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386" r:id="rId2"/>
    <p:sldId id="402" r:id="rId3"/>
    <p:sldId id="485" r:id="rId4"/>
    <p:sldId id="529" r:id="rId5"/>
    <p:sldId id="528" r:id="rId6"/>
    <p:sldId id="530" r:id="rId7"/>
    <p:sldId id="531" r:id="rId8"/>
    <p:sldId id="526" r:id="rId9"/>
    <p:sldId id="527" r:id="rId10"/>
    <p:sldId id="452" r:id="rId11"/>
    <p:sldId id="454" r:id="rId12"/>
    <p:sldId id="453" r:id="rId13"/>
    <p:sldId id="534" r:id="rId14"/>
    <p:sldId id="487" r:id="rId15"/>
    <p:sldId id="488" r:id="rId16"/>
    <p:sldId id="490" r:id="rId17"/>
    <p:sldId id="491" r:id="rId18"/>
    <p:sldId id="492" r:id="rId19"/>
    <p:sldId id="493" r:id="rId20"/>
    <p:sldId id="494" r:id="rId21"/>
    <p:sldId id="495" r:id="rId22"/>
    <p:sldId id="496" r:id="rId23"/>
    <p:sldId id="463" r:id="rId24"/>
    <p:sldId id="505" r:id="rId25"/>
    <p:sldId id="535" r:id="rId26"/>
    <p:sldId id="459" r:id="rId27"/>
    <p:sldId id="532" r:id="rId28"/>
    <p:sldId id="464" r:id="rId29"/>
    <p:sldId id="506" r:id="rId30"/>
    <p:sldId id="465" r:id="rId31"/>
    <p:sldId id="536" r:id="rId32"/>
    <p:sldId id="466" r:id="rId33"/>
    <p:sldId id="507" r:id="rId34"/>
    <p:sldId id="467" r:id="rId35"/>
    <p:sldId id="469" r:id="rId36"/>
    <p:sldId id="508" r:id="rId37"/>
    <p:sldId id="470" r:id="rId38"/>
    <p:sldId id="509" r:id="rId39"/>
    <p:sldId id="472" r:id="rId40"/>
    <p:sldId id="537" r:id="rId41"/>
    <p:sldId id="498" r:id="rId42"/>
    <p:sldId id="481" r:id="rId43"/>
    <p:sldId id="511" r:id="rId44"/>
    <p:sldId id="512" r:id="rId45"/>
    <p:sldId id="513" r:id="rId46"/>
    <p:sldId id="504" r:id="rId47"/>
    <p:sldId id="475" r:id="rId48"/>
    <p:sldId id="515" r:id="rId49"/>
    <p:sldId id="476" r:id="rId50"/>
    <p:sldId id="510" r:id="rId51"/>
    <p:sldId id="521" r:id="rId52"/>
    <p:sldId id="538" r:id="rId53"/>
    <p:sldId id="279" r:id="rId54"/>
  </p:sldIdLst>
  <p:sldSz cx="9144000" cy="6858000" type="screen4x3"/>
  <p:notesSz cx="6858000" cy="9144000"/>
  <p:custDataLst>
    <p:tags r:id="rId5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FF33CC"/>
    <a:srgbClr val="CC9900"/>
    <a:srgbClr val="FF0000"/>
    <a:srgbClr val="170A8E"/>
    <a:srgbClr val="2B56F5"/>
    <a:srgbClr val="1F4E79"/>
    <a:srgbClr val="19BCD7"/>
    <a:srgbClr val="3D74A7"/>
    <a:srgbClr val="5B9BD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56" autoAdjust="0"/>
    <p:restoredTop sz="77624" autoAdjust="0"/>
  </p:normalViewPr>
  <p:slideViewPr>
    <p:cSldViewPr snapToGrid="0">
      <p:cViewPr varScale="1">
        <p:scale>
          <a:sx n="63" d="100"/>
          <a:sy n="63" d="100"/>
        </p:scale>
        <p:origin x="-1380" y="-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32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86643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2614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06151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8597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07278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6796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6565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6477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3333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660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1222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444426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4732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73561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50980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7276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16781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825695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77704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8472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69335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9092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45499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94824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060679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11812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85408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82776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2623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82239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19738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27618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5697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55237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994138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92187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50135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63763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94060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13693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44685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40825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56707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8996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20047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96175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760461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28676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81696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2638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010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16030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6222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0645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2975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3223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1281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2815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4132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7850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177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1813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0529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1107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2727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image" Target="../media/image1.jpe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notesSlide" Target="../notesSlides/notesSlide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_淘宝网chenying0907出品 25"/>
          <p:cNvSpPr txBox="1"/>
          <p:nvPr>
            <p:custDataLst>
              <p:tags r:id="rId1"/>
            </p:custDataLst>
          </p:nvPr>
        </p:nvSpPr>
        <p:spPr>
          <a:xfrm>
            <a:off x="920434" y="333394"/>
            <a:ext cx="208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行楷" pitchFamily="2" charset="-122"/>
                <a:ea typeface="华文行楷" pitchFamily="2" charset="-122"/>
              </a:rPr>
              <a:t>     武汉大学</a:t>
            </a:r>
            <a:endParaRPr lang="en-US" altLang="zh-CN" b="1" dirty="0">
              <a:latin typeface="华文行楷" pitchFamily="2" charset="-122"/>
              <a:ea typeface="华文行楷" pitchFamily="2" charset="-122"/>
            </a:endParaRPr>
          </a:p>
          <a:p>
            <a:r>
              <a:rPr lang="en-US" altLang="zh-CN" b="1" dirty="0">
                <a:latin typeface="华文行楷" pitchFamily="2" charset="-122"/>
                <a:ea typeface="华文行楷" pitchFamily="2" charset="-122"/>
              </a:rPr>
              <a:t>   Wuhan University</a:t>
            </a:r>
            <a:endParaRPr lang="zh-CN" altLang="en-US" b="1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CF9670B1-CE8E-482C-9228-D6509B7A7158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67509"/>
            <a:ext cx="920433" cy="920433"/>
          </a:xfrm>
          <a:prstGeom prst="rect">
            <a:avLst/>
          </a:prstGeom>
        </p:spPr>
      </p:pic>
      <p:sp>
        <p:nvSpPr>
          <p:cNvPr id="29" name="PA_淘宝网chenying0907出品 3"/>
          <p:cNvSpPr/>
          <p:nvPr>
            <p:custDataLst>
              <p:tags r:id="rId2"/>
            </p:custDataLst>
          </p:nvPr>
        </p:nvSpPr>
        <p:spPr>
          <a:xfrm>
            <a:off x="0" y="2059709"/>
            <a:ext cx="233314" cy="29121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0" name="PA_淘宝网chenying0907出品 4"/>
          <p:cNvSpPr/>
          <p:nvPr>
            <p:custDataLst>
              <p:tags r:id="rId3"/>
            </p:custDataLst>
          </p:nvPr>
        </p:nvSpPr>
        <p:spPr>
          <a:xfrm>
            <a:off x="5791593" y="2059709"/>
            <a:ext cx="233314" cy="29121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" name="PA_淘宝网chenying0907出品 7"/>
          <p:cNvSpPr/>
          <p:nvPr>
            <p:custDataLst>
              <p:tags r:id="rId4"/>
            </p:custDataLst>
          </p:nvPr>
        </p:nvSpPr>
        <p:spPr>
          <a:xfrm>
            <a:off x="6046707" y="3472713"/>
            <a:ext cx="289874" cy="1485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2" name="PA_直接连接符 9"/>
          <p:cNvCxnSpPr/>
          <p:nvPr>
            <p:custDataLst>
              <p:tags r:id="rId5"/>
            </p:custDataLst>
          </p:nvPr>
        </p:nvCxnSpPr>
        <p:spPr>
          <a:xfrm>
            <a:off x="6024908" y="4971855"/>
            <a:ext cx="3119093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A_淘宝网chenying0907出品 10"/>
          <p:cNvSpPr/>
          <p:nvPr>
            <p:custDataLst>
              <p:tags r:id="rId6"/>
            </p:custDataLst>
          </p:nvPr>
        </p:nvSpPr>
        <p:spPr>
          <a:xfrm>
            <a:off x="6350719" y="3526713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4" name="PA_淘宝网chenying0907出品 11"/>
          <p:cNvSpPr/>
          <p:nvPr>
            <p:custDataLst>
              <p:tags r:id="rId7"/>
            </p:custDataLst>
          </p:nvPr>
        </p:nvSpPr>
        <p:spPr>
          <a:xfrm>
            <a:off x="6660738" y="3526713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5" name="PA_淘宝网chenying0907出品 12"/>
          <p:cNvSpPr/>
          <p:nvPr>
            <p:custDataLst>
              <p:tags r:id="rId8"/>
            </p:custDataLst>
          </p:nvPr>
        </p:nvSpPr>
        <p:spPr>
          <a:xfrm>
            <a:off x="6965301" y="3553713"/>
            <a:ext cx="289874" cy="1404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6" name="PA_淘宝网chenying0907出品 13"/>
          <p:cNvSpPr/>
          <p:nvPr>
            <p:custDataLst>
              <p:tags r:id="rId9"/>
            </p:custDataLst>
          </p:nvPr>
        </p:nvSpPr>
        <p:spPr>
          <a:xfrm>
            <a:off x="7284553" y="3580713"/>
            <a:ext cx="289874" cy="1377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7" name="PA_淘宝网chenying0907出品 14"/>
          <p:cNvSpPr/>
          <p:nvPr>
            <p:custDataLst>
              <p:tags r:id="rId10"/>
            </p:custDataLst>
          </p:nvPr>
        </p:nvSpPr>
        <p:spPr>
          <a:xfrm>
            <a:off x="7601497" y="3607713"/>
            <a:ext cx="289874" cy="135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8" name="PA_淘宝网chenying0907出品 15"/>
          <p:cNvSpPr/>
          <p:nvPr>
            <p:custDataLst>
              <p:tags r:id="rId11"/>
            </p:custDataLst>
          </p:nvPr>
        </p:nvSpPr>
        <p:spPr>
          <a:xfrm rot="20959521">
            <a:off x="8008894" y="3646080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9" name="PA_淘宝网chenying0907出品 16"/>
          <p:cNvSpPr/>
          <p:nvPr>
            <p:custDataLst>
              <p:tags r:id="rId12"/>
            </p:custDataLst>
          </p:nvPr>
        </p:nvSpPr>
        <p:spPr>
          <a:xfrm rot="19779136">
            <a:off x="8519313" y="3677277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40" name="PA_直接连接符 17"/>
          <p:cNvCxnSpPr/>
          <p:nvPr>
            <p:custDataLst>
              <p:tags r:id="rId13"/>
            </p:custDataLst>
          </p:nvPr>
        </p:nvCxnSpPr>
        <p:spPr>
          <a:xfrm>
            <a:off x="233315" y="4971855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PA_直接连接符 19"/>
          <p:cNvCxnSpPr>
            <a:cxnSpLocks/>
          </p:cNvCxnSpPr>
          <p:nvPr>
            <p:custDataLst>
              <p:tags r:id="rId14"/>
            </p:custDataLst>
          </p:nvPr>
        </p:nvCxnSpPr>
        <p:spPr>
          <a:xfrm>
            <a:off x="233313" y="2054706"/>
            <a:ext cx="5558280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PA_直接连接符 20"/>
          <p:cNvCxnSpPr/>
          <p:nvPr>
            <p:custDataLst>
              <p:tags r:id="rId15"/>
            </p:custDataLst>
          </p:nvPr>
        </p:nvCxnSpPr>
        <p:spPr>
          <a:xfrm>
            <a:off x="233314" y="4421565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_淘宝网chenying0907出品 21"/>
          <p:cNvSpPr txBox="1"/>
          <p:nvPr>
            <p:custDataLst>
              <p:tags r:id="rId16"/>
            </p:custDataLst>
          </p:nvPr>
        </p:nvSpPr>
        <p:spPr>
          <a:xfrm>
            <a:off x="154856" y="2450611"/>
            <a:ext cx="5725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第三章  </a:t>
            </a:r>
            <a:r>
              <a:rPr lang="en-US" altLang="zh-CN" sz="45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Verilog HDL</a:t>
            </a:r>
          </a:p>
          <a:p>
            <a:pPr algn="ctr"/>
            <a:r>
              <a:rPr lang="zh-CN" altLang="en-US" sz="45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基本语法</a:t>
            </a:r>
            <a:endParaRPr lang="zh-CN" altLang="en-US" sz="45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PA_淘宝网chenying0907出品 23"/>
          <p:cNvSpPr txBox="1"/>
          <p:nvPr>
            <p:custDataLst>
              <p:tags r:id="rId17"/>
            </p:custDataLst>
          </p:nvPr>
        </p:nvSpPr>
        <p:spPr>
          <a:xfrm>
            <a:off x="1072234" y="4524289"/>
            <a:ext cx="226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武汉大学计算机学院</a:t>
            </a:r>
          </a:p>
        </p:txBody>
      </p:sp>
    </p:spTree>
    <p:extLst>
      <p:ext uri="{BB962C8B-B14F-4D97-AF65-F5344CB8AC3E}">
        <p14:creationId xmlns:p14="http://schemas.microsoft.com/office/powerpoint/2010/main" xmlns="" val="157573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>
            <a:extLst>
              <a:ext uri="{FF2B5EF4-FFF2-40B4-BE49-F238E27FC236}">
                <a16:creationId xmlns:a16="http://schemas.microsoft.com/office/drawing/2014/main" xmlns="" id="{78F6F28E-3ED7-466B-8915-F75058281465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300730" y="1265730"/>
            <a:ext cx="8540762" cy="121916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7175" indent="-257175" defTabSz="685800" eaLnBrk="1" hangingPunct="1">
              <a:spcBef>
                <a:spcPts val="0"/>
              </a:spcBef>
              <a:buClr>
                <a:srgbClr val="3333CC"/>
              </a:buClr>
              <a:buNone/>
              <a:defRPr/>
            </a:pPr>
            <a:r>
              <a:rPr lang="en-US" altLang="zh-CN" sz="2400" b="1" kern="0" dirty="0">
                <a:solidFill>
                  <a:srgbClr val="0000FF"/>
                </a:solidFill>
                <a:latin typeface="Tahoma"/>
                <a:ea typeface="宋体"/>
              </a:rPr>
              <a:t>module </a:t>
            </a:r>
            <a:r>
              <a:rPr lang="zh-CN" altLang="en-US" sz="2400" b="1" kern="0" dirty="0">
                <a:solidFill>
                  <a:srgbClr val="0000FF"/>
                </a:solidFill>
                <a:latin typeface="Tahoma"/>
                <a:ea typeface="宋体"/>
              </a:rPr>
              <a:t>模块名</a:t>
            </a:r>
            <a:r>
              <a:rPr lang="en-US" altLang="zh-CN" sz="2400" b="1" kern="0" dirty="0">
                <a:solidFill>
                  <a:srgbClr val="0000FF"/>
                </a:solidFill>
                <a:latin typeface="Tahoma"/>
                <a:ea typeface="宋体"/>
              </a:rPr>
              <a:t>(</a:t>
            </a:r>
            <a:r>
              <a:rPr lang="zh-CN" altLang="en-US" sz="2400" b="1" kern="0" dirty="0">
                <a:solidFill>
                  <a:srgbClr val="0000FF"/>
                </a:solidFill>
                <a:latin typeface="+mn-ea"/>
              </a:rPr>
              <a:t>端口</a:t>
            </a:r>
            <a:r>
              <a:rPr lang="en-US" altLang="zh-CN" sz="2400" b="1" kern="0" dirty="0">
                <a:solidFill>
                  <a:srgbClr val="0000FF"/>
                </a:solidFill>
                <a:latin typeface="+mn-ea"/>
              </a:rPr>
              <a:t>1,</a:t>
            </a:r>
            <a:r>
              <a:rPr lang="zh-CN" altLang="en-US" sz="2400" b="1" kern="0" dirty="0">
                <a:solidFill>
                  <a:srgbClr val="0000FF"/>
                </a:solidFill>
                <a:latin typeface="+mn-ea"/>
              </a:rPr>
              <a:t>端口</a:t>
            </a:r>
            <a:r>
              <a:rPr lang="en-US" altLang="zh-CN" sz="2400" b="1" kern="0" dirty="0">
                <a:solidFill>
                  <a:srgbClr val="0000FF"/>
                </a:solidFill>
                <a:latin typeface="+mn-ea"/>
              </a:rPr>
              <a:t>2,</a:t>
            </a:r>
            <a:r>
              <a:rPr lang="zh-CN" altLang="en-US" sz="2400" b="1" kern="0" dirty="0">
                <a:solidFill>
                  <a:srgbClr val="0000FF"/>
                </a:solidFill>
                <a:latin typeface="+mn-ea"/>
              </a:rPr>
              <a:t>端口</a:t>
            </a:r>
            <a:r>
              <a:rPr lang="en-US" altLang="zh-CN" sz="2400" b="1" kern="0" dirty="0">
                <a:solidFill>
                  <a:srgbClr val="0000FF"/>
                </a:solidFill>
                <a:latin typeface="+mn-ea"/>
              </a:rPr>
              <a:t>3,…);</a:t>
            </a:r>
            <a:endParaRPr lang="zh-CN" altLang="en-US" sz="2400" b="1" kern="0" dirty="0">
              <a:solidFill>
                <a:srgbClr val="0000FF"/>
              </a:solidFill>
              <a:latin typeface="+mn-ea"/>
            </a:endParaRPr>
          </a:p>
          <a:p>
            <a:pPr marL="0" indent="0" defTabSz="685800" eaLnBrk="1" hangingPunct="1">
              <a:spcBef>
                <a:spcPts val="0"/>
              </a:spcBef>
              <a:buClr>
                <a:srgbClr val="3333CC"/>
              </a:buClr>
              <a:buNone/>
              <a:defRPr/>
            </a:pPr>
            <a:r>
              <a:rPr lang="en-US" altLang="zh-CN" sz="2400" b="1" kern="0" dirty="0" smtClean="0">
                <a:solidFill>
                  <a:srgbClr val="0000FF"/>
                </a:solidFill>
                <a:latin typeface="Tahoma"/>
                <a:ea typeface="宋体"/>
              </a:rPr>
              <a:t>   ……</a:t>
            </a:r>
          </a:p>
          <a:p>
            <a:pPr marL="0" indent="0" defTabSz="685800" eaLnBrk="1" hangingPunct="1">
              <a:spcBef>
                <a:spcPts val="0"/>
              </a:spcBef>
              <a:buClr>
                <a:srgbClr val="3333CC"/>
              </a:buClr>
              <a:buNone/>
              <a:defRPr/>
            </a:pPr>
            <a:r>
              <a:rPr lang="en-US" altLang="zh-CN" sz="2400" b="1" kern="0" dirty="0" err="1" smtClean="0">
                <a:solidFill>
                  <a:srgbClr val="0000FF"/>
                </a:solidFill>
                <a:latin typeface="Tahoma"/>
                <a:ea typeface="宋体"/>
              </a:rPr>
              <a:t>endmodule</a:t>
            </a:r>
            <a:endParaRPr lang="zh-CN" altLang="en-US" sz="2400" b="1" kern="0" dirty="0">
              <a:solidFill>
                <a:srgbClr val="0000FF"/>
              </a:solidFill>
              <a:latin typeface="Tahoma"/>
              <a:ea typeface="宋体"/>
            </a:endParaRPr>
          </a:p>
        </p:txBody>
      </p:sp>
      <p:pic>
        <p:nvPicPr>
          <p:cNvPr id="19" name="Picture 5">
            <a:extLst>
              <a:ext uri="{FF2B5EF4-FFF2-40B4-BE49-F238E27FC236}">
                <a16:creationId xmlns:a16="http://schemas.microsoft.com/office/drawing/2014/main" xmlns="" id="{3F106640-7550-44CD-896B-B71A56684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1613" y="4809430"/>
            <a:ext cx="3904200" cy="184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xmlns="" id="{D461AA91-AAF3-491D-B1CF-49C3703458A6}"/>
              </a:ext>
            </a:extLst>
          </p:cNvPr>
          <p:cNvSpPr/>
          <p:nvPr/>
        </p:nvSpPr>
        <p:spPr>
          <a:xfrm>
            <a:off x="-12370" y="4192537"/>
            <a:ext cx="506356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fontAlgn="base">
              <a:lnSpc>
                <a:spcPct val="150000"/>
              </a:lnSpc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module </a:t>
            </a:r>
            <a:r>
              <a:rPr kumimoji="1" lang="en-US" altLang="zh-CN" b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BCD_adder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 (</a:t>
            </a:r>
            <a:r>
              <a:rPr kumimoji="1" lang="en-US" altLang="zh-CN" b="1" kern="0" dirty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A, B, CIN ,SUM, COUT</a:t>
            </a:r>
            <a:r>
              <a:rPr kumimoji="1" lang="en-US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1134D03B-0A80-44B1-9D53-1363B5533D8F}"/>
              </a:ext>
            </a:extLst>
          </p:cNvPr>
          <p:cNvSpPr/>
          <p:nvPr/>
        </p:nvSpPr>
        <p:spPr>
          <a:xfrm>
            <a:off x="5026241" y="4133016"/>
            <a:ext cx="4091185" cy="498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7175" indent="-257175" fontAlgn="base">
              <a:lnSpc>
                <a:spcPct val="150000"/>
              </a:lnSpc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module adder1 (</a:t>
            </a:r>
            <a:r>
              <a:rPr kumimoji="1" lang="en-US" altLang="zh-CN" sz="2000" b="1" kern="0" dirty="0">
                <a:solidFill>
                  <a:srgbClr val="0000FF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A, B, CI ,S, CO</a:t>
            </a:r>
            <a:r>
              <a:rPr kumimoji="1" lang="en-US" altLang="zh-CN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);</a:t>
            </a:r>
          </a:p>
        </p:txBody>
      </p:sp>
      <p:pic>
        <p:nvPicPr>
          <p:cNvPr id="20" name="Picture 5">
            <a:extLst>
              <a:ext uri="{FF2B5EF4-FFF2-40B4-BE49-F238E27FC236}">
                <a16:creationId xmlns:a16="http://schemas.microsoft.com/office/drawing/2014/main" xmlns="" id="{58B59302-9C0F-4220-9D66-079FC0D0C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69748" y="4770543"/>
            <a:ext cx="2947235" cy="164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3">
            <a:extLst>
              <a:ext uri="{FF2B5EF4-FFF2-40B4-BE49-F238E27FC236}">
                <a16:creationId xmlns:a16="http://schemas.microsoft.com/office/drawing/2014/main" xmlns="" id="{F4860D21-7B97-4A3A-BE7D-B08341B72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70" y="631095"/>
            <a:ext cx="4456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sz="3200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、模块声明</a:t>
            </a:r>
            <a:endParaRPr lang="zh-CN" altLang="en-US" sz="3200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程序的基本结构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5026241" y="4177022"/>
            <a:ext cx="0" cy="25835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87594" y="2534752"/>
            <a:ext cx="87670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defTabSz="685800">
              <a:buClr>
                <a:srgbClr val="3333CC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Tahoma"/>
                <a:ea typeface="宋体"/>
              </a:rPr>
              <a:t>模块的端口列表包括电路模块与外界联系的全部</a:t>
            </a:r>
            <a:r>
              <a:rPr lang="zh-CN" altLang="en-US" sz="2400" b="1" kern="0" dirty="0">
                <a:solidFill>
                  <a:srgbClr val="FF0000"/>
                </a:solidFill>
                <a:latin typeface="Tahoma"/>
                <a:ea typeface="宋体"/>
              </a:rPr>
              <a:t>输入</a:t>
            </a:r>
            <a:r>
              <a:rPr lang="en-US" altLang="zh-CN" sz="2400" b="1" kern="0" dirty="0">
                <a:solidFill>
                  <a:srgbClr val="FF0000"/>
                </a:solidFill>
                <a:latin typeface="Tahoma"/>
                <a:ea typeface="宋体"/>
              </a:rPr>
              <a:t>/</a:t>
            </a:r>
            <a:r>
              <a:rPr lang="zh-CN" altLang="en-US" sz="2400" b="1" kern="0" dirty="0">
                <a:solidFill>
                  <a:srgbClr val="FF0000"/>
                </a:solidFill>
                <a:latin typeface="Tahoma"/>
                <a:ea typeface="宋体"/>
              </a:rPr>
              <a:t>输出端口信号</a:t>
            </a:r>
            <a:r>
              <a:rPr lang="zh-CN" altLang="en-US" sz="2400" b="1" kern="0" dirty="0">
                <a:solidFill>
                  <a:srgbClr val="000000"/>
                </a:solidFill>
                <a:latin typeface="Tahoma"/>
                <a:ea typeface="宋体"/>
              </a:rPr>
              <a:t>，是电路模块实体对外的引脚，多个端口之间用“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="1" kern="0" dirty="0">
                <a:solidFill>
                  <a:srgbClr val="000000"/>
                </a:solidFill>
                <a:latin typeface="Tahoma"/>
                <a:ea typeface="宋体"/>
              </a:rPr>
              <a:t>”分隔</a:t>
            </a:r>
            <a:endParaRPr lang="en-US" altLang="zh-CN" sz="2400" b="1" kern="0" dirty="0">
              <a:solidFill>
                <a:srgbClr val="000000"/>
              </a:solidFill>
              <a:latin typeface="Tahoma"/>
              <a:ea typeface="宋体"/>
            </a:endParaRPr>
          </a:p>
          <a:p>
            <a:pPr marL="342900" lvl="0" indent="-342900" algn="just" defTabSz="685800">
              <a:buClr>
                <a:srgbClr val="3333CC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Tahoma"/>
                <a:ea typeface="宋体"/>
              </a:rPr>
              <a:t>模块声明末尾</a:t>
            </a:r>
            <a:r>
              <a:rPr lang="zh-CN" altLang="en-US" sz="2400" b="1" kern="0" dirty="0">
                <a:solidFill>
                  <a:srgbClr val="000000"/>
                </a:solidFill>
                <a:latin typeface="Tahoma"/>
                <a:ea typeface="宋体"/>
              </a:rPr>
              <a:t>以“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zh-CN" altLang="en-US" sz="2400" b="1" kern="0" dirty="0">
                <a:solidFill>
                  <a:srgbClr val="000000"/>
                </a:solidFill>
                <a:latin typeface="Tahoma"/>
                <a:ea typeface="宋体"/>
              </a:rPr>
              <a:t>”结束</a:t>
            </a:r>
            <a:endParaRPr lang="en-US" altLang="zh-CN" sz="2400" b="1" kern="0" dirty="0">
              <a:solidFill>
                <a:srgbClr val="000000"/>
              </a:solidFill>
              <a:latin typeface="Tahoma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177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/>
      <p:bldP spid="3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>
            <a:extLst>
              <a:ext uri="{FF2B5EF4-FFF2-40B4-BE49-F238E27FC236}">
                <a16:creationId xmlns:a16="http://schemas.microsoft.com/office/drawing/2014/main" xmlns="" id="{24666A2C-CFD2-4EBD-B50D-165F23664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15" y="1303320"/>
            <a:ext cx="2203802" cy="52322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E4A8">
                <a:gamma/>
                <a:shade val="60000"/>
                <a:invGamma/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kern="0" dirty="0">
                <a:solidFill>
                  <a:srgbClr val="0000FF"/>
                </a:solidFill>
                <a:latin typeface="Tahoma"/>
                <a:ea typeface="宋体"/>
              </a:rPr>
              <a:t>1. </a:t>
            </a:r>
            <a:r>
              <a:rPr kumimoji="1" lang="zh-CN" altLang="en-US" sz="2800" b="1" kern="0" dirty="0">
                <a:solidFill>
                  <a:srgbClr val="0000FF"/>
                </a:solidFill>
                <a:latin typeface="Tahoma"/>
                <a:ea typeface="宋体"/>
              </a:rPr>
              <a:t>端口定义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370175EB-433B-406A-B6C2-93B3D6F14B8A}"/>
              </a:ext>
            </a:extLst>
          </p:cNvPr>
          <p:cNvCxnSpPr>
            <a:cxnSpLocks/>
          </p:cNvCxnSpPr>
          <p:nvPr/>
        </p:nvCxnSpPr>
        <p:spPr>
          <a:xfrm>
            <a:off x="4482906" y="1233973"/>
            <a:ext cx="21505" cy="550852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4D65A81-69BE-43F3-9720-1AE93C3DF455}"/>
              </a:ext>
            </a:extLst>
          </p:cNvPr>
          <p:cNvSpPr/>
          <p:nvPr/>
        </p:nvSpPr>
        <p:spPr>
          <a:xfrm>
            <a:off x="277604" y="1913023"/>
            <a:ext cx="4075380" cy="1569660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用来声明模块</a:t>
            </a:r>
            <a:r>
              <a:rPr lang="zh-CN" altLang="en-US" sz="20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各端口数据流动方向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14313" indent="-214313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(input)</a:t>
            </a:r>
          </a:p>
          <a:p>
            <a:pPr marL="214313" indent="-214313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(output)</a:t>
            </a:r>
          </a:p>
          <a:p>
            <a:pPr marL="214313" indent="-214313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双向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inout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ACE311A9-707C-4557-9E08-EA8E9F5A359A}"/>
              </a:ext>
            </a:extLst>
          </p:cNvPr>
          <p:cNvSpPr txBox="1"/>
          <p:nvPr/>
        </p:nvSpPr>
        <p:spPr>
          <a:xfrm>
            <a:off x="277602" y="3569166"/>
            <a:ext cx="4075382" cy="1015663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格式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(1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)——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信号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位宽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等于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位：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input/output/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inout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端口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1,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端口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2,…;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5D47DC2F-CD7E-4872-82F7-A5EE333A3836}"/>
              </a:ext>
            </a:extLst>
          </p:cNvPr>
          <p:cNvSpPr txBox="1"/>
          <p:nvPr/>
        </p:nvSpPr>
        <p:spPr>
          <a:xfrm>
            <a:off x="282388" y="4849869"/>
            <a:ext cx="4075382" cy="1631216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格式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(2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)——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信号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位宽</a:t>
            </a:r>
            <a:r>
              <a:rPr lang="zh-CN" altLang="en-US" sz="20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大于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位：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input/output/</a:t>
            </a:r>
            <a:r>
              <a:rPr lang="en-US" altLang="zh-CN" sz="20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inout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000" b="1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msb:lsb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端口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1,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端口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2,…;</a:t>
            </a:r>
          </a:p>
          <a:p>
            <a:r>
              <a:rPr lang="en-US" altLang="zh-CN" sz="2000" b="1" dirty="0" err="1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msb</a:t>
            </a:r>
            <a:r>
              <a:rPr lang="en-US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信号最高位的编号</a:t>
            </a:r>
            <a:endParaRPr lang="en-US" altLang="zh-CN" sz="2000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 err="1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lsb</a:t>
            </a:r>
            <a:r>
              <a:rPr lang="en-US" altLang="zh-CN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0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信号最低位的编号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DC4531CE-3698-4878-9DCD-DB23F3D60414}"/>
              </a:ext>
            </a:extLst>
          </p:cNvPr>
          <p:cNvSpPr/>
          <p:nvPr/>
        </p:nvSpPr>
        <p:spPr>
          <a:xfrm>
            <a:off x="7022129" y="2036747"/>
            <a:ext cx="1905301" cy="1015663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input  A, B, CI;                        output  S, CO; </a:t>
            </a:r>
          </a:p>
        </p:txBody>
      </p:sp>
      <p:pic>
        <p:nvPicPr>
          <p:cNvPr id="17" name="Picture 5">
            <a:extLst>
              <a:ext uri="{FF2B5EF4-FFF2-40B4-BE49-F238E27FC236}">
                <a16:creationId xmlns:a16="http://schemas.microsoft.com/office/drawing/2014/main" xmlns="" id="{E5373649-3DC4-4B8C-B5A3-E161C458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19827" y="2122514"/>
            <a:ext cx="1834751" cy="1020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xmlns="" id="{1DB7971F-396E-407B-9898-BC3354E58FFA}"/>
              </a:ext>
            </a:extLst>
          </p:cNvPr>
          <p:cNvCxnSpPr>
            <a:cxnSpLocks/>
          </p:cNvCxnSpPr>
          <p:nvPr/>
        </p:nvCxnSpPr>
        <p:spPr>
          <a:xfrm flipV="1">
            <a:off x="4504410" y="3222468"/>
            <a:ext cx="4639590" cy="414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3">
            <a:extLst>
              <a:ext uri="{FF2B5EF4-FFF2-40B4-BE49-F238E27FC236}">
                <a16:creationId xmlns:a16="http://schemas.microsoft.com/office/drawing/2014/main" xmlns="" id="{4BE6A147-CF77-43BA-9F2F-BDC9E6448F12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7058858" y="4673563"/>
            <a:ext cx="1992345" cy="1754326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input [3:0] A,B;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output [3:0] SUM;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input CIN;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output COUT;</a:t>
            </a:r>
          </a:p>
        </p:txBody>
      </p:sp>
      <p:pic>
        <p:nvPicPr>
          <p:cNvPr id="22" name="Picture 5">
            <a:extLst>
              <a:ext uri="{FF2B5EF4-FFF2-40B4-BE49-F238E27FC236}">
                <a16:creationId xmlns:a16="http://schemas.microsoft.com/office/drawing/2014/main" xmlns="" id="{FBBBB9B9-0310-4738-A655-F59E6670C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86114" y="5100534"/>
            <a:ext cx="2385425" cy="1126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A1C7DDC1-E376-4CF7-83D1-3A224D2D803C}"/>
              </a:ext>
            </a:extLst>
          </p:cNvPr>
          <p:cNvSpPr/>
          <p:nvPr/>
        </p:nvSpPr>
        <p:spPr>
          <a:xfrm>
            <a:off x="4591730" y="1514966"/>
            <a:ext cx="45256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fontAlgn="base">
              <a:lnSpc>
                <a:spcPct val="150000"/>
              </a:lnSpc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latin typeface="Tahoma"/>
                <a:ea typeface="宋体"/>
              </a:rPr>
              <a:t>Module adder1 (</a:t>
            </a:r>
            <a:r>
              <a:rPr kumimoji="1" lang="en-US" altLang="zh-CN" b="1" kern="0" dirty="0">
                <a:solidFill>
                  <a:srgbClr val="0000FF"/>
                </a:solidFill>
                <a:latin typeface="Tahoma"/>
                <a:ea typeface="宋体"/>
              </a:rPr>
              <a:t>A, B, CI ,S, CO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ahoma"/>
                <a:ea typeface="宋体"/>
              </a:rPr>
              <a:t>);</a:t>
            </a:r>
            <a:endParaRPr kumimoji="1" lang="en-US" altLang="zh-CN" b="1" kern="0" dirty="0">
              <a:solidFill>
                <a:srgbClr val="000000"/>
              </a:solidFill>
              <a:latin typeface="Tahoma"/>
              <a:ea typeface="宋体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C929E7BF-7A80-42B0-BB18-0401D9006F2D}"/>
              </a:ext>
            </a:extLst>
          </p:cNvPr>
          <p:cNvSpPr/>
          <p:nvPr/>
        </p:nvSpPr>
        <p:spPr>
          <a:xfrm>
            <a:off x="4586114" y="3670778"/>
            <a:ext cx="43413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fontAlgn="base">
              <a:lnSpc>
                <a:spcPct val="150000"/>
              </a:lnSpc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en-US" altLang="zh-CN" b="1" kern="0" dirty="0">
                <a:solidFill>
                  <a:srgbClr val="000000"/>
                </a:solidFill>
                <a:latin typeface="Tahoma"/>
                <a:ea typeface="宋体"/>
              </a:rPr>
              <a:t>module </a:t>
            </a:r>
            <a:r>
              <a:rPr kumimoji="1" lang="en-US" altLang="zh-CN" b="1" kern="0" dirty="0" err="1" smtClean="0">
                <a:solidFill>
                  <a:srgbClr val="000000"/>
                </a:solidFill>
                <a:latin typeface="Tahoma"/>
                <a:ea typeface="宋体"/>
              </a:rPr>
              <a:t>BCD_adder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ahoma"/>
                <a:ea typeface="宋体"/>
              </a:rPr>
              <a:t> </a:t>
            </a:r>
            <a:r>
              <a:rPr kumimoji="1" lang="en-US" altLang="zh-CN" b="1" kern="0" dirty="0">
                <a:solidFill>
                  <a:srgbClr val="000000"/>
                </a:solidFill>
                <a:latin typeface="Tahoma"/>
                <a:ea typeface="宋体"/>
              </a:rPr>
              <a:t>(</a:t>
            </a:r>
            <a:r>
              <a:rPr kumimoji="1" lang="en-US" altLang="zh-CN" b="1" kern="0" dirty="0">
                <a:solidFill>
                  <a:srgbClr val="0000FF"/>
                </a:solidFill>
                <a:latin typeface="Tahoma"/>
                <a:ea typeface="宋体"/>
              </a:rPr>
              <a:t>A, </a:t>
            </a:r>
            <a:r>
              <a:rPr kumimoji="1" lang="en-US" altLang="zh-CN" b="1" kern="0" dirty="0" smtClean="0">
                <a:solidFill>
                  <a:srgbClr val="0000FF"/>
                </a:solidFill>
                <a:latin typeface="Tahoma"/>
                <a:ea typeface="宋体"/>
              </a:rPr>
              <a:t>B, CIN, SUM</a:t>
            </a:r>
            <a:r>
              <a:rPr kumimoji="1" lang="en-US" altLang="zh-CN" b="1" kern="0" dirty="0">
                <a:solidFill>
                  <a:srgbClr val="0000FF"/>
                </a:solidFill>
                <a:latin typeface="Tahoma"/>
                <a:ea typeface="宋体"/>
              </a:rPr>
              <a:t>, COUT</a:t>
            </a:r>
            <a:r>
              <a:rPr kumimoji="1" lang="en-US" altLang="zh-CN" b="1" kern="0" dirty="0" smtClean="0">
                <a:solidFill>
                  <a:srgbClr val="000000"/>
                </a:solidFill>
                <a:latin typeface="Tahoma"/>
                <a:ea typeface="宋体"/>
              </a:rPr>
              <a:t>)</a:t>
            </a:r>
            <a:r>
              <a:rPr kumimoji="1" lang="zh-CN" altLang="en-US" b="1" kern="0" dirty="0" smtClean="0">
                <a:solidFill>
                  <a:srgbClr val="000000"/>
                </a:solidFill>
                <a:latin typeface="Tahoma"/>
                <a:ea typeface="宋体"/>
              </a:rPr>
              <a:t>；</a:t>
            </a:r>
            <a:endParaRPr kumimoji="1" lang="en-US" altLang="zh-CN" b="1" kern="0" dirty="0">
              <a:solidFill>
                <a:srgbClr val="000000"/>
              </a:solidFill>
              <a:latin typeface="Tahoma"/>
              <a:ea typeface="宋体"/>
            </a:endParaRPr>
          </a:p>
        </p:txBody>
      </p:sp>
      <p:sp>
        <p:nvSpPr>
          <p:cNvPr id="27" name="Text Box 3">
            <a:extLst>
              <a:ext uri="{FF2B5EF4-FFF2-40B4-BE49-F238E27FC236}">
                <a16:creationId xmlns:a16="http://schemas.microsoft.com/office/drawing/2014/main" xmlns="" id="{F4860D21-7B97-4A3A-BE7D-B08341B72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70" y="631095"/>
            <a:ext cx="4456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sz="3200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、模块内容</a:t>
            </a:r>
            <a:endParaRPr lang="zh-CN" altLang="en-US" sz="3200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程序的基本结构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449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5" grpId="0" animBg="1"/>
      <p:bldP spid="10" grpId="0" animBg="1"/>
      <p:bldP spid="21" grpId="0" animBg="1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D714A7E-411A-49C7-857A-DA451A9F3B77}"/>
              </a:ext>
            </a:extLst>
          </p:cNvPr>
          <p:cNvSpPr/>
          <p:nvPr/>
        </p:nvSpPr>
        <p:spPr>
          <a:xfrm>
            <a:off x="177250" y="2579908"/>
            <a:ext cx="889100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Verilog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HDL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中端口数据类型一般包括</a:t>
            </a:r>
            <a:r>
              <a:rPr lang="zh-CN" altLang="en-US" sz="2000" b="1" dirty="0" smtClean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</a:t>
            </a:r>
            <a:r>
              <a:rPr lang="zh-CN" altLang="en-US" sz="20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线型</a:t>
            </a:r>
            <a:r>
              <a:rPr lang="en-US" altLang="zh-CN" sz="20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(wire</a:t>
            </a:r>
            <a:r>
              <a:rPr lang="en-US" altLang="zh-CN" sz="2000" b="1" dirty="0" smtClean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000" b="1" dirty="0" smtClean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寄存器</a:t>
            </a:r>
            <a:r>
              <a:rPr lang="zh-CN" altLang="en-US" sz="20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r>
              <a:rPr lang="en-US" altLang="zh-CN" sz="20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000" b="1" dirty="0" err="1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reg</a:t>
            </a:r>
            <a:r>
              <a:rPr lang="en-US" altLang="zh-CN" sz="2000" b="1" dirty="0" smtClean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000" b="1" dirty="0" smtClean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endParaRPr lang="en-US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algn="just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wire(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线网型）表示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直通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，输入一发生变化，输出马上无条件反映；</a:t>
            </a:r>
            <a:endParaRPr lang="en-US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algn="just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reg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（寄存器型）表示一定要有</a:t>
            </a:r>
            <a:r>
              <a:rPr lang="zh-CN" altLang="en-US" sz="2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触发条件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，输出才能反映输入的变化。</a:t>
            </a:r>
            <a:endParaRPr lang="en-US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57175" indent="-257175" algn="just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端口数据类型定义的实例：</a:t>
            </a:r>
          </a:p>
          <a:p>
            <a:pPr algn="just">
              <a:lnSpc>
                <a:spcPct val="120000"/>
              </a:lnSpc>
              <a:defRPr/>
            </a:pPr>
            <a:r>
              <a:rPr lang="zh-CN" altLang="en-US" sz="2000" b="1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000" b="1" dirty="0" err="1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reg</a:t>
            </a:r>
            <a:r>
              <a:rPr lang="en-US" altLang="zh-CN" sz="2000" b="1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0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[4</a:t>
            </a:r>
            <a:r>
              <a:rPr lang="zh-CN" altLang="en-US" sz="20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0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1]  </a:t>
            </a:r>
            <a:r>
              <a:rPr lang="en-US" altLang="zh-CN" sz="2000" b="1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sum</a:t>
            </a:r>
            <a:r>
              <a:rPr lang="zh-CN" altLang="en-US" sz="2000" b="1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   </a:t>
            </a:r>
            <a:r>
              <a:rPr lang="en-US" altLang="zh-CN" sz="20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zh-CN" altLang="en-US" sz="2000" b="1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信号</a:t>
            </a:r>
            <a:r>
              <a:rPr lang="en-US" altLang="zh-CN" sz="2000" b="1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sum</a:t>
            </a:r>
            <a:r>
              <a:rPr lang="zh-CN" altLang="en-US" sz="2000" b="1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0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数据类型为</a:t>
            </a:r>
            <a:r>
              <a:rPr lang="en-US" altLang="zh-CN" sz="20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位寄存器型</a:t>
            </a:r>
            <a:r>
              <a:rPr lang="en-US" altLang="zh-CN" sz="20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(reg)</a:t>
            </a:r>
            <a:endParaRPr lang="zh-CN" altLang="en-US" sz="2000" b="1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spcAft>
                <a:spcPts val="1200"/>
              </a:spcAft>
              <a:defRPr/>
            </a:pPr>
            <a:r>
              <a:rPr lang="zh-CN" altLang="en-US" sz="20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000" b="1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wire  </a:t>
            </a:r>
            <a:r>
              <a:rPr lang="en-US" altLang="zh-CN" sz="20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0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    </a:t>
            </a:r>
            <a:r>
              <a:rPr lang="zh-CN" altLang="en-US" sz="2000" b="1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000" b="1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定义信号</a:t>
            </a:r>
            <a:r>
              <a:rPr lang="en-US" altLang="zh-CN" sz="20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0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20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位连线型</a:t>
            </a:r>
            <a:r>
              <a:rPr lang="en-US" altLang="zh-CN" sz="20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(wire</a:t>
            </a:r>
            <a:r>
              <a:rPr lang="en-US" altLang="zh-CN" sz="2000" b="1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0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57175" indent="-257175" algn="just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algn="just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端口和双向端口不能说明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20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reg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algn="just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端口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信号的数据类型说明缺省时，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默认为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wire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24666A2C-CFD2-4EBD-B50D-165F23664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50" y="1241110"/>
            <a:ext cx="3031573" cy="52322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E4A8">
                <a:gamma/>
                <a:shade val="60000"/>
                <a:invGamma/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kern="0" dirty="0" smtClean="0">
                <a:solidFill>
                  <a:srgbClr val="0000FF"/>
                </a:solidFill>
                <a:latin typeface="Tahoma"/>
                <a:ea typeface="宋体"/>
              </a:rPr>
              <a:t>2. </a:t>
            </a:r>
            <a:r>
              <a:rPr kumimoji="1" lang="zh-CN" altLang="en-US" sz="2800" b="1" kern="0" dirty="0" smtClean="0">
                <a:solidFill>
                  <a:srgbClr val="0000FF"/>
                </a:solidFill>
                <a:latin typeface="Tahoma"/>
                <a:ea typeface="宋体"/>
              </a:rPr>
              <a:t>数据类型说明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xmlns="" id="{F4860D21-7B97-4A3A-BE7D-B08341B72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70" y="631095"/>
            <a:ext cx="4456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sz="3200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、模块内容</a:t>
            </a:r>
            <a:endParaRPr lang="zh-CN" altLang="en-US" sz="3200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程序的基本结构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24666A2C-CFD2-4EBD-B50D-165F23664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31" y="1901817"/>
            <a:ext cx="4464187" cy="4616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E4A8">
                <a:gamma/>
                <a:shade val="60000"/>
                <a:invGamma/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kern="0" dirty="0" smtClean="0">
                <a:solidFill>
                  <a:srgbClr val="C00000"/>
                </a:solidFill>
                <a:latin typeface="Tahoma"/>
                <a:ea typeface="宋体"/>
              </a:rPr>
              <a:t>2.1 </a:t>
            </a:r>
            <a:r>
              <a:rPr kumimoji="1" lang="zh-CN" altLang="en-US" sz="2400" b="1" kern="0" dirty="0" smtClean="0">
                <a:solidFill>
                  <a:srgbClr val="C00000"/>
                </a:solidFill>
                <a:latin typeface="Tahoma"/>
                <a:ea typeface="宋体"/>
              </a:rPr>
              <a:t>端口数据类型说明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21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xmlns="" id="{6D714A7E-411A-49C7-857A-DA451A9F3B77}"/>
              </a:ext>
            </a:extLst>
          </p:cNvPr>
          <p:cNvSpPr/>
          <p:nvPr/>
        </p:nvSpPr>
        <p:spPr>
          <a:xfrm>
            <a:off x="252999" y="2450277"/>
            <a:ext cx="8891001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lnSpc>
                <a:spcPct val="120000"/>
              </a:lnSpc>
              <a:spcAft>
                <a:spcPts val="12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常量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endParaRPr lang="en-US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algn="just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逻辑常量</a:t>
            </a:r>
            <a:endParaRPr lang="en-US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algn="just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数值常量</a:t>
            </a:r>
            <a:endParaRPr lang="en-US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algn="just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参数常量</a:t>
            </a:r>
            <a:endParaRPr lang="en-US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  <a:defRPr/>
            </a:pPr>
            <a:endParaRPr lang="en-US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57175" indent="-257175" algn="just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变量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algn="just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reg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algn="just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wire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algn="just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Memory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algn="just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数字型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24666A2C-CFD2-4EBD-B50D-165F23664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50" y="1241110"/>
            <a:ext cx="3031573" cy="52322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E4A8">
                <a:gamma/>
                <a:shade val="60000"/>
                <a:invGamma/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kern="0" dirty="0" smtClean="0">
                <a:solidFill>
                  <a:srgbClr val="0000FF"/>
                </a:solidFill>
                <a:latin typeface="Tahoma"/>
                <a:ea typeface="宋体"/>
              </a:rPr>
              <a:t>2. </a:t>
            </a:r>
            <a:r>
              <a:rPr kumimoji="1" lang="zh-CN" altLang="en-US" sz="2800" b="1" kern="0" dirty="0" smtClean="0">
                <a:solidFill>
                  <a:srgbClr val="0000FF"/>
                </a:solidFill>
                <a:latin typeface="Tahoma"/>
                <a:ea typeface="宋体"/>
              </a:rPr>
              <a:t>数据类型说明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xmlns="" id="{F4860D21-7B97-4A3A-BE7D-B08341B72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70" y="631095"/>
            <a:ext cx="4456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sz="3200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、模块内容</a:t>
            </a:r>
            <a:endParaRPr lang="zh-CN" altLang="en-US" sz="3200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程序的基本结构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24666A2C-CFD2-4EBD-B50D-165F23664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31" y="1901817"/>
            <a:ext cx="4464187" cy="4616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E4A8">
                <a:gamma/>
                <a:shade val="60000"/>
                <a:invGamma/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kern="0" dirty="0" smtClean="0">
                <a:solidFill>
                  <a:srgbClr val="C00000"/>
                </a:solidFill>
                <a:latin typeface="Tahoma"/>
                <a:ea typeface="宋体"/>
              </a:rPr>
              <a:t>2.2 </a:t>
            </a:r>
            <a:r>
              <a:rPr kumimoji="1" lang="zh-CN" altLang="en-US" sz="2400" b="1" kern="0" dirty="0" smtClean="0">
                <a:solidFill>
                  <a:srgbClr val="C00000"/>
                </a:solidFill>
                <a:latin typeface="Tahoma"/>
                <a:ea typeface="宋体"/>
              </a:rPr>
              <a:t>内部数据类型说明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684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4">
            <a:extLst>
              <a:ext uri="{FF2B5EF4-FFF2-40B4-BE49-F238E27FC236}">
                <a16:creationId xmlns:a16="http://schemas.microsoft.com/office/drawing/2014/main" xmlns="" id="{80034B3D-D02D-4C95-9DEC-CC17A26AEA2D}"/>
              </a:ext>
            </a:extLst>
          </p:cNvPr>
          <p:cNvGrpSpPr>
            <a:grpSpLocks/>
          </p:cNvGrpSpPr>
          <p:nvPr/>
        </p:nvGrpSpPr>
        <p:grpSpPr bwMode="auto">
          <a:xfrm>
            <a:off x="457202" y="3065572"/>
            <a:ext cx="7774102" cy="3305129"/>
            <a:chOff x="-538" y="870"/>
            <a:chExt cx="9757" cy="3169"/>
          </a:xfrm>
        </p:grpSpPr>
        <p:sp>
          <p:nvSpPr>
            <p:cNvPr id="11" name="Text Box 15">
              <a:extLst>
                <a:ext uri="{FF2B5EF4-FFF2-40B4-BE49-F238E27FC236}">
                  <a16:creationId xmlns:a16="http://schemas.microsoft.com/office/drawing/2014/main" xmlns="" id="{DA871547-2C51-4166-9680-D0FC98214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" y="3213"/>
              <a:ext cx="8343" cy="826"/>
            </a:xfrm>
            <a:prstGeom prst="rect">
              <a:avLst/>
            </a:prstGeom>
            <a:noFill/>
            <a:ln w="9525">
              <a:solidFill>
                <a:srgbClr val="8C5D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行为描述方式</a:t>
              </a:r>
              <a:r>
                <a:rPr kumimoji="1" lang="zh-CN" altLang="en-US" sz="2000" b="1" dirty="0">
                  <a:latin typeface="Times New Roman" panose="02020603050405020304" pitchFamily="18" charset="0"/>
                </a:rPr>
                <a:t>：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b="1" dirty="0"/>
                <a:t>对模块</a:t>
              </a:r>
              <a:r>
                <a:rPr lang="zh-CN" altLang="en-US" sz="2000" b="1" dirty="0">
                  <a:solidFill>
                    <a:srgbClr val="0000FF"/>
                  </a:solidFill>
                </a:rPr>
                <a:t>行为功能</a:t>
              </a:r>
              <a:r>
                <a:rPr lang="zh-CN" altLang="en-US" sz="2000" b="1" dirty="0"/>
                <a:t>的抽象描述</a:t>
              </a:r>
              <a:endParaRPr kumimoji="1"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2" name="Text Box 16">
              <a:extLst>
                <a:ext uri="{FF2B5EF4-FFF2-40B4-BE49-F238E27FC236}">
                  <a16:creationId xmlns:a16="http://schemas.microsoft.com/office/drawing/2014/main" xmlns="" id="{BC315B01-1976-4AB2-B773-B7C70F8CDA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9" y="870"/>
              <a:ext cx="8340" cy="826"/>
            </a:xfrm>
            <a:prstGeom prst="rect">
              <a:avLst/>
            </a:prstGeom>
            <a:noFill/>
            <a:ln w="9525">
              <a:solidFill>
                <a:srgbClr val="8C5D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结构描述方式</a:t>
              </a:r>
              <a:r>
                <a:rPr kumimoji="1" lang="zh-CN" altLang="en-US" sz="2000" b="1" dirty="0">
                  <a:latin typeface="Times New Roman" panose="02020603050405020304" pitchFamily="18" charset="0"/>
                </a:rPr>
                <a:t>：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000" b="1" dirty="0"/>
                <a:t>对模块</a:t>
              </a:r>
              <a:r>
                <a:rPr lang="zh-CN" altLang="en-US" sz="2000" b="1" dirty="0">
                  <a:solidFill>
                    <a:srgbClr val="0000FF"/>
                  </a:solidFill>
                </a:rPr>
                <a:t>内部结构</a:t>
              </a:r>
              <a:r>
                <a:rPr lang="zh-CN" altLang="en-US" sz="2000" b="1" dirty="0"/>
                <a:t>的具体描述，是抽象级别最低的描述方式</a:t>
              </a:r>
              <a:endParaRPr kumimoji="1"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xmlns="" id="{A446037C-96DA-4862-AC56-B70878A23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38" y="1809"/>
              <a:ext cx="938" cy="1269"/>
            </a:xfrm>
            <a:prstGeom prst="rect">
              <a:avLst/>
            </a:prstGeom>
            <a:noFill/>
            <a:ln w="9525">
              <a:solidFill>
                <a:srgbClr val="0043A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模块功能描述方式</a:t>
              </a:r>
            </a:p>
          </p:txBody>
        </p:sp>
        <p:sp>
          <p:nvSpPr>
            <p:cNvPr id="24" name="Line 28">
              <a:extLst>
                <a:ext uri="{FF2B5EF4-FFF2-40B4-BE49-F238E27FC236}">
                  <a16:creationId xmlns:a16="http://schemas.microsoft.com/office/drawing/2014/main" xmlns="" id="{5421ED91-6E66-48CD-AA9B-257324C6B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" y="2444"/>
              <a:ext cx="144" cy="0"/>
            </a:xfrm>
            <a:prstGeom prst="line">
              <a:avLst/>
            </a:prstGeom>
            <a:noFill/>
            <a:ln w="38100">
              <a:solidFill>
                <a:srgbClr val="0043A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xmlns="" id="{4AB18C56-23B0-4BA8-BA59-9B736D78DF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" y="1256"/>
              <a:ext cx="0" cy="2280"/>
            </a:xfrm>
            <a:prstGeom prst="line">
              <a:avLst/>
            </a:prstGeom>
            <a:noFill/>
            <a:ln w="38100">
              <a:solidFill>
                <a:srgbClr val="0043A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7" name="Line 30">
              <a:extLst>
                <a:ext uri="{FF2B5EF4-FFF2-40B4-BE49-F238E27FC236}">
                  <a16:creationId xmlns:a16="http://schemas.microsoft.com/office/drawing/2014/main" xmlns="" id="{F93239A8-232D-4491-9E23-11F219F69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" y="1268"/>
              <a:ext cx="336" cy="0"/>
            </a:xfrm>
            <a:prstGeom prst="line">
              <a:avLst/>
            </a:prstGeom>
            <a:noFill/>
            <a:ln w="38100">
              <a:solidFill>
                <a:srgbClr val="0043A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8" name="Line 31">
              <a:extLst>
                <a:ext uri="{FF2B5EF4-FFF2-40B4-BE49-F238E27FC236}">
                  <a16:creationId xmlns:a16="http://schemas.microsoft.com/office/drawing/2014/main" xmlns="" id="{E5FF5B84-EFEF-46A1-9E75-EE5309AF93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" y="2444"/>
              <a:ext cx="336" cy="0"/>
            </a:xfrm>
            <a:prstGeom prst="line">
              <a:avLst/>
            </a:prstGeom>
            <a:noFill/>
            <a:ln w="38100">
              <a:solidFill>
                <a:srgbClr val="0043A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9" name="Text Box 32">
              <a:extLst>
                <a:ext uri="{FF2B5EF4-FFF2-40B4-BE49-F238E27FC236}">
                  <a16:creationId xmlns:a16="http://schemas.microsoft.com/office/drawing/2014/main" xmlns="" id="{54441148-2499-45CF-B163-DB782245C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" y="2037"/>
              <a:ext cx="8343" cy="826"/>
            </a:xfrm>
            <a:prstGeom prst="rect">
              <a:avLst/>
            </a:prstGeom>
            <a:noFill/>
            <a:ln w="9525">
              <a:solidFill>
                <a:srgbClr val="8C5D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数据流描述方式</a:t>
              </a:r>
              <a:r>
                <a:rPr kumimoji="1" lang="zh-CN" altLang="en-US" sz="2000" b="1" dirty="0">
                  <a:latin typeface="Times New Roman" panose="02020603050405020304" pitchFamily="18" charset="0"/>
                </a:rPr>
                <a:t>：</a:t>
              </a:r>
              <a:endParaRPr kumimoji="1" lang="en-US" altLang="zh-CN" sz="2000" b="1" dirty="0"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r>
                <a:rPr kumimoji="1" lang="zh-CN" altLang="en-US" sz="2000" b="1" dirty="0">
                  <a:latin typeface="Times New Roman" panose="02020603050405020304" pitchFamily="18" charset="0"/>
                </a:rPr>
                <a:t>从</a:t>
              </a:r>
              <a:r>
                <a:rPr kumimoji="1"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数据变换</a:t>
              </a:r>
              <a:r>
                <a:rPr kumimoji="1" lang="zh-CN" altLang="en-US" sz="2000" b="1" dirty="0">
                  <a:latin typeface="Times New Roman" panose="02020603050405020304" pitchFamily="18" charset="0"/>
                </a:rPr>
                <a:t>和</a:t>
              </a:r>
              <a:r>
                <a:rPr kumimoji="1"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传送</a:t>
              </a:r>
              <a:r>
                <a:rPr kumimoji="1" lang="zh-CN" altLang="en-US" sz="2000" b="1" dirty="0">
                  <a:latin typeface="Times New Roman" panose="02020603050405020304" pitchFamily="18" charset="0"/>
                </a:rPr>
                <a:t>的角度来描述设计模块</a:t>
              </a:r>
            </a:p>
          </p:txBody>
        </p:sp>
        <p:sp>
          <p:nvSpPr>
            <p:cNvPr id="30" name="Line 33">
              <a:extLst>
                <a:ext uri="{FF2B5EF4-FFF2-40B4-BE49-F238E27FC236}">
                  <a16:creationId xmlns:a16="http://schemas.microsoft.com/office/drawing/2014/main" xmlns="" id="{E4F4B97E-A870-447E-B1C8-1E0A82B9E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" y="3534"/>
              <a:ext cx="336" cy="0"/>
            </a:xfrm>
            <a:prstGeom prst="line">
              <a:avLst/>
            </a:prstGeom>
            <a:noFill/>
            <a:ln w="38100">
              <a:solidFill>
                <a:srgbClr val="0043A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B5CAABA1-0F0E-4B4A-98F9-0ABA59EE5B8E}"/>
              </a:ext>
            </a:extLst>
          </p:cNvPr>
          <p:cNvSpPr txBox="1"/>
          <p:nvPr/>
        </p:nvSpPr>
        <p:spPr>
          <a:xfrm>
            <a:off x="457202" y="1890189"/>
            <a:ext cx="8383603" cy="830997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功能描述是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Verilog HDL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程序的核心部分，用于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描述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内部结构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模块端口间的逻辑关系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xmlns="" id="{24666A2C-CFD2-4EBD-B50D-165F23664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034" y="1272931"/>
            <a:ext cx="2203802" cy="52322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E4A8">
                <a:gamma/>
                <a:shade val="60000"/>
                <a:invGamma/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kern="0" dirty="0" smtClean="0">
                <a:solidFill>
                  <a:srgbClr val="0000FF"/>
                </a:solidFill>
                <a:latin typeface="Tahoma"/>
                <a:ea typeface="宋体"/>
              </a:rPr>
              <a:t>3. </a:t>
            </a:r>
            <a:r>
              <a:rPr kumimoji="1" lang="zh-CN" altLang="en-US" sz="2800" b="1" kern="0" dirty="0" smtClean="0">
                <a:solidFill>
                  <a:srgbClr val="0000FF"/>
                </a:solidFill>
                <a:latin typeface="Tahoma"/>
                <a:ea typeface="宋体"/>
              </a:rPr>
              <a:t>功能描述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xmlns="" id="{F4860D21-7B97-4A3A-BE7D-B08341B72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70" y="631095"/>
            <a:ext cx="4456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sz="3200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、模块内容</a:t>
            </a:r>
            <a:endParaRPr lang="zh-CN" altLang="en-US" sz="3200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程序的基本结构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3661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C7652720-1180-4DB5-A51E-8B80069DC1E5}"/>
              </a:ext>
            </a:extLst>
          </p:cNvPr>
          <p:cNvSpPr txBox="1"/>
          <p:nvPr/>
        </p:nvSpPr>
        <p:spPr>
          <a:xfrm>
            <a:off x="385124" y="1986789"/>
            <a:ext cx="8117336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结构描述方式的定义</a:t>
            </a:r>
            <a:endParaRPr lang="en-US" altLang="zh-CN" sz="1600" b="1" dirty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根据设计模块的逻辑电路图，调用库中的标准元器件或已设计好的模块元件，并描述</a:t>
            </a:r>
            <a:r>
              <a:rPr lang="zh-CN" altLang="en-US" sz="2000" b="1" dirty="0">
                <a:latin typeface="宋体" panose="02010600030101010101" pitchFamily="2" charset="-122"/>
              </a:rPr>
              <a:t>元器件之间的互连，来建立逻辑电路的模型</a:t>
            </a:r>
            <a:endParaRPr lang="zh-CN" altLang="en-US" sz="20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FC1A7AD5-E7BF-456E-8A6B-7D4A47B31355}"/>
              </a:ext>
            </a:extLst>
          </p:cNvPr>
          <p:cNvSpPr txBox="1"/>
          <p:nvPr/>
        </p:nvSpPr>
        <p:spPr>
          <a:xfrm>
            <a:off x="385124" y="3931753"/>
            <a:ext cx="8117336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结构描述方式的分类</a:t>
            </a:r>
            <a:endParaRPr lang="en-US" altLang="zh-CN" sz="2400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Verilog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内置门元件（门级结构描述）</a:t>
            </a:r>
            <a:endParaRPr lang="en-US" altLang="zh-CN" sz="2000" dirty="0"/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调用开关级元件（晶体管级结构描述）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调用用户自定义元件（模块级结构描述）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017B35E4-8F7D-47D6-8FA6-D587165F82F6}"/>
              </a:ext>
            </a:extLst>
          </p:cNvPr>
          <p:cNvCxnSpPr>
            <a:cxnSpLocks/>
          </p:cNvCxnSpPr>
          <p:nvPr/>
        </p:nvCxnSpPr>
        <p:spPr>
          <a:xfrm>
            <a:off x="705213" y="4947415"/>
            <a:ext cx="456489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>
            <a:extLst>
              <a:ext uri="{FF2B5EF4-FFF2-40B4-BE49-F238E27FC236}">
                <a16:creationId xmlns:a16="http://schemas.microsoft.com/office/drawing/2014/main" xmlns="" id="{24666A2C-CFD2-4EBD-B50D-165F23664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034" y="1272931"/>
            <a:ext cx="7623930" cy="52322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E4A8">
                <a:gamma/>
                <a:shade val="60000"/>
                <a:invGamma/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kern="0" dirty="0" smtClean="0">
                <a:solidFill>
                  <a:srgbClr val="0000FF"/>
                </a:solidFill>
                <a:latin typeface="Tahoma"/>
                <a:ea typeface="宋体"/>
              </a:rPr>
              <a:t>3. </a:t>
            </a:r>
            <a:r>
              <a:rPr kumimoji="1" lang="zh-CN" altLang="en-US" sz="2800" b="1" kern="0" dirty="0" smtClean="0">
                <a:solidFill>
                  <a:srgbClr val="0000FF"/>
                </a:solidFill>
                <a:latin typeface="Tahoma"/>
                <a:ea typeface="宋体"/>
              </a:rPr>
              <a:t>功能描述</a:t>
            </a:r>
            <a:r>
              <a:rPr kumimoji="1" lang="en-US" altLang="zh-CN" sz="2800" b="1" kern="0" dirty="0" smtClean="0">
                <a:solidFill>
                  <a:srgbClr val="0000FF"/>
                </a:solidFill>
                <a:latin typeface="Tahoma"/>
                <a:ea typeface="宋体"/>
              </a:rPr>
              <a:t>——</a:t>
            </a:r>
            <a:r>
              <a:rPr kumimoji="1" lang="zh-CN" altLang="en-US" sz="2800" b="1" kern="0" dirty="0" smtClean="0">
                <a:solidFill>
                  <a:srgbClr val="C00000"/>
                </a:solidFill>
                <a:latin typeface="Tahoma"/>
                <a:ea typeface="宋体"/>
              </a:rPr>
              <a:t>结构描述方式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xmlns="" id="{F4860D21-7B97-4A3A-BE7D-B08341B72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70" y="631095"/>
            <a:ext cx="4456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sz="3200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、模块内容</a:t>
            </a:r>
            <a:endParaRPr lang="zh-CN" altLang="en-US" sz="3200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程序的基本结构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81548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5" descr="8-1">
            <a:extLst>
              <a:ext uri="{FF2B5EF4-FFF2-40B4-BE49-F238E27FC236}">
                <a16:creationId xmlns:a16="http://schemas.microsoft.com/office/drawing/2014/main" xmlns="" id="{CF0AC793-8E16-456F-864A-EBA4A8228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9212" y="701860"/>
            <a:ext cx="5104590" cy="596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xmlns="" id="{ADA8D9E3-7FDC-4F1E-8B50-512E44DEF4DD}"/>
              </a:ext>
            </a:extLst>
          </p:cNvPr>
          <p:cNvSpPr/>
          <p:nvPr/>
        </p:nvSpPr>
        <p:spPr>
          <a:xfrm>
            <a:off x="2215711" y="3247959"/>
            <a:ext cx="13066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Verilog</a:t>
            </a:r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的内置门元件 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24666A2C-CFD2-4EBD-B50D-165F23664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96" y="1407685"/>
            <a:ext cx="3032681" cy="95410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E4A8">
                <a:gamma/>
                <a:shade val="60000"/>
                <a:invGamma/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kern="0" dirty="0" smtClean="0">
                <a:solidFill>
                  <a:srgbClr val="0000FF"/>
                </a:solidFill>
                <a:latin typeface="Tahoma"/>
                <a:ea typeface="宋体"/>
              </a:rPr>
              <a:t>3. </a:t>
            </a:r>
            <a:r>
              <a:rPr kumimoji="1" lang="zh-CN" altLang="en-US" sz="2800" b="1" kern="0" dirty="0" smtClean="0">
                <a:solidFill>
                  <a:srgbClr val="0000FF"/>
                </a:solidFill>
                <a:latin typeface="Tahoma"/>
                <a:ea typeface="宋体"/>
              </a:rPr>
              <a:t>功能描述</a:t>
            </a:r>
            <a:r>
              <a:rPr kumimoji="1" lang="en-US" altLang="zh-CN" sz="2800" b="1" kern="0" dirty="0" smtClean="0">
                <a:solidFill>
                  <a:srgbClr val="0000FF"/>
                </a:solidFill>
                <a:latin typeface="Tahoma"/>
                <a:ea typeface="宋体"/>
              </a:rPr>
              <a:t>——</a:t>
            </a:r>
            <a:r>
              <a:rPr kumimoji="1" lang="zh-CN" altLang="en-US" sz="2800" b="1" kern="0" dirty="0" smtClean="0">
                <a:solidFill>
                  <a:srgbClr val="C00000"/>
                </a:solidFill>
                <a:latin typeface="Tahoma"/>
                <a:ea typeface="宋体"/>
              </a:rPr>
              <a:t>门级结构描述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xmlns="" id="{F4860D21-7B97-4A3A-BE7D-B08341B72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70" y="631095"/>
            <a:ext cx="4456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sz="3200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、模块内容</a:t>
            </a:r>
            <a:endParaRPr lang="zh-CN" altLang="en-US" sz="3200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程序的基本结构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0637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E895931F-051F-44B8-9DAF-B609904CE31B}"/>
              </a:ext>
            </a:extLst>
          </p:cNvPr>
          <p:cNvSpPr txBox="1">
            <a:spLocks noChangeArrowheads="1"/>
          </p:cNvSpPr>
          <p:nvPr/>
        </p:nvSpPr>
        <p:spPr>
          <a:xfrm>
            <a:off x="211034" y="1918768"/>
            <a:ext cx="2215219" cy="34624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618FFD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618FFD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5" tIns="33338" rIns="67865" bIns="33338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门元件的调用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xmlns="" id="{23DE8768-27E5-43C3-B30C-EE8188FE4FFE}"/>
              </a:ext>
            </a:extLst>
          </p:cNvPr>
          <p:cNvSpPr txBox="1">
            <a:spLocks noChangeArrowheads="1"/>
          </p:cNvSpPr>
          <p:nvPr/>
        </p:nvSpPr>
        <p:spPr>
          <a:xfrm>
            <a:off x="301690" y="4924966"/>
            <a:ext cx="8518131" cy="1430114"/>
          </a:xfrm>
          <a:prstGeom prst="rect">
            <a:avLst/>
          </a:prstGeom>
          <a:noFill/>
          <a:ln w="12700">
            <a:solidFill>
              <a:srgbClr val="CC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618FFD"/>
                </a:solidFill>
              </a14:hiddenFill>
            </a:ext>
          </a:extLst>
        </p:spPr>
        <p:txBody>
          <a:bodyPr vert="horz" lIns="67865" tIns="33338" rIns="67865" bIns="33338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l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普通门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的端口列表按如下顺序列出：</a:t>
            </a:r>
          </a:p>
          <a:p>
            <a:pPr algn="l"/>
            <a:r>
              <a:rPr lang="zh-CN" altLang="en-US" sz="20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en-US" altLang="zh-CN" sz="20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0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</a:t>
            </a:r>
            <a:r>
              <a:rPr lang="en-US" altLang="zh-CN" sz="20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en-US" altLang="zh-CN" sz="20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1,</a:t>
            </a:r>
            <a:r>
              <a:rPr lang="zh-CN" altLang="en-US" sz="20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en-US" altLang="zh-CN" sz="20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2,</a:t>
            </a:r>
            <a:r>
              <a:rPr lang="zh-CN" altLang="en-US" sz="20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en-US" altLang="zh-CN" sz="20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3……);</a:t>
            </a:r>
            <a:endParaRPr lang="zh-CN" altLang="en-US" sz="2000" b="1" dirty="0">
              <a:solidFill>
                <a:srgbClr val="FF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例如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000" b="1" dirty="0" smtClean="0"/>
              <a:t>       </a:t>
            </a:r>
            <a:r>
              <a:rPr lang="en-US" altLang="zh-CN" sz="2800" b="1" dirty="0">
                <a:solidFill>
                  <a:srgbClr val="0000FF"/>
                </a:solidFill>
              </a:rPr>
              <a:t>and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rgbClr val="C00000"/>
                </a:solidFill>
              </a:rPr>
              <a:t>a1</a:t>
            </a:r>
            <a:r>
              <a:rPr lang="en-US" altLang="zh-CN" sz="2800" b="1" dirty="0"/>
              <a:t>(out,in1,in2,in3);</a:t>
            </a:r>
            <a:r>
              <a:rPr lang="en-US" altLang="zh-CN" sz="2000" b="1" dirty="0"/>
              <a:t>	//</a:t>
            </a:r>
            <a:r>
              <a:rPr lang="zh-CN" altLang="en-US" sz="2000" b="1" dirty="0"/>
              <a:t>三输入</a:t>
            </a:r>
            <a:r>
              <a:rPr lang="zh-CN" altLang="en-US" sz="2000" b="1" dirty="0" smtClean="0"/>
              <a:t>与门</a:t>
            </a:r>
            <a:endParaRPr lang="en-US" altLang="zh-CN" sz="20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E94C29F0-5E49-4186-8D8A-E51BF6E485C7}"/>
              </a:ext>
            </a:extLst>
          </p:cNvPr>
          <p:cNvSpPr/>
          <p:nvPr/>
        </p:nvSpPr>
        <p:spPr>
          <a:xfrm>
            <a:off x="301690" y="2493883"/>
            <a:ext cx="8529488" cy="707886"/>
          </a:xfrm>
          <a:prstGeom prst="rect">
            <a:avLst/>
          </a:prstGeom>
          <a:ln>
            <a:solidFill>
              <a:srgbClr val="618FFD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格式：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门元件名 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实例名</a:t>
            </a:r>
            <a:r>
              <a:rPr lang="en-US" alt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（端口列表）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CE473908-4047-466D-814D-202D85D1E380}"/>
              </a:ext>
            </a:extLst>
          </p:cNvPr>
          <p:cNvSpPr txBox="1"/>
          <p:nvPr/>
        </p:nvSpPr>
        <p:spPr>
          <a:xfrm>
            <a:off x="290332" y="3670635"/>
            <a:ext cx="8529489" cy="553998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实例名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，是为本次元件调用后生成的门级元件实例所取的名字，可省略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xmlns="" id="{24666A2C-CFD2-4EBD-B50D-165F23664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034" y="1272931"/>
            <a:ext cx="7681682" cy="52322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E4A8">
                <a:gamma/>
                <a:shade val="60000"/>
                <a:invGamma/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kern="0" dirty="0" smtClean="0">
                <a:solidFill>
                  <a:srgbClr val="0000FF"/>
                </a:solidFill>
                <a:latin typeface="Tahoma"/>
                <a:ea typeface="宋体"/>
              </a:rPr>
              <a:t>3. </a:t>
            </a:r>
            <a:r>
              <a:rPr kumimoji="1" lang="zh-CN" altLang="en-US" sz="2800" b="1" kern="0" dirty="0" smtClean="0">
                <a:solidFill>
                  <a:srgbClr val="0000FF"/>
                </a:solidFill>
                <a:latin typeface="Tahoma"/>
                <a:ea typeface="宋体"/>
              </a:rPr>
              <a:t>功能描述</a:t>
            </a:r>
            <a:r>
              <a:rPr kumimoji="1" lang="en-US" altLang="zh-CN" sz="2800" b="1" kern="0" dirty="0" smtClean="0">
                <a:solidFill>
                  <a:srgbClr val="0000FF"/>
                </a:solidFill>
                <a:latin typeface="Tahoma"/>
                <a:ea typeface="宋体"/>
              </a:rPr>
              <a:t>——</a:t>
            </a:r>
            <a:r>
              <a:rPr kumimoji="1" lang="zh-CN" altLang="en-US" sz="2800" b="1" kern="0" dirty="0" smtClean="0">
                <a:solidFill>
                  <a:srgbClr val="C00000"/>
                </a:solidFill>
                <a:latin typeface="Tahoma"/>
                <a:ea typeface="宋体"/>
              </a:rPr>
              <a:t>门级结构描述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xmlns="" id="{F4860D21-7B97-4A3A-BE7D-B08341B72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70" y="631095"/>
            <a:ext cx="4456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sz="3200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、模块内容</a:t>
            </a:r>
            <a:endParaRPr lang="zh-CN" altLang="en-US" sz="3200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程序的基本结构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42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5300F21D-4548-4EFF-9DDF-D0CC4F2AEB75}"/>
              </a:ext>
            </a:extLst>
          </p:cNvPr>
          <p:cNvSpPr txBox="1">
            <a:spLocks noChangeArrowheads="1"/>
          </p:cNvSpPr>
          <p:nvPr/>
        </p:nvSpPr>
        <p:spPr>
          <a:xfrm>
            <a:off x="4835947" y="1969050"/>
            <a:ext cx="4028919" cy="4648317"/>
          </a:xfrm>
          <a:prstGeom prst="rect">
            <a:avLst/>
          </a:prstGeom>
          <a:noFill/>
          <a:ln w="15875">
            <a:solidFill>
              <a:srgbClr val="618FF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618FFD"/>
                </a:solidFill>
              </a14:hiddenFill>
            </a:ext>
          </a:extLst>
        </p:spPr>
        <p:txBody>
          <a:bodyPr vert="horz" lIns="67865" tIns="33338" rIns="67865" bIns="33338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1" dirty="0">
                <a:solidFill>
                  <a:srgbClr val="FF0000"/>
                </a:solidFill>
              </a:rPr>
              <a:t>门级结构描述</a:t>
            </a:r>
            <a:r>
              <a:rPr lang="zh-CN" altLang="en-US" b="1" dirty="0"/>
              <a:t>的</a:t>
            </a:r>
            <a:r>
              <a:rPr lang="en-US" altLang="zh-CN" b="1" dirty="0"/>
              <a:t>2</a:t>
            </a:r>
            <a:r>
              <a:rPr lang="zh-CN" altLang="en-US" b="1" dirty="0"/>
              <a:t>选</a:t>
            </a:r>
            <a:r>
              <a:rPr lang="en-US" altLang="zh-CN" b="1" dirty="0"/>
              <a:t>1MUX</a:t>
            </a:r>
          </a:p>
          <a:p>
            <a:pPr algn="l"/>
            <a:endParaRPr lang="en-US" altLang="zh-CN" b="1" dirty="0"/>
          </a:p>
          <a:p>
            <a:pPr algn="l"/>
            <a:r>
              <a:rPr lang="en-US" altLang="zh-CN" b="1" dirty="0">
                <a:solidFill>
                  <a:srgbClr val="0000FF"/>
                </a:solidFill>
              </a:rPr>
              <a:t>module</a:t>
            </a:r>
            <a:r>
              <a:rPr lang="en-US" altLang="zh-CN" b="1" dirty="0"/>
              <a:t> MUX1(out, a, b, </a:t>
            </a:r>
            <a:r>
              <a:rPr lang="en-US" altLang="zh-CN" b="1" dirty="0" err="1"/>
              <a:t>sel</a:t>
            </a:r>
            <a:r>
              <a:rPr lang="en-US" altLang="zh-CN" b="1" dirty="0"/>
              <a:t>);</a:t>
            </a:r>
          </a:p>
          <a:p>
            <a:pPr algn="l"/>
            <a:r>
              <a:rPr lang="en-US" altLang="zh-CN" b="1" dirty="0" smtClean="0">
                <a:solidFill>
                  <a:srgbClr val="7030A0"/>
                </a:solidFill>
              </a:rPr>
              <a:t>    output</a:t>
            </a:r>
            <a:r>
              <a:rPr lang="en-US" altLang="zh-CN" b="1" dirty="0" smtClean="0"/>
              <a:t> </a:t>
            </a:r>
            <a:r>
              <a:rPr lang="en-US" altLang="zh-CN" b="1" dirty="0"/>
              <a:t>out;</a:t>
            </a:r>
          </a:p>
          <a:p>
            <a:pPr algn="l"/>
            <a:r>
              <a:rPr lang="en-US" altLang="zh-CN" b="1" dirty="0" smtClean="0">
                <a:solidFill>
                  <a:srgbClr val="7030A0"/>
                </a:solidFill>
              </a:rPr>
              <a:t>    input</a:t>
            </a:r>
            <a:r>
              <a:rPr lang="en-US" altLang="zh-CN" b="1" dirty="0" smtClean="0"/>
              <a:t> </a:t>
            </a:r>
            <a:r>
              <a:rPr lang="en-US" altLang="zh-CN" b="1" dirty="0"/>
              <a:t>a, b, </a:t>
            </a:r>
            <a:r>
              <a:rPr lang="en-US" altLang="zh-CN" b="1" dirty="0" err="1"/>
              <a:t>sel</a:t>
            </a:r>
            <a:r>
              <a:rPr lang="en-US" altLang="zh-CN" b="1" dirty="0"/>
              <a:t>;</a:t>
            </a:r>
          </a:p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    not</a:t>
            </a:r>
            <a:r>
              <a:rPr lang="en-US" altLang="zh-CN" b="1" dirty="0" smtClean="0"/>
              <a:t>   </a:t>
            </a:r>
            <a:r>
              <a:rPr lang="en-US" altLang="zh-CN" b="1" dirty="0"/>
              <a:t>(</a:t>
            </a:r>
            <a:r>
              <a:rPr lang="en-US" altLang="zh-CN" b="1" dirty="0" err="1"/>
              <a:t>sel</a:t>
            </a:r>
            <a:r>
              <a:rPr lang="en-US" altLang="zh-CN" b="1" dirty="0"/>
              <a:t>_, </a:t>
            </a:r>
            <a:r>
              <a:rPr lang="en-US" altLang="zh-CN" b="1" dirty="0" err="1"/>
              <a:t>sel</a:t>
            </a:r>
            <a:r>
              <a:rPr lang="en-US" altLang="zh-CN" b="1" dirty="0"/>
              <a:t>);</a:t>
            </a:r>
          </a:p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    and</a:t>
            </a:r>
            <a:r>
              <a:rPr lang="en-US" altLang="zh-CN" b="1" dirty="0" smtClean="0"/>
              <a:t>  </a:t>
            </a:r>
            <a:r>
              <a:rPr lang="en-US" altLang="zh-CN" b="1" dirty="0"/>
              <a:t>(a1, a, </a:t>
            </a:r>
            <a:r>
              <a:rPr lang="en-US" altLang="zh-CN" b="1" dirty="0" err="1"/>
              <a:t>sel</a:t>
            </a:r>
            <a:r>
              <a:rPr lang="en-US" altLang="zh-CN" b="1" dirty="0"/>
              <a:t>_);</a:t>
            </a:r>
          </a:p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    and</a:t>
            </a:r>
            <a:r>
              <a:rPr lang="en-US" altLang="zh-CN" b="1" dirty="0" smtClean="0"/>
              <a:t>  </a:t>
            </a:r>
            <a:r>
              <a:rPr lang="en-US" altLang="zh-CN" b="1" dirty="0"/>
              <a:t>(a2, b, </a:t>
            </a:r>
            <a:r>
              <a:rPr lang="en-US" altLang="zh-CN" b="1" dirty="0" err="1"/>
              <a:t>sel</a:t>
            </a:r>
            <a:r>
              <a:rPr lang="en-US" altLang="zh-CN" b="1" dirty="0"/>
              <a:t>);</a:t>
            </a:r>
          </a:p>
          <a:p>
            <a:pPr algn="l"/>
            <a:r>
              <a:rPr lang="en-US" altLang="zh-CN" b="1" dirty="0" smtClean="0">
                <a:solidFill>
                  <a:srgbClr val="FF0000"/>
                </a:solidFill>
              </a:rPr>
              <a:t>    or</a:t>
            </a:r>
            <a:r>
              <a:rPr lang="en-US" altLang="zh-CN" b="1" dirty="0" smtClean="0"/>
              <a:t>  </a:t>
            </a:r>
            <a:r>
              <a:rPr lang="en-US" altLang="zh-CN" b="1" dirty="0"/>
              <a:t>(out, a1, a2);</a:t>
            </a:r>
          </a:p>
          <a:p>
            <a:pPr algn="l"/>
            <a:r>
              <a:rPr lang="en-US" altLang="zh-CN" b="1" dirty="0" err="1">
                <a:solidFill>
                  <a:srgbClr val="0000FF"/>
                </a:solidFill>
              </a:rPr>
              <a:t>endmodule</a:t>
            </a:r>
            <a:endParaRPr lang="en-US" altLang="zh-CN" b="1" dirty="0">
              <a:solidFill>
                <a:srgbClr val="0000FF"/>
              </a:solidFill>
            </a:endParaRPr>
          </a:p>
          <a:p>
            <a:pPr algn="l"/>
            <a:endParaRPr lang="en-US" altLang="zh-CN" sz="1800" b="1" dirty="0"/>
          </a:p>
        </p:txBody>
      </p:sp>
      <p:pic>
        <p:nvPicPr>
          <p:cNvPr id="14" name="Picture 3" descr="71">
            <a:extLst>
              <a:ext uri="{FF2B5EF4-FFF2-40B4-BE49-F238E27FC236}">
                <a16:creationId xmlns:a16="http://schemas.microsoft.com/office/drawing/2014/main" xmlns="" id="{920B3C6D-D1F9-44CE-8C05-9625BF147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2001" y="3683583"/>
            <a:ext cx="4500157" cy="192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8F4DF02-110F-468D-9748-9118AC008295}"/>
              </a:ext>
            </a:extLst>
          </p:cNvPr>
          <p:cNvSpPr txBox="1"/>
          <p:nvPr/>
        </p:nvSpPr>
        <p:spPr>
          <a:xfrm>
            <a:off x="211034" y="2417925"/>
            <a:ext cx="4317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例如：用门级结构描述方式描述以下电路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xmlns="" id="{D47E9DF4-A903-4905-9675-F3A776EF2934}"/>
              </a:ext>
            </a:extLst>
          </p:cNvPr>
          <p:cNvCxnSpPr>
            <a:cxnSpLocks/>
          </p:cNvCxnSpPr>
          <p:nvPr/>
        </p:nvCxnSpPr>
        <p:spPr>
          <a:xfrm flipH="1">
            <a:off x="4660286" y="1858361"/>
            <a:ext cx="21658" cy="49130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24666A2C-CFD2-4EBD-B50D-165F23664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034" y="1272931"/>
            <a:ext cx="7681682" cy="52322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E4A8">
                <a:gamma/>
                <a:shade val="60000"/>
                <a:invGamma/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kern="0" dirty="0" smtClean="0">
                <a:solidFill>
                  <a:srgbClr val="0000FF"/>
                </a:solidFill>
                <a:latin typeface="Tahoma"/>
                <a:ea typeface="宋体"/>
              </a:rPr>
              <a:t>3. </a:t>
            </a:r>
            <a:r>
              <a:rPr kumimoji="1" lang="zh-CN" altLang="en-US" sz="2800" b="1" kern="0" dirty="0" smtClean="0">
                <a:solidFill>
                  <a:srgbClr val="0000FF"/>
                </a:solidFill>
                <a:latin typeface="Tahoma"/>
                <a:ea typeface="宋体"/>
              </a:rPr>
              <a:t>功能描述</a:t>
            </a:r>
            <a:r>
              <a:rPr kumimoji="1" lang="en-US" altLang="zh-CN" sz="2800" b="1" kern="0" dirty="0" smtClean="0">
                <a:solidFill>
                  <a:srgbClr val="0000FF"/>
                </a:solidFill>
                <a:latin typeface="Tahoma"/>
                <a:ea typeface="宋体"/>
              </a:rPr>
              <a:t>——</a:t>
            </a:r>
            <a:r>
              <a:rPr kumimoji="1" lang="zh-CN" altLang="en-US" sz="2800" b="1" kern="0" dirty="0" smtClean="0">
                <a:solidFill>
                  <a:srgbClr val="C00000"/>
                </a:solidFill>
                <a:latin typeface="Tahoma"/>
                <a:ea typeface="宋体"/>
              </a:rPr>
              <a:t>门级结构描述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xmlns="" id="{F4860D21-7B97-4A3A-BE7D-B08341B72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70" y="631095"/>
            <a:ext cx="4456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sz="3200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、模块内容</a:t>
            </a:r>
            <a:endParaRPr lang="zh-CN" altLang="en-US" sz="3200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程序的基本结构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982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C7652720-1180-4DB5-A51E-8B80069DC1E5}"/>
              </a:ext>
            </a:extLst>
          </p:cNvPr>
          <p:cNvSpPr txBox="1"/>
          <p:nvPr/>
        </p:nvSpPr>
        <p:spPr>
          <a:xfrm>
            <a:off x="385123" y="2133959"/>
            <a:ext cx="847974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数据流描述方式主要使用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持续赋值语句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assign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，多用于描述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组合逻辑电路。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FC1A7AD5-E7BF-456E-8A6B-7D4A47B31355}"/>
              </a:ext>
            </a:extLst>
          </p:cNvPr>
          <p:cNvSpPr txBox="1"/>
          <p:nvPr/>
        </p:nvSpPr>
        <p:spPr>
          <a:xfrm>
            <a:off x="385124" y="3157633"/>
            <a:ext cx="8479742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数据流描述方式的格式：</a:t>
            </a:r>
            <a:endParaRPr lang="en-US" altLang="zh-CN" sz="2800" b="1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b="1" dirty="0"/>
              <a:t>        assign  </a:t>
            </a:r>
            <a:r>
              <a:rPr lang="en-US" altLang="zh-CN" sz="2800" b="1" dirty="0" err="1"/>
              <a:t>L_wire</a:t>
            </a:r>
            <a:r>
              <a:rPr lang="en-US" altLang="zh-CN" sz="2800" b="1" dirty="0"/>
              <a:t>=</a:t>
            </a:r>
            <a:r>
              <a:rPr lang="en-US" altLang="zh-CN" sz="2800" b="1" dirty="0" err="1"/>
              <a:t>R_expression</a:t>
            </a:r>
            <a:r>
              <a:rPr lang="en-US" altLang="zh-CN" sz="2800" b="1" dirty="0"/>
              <a:t>;</a:t>
            </a:r>
          </a:p>
          <a:p>
            <a:r>
              <a:rPr lang="zh-CN" altLang="en-US" sz="2400" b="1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说明：</a:t>
            </a:r>
            <a:endParaRPr lang="en-US" altLang="zh-CN" sz="2400" b="1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assign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语句的功能是将等号右侧表达式的值赋给左边的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连线型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wire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变量。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57175" indent="-257175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右边表达式中的操作数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无论何时发生变化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，都会引起表达式值的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重新计算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并将重新计算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后的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值赋予左边表达式的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wire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变量。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xmlns="" id="{24666A2C-CFD2-4EBD-B50D-165F23664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034" y="1272931"/>
            <a:ext cx="7681682" cy="52322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E4A8">
                <a:gamma/>
                <a:shade val="60000"/>
                <a:invGamma/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kern="0" dirty="0" smtClean="0">
                <a:solidFill>
                  <a:srgbClr val="0000FF"/>
                </a:solidFill>
                <a:latin typeface="Tahoma"/>
                <a:ea typeface="宋体"/>
              </a:rPr>
              <a:t>3. </a:t>
            </a:r>
            <a:r>
              <a:rPr kumimoji="1" lang="zh-CN" altLang="en-US" sz="2800" b="1" kern="0" dirty="0" smtClean="0">
                <a:solidFill>
                  <a:srgbClr val="0000FF"/>
                </a:solidFill>
                <a:latin typeface="Tahoma"/>
                <a:ea typeface="宋体"/>
              </a:rPr>
              <a:t>功能描述</a:t>
            </a:r>
            <a:r>
              <a:rPr kumimoji="1" lang="en-US" altLang="zh-CN" sz="2800" b="1" kern="0" dirty="0" smtClean="0">
                <a:solidFill>
                  <a:srgbClr val="0000FF"/>
                </a:solidFill>
                <a:latin typeface="Tahoma"/>
                <a:ea typeface="宋体"/>
              </a:rPr>
              <a:t>——</a:t>
            </a:r>
            <a:r>
              <a:rPr kumimoji="1" lang="zh-CN" altLang="en-US" sz="2800" b="1" kern="0" dirty="0" smtClean="0">
                <a:solidFill>
                  <a:srgbClr val="C00000"/>
                </a:solidFill>
                <a:latin typeface="Tahoma"/>
                <a:ea typeface="宋体"/>
              </a:rPr>
              <a:t>数据流描述方式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xmlns="" id="{F4860D21-7B97-4A3A-BE7D-B08341B72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70" y="631095"/>
            <a:ext cx="4456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sz="3200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、模块内容</a:t>
            </a:r>
            <a:endParaRPr lang="zh-CN" altLang="en-US" sz="3200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程序的基本结构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464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淘宝网chenying0907出品 10"/>
          <p:cNvSpPr txBox="1"/>
          <p:nvPr/>
        </p:nvSpPr>
        <p:spPr>
          <a:xfrm>
            <a:off x="883274" y="3079908"/>
            <a:ext cx="21302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 Main Content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2858703" y="0"/>
            <a:ext cx="62852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16" name="直接连接符 15"/>
          <p:cNvCxnSpPr>
            <a:stCxn id="12" idx="0"/>
          </p:cNvCxnSpPr>
          <p:nvPr/>
        </p:nvCxnSpPr>
        <p:spPr>
          <a:xfrm flipH="1">
            <a:off x="2858702" y="0"/>
            <a:ext cx="3142650" cy="15069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  <a:endCxn id="12" idx="2"/>
          </p:cNvCxnSpPr>
          <p:nvPr/>
        </p:nvCxnSpPr>
        <p:spPr>
          <a:xfrm flipH="1">
            <a:off x="6001352" y="5088571"/>
            <a:ext cx="3142648" cy="17694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淘宝网chenying0907出品 25"/>
          <p:cNvSpPr txBox="1"/>
          <p:nvPr/>
        </p:nvSpPr>
        <p:spPr>
          <a:xfrm>
            <a:off x="3944893" y="2106841"/>
            <a:ext cx="4597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HDL</a:t>
            </a:r>
            <a:r>
              <a:rPr lang="zh-CN" altLang="en-US" sz="2800" dirty="0"/>
              <a:t>程序基本结构</a:t>
            </a:r>
          </a:p>
        </p:txBody>
      </p:sp>
      <p:sp>
        <p:nvSpPr>
          <p:cNvPr id="17" name="淘宝网chenying0907出品 25">
            <a:extLst>
              <a:ext uri="{FF2B5EF4-FFF2-40B4-BE49-F238E27FC236}">
                <a16:creationId xmlns:a16="http://schemas.microsoft.com/office/drawing/2014/main" xmlns="" id="{4C2F1DF1-76F1-4615-B131-CF23600A0B8C}"/>
              </a:ext>
            </a:extLst>
          </p:cNvPr>
          <p:cNvSpPr txBox="1"/>
          <p:nvPr/>
        </p:nvSpPr>
        <p:spPr>
          <a:xfrm>
            <a:off x="3944893" y="2942680"/>
            <a:ext cx="3890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/>
              <a:t>数据类型</a:t>
            </a:r>
            <a:endParaRPr lang="zh-CN" altLang="en-US" sz="2800" dirty="0"/>
          </a:p>
        </p:txBody>
      </p:sp>
      <p:sp>
        <p:nvSpPr>
          <p:cNvPr id="19" name="淘宝网chenying0907出品 29">
            <a:extLst>
              <a:ext uri="{FF2B5EF4-FFF2-40B4-BE49-F238E27FC236}">
                <a16:creationId xmlns:a16="http://schemas.microsoft.com/office/drawing/2014/main" xmlns="" id="{75415FF8-AAE1-4E77-8E3B-1A09B1F2CDD0}"/>
              </a:ext>
            </a:extLst>
          </p:cNvPr>
          <p:cNvSpPr txBox="1"/>
          <p:nvPr/>
        </p:nvSpPr>
        <p:spPr>
          <a:xfrm>
            <a:off x="3944893" y="4618151"/>
            <a:ext cx="2424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/>
              <a:t>基本语句</a:t>
            </a:r>
          </a:p>
        </p:txBody>
      </p:sp>
      <p:sp>
        <p:nvSpPr>
          <p:cNvPr id="22" name="淘宝网chenying0907出品 29">
            <a:extLst>
              <a:ext uri="{FF2B5EF4-FFF2-40B4-BE49-F238E27FC236}">
                <a16:creationId xmlns:a16="http://schemas.microsoft.com/office/drawing/2014/main" xmlns="" id="{07891F63-F74C-491F-8A6F-38FB4801C094}"/>
              </a:ext>
            </a:extLst>
          </p:cNvPr>
          <p:cNvSpPr txBox="1"/>
          <p:nvPr/>
        </p:nvSpPr>
        <p:spPr>
          <a:xfrm>
            <a:off x="3944893" y="5453990"/>
            <a:ext cx="3317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/>
              <a:t>模块化程序设计</a:t>
            </a:r>
          </a:p>
        </p:txBody>
      </p:sp>
      <p:sp>
        <p:nvSpPr>
          <p:cNvPr id="29" name="淘宝网chenying0907出品 25">
            <a:extLst>
              <a:ext uri="{FF2B5EF4-FFF2-40B4-BE49-F238E27FC236}">
                <a16:creationId xmlns:a16="http://schemas.microsoft.com/office/drawing/2014/main" xmlns="" id="{4C2F1DF1-76F1-4615-B131-CF23600A0B8C}"/>
              </a:ext>
            </a:extLst>
          </p:cNvPr>
          <p:cNvSpPr txBox="1"/>
          <p:nvPr/>
        </p:nvSpPr>
        <p:spPr>
          <a:xfrm>
            <a:off x="3944893" y="3778519"/>
            <a:ext cx="3890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/>
              <a:t>运算符</a:t>
            </a:r>
            <a:endParaRPr lang="zh-CN" altLang="en-US" sz="2800" dirty="0"/>
          </a:p>
        </p:txBody>
      </p:sp>
      <p:sp>
        <p:nvSpPr>
          <p:cNvPr id="13" name="淘宝网chenying0907出品 25"/>
          <p:cNvSpPr txBox="1"/>
          <p:nvPr/>
        </p:nvSpPr>
        <p:spPr>
          <a:xfrm>
            <a:off x="3944892" y="1267209"/>
            <a:ext cx="4597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Quartus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Ⅱ </a:t>
            </a: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使用说明</a:t>
            </a:r>
            <a:r>
              <a:rPr lang="en-US" altLang="zh-CN" sz="2800" dirty="0" smtClean="0">
                <a:solidFill>
                  <a:schemeClr val="bg1"/>
                </a:solidFill>
              </a:rPr>
              <a:t> 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025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xmlns="" id="{B5965396-8AD5-4FC6-AE35-A2D2DA70F040}"/>
              </a:ext>
            </a:extLst>
          </p:cNvPr>
          <p:cNvSpPr txBox="1">
            <a:spLocks noChangeArrowheads="1"/>
          </p:cNvSpPr>
          <p:nvPr/>
        </p:nvSpPr>
        <p:spPr>
          <a:xfrm>
            <a:off x="4582822" y="1970504"/>
            <a:ext cx="4469198" cy="3199724"/>
          </a:xfrm>
          <a:prstGeom prst="rect">
            <a:avLst/>
          </a:prstGeom>
          <a:noFill/>
          <a:ln w="15875">
            <a:solidFill>
              <a:srgbClr val="618FF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618FFD"/>
                </a:solidFill>
              </a14:hiddenFill>
            </a:ext>
          </a:extLst>
        </p:spPr>
        <p:txBody>
          <a:bodyPr vert="horz" lIns="67865" tIns="33338" rIns="67865" bIns="33338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000" b="1" dirty="0">
                <a:solidFill>
                  <a:srgbClr val="FF0000"/>
                </a:solidFill>
              </a:rPr>
              <a:t>数据流描述</a:t>
            </a:r>
            <a:r>
              <a:rPr lang="zh-CN" altLang="en-US" sz="2000" b="1" dirty="0"/>
              <a:t>的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选</a:t>
            </a:r>
            <a:r>
              <a:rPr lang="en-US" altLang="zh-CN" sz="2000" b="1" dirty="0"/>
              <a:t>1MUX</a:t>
            </a:r>
          </a:p>
          <a:p>
            <a:pPr algn="l"/>
            <a:endParaRPr lang="en-US" altLang="zh-CN" sz="2000" b="1" dirty="0"/>
          </a:p>
          <a:p>
            <a:pPr algn="l"/>
            <a:r>
              <a:rPr lang="en-US" altLang="zh-CN" sz="2000" b="1" dirty="0">
                <a:solidFill>
                  <a:srgbClr val="0000FF"/>
                </a:solidFill>
              </a:rPr>
              <a:t>module</a:t>
            </a:r>
            <a:r>
              <a:rPr lang="en-US" altLang="zh-CN" sz="2000" b="1" dirty="0"/>
              <a:t> MUX1(out, a, b, </a:t>
            </a:r>
            <a:r>
              <a:rPr lang="en-US" altLang="zh-CN" sz="2000" b="1" dirty="0" err="1"/>
              <a:t>sel</a:t>
            </a:r>
            <a:r>
              <a:rPr lang="en-US" altLang="zh-CN" sz="2000" b="1" dirty="0"/>
              <a:t>);</a:t>
            </a:r>
          </a:p>
          <a:p>
            <a:pPr algn="l"/>
            <a:r>
              <a:rPr lang="en-US" altLang="zh-CN" sz="2000" b="1" dirty="0" smtClean="0">
                <a:solidFill>
                  <a:srgbClr val="FF33CC"/>
                </a:solidFill>
              </a:rPr>
              <a:t>    wire</a:t>
            </a:r>
            <a:r>
              <a:rPr lang="en-US" altLang="zh-CN" sz="2000" b="1" dirty="0" smtClean="0">
                <a:solidFill>
                  <a:srgbClr val="7030A0"/>
                </a:solidFill>
              </a:rPr>
              <a:t>  </a:t>
            </a:r>
            <a:r>
              <a:rPr lang="en-US" altLang="zh-CN" sz="2000" b="1" dirty="0">
                <a:solidFill>
                  <a:srgbClr val="7030A0"/>
                </a:solidFill>
              </a:rPr>
              <a:t>out;</a:t>
            </a:r>
          </a:p>
          <a:p>
            <a:pPr algn="l"/>
            <a:r>
              <a:rPr lang="en-US" altLang="zh-CN" sz="2000" b="1" dirty="0" smtClean="0">
                <a:solidFill>
                  <a:srgbClr val="7030A0"/>
                </a:solidFill>
              </a:rPr>
              <a:t>    output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out;</a:t>
            </a:r>
          </a:p>
          <a:p>
            <a:pPr algn="l"/>
            <a:r>
              <a:rPr lang="en-US" altLang="zh-CN" sz="2000" b="1" dirty="0" smtClean="0">
                <a:solidFill>
                  <a:srgbClr val="7030A0"/>
                </a:solidFill>
              </a:rPr>
              <a:t>    input</a:t>
            </a:r>
            <a:r>
              <a:rPr lang="en-US" altLang="zh-CN" sz="2000" b="1" dirty="0" smtClean="0"/>
              <a:t> </a:t>
            </a:r>
            <a:r>
              <a:rPr lang="en-US" altLang="zh-CN" sz="2000" b="1" dirty="0"/>
              <a:t>a, b, </a:t>
            </a:r>
            <a:r>
              <a:rPr lang="en-US" altLang="zh-CN" sz="2000" b="1" dirty="0" err="1"/>
              <a:t>sel</a:t>
            </a:r>
            <a:r>
              <a:rPr lang="en-US" altLang="zh-CN" sz="2000" b="1" dirty="0"/>
              <a:t>;</a:t>
            </a:r>
          </a:p>
          <a:p>
            <a:pPr algn="l"/>
            <a:r>
              <a:rPr lang="en-US" altLang="zh-CN" sz="2000" b="1" dirty="0" smtClean="0">
                <a:solidFill>
                  <a:srgbClr val="FF0000"/>
                </a:solidFill>
              </a:rPr>
              <a:t>    assign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</a:rPr>
              <a:t>out = (a&amp;&amp;(!</a:t>
            </a:r>
            <a:r>
              <a:rPr lang="en-US" altLang="zh-CN" sz="2000" b="1" dirty="0" err="1">
                <a:solidFill>
                  <a:srgbClr val="0000FF"/>
                </a:solidFill>
              </a:rPr>
              <a:t>sel</a:t>
            </a:r>
            <a:r>
              <a:rPr lang="en-US" altLang="zh-CN" sz="2000" b="1" dirty="0">
                <a:solidFill>
                  <a:srgbClr val="0000FF"/>
                </a:solidFill>
              </a:rPr>
              <a:t>) ) || ( b&amp;&amp;</a:t>
            </a:r>
            <a:r>
              <a:rPr lang="en-US" altLang="zh-CN" sz="2000" b="1" dirty="0" err="1">
                <a:solidFill>
                  <a:srgbClr val="0000FF"/>
                </a:solidFill>
              </a:rPr>
              <a:t>sel</a:t>
            </a:r>
            <a:r>
              <a:rPr lang="en-US" altLang="zh-CN" sz="2000" b="1" dirty="0">
                <a:solidFill>
                  <a:srgbClr val="0000FF"/>
                </a:solidFill>
              </a:rPr>
              <a:t>);</a:t>
            </a:r>
          </a:p>
          <a:p>
            <a:pPr algn="l"/>
            <a:r>
              <a:rPr lang="en-US" altLang="zh-CN" sz="2000" b="1" dirty="0" err="1">
                <a:solidFill>
                  <a:srgbClr val="0000FF"/>
                </a:solidFill>
              </a:rPr>
              <a:t>endmodule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algn="l"/>
            <a:endParaRPr lang="en-US" altLang="zh-CN" sz="1600" b="1" dirty="0"/>
          </a:p>
        </p:txBody>
      </p:sp>
      <p:pic>
        <p:nvPicPr>
          <p:cNvPr id="13" name="Picture 3" descr="71">
            <a:extLst>
              <a:ext uri="{FF2B5EF4-FFF2-40B4-BE49-F238E27FC236}">
                <a16:creationId xmlns:a16="http://schemas.microsoft.com/office/drawing/2014/main" xmlns="" id="{93D52ECD-7B84-43A8-BBE6-82945E0F1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11" y="3016252"/>
            <a:ext cx="4420481" cy="198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4E24A48E-DD1E-40B7-8979-5DBE3B9E1F77}"/>
              </a:ext>
            </a:extLst>
          </p:cNvPr>
          <p:cNvSpPr txBox="1"/>
          <p:nvPr/>
        </p:nvSpPr>
        <p:spPr>
          <a:xfrm>
            <a:off x="182235" y="2099172"/>
            <a:ext cx="4168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例如：用数据流描述方式描述以下电路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EED358EA-DA61-4E7B-B75E-825ED0BB9603}"/>
              </a:ext>
            </a:extLst>
          </p:cNvPr>
          <p:cNvSpPr txBox="1"/>
          <p:nvPr/>
        </p:nvSpPr>
        <p:spPr>
          <a:xfrm>
            <a:off x="244215" y="5294841"/>
            <a:ext cx="8604219" cy="707886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数据流描述方式的实现：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将系统的逻辑表达式中的逻辑运算符转换成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Verilog HDL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的逻辑运算符即可。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矩形 4">
                <a:extLst>
                  <a:ext uri="{FF2B5EF4-FFF2-40B4-BE49-F238E27FC236}">
                    <a16:creationId xmlns="" xmlns:a16="http://schemas.microsoft.com/office/drawing/2014/main" id="{087A3714-97A9-41F5-96A5-B6FAA3B38365}"/>
                  </a:ext>
                </a:extLst>
              </p:cNvPr>
              <p:cNvSpPr/>
              <p:nvPr/>
            </p:nvSpPr>
            <p:spPr>
              <a:xfrm>
                <a:off x="1049155" y="6127340"/>
                <a:ext cx="1925052" cy="4700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𝒂𝒃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𝒄𝒅</m:t>
                          </m:r>
                        </m:e>
                      </m:acc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="" xmlns:a14="http://schemas.microsoft.com/office/drawing/2010/main" xmlns:a16="http://schemas.microsoft.com/office/drawing/2014/main" id="{087A3714-97A9-41F5-96A5-B6FAA3B383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155" y="6127340"/>
                <a:ext cx="1925052" cy="470065"/>
              </a:xfrm>
              <a:prstGeom prst="rect">
                <a:avLst/>
              </a:prstGeom>
              <a:blipFill rotWithShape="0">
                <a:blip r:embed="rId4" cstate="print"/>
                <a:stretch>
                  <a:fillRect l="-316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箭头: 右 7">
            <a:extLst>
              <a:ext uri="{FF2B5EF4-FFF2-40B4-BE49-F238E27FC236}">
                <a16:creationId xmlns:a16="http://schemas.microsoft.com/office/drawing/2014/main" xmlns="" id="{5915FDFE-A6C6-45D8-812F-FE1D99C178ED}"/>
              </a:ext>
            </a:extLst>
          </p:cNvPr>
          <p:cNvSpPr/>
          <p:nvPr/>
        </p:nvSpPr>
        <p:spPr>
          <a:xfrm>
            <a:off x="3220979" y="6274153"/>
            <a:ext cx="590626" cy="176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B050292A-CE7A-4827-8F73-6320804EAB40}"/>
              </a:ext>
            </a:extLst>
          </p:cNvPr>
          <p:cNvSpPr txBox="1"/>
          <p:nvPr/>
        </p:nvSpPr>
        <p:spPr>
          <a:xfrm>
            <a:off x="3960435" y="6108009"/>
            <a:ext cx="4314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assign  f = (a&amp;&amp;b) || (!(c&amp;&amp;d))</a:t>
            </a:r>
            <a:endParaRPr lang="zh-CN" altLang="en-US" sz="2400" b="1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xmlns="" id="{24666A2C-CFD2-4EBD-B50D-165F23664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94" y="1227565"/>
            <a:ext cx="7681682" cy="52322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E4A8">
                <a:gamma/>
                <a:shade val="60000"/>
                <a:invGamma/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kern="0" dirty="0" smtClean="0">
                <a:solidFill>
                  <a:srgbClr val="0000FF"/>
                </a:solidFill>
                <a:latin typeface="Tahoma"/>
                <a:ea typeface="宋体"/>
              </a:rPr>
              <a:t>3. </a:t>
            </a:r>
            <a:r>
              <a:rPr kumimoji="1" lang="zh-CN" altLang="en-US" sz="2800" b="1" kern="0" dirty="0" smtClean="0">
                <a:solidFill>
                  <a:srgbClr val="0000FF"/>
                </a:solidFill>
                <a:latin typeface="Tahoma"/>
                <a:ea typeface="宋体"/>
              </a:rPr>
              <a:t>功能描述</a:t>
            </a:r>
            <a:r>
              <a:rPr kumimoji="1" lang="en-US" altLang="zh-CN" sz="2800" b="1" kern="0" dirty="0" smtClean="0">
                <a:solidFill>
                  <a:srgbClr val="0000FF"/>
                </a:solidFill>
                <a:latin typeface="Tahoma"/>
                <a:ea typeface="宋体"/>
              </a:rPr>
              <a:t>——</a:t>
            </a:r>
            <a:r>
              <a:rPr kumimoji="1" lang="zh-CN" altLang="en-US" sz="2800" b="1" kern="0" dirty="0" smtClean="0">
                <a:solidFill>
                  <a:srgbClr val="C00000"/>
                </a:solidFill>
                <a:latin typeface="Tahoma"/>
                <a:ea typeface="宋体"/>
              </a:rPr>
              <a:t>数据流描述方式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xmlns="" id="{F4860D21-7B97-4A3A-BE7D-B08341B72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70" y="631095"/>
            <a:ext cx="4456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sz="3200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、模块内容</a:t>
            </a:r>
            <a:endParaRPr lang="zh-CN" altLang="en-US" sz="3200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程序的基本结构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692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5" grpId="0" animBg="1"/>
      <p:bldP spid="8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C7652720-1180-4DB5-A51E-8B80069DC1E5}"/>
              </a:ext>
            </a:extLst>
          </p:cNvPr>
          <p:cNvSpPr txBox="1"/>
          <p:nvPr/>
        </p:nvSpPr>
        <p:spPr>
          <a:xfrm>
            <a:off x="211034" y="1980042"/>
            <a:ext cx="8677897" cy="44526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57175" indent="-257175" algn="just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行为描述是对设计实体</a:t>
            </a:r>
            <a:r>
              <a:rPr lang="zh-CN" altLang="en-US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数学模型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的描述，其</a:t>
            </a:r>
            <a:r>
              <a:rPr lang="zh-CN" altLang="en-US" sz="2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抽象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程度远远高于结构描述方式和数据流方式。</a:t>
            </a:r>
            <a:endParaRPr lang="en-US" altLang="zh-CN" sz="2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57175" indent="-257175" algn="just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行为描述类似于</a:t>
            </a:r>
            <a:r>
              <a:rPr lang="zh-CN" altLang="en-US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高级编程语言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，当描述一个设计实体的行为时，无需知道具体电路的结构，只需要描述清楚输入与输出信号的行为，而不需要花费更多的精力关注设计功能的门级</a:t>
            </a:r>
            <a:r>
              <a:rPr lang="zh-CN" altLang="en-US" sz="2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实现。</a:t>
            </a:r>
            <a:endParaRPr lang="en-US" altLang="zh-CN" sz="2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57175" indent="-257175" algn="just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当电路的规模较大或时序关系较复杂时，通常采用行为描述方式进行</a:t>
            </a:r>
            <a:r>
              <a:rPr lang="zh-CN" altLang="en-US" sz="2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设计。</a:t>
            </a:r>
            <a:endParaRPr lang="en-US" altLang="zh-CN" sz="2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57175" indent="-257175" algn="just">
              <a:lnSpc>
                <a:spcPct val="13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Verilog HDL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行为描述就是在过程块</a:t>
            </a:r>
            <a:r>
              <a:rPr lang="en-US" altLang="zh-CN" sz="2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always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中，使用各种行为语句描述逻辑</a:t>
            </a:r>
            <a:r>
              <a:rPr lang="zh-CN" altLang="en-US" sz="2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功能。</a:t>
            </a:r>
            <a:endParaRPr lang="zh-CN" altLang="en-US" sz="2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24666A2C-CFD2-4EBD-B50D-165F23664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034" y="1272931"/>
            <a:ext cx="7681682" cy="52322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E4A8">
                <a:gamma/>
                <a:shade val="60000"/>
                <a:invGamma/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kern="0" dirty="0" smtClean="0">
                <a:solidFill>
                  <a:srgbClr val="0000FF"/>
                </a:solidFill>
                <a:latin typeface="Tahoma"/>
                <a:ea typeface="宋体"/>
              </a:rPr>
              <a:t>3. </a:t>
            </a:r>
            <a:r>
              <a:rPr kumimoji="1" lang="zh-CN" altLang="en-US" sz="2800" b="1" kern="0" dirty="0" smtClean="0">
                <a:solidFill>
                  <a:srgbClr val="0000FF"/>
                </a:solidFill>
                <a:latin typeface="Tahoma"/>
                <a:ea typeface="宋体"/>
              </a:rPr>
              <a:t>功能描述</a:t>
            </a:r>
            <a:r>
              <a:rPr kumimoji="1" lang="en-US" altLang="zh-CN" sz="2800" b="1" kern="0" dirty="0" smtClean="0">
                <a:solidFill>
                  <a:srgbClr val="0000FF"/>
                </a:solidFill>
                <a:latin typeface="Tahoma"/>
                <a:ea typeface="宋体"/>
              </a:rPr>
              <a:t>——</a:t>
            </a:r>
            <a:r>
              <a:rPr kumimoji="1" lang="zh-CN" altLang="en-US" sz="2800" b="1" kern="0" dirty="0">
                <a:solidFill>
                  <a:srgbClr val="C00000"/>
                </a:solidFill>
                <a:latin typeface="Tahoma"/>
                <a:ea typeface="宋体"/>
              </a:rPr>
              <a:t>行为</a:t>
            </a:r>
            <a:r>
              <a:rPr kumimoji="1" lang="zh-CN" altLang="en-US" sz="2800" b="1" kern="0" dirty="0" smtClean="0">
                <a:solidFill>
                  <a:srgbClr val="C00000"/>
                </a:solidFill>
                <a:latin typeface="Tahoma"/>
                <a:ea typeface="宋体"/>
              </a:rPr>
              <a:t>描述方式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xmlns="" id="{F4860D21-7B97-4A3A-BE7D-B08341B72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70" y="631095"/>
            <a:ext cx="4456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sz="3200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、模块内容</a:t>
            </a:r>
            <a:endParaRPr lang="zh-CN" altLang="en-US" sz="3200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程序的基本结构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726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>
            <a:extLst>
              <a:ext uri="{FF2B5EF4-FFF2-40B4-BE49-F238E27FC236}">
                <a16:creationId xmlns:a16="http://schemas.microsoft.com/office/drawing/2014/main" xmlns="" id="{D80D896D-42D8-43ED-92F0-47DC16FF6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" y="2831625"/>
            <a:ext cx="8378876" cy="3453253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209550" algn="just" eaLnBrk="0" hangingPunct="0">
              <a:lnSpc>
                <a:spcPct val="130000"/>
              </a:lnSpc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◆  过程块语句（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initial、always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pPr indent="209550" algn="just" eaLnBrk="0" hangingPunct="0">
              <a:lnSpc>
                <a:spcPct val="130000"/>
              </a:lnSpc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◆  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块语句（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begin-end、fork-join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pPr indent="209550" algn="just" eaLnBrk="0" hangingPunct="0">
              <a:lnSpc>
                <a:spcPct val="130000"/>
              </a:lnSpc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◆  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赋值语句（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assign、=、&lt;=）</a:t>
            </a:r>
          </a:p>
          <a:p>
            <a:pPr indent="209550" algn="just" eaLnBrk="0" hangingPunct="0">
              <a:lnSpc>
                <a:spcPct val="130000"/>
              </a:lnSpc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◆ 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条件语句（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if-else、case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pPr indent="209550" algn="just" eaLnBrk="0" hangingPunct="0">
              <a:lnSpc>
                <a:spcPct val="130000"/>
              </a:lnSpc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◆  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循环语句（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for、forever、repeat、while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pPr indent="209550" algn="just" eaLnBrk="0" hangingPunct="0">
              <a:lnSpc>
                <a:spcPct val="130000"/>
              </a:lnSpc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◆ 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编译指示语句</a:t>
            </a:r>
            <a:r>
              <a:rPr kumimoji="1"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'define、'include、'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ifdef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、'else、'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endif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pPr indent="209550" algn="just" eaLnBrk="0" hangingPunct="0">
              <a:lnSpc>
                <a:spcPct val="130000"/>
              </a:lnSpc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◆ 任务（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task）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与  函数（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楷体_GB2312" pitchFamily="49" charset="-122"/>
              </a:rPr>
              <a:t>function）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20EEC66-2953-4260-8713-A43202AB8704}"/>
              </a:ext>
            </a:extLst>
          </p:cNvPr>
          <p:cNvSpPr txBox="1"/>
          <p:nvPr/>
        </p:nvSpPr>
        <p:spPr>
          <a:xfrm>
            <a:off x="3095517" y="2150278"/>
            <a:ext cx="2953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行为描述高级语句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24666A2C-CFD2-4EBD-B50D-165F23664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034" y="1272931"/>
            <a:ext cx="7681682" cy="52322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E4A8">
                <a:gamma/>
                <a:shade val="60000"/>
                <a:invGamma/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kern="0" dirty="0" smtClean="0">
                <a:solidFill>
                  <a:srgbClr val="0000FF"/>
                </a:solidFill>
                <a:latin typeface="Tahoma"/>
                <a:ea typeface="宋体"/>
              </a:rPr>
              <a:t>3. </a:t>
            </a:r>
            <a:r>
              <a:rPr kumimoji="1" lang="zh-CN" altLang="en-US" sz="2800" b="1" kern="0" dirty="0" smtClean="0">
                <a:solidFill>
                  <a:srgbClr val="0000FF"/>
                </a:solidFill>
                <a:latin typeface="Tahoma"/>
                <a:ea typeface="宋体"/>
              </a:rPr>
              <a:t>功能描述</a:t>
            </a:r>
            <a:r>
              <a:rPr kumimoji="1" lang="en-US" altLang="zh-CN" sz="2800" b="1" kern="0" dirty="0" smtClean="0">
                <a:solidFill>
                  <a:srgbClr val="0000FF"/>
                </a:solidFill>
                <a:latin typeface="Tahoma"/>
                <a:ea typeface="宋体"/>
              </a:rPr>
              <a:t>——</a:t>
            </a:r>
            <a:r>
              <a:rPr kumimoji="1" lang="zh-CN" altLang="en-US" sz="2800" b="1" kern="0" dirty="0">
                <a:solidFill>
                  <a:srgbClr val="C00000"/>
                </a:solidFill>
                <a:latin typeface="Tahoma"/>
                <a:ea typeface="宋体"/>
              </a:rPr>
              <a:t>行为</a:t>
            </a:r>
            <a:r>
              <a:rPr kumimoji="1" lang="zh-CN" altLang="en-US" sz="2800" b="1" kern="0" dirty="0" smtClean="0">
                <a:solidFill>
                  <a:srgbClr val="C00000"/>
                </a:solidFill>
                <a:latin typeface="Tahoma"/>
                <a:ea typeface="宋体"/>
              </a:rPr>
              <a:t>描述方式</a:t>
            </a:r>
            <a:endParaRPr lang="en-US" altLang="zh-CN" sz="2800" b="1" dirty="0">
              <a:solidFill>
                <a:srgbClr val="C00000"/>
              </a:solidFill>
            </a:endParaRP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xmlns="" id="{F4860D21-7B97-4A3A-BE7D-B08341B72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70" y="631095"/>
            <a:ext cx="4456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sz="3200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、模块内容</a:t>
            </a:r>
            <a:endParaRPr lang="zh-CN" altLang="en-US" sz="3200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程序的基本结构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202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">
            <a:extLst>
              <a:ext uri="{FF2B5EF4-FFF2-40B4-BE49-F238E27FC236}">
                <a16:creationId xmlns:a16="http://schemas.microsoft.com/office/drawing/2014/main" xmlns="" id="{F316267D-56EE-47F6-A6F7-07A630850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68" y="803977"/>
            <a:ext cx="59493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小结：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F7183D47-0A8D-4DB3-9A03-ED06B2B7A3B8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203319" y="1573329"/>
            <a:ext cx="8666361" cy="281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defTabSz="685800" eaLnBrk="1" hangingPunct="1">
              <a:spcBef>
                <a:spcPts val="0"/>
              </a:spcBef>
              <a:spcAft>
                <a:spcPts val="1200"/>
              </a:spcAft>
              <a:buClr>
                <a:srgbClr val="3333CC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Verilog HDL</a:t>
            </a:r>
            <a:r>
              <a:rPr lang="zh-CN" altLang="en-US" sz="2400" b="1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程序由</a:t>
            </a:r>
            <a:r>
              <a:rPr lang="zh-CN" altLang="en-US" sz="2400" b="1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模块</a:t>
            </a:r>
            <a:r>
              <a:rPr lang="en-US" altLang="zh-CN" sz="2400" b="1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(module)</a:t>
            </a:r>
            <a:r>
              <a:rPr lang="zh-CN" altLang="en-US" sz="2400" b="1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构成，每个模块的内容嵌套在</a:t>
            </a:r>
            <a:r>
              <a:rPr lang="en-US" altLang="zh-CN" sz="2400" b="1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module</a:t>
            </a:r>
            <a:r>
              <a:rPr lang="zh-CN" altLang="en-US" sz="2400" b="1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1" kern="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endmodule</a:t>
            </a:r>
            <a:r>
              <a:rPr lang="zh-CN" altLang="en-US" sz="2400" b="1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两语句之间；每个模块实现特定的功能，模块可以进行层次嵌套</a:t>
            </a:r>
          </a:p>
          <a:p>
            <a:pPr algn="just" defTabSz="685800" eaLnBrk="1" hangingPunct="1">
              <a:spcBef>
                <a:spcPts val="0"/>
              </a:spcBef>
              <a:spcAft>
                <a:spcPts val="1200"/>
              </a:spcAft>
              <a:buClr>
                <a:srgbClr val="3333CC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每个模块首先要进行</a:t>
            </a:r>
            <a:r>
              <a:rPr lang="zh-CN" altLang="en-US" sz="2400" b="1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端口定义</a:t>
            </a:r>
            <a:r>
              <a:rPr lang="zh-CN" altLang="en-US" sz="2400" b="1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，并进行</a:t>
            </a:r>
            <a:r>
              <a:rPr lang="en-US" altLang="zh-CN" sz="2400" b="1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I/O</a:t>
            </a:r>
            <a:r>
              <a:rPr lang="zh-CN" altLang="en-US" sz="2400" b="1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声明和信号类型声明</a:t>
            </a:r>
            <a:r>
              <a:rPr lang="zh-CN" altLang="en-US" sz="2400" b="1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，然后</a:t>
            </a:r>
            <a:r>
              <a:rPr lang="zh-CN" altLang="en-US" sz="2400" b="1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对模块的功能进行逻辑描述</a:t>
            </a:r>
            <a:r>
              <a:rPr lang="en-US" altLang="zh-CN" sz="2400" b="1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b="1" kern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结构描述、数据流描述、行为描述）</a:t>
            </a:r>
          </a:p>
          <a:p>
            <a:pPr algn="just" defTabSz="685800" eaLnBrk="1" hangingPunct="1">
              <a:spcBef>
                <a:spcPts val="0"/>
              </a:spcBef>
              <a:spcAft>
                <a:spcPts val="1200"/>
              </a:spcAft>
              <a:buClr>
                <a:srgbClr val="3333CC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除了</a:t>
            </a:r>
            <a:r>
              <a:rPr lang="en-US" altLang="zh-CN" sz="2400" b="1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</a:t>
            </a:r>
            <a:r>
              <a:rPr lang="zh-CN" altLang="en-US" sz="2400" b="1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或以</a:t>
            </a:r>
            <a:r>
              <a:rPr lang="en-US" altLang="zh-CN" sz="2400" b="1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</a:t>
            </a:r>
            <a:r>
              <a:rPr lang="zh-CN" altLang="en-US" sz="2400" b="1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开头的关键字（如</a:t>
            </a:r>
            <a:r>
              <a:rPr lang="en-US" altLang="zh-CN" sz="2400" b="1" kern="0" dirty="0" err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endmodule</a:t>
            </a:r>
            <a:r>
              <a:rPr lang="zh-CN" altLang="en-US" sz="2400" b="1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）语句外，每条语句后必须要有分号“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zh-CN" altLang="en-US" sz="2400" b="1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</a:p>
          <a:p>
            <a:pPr algn="just" eaLnBrk="1" hangingPunct="1">
              <a:spcBef>
                <a:spcPts val="0"/>
              </a:spcBef>
              <a:spcAft>
                <a:spcPts val="1200"/>
              </a:spcAft>
              <a:buClr>
                <a:srgbClr val="3333CC"/>
              </a:buClr>
              <a:buFont typeface="Wingdings" panose="05000000000000000000" pitchFamily="2" charset="2"/>
              <a:buChar char="Ø"/>
            </a:pPr>
            <a:r>
              <a:rPr lang="zh-CN" altLang="en-US" sz="2400" b="1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可以用</a:t>
            </a:r>
            <a:r>
              <a:rPr lang="en-US" altLang="zh-CN" sz="2400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/*……*/</a:t>
            </a:r>
            <a:r>
              <a:rPr lang="zh-CN" altLang="en-US" sz="2400" b="1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400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//……</a:t>
            </a:r>
            <a:r>
              <a:rPr lang="zh-CN" altLang="en-US" sz="2400" b="1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</a:t>
            </a:r>
            <a:r>
              <a:rPr lang="en-US" altLang="zh-CN" sz="2400" b="1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Verilog HDL</a:t>
            </a:r>
            <a:r>
              <a:rPr lang="zh-CN" altLang="en-US" sz="2400" b="1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程序的任何部分作</a:t>
            </a:r>
            <a:r>
              <a:rPr lang="zh-CN" altLang="en-US" sz="2400" b="1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注释</a:t>
            </a:r>
            <a:r>
              <a:rPr lang="zh-CN" altLang="en-US" sz="2400" b="1" kern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。一个完整的源程序都应当加上必要的注释，以加强程序的可读性 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程序的基本结构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8940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038A791-1753-44F5-A736-18E0E3111B62}"/>
              </a:ext>
            </a:extLst>
          </p:cNvPr>
          <p:cNvSpPr txBox="1"/>
          <p:nvPr/>
        </p:nvSpPr>
        <p:spPr>
          <a:xfrm>
            <a:off x="3145297" y="835734"/>
            <a:ext cx="4865259" cy="5755422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module 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模块名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&gt; (&lt;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模块端口列表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&gt;);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/* </a:t>
            </a:r>
            <a:r>
              <a:rPr lang="zh-CN" altLang="en-US" sz="1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端口声明*</a:t>
            </a:r>
            <a:r>
              <a:rPr lang="en-US" altLang="zh-CN" sz="1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</a:p>
          <a:p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   output 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输出端口列表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   input 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输入端口列表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/* </a:t>
            </a:r>
            <a:r>
              <a:rPr lang="zh-CN" altLang="en-US" sz="1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数据类型说明*</a:t>
            </a:r>
            <a:r>
              <a:rPr lang="en-US" altLang="zh-CN" sz="1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</a:p>
          <a:p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   wire 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信号名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6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reg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信号名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   parameter &lt;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标识符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&gt;=&lt;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&gt;;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/*</a:t>
            </a:r>
            <a:r>
              <a:rPr lang="zh-CN" altLang="en-US" sz="1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逻辑功能定义*</a:t>
            </a:r>
            <a:r>
              <a:rPr lang="en-US" altLang="zh-CN" sz="1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</a:p>
          <a:p>
            <a:r>
              <a:rPr lang="en-US" altLang="zh-CN" sz="16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16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采用</a:t>
            </a:r>
            <a:r>
              <a:rPr lang="en-US" altLang="zh-CN" sz="16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assign</a:t>
            </a:r>
            <a:r>
              <a:rPr lang="zh-CN" altLang="en-US" sz="16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语句定义逻辑功能</a:t>
            </a:r>
            <a:endParaRPr lang="en-US" altLang="zh-CN" sz="16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  assign &lt;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信号名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&gt;=&lt;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&gt;;</a:t>
            </a:r>
          </a:p>
          <a:p>
            <a:r>
              <a:rPr lang="en-US" altLang="zh-CN" sz="16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16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调用内置门元件</a:t>
            </a:r>
            <a:endParaRPr lang="en-US" altLang="zh-CN" sz="16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门元件名 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实例名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&gt; (&lt;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信号顺序连接表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&gt;);</a:t>
            </a:r>
          </a:p>
          <a:p>
            <a:r>
              <a:rPr lang="en-US" altLang="zh-CN" sz="16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16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用过程块描述逻辑功能</a:t>
            </a:r>
            <a:endParaRPr lang="en-US" altLang="zh-CN" sz="16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  always @(&lt;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敏感信号列表</a:t>
            </a:r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&gt;)</a:t>
            </a:r>
          </a:p>
          <a:p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16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begin</a:t>
            </a:r>
          </a:p>
          <a:p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//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阻塞赋值语句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//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非阻塞赋值语句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//if-else 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//for</a:t>
            </a: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循环语句</a:t>
            </a:r>
            <a:endParaRPr lang="en-US" altLang="zh-CN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…</a:t>
            </a:r>
          </a:p>
          <a:p>
            <a:r>
              <a:rPr lang="en-US" altLang="zh-CN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16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</a:t>
            </a:r>
          </a:p>
          <a:p>
            <a:r>
              <a:rPr lang="en-US" altLang="zh-CN" sz="1600" b="1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endmodule</a:t>
            </a:r>
            <a:endParaRPr lang="zh-CN" altLang="en-US" sz="1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84AD2BE-F62E-4753-90CC-31E2500E906B}"/>
              </a:ext>
            </a:extLst>
          </p:cNvPr>
          <p:cNvSpPr txBox="1"/>
          <p:nvPr/>
        </p:nvSpPr>
        <p:spPr>
          <a:xfrm>
            <a:off x="468372" y="3100192"/>
            <a:ext cx="1618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Verilog HDL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模块的基本设计模板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xmlns="" id="{F316267D-56EE-47F6-A6F7-07A630850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68" y="803977"/>
            <a:ext cx="59493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小结：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程序的基本结构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5966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淘宝网chenying0907出品 10"/>
          <p:cNvSpPr txBox="1"/>
          <p:nvPr/>
        </p:nvSpPr>
        <p:spPr>
          <a:xfrm>
            <a:off x="883274" y="3079908"/>
            <a:ext cx="21302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 Main Content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2858703" y="0"/>
            <a:ext cx="62852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16" name="直接连接符 15"/>
          <p:cNvCxnSpPr>
            <a:stCxn id="12" idx="0"/>
          </p:cNvCxnSpPr>
          <p:nvPr/>
        </p:nvCxnSpPr>
        <p:spPr>
          <a:xfrm flipH="1">
            <a:off x="2858702" y="0"/>
            <a:ext cx="3142650" cy="15069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  <a:endCxn id="12" idx="2"/>
          </p:cNvCxnSpPr>
          <p:nvPr/>
        </p:nvCxnSpPr>
        <p:spPr>
          <a:xfrm flipH="1">
            <a:off x="6001352" y="5088571"/>
            <a:ext cx="3142648" cy="17694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淘宝网chenying0907出品 25"/>
          <p:cNvSpPr txBox="1"/>
          <p:nvPr/>
        </p:nvSpPr>
        <p:spPr>
          <a:xfrm>
            <a:off x="3944893" y="2127740"/>
            <a:ext cx="4597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HDL</a:t>
            </a:r>
            <a:r>
              <a:rPr lang="zh-CN" altLang="en-US" sz="2800" dirty="0"/>
              <a:t>程序基本结构</a:t>
            </a:r>
          </a:p>
        </p:txBody>
      </p:sp>
      <p:sp>
        <p:nvSpPr>
          <p:cNvPr id="17" name="淘宝网chenying0907出品 25">
            <a:extLst>
              <a:ext uri="{FF2B5EF4-FFF2-40B4-BE49-F238E27FC236}">
                <a16:creationId xmlns:a16="http://schemas.microsoft.com/office/drawing/2014/main" xmlns="" id="{4C2F1DF1-76F1-4615-B131-CF23600A0B8C}"/>
              </a:ext>
            </a:extLst>
          </p:cNvPr>
          <p:cNvSpPr txBox="1"/>
          <p:nvPr/>
        </p:nvSpPr>
        <p:spPr>
          <a:xfrm>
            <a:off x="3944893" y="2963579"/>
            <a:ext cx="3890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>
                <a:solidFill>
                  <a:schemeClr val="bg1"/>
                </a:solidFill>
              </a:rPr>
              <a:t>数据类型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9" name="淘宝网chenying0907出品 29">
            <a:extLst>
              <a:ext uri="{FF2B5EF4-FFF2-40B4-BE49-F238E27FC236}">
                <a16:creationId xmlns:a16="http://schemas.microsoft.com/office/drawing/2014/main" xmlns="" id="{75415FF8-AAE1-4E77-8E3B-1A09B1F2CDD0}"/>
              </a:ext>
            </a:extLst>
          </p:cNvPr>
          <p:cNvSpPr txBox="1"/>
          <p:nvPr/>
        </p:nvSpPr>
        <p:spPr>
          <a:xfrm>
            <a:off x="3944893" y="4639050"/>
            <a:ext cx="2424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/>
              <a:t>基本语句</a:t>
            </a:r>
          </a:p>
        </p:txBody>
      </p:sp>
      <p:sp>
        <p:nvSpPr>
          <p:cNvPr id="22" name="淘宝网chenying0907出品 29">
            <a:extLst>
              <a:ext uri="{FF2B5EF4-FFF2-40B4-BE49-F238E27FC236}">
                <a16:creationId xmlns:a16="http://schemas.microsoft.com/office/drawing/2014/main" xmlns="" id="{07891F63-F74C-491F-8A6F-38FB4801C094}"/>
              </a:ext>
            </a:extLst>
          </p:cNvPr>
          <p:cNvSpPr txBox="1"/>
          <p:nvPr/>
        </p:nvSpPr>
        <p:spPr>
          <a:xfrm>
            <a:off x="3944893" y="5474889"/>
            <a:ext cx="3317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/>
              <a:t>模块化程序设计</a:t>
            </a:r>
          </a:p>
        </p:txBody>
      </p:sp>
      <p:sp>
        <p:nvSpPr>
          <p:cNvPr id="29" name="淘宝网chenying0907出品 25">
            <a:extLst>
              <a:ext uri="{FF2B5EF4-FFF2-40B4-BE49-F238E27FC236}">
                <a16:creationId xmlns:a16="http://schemas.microsoft.com/office/drawing/2014/main" xmlns="" id="{4C2F1DF1-76F1-4615-B131-CF23600A0B8C}"/>
              </a:ext>
            </a:extLst>
          </p:cNvPr>
          <p:cNvSpPr txBox="1"/>
          <p:nvPr/>
        </p:nvSpPr>
        <p:spPr>
          <a:xfrm>
            <a:off x="3944893" y="3799418"/>
            <a:ext cx="3890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/>
              <a:t>运算符</a:t>
            </a:r>
            <a:endParaRPr lang="zh-CN" altLang="en-US" sz="2800" dirty="0"/>
          </a:p>
        </p:txBody>
      </p:sp>
      <p:sp>
        <p:nvSpPr>
          <p:cNvPr id="13" name="淘宝网chenying0907出品 25"/>
          <p:cNvSpPr txBox="1"/>
          <p:nvPr/>
        </p:nvSpPr>
        <p:spPr>
          <a:xfrm>
            <a:off x="3944892" y="1288108"/>
            <a:ext cx="4597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Quartus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Ⅱ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使用说明</a:t>
            </a:r>
            <a:r>
              <a:rPr lang="en-US" altLang="zh-CN" sz="2800" dirty="0" smtClean="0"/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19429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3">
            <a:extLst>
              <a:ext uri="{FF2B5EF4-FFF2-40B4-BE49-F238E27FC236}">
                <a16:creationId xmlns:a16="http://schemas.microsoft.com/office/drawing/2014/main" xmlns="" id="{F316267D-56EE-47F6-A6F7-07A630850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63" y="680955"/>
            <a:ext cx="59493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一、常量</a:t>
            </a:r>
            <a:endParaRPr lang="zh-CN" altLang="en-US" sz="3200" dirty="0">
              <a:solidFill>
                <a:srgbClr val="170A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的数据类型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28" name="Rectangle 3">
            <a:extLst>
              <a:ext uri="{FF2B5EF4-FFF2-40B4-BE49-F238E27FC236}">
                <a16:creationId xmlns="" xmlns:a16="http://schemas.microsoft.com/office/drawing/2014/main" id="{E140CDCD-6AAC-4718-A809-831F6F8F8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797" y="3465866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实数型</a:t>
            </a:r>
          </a:p>
        </p:txBody>
      </p:sp>
      <p:grpSp>
        <p:nvGrpSpPr>
          <p:cNvPr id="29" name="Group 4">
            <a:extLst>
              <a:ext uri="{FF2B5EF4-FFF2-40B4-BE49-F238E27FC236}">
                <a16:creationId xmlns="" xmlns:a16="http://schemas.microsoft.com/office/drawing/2014/main" id="{340B675D-350F-434B-8A18-3ED28BC5D6EA}"/>
              </a:ext>
            </a:extLst>
          </p:cNvPr>
          <p:cNvGrpSpPr>
            <a:grpSpLocks/>
          </p:cNvGrpSpPr>
          <p:nvPr/>
        </p:nvGrpSpPr>
        <p:grpSpPr bwMode="auto">
          <a:xfrm>
            <a:off x="2497138" y="3078169"/>
            <a:ext cx="5272087" cy="1443038"/>
            <a:chOff x="1860" y="1661"/>
            <a:chExt cx="3321" cy="909"/>
          </a:xfrm>
        </p:grpSpPr>
        <p:sp>
          <p:nvSpPr>
            <p:cNvPr id="30" name="Rectangle 5">
              <a:extLst>
                <a:ext uri="{FF2B5EF4-FFF2-40B4-BE49-F238E27FC236}">
                  <a16:creationId xmlns="" xmlns:a16="http://schemas.microsoft.com/office/drawing/2014/main" id="{DD4B2F77-61A7-45F5-A40B-7EBFC8945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" y="1661"/>
              <a:ext cx="3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十进制记数法 如： 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0.1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、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2.0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、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5.67</a:t>
              </a:r>
            </a:p>
          </p:txBody>
        </p:sp>
        <p:sp>
          <p:nvSpPr>
            <p:cNvPr id="31" name="Rectangle 6">
              <a:extLst>
                <a:ext uri="{FF2B5EF4-FFF2-40B4-BE49-F238E27FC236}">
                  <a16:creationId xmlns="" xmlns:a16="http://schemas.microsoft.com/office/drawing/2014/main" id="{DF5E4380-4F42-4606-90AE-83B615D30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085"/>
              <a:ext cx="3032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科学记数法  如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: 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23_5.1e2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5E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23510.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 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0.0005</a:t>
              </a:r>
            </a:p>
          </p:txBody>
        </p:sp>
        <p:sp>
          <p:nvSpPr>
            <p:cNvPr id="32" name="AutoShape 7">
              <a:extLst>
                <a:ext uri="{FF2B5EF4-FFF2-40B4-BE49-F238E27FC236}">
                  <a16:creationId xmlns="" xmlns:a16="http://schemas.microsoft.com/office/drawing/2014/main" id="{B9C5E011-5BA3-4F77-A9C2-2F448F6EA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0" y="1744"/>
              <a:ext cx="147" cy="663"/>
            </a:xfrm>
            <a:prstGeom prst="leftBrace">
              <a:avLst>
                <a:gd name="adj1" fmla="val 37585"/>
                <a:gd name="adj2" fmla="val 50000"/>
              </a:avLst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3" name="Rectangle 9">
            <a:extLst>
              <a:ext uri="{FF2B5EF4-FFF2-40B4-BE49-F238E27FC236}">
                <a16:creationId xmlns="" xmlns:a16="http://schemas.microsoft.com/office/drawing/2014/main" id="{59126F52-EBB0-4D67-B138-71E8C7C05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38" y="3487389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常量</a:t>
            </a:r>
          </a:p>
        </p:txBody>
      </p:sp>
      <p:sp>
        <p:nvSpPr>
          <p:cNvPr id="34" name="AutoShape 10">
            <a:extLst>
              <a:ext uri="{FF2B5EF4-FFF2-40B4-BE49-F238E27FC236}">
                <a16:creationId xmlns="" xmlns:a16="http://schemas.microsoft.com/office/drawing/2014/main" id="{0DB483BE-51D5-4D67-B9BA-92538A1FDEB2}"/>
              </a:ext>
            </a:extLst>
          </p:cNvPr>
          <p:cNvSpPr>
            <a:spLocks/>
          </p:cNvSpPr>
          <p:nvPr/>
        </p:nvSpPr>
        <p:spPr bwMode="auto">
          <a:xfrm>
            <a:off x="1045803" y="1739973"/>
            <a:ext cx="503918" cy="3952032"/>
          </a:xfrm>
          <a:prstGeom prst="leftBrace">
            <a:avLst>
              <a:gd name="adj1" fmla="val 96765"/>
              <a:gd name="adj2" fmla="val 50000"/>
            </a:avLst>
          </a:prstGeom>
          <a:noFill/>
          <a:ln w="381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5" name="Group 11">
            <a:extLst>
              <a:ext uri="{FF2B5EF4-FFF2-40B4-BE49-F238E27FC236}">
                <a16:creationId xmlns="" xmlns:a16="http://schemas.microsoft.com/office/drawing/2014/main" id="{CA81872B-57D3-4AF8-97EF-4C3C7218F6CD}"/>
              </a:ext>
            </a:extLst>
          </p:cNvPr>
          <p:cNvGrpSpPr>
            <a:grpSpLocks/>
          </p:cNvGrpSpPr>
          <p:nvPr/>
        </p:nvGrpSpPr>
        <p:grpSpPr bwMode="auto">
          <a:xfrm>
            <a:off x="2437293" y="1100412"/>
            <a:ext cx="6461125" cy="1658938"/>
            <a:chOff x="1690" y="527"/>
            <a:chExt cx="4070" cy="1045"/>
          </a:xfrm>
        </p:grpSpPr>
        <p:sp>
          <p:nvSpPr>
            <p:cNvPr id="36" name="Rectangle 12">
              <a:extLst>
                <a:ext uri="{FF2B5EF4-FFF2-40B4-BE49-F238E27FC236}">
                  <a16:creationId xmlns="" xmlns:a16="http://schemas.microsoft.com/office/drawing/2014/main" id="{2A46F9F4-F398-41BE-9A4E-87BDBAA1F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527"/>
              <a:ext cx="392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十进制数的形式的表示方法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: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表示有符号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常量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例如：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30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、－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37" name="Rectangle 13">
              <a:extLst>
                <a:ext uri="{FF2B5EF4-FFF2-40B4-BE49-F238E27FC236}">
                  <a16:creationId xmlns="" xmlns:a16="http://schemas.microsoft.com/office/drawing/2014/main" id="{D1ABF6E9-A6F7-4B13-AB03-ED298B7D6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1049"/>
              <a:ext cx="3923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带基数的形式的表示方法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: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格式为：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&lt;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＋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/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－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&gt;&lt;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位宽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&gt;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’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&lt;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基数符号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&gt;&lt;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数值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</a:rPr>
                <a:t>&gt;</a:t>
              </a:r>
            </a:p>
          </p:txBody>
        </p:sp>
        <p:sp>
          <p:nvSpPr>
            <p:cNvPr id="38" name="AutoShape 14">
              <a:extLst>
                <a:ext uri="{FF2B5EF4-FFF2-40B4-BE49-F238E27FC236}">
                  <a16:creationId xmlns="" xmlns:a16="http://schemas.microsoft.com/office/drawing/2014/main" id="{1FB90311-8D90-43CF-8CA5-F5FF8D7DA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0" y="618"/>
              <a:ext cx="147" cy="589"/>
            </a:xfrm>
            <a:prstGeom prst="leftBrace">
              <a:avLst>
                <a:gd name="adj1" fmla="val 33390"/>
                <a:gd name="adj2" fmla="val 50000"/>
              </a:avLst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9" name="Rectangle 15">
            <a:extLst>
              <a:ext uri="{FF2B5EF4-FFF2-40B4-BE49-F238E27FC236}">
                <a16:creationId xmlns="" xmlns:a16="http://schemas.microsoft.com/office/drawing/2014/main" id="{1836E5DF-DF70-43B4-9517-62771A847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825" y="1486522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整数型</a:t>
            </a:r>
          </a:p>
        </p:txBody>
      </p:sp>
      <p:sp>
        <p:nvSpPr>
          <p:cNvPr id="40" name="Rectangle 17">
            <a:extLst>
              <a:ext uri="{FF2B5EF4-FFF2-40B4-BE49-F238E27FC236}">
                <a16:creationId xmlns="" xmlns:a16="http://schemas.microsoft.com/office/drawing/2014/main" id="{B6D3FC88-329A-4FB9-A8A5-528D058ED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797" y="5138007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</a:t>
            </a:r>
          </a:p>
        </p:txBody>
      </p:sp>
      <p:sp>
        <p:nvSpPr>
          <p:cNvPr id="41" name="Rectangle 18">
            <a:extLst>
              <a:ext uri="{FF2B5EF4-FFF2-40B4-BE49-F238E27FC236}">
                <a16:creationId xmlns="" xmlns:a16="http://schemas.microsoft.com/office/drawing/2014/main" id="{2B7D7ABE-9B0D-45E6-88A5-6FACEBDDE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719" y="5138007"/>
            <a:ext cx="532765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用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“”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括起来，按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ASCII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码序列存放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reg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message[1:8*12];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   message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=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Hello World!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；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60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22B5714C-CF23-42A5-B556-615B757BDF87}"/>
              </a:ext>
            </a:extLst>
          </p:cNvPr>
          <p:cNvSpPr txBox="1"/>
          <p:nvPr/>
        </p:nvSpPr>
        <p:spPr>
          <a:xfrm>
            <a:off x="105878" y="1571260"/>
            <a:ext cx="355919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整型常量</a:t>
            </a:r>
            <a:endParaRPr lang="en-US" altLang="zh-CN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格式</a:t>
            </a:r>
            <a:r>
              <a:rPr kumimoji="1"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：</a:t>
            </a:r>
            <a:r>
              <a:rPr kumimoji="1" lang="en-US" altLang="zh-CN" sz="2000" b="1" dirty="0" smtClean="0">
                <a:solidFill>
                  <a:srgbClr val="80008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&lt;</a:t>
            </a:r>
            <a:r>
              <a:rPr kumimoji="1" lang="zh-CN" alt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位宽</a:t>
            </a:r>
            <a:r>
              <a:rPr kumimoji="1" lang="en-US" altLang="zh-CN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&gt;’&lt;</a:t>
            </a:r>
            <a:r>
              <a:rPr kumimoji="1" lang="zh-CN" alt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进制</a:t>
            </a:r>
            <a:r>
              <a:rPr kumimoji="1" lang="en-US" altLang="zh-CN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&gt;&lt;</a:t>
            </a:r>
            <a:r>
              <a:rPr kumimoji="1" lang="zh-CN" alt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数值</a:t>
            </a:r>
            <a:r>
              <a:rPr kumimoji="1" lang="en-US" altLang="zh-CN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&gt;</a:t>
            </a: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/>
              <a:t>位宽：对应的</a:t>
            </a:r>
            <a:r>
              <a:rPr lang="zh-CN" altLang="en-US" sz="2000" b="1" dirty="0">
                <a:solidFill>
                  <a:srgbClr val="FF0000"/>
                </a:solidFill>
              </a:rPr>
              <a:t>二进制</a:t>
            </a:r>
            <a:r>
              <a:rPr lang="zh-CN" altLang="en-US" sz="2000" b="1" dirty="0"/>
              <a:t>宽度</a:t>
            </a:r>
            <a:endParaRPr lang="en-US" altLang="zh-CN" sz="2000" b="1" dirty="0"/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b="1" dirty="0"/>
              <a:t>进制：</a:t>
            </a:r>
            <a:endParaRPr lang="en-US" altLang="zh-CN" sz="2000" b="1" dirty="0"/>
          </a:p>
          <a:p>
            <a:pPr marL="600075" lvl="1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/>
              <a:t>二进制：</a:t>
            </a:r>
            <a:r>
              <a:rPr lang="en-US" altLang="zh-CN" sz="2000" b="1" dirty="0"/>
              <a:t>b/B</a:t>
            </a:r>
          </a:p>
          <a:p>
            <a:pPr marL="600075" lvl="1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/>
              <a:t>十进制：</a:t>
            </a:r>
            <a:r>
              <a:rPr lang="en-US" altLang="zh-CN" sz="2000" b="1" dirty="0"/>
              <a:t>d/D</a:t>
            </a:r>
          </a:p>
          <a:p>
            <a:pPr marL="600075" lvl="1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/>
              <a:t>八进制：</a:t>
            </a:r>
            <a:r>
              <a:rPr lang="en-US" altLang="zh-CN" sz="2000" b="1" dirty="0"/>
              <a:t>o/O</a:t>
            </a:r>
          </a:p>
          <a:p>
            <a:pPr marL="600075" lvl="1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/>
              <a:t>十六进制：</a:t>
            </a:r>
            <a:r>
              <a:rPr lang="en-US" altLang="zh-CN" sz="2000" b="1" dirty="0"/>
              <a:t>h/H</a:t>
            </a:r>
            <a:endParaRPr lang="zh-CN" altLang="en-US" sz="2000" b="1" dirty="0"/>
          </a:p>
        </p:txBody>
      </p:sp>
      <p:sp>
        <p:nvSpPr>
          <p:cNvPr id="14" name="Text Box 2">
            <a:extLst>
              <a:ext uri="{FF2B5EF4-FFF2-40B4-BE49-F238E27FC236}">
                <a16:creationId xmlns:a16="http://schemas.microsoft.com/office/drawing/2014/main" xmlns="" id="{D06A4E4E-C97B-4003-A195-EA5E5ED6E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2728" y="2042898"/>
            <a:ext cx="5245769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例如</a:t>
            </a:r>
            <a:r>
              <a:rPr kumimoji="1"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kumimoji="1" lang="zh-CN" altLang="en-US" sz="2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8’b10110001  //</a:t>
            </a:r>
            <a:r>
              <a:rPr kumimoji="1"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表示位宽为</a:t>
            </a:r>
            <a:r>
              <a:rPr kumimoji="1"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kumimoji="1"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位的二进制数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8’hf5	      //</a:t>
            </a:r>
            <a:r>
              <a:rPr kumimoji="1"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表示位宽为</a:t>
            </a:r>
            <a:r>
              <a:rPr kumimoji="1"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r>
              <a:rPr kumimoji="1" lang="zh-CN" alt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位的十六进制数</a:t>
            </a:r>
            <a:endParaRPr kumimoji="1" lang="en-US" altLang="zh-CN" sz="2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spcAft>
                <a:spcPct val="0"/>
              </a:spcAft>
            </a:pPr>
            <a:endParaRPr kumimoji="1" lang="zh-CN" altLang="en-US" sz="2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十进制数的位宽和进制符号可以缺省</a:t>
            </a:r>
            <a:r>
              <a:rPr kumimoji="1"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endParaRPr kumimoji="1" lang="en-US" altLang="zh-CN" sz="22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  <a:spcAft>
                <a:spcPct val="0"/>
              </a:spcAft>
            </a:pPr>
            <a:r>
              <a:rPr kumimoji="1"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例如</a:t>
            </a:r>
            <a:r>
              <a:rPr kumimoji="1" lang="en-US" altLang="zh-CN" sz="2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</a:pPr>
            <a:r>
              <a:rPr kumimoji="1" lang="en-US" altLang="zh-CN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125            //</a:t>
            </a:r>
            <a:r>
              <a:rPr kumimoji="1" lang="zh-CN" altLang="en-US" sz="2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表示十进制数</a:t>
            </a:r>
            <a:r>
              <a:rPr kumimoji="1" lang="en-US" altLang="zh-CN" sz="2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125</a:t>
            </a:r>
          </a:p>
          <a:p>
            <a:pPr algn="just" fontAlgn="base">
              <a:lnSpc>
                <a:spcPct val="150000"/>
              </a:lnSpc>
              <a:spcAft>
                <a:spcPct val="0"/>
              </a:spcAft>
              <a:buFontTx/>
              <a:buAutoNum type="arabicPlain" startAt="125"/>
            </a:pPr>
            <a:endParaRPr kumimoji="1" lang="en-US" altLang="zh-CN" sz="2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4C034AC1-C995-4C04-9D87-73146C3B505D}"/>
              </a:ext>
            </a:extLst>
          </p:cNvPr>
          <p:cNvCxnSpPr>
            <a:cxnSpLocks/>
          </p:cNvCxnSpPr>
          <p:nvPr/>
        </p:nvCxnSpPr>
        <p:spPr>
          <a:xfrm>
            <a:off x="3708387" y="1099220"/>
            <a:ext cx="31028" cy="56769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3">
            <a:extLst>
              <a:ext uri="{FF2B5EF4-FFF2-40B4-BE49-F238E27FC236}">
                <a16:creationId xmlns:a16="http://schemas.microsoft.com/office/drawing/2014/main" xmlns="" id="{F316267D-56EE-47F6-A6F7-07A630850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63" y="680955"/>
            <a:ext cx="59493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一、常量</a:t>
            </a:r>
            <a:endParaRPr lang="zh-CN" altLang="en-US" sz="3200" dirty="0">
              <a:solidFill>
                <a:srgbClr val="170A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的数据类型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879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22B5714C-CF23-42A5-B556-615B757BDF87}"/>
              </a:ext>
            </a:extLst>
          </p:cNvPr>
          <p:cNvSpPr txBox="1"/>
          <p:nvPr/>
        </p:nvSpPr>
        <p:spPr>
          <a:xfrm>
            <a:off x="213774" y="1645549"/>
            <a:ext cx="330426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实型常量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可用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十进制计数法</a:t>
            </a:r>
            <a:r>
              <a:rPr kumimoji="1"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和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科学计数法</a:t>
            </a:r>
            <a:r>
              <a:rPr kumimoji="1"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表示</a:t>
            </a:r>
            <a:endParaRPr kumimoji="1"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</a:endParaRP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小数点两边都必须有数字</a:t>
            </a:r>
            <a:endParaRPr lang="zh-CN" altLang="en-US" sz="2000" b="1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4C034AC1-C995-4C04-9D87-73146C3B505D}"/>
              </a:ext>
            </a:extLst>
          </p:cNvPr>
          <p:cNvCxnSpPr>
            <a:cxnSpLocks/>
          </p:cNvCxnSpPr>
          <p:nvPr/>
        </p:nvCxnSpPr>
        <p:spPr>
          <a:xfrm flipH="1">
            <a:off x="4094718" y="1389849"/>
            <a:ext cx="8795" cy="54681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">
            <a:extLst>
              <a:ext uri="{FF2B5EF4-FFF2-40B4-BE49-F238E27FC236}">
                <a16:creationId xmlns:a16="http://schemas.microsoft.com/office/drawing/2014/main" xmlns="" id="{99095190-09F0-4638-B1C7-166EB8824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774" y="4447974"/>
            <a:ext cx="349195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例如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kumimoji="1" lang="zh-CN" altLang="en-US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7.56           //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十进制计数法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3.4E3        //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科学计数法</a:t>
            </a:r>
            <a:endParaRPr kumimoji="1" lang="en-US" altLang="zh-CN" sz="20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55E6DE7D-3E32-489E-A4BD-A57D4D6711A9}"/>
              </a:ext>
            </a:extLst>
          </p:cNvPr>
          <p:cNvSpPr txBox="1"/>
          <p:nvPr/>
        </p:nvSpPr>
        <p:spPr>
          <a:xfrm>
            <a:off x="4407935" y="1645549"/>
            <a:ext cx="444372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字符串常量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字符串是用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双引号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括起来的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可打印字符序列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，必须包含在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同一行</a:t>
            </a:r>
            <a:r>
              <a:rPr kumimoji="1" lang="zh-CN" altLang="en-US" sz="2000" b="1" dirty="0">
                <a:latin typeface="Times New Roman" panose="02020603050405020304" pitchFamily="18" charset="0"/>
              </a:rPr>
              <a:t>中</a:t>
            </a:r>
          </a:p>
          <a:p>
            <a:pPr algn="just">
              <a:spcBef>
                <a:spcPct val="50000"/>
              </a:spcBef>
            </a:pPr>
            <a:endParaRPr kumimoji="1" lang="en-US" altLang="zh-CN" sz="20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000" b="1" dirty="0">
                <a:latin typeface="Times New Roman" panose="02020603050405020304" pitchFamily="18" charset="0"/>
              </a:rPr>
              <a:t>例如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:</a:t>
            </a:r>
            <a:endParaRPr kumimoji="1" lang="zh-CN" altLang="en-US" sz="2000" b="1" dirty="0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000" b="1" dirty="0" smtClean="0">
                <a:latin typeface="Times New Roman" panose="02020603050405020304" pitchFamily="18" charset="0"/>
              </a:rPr>
              <a:t>“ABC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”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b="1" dirty="0" smtClean="0">
                <a:latin typeface="Times New Roman" panose="02020603050405020304" pitchFamily="18" charset="0"/>
              </a:rPr>
              <a:t>“A 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BOY.”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000" b="1" dirty="0" smtClean="0">
                <a:latin typeface="Times New Roman" panose="02020603050405020304" pitchFamily="18" charset="0"/>
              </a:rPr>
              <a:t>“1234</a:t>
            </a:r>
            <a:r>
              <a:rPr kumimoji="1" lang="en-US" altLang="zh-CN" sz="2000" b="1" dirty="0">
                <a:latin typeface="Times New Roman" panose="02020603050405020304" pitchFamily="18" charset="0"/>
              </a:rPr>
              <a:t>”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xmlns="" id="{F316267D-56EE-47F6-A6F7-07A630850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63" y="680955"/>
            <a:ext cx="59493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一、常量</a:t>
            </a:r>
            <a:endParaRPr lang="zh-CN" altLang="en-US" sz="3200" dirty="0">
              <a:solidFill>
                <a:srgbClr val="170A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的数据类型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635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22B5714C-CF23-42A5-B556-615B757BDF87}"/>
              </a:ext>
            </a:extLst>
          </p:cNvPr>
          <p:cNvSpPr txBox="1"/>
          <p:nvPr/>
        </p:nvSpPr>
        <p:spPr>
          <a:xfrm>
            <a:off x="652356" y="1781708"/>
            <a:ext cx="79237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参数常量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parameter</a:t>
            </a:r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用于定义符号常量，可增加程序的可读性及可维护性</a:t>
            </a:r>
            <a:endParaRPr lang="zh-CN" altLang="en-US" sz="2400" b="1" dirty="0"/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xmlns="" id="{99095190-09F0-4638-B1C7-166EB8824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262" y="4411290"/>
            <a:ext cx="723993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例如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parameter PI = 3.14,   sign = “Hello World”;               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xmlns="" id="{F316267D-56EE-47F6-A6F7-07A630850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63" y="680955"/>
            <a:ext cx="59493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一、常量</a:t>
            </a:r>
            <a:endParaRPr lang="zh-CN" altLang="en-US" sz="3200" dirty="0">
              <a:solidFill>
                <a:srgbClr val="170A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的数据类型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286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3">
            <a:extLst>
              <a:ext uri="{FF2B5EF4-FFF2-40B4-BE49-F238E27FC236}">
                <a16:creationId xmlns:a16="http://schemas.microsoft.com/office/drawing/2014/main" xmlns="" id="{F4860D21-7B97-4A3A-BE7D-B08341B72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24425"/>
            <a:ext cx="4456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sz="3200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dirty="0" err="1" smtClean="0">
                <a:solidFill>
                  <a:srgbClr val="170A8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Quartus</a:t>
            </a:r>
            <a:r>
              <a:rPr lang="en-US" altLang="zh-CN" sz="3200" dirty="0" smtClean="0">
                <a:solidFill>
                  <a:srgbClr val="170A8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Ⅱ</a:t>
            </a:r>
            <a:r>
              <a:rPr lang="zh-CN" altLang="en-US" sz="3200" dirty="0" smtClean="0">
                <a:solidFill>
                  <a:srgbClr val="170A8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简介</a:t>
            </a:r>
            <a:endParaRPr lang="zh-CN" altLang="en-US" sz="3200" dirty="0">
              <a:solidFill>
                <a:srgbClr val="170A8E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Quartus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Ⅱ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使用说明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0535" y="1739973"/>
            <a:ext cx="832365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Quartus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Ⅱ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Altera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公司推出的综合性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EDA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开发软件，支持原理图和多种硬件描述语言输入形式，内嵌自有的综合器以及仿真器，可以完成从设计输入到硬件配置的完整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PLD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设计流程。</a:t>
            </a:r>
            <a:endParaRPr lang="en-US" altLang="zh-CN" sz="24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Quartus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Ⅱ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可以在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Windows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Unix</a:t>
            </a:r>
            <a:r>
              <a:rPr lang="zh-CN" altLang="en-US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等操作系统中使用，为用户提供了完善的图形界面设计方式。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81317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>
            <a:extLst>
              <a:ext uri="{FF2B5EF4-FFF2-40B4-BE49-F238E27FC236}">
                <a16:creationId xmlns:a16="http://schemas.microsoft.com/office/drawing/2014/main" xmlns="" id="{24666A2C-CFD2-4EBD-B50D-165F23664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986" y="1409922"/>
            <a:ext cx="3624710" cy="52322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E4A8">
                <a:gamma/>
                <a:shade val="60000"/>
                <a:invGamma/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800" b="1" kern="0" dirty="0">
                <a:solidFill>
                  <a:srgbClr val="0000FF"/>
                </a:solidFill>
                <a:latin typeface="Tahoma" panose="020B0604030504040204" pitchFamily="34" charset="0"/>
              </a:rPr>
              <a:t>Verilog</a:t>
            </a:r>
            <a:r>
              <a:rPr kumimoji="1" lang="zh-CN" altLang="en-US" sz="2800" b="1" kern="0" dirty="0">
                <a:solidFill>
                  <a:srgbClr val="0000FF"/>
                </a:solidFill>
                <a:latin typeface="Tahoma" panose="020B0604030504040204" pitchFamily="34" charset="0"/>
              </a:rPr>
              <a:t>常用变量类型</a:t>
            </a:r>
            <a:endParaRPr kumimoji="1" lang="en-US" altLang="zh-CN" sz="2800" b="1" kern="0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12" name="Group 29">
            <a:extLst>
              <a:ext uri="{FF2B5EF4-FFF2-40B4-BE49-F238E27FC236}">
                <a16:creationId xmlns:a16="http://schemas.microsoft.com/office/drawing/2014/main" xmlns="" id="{7132A2AD-29D7-4E47-BFB7-FCFEE2971A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73662965"/>
              </p:ext>
            </p:extLst>
          </p:nvPr>
        </p:nvGraphicFramePr>
        <p:xfrm>
          <a:off x="159952" y="2505775"/>
          <a:ext cx="4585301" cy="3337448"/>
        </p:xfrm>
        <a:graphic>
          <a:graphicData uri="http://schemas.openxmlformats.org/drawingml/2006/table">
            <a:tbl>
              <a:tblPr/>
              <a:tblGrid>
                <a:gridCol w="1342717">
                  <a:extLst>
                    <a:ext uri="{9D8B030D-6E8A-4147-A177-3AD203B41FA5}">
                      <a16:colId xmlns:a16="http://schemas.microsoft.com/office/drawing/2014/main" xmlns="" val="3004365318"/>
                    </a:ext>
                  </a:extLst>
                </a:gridCol>
                <a:gridCol w="3242584">
                  <a:extLst>
                    <a:ext uri="{9D8B030D-6E8A-4147-A177-3AD203B41FA5}">
                      <a16:colId xmlns:a16="http://schemas.microsoft.com/office/drawing/2014/main" xmlns="" val="3850808167"/>
                    </a:ext>
                  </a:extLst>
                </a:gridCol>
              </a:tblGrid>
              <a:tr h="29717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类型</a:t>
                      </a:r>
                    </a:p>
                  </a:txBody>
                  <a:tcPr marL="68580" marR="68580"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功能说明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47817657"/>
                  </a:ext>
                </a:extLst>
              </a:tr>
              <a:tr h="404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wire</a:t>
                      </a:r>
                    </a:p>
                  </a:txBody>
                  <a:tcPr marL="68580" marR="68580" marT="34286" marB="342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连线类型，表示结构实体之间的物理连接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15330604"/>
                  </a:ext>
                </a:extLst>
              </a:tr>
              <a:tr h="4060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reg</a:t>
                      </a:r>
                    </a:p>
                  </a:txBody>
                  <a:tcPr marL="68580" marR="68580" marT="34278" marB="342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常用的寄存器型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变量，被看做无符号数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89173191"/>
                  </a:ext>
                </a:extLst>
              </a:tr>
              <a:tr h="4060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integer</a:t>
                      </a:r>
                    </a:p>
                  </a:txBody>
                  <a:tcPr marL="68580" marR="68580" marT="34278" marB="342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位带符号整数型变量</a:t>
                      </a: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33091548"/>
                  </a:ext>
                </a:extLst>
              </a:tr>
              <a:tr h="404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real</a:t>
                      </a:r>
                    </a:p>
                  </a:txBody>
                  <a:tcPr marL="68580" marR="68580" marT="34278" marB="342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64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位带符号实数型变量</a:t>
                      </a: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25930383"/>
                  </a:ext>
                </a:extLst>
              </a:tr>
              <a:tr h="2971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time</a:t>
                      </a:r>
                    </a:p>
                  </a:txBody>
                  <a:tcPr marL="68580" marR="68580" marT="34278" marB="342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无符号时间型变量</a:t>
                      </a:r>
                    </a:p>
                  </a:txBody>
                  <a:tcPr marL="68580" marR="68580" marT="34278" marB="342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92069087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EDA9BD4-E5D9-4BFB-B1D1-EF845AD0C480}"/>
              </a:ext>
            </a:extLst>
          </p:cNvPr>
          <p:cNvSpPr txBox="1"/>
          <p:nvPr/>
        </p:nvSpPr>
        <p:spPr>
          <a:xfrm>
            <a:off x="4871524" y="1572241"/>
            <a:ext cx="4060720" cy="46474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14313" indent="-214313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wire</a:t>
            </a:r>
            <a:r>
              <a:rPr lang="zh-CN" alt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用来描述电路中的</a:t>
            </a:r>
            <a:r>
              <a:rPr lang="zh-CN" altLang="en-US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物理连接</a:t>
            </a:r>
            <a:r>
              <a:rPr lang="zh-CN" alt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，没有状态保持能力，输出随着输入变化而变化</a:t>
            </a:r>
            <a:endParaRPr lang="en-US" altLang="zh-CN" sz="2200" b="1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14313" indent="-214313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reg</a:t>
            </a:r>
            <a:r>
              <a:rPr lang="zh-CN" alt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是物理电路中</a:t>
            </a:r>
            <a:r>
              <a:rPr lang="zh-CN" altLang="en-US" sz="22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数据存储单元</a:t>
            </a:r>
            <a:r>
              <a:rPr lang="zh-CN" altLang="en-US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的抽象，对应数字电路中具有状态保持作用的元件，如触发器、寄存器等。其特点是：</a:t>
            </a:r>
            <a:r>
              <a:rPr lang="zh-CN" altLang="en-US" sz="2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具有记忆功能，必须明确赋值才能改变其状态，否则一直保持上一次的赋值</a:t>
            </a:r>
            <a:r>
              <a:rPr lang="zh-CN" altLang="en-US" sz="2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</a:t>
            </a:r>
            <a:endParaRPr lang="en-US" altLang="zh-CN" sz="22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14313" indent="-214313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Integer</a:t>
            </a:r>
            <a:r>
              <a:rPr lang="zh-CN" altLang="en-US" sz="2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也是寄存器型变量，但是</a:t>
            </a:r>
            <a:r>
              <a:rPr lang="zh-CN" altLang="en-US" sz="2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不允许说明位宽</a:t>
            </a:r>
            <a:r>
              <a:rPr lang="zh-CN" altLang="en-US" sz="2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，具体位数取决于机器字长</a:t>
            </a:r>
            <a:endParaRPr lang="zh-CN" altLang="en-US" sz="2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xmlns="" id="{F316267D-56EE-47F6-A6F7-07A630850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63" y="680955"/>
            <a:ext cx="59493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二、变量</a:t>
            </a:r>
            <a:endParaRPr lang="zh-CN" altLang="en-US" sz="3200" dirty="0">
              <a:solidFill>
                <a:srgbClr val="170A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3.2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的数据类型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5909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淘宝网chenying0907出品 10"/>
          <p:cNvSpPr txBox="1"/>
          <p:nvPr/>
        </p:nvSpPr>
        <p:spPr>
          <a:xfrm>
            <a:off x="883274" y="3079908"/>
            <a:ext cx="21302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 Main Content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2858703" y="0"/>
            <a:ext cx="62852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16" name="直接连接符 15"/>
          <p:cNvCxnSpPr>
            <a:stCxn id="12" idx="0"/>
          </p:cNvCxnSpPr>
          <p:nvPr/>
        </p:nvCxnSpPr>
        <p:spPr>
          <a:xfrm flipH="1">
            <a:off x="2858702" y="0"/>
            <a:ext cx="3142650" cy="15069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  <a:endCxn id="12" idx="2"/>
          </p:cNvCxnSpPr>
          <p:nvPr/>
        </p:nvCxnSpPr>
        <p:spPr>
          <a:xfrm flipH="1">
            <a:off x="6001352" y="5088571"/>
            <a:ext cx="3142648" cy="17694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淘宝网chenying0907出品 25"/>
          <p:cNvSpPr txBox="1"/>
          <p:nvPr/>
        </p:nvSpPr>
        <p:spPr>
          <a:xfrm>
            <a:off x="3944893" y="2127740"/>
            <a:ext cx="4597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HDL</a:t>
            </a:r>
            <a:r>
              <a:rPr lang="zh-CN" altLang="en-US" sz="2800" dirty="0"/>
              <a:t>程序基本结构</a:t>
            </a:r>
          </a:p>
        </p:txBody>
      </p:sp>
      <p:sp>
        <p:nvSpPr>
          <p:cNvPr id="17" name="淘宝网chenying0907出品 25">
            <a:extLst>
              <a:ext uri="{FF2B5EF4-FFF2-40B4-BE49-F238E27FC236}">
                <a16:creationId xmlns:a16="http://schemas.microsoft.com/office/drawing/2014/main" xmlns="" id="{4C2F1DF1-76F1-4615-B131-CF23600A0B8C}"/>
              </a:ext>
            </a:extLst>
          </p:cNvPr>
          <p:cNvSpPr txBox="1"/>
          <p:nvPr/>
        </p:nvSpPr>
        <p:spPr>
          <a:xfrm>
            <a:off x="3944893" y="2963579"/>
            <a:ext cx="3890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/>
              <a:t>数据类型</a:t>
            </a:r>
            <a:endParaRPr lang="zh-CN" altLang="en-US" sz="2800" dirty="0"/>
          </a:p>
        </p:txBody>
      </p:sp>
      <p:sp>
        <p:nvSpPr>
          <p:cNvPr id="19" name="淘宝网chenying0907出品 29">
            <a:extLst>
              <a:ext uri="{FF2B5EF4-FFF2-40B4-BE49-F238E27FC236}">
                <a16:creationId xmlns:a16="http://schemas.microsoft.com/office/drawing/2014/main" xmlns="" id="{75415FF8-AAE1-4E77-8E3B-1A09B1F2CDD0}"/>
              </a:ext>
            </a:extLst>
          </p:cNvPr>
          <p:cNvSpPr txBox="1"/>
          <p:nvPr/>
        </p:nvSpPr>
        <p:spPr>
          <a:xfrm>
            <a:off x="3944893" y="4639050"/>
            <a:ext cx="2424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/>
              <a:t>基本语句</a:t>
            </a:r>
          </a:p>
        </p:txBody>
      </p:sp>
      <p:sp>
        <p:nvSpPr>
          <p:cNvPr id="22" name="淘宝网chenying0907出品 29">
            <a:extLst>
              <a:ext uri="{FF2B5EF4-FFF2-40B4-BE49-F238E27FC236}">
                <a16:creationId xmlns:a16="http://schemas.microsoft.com/office/drawing/2014/main" xmlns="" id="{07891F63-F74C-491F-8A6F-38FB4801C094}"/>
              </a:ext>
            </a:extLst>
          </p:cNvPr>
          <p:cNvSpPr txBox="1"/>
          <p:nvPr/>
        </p:nvSpPr>
        <p:spPr>
          <a:xfrm>
            <a:off x="3944893" y="5474889"/>
            <a:ext cx="3317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/>
              <a:t>模块化程序设计</a:t>
            </a:r>
          </a:p>
        </p:txBody>
      </p:sp>
      <p:sp>
        <p:nvSpPr>
          <p:cNvPr id="29" name="淘宝网chenying0907出品 25">
            <a:extLst>
              <a:ext uri="{FF2B5EF4-FFF2-40B4-BE49-F238E27FC236}">
                <a16:creationId xmlns:a16="http://schemas.microsoft.com/office/drawing/2014/main" xmlns="" id="{4C2F1DF1-76F1-4615-B131-CF23600A0B8C}"/>
              </a:ext>
            </a:extLst>
          </p:cNvPr>
          <p:cNvSpPr txBox="1"/>
          <p:nvPr/>
        </p:nvSpPr>
        <p:spPr>
          <a:xfrm>
            <a:off x="3944893" y="3799418"/>
            <a:ext cx="3890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>
                <a:solidFill>
                  <a:schemeClr val="bg1"/>
                </a:solidFill>
              </a:rPr>
              <a:t>运算符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淘宝网chenying0907出品 25"/>
          <p:cNvSpPr txBox="1"/>
          <p:nvPr/>
        </p:nvSpPr>
        <p:spPr>
          <a:xfrm>
            <a:off x="3944892" y="1288108"/>
            <a:ext cx="4597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Quartus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Ⅱ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使用说明</a:t>
            </a:r>
            <a:r>
              <a:rPr lang="en-US" altLang="zh-CN" sz="2800" dirty="0" smtClean="0"/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9865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136">
            <a:extLst>
              <a:ext uri="{FF2B5EF4-FFF2-40B4-BE49-F238E27FC236}">
                <a16:creationId xmlns:a16="http://schemas.microsoft.com/office/drawing/2014/main" xmlns="" id="{22A32674-6ABD-4535-8A9B-BDEE8352FC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263897781"/>
              </p:ext>
            </p:extLst>
          </p:nvPr>
        </p:nvGraphicFramePr>
        <p:xfrm>
          <a:off x="599820" y="1986752"/>
          <a:ext cx="8120668" cy="4251764"/>
        </p:xfrm>
        <a:graphic>
          <a:graphicData uri="http://schemas.openxmlformats.org/drawingml/2006/table">
            <a:tbl>
              <a:tblPr/>
              <a:tblGrid>
                <a:gridCol w="10128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35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2422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70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分类</a:t>
                      </a:r>
                    </a:p>
                  </a:txBody>
                  <a:tcPr marL="68580" marR="68580" marT="34241" marB="3424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操作符及功能</a:t>
                      </a:r>
                    </a:p>
                  </a:txBody>
                  <a:tcPr marL="68580" marR="68580" marT="34241" marB="342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简要说明</a:t>
                      </a:r>
                    </a:p>
                  </a:txBody>
                  <a:tcPr marL="68580" marR="68580" marT="34241" marB="342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1727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算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术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操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作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符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68580" marR="68580" marT="34241" marB="3424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+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加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减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*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乘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/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除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%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整除 </a:t>
                      </a:r>
                    </a:p>
                  </a:txBody>
                  <a:tcPr marL="68580" marR="68580" marT="34241" marB="342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二元操作符，即有两个操作数。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%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是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求余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操作符，在两个整数相除基础上，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取余数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。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例如，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5%6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的值是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；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13%5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的值是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。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68580" marR="68580" marT="34241" marB="3424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Text Box 3">
            <a:extLst>
              <a:ext uri="{FF2B5EF4-FFF2-40B4-BE49-F238E27FC236}">
                <a16:creationId xmlns:a16="http://schemas.microsoft.com/office/drawing/2014/main" xmlns="" id="{F316267D-56EE-47F6-A6F7-07A630850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63" y="680955"/>
            <a:ext cx="59493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一、算术运算符</a:t>
            </a:r>
            <a:endParaRPr lang="zh-CN" altLang="en-US" sz="3200" dirty="0">
              <a:solidFill>
                <a:srgbClr val="170A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的运算符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3110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204">
            <a:extLst>
              <a:ext uri="{FF2B5EF4-FFF2-40B4-BE49-F238E27FC236}">
                <a16:creationId xmlns:a16="http://schemas.microsoft.com/office/drawing/2014/main" xmlns="" id="{483E7C05-0D99-49CA-8B54-80AED15CD4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38162590"/>
              </p:ext>
            </p:extLst>
          </p:nvPr>
        </p:nvGraphicFramePr>
        <p:xfrm>
          <a:off x="279175" y="2309446"/>
          <a:ext cx="8571853" cy="2331720"/>
        </p:xfrm>
        <a:graphic>
          <a:graphicData uri="http://schemas.openxmlformats.org/drawingml/2006/table">
            <a:tbl>
              <a:tblPr/>
              <a:tblGrid>
                <a:gridCol w="13192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09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217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71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分类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操作符及功能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简要说明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944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逻辑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操作符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&amp;&amp; 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逻辑与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|| 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逻辑或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!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   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逻辑非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&amp;&amp;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和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||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为二元操作符。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！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为一元操作符，即只有一个操作数。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8" name="Text Box 3">
            <a:extLst>
              <a:ext uri="{FF2B5EF4-FFF2-40B4-BE49-F238E27FC236}">
                <a16:creationId xmlns:a16="http://schemas.microsoft.com/office/drawing/2014/main" xmlns="" id="{F316267D-56EE-47F6-A6F7-07A630850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63" y="680955"/>
            <a:ext cx="59493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二、逻辑运算符</a:t>
            </a:r>
            <a:endParaRPr lang="zh-CN" altLang="en-US" sz="3200" dirty="0">
              <a:solidFill>
                <a:srgbClr val="170A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的运算符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068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29">
            <a:extLst>
              <a:ext uri="{FF2B5EF4-FFF2-40B4-BE49-F238E27FC236}">
                <a16:creationId xmlns:a16="http://schemas.microsoft.com/office/drawing/2014/main" xmlns="" id="{777C7820-2BCA-4C01-8DF4-78528FE87F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97293032"/>
              </p:ext>
            </p:extLst>
          </p:nvPr>
        </p:nvGraphicFramePr>
        <p:xfrm>
          <a:off x="157754" y="1517262"/>
          <a:ext cx="8910439" cy="4823468"/>
        </p:xfrm>
        <a:graphic>
          <a:graphicData uri="http://schemas.openxmlformats.org/drawingml/2006/table">
            <a:tbl>
              <a:tblPr/>
              <a:tblGrid>
                <a:gridCol w="873344">
                  <a:extLst>
                    <a:ext uri="{9D8B030D-6E8A-4147-A177-3AD203B41FA5}">
                      <a16:colId xmlns:a16="http://schemas.microsoft.com/office/drawing/2014/main" xmlns="" val="2076245119"/>
                    </a:ext>
                  </a:extLst>
                </a:gridCol>
                <a:gridCol w="1602606">
                  <a:extLst>
                    <a:ext uri="{9D8B030D-6E8A-4147-A177-3AD203B41FA5}">
                      <a16:colId xmlns:a16="http://schemas.microsoft.com/office/drawing/2014/main" xmlns="" val="700448410"/>
                    </a:ext>
                  </a:extLst>
                </a:gridCol>
                <a:gridCol w="6434489">
                  <a:extLst>
                    <a:ext uri="{9D8B030D-6E8A-4147-A177-3AD203B41FA5}">
                      <a16:colId xmlns:a16="http://schemas.microsoft.com/office/drawing/2014/main" xmlns="" val="1165169436"/>
                    </a:ext>
                  </a:extLst>
                </a:gridCol>
              </a:tblGrid>
              <a:tr h="281178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比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较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操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作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符 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4" marB="34294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&gt;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大于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&gt;=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大于等于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&lt;=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小于等于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==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相等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!=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不相等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===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全等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!==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非全等</a:t>
                      </a: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关系运算是二元操作符，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关系运算的结果是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位逻辑值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。如果操作数之间的关系成立，返回值为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；关系不成立，则返回值为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若某一个操作数的值不定，则关系是模糊的，返回值是不定值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。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相等与全等操作符的区别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：当操作数的某些位存在不定值或高阻态时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，相等运算的结果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为不定值。全等运算当两个操作数完全一致时，无论其中是否有不定态或高阻态，比较结果为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例如：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A=8’b1101xx01   B=8’b1101xx01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则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A= =B 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运算结果为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（未知）；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A= = =B  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运算结果为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（真）。 </a:t>
                      </a:r>
                    </a:p>
                  </a:txBody>
                  <a:tcPr marL="68580" marR="68580" marT="34294" marB="3429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52718501"/>
                  </a:ext>
                </a:extLst>
              </a:tr>
            </a:tbl>
          </a:graphicData>
        </a:graphic>
      </p:graphicFrame>
      <p:sp>
        <p:nvSpPr>
          <p:cNvPr id="8" name="Text Box 3">
            <a:extLst>
              <a:ext uri="{FF2B5EF4-FFF2-40B4-BE49-F238E27FC236}">
                <a16:creationId xmlns:a16="http://schemas.microsoft.com/office/drawing/2014/main" xmlns="" id="{F316267D-56EE-47F6-A6F7-07A630850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63" y="680955"/>
            <a:ext cx="59493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三、比较运算符</a:t>
            </a:r>
            <a:endParaRPr lang="zh-CN" altLang="en-US" sz="3200" dirty="0">
              <a:solidFill>
                <a:srgbClr val="170A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的运算符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7932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">
            <a:extLst>
              <a:ext uri="{FF2B5EF4-FFF2-40B4-BE49-F238E27FC236}">
                <a16:creationId xmlns:a16="http://schemas.microsoft.com/office/drawing/2014/main" xmlns="" id="{F316267D-56EE-47F6-A6F7-07A630850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63" y="680955"/>
            <a:ext cx="59493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四、位运算符</a:t>
            </a:r>
            <a:endParaRPr lang="zh-CN" altLang="en-US" sz="3200" dirty="0">
              <a:solidFill>
                <a:srgbClr val="170A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的运算符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graphicFrame>
        <p:nvGraphicFramePr>
          <p:cNvPr id="7" name="Group 204">
            <a:extLst>
              <a:ext uri="{FF2B5EF4-FFF2-40B4-BE49-F238E27FC236}">
                <a16:creationId xmlns:a16="http://schemas.microsoft.com/office/drawing/2014/main" xmlns="" id="{483E7C05-0D99-49CA-8B54-80AED15CD4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215594291"/>
              </p:ext>
            </p:extLst>
          </p:nvPr>
        </p:nvGraphicFramePr>
        <p:xfrm>
          <a:off x="300162" y="1909058"/>
          <a:ext cx="8571853" cy="3429000"/>
        </p:xfrm>
        <a:graphic>
          <a:graphicData uri="http://schemas.openxmlformats.org/drawingml/2006/table">
            <a:tbl>
              <a:tblPr/>
              <a:tblGrid>
                <a:gridCol w="10146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355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217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719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分类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操作符及功能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简要说明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9441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操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作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符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~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按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位非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&amp;    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按位与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| 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按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位或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^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按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位异或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^ ~ (~ ^)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按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位同或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位运算是将两个操作数按对应位进行逻辑操作。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~”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是一元操作符，其余都是二元操作符。将操作数按位进行逻辑运算。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例如：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A=8’b11010001    ~A=8’b00101110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      B=8’b00011001   A&amp;B=8b’00010001 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5560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oup 41">
            <a:extLst>
              <a:ext uri="{FF2B5EF4-FFF2-40B4-BE49-F238E27FC236}">
                <a16:creationId xmlns:a16="http://schemas.microsoft.com/office/drawing/2014/main" xmlns="" id="{D6DFEF0C-D1B9-4E9A-A7EC-45D7F6F822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952174765"/>
              </p:ext>
            </p:extLst>
          </p:nvPr>
        </p:nvGraphicFramePr>
        <p:xfrm>
          <a:off x="203483" y="2378339"/>
          <a:ext cx="8714324" cy="2880272"/>
        </p:xfrm>
        <a:graphic>
          <a:graphicData uri="http://schemas.openxmlformats.org/drawingml/2006/table">
            <a:tbl>
              <a:tblPr/>
              <a:tblGrid>
                <a:gridCol w="1082394">
                  <a:extLst>
                    <a:ext uri="{9D8B030D-6E8A-4147-A177-3AD203B41FA5}">
                      <a16:colId xmlns:a16="http://schemas.microsoft.com/office/drawing/2014/main" xmlns="" val="1957110081"/>
                    </a:ext>
                  </a:extLst>
                </a:gridCol>
                <a:gridCol w="1770144">
                  <a:extLst>
                    <a:ext uri="{9D8B030D-6E8A-4147-A177-3AD203B41FA5}">
                      <a16:colId xmlns:a16="http://schemas.microsoft.com/office/drawing/2014/main" xmlns="" val="2592816870"/>
                    </a:ext>
                  </a:extLst>
                </a:gridCol>
                <a:gridCol w="5861786">
                  <a:extLst>
                    <a:ext uri="{9D8B030D-6E8A-4147-A177-3AD203B41FA5}">
                      <a16:colId xmlns:a16="http://schemas.microsoft.com/office/drawing/2014/main" xmlns="" val="1002622175"/>
                    </a:ext>
                  </a:extLst>
                </a:gridCol>
              </a:tblGrid>
              <a:tr h="377147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分类</a:t>
                      </a:r>
                    </a:p>
                  </a:txBody>
                  <a:tcPr marL="68580" marR="68580" marT="34268" marB="3426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操作符及功能</a:t>
                      </a:r>
                    </a:p>
                  </a:txBody>
                  <a:tcPr marL="68580" marR="68580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简要说明</a:t>
                      </a:r>
                    </a:p>
                  </a:txBody>
                  <a:tcPr marL="68580" marR="68580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5788795"/>
                  </a:ext>
                </a:extLst>
              </a:tr>
              <a:tr h="1611587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移位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操作符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68" marB="3426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&gt;&gt;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右移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&lt;&lt;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左移 </a:t>
                      </a:r>
                    </a:p>
                  </a:txBody>
                  <a:tcPr marL="68580" marR="68580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二元操作符，对左侧的操作数进行右侧操作数指明的位数的移位，空出的位用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补全。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例如：设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A=8’b11010001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则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A&gt;&gt;4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结果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A=8’b00001101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而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A&lt;&lt;4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结果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A=8’b00010000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。</a:t>
                      </a:r>
                    </a:p>
                  </a:txBody>
                  <a:tcPr marL="68580" marR="68580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44998607"/>
                  </a:ext>
                </a:extLst>
              </a:tr>
            </a:tbl>
          </a:graphicData>
        </a:graphic>
      </p:graphicFrame>
      <p:sp>
        <p:nvSpPr>
          <p:cNvPr id="8" name="Text Box 3">
            <a:extLst>
              <a:ext uri="{FF2B5EF4-FFF2-40B4-BE49-F238E27FC236}">
                <a16:creationId xmlns:a16="http://schemas.microsoft.com/office/drawing/2014/main" xmlns="" id="{F316267D-56EE-47F6-A6F7-07A630850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63" y="680955"/>
            <a:ext cx="59493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五、移位运算符</a:t>
            </a:r>
            <a:endParaRPr lang="zh-CN" altLang="en-US" sz="3200" dirty="0">
              <a:solidFill>
                <a:srgbClr val="170A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的运算符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3512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">
            <a:extLst>
              <a:ext uri="{FF2B5EF4-FFF2-40B4-BE49-F238E27FC236}">
                <a16:creationId xmlns:a16="http://schemas.microsoft.com/office/drawing/2014/main" xmlns="" id="{F316267D-56EE-47F6-A6F7-07A630850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63" y="680955"/>
            <a:ext cx="59493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六、条件运算符</a:t>
            </a:r>
            <a:endParaRPr lang="zh-CN" altLang="en-US" sz="3200" dirty="0">
              <a:solidFill>
                <a:srgbClr val="170A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的运算符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graphicFrame>
        <p:nvGraphicFramePr>
          <p:cNvPr id="7" name="Group 41">
            <a:extLst>
              <a:ext uri="{FF2B5EF4-FFF2-40B4-BE49-F238E27FC236}">
                <a16:creationId xmlns:a16="http://schemas.microsoft.com/office/drawing/2014/main" xmlns="" id="{D6DFEF0C-D1B9-4E9A-A7EC-45D7F6F822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72894767"/>
              </p:ext>
            </p:extLst>
          </p:nvPr>
        </p:nvGraphicFramePr>
        <p:xfrm>
          <a:off x="198072" y="2005004"/>
          <a:ext cx="8714324" cy="3794722"/>
        </p:xfrm>
        <a:graphic>
          <a:graphicData uri="http://schemas.openxmlformats.org/drawingml/2006/table">
            <a:tbl>
              <a:tblPr/>
              <a:tblGrid>
                <a:gridCol w="1082394">
                  <a:extLst>
                    <a:ext uri="{9D8B030D-6E8A-4147-A177-3AD203B41FA5}">
                      <a16:colId xmlns:a16="http://schemas.microsoft.com/office/drawing/2014/main" xmlns="" val="1957110081"/>
                    </a:ext>
                  </a:extLst>
                </a:gridCol>
                <a:gridCol w="3118393">
                  <a:extLst>
                    <a:ext uri="{9D8B030D-6E8A-4147-A177-3AD203B41FA5}">
                      <a16:colId xmlns:a16="http://schemas.microsoft.com/office/drawing/2014/main" xmlns="" val="2592816870"/>
                    </a:ext>
                  </a:extLst>
                </a:gridCol>
                <a:gridCol w="4513537">
                  <a:extLst>
                    <a:ext uri="{9D8B030D-6E8A-4147-A177-3AD203B41FA5}">
                      <a16:colId xmlns:a16="http://schemas.microsoft.com/office/drawing/2014/main" xmlns="" val="1002622175"/>
                    </a:ext>
                  </a:extLst>
                </a:gridCol>
              </a:tblGrid>
              <a:tr h="377147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分类</a:t>
                      </a:r>
                    </a:p>
                  </a:txBody>
                  <a:tcPr marL="68580" marR="68580" marT="34268" marB="3426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操作符及功能</a:t>
                      </a:r>
                    </a:p>
                  </a:txBody>
                  <a:tcPr marL="68580" marR="68580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简要说明</a:t>
                      </a:r>
                    </a:p>
                  </a:txBody>
                  <a:tcPr marL="68580" marR="68580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5788795"/>
                  </a:ext>
                </a:extLst>
              </a:tr>
              <a:tr h="1611587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条件操作符 </a:t>
                      </a:r>
                    </a:p>
                  </a:txBody>
                  <a:tcPr marL="68580" marR="68580" marT="34293" marB="342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?: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操作数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条件？表达式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：表达式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；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当条件为真（值为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）时，操作数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表达式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；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当条件为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假（值为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）时，操作数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表达式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。 </a:t>
                      </a: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三元操作符，即条件操作符有三个操作数。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例如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d=a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？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若条件操作数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是逻辑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，则将操作数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赋给变量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；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若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是逻辑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，则将操作数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赋给变量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3" marB="342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44998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8761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3">
            <a:extLst>
              <a:ext uri="{FF2B5EF4-FFF2-40B4-BE49-F238E27FC236}">
                <a16:creationId xmlns:a16="http://schemas.microsoft.com/office/drawing/2014/main" xmlns="" id="{F316267D-56EE-47F6-A6F7-07A630850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63" y="680955"/>
            <a:ext cx="59493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七、并接运算符</a:t>
            </a:r>
            <a:endParaRPr lang="zh-CN" altLang="en-US" sz="3200" dirty="0">
              <a:solidFill>
                <a:srgbClr val="170A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的运算符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graphicFrame>
        <p:nvGraphicFramePr>
          <p:cNvPr id="7" name="Group 41">
            <a:extLst>
              <a:ext uri="{FF2B5EF4-FFF2-40B4-BE49-F238E27FC236}">
                <a16:creationId xmlns:a16="http://schemas.microsoft.com/office/drawing/2014/main" xmlns="" id="{D6DFEF0C-D1B9-4E9A-A7EC-45D7F6F822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225746563"/>
              </p:ext>
            </p:extLst>
          </p:nvPr>
        </p:nvGraphicFramePr>
        <p:xfrm>
          <a:off x="230536" y="1945487"/>
          <a:ext cx="8714324" cy="3337516"/>
        </p:xfrm>
        <a:graphic>
          <a:graphicData uri="http://schemas.openxmlformats.org/drawingml/2006/table">
            <a:tbl>
              <a:tblPr/>
              <a:tblGrid>
                <a:gridCol w="1082394">
                  <a:extLst>
                    <a:ext uri="{9D8B030D-6E8A-4147-A177-3AD203B41FA5}">
                      <a16:colId xmlns:a16="http://schemas.microsoft.com/office/drawing/2014/main" xmlns="" val="1957110081"/>
                    </a:ext>
                  </a:extLst>
                </a:gridCol>
                <a:gridCol w="1770144">
                  <a:extLst>
                    <a:ext uri="{9D8B030D-6E8A-4147-A177-3AD203B41FA5}">
                      <a16:colId xmlns:a16="http://schemas.microsoft.com/office/drawing/2014/main" xmlns="" val="2592816870"/>
                    </a:ext>
                  </a:extLst>
                </a:gridCol>
                <a:gridCol w="5861786">
                  <a:extLst>
                    <a:ext uri="{9D8B030D-6E8A-4147-A177-3AD203B41FA5}">
                      <a16:colId xmlns:a16="http://schemas.microsoft.com/office/drawing/2014/main" xmlns="" val="1002622175"/>
                    </a:ext>
                  </a:extLst>
                </a:gridCol>
              </a:tblGrid>
              <a:tr h="377147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分类</a:t>
                      </a:r>
                    </a:p>
                  </a:txBody>
                  <a:tcPr marL="68580" marR="68580" marT="34268" marB="34268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操作符及功能</a:t>
                      </a:r>
                    </a:p>
                  </a:txBody>
                  <a:tcPr marL="68580" marR="68580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简要说明</a:t>
                      </a:r>
                    </a:p>
                  </a:txBody>
                  <a:tcPr marL="68580" marR="68580" marT="34268" marB="3426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5788795"/>
                  </a:ext>
                </a:extLst>
              </a:tr>
              <a:tr h="1611587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并接操作符 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{, }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将两个或两个以上用逗号分隔的表达式按位连接在一起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例如：   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X=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{a[7:4],b[3],c[2:0]}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X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由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的第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7-4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位、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的第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位和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的第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2-0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位拼接而成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44998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0130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oup 178">
            <a:extLst>
              <a:ext uri="{FF2B5EF4-FFF2-40B4-BE49-F238E27FC236}">
                <a16:creationId xmlns:a16="http://schemas.microsoft.com/office/drawing/2014/main" xmlns="" id="{2A6E2B75-C524-4861-9B42-EE28EA1C31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4258022134"/>
              </p:ext>
            </p:extLst>
          </p:nvPr>
        </p:nvGraphicFramePr>
        <p:xfrm>
          <a:off x="1155567" y="1322046"/>
          <a:ext cx="6780462" cy="5402580"/>
        </p:xfrm>
        <a:graphic>
          <a:graphicData uri="http://schemas.openxmlformats.org/drawingml/2006/table">
            <a:tbl>
              <a:tblPr/>
              <a:tblGrid>
                <a:gridCol w="1414379">
                  <a:extLst>
                    <a:ext uri="{9D8B030D-6E8A-4147-A177-3AD203B41FA5}">
                      <a16:colId xmlns:a16="http://schemas.microsoft.com/office/drawing/2014/main" xmlns="" val="663875261"/>
                    </a:ext>
                  </a:extLst>
                </a:gridCol>
                <a:gridCol w="1664577">
                  <a:extLst>
                    <a:ext uri="{9D8B030D-6E8A-4147-A177-3AD203B41FA5}">
                      <a16:colId xmlns:a16="http://schemas.microsoft.com/office/drawing/2014/main" xmlns="" val="2163390741"/>
                    </a:ext>
                  </a:extLst>
                </a:gridCol>
                <a:gridCol w="3701506">
                  <a:extLst>
                    <a:ext uri="{9D8B030D-6E8A-4147-A177-3AD203B41FA5}">
                      <a16:colId xmlns:a16="http://schemas.microsoft.com/office/drawing/2014/main" xmlns="" val="358850691"/>
                    </a:ext>
                  </a:extLst>
                </a:gridCol>
              </a:tblGrid>
              <a:tr h="297656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优先级序号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操作符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操作符名称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9215939"/>
                  </a:ext>
                </a:extLst>
              </a:tr>
              <a:tr h="297656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１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! 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~ 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逻辑非、按位取反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59431839"/>
                  </a:ext>
                </a:extLst>
              </a:tr>
              <a:tr h="297656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２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%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乘、除、求余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64113042"/>
                  </a:ext>
                </a:extLst>
              </a:tr>
              <a:tr h="297656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３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加、减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54067874"/>
                  </a:ext>
                </a:extLst>
              </a:tr>
              <a:tr h="297656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４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&lt;&lt; 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&gt;&gt;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左移、右移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34152557"/>
                  </a:ext>
                </a:extLst>
              </a:tr>
              <a:tr h="297656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５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&lt;=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&gt;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&gt;=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小于、小于等于、大于、大于等于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09287375"/>
                  </a:ext>
                </a:extLst>
              </a:tr>
              <a:tr h="296466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６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==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!=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===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!==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等于、不等于、全等、不全等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59142279"/>
                  </a:ext>
                </a:extLst>
              </a:tr>
              <a:tr h="297656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７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~&amp;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按位与、按位与非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0470971"/>
                  </a:ext>
                </a:extLst>
              </a:tr>
              <a:tr h="297656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８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^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^~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按位异或、按位同或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12668019"/>
                  </a:ext>
                </a:extLst>
              </a:tr>
              <a:tr h="297656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９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|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~ |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按位或、按位或非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5336603"/>
                  </a:ext>
                </a:extLst>
              </a:tr>
              <a:tr h="297656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１０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&amp;&amp;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逻辑与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14677209"/>
                  </a:ext>
                </a:extLst>
              </a:tr>
              <a:tr h="297656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１１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||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逻辑或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25078106"/>
                  </a:ext>
                </a:extLst>
              </a:tr>
              <a:tr h="297656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１２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?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： 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5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5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条件操作符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85780354"/>
                  </a:ext>
                </a:extLst>
              </a:tr>
            </a:tbl>
          </a:graphicData>
        </a:graphic>
      </p:graphicFrame>
      <p:sp>
        <p:nvSpPr>
          <p:cNvPr id="8" name="Text Box 3">
            <a:extLst>
              <a:ext uri="{FF2B5EF4-FFF2-40B4-BE49-F238E27FC236}">
                <a16:creationId xmlns:a16="http://schemas.microsoft.com/office/drawing/2014/main" xmlns="" id="{F316267D-56EE-47F6-A6F7-07A630850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63" y="680955"/>
            <a:ext cx="594932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八、运算符的优先级</a:t>
            </a:r>
            <a:endParaRPr lang="zh-CN" altLang="en-US" sz="3200" dirty="0">
              <a:solidFill>
                <a:srgbClr val="170A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3.3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的运算符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0986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3">
            <a:extLst>
              <a:ext uri="{FF2B5EF4-FFF2-40B4-BE49-F238E27FC236}">
                <a16:creationId xmlns:a16="http://schemas.microsoft.com/office/drawing/2014/main" xmlns="" id="{F4860D21-7B97-4A3A-BE7D-B08341B72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24425"/>
            <a:ext cx="531397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sz="3200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200" dirty="0" err="1" smtClean="0">
                <a:solidFill>
                  <a:srgbClr val="170A8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Quartus</a:t>
            </a:r>
            <a:r>
              <a:rPr lang="en-US" altLang="zh-CN" sz="3200" dirty="0" smtClean="0">
                <a:solidFill>
                  <a:srgbClr val="170A8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Ⅱ</a:t>
            </a:r>
            <a:r>
              <a:rPr lang="zh-CN" altLang="en-US" sz="3200" dirty="0" smtClean="0">
                <a:solidFill>
                  <a:srgbClr val="170A8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软件界面</a:t>
            </a:r>
            <a:endParaRPr lang="zh-CN" altLang="en-US" sz="3200" dirty="0">
              <a:solidFill>
                <a:srgbClr val="170A8E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Quartus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Ⅱ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使用说明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5386" y="1853251"/>
            <a:ext cx="6630152" cy="435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4500155" y="1321195"/>
            <a:ext cx="1749116" cy="447602"/>
          </a:xfrm>
          <a:prstGeom prst="wedgeRectCallout">
            <a:avLst>
              <a:gd name="adj1" fmla="val -114497"/>
              <a:gd name="adj2" fmla="val 218291"/>
            </a:avLst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sz="24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快捷工具栏</a:t>
            </a:r>
          </a:p>
        </p:txBody>
      </p:sp>
      <p:sp>
        <p:nvSpPr>
          <p:cNvPr id="14" name="AutoShape 21"/>
          <p:cNvSpPr>
            <a:spLocks noChangeArrowheads="1"/>
          </p:cNvSpPr>
          <p:nvPr/>
        </p:nvSpPr>
        <p:spPr bwMode="auto">
          <a:xfrm>
            <a:off x="7934008" y="5004756"/>
            <a:ext cx="1133202" cy="455476"/>
          </a:xfrm>
          <a:prstGeom prst="wedgeRectCallout">
            <a:avLst>
              <a:gd name="adj1" fmla="val -194079"/>
              <a:gd name="adj2" fmla="val 46691"/>
            </a:avLst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信息栏</a:t>
            </a:r>
          </a:p>
        </p:txBody>
      </p:sp>
      <p:sp>
        <p:nvSpPr>
          <p:cNvPr id="15" name="AutoShape 24"/>
          <p:cNvSpPr>
            <a:spLocks noChangeArrowheads="1"/>
          </p:cNvSpPr>
          <p:nvPr/>
        </p:nvSpPr>
        <p:spPr bwMode="auto">
          <a:xfrm>
            <a:off x="131853" y="1614225"/>
            <a:ext cx="1123407" cy="480060"/>
          </a:xfrm>
          <a:prstGeom prst="wedgeRectCallout">
            <a:avLst>
              <a:gd name="adj1" fmla="val 76775"/>
              <a:gd name="adj2" fmla="val 56236"/>
            </a:avLst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菜单栏</a:t>
            </a:r>
            <a:endParaRPr kumimoji="0" lang="zh-CN" sz="48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AutoShape 20"/>
          <p:cNvSpPr>
            <a:spLocks noChangeArrowheads="1"/>
          </p:cNvSpPr>
          <p:nvPr/>
        </p:nvSpPr>
        <p:spPr bwMode="auto">
          <a:xfrm>
            <a:off x="7975789" y="3324822"/>
            <a:ext cx="1110342" cy="504424"/>
          </a:xfrm>
          <a:prstGeom prst="wedgeRectCallout">
            <a:avLst>
              <a:gd name="adj1" fmla="val -185843"/>
              <a:gd name="adj2" fmla="val 13881"/>
            </a:avLst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工作区</a:t>
            </a:r>
          </a:p>
        </p:txBody>
      </p:sp>
      <p:sp>
        <p:nvSpPr>
          <p:cNvPr id="17" name="AutoShape 19"/>
          <p:cNvSpPr>
            <a:spLocks noChangeArrowheads="1"/>
          </p:cNvSpPr>
          <p:nvPr/>
        </p:nvSpPr>
        <p:spPr bwMode="auto">
          <a:xfrm>
            <a:off x="131854" y="2491384"/>
            <a:ext cx="1123406" cy="833438"/>
          </a:xfrm>
          <a:prstGeom prst="wedgeRectCallout">
            <a:avLst>
              <a:gd name="adj1" fmla="val 80181"/>
              <a:gd name="adj2" fmla="val 32305"/>
            </a:avLst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资源管理窗口</a:t>
            </a:r>
          </a:p>
        </p:txBody>
      </p:sp>
      <p:sp>
        <p:nvSpPr>
          <p:cNvPr id="18" name="AutoShape 22"/>
          <p:cNvSpPr>
            <a:spLocks noChangeArrowheads="1"/>
          </p:cNvSpPr>
          <p:nvPr/>
        </p:nvSpPr>
        <p:spPr bwMode="auto">
          <a:xfrm>
            <a:off x="67929" y="4601491"/>
            <a:ext cx="1157206" cy="806531"/>
          </a:xfrm>
          <a:prstGeom prst="wedgeRectCallout">
            <a:avLst>
              <a:gd name="adj1" fmla="val 102465"/>
              <a:gd name="adj2" fmla="val -54022"/>
            </a:avLst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sz="24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任务管理窗口</a:t>
            </a:r>
          </a:p>
        </p:txBody>
      </p:sp>
      <p:sp>
        <p:nvSpPr>
          <p:cNvPr id="21" name="Rectangle 33"/>
          <p:cNvSpPr>
            <a:spLocks noChangeArrowheads="1"/>
          </p:cNvSpPr>
          <p:nvPr/>
        </p:nvSpPr>
        <p:spPr bwMode="auto">
          <a:xfrm>
            <a:off x="1588444" y="221284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8265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淘宝网chenying0907出品 10"/>
          <p:cNvSpPr txBox="1"/>
          <p:nvPr/>
        </p:nvSpPr>
        <p:spPr>
          <a:xfrm>
            <a:off x="883274" y="3079908"/>
            <a:ext cx="21302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 Main Content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2858703" y="0"/>
            <a:ext cx="62852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16" name="直接连接符 15"/>
          <p:cNvCxnSpPr>
            <a:stCxn id="12" idx="0"/>
          </p:cNvCxnSpPr>
          <p:nvPr/>
        </p:nvCxnSpPr>
        <p:spPr>
          <a:xfrm flipH="1">
            <a:off x="2858702" y="0"/>
            <a:ext cx="3142650" cy="15069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  <a:endCxn id="12" idx="2"/>
          </p:cNvCxnSpPr>
          <p:nvPr/>
        </p:nvCxnSpPr>
        <p:spPr>
          <a:xfrm flipH="1">
            <a:off x="6001352" y="5088571"/>
            <a:ext cx="3142648" cy="17694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淘宝网chenying0907出品 25"/>
          <p:cNvSpPr txBox="1"/>
          <p:nvPr/>
        </p:nvSpPr>
        <p:spPr>
          <a:xfrm>
            <a:off x="3944893" y="2127740"/>
            <a:ext cx="4597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HDL</a:t>
            </a:r>
            <a:r>
              <a:rPr lang="zh-CN" altLang="en-US" sz="2800" dirty="0"/>
              <a:t>程序基本结构</a:t>
            </a:r>
          </a:p>
        </p:txBody>
      </p:sp>
      <p:sp>
        <p:nvSpPr>
          <p:cNvPr id="17" name="淘宝网chenying0907出品 25">
            <a:extLst>
              <a:ext uri="{FF2B5EF4-FFF2-40B4-BE49-F238E27FC236}">
                <a16:creationId xmlns:a16="http://schemas.microsoft.com/office/drawing/2014/main" xmlns="" id="{4C2F1DF1-76F1-4615-B131-CF23600A0B8C}"/>
              </a:ext>
            </a:extLst>
          </p:cNvPr>
          <p:cNvSpPr txBox="1"/>
          <p:nvPr/>
        </p:nvSpPr>
        <p:spPr>
          <a:xfrm>
            <a:off x="3944893" y="2963579"/>
            <a:ext cx="3890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/>
              <a:t>数据类型</a:t>
            </a:r>
            <a:endParaRPr lang="zh-CN" altLang="en-US" sz="2800" dirty="0"/>
          </a:p>
        </p:txBody>
      </p:sp>
      <p:sp>
        <p:nvSpPr>
          <p:cNvPr id="19" name="淘宝网chenying0907出品 29">
            <a:extLst>
              <a:ext uri="{FF2B5EF4-FFF2-40B4-BE49-F238E27FC236}">
                <a16:creationId xmlns:a16="http://schemas.microsoft.com/office/drawing/2014/main" xmlns="" id="{75415FF8-AAE1-4E77-8E3B-1A09B1F2CDD0}"/>
              </a:ext>
            </a:extLst>
          </p:cNvPr>
          <p:cNvSpPr txBox="1"/>
          <p:nvPr/>
        </p:nvSpPr>
        <p:spPr>
          <a:xfrm>
            <a:off x="3944893" y="4639050"/>
            <a:ext cx="2424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>
                <a:solidFill>
                  <a:schemeClr val="bg1"/>
                </a:solidFill>
              </a:rPr>
              <a:t>基本语句</a:t>
            </a:r>
          </a:p>
        </p:txBody>
      </p:sp>
      <p:sp>
        <p:nvSpPr>
          <p:cNvPr id="22" name="淘宝网chenying0907出品 29">
            <a:extLst>
              <a:ext uri="{FF2B5EF4-FFF2-40B4-BE49-F238E27FC236}">
                <a16:creationId xmlns:a16="http://schemas.microsoft.com/office/drawing/2014/main" xmlns="" id="{07891F63-F74C-491F-8A6F-38FB4801C094}"/>
              </a:ext>
            </a:extLst>
          </p:cNvPr>
          <p:cNvSpPr txBox="1"/>
          <p:nvPr/>
        </p:nvSpPr>
        <p:spPr>
          <a:xfrm>
            <a:off x="3944893" y="5474889"/>
            <a:ext cx="3317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/>
              <a:t>模块化程序设计</a:t>
            </a:r>
          </a:p>
        </p:txBody>
      </p:sp>
      <p:sp>
        <p:nvSpPr>
          <p:cNvPr id="29" name="淘宝网chenying0907出品 25">
            <a:extLst>
              <a:ext uri="{FF2B5EF4-FFF2-40B4-BE49-F238E27FC236}">
                <a16:creationId xmlns:a16="http://schemas.microsoft.com/office/drawing/2014/main" xmlns="" id="{4C2F1DF1-76F1-4615-B131-CF23600A0B8C}"/>
              </a:ext>
            </a:extLst>
          </p:cNvPr>
          <p:cNvSpPr txBox="1"/>
          <p:nvPr/>
        </p:nvSpPr>
        <p:spPr>
          <a:xfrm>
            <a:off x="3944893" y="3799418"/>
            <a:ext cx="3890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/>
              <a:t>运算符</a:t>
            </a:r>
            <a:endParaRPr lang="zh-CN" altLang="en-US" sz="2800" dirty="0"/>
          </a:p>
        </p:txBody>
      </p:sp>
      <p:sp>
        <p:nvSpPr>
          <p:cNvPr id="13" name="淘宝网chenying0907出品 25"/>
          <p:cNvSpPr txBox="1"/>
          <p:nvPr/>
        </p:nvSpPr>
        <p:spPr>
          <a:xfrm>
            <a:off x="3944892" y="1288108"/>
            <a:ext cx="4597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Quartus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Ⅱ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使用说明</a:t>
            </a:r>
            <a:r>
              <a:rPr lang="en-US" altLang="zh-CN" sz="2800" dirty="0" smtClean="0"/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17888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3">
            <a:extLst>
              <a:ext uri="{FF2B5EF4-FFF2-40B4-BE49-F238E27FC236}">
                <a16:creationId xmlns:a16="http://schemas.microsoft.com/office/drawing/2014/main" xmlns="" id="{20DD4850-301E-434B-A7B0-E9D00C723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229" y="818474"/>
            <a:ext cx="4941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en-US" altLang="zh-CN" sz="2800" dirty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Verilog </a:t>
            </a:r>
            <a:r>
              <a:rPr lang="en-US" altLang="zh-CN" sz="2800" dirty="0" smtClean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HDL</a:t>
            </a:r>
            <a:r>
              <a:rPr lang="zh-CN" altLang="en-US" sz="2800" dirty="0" smtClean="0">
                <a:solidFill>
                  <a:srgbClr val="170A8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的行为描述语句</a:t>
            </a:r>
            <a:endParaRPr lang="zh-CN" altLang="en-US" sz="2800" dirty="0">
              <a:solidFill>
                <a:srgbClr val="170A8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A1ECC1BB-C085-4041-8EA8-8596F0F83936}"/>
              </a:ext>
            </a:extLst>
          </p:cNvPr>
          <p:cNvSpPr txBox="1"/>
          <p:nvPr/>
        </p:nvSpPr>
        <p:spPr>
          <a:xfrm>
            <a:off x="89901" y="2989919"/>
            <a:ext cx="1722667" cy="230832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用于描述电路的逻辑行为，以实现电路建模。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xmlns="" id="{7B489DB0-4238-4D94-954B-76F8AD6D7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20625868"/>
              </p:ext>
            </p:extLst>
          </p:nvPr>
        </p:nvGraphicFramePr>
        <p:xfrm>
          <a:off x="2117863" y="1480706"/>
          <a:ext cx="4585933" cy="5212080"/>
        </p:xfrm>
        <a:graphic>
          <a:graphicData uri="http://schemas.openxmlformats.org/drawingml/2006/table">
            <a:tbl>
              <a:tblPr firstRow="1" firstCol="1" bandRow="1"/>
              <a:tblGrid>
                <a:gridCol w="1734207">
                  <a:extLst>
                    <a:ext uri="{9D8B030D-6E8A-4147-A177-3AD203B41FA5}">
                      <a16:colId xmlns:a16="http://schemas.microsoft.com/office/drawing/2014/main" xmlns="" val="3386879656"/>
                    </a:ext>
                  </a:extLst>
                </a:gridCol>
                <a:gridCol w="2245055">
                  <a:extLst>
                    <a:ext uri="{9D8B030D-6E8A-4147-A177-3AD203B41FA5}">
                      <a16:colId xmlns:a16="http://schemas.microsoft.com/office/drawing/2014/main" xmlns="" val="3450534070"/>
                    </a:ext>
                  </a:extLst>
                </a:gridCol>
                <a:gridCol w="606671">
                  <a:extLst>
                    <a:ext uri="{9D8B030D-6E8A-4147-A177-3AD203B41FA5}">
                      <a16:colId xmlns:a16="http://schemas.microsoft.com/office/drawing/2014/main" xmlns="" val="1642989153"/>
                    </a:ext>
                  </a:extLst>
                </a:gridCol>
              </a:tblGrid>
              <a:tr h="2382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类别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语句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C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可综合性</a:t>
                      </a:r>
                      <a:endParaRPr lang="zh-CN" sz="1800" kern="100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5677196"/>
                  </a:ext>
                </a:extLst>
              </a:tr>
              <a:tr h="23829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过程</a:t>
                      </a:r>
                      <a:r>
                        <a:rPr lang="zh-CN" alt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块</a:t>
                      </a:r>
                      <a:r>
                        <a:rPr lang="zh-CN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语句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initial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6916939"/>
                  </a:ext>
                </a:extLst>
              </a:tr>
              <a:tr h="2382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solidFill>
                            <a:srgbClr val="0000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always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7215568"/>
                  </a:ext>
                </a:extLst>
              </a:tr>
              <a:tr h="23829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块语句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0000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串行块</a:t>
                      </a:r>
                      <a:r>
                        <a:rPr lang="en-US" sz="1800" b="1" kern="100">
                          <a:solidFill>
                            <a:srgbClr val="0000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begin-end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39795458"/>
                  </a:ext>
                </a:extLst>
              </a:tr>
              <a:tr h="2382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并行块</a:t>
                      </a: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fork-join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87943640"/>
                  </a:ext>
                </a:extLst>
              </a:tr>
              <a:tr h="23829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赋值语句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0000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连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续赋值</a:t>
                      </a: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assign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62646394"/>
                  </a:ext>
                </a:extLst>
              </a:tr>
              <a:tr h="2382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rgbClr val="0000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过程赋值</a:t>
                      </a: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zh-CN" sz="1800" b="1" kern="100" dirty="0">
                          <a:solidFill>
                            <a:srgbClr val="0000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&lt;=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62665772"/>
                  </a:ext>
                </a:extLst>
              </a:tr>
              <a:tr h="23829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条件语句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if-else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2466027"/>
                  </a:ext>
                </a:extLst>
              </a:tr>
              <a:tr h="2382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case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79568735"/>
                  </a:ext>
                </a:extLst>
              </a:tr>
              <a:tr h="238293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循环语句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for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12119879"/>
                  </a:ext>
                </a:extLst>
              </a:tr>
              <a:tr h="2382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repeat</a:t>
                      </a:r>
                      <a:endParaRPr lang="zh-CN" sz="1800" kern="100" dirty="0">
                        <a:solidFill>
                          <a:srgbClr val="0000FF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30914802"/>
                  </a:ext>
                </a:extLst>
              </a:tr>
              <a:tr h="2382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while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64265809"/>
                  </a:ext>
                </a:extLst>
              </a:tr>
              <a:tr h="2382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forever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54534712"/>
                  </a:ext>
                </a:extLst>
              </a:tr>
              <a:tr h="238293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编译向导语句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‘define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6402150"/>
                  </a:ext>
                </a:extLst>
              </a:tr>
              <a:tr h="2382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‘include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4486710"/>
                  </a:ext>
                </a:extLst>
              </a:tr>
              <a:tr h="2382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‘ifdef, ‘else, ‘endif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08879394"/>
                  </a:ext>
                </a:extLst>
              </a:tr>
              <a:tr h="23829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任务和函数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task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87778676"/>
                  </a:ext>
                </a:extLst>
              </a:tr>
              <a:tr h="2382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0000FF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function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28842773"/>
                  </a:ext>
                </a:extLst>
              </a:tr>
            </a:tbl>
          </a:graphicData>
        </a:graphic>
      </p:graphicFrame>
      <p:cxnSp>
        <p:nvCxnSpPr>
          <p:cNvPr id="12" name="直接连接符 11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的基本语句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A1ECC1BB-C085-4041-8EA8-8596F0F83936}"/>
              </a:ext>
            </a:extLst>
          </p:cNvPr>
          <p:cNvSpPr txBox="1"/>
          <p:nvPr/>
        </p:nvSpPr>
        <p:spPr>
          <a:xfrm>
            <a:off x="7013860" y="1934842"/>
            <a:ext cx="1637771" cy="4401205"/>
          </a:xfrm>
          <a:prstGeom prst="rect">
            <a:avLst/>
          </a:prstGeom>
          <a:noFill/>
          <a:ln w="15875"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综合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：将输入的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Verilog HDL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电路描述转化为一系列物理单元（如逻辑门）以及这些单元之间的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互连。</a:t>
            </a:r>
            <a:endParaRPr lang="en-US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/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不具有可综合性的语句一般用于仿真测试。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620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 Box 3">
            <a:extLst>
              <a:ext uri="{FF2B5EF4-FFF2-40B4-BE49-F238E27FC236}">
                <a16:creationId xmlns:a16="http://schemas.microsoft.com/office/drawing/2014/main" xmlns="" id="{3234631D-FD90-4BB8-8A68-DE70CA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05" y="760835"/>
            <a:ext cx="4456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一、过程块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2A17F535-1DAC-4005-863A-3E3A01A05073}"/>
              </a:ext>
            </a:extLst>
          </p:cNvPr>
          <p:cNvSpPr/>
          <p:nvPr/>
        </p:nvSpPr>
        <p:spPr>
          <a:xfrm>
            <a:off x="284610" y="1543197"/>
            <a:ext cx="8479192" cy="1200329"/>
          </a:xfrm>
          <a:prstGeom prst="rect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Verilog HDL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的行为描述以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过程块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为基本组成单位，一个模块（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module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）的行为描述由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一个或多个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并行运行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的过程块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组成。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1EA76D77-CB3D-4402-8EFF-13B9BD147DD2}"/>
              </a:ext>
            </a:extLst>
          </p:cNvPr>
          <p:cNvSpPr/>
          <p:nvPr/>
        </p:nvSpPr>
        <p:spPr>
          <a:xfrm>
            <a:off x="597967" y="3196281"/>
            <a:ext cx="7723073" cy="175432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initial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initial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过程块中的语句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仅执行一次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常用于仿真中的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初始化，给电路中的</a:t>
            </a:r>
            <a:r>
              <a:rPr lang="en-US" altLang="zh-CN" sz="24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reg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或者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memory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单元赋初值。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70FA916E-8CD4-4090-824D-BF9219A7B77E}"/>
              </a:ext>
            </a:extLst>
          </p:cNvPr>
          <p:cNvSpPr/>
          <p:nvPr/>
        </p:nvSpPr>
        <p:spPr>
          <a:xfrm>
            <a:off x="597967" y="5197040"/>
            <a:ext cx="7723073" cy="120032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always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always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块内的语句是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不断重复执行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的。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的基本语句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92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510458DA-8E3C-4C2B-866E-7F96CD36BCA5}"/>
              </a:ext>
            </a:extLst>
          </p:cNvPr>
          <p:cNvSpPr txBox="1"/>
          <p:nvPr/>
        </p:nvSpPr>
        <p:spPr>
          <a:xfrm>
            <a:off x="543879" y="1287682"/>
            <a:ext cx="3286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always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EB09CA22-BB90-4D7C-AB4B-52613F54C96D}"/>
              </a:ext>
            </a:extLst>
          </p:cNvPr>
          <p:cNvSpPr txBox="1"/>
          <p:nvPr/>
        </p:nvSpPr>
        <p:spPr>
          <a:xfrm>
            <a:off x="543879" y="1982135"/>
            <a:ext cx="7555779" cy="3194721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always @(&lt;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敏感信号表达式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event-expression&gt;)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begin</a:t>
            </a:r>
            <a:endParaRPr lang="en-US" altLang="zh-CN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//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过程赋值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//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if-else，case，casex，casez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选择语句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//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while，repeat，for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循环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	//</a:t>
            </a:r>
            <a:r>
              <a:rPr lang="en-US" altLang="zh-CN" sz="24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task，function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调用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end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4E663CC5-7A26-46D3-A1D2-762BCA7CC46E}"/>
              </a:ext>
            </a:extLst>
          </p:cNvPr>
          <p:cNvSpPr txBox="1"/>
          <p:nvPr/>
        </p:nvSpPr>
        <p:spPr>
          <a:xfrm>
            <a:off x="543879" y="5416653"/>
            <a:ext cx="7555779" cy="1200329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“always”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过程语句通常是带有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触发条件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的，触发条件写在敏感信号表达式中，只有当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触发条件满足时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，其后的“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begin-end”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块语句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才能被执行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xmlns="" id="{3234631D-FD90-4BB8-8A68-DE70CA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05" y="760835"/>
            <a:ext cx="4456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一、过程块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的基本语句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332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510458DA-8E3C-4C2B-866E-7F96CD36BCA5}"/>
              </a:ext>
            </a:extLst>
          </p:cNvPr>
          <p:cNvSpPr txBox="1"/>
          <p:nvPr/>
        </p:nvSpPr>
        <p:spPr>
          <a:xfrm>
            <a:off x="303249" y="1305180"/>
            <a:ext cx="3243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敏感信号表达式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37C4C8EA-1EAA-4298-8675-188CD50ECE4B}"/>
              </a:ext>
            </a:extLst>
          </p:cNvPr>
          <p:cNvSpPr/>
          <p:nvPr/>
        </p:nvSpPr>
        <p:spPr>
          <a:xfrm>
            <a:off x="358189" y="1912230"/>
            <a:ext cx="8174606" cy="1806264"/>
          </a:xfrm>
          <a:prstGeom prst="rect">
            <a:avLst/>
          </a:prstGeom>
          <a:ln w="158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敏感信号表达式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又称事件表达式或敏感信号列表，即当该表达式中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变量的值改变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时，就会引发块内语句的执行。因此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敏感信号表达式中应列出影响块内取值的所有信号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。若有两个或两个以上信号时，它们之间用“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or”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连接。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0993FFDA-F01A-4DE7-8749-DF3CDB2CC584}"/>
              </a:ext>
            </a:extLst>
          </p:cNvPr>
          <p:cNvSpPr/>
          <p:nvPr/>
        </p:nvSpPr>
        <p:spPr>
          <a:xfrm>
            <a:off x="759489" y="4095769"/>
            <a:ext cx="7372006" cy="247599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always</a:t>
            </a:r>
            <a:r>
              <a:rPr lang="zh-CN" altLang="en-US" sz="2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@(</a:t>
            </a:r>
            <a:r>
              <a:rPr lang="en-US" altLang="zh-CN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a)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  //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当信号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的值发生改变</a:t>
            </a:r>
          </a:p>
          <a:p>
            <a:pPr algn="just">
              <a:lnSpc>
                <a:spcPct val="120000"/>
              </a:lnSpc>
            </a:pPr>
            <a:r>
              <a:rPr lang="en-US" altLang="zh-CN" sz="2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always</a:t>
            </a:r>
            <a:r>
              <a:rPr lang="zh-CN" altLang="en-US" sz="2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@(</a:t>
            </a:r>
            <a:r>
              <a:rPr lang="en-US" altLang="zh-CN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or b)   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当信号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或信号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的值发生改变</a:t>
            </a:r>
          </a:p>
          <a:p>
            <a:pPr algn="just">
              <a:lnSpc>
                <a:spcPct val="120000"/>
              </a:lnSpc>
            </a:pPr>
            <a:r>
              <a:rPr lang="en-US" altLang="zh-CN" sz="2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always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@(</a:t>
            </a:r>
            <a:r>
              <a:rPr lang="en-US" altLang="zh-CN" sz="22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posedge</a:t>
            </a:r>
            <a:r>
              <a:rPr lang="en-US" altLang="zh-CN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clock)  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clock 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的上升沿到来时</a:t>
            </a:r>
          </a:p>
          <a:p>
            <a:pPr algn="just">
              <a:lnSpc>
                <a:spcPct val="120000"/>
              </a:lnSpc>
            </a:pPr>
            <a:r>
              <a:rPr lang="en-US" altLang="zh-CN" sz="2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always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@(</a:t>
            </a:r>
            <a:r>
              <a:rPr lang="en-US" altLang="zh-CN" sz="22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negedge</a:t>
            </a:r>
            <a:r>
              <a:rPr lang="en-US" altLang="zh-CN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clock)  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clock 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的下降沿到来时</a:t>
            </a:r>
          </a:p>
          <a:p>
            <a:pPr algn="just">
              <a:lnSpc>
                <a:spcPct val="120000"/>
              </a:lnSpc>
            </a:pPr>
            <a:r>
              <a:rPr lang="en-US" altLang="zh-CN" sz="2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always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@(</a:t>
            </a:r>
            <a:r>
              <a:rPr lang="en-US" altLang="zh-CN" sz="22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posedge</a:t>
            </a:r>
            <a:r>
              <a:rPr lang="en-US" altLang="zh-CN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b="1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clk</a:t>
            </a:r>
            <a:r>
              <a:rPr lang="en-US" altLang="zh-CN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or </a:t>
            </a:r>
            <a:r>
              <a:rPr lang="en-US" altLang="zh-CN" sz="22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negedge</a:t>
            </a:r>
            <a:r>
              <a:rPr lang="en-US" altLang="zh-CN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reset)  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  <a:p>
            <a:pPr algn="just">
              <a:lnSpc>
                <a:spcPct val="120000"/>
              </a:lnSpc>
            </a:pP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	//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22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clk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的上升沿到来或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reset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信号的下降沿到来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xmlns="" id="{3234631D-FD90-4BB8-8A68-DE70CA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17" y="685781"/>
            <a:ext cx="4456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一、过程块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的基本语句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2907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510458DA-8E3C-4C2B-866E-7F96CD36BCA5}"/>
              </a:ext>
            </a:extLst>
          </p:cNvPr>
          <p:cNvSpPr txBox="1"/>
          <p:nvPr/>
        </p:nvSpPr>
        <p:spPr>
          <a:xfrm>
            <a:off x="262898" y="1167349"/>
            <a:ext cx="99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举例：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50174B5D-6171-4036-B80E-E583E06F53BA}"/>
              </a:ext>
            </a:extLst>
          </p:cNvPr>
          <p:cNvSpPr txBox="1">
            <a:spLocks noChangeArrowheads="1"/>
          </p:cNvSpPr>
          <p:nvPr/>
        </p:nvSpPr>
        <p:spPr>
          <a:xfrm>
            <a:off x="594520" y="1729426"/>
            <a:ext cx="8446677" cy="5017651"/>
          </a:xfrm>
          <a:prstGeom prst="rect">
            <a:avLst/>
          </a:prstGeom>
          <a:noFill/>
          <a:ln w="12700">
            <a:solidFill>
              <a:srgbClr val="0070C0"/>
            </a:solidFill>
            <a:miter lim="800000"/>
            <a:headEnd/>
            <a:tailEnd/>
          </a:ln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module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  mux4_1(out,in0,in1,in2,in3,sel);</a:t>
            </a:r>
          </a:p>
          <a:p>
            <a:pPr algn="just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output  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out;</a:t>
            </a:r>
          </a:p>
          <a:p>
            <a:pPr algn="just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input  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in0,in1,in2,in3;</a:t>
            </a:r>
          </a:p>
          <a:p>
            <a:pPr algn="just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input[1:0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]  </a:t>
            </a:r>
            <a:r>
              <a:rPr lang="en-US" altLang="zh-CN" sz="22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sel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;  reg  out;</a:t>
            </a:r>
          </a:p>
          <a:p>
            <a:pPr algn="just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always</a:t>
            </a:r>
            <a:r>
              <a:rPr lang="en-US" altLang="zh-CN" sz="2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@(in0</a:t>
            </a:r>
            <a:r>
              <a:rPr lang="zh-CN" altLang="en-US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in1</a:t>
            </a:r>
            <a:r>
              <a:rPr lang="zh-CN" altLang="en-US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in2 </a:t>
            </a:r>
            <a:r>
              <a:rPr lang="zh-CN" altLang="en-US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in3 </a:t>
            </a:r>
            <a:r>
              <a:rPr lang="zh-CN" altLang="en-US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b="1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</a:t>
            </a:r>
            <a:r>
              <a:rPr lang="en-US" altLang="zh-CN" sz="2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敏感信号列表</a:t>
            </a:r>
          </a:p>
          <a:p>
            <a:pPr algn="just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begin</a:t>
            </a:r>
          </a:p>
          <a:p>
            <a:pPr algn="just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case</a:t>
            </a:r>
            <a:r>
              <a:rPr lang="en-US" altLang="zh-CN" sz="2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sel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algn="just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2'b00: </a:t>
            </a:r>
            <a:r>
              <a:rPr lang="en-US" altLang="zh-CN" sz="2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out=in0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algn="just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2'b01: </a:t>
            </a:r>
            <a:r>
              <a:rPr lang="en-US" altLang="zh-CN" sz="2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out=in1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algn="just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2'b10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en-US" altLang="zh-CN" sz="2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out=in2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algn="just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2'b11: </a:t>
            </a:r>
            <a:r>
              <a:rPr lang="en-US" altLang="zh-CN" sz="2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out=in3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</a:p>
          <a:p>
            <a:pPr algn="just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200" b="1" dirty="0">
                <a:latin typeface="黑体" panose="02010609060101010101" pitchFamily="49" charset="-122"/>
                <a:ea typeface="黑体" panose="02010609060101010101" pitchFamily="49" charset="-122"/>
              </a:rPr>
              <a:t>default: out=2'bx;</a:t>
            </a:r>
          </a:p>
          <a:p>
            <a:pPr algn="just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2200" b="1" dirty="0" err="1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endcase</a:t>
            </a:r>
            <a:endParaRPr lang="en-US" altLang="zh-CN" sz="2200" b="1" dirty="0" smtClean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b="1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</a:t>
            </a:r>
            <a:endParaRPr lang="en-US" altLang="zh-CN" sz="2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200" b="1" dirty="0" err="1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endmodule</a:t>
            </a:r>
            <a:endParaRPr lang="zh-CN" altLang="en-US" sz="2200" b="1" dirty="0">
              <a:solidFill>
                <a:srgbClr val="FF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xmlns="" id="{C5934535-D160-418B-9868-3222376E9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797" y="1142015"/>
            <a:ext cx="28914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C00000"/>
                </a:solidFill>
                <a:latin typeface="Helvetica" panose="020B0604020202020204" pitchFamily="34" charset="0"/>
              </a:rPr>
              <a:t>4</a:t>
            </a:r>
            <a:r>
              <a:rPr lang="zh-CN" altLang="en-US" sz="2800" b="1" dirty="0">
                <a:solidFill>
                  <a:srgbClr val="C00000"/>
                </a:solidFill>
                <a:latin typeface="Helvetica" panose="020B0604020202020204" pitchFamily="34" charset="0"/>
              </a:rPr>
              <a:t>选1数据选择器</a:t>
            </a:r>
          </a:p>
        </p:txBody>
      </p: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xmlns="" id="{BDC85CDE-2CBB-4B30-9599-B91CC447BE47}"/>
              </a:ext>
            </a:extLst>
          </p:cNvPr>
          <p:cNvSpPr/>
          <p:nvPr/>
        </p:nvSpPr>
        <p:spPr>
          <a:xfrm>
            <a:off x="6588322" y="760836"/>
            <a:ext cx="1174453" cy="745518"/>
          </a:xfrm>
          <a:prstGeom prst="wedgeRectCallout">
            <a:avLst>
              <a:gd name="adj1" fmla="val -120219"/>
              <a:gd name="adj2" fmla="val 95798"/>
            </a:avLst>
          </a:prstGeom>
          <a:solidFill>
            <a:srgbClr val="0000FF"/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选择控制信号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xmlns="" id="{3234631D-FD90-4BB8-8A68-DE70CA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64" y="619399"/>
            <a:ext cx="4456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一、过程块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的基本语句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56761" y="4036346"/>
            <a:ext cx="3749581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 smtClean="0"/>
              <a:t>过程块内有多条语句时，必须写在</a:t>
            </a:r>
            <a:r>
              <a:rPr lang="en-US" altLang="zh-CN" sz="2400" b="1" dirty="0" smtClean="0"/>
              <a:t>begin…end</a:t>
            </a:r>
            <a:r>
              <a:rPr lang="zh-CN" altLang="en-US" sz="2400" b="1" dirty="0" smtClean="0"/>
              <a:t>块中</a:t>
            </a:r>
            <a:endParaRPr lang="en-US" altLang="zh-CN" sz="2400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b="1" dirty="0" smtClean="0"/>
              <a:t>Begin…end</a:t>
            </a:r>
            <a:r>
              <a:rPr lang="zh-CN" altLang="en-US" sz="2400" b="1" dirty="0" smtClean="0"/>
              <a:t>块内的语句按顺序执行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388564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ACCCAAB4-D79E-49EA-B72C-267BFF05D5BF}"/>
              </a:ext>
            </a:extLst>
          </p:cNvPr>
          <p:cNvSpPr txBox="1"/>
          <p:nvPr/>
        </p:nvSpPr>
        <p:spPr>
          <a:xfrm>
            <a:off x="113512" y="1233972"/>
            <a:ext cx="8799481" cy="5522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连续赋值语句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格式：</a:t>
            </a:r>
            <a:r>
              <a:rPr kumimoji="1" lang="en-US" altLang="zh-CN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  assign #(</a:t>
            </a:r>
            <a:r>
              <a:rPr kumimoji="1" lang="zh-CN" altLang="en-US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延时量</a:t>
            </a:r>
            <a:r>
              <a:rPr kumimoji="1" lang="en-US" altLang="zh-CN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)  wire</a:t>
            </a:r>
            <a:r>
              <a:rPr kumimoji="1" lang="zh-CN" altLang="en-US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型变量名</a:t>
            </a:r>
            <a:r>
              <a:rPr kumimoji="1" lang="en-US" altLang="zh-CN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=</a:t>
            </a:r>
            <a:r>
              <a:rPr kumimoji="1" lang="zh-CN" altLang="en-US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赋值表达式</a:t>
            </a:r>
            <a:endParaRPr kumimoji="1" lang="en-US" altLang="zh-CN" sz="2400" b="1" dirty="0">
              <a:solidFill>
                <a:srgbClr val="800080"/>
              </a:solidFill>
              <a:latin typeface="Times New Roman" panose="02020603050405020304" pitchFamily="18" charset="0"/>
            </a:endParaRPr>
          </a:p>
          <a:p>
            <a:pPr marL="257175" indent="-257175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含义：</a:t>
            </a:r>
            <a:r>
              <a:rPr lang="zh-CN" altLang="en-US" sz="2400" b="1" dirty="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只要等号右边赋值表达式中变量发生变化，就重新计算表达式的值，并且在指定的延时之后将新的值赋给等号左边的变量</a:t>
            </a:r>
            <a:endParaRPr lang="en-US" altLang="zh-CN" sz="2400" b="1" dirty="0">
              <a:solidFill>
                <a:srgbClr val="1F4E7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57175" indent="-257175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连续赋值语句只能对</a:t>
            </a: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wire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型变量进行操作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57175" indent="-257175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连续赋值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语句不能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用在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always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过程块中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 smtClean="0"/>
              <a:t>例如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dirty="0">
                <a:solidFill>
                  <a:schemeClr val="tx2"/>
                </a:solidFill>
              </a:rPr>
              <a:t>  </a:t>
            </a:r>
            <a:r>
              <a:rPr lang="en-US" altLang="zh-CN" sz="2400" b="1" dirty="0">
                <a:solidFill>
                  <a:srgbClr val="0000FF"/>
                </a:solidFill>
              </a:rPr>
              <a:t>wire  y, a, b, c, d;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400" b="1" dirty="0">
                <a:solidFill>
                  <a:srgbClr val="0000FF"/>
                </a:solidFill>
              </a:rPr>
              <a:t>  assign  #1 y=</a:t>
            </a:r>
            <a:r>
              <a:rPr lang="en-US" altLang="zh-CN" sz="2400" b="1" dirty="0" err="1">
                <a:solidFill>
                  <a:srgbClr val="0000FF"/>
                </a:solidFill>
              </a:rPr>
              <a:t>a&amp;b&amp;c&amp;d</a:t>
            </a:r>
            <a:r>
              <a:rPr lang="en-US" altLang="zh-CN" sz="2400" b="1" dirty="0">
                <a:solidFill>
                  <a:srgbClr val="0000FF"/>
                </a:solidFill>
              </a:rPr>
              <a:t>;   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/>
              <a:t>//</a:t>
            </a:r>
            <a:r>
              <a:rPr lang="zh-CN" altLang="en-US" sz="2400" b="1" dirty="0"/>
              <a:t>只要</a:t>
            </a:r>
            <a:r>
              <a:rPr lang="en-US" altLang="zh-CN" sz="2400" b="1" dirty="0" err="1"/>
              <a:t>a,b,c,d</a:t>
            </a:r>
            <a:r>
              <a:rPr lang="zh-CN" altLang="en-US" sz="2400" b="1" dirty="0"/>
              <a:t>中有变量发生变化，就重新计算</a:t>
            </a:r>
            <a:r>
              <a:rPr lang="en-US" altLang="zh-CN" sz="2400" b="1" dirty="0" err="1"/>
              <a:t>a&amp;b&amp;c&amp;d</a:t>
            </a:r>
            <a:r>
              <a:rPr lang="zh-CN" altLang="en-US" sz="2400" b="1" dirty="0"/>
              <a:t>，并在</a:t>
            </a:r>
            <a:r>
              <a:rPr lang="en-US" altLang="zh-CN" sz="2400" b="1" dirty="0" smtClean="0"/>
              <a:t>1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smtClean="0"/>
              <a:t>//</a:t>
            </a:r>
            <a:r>
              <a:rPr lang="zh-CN" altLang="en-US" sz="2400" b="1" dirty="0" smtClean="0"/>
              <a:t>个</a:t>
            </a:r>
            <a:r>
              <a:rPr lang="zh-CN" altLang="en-US" sz="2400" b="1" dirty="0"/>
              <a:t>单位的</a:t>
            </a:r>
            <a:r>
              <a:rPr lang="zh-CN" altLang="en-US" sz="2400" b="1" dirty="0" smtClean="0"/>
              <a:t>时间延迟</a:t>
            </a:r>
            <a:r>
              <a:rPr lang="zh-CN" altLang="en-US" sz="2400" b="1" dirty="0"/>
              <a:t>后，将</a:t>
            </a:r>
            <a:r>
              <a:rPr lang="zh-CN" altLang="en-US" sz="2400" b="1" dirty="0" smtClean="0"/>
              <a:t>计算结果</a:t>
            </a:r>
            <a:r>
              <a:rPr lang="zh-CN" altLang="en-US" sz="2400" b="1" dirty="0"/>
              <a:t>赋值给</a:t>
            </a:r>
            <a:r>
              <a:rPr lang="en-US" altLang="zh-CN" sz="2400" b="1" dirty="0"/>
              <a:t>y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xmlns="" id="{3234631D-FD90-4BB8-8A68-DE70CA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157"/>
            <a:ext cx="4456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二、赋值语句</a:t>
            </a:r>
            <a:endParaRPr lang="zh-CN" altLang="en-US" sz="3200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的基本语句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327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ACCCAAB4-D79E-49EA-B72C-267BFF05D5BF}"/>
              </a:ext>
            </a:extLst>
          </p:cNvPr>
          <p:cNvSpPr txBox="1"/>
          <p:nvPr/>
        </p:nvSpPr>
        <p:spPr>
          <a:xfrm>
            <a:off x="158735" y="1967210"/>
            <a:ext cx="4952279" cy="4598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）阻塞赋值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</a:pPr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格式：</a:t>
            </a:r>
            <a:r>
              <a:rPr kumimoji="1" lang="zh-CN" altLang="en-US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赋值变量</a:t>
            </a:r>
            <a:r>
              <a:rPr kumimoji="1" lang="en-US" altLang="zh-CN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=</a:t>
            </a:r>
            <a:r>
              <a:rPr kumimoji="1" lang="zh-CN" altLang="en-US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表达式；</a:t>
            </a:r>
            <a:endParaRPr kumimoji="1" lang="en-US" altLang="zh-CN" sz="2400" b="1" dirty="0">
              <a:solidFill>
                <a:srgbClr val="80008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）非阻塞赋值</a:t>
            </a:r>
          </a:p>
          <a:p>
            <a:pPr algn="just">
              <a:lnSpc>
                <a:spcPct val="120000"/>
              </a:lnSpc>
            </a:pPr>
            <a:r>
              <a:rPr lang="zh-CN" altLang="en-US" sz="2400" b="1" dirty="0"/>
              <a:t>格式：</a:t>
            </a:r>
            <a:r>
              <a:rPr kumimoji="1" lang="zh-CN" altLang="en-US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赋值变量</a:t>
            </a:r>
            <a:r>
              <a:rPr kumimoji="1" lang="en-US" altLang="zh-CN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&lt;=</a:t>
            </a:r>
            <a:r>
              <a:rPr kumimoji="1" lang="zh-CN" altLang="en-US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表达式；</a:t>
            </a:r>
          </a:p>
          <a:p>
            <a:pPr algn="just">
              <a:lnSpc>
                <a:spcPct val="120000"/>
              </a:lnSpc>
            </a:pPr>
            <a:endParaRPr lang="en-US" altLang="zh-CN" sz="2000" b="1" dirty="0"/>
          </a:p>
          <a:p>
            <a:pPr marL="257175" indent="-257175" algn="just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/>
              <a:t>过程赋值语句用在</a:t>
            </a:r>
            <a:r>
              <a:rPr lang="en-US" altLang="zh-CN" sz="2400" b="1" dirty="0"/>
              <a:t>initial</a:t>
            </a:r>
            <a:r>
              <a:rPr lang="zh-CN" altLang="en-US" sz="2400" b="1" dirty="0"/>
              <a:t>或</a:t>
            </a:r>
            <a:r>
              <a:rPr lang="en-US" altLang="zh-CN" sz="2400" b="1" dirty="0"/>
              <a:t>always</a:t>
            </a:r>
            <a:r>
              <a:rPr lang="zh-CN" altLang="en-US" sz="2400" b="1" dirty="0"/>
              <a:t>过程块内</a:t>
            </a:r>
            <a:endParaRPr lang="en-US" altLang="zh-CN" sz="2400" b="1" dirty="0"/>
          </a:p>
          <a:p>
            <a:pPr marL="257175" indent="-257175" algn="just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/>
              <a:t>用于对</a:t>
            </a:r>
            <a:r>
              <a:rPr lang="en-US" altLang="zh-CN" sz="2400" b="1" dirty="0"/>
              <a:t>reg</a:t>
            </a:r>
            <a:r>
              <a:rPr lang="zh-CN" altLang="en-US" sz="2400" b="1" dirty="0"/>
              <a:t>型、</a:t>
            </a:r>
            <a:r>
              <a:rPr lang="en-US" altLang="zh-CN" sz="2400" b="1" dirty="0"/>
              <a:t>memory</a:t>
            </a:r>
            <a:r>
              <a:rPr lang="zh-CN" altLang="en-US" sz="2400" b="1" dirty="0"/>
              <a:t>型、</a:t>
            </a:r>
            <a:r>
              <a:rPr lang="en-US" altLang="zh-CN" sz="2400" b="1" dirty="0"/>
              <a:t>integer</a:t>
            </a:r>
            <a:r>
              <a:rPr lang="zh-CN" altLang="en-US" sz="2400" b="1" dirty="0"/>
              <a:t>型、</a:t>
            </a:r>
            <a:r>
              <a:rPr lang="en-US" altLang="zh-CN" sz="2400" b="1" dirty="0"/>
              <a:t>time</a:t>
            </a:r>
            <a:r>
              <a:rPr lang="zh-CN" altLang="en-US" sz="2400" b="1" dirty="0"/>
              <a:t>型和</a:t>
            </a:r>
            <a:r>
              <a:rPr lang="en-US" altLang="zh-CN" sz="2400" b="1" dirty="0"/>
              <a:t>real</a:t>
            </a:r>
            <a:r>
              <a:rPr lang="zh-CN" altLang="en-US" sz="2400" b="1" dirty="0"/>
              <a:t>型变量进行</a:t>
            </a:r>
            <a:r>
              <a:rPr lang="zh-CN" altLang="en-US" sz="2400" b="1" dirty="0" smtClean="0"/>
              <a:t>赋值</a:t>
            </a:r>
            <a:endParaRPr lang="en-US" altLang="zh-CN" sz="20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62BE67F9-541A-441A-8FE9-88F6E5991971}"/>
              </a:ext>
            </a:extLst>
          </p:cNvPr>
          <p:cNvSpPr txBox="1"/>
          <p:nvPr/>
        </p:nvSpPr>
        <p:spPr>
          <a:xfrm>
            <a:off x="5527334" y="1914271"/>
            <a:ext cx="3308657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区别：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57175" indent="-257175" algn="just" hangingPunct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阻塞赋值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语句在执行时，只有当一条语句执行结束后，才能执行下一条语句，相当于“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串行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57175" indent="-257175" algn="just" hangingPunct="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非阻塞赋值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语句在执行时，各条语句同时执行，相当于“</a:t>
            </a:r>
            <a:r>
              <a:rPr lang="zh-CN" altLang="en-US" sz="2400" b="1" dirty="0">
                <a:solidFill>
                  <a:srgbClr val="2B56F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并行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xmlns="" id="{3234631D-FD90-4BB8-8A68-DE70CA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157"/>
            <a:ext cx="4456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二、赋值语句</a:t>
            </a:r>
            <a:endParaRPr lang="zh-CN" altLang="en-US" sz="3200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的基本语句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10865" y="1272481"/>
            <a:ext cx="2877711" cy="540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过程赋值语句</a:t>
            </a:r>
            <a:endParaRPr lang="en-US" altLang="zh-CN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140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6C430650-C47D-4034-A41E-57DD2BAB22B4}"/>
              </a:ext>
            </a:extLst>
          </p:cNvPr>
          <p:cNvSpPr txBox="1"/>
          <p:nvPr/>
        </p:nvSpPr>
        <p:spPr>
          <a:xfrm>
            <a:off x="710026" y="5295095"/>
            <a:ext cx="2975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执行结果：</a:t>
            </a:r>
            <a:endParaRPr lang="en-US" altLang="zh-CN" sz="2400" b="1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a=b=c,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都等于程序执行之前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的值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68BED84C-3989-45DC-A5A9-C1D156EFF3EC}"/>
              </a:ext>
            </a:extLst>
          </p:cNvPr>
          <p:cNvSpPr txBox="1"/>
          <p:nvPr/>
        </p:nvSpPr>
        <p:spPr>
          <a:xfrm>
            <a:off x="5161574" y="5295095"/>
            <a:ext cx="2942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执行结果：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b=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程序执行前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的值</a:t>
            </a:r>
            <a:endParaRPr lang="en-US" altLang="zh-CN"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c=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程序执行前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的值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xmlns="" id="{8E75F44F-536E-4690-9A35-EF3C9AC45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910" y="1028428"/>
            <a:ext cx="4641888" cy="4070345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indent="2794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非阻塞赋值</a:t>
            </a:r>
            <a:endParaRPr lang="zh-CN" altLang="en-US" sz="20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Microsoft Sans Serif" panose="020B0604020202020204" pitchFamily="34" charset="0"/>
              </a:rPr>
              <a:t>module</a:t>
            </a:r>
            <a:r>
              <a:rPr lang="en-US" altLang="zh-CN" sz="2000" b="1" dirty="0">
                <a:latin typeface="Courier New" panose="02070309020205020404" pitchFamily="49" charset="0"/>
                <a:cs typeface="Microsoft Sans Serif" panose="020B0604020202020204" pitchFamily="34" charset="0"/>
              </a:rPr>
              <a:t>  </a:t>
            </a:r>
            <a:r>
              <a:rPr lang="en-US" altLang="zh-CN" sz="2000" b="1" dirty="0" err="1">
                <a:latin typeface="Courier New" panose="02070309020205020404" pitchFamily="49" charset="0"/>
                <a:cs typeface="Microsoft Sans Serif" panose="020B0604020202020204" pitchFamily="34" charset="0"/>
              </a:rPr>
              <a:t>non_block</a:t>
            </a:r>
            <a:r>
              <a:rPr lang="en-US" altLang="zh-CN" sz="2000" b="1" dirty="0">
                <a:latin typeface="Courier New" panose="02070309020205020404" pitchFamily="49" charset="0"/>
                <a:cs typeface="Microsoft Sans Serif" panose="020B0604020202020204" pitchFamily="34" charset="0"/>
              </a:rPr>
              <a:t>(</a:t>
            </a:r>
            <a:r>
              <a:rPr lang="en-US" altLang="zh-CN" sz="2000" b="1" dirty="0" err="1">
                <a:latin typeface="Courier New" panose="02070309020205020404" pitchFamily="49" charset="0"/>
                <a:cs typeface="Microsoft Sans Serif" panose="020B0604020202020204" pitchFamily="34" charset="0"/>
              </a:rPr>
              <a:t>c,b,a,clk</a:t>
            </a:r>
            <a:r>
              <a:rPr lang="en-US" altLang="zh-CN" sz="2000" b="1" dirty="0">
                <a:latin typeface="Courier New" panose="02070309020205020404" pitchFamily="49" charset="0"/>
                <a:cs typeface="Microsoft Sans Serif" panose="020B0604020202020204" pitchFamily="34" charset="0"/>
              </a:rPr>
              <a:t>);</a:t>
            </a:r>
            <a:endParaRPr lang="en-US" altLang="zh-CN" sz="20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  <a:cs typeface="Microsoft Sans Serif" panose="020B0604020202020204" pitchFamily="34" charset="0"/>
              </a:rPr>
              <a:t>  output  </a:t>
            </a:r>
            <a:r>
              <a:rPr lang="en-US" altLang="zh-CN" sz="2000" b="1" dirty="0" err="1">
                <a:latin typeface="Courier New" panose="02070309020205020404" pitchFamily="49" charset="0"/>
                <a:cs typeface="Microsoft Sans Serif" panose="020B0604020202020204" pitchFamily="34" charset="0"/>
              </a:rPr>
              <a:t>c,b</a:t>
            </a:r>
            <a:r>
              <a:rPr lang="en-US" altLang="zh-CN" sz="2000" b="1" dirty="0">
                <a:latin typeface="Courier New" panose="02070309020205020404" pitchFamily="49" charset="0"/>
                <a:cs typeface="Microsoft Sans Serif" panose="020B0604020202020204" pitchFamily="34" charset="0"/>
              </a:rPr>
              <a:t>; </a:t>
            </a:r>
            <a:endParaRPr lang="en-US" altLang="zh-CN" sz="20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  <a:cs typeface="Microsoft Sans Serif" panose="020B0604020202020204" pitchFamily="34" charset="0"/>
              </a:rPr>
              <a:t>  input  </a:t>
            </a:r>
            <a:r>
              <a:rPr lang="en-US" altLang="zh-CN" sz="2000" b="1" dirty="0" err="1">
                <a:latin typeface="Courier New" panose="02070309020205020404" pitchFamily="49" charset="0"/>
                <a:cs typeface="Microsoft Sans Serif" panose="020B0604020202020204" pitchFamily="34" charset="0"/>
              </a:rPr>
              <a:t>clk,a</a:t>
            </a:r>
            <a:r>
              <a:rPr lang="en-US" altLang="zh-CN" sz="2000" b="1" dirty="0">
                <a:latin typeface="Courier New" panose="02070309020205020404" pitchFamily="49" charset="0"/>
                <a:cs typeface="Microsoft Sans Serif" panose="020B0604020202020204" pitchFamily="34" charset="0"/>
              </a:rPr>
              <a:t>;</a:t>
            </a:r>
            <a:endParaRPr lang="en-US" altLang="zh-CN" sz="20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  <a:cs typeface="Microsoft Sans Serif" panose="020B0604020202020204" pitchFamily="34" charset="0"/>
              </a:rPr>
              <a:t>  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Microsoft Sans Serif" panose="020B0604020202020204" pitchFamily="34" charset="0"/>
              </a:rPr>
              <a:t>reg</a:t>
            </a:r>
            <a:r>
              <a:rPr lang="en-US" altLang="zh-CN" sz="2000" b="1" dirty="0" smtClean="0">
                <a:latin typeface="Courier New" panose="02070309020205020404" pitchFamily="49" charset="0"/>
                <a:cs typeface="Microsoft Sans Serif" panose="020B0604020202020204" pitchFamily="34" charset="0"/>
              </a:rPr>
              <a:t>  </a:t>
            </a:r>
            <a:r>
              <a:rPr lang="en-US" altLang="zh-CN" sz="2000" b="1" dirty="0" err="1">
                <a:latin typeface="Courier New" panose="02070309020205020404" pitchFamily="49" charset="0"/>
                <a:cs typeface="Microsoft Sans Serif" panose="020B0604020202020204" pitchFamily="34" charset="0"/>
              </a:rPr>
              <a:t>c,b</a:t>
            </a:r>
            <a:r>
              <a:rPr lang="en-US" altLang="zh-CN" sz="2000" b="1" dirty="0">
                <a:latin typeface="Courier New" panose="02070309020205020404" pitchFamily="49" charset="0"/>
                <a:cs typeface="Microsoft Sans Serif" panose="020B0604020202020204" pitchFamily="34" charset="0"/>
              </a:rPr>
              <a:t>;</a:t>
            </a:r>
            <a:endParaRPr lang="en-US" altLang="zh-CN" sz="20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  <a:cs typeface="Microsoft Sans Serif" panose="020B0604020202020204" pitchFamily="34" charset="0"/>
              </a:rPr>
              <a:t>  always </a:t>
            </a:r>
            <a:r>
              <a:rPr lang="en-US" altLang="zh-CN" sz="2000" b="1" dirty="0">
                <a:latin typeface="Courier New" panose="02070309020205020404" pitchFamily="49" charset="0"/>
                <a:cs typeface="Microsoft Sans Serif" panose="020B0604020202020204" pitchFamily="34" charset="0"/>
              </a:rPr>
              <a:t>@(</a:t>
            </a:r>
            <a:r>
              <a:rPr lang="en-US" altLang="zh-CN" sz="2000" b="1" dirty="0" err="1">
                <a:latin typeface="Courier New" panose="02070309020205020404" pitchFamily="49" charset="0"/>
                <a:cs typeface="Microsoft Sans Serif" panose="020B0604020202020204" pitchFamily="34" charset="0"/>
              </a:rPr>
              <a:t>posedge</a:t>
            </a:r>
            <a:r>
              <a:rPr lang="en-US" altLang="zh-CN" sz="2000" b="1" dirty="0">
                <a:latin typeface="Courier New" panose="02070309020205020404" pitchFamily="49" charset="0"/>
                <a:cs typeface="Microsoft Sans Serif" panose="020B0604020202020204" pitchFamily="34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Microsoft Sans Serif" panose="020B0604020202020204" pitchFamily="34" charset="0"/>
              </a:rPr>
              <a:t>clk</a:t>
            </a:r>
            <a:r>
              <a:rPr lang="en-US" altLang="zh-CN" sz="2000" b="1" dirty="0">
                <a:latin typeface="Courier New" panose="02070309020205020404" pitchFamily="49" charset="0"/>
                <a:cs typeface="Microsoft Sans Serif" panose="020B0604020202020204" pitchFamily="34" charset="0"/>
              </a:rPr>
              <a:t>)</a:t>
            </a:r>
            <a:endParaRPr lang="en-US" altLang="zh-CN" sz="20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Microsoft Sans Serif" panose="020B0604020202020204" pitchFamily="34" charset="0"/>
              </a:rPr>
              <a:t> 	</a:t>
            </a:r>
            <a:r>
              <a:rPr lang="en-US" altLang="zh-CN" sz="2000" b="1" dirty="0">
                <a:solidFill>
                  <a:srgbClr val="FF33CC"/>
                </a:solidFill>
                <a:latin typeface="Courier New" panose="02070309020205020404" pitchFamily="49" charset="0"/>
                <a:cs typeface="Microsoft Sans Serif" panose="020B0604020202020204" pitchFamily="34" charset="0"/>
              </a:rPr>
              <a:t>begin</a:t>
            </a:r>
            <a:r>
              <a:rPr lang="en-US" altLang="zh-CN" sz="2000" b="1" dirty="0">
                <a:latin typeface="Courier New" panose="02070309020205020404" pitchFamily="49" charset="0"/>
                <a:cs typeface="Microsoft Sans Serif" panose="020B0604020202020204" pitchFamily="34" charset="0"/>
              </a:rPr>
              <a:t> </a:t>
            </a:r>
            <a:endParaRPr lang="en-US" altLang="zh-CN" sz="20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Microsoft Sans Serif" panose="020B0604020202020204" pitchFamily="34" charset="0"/>
              </a:rPr>
              <a:t>    </a:t>
            </a:r>
            <a:r>
              <a:rPr lang="en-US" altLang="zh-CN" sz="2000" b="1" dirty="0" smtClean="0">
                <a:latin typeface="Courier New" panose="02070309020205020404" pitchFamily="49" charset="0"/>
                <a:cs typeface="Microsoft Sans Serif" panose="020B0604020202020204" pitchFamily="34" charset="0"/>
              </a:rPr>
              <a:t>    </a:t>
            </a:r>
            <a:r>
              <a:rPr lang="en-US" altLang="zh-CN" sz="20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Microsoft Sans Serif" panose="020B0604020202020204" pitchFamily="34" charset="0"/>
              </a:rPr>
              <a:t>b&lt;=</a:t>
            </a:r>
            <a:r>
              <a:rPr lang="en-US" altLang="zh-CN" sz="2000" b="1" dirty="0">
                <a:solidFill>
                  <a:schemeClr val="accent2"/>
                </a:solidFill>
                <a:latin typeface="Courier New" panose="02070309020205020404" pitchFamily="49" charset="0"/>
                <a:cs typeface="Microsoft Sans Serif" panose="020B0604020202020204" pitchFamily="34" charset="0"/>
              </a:rPr>
              <a:t>a;</a:t>
            </a:r>
            <a:endParaRPr lang="en-US" altLang="zh-CN" sz="2000" b="1" dirty="0">
              <a:solidFill>
                <a:schemeClr val="accent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Courier New" panose="02070309020205020404" pitchFamily="49" charset="0"/>
                <a:cs typeface="Microsoft Sans Serif" panose="020B0604020202020204" pitchFamily="34" charset="0"/>
              </a:rPr>
              <a:t>    	</a:t>
            </a:r>
            <a:r>
              <a:rPr lang="en-US" altLang="zh-CN" sz="20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Microsoft Sans Serif" panose="020B0604020202020204" pitchFamily="34" charset="0"/>
              </a:rPr>
              <a:t>  c</a:t>
            </a:r>
            <a:r>
              <a:rPr lang="en-US" altLang="zh-CN" sz="2000" b="1" dirty="0">
                <a:solidFill>
                  <a:schemeClr val="accent2"/>
                </a:solidFill>
                <a:latin typeface="Courier New" panose="02070309020205020404" pitchFamily="49" charset="0"/>
                <a:cs typeface="Microsoft Sans Serif" panose="020B0604020202020204" pitchFamily="34" charset="0"/>
              </a:rPr>
              <a:t>&lt;=b;</a:t>
            </a:r>
            <a:endParaRPr lang="en-US" altLang="zh-CN" sz="2000" b="1" dirty="0">
              <a:solidFill>
                <a:schemeClr val="accent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Microsoft Sans Serif" panose="020B0604020202020204" pitchFamily="34" charset="0"/>
              </a:rPr>
              <a:t> 	</a:t>
            </a:r>
            <a:r>
              <a:rPr lang="en-US" altLang="zh-CN" sz="2000" b="1" dirty="0">
                <a:solidFill>
                  <a:srgbClr val="FF33CC"/>
                </a:solidFill>
                <a:latin typeface="Courier New" panose="02070309020205020404" pitchFamily="49" charset="0"/>
                <a:cs typeface="Microsoft Sans Serif" panose="020B0604020202020204" pitchFamily="34" charset="0"/>
              </a:rPr>
              <a:t>end</a:t>
            </a:r>
            <a:endParaRPr lang="en-US" altLang="zh-CN" sz="2000" b="1" dirty="0">
              <a:solidFill>
                <a:srgbClr val="FF33CC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Microsoft Sans Serif" panose="020B0604020202020204" pitchFamily="34" charset="0"/>
              </a:rPr>
              <a:t>endmodule</a:t>
            </a:r>
            <a:endParaRPr lang="en-US" altLang="zh-CN" sz="2000" b="1" dirty="0">
              <a:solidFill>
                <a:srgbClr val="0000FF"/>
              </a:solidFill>
              <a:latin typeface="Courier New" panose="02070309020205020404" pitchFamily="49" charset="0"/>
              <a:cs typeface="Microsoft Sans Serif" panose="020B0604020202020204" pitchFamily="34" charset="0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xmlns="" id="{D6378580-94B6-4BBD-A95C-3B88235E6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92" y="1032274"/>
            <a:ext cx="3995457" cy="4062651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indent="2794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</a:pP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阻塞赋值</a:t>
            </a:r>
          </a:p>
          <a:p>
            <a:pPr indent="0"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Courier New" panose="02070309020205020404" pitchFamily="49" charset="0"/>
                <a:cs typeface="Microsoft Sans Serif" panose="020B0604020202020204" pitchFamily="34" charset="0"/>
              </a:rPr>
              <a:t>module</a:t>
            </a:r>
            <a:r>
              <a:rPr lang="en-US" altLang="zh-CN" sz="2000" b="1" dirty="0">
                <a:latin typeface="Courier New" panose="02070309020205020404" pitchFamily="49" charset="0"/>
                <a:cs typeface="Microsoft Sans Serif" panose="020B0604020202020204" pitchFamily="34" charset="0"/>
              </a:rPr>
              <a:t>  block(</a:t>
            </a:r>
            <a:r>
              <a:rPr lang="en-US" altLang="zh-CN" sz="2000" b="1" dirty="0" err="1">
                <a:latin typeface="Courier New" panose="02070309020205020404" pitchFamily="49" charset="0"/>
                <a:cs typeface="Microsoft Sans Serif" panose="020B0604020202020204" pitchFamily="34" charset="0"/>
              </a:rPr>
              <a:t>c,b,a,clk</a:t>
            </a:r>
            <a:r>
              <a:rPr lang="en-US" altLang="zh-CN" sz="2000" b="1" dirty="0">
                <a:latin typeface="Courier New" panose="02070309020205020404" pitchFamily="49" charset="0"/>
                <a:cs typeface="Microsoft Sans Serif" panose="020B0604020202020204" pitchFamily="34" charset="0"/>
              </a:rPr>
              <a:t>);</a:t>
            </a:r>
          </a:p>
          <a:p>
            <a:pPr indent="0"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  <a:cs typeface="Microsoft Sans Serif" panose="020B0604020202020204" pitchFamily="34" charset="0"/>
              </a:rPr>
              <a:t>  output  </a:t>
            </a:r>
            <a:r>
              <a:rPr lang="en-US" altLang="zh-CN" sz="2000" b="1" dirty="0" err="1">
                <a:latin typeface="Courier New" panose="02070309020205020404" pitchFamily="49" charset="0"/>
                <a:cs typeface="Microsoft Sans Serif" panose="020B0604020202020204" pitchFamily="34" charset="0"/>
              </a:rPr>
              <a:t>c,b</a:t>
            </a:r>
            <a:r>
              <a:rPr lang="en-US" altLang="zh-CN" sz="2000" b="1" dirty="0">
                <a:latin typeface="Courier New" panose="02070309020205020404" pitchFamily="49" charset="0"/>
                <a:cs typeface="Microsoft Sans Serif" panose="020B0604020202020204" pitchFamily="34" charset="0"/>
              </a:rPr>
              <a:t>;</a:t>
            </a:r>
          </a:p>
          <a:p>
            <a:pPr indent="0"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  <a:cs typeface="Microsoft Sans Serif" panose="020B0604020202020204" pitchFamily="34" charset="0"/>
              </a:rPr>
              <a:t>  input  </a:t>
            </a:r>
            <a:r>
              <a:rPr lang="en-US" altLang="zh-CN" sz="2000" b="1" dirty="0" err="1">
                <a:latin typeface="Courier New" panose="02070309020205020404" pitchFamily="49" charset="0"/>
                <a:cs typeface="Microsoft Sans Serif" panose="020B0604020202020204" pitchFamily="34" charset="0"/>
              </a:rPr>
              <a:t>clk,a</a:t>
            </a:r>
            <a:r>
              <a:rPr lang="en-US" altLang="zh-CN" sz="2000" b="1" dirty="0">
                <a:latin typeface="Courier New" panose="02070309020205020404" pitchFamily="49" charset="0"/>
                <a:cs typeface="Microsoft Sans Serif" panose="020B0604020202020204" pitchFamily="34" charset="0"/>
              </a:rPr>
              <a:t>;</a:t>
            </a:r>
          </a:p>
          <a:p>
            <a:pPr indent="0"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  <a:cs typeface="Microsoft Sans Serif" panose="020B0604020202020204" pitchFamily="34" charset="0"/>
              </a:rPr>
              <a:t>  </a:t>
            </a:r>
            <a:r>
              <a:rPr lang="en-US" altLang="zh-CN" sz="2000" b="1" dirty="0" err="1" smtClean="0">
                <a:latin typeface="Courier New" panose="02070309020205020404" pitchFamily="49" charset="0"/>
                <a:cs typeface="Microsoft Sans Serif" panose="020B0604020202020204" pitchFamily="34" charset="0"/>
              </a:rPr>
              <a:t>reg</a:t>
            </a:r>
            <a:r>
              <a:rPr lang="en-US" altLang="zh-CN" sz="2000" b="1" dirty="0" smtClean="0">
                <a:latin typeface="Courier New" panose="02070309020205020404" pitchFamily="49" charset="0"/>
                <a:cs typeface="Microsoft Sans Serif" panose="020B0604020202020204" pitchFamily="34" charset="0"/>
              </a:rPr>
              <a:t>  </a:t>
            </a:r>
            <a:r>
              <a:rPr lang="en-US" altLang="zh-CN" sz="2000" b="1" dirty="0" err="1">
                <a:latin typeface="Courier New" panose="02070309020205020404" pitchFamily="49" charset="0"/>
                <a:cs typeface="Microsoft Sans Serif" panose="020B0604020202020204" pitchFamily="34" charset="0"/>
              </a:rPr>
              <a:t>c,b</a:t>
            </a:r>
            <a:r>
              <a:rPr lang="en-US" altLang="zh-CN" sz="2000" b="1" dirty="0">
                <a:latin typeface="Courier New" panose="02070309020205020404" pitchFamily="49" charset="0"/>
                <a:cs typeface="Microsoft Sans Serif" panose="020B0604020202020204" pitchFamily="34" charset="0"/>
              </a:rPr>
              <a:t>;</a:t>
            </a:r>
          </a:p>
          <a:p>
            <a:pPr indent="0"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2000" b="1" dirty="0" smtClean="0">
                <a:latin typeface="Courier New" panose="02070309020205020404" pitchFamily="49" charset="0"/>
                <a:cs typeface="Microsoft Sans Serif" panose="020B0604020202020204" pitchFamily="34" charset="0"/>
              </a:rPr>
              <a:t>  always </a:t>
            </a:r>
            <a:r>
              <a:rPr lang="en-US" altLang="zh-CN" sz="2000" b="1" dirty="0">
                <a:latin typeface="Courier New" panose="02070309020205020404" pitchFamily="49" charset="0"/>
                <a:cs typeface="Microsoft Sans Serif" panose="020B0604020202020204" pitchFamily="34" charset="0"/>
              </a:rPr>
              <a:t>@(</a:t>
            </a:r>
            <a:r>
              <a:rPr lang="en-US" altLang="zh-CN" sz="2000" b="1" dirty="0" err="1">
                <a:latin typeface="Courier New" panose="02070309020205020404" pitchFamily="49" charset="0"/>
                <a:cs typeface="Microsoft Sans Serif" panose="020B0604020202020204" pitchFamily="34" charset="0"/>
              </a:rPr>
              <a:t>posedge</a:t>
            </a:r>
            <a:r>
              <a:rPr lang="en-US" altLang="zh-CN" sz="2000" b="1" dirty="0">
                <a:latin typeface="Courier New" panose="02070309020205020404" pitchFamily="49" charset="0"/>
                <a:cs typeface="Microsoft Sans Serif" panose="020B0604020202020204" pitchFamily="34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  <a:cs typeface="Microsoft Sans Serif" panose="020B0604020202020204" pitchFamily="34" charset="0"/>
              </a:rPr>
              <a:t>clk</a:t>
            </a:r>
            <a:r>
              <a:rPr lang="en-US" altLang="zh-CN" sz="2000" b="1" dirty="0">
                <a:latin typeface="Courier New" panose="02070309020205020404" pitchFamily="49" charset="0"/>
                <a:cs typeface="Microsoft Sans Serif" panose="020B0604020202020204" pitchFamily="34" charset="0"/>
              </a:rPr>
              <a:t>)</a:t>
            </a:r>
          </a:p>
          <a:p>
            <a:pPr indent="0"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Microsoft Sans Serif" panose="020B0604020202020204" pitchFamily="34" charset="0"/>
              </a:rPr>
              <a:t>  	</a:t>
            </a:r>
            <a:r>
              <a:rPr lang="en-US" altLang="zh-CN" sz="2000" b="1" dirty="0">
                <a:solidFill>
                  <a:srgbClr val="FF33CC"/>
                </a:solidFill>
                <a:latin typeface="Courier New" panose="02070309020205020404" pitchFamily="49" charset="0"/>
                <a:cs typeface="Microsoft Sans Serif" panose="020B0604020202020204" pitchFamily="34" charset="0"/>
              </a:rPr>
              <a:t>begin</a:t>
            </a:r>
          </a:p>
          <a:p>
            <a:pPr indent="0"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Microsoft Sans Serif" panose="020B0604020202020204" pitchFamily="34" charset="0"/>
              </a:rPr>
              <a:t>    	</a:t>
            </a:r>
            <a:r>
              <a:rPr lang="en-US" altLang="zh-CN" sz="2000" b="1" dirty="0" smtClean="0">
                <a:latin typeface="Courier New" panose="02070309020205020404" pitchFamily="49" charset="0"/>
                <a:cs typeface="Microsoft Sans Serif" panose="020B0604020202020204" pitchFamily="34" charset="0"/>
              </a:rPr>
              <a:t>  </a:t>
            </a:r>
            <a:r>
              <a:rPr lang="en-US" altLang="zh-CN" sz="20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Microsoft Sans Serif" panose="020B0604020202020204" pitchFamily="34" charset="0"/>
              </a:rPr>
              <a:t>b=a</a:t>
            </a:r>
            <a:r>
              <a:rPr lang="en-US" altLang="zh-CN" sz="2000" b="1" dirty="0">
                <a:solidFill>
                  <a:schemeClr val="accent2"/>
                </a:solidFill>
                <a:latin typeface="Courier New" panose="02070309020205020404" pitchFamily="49" charset="0"/>
                <a:cs typeface="Microsoft Sans Serif" panose="020B0604020202020204" pitchFamily="34" charset="0"/>
              </a:rPr>
              <a:t>;</a:t>
            </a:r>
          </a:p>
          <a:p>
            <a:pPr indent="0"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Courier New" panose="02070309020205020404" pitchFamily="49" charset="0"/>
                <a:cs typeface="Microsoft Sans Serif" panose="020B0604020202020204" pitchFamily="34" charset="0"/>
              </a:rPr>
              <a:t>    </a:t>
            </a:r>
            <a:r>
              <a:rPr lang="en-US" altLang="zh-CN" sz="20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Microsoft Sans Serif" panose="020B0604020202020204" pitchFamily="34" charset="0"/>
              </a:rPr>
              <a:t>    c=b</a:t>
            </a:r>
            <a:r>
              <a:rPr lang="en-US" altLang="zh-CN" sz="2000" b="1" dirty="0">
                <a:solidFill>
                  <a:schemeClr val="accent2"/>
                </a:solidFill>
                <a:latin typeface="Courier New" panose="02070309020205020404" pitchFamily="49" charset="0"/>
                <a:cs typeface="Microsoft Sans Serif" panose="020B0604020202020204" pitchFamily="34" charset="0"/>
              </a:rPr>
              <a:t>;</a:t>
            </a:r>
          </a:p>
          <a:p>
            <a:pPr indent="0"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Microsoft Sans Serif" panose="020B0604020202020204" pitchFamily="34" charset="0"/>
              </a:rPr>
              <a:t>  	</a:t>
            </a:r>
            <a:r>
              <a:rPr lang="en-US" altLang="zh-CN" sz="2000" b="1" dirty="0">
                <a:solidFill>
                  <a:srgbClr val="FF33CC"/>
                </a:solidFill>
                <a:latin typeface="Courier New" panose="02070309020205020404" pitchFamily="49" charset="0"/>
                <a:cs typeface="Microsoft Sans Serif" panose="020B0604020202020204" pitchFamily="34" charset="0"/>
              </a:rPr>
              <a:t>end</a:t>
            </a:r>
          </a:p>
          <a:p>
            <a:pPr indent="0"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Monotype Sorts" pitchFamily="2" charset="2"/>
              <a:buNone/>
            </a:pPr>
            <a:r>
              <a:rPr lang="en-US" altLang="zh-CN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Microsoft Sans Serif" panose="020B0604020202020204" pitchFamily="34" charset="0"/>
              </a:rPr>
              <a:t>endmodule</a:t>
            </a:r>
            <a:endParaRPr lang="en-US" altLang="zh-CN" sz="2000" b="1" dirty="0">
              <a:solidFill>
                <a:srgbClr val="0000FF"/>
              </a:solidFill>
              <a:latin typeface="Courier New" panose="02070309020205020404" pitchFamily="49" charset="0"/>
              <a:cs typeface="Microsoft Sans Serif" panose="020B0604020202020204" pitchFamily="34" charset="0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的基本语句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123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ACCCAAB4-D79E-49EA-B72C-267BFF05D5BF}"/>
              </a:ext>
            </a:extLst>
          </p:cNvPr>
          <p:cNvSpPr txBox="1"/>
          <p:nvPr/>
        </p:nvSpPr>
        <p:spPr>
          <a:xfrm>
            <a:off x="164794" y="1501754"/>
            <a:ext cx="4869219" cy="4819781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 if…else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格式（</a:t>
            </a:r>
            <a:r>
              <a:rPr kumimoji="1"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）：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if </a:t>
            </a:r>
            <a:r>
              <a:rPr kumimoji="1" lang="en-US" altLang="zh-CN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条件表达式） 语句；</a:t>
            </a:r>
            <a:endParaRPr kumimoji="1" lang="en-US" altLang="zh-CN" sz="2000" b="1" dirty="0">
              <a:solidFill>
                <a:srgbClr val="80008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kumimoji="1" lang="en-US" altLang="zh-CN" sz="2000" b="1" dirty="0">
              <a:solidFill>
                <a:srgbClr val="80008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格式（</a:t>
            </a:r>
            <a:r>
              <a:rPr kumimoji="1"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）：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kumimoji="1" lang="en-US" altLang="zh-CN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 (</a:t>
            </a:r>
            <a:r>
              <a:rPr kumimoji="1" lang="zh-CN" alt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条件表达式） 语句</a:t>
            </a:r>
            <a:r>
              <a:rPr kumimoji="1" lang="en-US" altLang="zh-CN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；</a:t>
            </a:r>
            <a:endParaRPr kumimoji="1" lang="en-US" altLang="zh-CN" sz="2000" b="1" dirty="0">
              <a:solidFill>
                <a:srgbClr val="80008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                      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else</a:t>
            </a:r>
            <a:r>
              <a:rPr kumimoji="1" lang="en-US" altLang="zh-CN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语句</a:t>
            </a:r>
            <a:r>
              <a:rPr kumimoji="1" lang="en-US" altLang="zh-CN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；</a:t>
            </a:r>
            <a:endParaRPr kumimoji="1" lang="en-US" altLang="zh-CN" sz="2000" b="1" dirty="0">
              <a:solidFill>
                <a:srgbClr val="80008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kumimoji="1" lang="en-US" altLang="zh-CN" sz="2000" b="1" dirty="0">
              <a:solidFill>
                <a:srgbClr val="80008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格式（</a:t>
            </a:r>
            <a:r>
              <a:rPr kumimoji="1"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）：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kumimoji="1" lang="en-US" altLang="zh-CN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 (</a:t>
            </a:r>
            <a:r>
              <a:rPr kumimoji="1" lang="zh-CN" alt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条件表达式</a:t>
            </a:r>
            <a:r>
              <a:rPr kumimoji="1" lang="en-US" altLang="zh-CN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） 语句</a:t>
            </a:r>
            <a:r>
              <a:rPr kumimoji="1" lang="en-US" altLang="zh-CN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；</a:t>
            </a:r>
            <a:endParaRPr kumimoji="1" lang="en-US" altLang="zh-CN" sz="2000" b="1" dirty="0">
              <a:solidFill>
                <a:srgbClr val="80008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                      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else  if</a:t>
            </a:r>
            <a:r>
              <a:rPr kumimoji="1" lang="en-US" altLang="zh-CN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条件表达式</a:t>
            </a:r>
            <a:r>
              <a:rPr kumimoji="1" lang="en-US" altLang="zh-CN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）语句</a:t>
            </a:r>
            <a:r>
              <a:rPr kumimoji="1" lang="en-US" altLang="zh-CN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；</a:t>
            </a:r>
            <a:endParaRPr kumimoji="1" lang="en-US" altLang="zh-CN" sz="2000" b="1" dirty="0">
              <a:solidFill>
                <a:srgbClr val="80008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                      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else if </a:t>
            </a:r>
            <a:r>
              <a:rPr kumimoji="1" lang="en-US" altLang="zh-CN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条件表达式</a:t>
            </a:r>
            <a:r>
              <a:rPr kumimoji="1" lang="en-US" altLang="zh-CN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）语句</a:t>
            </a:r>
            <a:r>
              <a:rPr kumimoji="1" lang="en-US" altLang="zh-CN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；</a:t>
            </a:r>
            <a:endParaRPr kumimoji="1" lang="en-US" altLang="zh-CN" sz="2000" b="1" dirty="0">
              <a:solidFill>
                <a:srgbClr val="80008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                        …</a:t>
            </a:r>
          </a:p>
          <a:p>
            <a:pPr>
              <a:lnSpc>
                <a:spcPct val="120000"/>
              </a:lnSpc>
            </a:pPr>
            <a:r>
              <a:rPr kumimoji="1" lang="en-US" altLang="zh-CN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                      </a:t>
            </a:r>
            <a:r>
              <a:rPr kumimoji="1"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else</a:t>
            </a:r>
            <a:r>
              <a:rPr kumimoji="1" lang="en-US" altLang="zh-CN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语句</a:t>
            </a:r>
            <a:r>
              <a:rPr kumimoji="1" lang="en-US" altLang="zh-CN" sz="20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n;</a:t>
            </a:r>
            <a:endParaRPr lang="en-US" altLang="zh-CN" sz="20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A1ED786-23B2-4A38-AC5E-00CD9767AC77}"/>
              </a:ext>
            </a:extLst>
          </p:cNvPr>
          <p:cNvSpPr txBox="1"/>
          <p:nvPr/>
        </p:nvSpPr>
        <p:spPr>
          <a:xfrm>
            <a:off x="5270111" y="1557153"/>
            <a:ext cx="3621879" cy="470898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else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后面的语句可以是单条语句，也可以是由多条语句组成的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语句块</a:t>
            </a:r>
            <a:endParaRPr lang="en-US" altLang="zh-CN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语句块的格式如下：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begin</a:t>
            </a:r>
          </a:p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1;</a:t>
            </a:r>
          </a:p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2;</a:t>
            </a:r>
          </a:p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…</a:t>
            </a:r>
          </a:p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xmlns="" id="{3234631D-FD90-4BB8-8A68-DE70CA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157"/>
            <a:ext cx="4456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sz="3200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、条件语句</a:t>
            </a:r>
            <a:endParaRPr lang="zh-CN" altLang="en-US" sz="3200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的基本语句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0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3">
            <a:extLst>
              <a:ext uri="{FF2B5EF4-FFF2-40B4-BE49-F238E27FC236}">
                <a16:creationId xmlns:a16="http://schemas.microsoft.com/office/drawing/2014/main" xmlns="" id="{F4860D21-7B97-4A3A-BE7D-B08341B72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70" y="772174"/>
            <a:ext cx="56692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sz="3200" dirty="0" err="1" smtClean="0">
                <a:solidFill>
                  <a:srgbClr val="170A8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Quartus</a:t>
            </a:r>
            <a:r>
              <a:rPr lang="en-US" altLang="zh-CN" sz="3200" dirty="0" smtClean="0">
                <a:solidFill>
                  <a:srgbClr val="170A8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Ⅱ</a:t>
            </a:r>
            <a:r>
              <a:rPr lang="zh-CN" altLang="en-US" sz="3200" dirty="0" smtClean="0">
                <a:solidFill>
                  <a:srgbClr val="170A8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开发流程</a:t>
            </a:r>
            <a:endParaRPr lang="zh-CN" altLang="en-US" sz="3200" dirty="0">
              <a:solidFill>
                <a:srgbClr val="170A8E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Quartus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Ⅱ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使用说明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82158" y="1614569"/>
            <a:ext cx="819824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新建工程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设置工程路径及工程名称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添加已有文件（若没有已有文件，则跳过）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选择芯片型号（若不下载到开发板上进行测试，则跳过）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选择仿真、综合工具（选择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none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，表示不用第三方工具，而是直接使用</a:t>
            </a:r>
            <a:r>
              <a:rPr lang="en-US" altLang="zh-CN" sz="28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Quartus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365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302FD7D7-3138-41B2-8783-808CF8757B9B}"/>
              </a:ext>
            </a:extLst>
          </p:cNvPr>
          <p:cNvSpPr txBox="1"/>
          <p:nvPr/>
        </p:nvSpPr>
        <p:spPr>
          <a:xfrm>
            <a:off x="294733" y="1483707"/>
            <a:ext cx="5711431" cy="4376583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case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endParaRPr lang="en-US" altLang="zh-CN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格式：     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case</a:t>
            </a:r>
            <a:r>
              <a:rPr kumimoji="1" lang="en-US" altLang="zh-CN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 (</a:t>
            </a:r>
            <a:r>
              <a:rPr kumimoji="1" lang="zh-CN" altLang="en-US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条件表达式） </a:t>
            </a:r>
            <a:endParaRPr kumimoji="1" lang="en-US" altLang="zh-CN" sz="2400" b="1" dirty="0">
              <a:solidFill>
                <a:srgbClr val="80008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                           </a:t>
            </a:r>
            <a:r>
              <a:rPr kumimoji="1" lang="zh-CN" altLang="en-US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分支表达式</a:t>
            </a:r>
            <a:r>
              <a:rPr kumimoji="1" lang="en-US" altLang="zh-CN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：语句</a:t>
            </a:r>
            <a:r>
              <a:rPr kumimoji="1" lang="en-US" altLang="zh-CN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；</a:t>
            </a:r>
            <a:endParaRPr kumimoji="1" lang="en-US" altLang="zh-CN" sz="2400" b="1" dirty="0">
              <a:solidFill>
                <a:srgbClr val="80008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                           </a:t>
            </a:r>
            <a:r>
              <a:rPr kumimoji="1" lang="zh-CN" altLang="en-US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分支表达式</a:t>
            </a:r>
            <a:r>
              <a:rPr kumimoji="1" lang="en-US" altLang="zh-CN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：语句</a:t>
            </a:r>
            <a:r>
              <a:rPr kumimoji="1" lang="en-US" altLang="zh-CN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；</a:t>
            </a:r>
            <a:endParaRPr kumimoji="1" lang="en-US" altLang="zh-CN" sz="2400" b="1" dirty="0">
              <a:solidFill>
                <a:srgbClr val="80008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                            …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                            </a:t>
            </a:r>
            <a:r>
              <a:rPr kumimoji="1" lang="zh-CN" altLang="en-US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分支表达式</a:t>
            </a:r>
            <a:r>
              <a:rPr kumimoji="1" lang="en-US" altLang="zh-CN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：语句</a:t>
            </a:r>
            <a:r>
              <a:rPr kumimoji="1" lang="en-US" altLang="zh-CN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n;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                         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default</a:t>
            </a:r>
            <a:r>
              <a:rPr kumimoji="1" lang="en-US" altLang="zh-CN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: </a:t>
            </a:r>
            <a:r>
              <a:rPr kumimoji="1" lang="zh-CN" altLang="en-US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语句</a:t>
            </a:r>
            <a:r>
              <a:rPr kumimoji="1" lang="en-US" altLang="zh-CN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m;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                     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endcase</a:t>
            </a:r>
            <a:endParaRPr lang="en-US" altLang="zh-CN" sz="2400" b="1" dirty="0">
              <a:solidFill>
                <a:srgbClr val="0000FF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A09EA5BA-BF47-448B-B5A8-D00EB43CBD2A}"/>
              </a:ext>
            </a:extLst>
          </p:cNvPr>
          <p:cNvSpPr txBox="1"/>
          <p:nvPr/>
        </p:nvSpPr>
        <p:spPr>
          <a:xfrm>
            <a:off x="6392004" y="2887168"/>
            <a:ext cx="20830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Default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覆盖所有没有被分支表达式覆盖的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语句。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xmlns="" id="{3234631D-FD90-4BB8-8A68-DE70CA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157"/>
            <a:ext cx="4456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sz="3200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、条件语句</a:t>
            </a:r>
            <a:endParaRPr lang="zh-CN" altLang="en-US" sz="3200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的基本语句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7741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302FD7D7-3138-41B2-8783-808CF8757B9B}"/>
              </a:ext>
            </a:extLst>
          </p:cNvPr>
          <p:cNvSpPr txBox="1"/>
          <p:nvPr/>
        </p:nvSpPr>
        <p:spPr>
          <a:xfrm>
            <a:off x="137451" y="1249284"/>
            <a:ext cx="2446642" cy="609398"/>
          </a:xfrm>
          <a:prstGeom prst="rect">
            <a:avLst/>
          </a:prstGeom>
          <a:noFill/>
          <a:ln w="15875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case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endParaRPr lang="en-US" altLang="zh-CN" sz="2000" b="1" dirty="0">
              <a:solidFill>
                <a:srgbClr val="0000FF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DAD8BE69-73E1-42F1-AAFF-B3B383A9C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2959" y="822480"/>
            <a:ext cx="5908851" cy="5865083"/>
          </a:xfrm>
          <a:prstGeom prst="rect">
            <a:avLst/>
          </a:prstGeom>
          <a:noFill/>
          <a:ln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52425" indent="-352425" algn="just" defTabSz="685800" eaLnBrk="1" hangingPunct="1">
              <a:lnSpc>
                <a:spcPct val="80000"/>
              </a:lnSpc>
              <a:buClr>
                <a:srgbClr val="CC0000"/>
              </a:buClr>
              <a:buNone/>
              <a:defRPr/>
            </a:pPr>
            <a:r>
              <a:rPr lang="en-US" altLang="zh-CN" sz="2000" kern="0" dirty="0">
                <a:solidFill>
                  <a:srgbClr val="0000FF"/>
                </a:solidFill>
                <a:latin typeface="Courier New" panose="02070309020205020404" pitchFamily="49" charset="0"/>
                <a:ea typeface="宋体"/>
                <a:cs typeface="Microsoft Sans Serif" panose="020B0604020202020204" pitchFamily="34" charset="0"/>
              </a:rPr>
              <a:t>module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Microsoft Sans Serif" panose="020B0604020202020204" pitchFamily="34" charset="0"/>
              </a:rPr>
              <a:t>  decode4_7(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Microsoft Sans Serif" panose="020B0604020202020204" pitchFamily="34" charset="0"/>
              </a:rPr>
              <a:t>decodeout,indec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Microsoft Sans Serif" panose="020B0604020202020204" pitchFamily="34" charset="0"/>
              </a:rPr>
              <a:t>);</a:t>
            </a:r>
            <a:endParaRPr lang="en-US" altLang="zh-CN" sz="2000" kern="0" dirty="0">
              <a:solidFill>
                <a:srgbClr val="000000"/>
              </a:solidFill>
              <a:latin typeface="Courier New" panose="02070309020205020404" pitchFamily="49" charset="0"/>
              <a:ea typeface="宋体"/>
              <a:cs typeface="Times New Roman" panose="02020603050405020304" pitchFamily="18" charset="0"/>
            </a:endParaRPr>
          </a:p>
          <a:p>
            <a:pPr marL="352425" indent="-352425" algn="just" defTabSz="685800" eaLnBrk="1" hangingPunct="1">
              <a:lnSpc>
                <a:spcPct val="80000"/>
              </a:lnSpc>
              <a:buClr>
                <a:srgbClr val="CC0000"/>
              </a:buClr>
              <a:buNone/>
              <a:defRPr/>
            </a:pPr>
            <a:r>
              <a:rPr lang="en-US" altLang="zh-CN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Microsoft Sans Serif" panose="020B0604020202020204" pitchFamily="34" charset="0"/>
              </a:rPr>
              <a:t>  output[6:0</a:t>
            </a:r>
            <a:r>
              <a:rPr lang="en-US" altLang="zh-CN" sz="2000" kern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Microsoft Sans Serif" panose="020B0604020202020204" pitchFamily="34" charset="0"/>
              </a:rPr>
              <a:t>] </a:t>
            </a:r>
            <a:r>
              <a:rPr lang="en-US" altLang="zh-CN" sz="2000" kern="0" smtClean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Microsoft Sans Serif" panose="020B0604020202020204" pitchFamily="34" charset="0"/>
              </a:rPr>
              <a:t>decodeout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Microsoft Sans Serif" panose="020B0604020202020204" pitchFamily="34" charset="0"/>
              </a:rPr>
              <a:t>;</a:t>
            </a:r>
            <a:endParaRPr lang="en-US" altLang="zh-CN" sz="2000" kern="0" dirty="0">
              <a:solidFill>
                <a:srgbClr val="000000"/>
              </a:solidFill>
              <a:latin typeface="Courier New" panose="02070309020205020404" pitchFamily="49" charset="0"/>
              <a:ea typeface="宋体"/>
              <a:cs typeface="Times New Roman" panose="02020603050405020304" pitchFamily="18" charset="0"/>
            </a:endParaRPr>
          </a:p>
          <a:p>
            <a:pPr marL="352425" indent="-352425" algn="just" defTabSz="685800" eaLnBrk="1" hangingPunct="1">
              <a:lnSpc>
                <a:spcPct val="80000"/>
              </a:lnSpc>
              <a:buClr>
                <a:srgbClr val="CC0000"/>
              </a:buClr>
              <a:buNone/>
              <a:defRPr/>
            </a:pPr>
            <a:r>
              <a:rPr lang="en-US" altLang="zh-CN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Microsoft Sans Serif" panose="020B0604020202020204" pitchFamily="34" charset="0"/>
              </a:rPr>
              <a:t>  input[3:0]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Microsoft Sans Serif" panose="020B0604020202020204" pitchFamily="34" charset="0"/>
              </a:rPr>
              <a:t>indec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Microsoft Sans Serif" panose="020B0604020202020204" pitchFamily="34" charset="0"/>
              </a:rPr>
              <a:t>; </a:t>
            </a:r>
            <a:endParaRPr lang="en-US" altLang="zh-CN" sz="2000" kern="0" dirty="0" smtClean="0">
              <a:solidFill>
                <a:srgbClr val="000000"/>
              </a:solidFill>
              <a:latin typeface="Courier New" panose="02070309020205020404" pitchFamily="49" charset="0"/>
              <a:ea typeface="宋体"/>
              <a:cs typeface="Microsoft Sans Serif" panose="020B0604020202020204" pitchFamily="34" charset="0"/>
            </a:endParaRPr>
          </a:p>
          <a:p>
            <a:pPr marL="352425" indent="-352425" algn="just" defTabSz="685800" eaLnBrk="1" hangingPunct="1">
              <a:lnSpc>
                <a:spcPct val="80000"/>
              </a:lnSpc>
              <a:buClr>
                <a:srgbClr val="CC0000"/>
              </a:buClr>
              <a:buNone/>
              <a:defRPr/>
            </a:pPr>
            <a:r>
              <a:rPr lang="en-US" altLang="zh-CN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Microsoft Sans Serif" panose="020B0604020202020204" pitchFamily="34" charset="0"/>
              </a:rPr>
              <a:t>  </a:t>
            </a:r>
            <a:r>
              <a:rPr lang="en-US" altLang="zh-CN" sz="2000" kern="0" dirty="0" err="1" smtClean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Microsoft Sans Serif" panose="020B0604020202020204" pitchFamily="34" charset="0"/>
              </a:rPr>
              <a:t>reg</a:t>
            </a:r>
            <a:r>
              <a:rPr lang="en-US" altLang="zh-CN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Microsoft Sans Serif" panose="020B0604020202020204" pitchFamily="34" charset="0"/>
              </a:rPr>
              <a:t>[6:0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Microsoft Sans Serif" panose="020B0604020202020204" pitchFamily="34" charset="0"/>
              </a:rPr>
              <a:t>]  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Microsoft Sans Serif" panose="020B0604020202020204" pitchFamily="34" charset="0"/>
              </a:rPr>
              <a:t>decodeout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Microsoft Sans Serif" panose="020B0604020202020204" pitchFamily="34" charset="0"/>
              </a:rPr>
              <a:t>;</a:t>
            </a:r>
            <a:endParaRPr lang="en-US" altLang="zh-CN" sz="2000" kern="0" dirty="0">
              <a:solidFill>
                <a:srgbClr val="000000"/>
              </a:solidFill>
              <a:latin typeface="Courier New" panose="02070309020205020404" pitchFamily="49" charset="0"/>
              <a:ea typeface="宋体"/>
              <a:cs typeface="Times New Roman" panose="02020603050405020304" pitchFamily="18" charset="0"/>
            </a:endParaRPr>
          </a:p>
          <a:p>
            <a:pPr marL="352425" indent="-352425" algn="just" defTabSz="685800" eaLnBrk="1" hangingPunct="1">
              <a:lnSpc>
                <a:spcPct val="80000"/>
              </a:lnSpc>
              <a:buClr>
                <a:srgbClr val="CC0000"/>
              </a:buClr>
              <a:buNone/>
              <a:defRPr/>
            </a:pPr>
            <a:r>
              <a:rPr lang="en-US" altLang="zh-CN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Microsoft Sans Serif" panose="020B0604020202020204" pitchFamily="34" charset="0"/>
              </a:rPr>
              <a:t>  always 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Microsoft Sans Serif" panose="020B0604020202020204" pitchFamily="34" charset="0"/>
              </a:rPr>
              <a:t>@(</a:t>
            </a:r>
            <a:r>
              <a:rPr lang="en-US" altLang="zh-CN" sz="20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Microsoft Sans Serif" panose="020B0604020202020204" pitchFamily="34" charset="0"/>
              </a:rPr>
              <a:t>indec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Microsoft Sans Serif" panose="020B0604020202020204" pitchFamily="34" charset="0"/>
              </a:rPr>
              <a:t>)</a:t>
            </a:r>
            <a:endParaRPr lang="en-US" altLang="zh-CN" sz="2000" kern="0" dirty="0">
              <a:solidFill>
                <a:srgbClr val="000000"/>
              </a:solidFill>
              <a:latin typeface="Courier New" panose="02070309020205020404" pitchFamily="49" charset="0"/>
              <a:ea typeface="宋体"/>
              <a:cs typeface="Times New Roman" panose="02020603050405020304" pitchFamily="18" charset="0"/>
            </a:endParaRPr>
          </a:p>
          <a:p>
            <a:pPr marL="352425" indent="-352425" algn="just" defTabSz="685800" eaLnBrk="1" hangingPunct="1">
              <a:lnSpc>
                <a:spcPct val="80000"/>
              </a:lnSpc>
              <a:buClr>
                <a:srgbClr val="CC0000"/>
              </a:buClr>
              <a:buNone/>
              <a:defRPr/>
            </a:pPr>
            <a:r>
              <a:rPr lang="en-US" altLang="zh-CN" sz="2000" kern="0" dirty="0" smtClean="0">
                <a:solidFill>
                  <a:srgbClr val="CC0000"/>
                </a:solidFill>
                <a:latin typeface="Courier New" panose="02070309020205020404" pitchFamily="49" charset="0"/>
                <a:ea typeface="宋体"/>
                <a:cs typeface="Microsoft Sans Serif" panose="020B0604020202020204" pitchFamily="34" charset="0"/>
              </a:rPr>
              <a:t>    case(</a:t>
            </a:r>
            <a:r>
              <a:rPr lang="en-US" altLang="zh-CN" sz="2000" kern="0" dirty="0" err="1" smtClean="0">
                <a:solidFill>
                  <a:srgbClr val="CC0000"/>
                </a:solidFill>
                <a:latin typeface="Courier New" panose="02070309020205020404" pitchFamily="49" charset="0"/>
                <a:ea typeface="宋体"/>
                <a:cs typeface="Microsoft Sans Serif" panose="020B0604020202020204" pitchFamily="34" charset="0"/>
              </a:rPr>
              <a:t>indec</a:t>
            </a:r>
            <a:r>
              <a:rPr lang="en-US" altLang="zh-CN" sz="2000" kern="0" dirty="0">
                <a:solidFill>
                  <a:srgbClr val="CC0000"/>
                </a:solidFill>
                <a:latin typeface="Courier New" panose="02070309020205020404" pitchFamily="49" charset="0"/>
                <a:ea typeface="宋体"/>
                <a:cs typeface="Microsoft Sans Serif" panose="020B0604020202020204" pitchFamily="34" charset="0"/>
              </a:rPr>
              <a:t>)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Microsoft Sans Serif" panose="020B0604020202020204" pitchFamily="34" charset="0"/>
              </a:rPr>
              <a:t> </a:t>
            </a:r>
            <a:r>
              <a:rPr lang="en-US" altLang="zh-CN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Microsoft Sans Serif" panose="020B0604020202020204" pitchFamily="34" charset="0"/>
              </a:rPr>
              <a:t>//</a:t>
            </a:r>
            <a:r>
              <a:rPr lang="zh-CN" alt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Times New Roman" panose="02020603050405020304" pitchFamily="18" charset="0"/>
              </a:rPr>
              <a:t>case</a:t>
            </a:r>
            <a:r>
              <a:rPr lang="zh-CN" alt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楷体_GB2312" pitchFamily="49" charset="-122"/>
              </a:rPr>
              <a:t>语句进行译码</a:t>
            </a:r>
            <a:endParaRPr lang="zh-CN" altLang="en-US" sz="2000" kern="0" dirty="0">
              <a:solidFill>
                <a:srgbClr val="000000"/>
              </a:solidFill>
              <a:latin typeface="Courier New" panose="02070309020205020404" pitchFamily="49" charset="0"/>
              <a:ea typeface="宋体"/>
              <a:cs typeface="Times New Roman" panose="02020603050405020304" pitchFamily="18" charset="0"/>
            </a:endParaRPr>
          </a:p>
          <a:p>
            <a:pPr marL="352425" indent="-352425" algn="just" defTabSz="685800" eaLnBrk="1" hangingPunct="1">
              <a:lnSpc>
                <a:spcPct val="80000"/>
              </a:lnSpc>
              <a:buClr>
                <a:srgbClr val="CC0000"/>
              </a:buClr>
              <a:buNone/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Microsoft Sans Serif" panose="020B0604020202020204" pitchFamily="34" charset="0"/>
              </a:rPr>
              <a:t>     </a:t>
            </a:r>
            <a:r>
              <a:rPr lang="zh-CN" altLang="en-US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Microsoft Sans Serif" panose="020B0604020202020204" pitchFamily="34" charset="0"/>
              </a:rPr>
              <a:t> 4</a:t>
            </a:r>
            <a:r>
              <a:rPr lang="zh-CN" alt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Microsoft Sans Serif" panose="020B0604020202020204" pitchFamily="34" charset="0"/>
              </a:rPr>
              <a:t>'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Microsoft Sans Serif" panose="020B0604020202020204" pitchFamily="34" charset="0"/>
              </a:rPr>
              <a:t>d0:decodeout=7'b1111110;</a:t>
            </a:r>
            <a:endParaRPr lang="en-US" altLang="zh-CN" sz="2000" kern="0" dirty="0">
              <a:solidFill>
                <a:srgbClr val="000000"/>
              </a:solidFill>
              <a:latin typeface="Courier New" panose="02070309020205020404" pitchFamily="49" charset="0"/>
              <a:ea typeface="宋体"/>
              <a:cs typeface="Times New Roman" panose="02020603050405020304" pitchFamily="18" charset="0"/>
            </a:endParaRPr>
          </a:p>
          <a:p>
            <a:pPr marL="352425" indent="-352425" algn="just" defTabSz="685800" eaLnBrk="1" hangingPunct="1">
              <a:lnSpc>
                <a:spcPct val="80000"/>
              </a:lnSpc>
              <a:buClr>
                <a:srgbClr val="CC0000"/>
              </a:buClr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Microsoft Sans Serif" panose="020B0604020202020204" pitchFamily="34" charset="0"/>
              </a:rPr>
              <a:t>     </a:t>
            </a:r>
            <a:r>
              <a:rPr lang="en-US" altLang="zh-CN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Microsoft Sans Serif" panose="020B0604020202020204" pitchFamily="34" charset="0"/>
              </a:rPr>
              <a:t> 4'd1:decodeout=7'b0110000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Microsoft Sans Serif" panose="020B0604020202020204" pitchFamily="34" charset="0"/>
              </a:rPr>
              <a:t>;</a:t>
            </a:r>
            <a:endParaRPr lang="en-US" altLang="zh-CN" sz="2000" kern="0" dirty="0">
              <a:solidFill>
                <a:srgbClr val="000000"/>
              </a:solidFill>
              <a:latin typeface="Courier New" panose="02070309020205020404" pitchFamily="49" charset="0"/>
              <a:ea typeface="宋体"/>
              <a:cs typeface="Times New Roman" panose="02020603050405020304" pitchFamily="18" charset="0"/>
            </a:endParaRPr>
          </a:p>
          <a:p>
            <a:pPr marL="352425" indent="-352425" algn="just" defTabSz="685800" eaLnBrk="1" hangingPunct="1">
              <a:lnSpc>
                <a:spcPct val="80000"/>
              </a:lnSpc>
              <a:buClr>
                <a:srgbClr val="CC0000"/>
              </a:buClr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Microsoft Sans Serif" panose="020B0604020202020204" pitchFamily="34" charset="0"/>
              </a:rPr>
              <a:t>     </a:t>
            </a:r>
            <a:r>
              <a:rPr lang="en-US" altLang="zh-CN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Microsoft Sans Serif" panose="020B0604020202020204" pitchFamily="34" charset="0"/>
              </a:rPr>
              <a:t> 4'd2:decodeout=7'b1101101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Microsoft Sans Serif" panose="020B0604020202020204" pitchFamily="34" charset="0"/>
              </a:rPr>
              <a:t>;</a:t>
            </a:r>
            <a:endParaRPr lang="en-US" altLang="zh-CN" sz="2000" kern="0" dirty="0">
              <a:solidFill>
                <a:srgbClr val="000000"/>
              </a:solidFill>
              <a:latin typeface="Courier New" panose="02070309020205020404" pitchFamily="49" charset="0"/>
              <a:ea typeface="宋体"/>
              <a:cs typeface="Times New Roman" panose="02020603050405020304" pitchFamily="18" charset="0"/>
            </a:endParaRPr>
          </a:p>
          <a:p>
            <a:pPr marL="352425" indent="-352425" algn="just" defTabSz="685800" eaLnBrk="1" hangingPunct="1">
              <a:lnSpc>
                <a:spcPct val="80000"/>
              </a:lnSpc>
              <a:buClr>
                <a:srgbClr val="CC0000"/>
              </a:buClr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Microsoft Sans Serif" panose="020B0604020202020204" pitchFamily="34" charset="0"/>
              </a:rPr>
              <a:t>     </a:t>
            </a:r>
            <a:r>
              <a:rPr lang="en-US" altLang="zh-CN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Microsoft Sans Serif" panose="020B0604020202020204" pitchFamily="34" charset="0"/>
              </a:rPr>
              <a:t> 4'd3:decodeout=7'b1111001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Microsoft Sans Serif" panose="020B0604020202020204" pitchFamily="34" charset="0"/>
              </a:rPr>
              <a:t>;</a:t>
            </a:r>
            <a:endParaRPr lang="en-US" altLang="zh-CN" sz="2000" kern="0" dirty="0">
              <a:solidFill>
                <a:srgbClr val="000000"/>
              </a:solidFill>
              <a:latin typeface="Courier New" panose="02070309020205020404" pitchFamily="49" charset="0"/>
              <a:ea typeface="宋体"/>
              <a:cs typeface="Times New Roman" panose="02020603050405020304" pitchFamily="18" charset="0"/>
            </a:endParaRPr>
          </a:p>
          <a:p>
            <a:pPr marL="352425" indent="-352425" algn="just" defTabSz="685800" eaLnBrk="1" hangingPunct="1">
              <a:lnSpc>
                <a:spcPct val="80000"/>
              </a:lnSpc>
              <a:buClr>
                <a:srgbClr val="CC0000"/>
              </a:buClr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Microsoft Sans Serif" panose="020B0604020202020204" pitchFamily="34" charset="0"/>
              </a:rPr>
              <a:t>    </a:t>
            </a:r>
            <a:r>
              <a:rPr lang="en-US" altLang="zh-CN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Microsoft Sans Serif" panose="020B0604020202020204" pitchFamily="34" charset="0"/>
              </a:rPr>
              <a:t>  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Microsoft Sans Serif" panose="020B0604020202020204" pitchFamily="34" charset="0"/>
              </a:rPr>
              <a:t>4'd4:decodeout=7'b0110011;</a:t>
            </a:r>
            <a:endParaRPr lang="en-US" altLang="zh-CN" sz="2000" kern="0" dirty="0">
              <a:solidFill>
                <a:srgbClr val="000000"/>
              </a:solidFill>
              <a:latin typeface="Courier New" panose="02070309020205020404" pitchFamily="49" charset="0"/>
              <a:ea typeface="宋体"/>
              <a:cs typeface="Times New Roman" panose="02020603050405020304" pitchFamily="18" charset="0"/>
            </a:endParaRPr>
          </a:p>
          <a:p>
            <a:pPr marL="352425" indent="-352425" algn="just" defTabSz="685800" eaLnBrk="1" hangingPunct="1">
              <a:lnSpc>
                <a:spcPct val="80000"/>
              </a:lnSpc>
              <a:buClr>
                <a:srgbClr val="CC0000"/>
              </a:buClr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Microsoft Sans Serif" panose="020B0604020202020204" pitchFamily="34" charset="0"/>
              </a:rPr>
              <a:t>    </a:t>
            </a:r>
            <a:r>
              <a:rPr lang="en-US" altLang="zh-CN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Microsoft Sans Serif" panose="020B0604020202020204" pitchFamily="34" charset="0"/>
              </a:rPr>
              <a:t>  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  <a:cs typeface="Microsoft Sans Serif" panose="020B0604020202020204" pitchFamily="34" charset="0"/>
              </a:rPr>
              <a:t>4'd5:decodeout=7'b1011011;</a:t>
            </a:r>
            <a:endParaRPr lang="en-US" altLang="zh-CN" sz="2000" kern="0" dirty="0">
              <a:solidFill>
                <a:srgbClr val="000000"/>
              </a:solidFill>
              <a:latin typeface="Courier New" panose="02070309020205020404" pitchFamily="49" charset="0"/>
              <a:ea typeface="宋体"/>
            </a:endParaRPr>
          </a:p>
          <a:p>
            <a:pPr marL="352425" indent="-352425" algn="just" defTabSz="685800" eaLnBrk="1" hangingPunct="1">
              <a:lnSpc>
                <a:spcPct val="80000"/>
              </a:lnSpc>
              <a:buClr>
                <a:srgbClr val="CC0000"/>
              </a:buClr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</a:rPr>
              <a:t>    </a:t>
            </a:r>
            <a:r>
              <a:rPr lang="en-US" altLang="zh-CN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/>
              </a:rPr>
              <a:t>  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</a:rPr>
              <a:t>4'd6:decodeout=7'b1011111;</a:t>
            </a:r>
          </a:p>
          <a:p>
            <a:pPr marL="352425" indent="-352425" algn="just" defTabSz="685800" eaLnBrk="1" hangingPunct="1">
              <a:lnSpc>
                <a:spcPct val="80000"/>
              </a:lnSpc>
              <a:buClr>
                <a:srgbClr val="CC0000"/>
              </a:buClr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</a:rPr>
              <a:t>    </a:t>
            </a:r>
            <a:r>
              <a:rPr lang="en-US" altLang="zh-CN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/>
              </a:rPr>
              <a:t>  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</a:rPr>
              <a:t>4'd7:decodeout=7'b1110000;</a:t>
            </a:r>
          </a:p>
          <a:p>
            <a:pPr marL="352425" indent="-352425" algn="just" defTabSz="685800" eaLnBrk="1" hangingPunct="1">
              <a:lnSpc>
                <a:spcPct val="80000"/>
              </a:lnSpc>
              <a:buClr>
                <a:srgbClr val="CC0000"/>
              </a:buClr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</a:rPr>
              <a:t>    </a:t>
            </a:r>
            <a:r>
              <a:rPr lang="en-US" altLang="zh-CN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/>
              </a:rPr>
              <a:t>  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</a:rPr>
              <a:t>4'd8:decodeout=7'b1111111; </a:t>
            </a:r>
          </a:p>
          <a:p>
            <a:pPr marL="352425" indent="-352425" algn="just" defTabSz="685800" eaLnBrk="1" hangingPunct="1">
              <a:lnSpc>
                <a:spcPct val="80000"/>
              </a:lnSpc>
              <a:buClr>
                <a:srgbClr val="CC0000"/>
              </a:buClr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</a:rPr>
              <a:t>    </a:t>
            </a:r>
            <a:r>
              <a:rPr lang="en-US" altLang="zh-CN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/>
              </a:rPr>
              <a:t>  </a:t>
            </a: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</a:rPr>
              <a:t>4'd9:decodeout=7'b1111011;</a:t>
            </a:r>
          </a:p>
          <a:p>
            <a:pPr marL="352425" indent="-352425" algn="just" defTabSz="685800" eaLnBrk="1" hangingPunct="1">
              <a:lnSpc>
                <a:spcPct val="80000"/>
              </a:lnSpc>
              <a:buClr>
                <a:srgbClr val="CC0000"/>
              </a:buClr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</a:rPr>
              <a:t>    </a:t>
            </a:r>
            <a:r>
              <a:rPr lang="en-US" altLang="zh-CN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/>
              </a:rPr>
              <a:t>  </a:t>
            </a:r>
            <a:r>
              <a:rPr lang="en-US" altLang="zh-CN" sz="2000" kern="0" dirty="0">
                <a:solidFill>
                  <a:srgbClr val="CC0000"/>
                </a:solidFill>
                <a:latin typeface="Courier New" panose="02070309020205020404" pitchFamily="49" charset="0"/>
                <a:ea typeface="宋体"/>
              </a:rPr>
              <a:t>default: </a:t>
            </a:r>
            <a:r>
              <a:rPr lang="en-US" altLang="zh-CN" sz="2000" kern="0" dirty="0" err="1">
                <a:solidFill>
                  <a:srgbClr val="CC0000"/>
                </a:solidFill>
                <a:latin typeface="Courier New" panose="02070309020205020404" pitchFamily="49" charset="0"/>
                <a:ea typeface="宋体"/>
              </a:rPr>
              <a:t>decodeout</a:t>
            </a:r>
            <a:r>
              <a:rPr lang="en-US" altLang="zh-CN" sz="2000" kern="0" dirty="0">
                <a:solidFill>
                  <a:srgbClr val="CC0000"/>
                </a:solidFill>
                <a:latin typeface="Courier New" panose="02070309020205020404" pitchFamily="49" charset="0"/>
                <a:ea typeface="宋体"/>
              </a:rPr>
              <a:t>=7'bx;</a:t>
            </a:r>
          </a:p>
          <a:p>
            <a:pPr marL="352425" indent="-352425" algn="just" defTabSz="685800" eaLnBrk="1" hangingPunct="1">
              <a:lnSpc>
                <a:spcPct val="80000"/>
              </a:lnSpc>
              <a:buClr>
                <a:srgbClr val="CC0000"/>
              </a:buClr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Courier New" panose="02070309020205020404" pitchFamily="49" charset="0"/>
                <a:ea typeface="宋体"/>
              </a:rPr>
              <a:t>   </a:t>
            </a:r>
            <a:r>
              <a:rPr lang="en-US" altLang="zh-CN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宋体"/>
              </a:rPr>
              <a:t> </a:t>
            </a:r>
            <a:r>
              <a:rPr lang="en-US" altLang="zh-CN" sz="2000" kern="0" dirty="0" err="1" smtClean="0">
                <a:solidFill>
                  <a:srgbClr val="C00000"/>
                </a:solidFill>
                <a:latin typeface="Courier New" panose="02070309020205020404" pitchFamily="49" charset="0"/>
                <a:ea typeface="宋体"/>
              </a:rPr>
              <a:t>endcase</a:t>
            </a:r>
            <a:endParaRPr lang="en-US" altLang="zh-CN" sz="2000" kern="0" dirty="0">
              <a:solidFill>
                <a:srgbClr val="C00000"/>
              </a:solidFill>
              <a:latin typeface="Courier New" panose="02070309020205020404" pitchFamily="49" charset="0"/>
              <a:ea typeface="宋体"/>
            </a:endParaRPr>
          </a:p>
          <a:p>
            <a:pPr marL="352425" indent="-352425" algn="just" defTabSz="685800" eaLnBrk="1" hangingPunct="1">
              <a:lnSpc>
                <a:spcPct val="80000"/>
              </a:lnSpc>
              <a:buClr>
                <a:srgbClr val="CC0000"/>
              </a:buClr>
              <a:buNone/>
              <a:defRPr/>
            </a:pPr>
            <a:r>
              <a:rPr lang="en-US" altLang="zh-CN" sz="2000" kern="0" dirty="0" err="1">
                <a:solidFill>
                  <a:srgbClr val="0000FF"/>
                </a:solidFill>
                <a:latin typeface="Courier New" panose="02070309020205020404" pitchFamily="49" charset="0"/>
                <a:ea typeface="宋体"/>
              </a:rPr>
              <a:t>endmodule</a:t>
            </a:r>
            <a:endParaRPr lang="zh-CN" altLang="en-US" sz="2000" kern="0" dirty="0">
              <a:solidFill>
                <a:srgbClr val="0000FF"/>
              </a:solidFill>
              <a:latin typeface="Courier New" panose="02070309020205020404" pitchFamily="49" charset="0"/>
              <a:ea typeface="宋体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xmlns="" id="{252DB753-0D38-4806-9308-8B733EB0F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130" y="3010897"/>
            <a:ext cx="2846381" cy="341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50AEE4F-1C9E-475A-B6B9-DE8FC859A969}"/>
              </a:ext>
            </a:extLst>
          </p:cNvPr>
          <p:cNvSpPr txBox="1"/>
          <p:nvPr/>
        </p:nvSpPr>
        <p:spPr>
          <a:xfrm>
            <a:off x="527647" y="1925619"/>
            <a:ext cx="1790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段数码管显示译码器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xmlns="" id="{3234631D-FD90-4BB8-8A68-DE70CAFAC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1157"/>
            <a:ext cx="4456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sz="3200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、条件语句</a:t>
            </a:r>
            <a:endParaRPr lang="zh-CN" altLang="en-US" sz="3200" dirty="0">
              <a:solidFill>
                <a:srgbClr val="170A8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3.4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的基本语句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2060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作业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76720" y="1780104"/>
            <a:ext cx="72773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第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章习题</a:t>
            </a:r>
            <a:endParaRPr lang="en-US" altLang="zh-CN" sz="2800" b="1" dirty="0" smtClean="0"/>
          </a:p>
          <a:p>
            <a:r>
              <a:rPr lang="en-US" altLang="zh-CN" sz="2800" b="1" dirty="0" smtClean="0"/>
              <a:t>3.1</a:t>
            </a:r>
          </a:p>
          <a:p>
            <a:r>
              <a:rPr lang="en-US" altLang="zh-CN" sz="2800" b="1" dirty="0" smtClean="0"/>
              <a:t>3.2</a:t>
            </a:r>
          </a:p>
          <a:p>
            <a:r>
              <a:rPr lang="en-US" altLang="zh-CN" sz="2800" b="1" dirty="0" smtClean="0"/>
              <a:t>3.3</a:t>
            </a:r>
          </a:p>
          <a:p>
            <a:r>
              <a:rPr lang="en-US" altLang="zh-CN" sz="2800" b="1" dirty="0" smtClean="0"/>
              <a:t>3.4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406051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40592" y="4194737"/>
            <a:ext cx="58135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模板下载：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www.1ppt.com/moban/     </a:t>
            </a:r>
            <a:r>
              <a:rPr lang="zh-CN" altLang="en-US" sz="100" kern="0" dirty="0">
                <a:solidFill>
                  <a:prstClr val="white"/>
                </a:solidFill>
              </a:rPr>
              <a:t>行业</a:t>
            </a: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www.1ppt.com/hangye/ </a:t>
            </a:r>
          </a:p>
          <a:p>
            <a:pPr defTabSz="685800"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节日</a:t>
            </a: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www.1ppt.com/jieri/           PPT</a:t>
            </a:r>
            <a:r>
              <a:rPr lang="zh-CN" altLang="en-US" sz="100" kern="0" dirty="0">
                <a:solidFill>
                  <a:prstClr val="white"/>
                </a:solidFill>
              </a:rPr>
              <a:t>素材下载：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www.1ppt.com/sucai/</a:t>
            </a:r>
          </a:p>
          <a:p>
            <a:pPr defTabSz="685800"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背景图片：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www.1ppt.com/beijing/      PPT</a:t>
            </a:r>
            <a:r>
              <a:rPr lang="zh-CN" altLang="en-US" sz="100" kern="0" dirty="0">
                <a:solidFill>
                  <a:prstClr val="white"/>
                </a:solidFill>
              </a:rPr>
              <a:t>图表下载：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www.1ppt.com/tubiao/      </a:t>
            </a:r>
          </a:p>
          <a:p>
            <a:pPr defTabSz="685800"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优秀</a:t>
            </a: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www.1ppt.com/xiazai/        PPT</a:t>
            </a:r>
            <a:r>
              <a:rPr lang="zh-CN" altLang="en-US" sz="100" kern="0" dirty="0">
                <a:solidFill>
                  <a:prstClr val="white"/>
                </a:solidFill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www.1ppt.com/powerpoint/      </a:t>
            </a:r>
          </a:p>
          <a:p>
            <a:pPr defTabSz="685800"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Word</a:t>
            </a:r>
            <a:r>
              <a:rPr lang="zh-CN" altLang="en-US" sz="100" kern="0" dirty="0">
                <a:solidFill>
                  <a:prstClr val="white"/>
                </a:solidFill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www.1ppt.com/word/              Excel</a:t>
            </a:r>
            <a:r>
              <a:rPr lang="zh-CN" altLang="en-US" sz="100" kern="0" dirty="0">
                <a:solidFill>
                  <a:prstClr val="white"/>
                </a:solidFill>
              </a:rPr>
              <a:t>教程：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www.1ppt.com/excel/  </a:t>
            </a:r>
          </a:p>
          <a:p>
            <a:pPr defTabSz="685800"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资料下载：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www.1ppt.com/ziliao/                PPT</a:t>
            </a:r>
            <a:r>
              <a:rPr lang="zh-CN" altLang="en-US" sz="100" kern="0" dirty="0">
                <a:solidFill>
                  <a:prstClr val="white"/>
                </a:solidFill>
              </a:rPr>
              <a:t>课件下载：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www.1ppt.com/kejian/ </a:t>
            </a:r>
          </a:p>
          <a:p>
            <a:pPr defTabSz="685800"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范文下载：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www.1ppt.com/fanwen/             </a:t>
            </a:r>
            <a:r>
              <a:rPr lang="zh-CN" altLang="en-US" sz="100" kern="0" dirty="0">
                <a:solidFill>
                  <a:prstClr val="white"/>
                </a:solidFill>
              </a:rPr>
              <a:t>试卷下载：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www.1ppt.com/shiti/  </a:t>
            </a:r>
          </a:p>
          <a:p>
            <a:pPr defTabSz="685800"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教案下载：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www.1ppt.com/jiaoan/        </a:t>
            </a:r>
          </a:p>
          <a:p>
            <a:pPr defTabSz="685800"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字体下载：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www.1ppt.com/ziti/</a:t>
            </a:r>
          </a:p>
          <a:p>
            <a:pPr defTabSz="685800"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 </a:t>
            </a:r>
            <a:endParaRPr lang="zh-CN" altLang="en-US" sz="100" kern="0" dirty="0">
              <a:solidFill>
                <a:prstClr val="white"/>
              </a:solidFill>
            </a:endParaRPr>
          </a:p>
        </p:txBody>
      </p:sp>
      <p:sp>
        <p:nvSpPr>
          <p:cNvPr id="4" name="淘宝网chenying0907出品 3"/>
          <p:cNvSpPr/>
          <p:nvPr/>
        </p:nvSpPr>
        <p:spPr>
          <a:xfrm>
            <a:off x="0" y="2836879"/>
            <a:ext cx="233314" cy="19089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淘宝网chenying0907出品 4"/>
          <p:cNvSpPr/>
          <p:nvPr/>
        </p:nvSpPr>
        <p:spPr>
          <a:xfrm>
            <a:off x="5791593" y="2836879"/>
            <a:ext cx="233314" cy="19089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淘宝网chenying0907出品 7"/>
          <p:cNvSpPr/>
          <p:nvPr/>
        </p:nvSpPr>
        <p:spPr>
          <a:xfrm>
            <a:off x="6046706" y="3246665"/>
            <a:ext cx="289874" cy="1485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" name="直接连接符 9"/>
          <p:cNvCxnSpPr/>
          <p:nvPr/>
        </p:nvCxnSpPr>
        <p:spPr>
          <a:xfrm>
            <a:off x="6024907" y="4745807"/>
            <a:ext cx="3119093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淘宝网chenying0907出品 10"/>
          <p:cNvSpPr/>
          <p:nvPr/>
        </p:nvSpPr>
        <p:spPr>
          <a:xfrm>
            <a:off x="6350718" y="3300665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淘宝网chenying0907出品 11"/>
          <p:cNvSpPr/>
          <p:nvPr/>
        </p:nvSpPr>
        <p:spPr>
          <a:xfrm>
            <a:off x="6676528" y="3300665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淘宝网chenying0907出品 12"/>
          <p:cNvSpPr/>
          <p:nvPr/>
        </p:nvSpPr>
        <p:spPr>
          <a:xfrm>
            <a:off x="6980540" y="3327665"/>
            <a:ext cx="289874" cy="1404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淘宝网chenying0907出品 13"/>
          <p:cNvSpPr/>
          <p:nvPr/>
        </p:nvSpPr>
        <p:spPr>
          <a:xfrm>
            <a:off x="7284552" y="3354665"/>
            <a:ext cx="289874" cy="1377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淘宝网chenying0907出品 14"/>
          <p:cNvSpPr/>
          <p:nvPr/>
        </p:nvSpPr>
        <p:spPr>
          <a:xfrm>
            <a:off x="7601497" y="3381665"/>
            <a:ext cx="289874" cy="135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淘宝网chenying0907出品 15"/>
          <p:cNvSpPr/>
          <p:nvPr/>
        </p:nvSpPr>
        <p:spPr>
          <a:xfrm rot="20959521">
            <a:off x="8008894" y="3420032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淘宝网chenying0907出品 16"/>
          <p:cNvSpPr/>
          <p:nvPr/>
        </p:nvSpPr>
        <p:spPr>
          <a:xfrm rot="19779136">
            <a:off x="8519312" y="3451229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8" name="直接连接符 17"/>
          <p:cNvCxnSpPr/>
          <p:nvPr/>
        </p:nvCxnSpPr>
        <p:spPr>
          <a:xfrm>
            <a:off x="233314" y="4745807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33314" y="2851019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33313" y="4195517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淘宝网chenying0907出品 21"/>
          <p:cNvSpPr txBox="1"/>
          <p:nvPr/>
        </p:nvSpPr>
        <p:spPr>
          <a:xfrm>
            <a:off x="1550954" y="3076800"/>
            <a:ext cx="2882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3" name="淘宝网chenying0907出品 22"/>
          <p:cNvSpPr txBox="1"/>
          <p:nvPr/>
        </p:nvSpPr>
        <p:spPr>
          <a:xfrm>
            <a:off x="651867" y="4297537"/>
            <a:ext cx="182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淘宝网chenying0907出品 23"/>
          <p:cNvSpPr txBox="1"/>
          <p:nvPr/>
        </p:nvSpPr>
        <p:spPr>
          <a:xfrm>
            <a:off x="2871046" y="4297537"/>
            <a:ext cx="271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2021.3.26.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920434" y="440271"/>
            <a:ext cx="208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华文行楷" pitchFamily="2" charset="-122"/>
                <a:ea typeface="华文行楷" pitchFamily="2" charset="-122"/>
              </a:rPr>
              <a:t>武汉大学</a:t>
            </a:r>
            <a:endParaRPr lang="en-US" altLang="zh-CN" b="1" dirty="0">
              <a:latin typeface="华文行楷" pitchFamily="2" charset="-122"/>
              <a:ea typeface="华文行楷" pitchFamily="2" charset="-122"/>
            </a:endParaRPr>
          </a:p>
          <a:p>
            <a:r>
              <a:rPr lang="en-US" altLang="zh-CN" b="1" dirty="0">
                <a:latin typeface="华文行楷" pitchFamily="2" charset="-122"/>
                <a:ea typeface="华文行楷" pitchFamily="2" charset="-122"/>
              </a:rPr>
              <a:t>    Wuhan University</a:t>
            </a:r>
            <a:endParaRPr lang="zh-CN" altLang="en-US" b="1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BEECB36B-F7A9-4774-8B70-28201D5D2E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74386"/>
            <a:ext cx="920433" cy="9204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3">
            <a:extLst>
              <a:ext uri="{FF2B5EF4-FFF2-40B4-BE49-F238E27FC236}">
                <a16:creationId xmlns:a16="http://schemas.microsoft.com/office/drawing/2014/main" xmlns="" id="{F4860D21-7B97-4A3A-BE7D-B08341B72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70" y="772174"/>
            <a:ext cx="56692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sz="3200" dirty="0" err="1" smtClean="0">
                <a:solidFill>
                  <a:srgbClr val="170A8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Quartus</a:t>
            </a:r>
            <a:r>
              <a:rPr lang="en-US" altLang="zh-CN" sz="3200" dirty="0" smtClean="0">
                <a:solidFill>
                  <a:srgbClr val="170A8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Ⅱ</a:t>
            </a:r>
            <a:r>
              <a:rPr lang="zh-CN" altLang="en-US" sz="3200" dirty="0" smtClean="0">
                <a:solidFill>
                  <a:srgbClr val="170A8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开发流程</a:t>
            </a:r>
            <a:endParaRPr lang="zh-CN" altLang="en-US" sz="3200" dirty="0">
              <a:solidFill>
                <a:srgbClr val="170A8E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Quartus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Ⅱ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使用说明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1705" y="1410445"/>
            <a:ext cx="8198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添加文件（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file&gt;new&gt;Verilog HDL file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074" name="图片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62577" y="2058245"/>
            <a:ext cx="344805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1"/>
          <p:cNvSpPr>
            <a:spLocks noChangeArrowheads="1"/>
          </p:cNvSpPr>
          <p:nvPr/>
        </p:nvSpPr>
        <p:spPr bwMode="auto">
          <a:xfrm>
            <a:off x="5251270" y="3222983"/>
            <a:ext cx="2372213" cy="1223614"/>
          </a:xfrm>
          <a:prstGeom prst="wedgeRectCallout">
            <a:avLst>
              <a:gd name="adj1" fmla="val -153430"/>
              <a:gd name="adj2" fmla="val -6962"/>
            </a:avLst>
          </a:prstGeom>
          <a:solidFill>
            <a:srgbClr val="0000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选择以</a:t>
            </a:r>
            <a:r>
              <a:rPr lang="en-US" altLang="zh-CN" sz="2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Verilog HDL</a:t>
            </a:r>
            <a:r>
              <a:rPr lang="zh-CN" altLang="en-US" sz="2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rPr>
              <a:t>语言程序文件作为输入</a:t>
            </a:r>
            <a:endParaRPr lang="zh-CN" sz="24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034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3">
            <a:extLst>
              <a:ext uri="{FF2B5EF4-FFF2-40B4-BE49-F238E27FC236}">
                <a16:creationId xmlns:a16="http://schemas.microsoft.com/office/drawing/2014/main" xmlns="" id="{F4860D21-7B97-4A3A-BE7D-B08341B72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70" y="772174"/>
            <a:ext cx="56692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sz="3200" dirty="0" err="1" smtClean="0">
                <a:solidFill>
                  <a:srgbClr val="170A8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Quartus</a:t>
            </a:r>
            <a:r>
              <a:rPr lang="en-US" altLang="zh-CN" sz="3200" dirty="0" smtClean="0">
                <a:solidFill>
                  <a:srgbClr val="170A8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Ⅱ</a:t>
            </a:r>
            <a:r>
              <a:rPr lang="zh-CN" altLang="en-US" sz="3200" dirty="0" smtClean="0">
                <a:solidFill>
                  <a:srgbClr val="170A8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开发流程</a:t>
            </a:r>
            <a:endParaRPr lang="zh-CN" altLang="en-US" sz="3200" dirty="0">
              <a:solidFill>
                <a:srgbClr val="170A8E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Quartus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rPr>
              <a:t> Ⅱ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使用说明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03056" y="1718729"/>
            <a:ext cx="874689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编写程序代码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检查语法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分配引脚（如不下载到开发板上测试，则跳过）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6.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编译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7.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仿真（功能仿真、时序仿真）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8.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下载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779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淘宝网chenying0907出品 10"/>
          <p:cNvSpPr txBox="1"/>
          <p:nvPr/>
        </p:nvSpPr>
        <p:spPr>
          <a:xfrm>
            <a:off x="883274" y="3079908"/>
            <a:ext cx="21302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 Main Content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2858703" y="0"/>
            <a:ext cx="62852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16" name="直接连接符 15"/>
          <p:cNvCxnSpPr>
            <a:stCxn id="12" idx="0"/>
          </p:cNvCxnSpPr>
          <p:nvPr/>
        </p:nvCxnSpPr>
        <p:spPr>
          <a:xfrm flipH="1">
            <a:off x="2858702" y="0"/>
            <a:ext cx="3142650" cy="150690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  <a:endCxn id="12" idx="2"/>
          </p:cNvCxnSpPr>
          <p:nvPr/>
        </p:nvCxnSpPr>
        <p:spPr>
          <a:xfrm flipH="1">
            <a:off x="6001352" y="5088571"/>
            <a:ext cx="3142648" cy="17694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淘宝网chenying0907出品 25"/>
          <p:cNvSpPr txBox="1"/>
          <p:nvPr/>
        </p:nvSpPr>
        <p:spPr>
          <a:xfrm>
            <a:off x="3944893" y="2127740"/>
            <a:ext cx="4597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Verilog HDL</a:t>
            </a:r>
            <a:r>
              <a:rPr lang="zh-CN" altLang="en-US" sz="2800" dirty="0">
                <a:solidFill>
                  <a:schemeClr val="bg1"/>
                </a:solidFill>
              </a:rPr>
              <a:t>程序基本结构</a:t>
            </a:r>
          </a:p>
        </p:txBody>
      </p:sp>
      <p:sp>
        <p:nvSpPr>
          <p:cNvPr id="17" name="淘宝网chenying0907出品 25">
            <a:extLst>
              <a:ext uri="{FF2B5EF4-FFF2-40B4-BE49-F238E27FC236}">
                <a16:creationId xmlns:a16="http://schemas.microsoft.com/office/drawing/2014/main" xmlns="" id="{4C2F1DF1-76F1-4615-B131-CF23600A0B8C}"/>
              </a:ext>
            </a:extLst>
          </p:cNvPr>
          <p:cNvSpPr txBox="1"/>
          <p:nvPr/>
        </p:nvSpPr>
        <p:spPr>
          <a:xfrm>
            <a:off x="3944893" y="2963579"/>
            <a:ext cx="3890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/>
              <a:t>数据类型</a:t>
            </a:r>
            <a:endParaRPr lang="zh-CN" altLang="en-US" sz="2800" dirty="0"/>
          </a:p>
        </p:txBody>
      </p:sp>
      <p:sp>
        <p:nvSpPr>
          <p:cNvPr id="19" name="淘宝网chenying0907出品 29">
            <a:extLst>
              <a:ext uri="{FF2B5EF4-FFF2-40B4-BE49-F238E27FC236}">
                <a16:creationId xmlns:a16="http://schemas.microsoft.com/office/drawing/2014/main" xmlns="" id="{75415FF8-AAE1-4E77-8E3B-1A09B1F2CDD0}"/>
              </a:ext>
            </a:extLst>
          </p:cNvPr>
          <p:cNvSpPr txBox="1"/>
          <p:nvPr/>
        </p:nvSpPr>
        <p:spPr>
          <a:xfrm>
            <a:off x="3944893" y="4639050"/>
            <a:ext cx="2424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/>
              <a:t>基本语句</a:t>
            </a:r>
          </a:p>
        </p:txBody>
      </p:sp>
      <p:sp>
        <p:nvSpPr>
          <p:cNvPr id="22" name="淘宝网chenying0907出品 29">
            <a:extLst>
              <a:ext uri="{FF2B5EF4-FFF2-40B4-BE49-F238E27FC236}">
                <a16:creationId xmlns:a16="http://schemas.microsoft.com/office/drawing/2014/main" xmlns="" id="{07891F63-F74C-491F-8A6F-38FB4801C094}"/>
              </a:ext>
            </a:extLst>
          </p:cNvPr>
          <p:cNvSpPr txBox="1"/>
          <p:nvPr/>
        </p:nvSpPr>
        <p:spPr>
          <a:xfrm>
            <a:off x="3944893" y="5474889"/>
            <a:ext cx="3317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/>
              <a:t>模块化程序设计</a:t>
            </a:r>
          </a:p>
        </p:txBody>
      </p:sp>
      <p:sp>
        <p:nvSpPr>
          <p:cNvPr id="29" name="淘宝网chenying0907出品 25">
            <a:extLst>
              <a:ext uri="{FF2B5EF4-FFF2-40B4-BE49-F238E27FC236}">
                <a16:creationId xmlns:a16="http://schemas.microsoft.com/office/drawing/2014/main" xmlns="" id="{4C2F1DF1-76F1-4615-B131-CF23600A0B8C}"/>
              </a:ext>
            </a:extLst>
          </p:cNvPr>
          <p:cNvSpPr txBox="1"/>
          <p:nvPr/>
        </p:nvSpPr>
        <p:spPr>
          <a:xfrm>
            <a:off x="3944893" y="3799418"/>
            <a:ext cx="3890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dirty="0" smtClean="0"/>
              <a:t>运算符</a:t>
            </a:r>
            <a:endParaRPr lang="zh-CN" altLang="en-US" sz="2800" dirty="0"/>
          </a:p>
        </p:txBody>
      </p:sp>
      <p:sp>
        <p:nvSpPr>
          <p:cNvPr id="13" name="淘宝网chenying0907出品 25"/>
          <p:cNvSpPr txBox="1"/>
          <p:nvPr/>
        </p:nvSpPr>
        <p:spPr>
          <a:xfrm>
            <a:off x="3944892" y="1288108"/>
            <a:ext cx="4597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Quartus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Ⅱ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使用说明</a:t>
            </a:r>
            <a:r>
              <a:rPr lang="en-US" altLang="zh-CN" sz="2800" dirty="0" smtClean="0"/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46750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1540A8A2-C362-4C92-83BA-65B8AB2C0AF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5580" y="1938061"/>
            <a:ext cx="3726414" cy="4650100"/>
          </a:xfrm>
          <a:prstGeom prst="rect">
            <a:avLst/>
          </a:prstGeom>
        </p:spPr>
      </p:pic>
      <p:sp>
        <p:nvSpPr>
          <p:cNvPr id="10" name="箭头: 左 9">
            <a:extLst>
              <a:ext uri="{FF2B5EF4-FFF2-40B4-BE49-F238E27FC236}">
                <a16:creationId xmlns:a16="http://schemas.microsoft.com/office/drawing/2014/main" xmlns="" id="{223B3509-D92F-4E25-BF2E-DBABD84E3848}"/>
              </a:ext>
            </a:extLst>
          </p:cNvPr>
          <p:cNvSpPr/>
          <p:nvPr/>
        </p:nvSpPr>
        <p:spPr>
          <a:xfrm>
            <a:off x="1082568" y="2377809"/>
            <a:ext cx="616850" cy="1701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D8889747-5D01-4E64-8A47-0FB63E7A94DB}"/>
              </a:ext>
            </a:extLst>
          </p:cNvPr>
          <p:cNvSpPr txBox="1"/>
          <p:nvPr/>
        </p:nvSpPr>
        <p:spPr>
          <a:xfrm>
            <a:off x="91332" y="2068063"/>
            <a:ext cx="993592" cy="707886"/>
          </a:xfrm>
          <a:prstGeom prst="rect">
            <a:avLst/>
          </a:prstGeom>
          <a:noFill/>
          <a:ln w="19050">
            <a:solidFill>
              <a:srgbClr val="19BCD7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模块定义符号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6B1880DF-53BC-43AB-B630-0568E6082416}"/>
              </a:ext>
            </a:extLst>
          </p:cNvPr>
          <p:cNvSpPr txBox="1"/>
          <p:nvPr/>
        </p:nvSpPr>
        <p:spPr>
          <a:xfrm>
            <a:off x="3419403" y="1193598"/>
            <a:ext cx="1232558" cy="40011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端口列表</a:t>
            </a:r>
          </a:p>
        </p:txBody>
      </p:sp>
      <p:sp>
        <p:nvSpPr>
          <p:cNvPr id="14" name="箭头: 左 13">
            <a:extLst>
              <a:ext uri="{FF2B5EF4-FFF2-40B4-BE49-F238E27FC236}">
                <a16:creationId xmlns:a16="http://schemas.microsoft.com/office/drawing/2014/main" xmlns="" id="{440EAD70-88B8-4DD9-AC1D-E0B08D0A4475}"/>
              </a:ext>
            </a:extLst>
          </p:cNvPr>
          <p:cNvSpPr/>
          <p:nvPr/>
        </p:nvSpPr>
        <p:spPr>
          <a:xfrm>
            <a:off x="1079609" y="3245530"/>
            <a:ext cx="799446" cy="1606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42250899-1C02-4E31-A3B0-16C0FAADB820}"/>
              </a:ext>
            </a:extLst>
          </p:cNvPr>
          <p:cNvSpPr txBox="1"/>
          <p:nvPr/>
        </p:nvSpPr>
        <p:spPr>
          <a:xfrm>
            <a:off x="90359" y="2849045"/>
            <a:ext cx="960204" cy="1015663"/>
          </a:xfrm>
          <a:prstGeom prst="rect">
            <a:avLst/>
          </a:prstGeom>
          <a:noFill/>
          <a:ln w="2222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模块的端口说明</a:t>
            </a:r>
          </a:p>
        </p:txBody>
      </p:sp>
      <p:sp>
        <p:nvSpPr>
          <p:cNvPr id="18" name="箭头: 左 17">
            <a:extLst>
              <a:ext uri="{FF2B5EF4-FFF2-40B4-BE49-F238E27FC236}">
                <a16:creationId xmlns:a16="http://schemas.microsoft.com/office/drawing/2014/main" xmlns="" id="{F1F5B4D5-1531-4FEC-8876-7E575F8AEE6C}"/>
              </a:ext>
            </a:extLst>
          </p:cNvPr>
          <p:cNvSpPr/>
          <p:nvPr/>
        </p:nvSpPr>
        <p:spPr>
          <a:xfrm>
            <a:off x="1110373" y="6076219"/>
            <a:ext cx="602108" cy="1482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E6072AEC-FC93-4140-9A01-A5DA6FB64854}"/>
              </a:ext>
            </a:extLst>
          </p:cNvPr>
          <p:cNvSpPr txBox="1"/>
          <p:nvPr/>
        </p:nvSpPr>
        <p:spPr>
          <a:xfrm>
            <a:off x="99582" y="5634619"/>
            <a:ext cx="994499" cy="1015663"/>
          </a:xfrm>
          <a:prstGeom prst="rect">
            <a:avLst/>
          </a:prstGeom>
          <a:noFill/>
          <a:ln w="19050">
            <a:solidFill>
              <a:srgbClr val="19BCD7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模块定义结束符号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715DB1F8-0C72-468B-9D1F-2AF36E053D07}"/>
              </a:ext>
            </a:extLst>
          </p:cNvPr>
          <p:cNvSpPr txBox="1"/>
          <p:nvPr/>
        </p:nvSpPr>
        <p:spPr>
          <a:xfrm>
            <a:off x="79906" y="4245747"/>
            <a:ext cx="994498" cy="1015663"/>
          </a:xfrm>
          <a:prstGeom prst="rect">
            <a:avLst/>
          </a:prstGeom>
          <a:noFill/>
          <a:ln w="22225">
            <a:solidFill>
              <a:srgbClr val="FF33CC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模块逻辑功能定义</a:t>
            </a:r>
            <a:endParaRPr lang="zh-CN" altLang="en-US" sz="20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F61F0C17-70E7-41C3-9C9A-6D80C0FA2382}"/>
              </a:ext>
            </a:extLst>
          </p:cNvPr>
          <p:cNvSpPr/>
          <p:nvPr/>
        </p:nvSpPr>
        <p:spPr>
          <a:xfrm>
            <a:off x="1714227" y="2257328"/>
            <a:ext cx="743506" cy="3541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C627173D-6F1C-4AE0-814F-BD1F502E2D16}"/>
              </a:ext>
            </a:extLst>
          </p:cNvPr>
          <p:cNvSpPr/>
          <p:nvPr/>
        </p:nvSpPr>
        <p:spPr>
          <a:xfrm>
            <a:off x="2493655" y="2263859"/>
            <a:ext cx="695258" cy="343785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1" name="箭头: 上 20">
            <a:extLst>
              <a:ext uri="{FF2B5EF4-FFF2-40B4-BE49-F238E27FC236}">
                <a16:creationId xmlns:a16="http://schemas.microsoft.com/office/drawing/2014/main" xmlns="" id="{1729D97F-34EF-4219-B991-59C8271E0410}"/>
              </a:ext>
            </a:extLst>
          </p:cNvPr>
          <p:cNvSpPr/>
          <p:nvPr/>
        </p:nvSpPr>
        <p:spPr>
          <a:xfrm>
            <a:off x="2775337" y="1603769"/>
            <a:ext cx="147082" cy="66008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xmlns="" id="{3C628BD0-C2F8-43B7-9933-F34894B02675}"/>
              </a:ext>
            </a:extLst>
          </p:cNvPr>
          <p:cNvSpPr txBox="1"/>
          <p:nvPr/>
        </p:nvSpPr>
        <p:spPr>
          <a:xfrm>
            <a:off x="2372825" y="1191047"/>
            <a:ext cx="950726" cy="400110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/>
              <a:t>模块名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9AC1D247-C1B8-4294-A483-4287BB9FD892}"/>
              </a:ext>
            </a:extLst>
          </p:cNvPr>
          <p:cNvSpPr/>
          <p:nvPr/>
        </p:nvSpPr>
        <p:spPr>
          <a:xfrm>
            <a:off x="3225586" y="2258932"/>
            <a:ext cx="1257587" cy="34382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C2ED70B1-9F9E-46FF-92C2-8C97E40CD645}"/>
              </a:ext>
            </a:extLst>
          </p:cNvPr>
          <p:cNvSpPr/>
          <p:nvPr/>
        </p:nvSpPr>
        <p:spPr>
          <a:xfrm>
            <a:off x="1879054" y="2659760"/>
            <a:ext cx="2564737" cy="1067049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xmlns="" id="{11F3C612-30EC-4630-B378-6526991EF82E}"/>
              </a:ext>
            </a:extLst>
          </p:cNvPr>
          <p:cNvSpPr/>
          <p:nvPr/>
        </p:nvSpPr>
        <p:spPr>
          <a:xfrm>
            <a:off x="1740340" y="5975018"/>
            <a:ext cx="1081238" cy="327380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xmlns="" id="{EA0BA22A-F63D-4172-85EB-B61780D44EBB}"/>
              </a:ext>
            </a:extLst>
          </p:cNvPr>
          <p:cNvSpPr/>
          <p:nvPr/>
        </p:nvSpPr>
        <p:spPr>
          <a:xfrm>
            <a:off x="1907595" y="4115624"/>
            <a:ext cx="2536196" cy="176609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7" name="箭头: 左 26">
            <a:extLst>
              <a:ext uri="{FF2B5EF4-FFF2-40B4-BE49-F238E27FC236}">
                <a16:creationId xmlns:a16="http://schemas.microsoft.com/office/drawing/2014/main" xmlns="" id="{20E2F6D8-779F-400B-97F1-E842CA3CCAC1}"/>
              </a:ext>
            </a:extLst>
          </p:cNvPr>
          <p:cNvSpPr/>
          <p:nvPr/>
        </p:nvSpPr>
        <p:spPr>
          <a:xfrm>
            <a:off x="1108693" y="4672354"/>
            <a:ext cx="777675" cy="17855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箭头: 上 27">
            <a:extLst>
              <a:ext uri="{FF2B5EF4-FFF2-40B4-BE49-F238E27FC236}">
                <a16:creationId xmlns:a16="http://schemas.microsoft.com/office/drawing/2014/main" xmlns="" id="{5FA062A4-4580-431A-9401-E775DE5A0982}"/>
              </a:ext>
            </a:extLst>
          </p:cNvPr>
          <p:cNvSpPr/>
          <p:nvPr/>
        </p:nvSpPr>
        <p:spPr>
          <a:xfrm>
            <a:off x="3848564" y="1599166"/>
            <a:ext cx="143745" cy="66469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9" name="Text Box 3">
            <a:extLst>
              <a:ext uri="{FF2B5EF4-FFF2-40B4-BE49-F238E27FC236}">
                <a16:creationId xmlns:a16="http://schemas.microsoft.com/office/drawing/2014/main" xmlns="" id="{F4860D21-7B97-4A3A-BE7D-B08341B72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370" y="631095"/>
            <a:ext cx="4456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50000"/>
              </a:spcBef>
              <a:defRPr/>
            </a:pPr>
            <a:r>
              <a:rPr lang="zh-CN" altLang="en-US" sz="3200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sz="3200" dirty="0" smtClean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、程序</a:t>
            </a:r>
            <a:r>
              <a:rPr lang="zh-CN" altLang="en-US" sz="3200" dirty="0">
                <a:solidFill>
                  <a:srgbClr val="170A8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基本结构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xmlns="" id="{FEB694B3-DD9C-4AA0-A778-7A99922637C3}"/>
              </a:ext>
            </a:extLst>
          </p:cNvPr>
          <p:cNvCxnSpPr/>
          <p:nvPr/>
        </p:nvCxnSpPr>
        <p:spPr>
          <a:xfrm>
            <a:off x="5337737" y="1082842"/>
            <a:ext cx="0" cy="57751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7">
            <a:extLst>
              <a:ext uri="{FF2B5EF4-FFF2-40B4-BE49-F238E27FC236}">
                <a16:creationId xmlns:a16="http://schemas.microsoft.com/office/drawing/2014/main" xmlns="" id="{07457084-0A10-44AD-A519-23AC31CDE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500" y="2206442"/>
            <a:ext cx="3118349" cy="255454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说明部分</a:t>
            </a:r>
            <a:endParaRPr kumimoji="1" lang="en-US" altLang="zh-CN" sz="2000" b="1" dirty="0" smtClean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(1)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端口</a:t>
            </a:r>
            <a:r>
              <a:rPr kumimoji="1" lang="zh-CN" altLang="en-US" sz="2000" b="1" dirty="0">
                <a:solidFill>
                  <a:srgbClr val="0000FF"/>
                </a:solidFill>
                <a:latin typeface="Arial" panose="020B0604020202020204" pitchFamily="34" charset="0"/>
              </a:rPr>
              <a:t>定义</a:t>
            </a:r>
            <a:endParaRPr kumimoji="1" lang="en-US" altLang="zh-CN" sz="20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input  </a:t>
            </a:r>
            <a:r>
              <a:rPr kumimoji="1"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输入端口</a:t>
            </a:r>
            <a:endParaRPr kumimoji="1" lang="en-US" altLang="zh-CN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output  </a:t>
            </a:r>
            <a:r>
              <a:rPr kumimoji="1"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输出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端口</a:t>
            </a:r>
            <a:endParaRPr kumimoji="1" lang="en-US" altLang="zh-CN" sz="20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 smtClean="0">
                <a:latin typeface="Arial" panose="020B0604020202020204" pitchFamily="34" charset="0"/>
              </a:rPr>
              <a:t>端口类型说明</a:t>
            </a:r>
            <a:endParaRPr kumimoji="1" lang="en-US" altLang="zh-CN" sz="2000" b="1" dirty="0" smtClean="0"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(2)</a:t>
            </a:r>
            <a:r>
              <a:rPr kumimoji="1" lang="zh-CN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内部信号说明</a:t>
            </a:r>
            <a:endParaRPr kumimoji="1" lang="en-US" altLang="zh-CN" sz="2000" b="1" dirty="0" smtClean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latin typeface="Arial" panose="020B0604020202020204" pitchFamily="34" charset="0"/>
              </a:rPr>
              <a:t> </a:t>
            </a:r>
            <a:r>
              <a:rPr kumimoji="1" lang="en-US" altLang="zh-CN" sz="2000" b="1" dirty="0" smtClean="0">
                <a:latin typeface="Arial" panose="020B0604020202020204" pitchFamily="34" charset="0"/>
              </a:rPr>
              <a:t> wire</a:t>
            </a:r>
            <a:r>
              <a:rPr kumimoji="1" lang="zh-CN" altLang="en-US" sz="2000" b="1" dirty="0" smtClean="0">
                <a:latin typeface="Arial" panose="020B0604020202020204" pitchFamily="34" charset="0"/>
              </a:rPr>
              <a:t>，</a:t>
            </a:r>
            <a:r>
              <a:rPr kumimoji="1" lang="en-US" altLang="zh-CN" sz="2000" b="1" dirty="0" err="1" smtClean="0">
                <a:latin typeface="Arial" panose="020B0604020202020204" pitchFamily="34" charset="0"/>
              </a:rPr>
              <a:t>reg</a:t>
            </a:r>
            <a:endParaRPr kumimoji="1" lang="en-US" altLang="zh-CN" sz="2000" b="1" dirty="0" smtClean="0"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latin typeface="Arial" panose="020B0604020202020204" pitchFamily="34" charset="0"/>
              </a:rPr>
              <a:t> </a:t>
            </a:r>
            <a:r>
              <a:rPr kumimoji="1" lang="en-US" altLang="zh-CN" sz="2000" b="1" dirty="0" smtClean="0">
                <a:latin typeface="Arial" panose="020B0604020202020204" pitchFamily="34" charset="0"/>
              </a:rPr>
              <a:t> </a:t>
            </a:r>
            <a:r>
              <a:rPr kumimoji="1" lang="zh-CN" altLang="en-US" sz="2000" b="1" dirty="0" smtClean="0">
                <a:latin typeface="Arial" panose="020B0604020202020204" pitchFamily="34" charset="0"/>
              </a:rPr>
              <a:t>数据类型说明</a:t>
            </a:r>
            <a:endParaRPr kumimoji="1" lang="en-US" altLang="zh-CN" sz="2000" b="1" dirty="0"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4EDD0495-0F39-46BF-97B6-5CCF6F237FD3}"/>
              </a:ext>
            </a:extLst>
          </p:cNvPr>
          <p:cNvSpPr/>
          <p:nvPr/>
        </p:nvSpPr>
        <p:spPr>
          <a:xfrm>
            <a:off x="5270111" y="1458409"/>
            <a:ext cx="3895618" cy="6096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module</a:t>
            </a:r>
            <a:r>
              <a:rPr kumimoji="1"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&lt;</a:t>
            </a:r>
            <a:r>
              <a:rPr kumimoji="1"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模块名</a:t>
            </a:r>
            <a:r>
              <a:rPr kumimoji="1"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&gt; (&lt;</a:t>
            </a:r>
            <a:r>
              <a:rPr kumimoji="1" lang="zh-CN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端口列表</a:t>
            </a:r>
            <a:r>
              <a:rPr kumimoji="1"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&gt;);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FFEA419-0D2E-4375-A270-1FB2DC461FE6}"/>
              </a:ext>
            </a:extLst>
          </p:cNvPr>
          <p:cNvSpPr/>
          <p:nvPr/>
        </p:nvSpPr>
        <p:spPr>
          <a:xfrm>
            <a:off x="5282946" y="6326430"/>
            <a:ext cx="15536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</a:rPr>
              <a:t>endmodule</a:t>
            </a:r>
            <a:endParaRPr kumimoji="1" lang="en-US" altLang="zh-CN" sz="20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xmlns="" id="{2BF4EB3A-69A8-46E1-A1FF-359F42161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500" y="4905467"/>
            <a:ext cx="3100254" cy="1323439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功能描述部分</a:t>
            </a:r>
            <a:endParaRPr kumimoji="1" lang="en-US" altLang="zh-CN" sz="2000" b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assign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begin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0000"/>
                </a:solidFill>
                <a:latin typeface="Arial" panose="020B0604020202020204" pitchFamily="34" charset="0"/>
              </a:rPr>
              <a:t>end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淘宝网chenying0907出品 6"/>
          <p:cNvSpPr txBox="1"/>
          <p:nvPr/>
        </p:nvSpPr>
        <p:spPr>
          <a:xfrm>
            <a:off x="1549721" y="4826"/>
            <a:ext cx="72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3.1 Verilog HDL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程序的基本结构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2976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17" grpId="0" animBg="1"/>
      <p:bldP spid="5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2" grpId="0" animBg="1"/>
      <p:bldP spid="2" grpId="0"/>
      <p:bldP spid="4" grpId="0"/>
      <p:bldP spid="3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56282</TotalTime>
  <Words>4318</Words>
  <Application>Microsoft Office PowerPoint</Application>
  <PresentationFormat>全屏显示(4:3)</PresentationFormat>
  <Paragraphs>789</Paragraphs>
  <Slides>53</Slides>
  <Notes>53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4" baseType="lpstr">
      <vt:lpstr>第一PPT，www.1ppt.com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公开课开题报告</dc:title>
  <dc:creator>第一PPT模板网-WWW.1PPT.COM</dc:creator>
  <cp:keywords>第一PPT模板网-WWW.1PPT.COM</cp:keywords>
  <cp:lastModifiedBy>Lenovo</cp:lastModifiedBy>
  <cp:revision>1760</cp:revision>
  <dcterms:created xsi:type="dcterms:W3CDTF">2016-04-09T13:02:00Z</dcterms:created>
  <dcterms:modified xsi:type="dcterms:W3CDTF">2022-02-17T09:58:33Z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