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86" r:id="rId2"/>
    <p:sldId id="537" r:id="rId3"/>
    <p:sldId id="477" r:id="rId4"/>
    <p:sldId id="478" r:id="rId5"/>
    <p:sldId id="479" r:id="rId6"/>
    <p:sldId id="480" r:id="rId7"/>
    <p:sldId id="514" r:id="rId8"/>
    <p:sldId id="482" r:id="rId9"/>
    <p:sldId id="516" r:id="rId10"/>
    <p:sldId id="520" r:id="rId11"/>
    <p:sldId id="518" r:id="rId12"/>
    <p:sldId id="517" r:id="rId13"/>
    <p:sldId id="519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279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56F5"/>
    <a:srgbClr val="0000FF"/>
    <a:srgbClr val="FF33CC"/>
    <a:srgbClr val="CC9900"/>
    <a:srgbClr val="FF0000"/>
    <a:srgbClr val="170A8E"/>
    <a:srgbClr val="1F4E79"/>
    <a:srgbClr val="19BCD7"/>
    <a:srgbClr val="3D74A7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 autoAdjust="0"/>
    <p:restoredTop sz="77624" autoAdjust="0"/>
  </p:normalViewPr>
  <p:slideViewPr>
    <p:cSldViewPr snapToGrid="0">
      <p:cViewPr varScale="1">
        <p:scale>
          <a:sx n="63" d="100"/>
          <a:sy n="63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979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17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20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511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271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90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8627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750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100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6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941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7612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522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151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9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526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1228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3310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340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731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19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775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6272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818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056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240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207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153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236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672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821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5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0511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12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129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141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503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39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5994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9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939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4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75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32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839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64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9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2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28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81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3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850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7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1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52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10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25"/>
          <p:cNvSpPr txBox="1"/>
          <p:nvPr>
            <p:custDataLst>
              <p:tags r:id="rId1"/>
            </p:custDataLst>
          </p:nvPr>
        </p:nvSpPr>
        <p:spPr>
          <a:xfrm>
            <a:off x="920434" y="333394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509"/>
            <a:ext cx="920433" cy="920433"/>
          </a:xfrm>
          <a:prstGeom prst="rect">
            <a:avLst/>
          </a:prstGeom>
        </p:spPr>
      </p:pic>
      <p:sp>
        <p:nvSpPr>
          <p:cNvPr id="29" name="PA_淘宝网chenying0907出品 3"/>
          <p:cNvSpPr/>
          <p:nvPr>
            <p:custDataLst>
              <p:tags r:id="rId2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PA_淘宝网chenying0907出品 4"/>
          <p:cNvSpPr/>
          <p:nvPr>
            <p:custDataLst>
              <p:tags r:id="rId3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PA_淘宝网chenying0907出品 7"/>
          <p:cNvSpPr/>
          <p:nvPr>
            <p:custDataLst>
              <p:tags r:id="rId4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2" name="PA_直接连接符 9"/>
          <p:cNvCxnSpPr/>
          <p:nvPr>
            <p:custDataLst>
              <p:tags r:id="rId5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淘宝网chenying0907出品 10"/>
          <p:cNvSpPr/>
          <p:nvPr>
            <p:custDataLst>
              <p:tags r:id="rId6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PA_淘宝网chenying0907出品 11"/>
          <p:cNvSpPr/>
          <p:nvPr>
            <p:custDataLst>
              <p:tags r:id="rId7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淘宝网chenying0907出品 12"/>
          <p:cNvSpPr/>
          <p:nvPr>
            <p:custDataLst>
              <p:tags r:id="rId8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PA_淘宝网chenying0907出品 13"/>
          <p:cNvSpPr/>
          <p:nvPr>
            <p:custDataLst>
              <p:tags r:id="rId9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_淘宝网chenying0907出品 14"/>
          <p:cNvSpPr/>
          <p:nvPr>
            <p:custDataLst>
              <p:tags r:id="rId10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PA_淘宝网chenying0907出品 15"/>
          <p:cNvSpPr/>
          <p:nvPr>
            <p:custDataLst>
              <p:tags r:id="rId11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PA_淘宝网chenying0907出品 16"/>
          <p:cNvSpPr/>
          <p:nvPr>
            <p:custDataLst>
              <p:tags r:id="rId12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0" name="PA_直接连接符 17"/>
          <p:cNvCxnSpPr/>
          <p:nvPr>
            <p:custDataLst>
              <p:tags r:id="rId13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_直接连接符 19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_直接连接符 20"/>
          <p:cNvCxnSpPr/>
          <p:nvPr>
            <p:custDataLst>
              <p:tags r:id="rId15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_淘宝网chenying0907出品 21"/>
          <p:cNvSpPr txBox="1"/>
          <p:nvPr>
            <p:custDataLst>
              <p:tags r:id="rId16"/>
            </p:custDataLst>
          </p:nvPr>
        </p:nvSpPr>
        <p:spPr>
          <a:xfrm>
            <a:off x="154856" y="2450611"/>
            <a:ext cx="572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r>
              <a:rPr lang="en-US" altLang="zh-CN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Verilog HDL</a:t>
            </a:r>
          </a:p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PA_淘宝网chenying0907出品 23"/>
          <p:cNvSpPr txBox="1"/>
          <p:nvPr>
            <p:custDataLst>
              <p:tags r:id="rId17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623366" y="1614433"/>
            <a:ext cx="4927962" cy="275152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任务（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）定义格式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sz="2400" b="1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endParaRPr lang="zh-CN" altLang="en-US" sz="2400" b="1" dirty="0" smtClean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端口与类型说明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局部变量说明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块语句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endtask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BE15881-A20F-467E-BE6C-AAFC3FCC2367}"/>
              </a:ext>
            </a:extLst>
          </p:cNvPr>
          <p:cNvSpPr txBox="1"/>
          <p:nvPr/>
        </p:nvSpPr>
        <p:spPr>
          <a:xfrm>
            <a:off x="5725261" y="2433311"/>
            <a:ext cx="31366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任务调用格式：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任务名 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端口列表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E6AAD9A2-7378-4A6C-AEFB-08E12630B336}"/>
              </a:ext>
            </a:extLst>
          </p:cNvPr>
          <p:cNvSpPr/>
          <p:nvPr/>
        </p:nvSpPr>
        <p:spPr>
          <a:xfrm>
            <a:off x="553027" y="4744456"/>
            <a:ext cx="8140436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任务调用时和定义时的端口变量应是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一一对应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一个任务可以调用别的任务和函数，可以调用的任务和函数个数不限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五、任务与函数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02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DB35BAB7-251B-4A98-B6E7-22CF1AB1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8" y="1297435"/>
            <a:ext cx="5172723" cy="4370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000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/>
                <a:ea typeface="宋体"/>
              </a:rPr>
              <a:t>module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add16(a,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cin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sum,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/>
                <a:ea typeface="宋体"/>
              </a:rPr>
              <a:t>cout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);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input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[15:0]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a,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b;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input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cin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output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[15:0]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sum;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output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cout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reg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[15:0]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sum;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reg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cout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reg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c8;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always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@(a or b or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/>
                <a:ea typeface="宋体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b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en-US" altLang="zh-CN" sz="2000" b="1" dirty="0" smtClean="0">
                <a:solidFill>
                  <a:srgbClr val="2B56F5"/>
                </a:solidFill>
                <a:latin typeface="Times New Roman"/>
                <a:ea typeface="宋体"/>
              </a:rPr>
              <a:t>begin</a:t>
            </a:r>
            <a:endParaRPr lang="en-US" altLang="zh-CN" sz="2800" b="1" dirty="0">
              <a:solidFill>
                <a:srgbClr val="2B56F5"/>
              </a:solidFill>
              <a:latin typeface="Times New Roman"/>
              <a:ea typeface="宋体"/>
            </a:endParaRPr>
          </a:p>
          <a:p>
            <a:pPr lvl="0">
              <a:lnSpc>
                <a:spcPct val="10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宋体"/>
              </a:rPr>
              <a:t>adder8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(a[7:0],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b[7:0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],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/>
                <a:ea typeface="宋体"/>
              </a:rPr>
              <a:t>cin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sum[7:0],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c8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);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/>
                <a:ea typeface="宋体"/>
              </a:rPr>
              <a:t>adder8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(a[15:8],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b[15:8],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c8,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>sum[15:8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],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Times New Roman"/>
                <a:ea typeface="宋体"/>
              </a:rPr>
              <a:t>cout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);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sz="2000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</a:t>
            </a:r>
            <a:r>
              <a:rPr lang="en-US" altLang="zh-CN" sz="2000" b="1" dirty="0" smtClean="0">
                <a:solidFill>
                  <a:srgbClr val="2B56F5"/>
                </a:solidFill>
                <a:latin typeface="Times New Roman"/>
                <a:ea typeface="宋体"/>
              </a:rPr>
              <a:t>end</a:t>
            </a:r>
            <a: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  <a:t/>
            </a:r>
            <a:br>
              <a:rPr lang="en-US" altLang="zh-CN" sz="2000" b="1" dirty="0">
                <a:solidFill>
                  <a:srgbClr val="000000"/>
                </a:solidFill>
                <a:latin typeface="Times New Roman"/>
                <a:ea typeface="宋体"/>
              </a:rPr>
            </a:b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F1B29D4-8F6E-4DDE-A266-2D7933FE41EF}"/>
              </a:ext>
            </a:extLst>
          </p:cNvPr>
          <p:cNvSpPr txBox="1"/>
          <p:nvPr/>
        </p:nvSpPr>
        <p:spPr>
          <a:xfrm>
            <a:off x="5499861" y="1889807"/>
            <a:ext cx="346065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FF33CC"/>
                </a:solidFill>
              </a:rPr>
              <a:t>task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adder8</a:t>
            </a:r>
            <a:r>
              <a:rPr lang="zh-CN" altLang="en-US" sz="2000" b="1" dirty="0"/>
              <a:t>；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/>
              <a:t>input [7:0]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ta,</a:t>
            </a:r>
            <a:r>
              <a:rPr lang="zh-CN" altLang="en-US" sz="2000" b="1" dirty="0" smtClean="0"/>
              <a:t> </a:t>
            </a:r>
            <a:r>
              <a:rPr lang="en-US" altLang="zh-CN" sz="2000" b="1" dirty="0"/>
              <a:t>tb</a:t>
            </a:r>
            <a:r>
              <a:rPr lang="zh-CN" altLang="en-US" sz="2000" b="1" dirty="0"/>
              <a:t>； 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/>
              <a:t>input </a:t>
            </a:r>
            <a:r>
              <a:rPr lang="en-US" altLang="zh-CN" sz="2000" b="1" dirty="0" err="1"/>
              <a:t>tcin</a:t>
            </a:r>
            <a:r>
              <a:rPr lang="zh-CN" altLang="en-US" sz="2000" b="1" dirty="0"/>
              <a:t>； 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/>
              <a:t>output [7:0]</a:t>
            </a:r>
            <a:r>
              <a:rPr lang="zh-CN" altLang="en-US" sz="2000" b="1" dirty="0"/>
              <a:t> 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tsum</a:t>
            </a:r>
            <a:r>
              <a:rPr lang="zh-CN" altLang="en-US" sz="2000" b="1" dirty="0"/>
              <a:t>； 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 smtClean="0"/>
              <a:t>output  </a:t>
            </a:r>
            <a:r>
              <a:rPr lang="en-US" altLang="zh-CN" sz="2000" b="1" dirty="0" err="1"/>
              <a:t>tcout</a:t>
            </a:r>
            <a:r>
              <a:rPr lang="zh-CN" altLang="en-US" sz="2000" b="1" dirty="0"/>
              <a:t>； 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/>
              <a:t>begin </a:t>
            </a:r>
            <a:br>
              <a:rPr lang="en-US" altLang="zh-CN" sz="2000" b="1" dirty="0"/>
            </a:br>
            <a:r>
              <a:rPr lang="en-US" altLang="zh-CN" sz="2000" b="1" dirty="0"/>
              <a:t>          {</a:t>
            </a:r>
            <a:r>
              <a:rPr lang="en-US" altLang="zh-CN" sz="2000" b="1" dirty="0" err="1"/>
              <a:t>tcout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tsum</a:t>
            </a:r>
            <a:r>
              <a:rPr lang="en-US" altLang="zh-CN" sz="2000" b="1" dirty="0"/>
              <a:t>}=</a:t>
            </a:r>
            <a:r>
              <a:rPr lang="en-US" altLang="zh-CN" sz="2000" b="1" dirty="0" err="1"/>
              <a:t>ta+tb+tcin</a:t>
            </a:r>
            <a:r>
              <a:rPr lang="zh-CN" altLang="en-US" sz="2000" b="1" dirty="0"/>
              <a:t>；</a:t>
            </a:r>
            <a:br>
              <a:rPr lang="zh-CN" altLang="en-US" sz="2000" b="1" dirty="0"/>
            </a:br>
            <a:r>
              <a:rPr lang="zh-CN" altLang="en-US" sz="2000" b="1" dirty="0"/>
              <a:t>       </a:t>
            </a:r>
            <a:r>
              <a:rPr lang="en-US" altLang="zh-CN" sz="2000" b="1" dirty="0"/>
              <a:t>end</a:t>
            </a:r>
            <a:br>
              <a:rPr lang="en-US" altLang="zh-CN" sz="2000" b="1" dirty="0"/>
            </a:br>
            <a:r>
              <a:rPr lang="en-US" altLang="zh-CN" sz="2000" b="1" dirty="0"/>
              <a:t>   </a:t>
            </a:r>
            <a:r>
              <a:rPr lang="en-US" altLang="zh-CN" sz="2000" b="1" dirty="0" err="1">
                <a:solidFill>
                  <a:srgbClr val="FF33CC"/>
                </a:solidFill>
              </a:rPr>
              <a:t>endtask</a:t>
            </a:r>
            <a:endParaRPr lang="en-US" altLang="zh-CN" sz="2000" b="1" dirty="0">
              <a:solidFill>
                <a:srgbClr val="FF33CC"/>
              </a:solidFill>
            </a:endParaRPr>
          </a:p>
          <a:p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FC47D13-C147-4030-879C-CCDA7FAC9F4B}"/>
              </a:ext>
            </a:extLst>
          </p:cNvPr>
          <p:cNvSpPr txBox="1"/>
          <p:nvPr/>
        </p:nvSpPr>
        <p:spPr>
          <a:xfrm>
            <a:off x="1125211" y="5807092"/>
            <a:ext cx="64488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task adder8</a:t>
            </a:r>
            <a:r>
              <a:rPr lang="zh-CN" altLang="en-US" sz="2400" b="1" dirty="0">
                <a:solidFill>
                  <a:srgbClr val="0000FF"/>
                </a:solidFill>
              </a:rPr>
              <a:t>定义一个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加法器</a:t>
            </a:r>
            <a:r>
              <a:rPr lang="zh-CN" altLang="en-US" sz="2400" b="1" dirty="0">
                <a:solidFill>
                  <a:srgbClr val="0000FF"/>
                </a:solidFill>
              </a:rPr>
              <a:t>。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过程块</a:t>
            </a:r>
            <a:r>
              <a:rPr lang="en-US" altLang="zh-CN" sz="2400" b="1" dirty="0">
                <a:solidFill>
                  <a:srgbClr val="0000FF"/>
                </a:solidFill>
              </a:rPr>
              <a:t>always</a:t>
            </a:r>
            <a:r>
              <a:rPr lang="zh-CN" altLang="en-US" sz="2400" b="1" dirty="0">
                <a:solidFill>
                  <a:srgbClr val="0000FF"/>
                </a:solidFill>
              </a:rPr>
              <a:t>两次调用</a:t>
            </a:r>
            <a:r>
              <a:rPr lang="en-US" altLang="zh-CN" sz="2400" b="1" dirty="0">
                <a:solidFill>
                  <a:srgbClr val="0000FF"/>
                </a:solidFill>
              </a:rPr>
              <a:t>adder8</a:t>
            </a:r>
            <a:r>
              <a:rPr lang="zh-CN" altLang="en-US" sz="2400" b="1" dirty="0">
                <a:solidFill>
                  <a:srgbClr val="0000FF"/>
                </a:solidFill>
              </a:rPr>
              <a:t>可实现</a:t>
            </a:r>
            <a:r>
              <a:rPr lang="en-US" altLang="zh-CN" sz="2400" b="1" dirty="0">
                <a:solidFill>
                  <a:srgbClr val="0000FF"/>
                </a:solidFill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加法。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五、任务与函数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67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49057" y="1318743"/>
            <a:ext cx="9068369" cy="35517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solidFill>
                  <a:srgbClr val="000000"/>
                </a:solidFill>
                <a:latin typeface="Verdana"/>
                <a:ea typeface="宋体"/>
              </a:rPr>
              <a:t>函数的定义格式：</a:t>
            </a: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zh-CN" sz="2400" b="1" kern="0" dirty="0">
                <a:solidFill>
                  <a:srgbClr val="0000FF"/>
                </a:solidFill>
                <a:latin typeface="Verdana"/>
                <a:ea typeface="宋体"/>
              </a:rPr>
              <a:t>	function  </a:t>
            </a:r>
            <a:r>
              <a:rPr lang="en-US" altLang="zh-CN" sz="2400" b="1" kern="0" dirty="0">
                <a:latin typeface="Verdana"/>
                <a:ea typeface="宋体"/>
              </a:rPr>
              <a:t>&lt;</a:t>
            </a:r>
            <a:r>
              <a:rPr lang="zh-CN" altLang="en-US" sz="2400" b="1" kern="0" dirty="0">
                <a:solidFill>
                  <a:srgbClr val="FF0000"/>
                </a:solidFill>
                <a:latin typeface="Verdana"/>
                <a:ea typeface="宋体"/>
              </a:rPr>
              <a:t>返回值位宽或类型说明</a:t>
            </a:r>
            <a:r>
              <a:rPr lang="en-US" altLang="zh-CN" sz="2400" b="1" kern="0" dirty="0">
                <a:latin typeface="Verdana"/>
                <a:ea typeface="宋体"/>
              </a:rPr>
              <a:t>&gt; </a:t>
            </a:r>
            <a:r>
              <a:rPr lang="zh-CN" altLang="en-US" sz="2400" b="1" kern="0" dirty="0">
                <a:latin typeface="Verdana"/>
                <a:ea typeface="宋体"/>
              </a:rPr>
              <a:t>函数</a:t>
            </a:r>
            <a:r>
              <a:rPr lang="zh-CN" altLang="en-US" sz="2400" b="1" kern="0" dirty="0" smtClean="0">
                <a:latin typeface="Verdana"/>
                <a:ea typeface="宋体"/>
              </a:rPr>
              <a:t>名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;</a:t>
            </a:r>
            <a:endParaRPr lang="zh-CN" altLang="en-US" sz="2400" b="1" kern="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zh-CN" altLang="en-US" sz="2400" b="1" kern="0" dirty="0">
                <a:solidFill>
                  <a:srgbClr val="0000FF"/>
                </a:solidFill>
                <a:latin typeface="Verdana"/>
                <a:ea typeface="宋体"/>
              </a:rPr>
              <a:t>	  </a:t>
            </a:r>
            <a:r>
              <a:rPr lang="zh-CN" altLang="en-US" sz="2400" b="1" kern="0" dirty="0" smtClean="0">
                <a:latin typeface="Verdana"/>
                <a:ea typeface="宋体"/>
              </a:rPr>
              <a:t>参数声明</a:t>
            </a:r>
            <a:r>
              <a:rPr lang="zh-CN" altLang="en-US" sz="2400" b="1" kern="0" dirty="0">
                <a:latin typeface="Verdana"/>
                <a:ea typeface="宋体"/>
              </a:rPr>
              <a:t>；</a:t>
            </a: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zh-CN" altLang="en-US" sz="2400" b="1" kern="0" dirty="0">
                <a:latin typeface="Verdana"/>
                <a:ea typeface="宋体"/>
              </a:rPr>
              <a:t>	  局部变量定义；</a:t>
            </a: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zh-CN" altLang="en-US" sz="2400" b="1" kern="0" dirty="0">
                <a:latin typeface="Verdana"/>
                <a:ea typeface="宋体"/>
              </a:rPr>
              <a:t>	  其它语句；</a:t>
            </a: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en-US" altLang="zh-CN" sz="2400" b="1" kern="0" dirty="0">
                <a:solidFill>
                  <a:srgbClr val="0000FF"/>
                </a:solidFill>
                <a:latin typeface="Verdana"/>
                <a:ea typeface="宋体"/>
              </a:rPr>
              <a:t>	</a:t>
            </a:r>
            <a:r>
              <a:rPr lang="en-US" altLang="zh-CN" sz="2400" b="1" kern="0" dirty="0" err="1">
                <a:solidFill>
                  <a:srgbClr val="0000FF"/>
                </a:solidFill>
                <a:latin typeface="Verdana"/>
                <a:ea typeface="宋体"/>
              </a:rPr>
              <a:t>endfunction</a:t>
            </a:r>
            <a:endParaRPr lang="en-US" altLang="zh-CN" sz="2400" b="1" kern="0" dirty="0">
              <a:solidFill>
                <a:srgbClr val="0000FF"/>
              </a:solidFill>
              <a:latin typeface="Verdana"/>
              <a:ea typeface="宋体"/>
            </a:endParaRPr>
          </a:p>
          <a:p>
            <a:pPr marL="352425" indent="-352425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返回值位宽或类型说明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是一个可选项，如果缺省，则返回值为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类型的数据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BE15881-A20F-467E-BE6C-AAFC3FCC2367}"/>
              </a:ext>
            </a:extLst>
          </p:cNvPr>
          <p:cNvSpPr txBox="1"/>
          <p:nvPr/>
        </p:nvSpPr>
        <p:spPr>
          <a:xfrm>
            <a:off x="113505" y="5251585"/>
            <a:ext cx="45829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函数调用格式：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变量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输入参数列表</a:t>
            </a:r>
            <a:r>
              <a:rPr lang="en-US" altLang="zh-CN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zh-CN" altLang="en-US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28FE0FA-73E3-419B-BA26-EE242D860747}"/>
              </a:ext>
            </a:extLst>
          </p:cNvPr>
          <p:cNvSpPr/>
          <p:nvPr/>
        </p:nvSpPr>
        <p:spPr>
          <a:xfrm>
            <a:off x="4843012" y="5066920"/>
            <a:ext cx="4274414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函数的定义与调用须在一个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模块内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函数必须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至少有一个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输出变量由函数名担任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五、任务与函数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83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C0C68E86-F447-47DA-B3FD-CFF07FD5A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794" y="752429"/>
            <a:ext cx="5132828" cy="601359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function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[7:0] get0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input[7:0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x;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[7:0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count;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integer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count=0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=0;i&lt;=7;i=i+1)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if(x[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]==1'b0)  count=count+1;</a:t>
            </a:r>
          </a:p>
          <a:p>
            <a:pPr marL="352425" lvl="0" indent="-352425" algn="just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CC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循环检查输入数据</a:t>
            </a:r>
            <a:r>
              <a:rPr lang="en-US" altLang="zh-CN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的每一位，计算出</a:t>
            </a:r>
            <a:r>
              <a:rPr lang="en-US" altLang="zh-CN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endParaRPr lang="en-US" altLang="zh-CN" sz="2000" kern="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lvl="0" indent="-352425" algn="just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的位数</a:t>
            </a:r>
            <a:r>
              <a:rPr lang="zh-CN" altLang="en-US" sz="2000" kern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，并返回一个适当的值</a:t>
            </a:r>
            <a:endParaRPr lang="en-US" altLang="zh-CN" sz="2000" kern="0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get0=count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en-US" altLang="zh-CN" sz="2400" kern="0" dirty="0">
              <a:solidFill>
                <a:srgbClr val="FF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90000"/>
              </a:lnSpc>
              <a:buClr>
                <a:srgbClr val="CC0000"/>
              </a:buClr>
              <a:buNone/>
              <a:defRPr/>
            </a:pP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endfunction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120000"/>
              </a:lnSpc>
              <a:spcBef>
                <a:spcPct val="0"/>
              </a:spcBef>
              <a:buClr>
                <a:srgbClr val="CC0000"/>
              </a:buClr>
              <a:buNone/>
              <a:defRPr/>
            </a:pPr>
            <a:r>
              <a:rPr lang="en-US" altLang="zh-CN" sz="2000" kern="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00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734CC652-497A-45E1-920A-4F2ED115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4" y="1521202"/>
            <a:ext cx="3625903" cy="339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10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  <a:latin typeface="Times New Roman"/>
                <a:ea typeface="宋体"/>
              </a:rPr>
              <a:t>module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example(a,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b,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c, d)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； </a:t>
            </a:r>
            <a:b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input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[7:0]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a,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； </a:t>
            </a:r>
            <a:b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output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[2:0]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c, d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； </a:t>
            </a:r>
            <a:b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   </a:t>
            </a:r>
            <a:b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always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@(a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or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b)</a:t>
            </a:r>
            <a:b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begin</a:t>
            </a:r>
          </a:p>
          <a:p>
            <a:pPr lvl="0">
              <a:lnSpc>
                <a:spcPct val="10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宋体"/>
              </a:rPr>
              <a:t>c=get0(a)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宋体"/>
              </a:rPr>
              <a:t>； </a:t>
            </a:r>
            <a:br>
              <a:rPr lang="zh-CN" altLang="en-US" b="1" dirty="0">
                <a:solidFill>
                  <a:srgbClr val="FF0000"/>
                </a:solidFill>
                <a:latin typeface="Times New Roman"/>
                <a:ea typeface="宋体"/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Times New Roman"/>
                <a:ea typeface="宋体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宋体"/>
              </a:rPr>
              <a:t>d=get0(b)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； </a:t>
            </a:r>
            <a:b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</a:br>
            <a:r>
              <a:rPr lang="zh-CN" altLang="en-US" b="1" dirty="0" smtClean="0">
                <a:solidFill>
                  <a:srgbClr val="000000"/>
                </a:solidFill>
                <a:latin typeface="Times New Roman"/>
                <a:ea typeface="宋体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end</a:t>
            </a:r>
            <a:b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</a:br>
            <a:endParaRPr lang="en-US" altLang="zh-CN" b="1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五、任务与函数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34035" y="4755962"/>
            <a:ext cx="301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输出变量中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输出变量与函数名相同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628" y="5199635"/>
            <a:ext cx="3219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：分别统计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位二进制数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的位数。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1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="" xmlns:a16="http://schemas.microsoft.com/office/drawing/2014/main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="" xmlns:a16="http://schemas.microsoft.com/office/drawing/2014/main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="" xmlns:a16="http://schemas.microsoft.com/office/drawing/2014/main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="" xmlns:a16="http://schemas.microsoft.com/office/drawing/2014/main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93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模块化程序设计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A50F8761-DA34-48FF-AEF9-C3C658A15A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733" y="1233972"/>
            <a:ext cx="7576013" cy="4713652"/>
            <a:chOff x="2160" y="2139"/>
            <a:chExt cx="8540" cy="3459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xmlns="" id="{ECE9A5F4-0092-480E-AF02-B54286AEFA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0" y="2139"/>
              <a:ext cx="8280" cy="3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xmlns="" id="{9766549C-A926-4529-A716-661BE1BD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" y="2163"/>
              <a:ext cx="1619" cy="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顶层模块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xmlns="" id="{79A2ED0E-E89D-40DD-86E8-A49C497D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232"/>
              <a:ext cx="108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xmlns="" id="{C295B664-56BA-40B7-8D1A-5F2AAE316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232"/>
              <a:ext cx="108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xmlns="" id="{E7DD564B-95E0-4211-85CA-DFA4DF033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0" y="3232"/>
              <a:ext cx="1081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xmlns="" id="{6935C607-6936-482F-84EF-470341C5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" y="3232"/>
              <a:ext cx="1081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latin typeface="Times New Roman" panose="02020603050405020304" pitchFamily="18" charset="0"/>
                </a:rPr>
                <a:t>…</a:t>
              </a:r>
              <a:endParaRPr lang="en-US" altLang="zh-CN" sz="1400" b="1">
                <a:latin typeface="宋体" panose="02010600030101010101" pitchFamily="2" charset="-122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xmlns="" id="{076400B5-38B7-4D92-BE57-EADDC226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4324"/>
              <a:ext cx="108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xmlns="" id="{EE72CD87-15B7-4C03-9225-172FC407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4322"/>
              <a:ext cx="54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…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xmlns="" id="{9B4DCB90-98D8-4174-8F31-E508FA04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4324"/>
              <a:ext cx="108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1l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xmlns="" id="{BD4CF1A8-95BC-45E2-83D5-11DFE348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4324"/>
              <a:ext cx="1079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21</a:t>
              </a: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xmlns="" id="{B2D88DB6-0A8D-4857-A6EF-40B48F7D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" y="4322"/>
              <a:ext cx="54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…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xmlns="" id="{2DECBA1E-2B14-4CFD-B8F8-D7AB9147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0" y="4324"/>
              <a:ext cx="108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2m</a:t>
              </a:r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xmlns="" id="{FFE39A87-9D30-4624-A77D-B0D09F99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" y="4324"/>
              <a:ext cx="1084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n1</a:t>
              </a:r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xmlns="" id="{8C98E7B1-9B0B-4723-B59B-8CCF36325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1" y="4324"/>
              <a:ext cx="54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…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宋体" panose="02010600030101010101" pitchFamily="2" charset="-122"/>
              </a:endParaRPr>
            </a:p>
          </p:txBody>
        </p:sp>
        <p:sp>
          <p:nvSpPr>
            <p:cNvPr id="29" name="Rectangle 19">
              <a:extLst>
                <a:ext uri="{FF2B5EF4-FFF2-40B4-BE49-F238E27FC236}">
                  <a16:creationId xmlns:a16="http://schemas.microsoft.com/office/drawing/2014/main" xmlns="" id="{01583D43-0AEC-4BFE-AFF0-1134F169F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" y="4324"/>
              <a:ext cx="110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marL="342900" indent="-342900" algn="ctr">
                <a:spcBef>
                  <a:spcPct val="50000"/>
                </a:spcBef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nn</a:t>
              </a:r>
            </a:p>
          </p:txBody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xmlns="" id="{1D4BAFEE-7A33-4609-807D-BBDAD552E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0" y="2608"/>
              <a:ext cx="19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xmlns="" id="{33E66C91-19B7-4D0A-B8E7-538C6166F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0" y="2608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xmlns="" id="{5368FDD8-B7F1-4A63-BEC4-F0B58AF71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" y="2608"/>
              <a:ext cx="23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xmlns="" id="{58ACB6A5-693C-4F80-87A8-B95AFEB11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0" y="3700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xmlns="" id="{8BD3A8FC-0822-430F-A6C2-79CF97DEA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3700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xmlns="" id="{25895604-3BAE-4608-A86D-7F82BF94F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0" y="3700"/>
              <a:ext cx="1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xmlns="" id="{288872C0-1C03-4EE4-8DF9-4FF931F4C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" y="370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xmlns="" id="{1465117D-89DA-465C-933B-A4664B0A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40" y="3700"/>
              <a:ext cx="7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xmlns="" id="{A0AB100B-5B9B-4C2C-8781-9A64BCF0F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0" y="3700"/>
              <a:ext cx="54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xmlns="" id="{6D110D76-C0B9-4B6A-A9BA-8270F24AC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5130"/>
              <a:ext cx="443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多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模块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之间的关系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图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098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25"/>
          <p:cNvSpPr txBox="1"/>
          <p:nvPr/>
        </p:nvSpPr>
        <p:spPr>
          <a:xfrm>
            <a:off x="920434" y="270442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7"/>
            <a:ext cx="920433" cy="920433"/>
          </a:xfrm>
          <a:prstGeom prst="rect">
            <a:avLst/>
          </a:prstGeom>
        </p:spPr>
      </p:pic>
      <p:sp>
        <p:nvSpPr>
          <p:cNvPr id="29" name="PA_淘宝网chenying0907出品 3"/>
          <p:cNvSpPr/>
          <p:nvPr/>
        </p:nvSpPr>
        <p:spPr>
          <a:xfrm>
            <a:off x="0" y="2065808"/>
            <a:ext cx="233314" cy="33610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0" name="PA_淘宝网chenying0907出品 4"/>
          <p:cNvSpPr/>
          <p:nvPr/>
        </p:nvSpPr>
        <p:spPr>
          <a:xfrm>
            <a:off x="5791593" y="2065808"/>
            <a:ext cx="233314" cy="33610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1" name="PA_淘宝网chenying0907出品 7"/>
          <p:cNvSpPr/>
          <p:nvPr/>
        </p:nvSpPr>
        <p:spPr>
          <a:xfrm>
            <a:off x="6046707" y="3927756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cxnSp>
        <p:nvCxnSpPr>
          <p:cNvPr id="32" name="PA_直接连接符 9"/>
          <p:cNvCxnSpPr/>
          <p:nvPr/>
        </p:nvCxnSpPr>
        <p:spPr>
          <a:xfrm>
            <a:off x="6024908" y="5426898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淘宝网chenying0907出品 10"/>
          <p:cNvSpPr/>
          <p:nvPr/>
        </p:nvSpPr>
        <p:spPr>
          <a:xfrm>
            <a:off x="6350719" y="3981756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4" name="PA_淘宝网chenying0907出品 11"/>
          <p:cNvSpPr/>
          <p:nvPr/>
        </p:nvSpPr>
        <p:spPr>
          <a:xfrm>
            <a:off x="6660738" y="3981756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5" name="PA_淘宝网chenying0907出品 12"/>
          <p:cNvSpPr/>
          <p:nvPr/>
        </p:nvSpPr>
        <p:spPr>
          <a:xfrm>
            <a:off x="6965301" y="4008756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6" name="PA_淘宝网chenying0907出品 13"/>
          <p:cNvSpPr/>
          <p:nvPr/>
        </p:nvSpPr>
        <p:spPr>
          <a:xfrm>
            <a:off x="7284553" y="4035756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7" name="PA_淘宝网chenying0907出品 14"/>
          <p:cNvSpPr/>
          <p:nvPr/>
        </p:nvSpPr>
        <p:spPr>
          <a:xfrm>
            <a:off x="7601497" y="4062756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8" name="PA_淘宝网chenying0907出品 15"/>
          <p:cNvSpPr/>
          <p:nvPr/>
        </p:nvSpPr>
        <p:spPr>
          <a:xfrm rot="20959521">
            <a:off x="8008894" y="4101123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9" name="PA_淘宝网chenying0907出品 16"/>
          <p:cNvSpPr/>
          <p:nvPr/>
        </p:nvSpPr>
        <p:spPr>
          <a:xfrm rot="19779136">
            <a:off x="8519313" y="413232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cxnSp>
        <p:nvCxnSpPr>
          <p:cNvPr id="40" name="PA_直接连接符 17"/>
          <p:cNvCxnSpPr/>
          <p:nvPr/>
        </p:nvCxnSpPr>
        <p:spPr>
          <a:xfrm>
            <a:off x="233315" y="5426898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_直接连接符 19"/>
          <p:cNvCxnSpPr>
            <a:cxnSpLocks/>
          </p:cNvCxnSpPr>
          <p:nvPr/>
        </p:nvCxnSpPr>
        <p:spPr>
          <a:xfrm>
            <a:off x="260475" y="2065808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_直接连接符 20"/>
          <p:cNvCxnSpPr/>
          <p:nvPr/>
        </p:nvCxnSpPr>
        <p:spPr>
          <a:xfrm>
            <a:off x="233314" y="4876608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_淘宝网chenying0907出品 21"/>
          <p:cNvSpPr txBox="1"/>
          <p:nvPr/>
        </p:nvSpPr>
        <p:spPr>
          <a:xfrm>
            <a:off x="163292" y="2296217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组合逻辑电路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PA_淘宝网chenying0907出品 22"/>
          <p:cNvSpPr txBox="1"/>
          <p:nvPr/>
        </p:nvSpPr>
        <p:spPr>
          <a:xfrm>
            <a:off x="227724" y="4979332"/>
            <a:ext cx="94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涂卫平</a:t>
            </a:r>
          </a:p>
        </p:txBody>
      </p:sp>
      <p:sp>
        <p:nvSpPr>
          <p:cNvPr id="45" name="PA_淘宝网chenying0907出品 23"/>
          <p:cNvSpPr txBox="1"/>
          <p:nvPr/>
        </p:nvSpPr>
        <p:spPr>
          <a:xfrm>
            <a:off x="1072234" y="4979332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46" name="PA_淘宝网chenying0907出品 22">
            <a:extLst>
              <a:ext uri="{FF2B5EF4-FFF2-40B4-BE49-F238E27FC236}">
                <a16:creationId xmlns:lc="http://schemas.openxmlformats.org/drawingml/2006/lockedCanvas" xmlns="" xmlns:a16="http://schemas.microsoft.com/office/drawing/2014/main" id="{FBCC2243-1F32-4100-8D2C-9BF7B8B2AD56}"/>
              </a:ext>
            </a:extLst>
          </p:cNvPr>
          <p:cNvSpPr txBox="1"/>
          <p:nvPr/>
        </p:nvSpPr>
        <p:spPr>
          <a:xfrm>
            <a:off x="3338526" y="4979331"/>
            <a:ext cx="24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2020-2021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春季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学期</a:t>
            </a:r>
          </a:p>
        </p:txBody>
      </p:sp>
      <p:sp>
        <p:nvSpPr>
          <p:cNvPr id="47" name="文本框 44"/>
          <p:cNvSpPr txBox="1"/>
          <p:nvPr/>
        </p:nvSpPr>
        <p:spPr>
          <a:xfrm>
            <a:off x="833386" y="3183769"/>
            <a:ext cx="4257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4.1  </a:t>
            </a:r>
            <a:r>
              <a:rPr lang="zh-CN" altLang="en-US" sz="3200" b="1" dirty="0" smtClean="0"/>
              <a:t>组合逻辑电路概述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4.2  </a:t>
            </a:r>
            <a:r>
              <a:rPr lang="zh-CN" altLang="en-US" sz="3200" b="1" dirty="0" smtClean="0"/>
              <a:t>组合逻辑电路分析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4.3  </a:t>
            </a:r>
            <a:r>
              <a:rPr lang="zh-CN" altLang="en-US" sz="3200" b="1" dirty="0" smtClean="0"/>
              <a:t>组合逻辑电路设计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54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组合逻辑电路概述</a:t>
            </a:r>
            <a:endParaRPr lang="zh-CN" altLang="en-US" dirty="0"/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组合逻辑电路分析</a:t>
            </a:r>
            <a:endParaRPr lang="zh-CN" altLang="en-US" dirty="0"/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组合逻辑电路设计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7276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5042" y="2168291"/>
            <a:ext cx="8530661" cy="1131167"/>
            <a:chOff x="335042" y="2168291"/>
            <a:chExt cx="8530661" cy="1131167"/>
          </a:xfrm>
        </p:grpSpPr>
        <p:sp>
          <p:nvSpPr>
            <p:cNvPr id="17" name="文本框 292865">
              <a:extLst>
                <a:ext uri="{FF2B5EF4-FFF2-40B4-BE49-F238E27FC236}">
                  <a16:creationId xmlns="" xmlns:a16="http://schemas.microsoft.com/office/drawing/2014/main" id="{E83CC3AA-ECFC-4B8F-AB08-B360C7209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42" y="2464294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组合电路特点</a:t>
              </a:r>
            </a:p>
          </p:txBody>
        </p:sp>
        <p:sp>
          <p:nvSpPr>
            <p:cNvPr id="18" name="文本框 292866">
              <a:extLst>
                <a:ext uri="{FF2B5EF4-FFF2-40B4-BE49-F238E27FC236}">
                  <a16:creationId xmlns="" xmlns:a16="http://schemas.microsoft.com/office/drawing/2014/main" id="{63E1FA2C-1DBE-444E-8C3D-20CE54FF6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912" y="2168291"/>
              <a:ext cx="1254672" cy="112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功能上：</a:t>
              </a:r>
            </a:p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结构上：</a:t>
              </a:r>
            </a:p>
          </p:txBody>
        </p:sp>
        <p:sp>
          <p:nvSpPr>
            <p:cNvPr id="19" name="左大括号 292867">
              <a:extLst>
                <a:ext uri="{FF2B5EF4-FFF2-40B4-BE49-F238E27FC236}">
                  <a16:creationId xmlns="" xmlns:a16="http://schemas.microsoft.com/office/drawing/2014/main" id="{B7687B0C-4CDD-4BDD-960D-9043ED690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612" y="2307876"/>
              <a:ext cx="114300" cy="826359"/>
            </a:xfrm>
            <a:prstGeom prst="leftBrace">
              <a:avLst>
                <a:gd name="adj1" fmla="val 72687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100" b="1"/>
            </a:p>
          </p:txBody>
        </p:sp>
        <p:sp>
          <p:nvSpPr>
            <p:cNvPr id="20" name="矩形 292868">
              <a:extLst>
                <a:ext uri="{FF2B5EF4-FFF2-40B4-BE49-F238E27FC236}">
                  <a16:creationId xmlns="" xmlns:a16="http://schemas.microsoft.com/office/drawing/2014/main" id="{2248F702-848E-4B0E-91A2-A053A33CB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866" y="2227896"/>
              <a:ext cx="47838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输出仅与该时刻的输入有关</a:t>
              </a:r>
            </a:p>
          </p:txBody>
        </p:sp>
        <p:sp>
          <p:nvSpPr>
            <p:cNvPr id="21" name="矩形 292869">
              <a:extLst>
                <a:ext uri="{FF2B5EF4-FFF2-40B4-BE49-F238E27FC236}">
                  <a16:creationId xmlns="" xmlns:a16="http://schemas.microsoft.com/office/drawing/2014/main" id="{D0C693C3-3E53-49A0-BB96-6DDA05682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866" y="2776238"/>
              <a:ext cx="246617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由门电路组成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5042" y="964953"/>
            <a:ext cx="4921184" cy="1097528"/>
            <a:chOff x="335042" y="964953"/>
            <a:chExt cx="4921184" cy="1097528"/>
          </a:xfrm>
        </p:grpSpPr>
        <p:sp>
          <p:nvSpPr>
            <p:cNvPr id="22" name="文本框 292870">
              <a:extLst>
                <a:ext uri="{FF2B5EF4-FFF2-40B4-BE49-F238E27FC236}">
                  <a16:creationId xmlns="" xmlns:a16="http://schemas.microsoft.com/office/drawing/2014/main" id="{230F3401-1558-402E-9764-0F39D8D19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42" y="1262220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数字逻辑电路</a:t>
              </a:r>
            </a:p>
          </p:txBody>
        </p:sp>
        <p:sp>
          <p:nvSpPr>
            <p:cNvPr id="24" name="左大括号 292871">
              <a:extLst>
                <a:ext uri="{FF2B5EF4-FFF2-40B4-BE49-F238E27FC236}">
                  <a16:creationId xmlns="" xmlns:a16="http://schemas.microsoft.com/office/drawing/2014/main" id="{248F157E-5BC4-4F0F-BBB0-A16B04A79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0912" y="1067747"/>
              <a:ext cx="166594" cy="912166"/>
            </a:xfrm>
            <a:prstGeom prst="leftBrace">
              <a:avLst>
                <a:gd name="adj1" fmla="val 7268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100" b="1"/>
            </a:p>
          </p:txBody>
        </p:sp>
        <p:sp>
          <p:nvSpPr>
            <p:cNvPr id="35" name="文本框 292872">
              <a:extLst>
                <a:ext uri="{FF2B5EF4-FFF2-40B4-BE49-F238E27FC236}">
                  <a16:creationId xmlns="" xmlns:a16="http://schemas.microsoft.com/office/drawing/2014/main" id="{2D18F95A-E9EC-4CD6-AA5C-D4C8D4424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506" y="964953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组合逻辑电路</a:t>
              </a:r>
            </a:p>
          </p:txBody>
        </p:sp>
        <p:sp>
          <p:nvSpPr>
            <p:cNvPr id="36" name="文本框 292873">
              <a:extLst>
                <a:ext uri="{FF2B5EF4-FFF2-40B4-BE49-F238E27FC236}">
                  <a16:creationId xmlns="" xmlns:a16="http://schemas.microsoft.com/office/drawing/2014/main" id="{B6D46D1B-3C5C-41D0-AEB0-2882062DB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506" y="1539261"/>
              <a:ext cx="23487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时序逻辑电路</a:t>
              </a:r>
            </a:p>
          </p:txBody>
        </p:sp>
      </p:grpSp>
      <p:sp>
        <p:nvSpPr>
          <p:cNvPr id="37" name="矩形 292874">
            <a:extLst>
              <a:ext uri="{FF2B5EF4-FFF2-40B4-BE49-F238E27FC236}">
                <a16:creationId xmlns="" xmlns:a16="http://schemas.microsoft.com/office/drawing/2014/main" id="{D8B0B8A1-557F-429F-999C-58B03A66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17" y="3827842"/>
            <a:ext cx="4421796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  <a:buFont typeface="Arial" panose="020B0604020202020204" pitchFamily="34" charset="0"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主要内容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  <a:buFont typeface="Arial" panose="020B0604020202020204" pitchFamily="34" charset="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⒈ </a:t>
            </a:r>
            <a:r>
              <a:rPr lang="zh-CN" altLang="en-US" sz="2400" b="1" dirty="0">
                <a:ea typeface="宋体" panose="02010600030101010101" pitchFamily="2" charset="-122"/>
              </a:rPr>
              <a:t>组合电路的分析、设计方法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  <a:buFont typeface="Arial" panose="020B0604020202020204" pitchFamily="34" charset="0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⒉ </a:t>
            </a:r>
            <a:r>
              <a:rPr lang="zh-CN" altLang="en-US" sz="2400" b="1" dirty="0">
                <a:ea typeface="宋体" panose="02010600030101010101" pitchFamily="2" charset="-122"/>
              </a:rPr>
              <a:t>常用集成组合逻辑电路</a:t>
            </a:r>
          </a:p>
        </p:txBody>
      </p:sp>
      <p:sp>
        <p:nvSpPr>
          <p:cNvPr id="39" name="圆角矩形标注 292876">
            <a:extLst>
              <a:ext uri="{FF2B5EF4-FFF2-40B4-BE49-F238E27FC236}">
                <a16:creationId xmlns="" xmlns:a16="http://schemas.microsoft.com/office/drawing/2014/main" id="{5A83FDB2-ABC2-40EB-B623-27B38C43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112" y="3376677"/>
            <a:ext cx="2009681" cy="763109"/>
          </a:xfrm>
          <a:prstGeom prst="wedgeRoundRectCallout">
            <a:avLst>
              <a:gd name="adj1" fmla="val -57064"/>
              <a:gd name="adj2" fmla="val 128251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</a:rPr>
              <a:t>由小规模集成电路组成</a:t>
            </a:r>
          </a:p>
        </p:txBody>
      </p:sp>
      <p:sp>
        <p:nvSpPr>
          <p:cNvPr id="40" name="圆角矩形标注 292877">
            <a:extLst>
              <a:ext uri="{FF2B5EF4-FFF2-40B4-BE49-F238E27FC236}">
                <a16:creationId xmlns="" xmlns:a16="http://schemas.microsoft.com/office/drawing/2014/main" id="{AB006FCC-AC39-4942-995F-33297D57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5" y="5546045"/>
            <a:ext cx="2105023" cy="718204"/>
          </a:xfrm>
          <a:prstGeom prst="wedgeRoundRectCallout">
            <a:avLst>
              <a:gd name="adj1" fmla="val -116355"/>
              <a:gd name="adj2" fmla="val -69715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由中规模集成电路组成</a:t>
            </a:r>
          </a:p>
        </p:txBody>
      </p: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88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19">
            <a:extLst>
              <a:ext uri="{FF2B5EF4-FFF2-40B4-BE49-F238E27FC236}">
                <a16:creationId xmlns="" xmlns:a16="http://schemas.microsoft.com/office/drawing/2014/main" id="{D313077F-4D31-42EB-8B00-8B787CEA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834" y="1694485"/>
            <a:ext cx="30299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输入：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 ,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F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 ,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" name="Group 23">
            <a:extLst>
              <a:ext uri="{FF2B5EF4-FFF2-40B4-BE49-F238E27FC236}">
                <a16:creationId xmlns="" xmlns:a16="http://schemas.microsoft.com/office/drawing/2014/main" id="{1177185C-0016-49A2-9849-405F448F4035}"/>
              </a:ext>
            </a:extLst>
          </p:cNvPr>
          <p:cNvGrpSpPr>
            <a:grpSpLocks/>
          </p:cNvGrpSpPr>
          <p:nvPr/>
        </p:nvGrpSpPr>
        <p:grpSpPr bwMode="auto">
          <a:xfrm>
            <a:off x="5539834" y="3369616"/>
            <a:ext cx="2972991" cy="2450306"/>
            <a:chOff x="1200" y="2640"/>
            <a:chExt cx="2497" cy="2058"/>
          </a:xfrm>
        </p:grpSpPr>
        <p:graphicFrame>
          <p:nvGraphicFramePr>
            <p:cNvPr id="66" name="Object 21">
              <a:extLst>
                <a:ext uri="{FF2B5EF4-FFF2-40B4-BE49-F238E27FC236}">
                  <a16:creationId xmlns="" xmlns:a16="http://schemas.microsoft.com/office/drawing/2014/main" id="{8B7D0D89-18E6-4ADF-A113-0C41E734A8A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76" y="3153"/>
            <a:ext cx="2421" cy="1545"/>
          </p:xfrm>
          <a:graphic>
            <a:graphicData uri="http://schemas.openxmlformats.org/presentationml/2006/ole">
              <p:oleObj spid="_x0000_s1126" name="Equation" r:id="rId4" imgW="1473200" imgH="939800" progId="">
                <p:embed/>
              </p:oleObj>
            </a:graphicData>
          </a:graphic>
        </p:graphicFrame>
        <p:sp>
          <p:nvSpPr>
            <p:cNvPr id="67" name="Text Box 22">
              <a:extLst>
                <a:ext uri="{FF2B5EF4-FFF2-40B4-BE49-F238E27FC236}">
                  <a16:creationId xmlns="" xmlns:a16="http://schemas.microsoft.com/office/drawing/2014/main" id="{4A8DC28E-609E-4AC0-9E1E-38EF7D82E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640"/>
              <a:ext cx="145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逻辑关系：</a:t>
              </a:r>
            </a:p>
          </p:txBody>
        </p:sp>
      </p:grpSp>
      <p:sp>
        <p:nvSpPr>
          <p:cNvPr id="68" name="Text Box 24">
            <a:extLst>
              <a:ext uri="{FF2B5EF4-FFF2-40B4-BE49-F238E27FC236}">
                <a16:creationId xmlns="" xmlns:a16="http://schemas.microsoft.com/office/drawing/2014/main" id="{4E6DC1B1-5F6D-4E94-9013-7775DFD0A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" y="688902"/>
            <a:ext cx="62230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输出跟随输入的变化 </a:t>
            </a:r>
          </a:p>
        </p:txBody>
      </p:sp>
      <p:sp>
        <p:nvSpPr>
          <p:cNvPr id="69" name="Text Box 25">
            <a:extLst>
              <a:ext uri="{FF2B5EF4-FFF2-40B4-BE49-F238E27FC236}">
                <a16:creationId xmlns="" xmlns:a16="http://schemas.microsoft.com/office/drawing/2014/main" id="{56A992D0-5A5A-4F51-B2A9-715899A2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43" y="3586309"/>
            <a:ext cx="4407980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组合电路的特点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55000"/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中不包含记忆元件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55000"/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无反馈到输入的回路</a:t>
            </a:r>
            <a:endParaRPr kumimoji="1"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SzPct val="55000"/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时刻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电路的输出仅取决于当时的输入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52490" y="1528094"/>
            <a:ext cx="4691885" cy="1742242"/>
            <a:chOff x="152490" y="1528094"/>
            <a:chExt cx="4691885" cy="1742242"/>
          </a:xfrm>
        </p:grpSpPr>
        <p:grpSp>
          <p:nvGrpSpPr>
            <p:cNvPr id="50" name="Group 4">
              <a:extLst>
                <a:ext uri="{FF2B5EF4-FFF2-40B4-BE49-F238E27FC236}">
                  <a16:creationId xmlns="" xmlns:a16="http://schemas.microsoft.com/office/drawing/2014/main" id="{E484383C-B16D-466F-9A4E-738A08B8B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90" y="1528094"/>
              <a:ext cx="4691885" cy="1742242"/>
              <a:chOff x="3120" y="988"/>
              <a:chExt cx="2535" cy="730"/>
            </a:xfrm>
          </p:grpSpPr>
          <p:sp>
            <p:nvSpPr>
              <p:cNvPr id="51" name="Rectangle 5">
                <a:extLst>
                  <a:ext uri="{FF2B5EF4-FFF2-40B4-BE49-F238E27FC236}">
                    <a16:creationId xmlns="" xmlns:a16="http://schemas.microsoft.com/office/drawing/2014/main" id="{C04E4697-FA9E-46CE-B601-6BFBF8598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046"/>
                <a:ext cx="912" cy="67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组合逻辑</a:t>
                </a:r>
              </a:p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1" kern="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电      路</a:t>
                </a:r>
              </a:p>
            </p:txBody>
          </p:sp>
          <p:sp>
            <p:nvSpPr>
              <p:cNvPr id="52" name="Line 6">
                <a:extLst>
                  <a:ext uri="{FF2B5EF4-FFF2-40B4-BE49-F238E27FC236}">
                    <a16:creationId xmlns="" xmlns:a16="http://schemas.microsoft.com/office/drawing/2014/main" id="{2869600F-F2EA-4354-A15B-1469DD67A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33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Text Box 7">
                <a:extLst>
                  <a:ext uri="{FF2B5EF4-FFF2-40B4-BE49-F238E27FC236}">
                    <a16:creationId xmlns="" xmlns:a16="http://schemas.microsoft.com/office/drawing/2014/main" id="{10A2F855-2651-4993-BFC2-9398CC378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998"/>
                <a:ext cx="29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4" name="Line 8">
                <a:extLst>
                  <a:ext uri="{FF2B5EF4-FFF2-40B4-BE49-F238E27FC236}">
                    <a16:creationId xmlns="" xmlns:a16="http://schemas.microsoft.com/office/drawing/2014/main" id="{5DC68CB3-40DA-4D23-9BDE-862D1B18E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306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Text Box 9">
                <a:extLst>
                  <a:ext uri="{FF2B5EF4-FFF2-40B4-BE49-F238E27FC236}">
                    <a16:creationId xmlns="" xmlns:a16="http://schemas.microsoft.com/office/drawing/2014/main" id="{061D668C-C485-486A-AC35-D18DA62CB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71"/>
                <a:ext cx="29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6" name="Line 10">
                <a:extLst>
                  <a:ext uri="{FF2B5EF4-FFF2-40B4-BE49-F238E27FC236}">
                    <a16:creationId xmlns="" xmlns:a16="http://schemas.microsoft.com/office/drawing/2014/main" id="{DFDA3CCD-A2A3-4426-8BEB-39CD5D10F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613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="" xmlns:a16="http://schemas.microsoft.com/office/drawing/2014/main" id="{BF6F8BD6-A26B-4990-8A7F-330BED5232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478"/>
                <a:ext cx="33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8" name="Line 12">
                <a:extLst>
                  <a:ext uri="{FF2B5EF4-FFF2-40B4-BE49-F238E27FC236}">
                    <a16:creationId xmlns="" xmlns:a16="http://schemas.microsoft.com/office/drawing/2014/main" id="{82B41AC6-DC9D-453E-9C18-8BA0C0289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" y="1123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Text Box 13">
                <a:extLst>
                  <a:ext uri="{FF2B5EF4-FFF2-40B4-BE49-F238E27FC236}">
                    <a16:creationId xmlns="" xmlns:a16="http://schemas.microsoft.com/office/drawing/2014/main" id="{E0E8B06D-F086-405C-AF1A-5D129C187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988"/>
                <a:ext cx="27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0" name="Line 14">
                <a:extLst>
                  <a:ext uri="{FF2B5EF4-FFF2-40B4-BE49-F238E27FC236}">
                    <a16:creationId xmlns="" xmlns:a16="http://schemas.microsoft.com/office/drawing/2014/main" id="{A19989DC-A122-4F1A-ADF5-DFF2CE28E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Text Box 15">
                <a:extLst>
                  <a:ext uri="{FF2B5EF4-FFF2-40B4-BE49-F238E27FC236}">
                    <a16:creationId xmlns="" xmlns:a16="http://schemas.microsoft.com/office/drawing/2014/main" id="{715C2196-3F5A-4FBE-9721-75BB10581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161"/>
                <a:ext cx="272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2" name="Line 16">
                <a:extLst>
                  <a:ext uri="{FF2B5EF4-FFF2-40B4-BE49-F238E27FC236}">
                    <a16:creationId xmlns="" xmlns:a16="http://schemas.microsoft.com/office/drawing/2014/main" id="{176D92B4-1942-4FCC-8CFF-C563A5F3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03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Text Box 17">
                <a:extLst>
                  <a:ext uri="{FF2B5EF4-FFF2-40B4-BE49-F238E27FC236}">
                    <a16:creationId xmlns="" xmlns:a16="http://schemas.microsoft.com/office/drawing/2014/main" id="{083EE615-881E-431D-B102-C872CA2EC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468"/>
                <a:ext cx="279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400" b="1" kern="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846876" y="2447173"/>
              <a:ext cx="615553" cy="3246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b="1" dirty="0" smtClean="0"/>
                <a:t>…</a:t>
              </a:r>
              <a:endParaRPr lang="zh-CN" altLang="en-US" sz="28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30999" y="2437909"/>
              <a:ext cx="615553" cy="3246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b="1" dirty="0" smtClean="0"/>
                <a:t>…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40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utoUpdateAnimBg="0"/>
      <p:bldP spid="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="" xmlns:a16="http://schemas.microsoft.com/office/drawing/2014/main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="" xmlns:a16="http://schemas.microsoft.com/office/drawing/2014/main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="" xmlns:a16="http://schemas.microsoft.com/office/drawing/2014/main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="" xmlns:a16="http://schemas.microsoft.com/office/drawing/2014/main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788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组合逻辑电路概述</a:t>
            </a:r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组合逻辑电路分析</a:t>
            </a:r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组合逻辑电路设计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16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">
            <a:extLst>
              <a:ext uri="{FF2B5EF4-FFF2-40B4-BE49-F238E27FC236}">
                <a16:creationId xmlns="" xmlns:a16="http://schemas.microsoft.com/office/drawing/2014/main" id="{68D52F61-DE89-480C-822E-2C43FCDE8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32" y="875898"/>
            <a:ext cx="8264679" cy="328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buClr>
                <a:srgbClr val="3333CC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分析目的</a:t>
            </a:r>
            <a:endParaRPr lang="zh-CN" altLang="en-US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70000" lvl="1" indent="0" algn="just" defTabSz="6858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找出电路的输出与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输入变量的逻辑关系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确定电路所实现的逻辑功能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450"/>
              </a:spcBef>
              <a:spcAft>
                <a:spcPts val="0"/>
              </a:spcAft>
              <a:buClr>
                <a:srgbClr val="3333CC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zh-CN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 lvl="1" algn="just">
              <a:lnSpc>
                <a:spcPct val="11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从输入级开始</a:t>
            </a:r>
            <a:r>
              <a:rPr lang="en-US" altLang="zh-CN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逐级写出门的逻辑表达式</a:t>
            </a:r>
          </a:p>
          <a:p>
            <a:pPr marL="360000" lvl="1" algn="just">
              <a:lnSpc>
                <a:spcPct val="11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对表达式进行化简</a:t>
            </a:r>
          </a:p>
          <a:p>
            <a:pPr marL="360000" lvl="1" algn="just">
              <a:lnSpc>
                <a:spcPct val="11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列真值表</a:t>
            </a:r>
          </a:p>
          <a:p>
            <a:pPr marL="360000" lvl="1" algn="just">
              <a:lnSpc>
                <a:spcPct val="110000"/>
              </a:lnSpc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描述电路的逻辑</a:t>
            </a:r>
            <a:r>
              <a:rPr lang="zh-CN" altLang="en-US" sz="2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zh-CN" altLang="en-US" sz="2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组合逻辑电路分析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76515" y="4641953"/>
            <a:ext cx="757450" cy="155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组合逻辑电路图</a:t>
            </a:r>
            <a:endParaRPr lang="zh-CN" altLang="en-US" sz="2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022717" y="5289678"/>
            <a:ext cx="429904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41373" y="4641953"/>
            <a:ext cx="757450" cy="155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  <a:endParaRPr lang="zh-CN" altLang="en-US" sz="2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587096" y="5289675"/>
            <a:ext cx="429904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09190" y="4641953"/>
            <a:ext cx="757450" cy="155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逻辑函数化简</a:t>
            </a:r>
            <a:endParaRPr lang="zh-CN" altLang="en-US" sz="2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0924" y="4641953"/>
            <a:ext cx="757450" cy="155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  <a:endParaRPr lang="zh-CN" altLang="en-US" sz="2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158830" y="5289675"/>
            <a:ext cx="429904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52658" y="4641953"/>
            <a:ext cx="757450" cy="1554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描述电路功能</a:t>
            </a:r>
            <a:endParaRPr lang="zh-CN" altLang="en-US" sz="2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6730564" y="5289675"/>
            <a:ext cx="429904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14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="" xmlns:a16="http://schemas.microsoft.com/office/drawing/2014/main" id="{53EDAEAF-A4FF-473E-ADD5-4776F0E6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049" y="1408524"/>
            <a:ext cx="3697343" cy="291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 Box 7">
            <a:extLst>
              <a:ext uri="{FF2B5EF4-FFF2-40B4-BE49-F238E27FC236}">
                <a16:creationId xmlns="" xmlns:a16="http://schemas.microsoft.com/office/drawing/2014/main" id="{E7AA7DD1-FAF0-48D1-A7A9-FBF5276B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460" y="1397489"/>
            <a:ext cx="416136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该电路为二级组合电路。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="" xmlns:a16="http://schemas.microsoft.com/office/drawing/2014/main" id="{14228406-099A-4354-BE12-C189A136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75" y="4487241"/>
            <a:ext cx="333988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组合逻辑电路的级数：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输入信号从输入端到输出端所经历的逻辑门的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数目</a:t>
            </a:r>
          </a:p>
        </p:txBody>
      </p:sp>
      <p:sp>
        <p:nvSpPr>
          <p:cNvPr id="25" name="Text Box 9">
            <a:extLst>
              <a:ext uri="{FF2B5EF4-FFF2-40B4-BE49-F238E27FC236}">
                <a16:creationId xmlns="" xmlns:a16="http://schemas.microsoft.com/office/drawing/2014/main" id="{D0F42832-B81C-4EBA-98BE-C131A5B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784" y="2017133"/>
            <a:ext cx="3714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写出电路的逻辑表达式</a:t>
            </a:r>
          </a:p>
        </p:txBody>
      </p:sp>
      <p:graphicFrame>
        <p:nvGraphicFramePr>
          <p:cNvPr id="26" name="Object 11">
            <a:extLst>
              <a:ext uri="{FF2B5EF4-FFF2-40B4-BE49-F238E27FC236}">
                <a16:creationId xmlns="" xmlns:a16="http://schemas.microsoft.com/office/drawing/2014/main" id="{B1FA1567-846C-422E-868C-F54EA4E32E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456770" y="2608683"/>
          <a:ext cx="2509314" cy="1592717"/>
        </p:xfrm>
        <a:graphic>
          <a:graphicData uri="http://schemas.openxmlformats.org/presentationml/2006/ole">
            <p:oleObj spid="_x0000_s3174" name="Equation" r:id="rId5" imgW="1180588" imgH="748975" progId="">
              <p:embed/>
            </p:oleObj>
          </a:graphicData>
        </a:graphic>
      </p:graphicFrame>
      <p:grpSp>
        <p:nvGrpSpPr>
          <p:cNvPr id="27" name="Group 15">
            <a:extLst>
              <a:ext uri="{FF2B5EF4-FFF2-40B4-BE49-F238E27FC236}">
                <a16:creationId xmlns="" xmlns:a16="http://schemas.microsoft.com/office/drawing/2014/main" id="{FA0873AC-0B63-4D53-8697-638C1BC5D2A3}"/>
              </a:ext>
            </a:extLst>
          </p:cNvPr>
          <p:cNvGrpSpPr>
            <a:grpSpLocks/>
          </p:cNvGrpSpPr>
          <p:nvPr/>
        </p:nvGrpSpPr>
        <p:grpSpPr bwMode="auto">
          <a:xfrm>
            <a:off x="4363508" y="4511952"/>
            <a:ext cx="4412769" cy="1857376"/>
            <a:chOff x="1032" y="2898"/>
            <a:chExt cx="3432" cy="1560"/>
          </a:xfrm>
        </p:grpSpPr>
        <p:sp>
          <p:nvSpPr>
            <p:cNvPr id="28" name="Text Box 13">
              <a:extLst>
                <a:ext uri="{FF2B5EF4-FFF2-40B4-BE49-F238E27FC236}">
                  <a16:creationId xmlns="" xmlns:a16="http://schemas.microsoft.com/office/drawing/2014/main" id="{5AD2CC15-3C0F-4536-BDDD-A12AC254A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2898"/>
              <a:ext cx="264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(2)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描述电路的逻辑功能</a:t>
              </a:r>
            </a:p>
          </p:txBody>
        </p:sp>
        <p:sp>
          <p:nvSpPr>
            <p:cNvPr id="29" name="Text Box 14">
              <a:extLst>
                <a:ext uri="{FF2B5EF4-FFF2-40B4-BE49-F238E27FC236}">
                  <a16:creationId xmlns="" xmlns:a16="http://schemas.microsoft.com/office/drawing/2014/main" id="{6A24273D-4B95-46AC-961C-703EA87BF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4"/>
              <a:ext cx="3168" cy="1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该函数表达式比较简单，不用列真值表，由表达式可知此电路是一个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异或电路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endPara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A059D4F-38DD-4821-B9A1-1423F3F47794}"/>
              </a:ext>
            </a:extLst>
          </p:cNvPr>
          <p:cNvSpPr/>
          <p:nvPr/>
        </p:nvSpPr>
        <p:spPr>
          <a:xfrm>
            <a:off x="43166" y="633484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：试分析下图所示逻辑电路的功能。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29EDCC1-09E1-4991-B5E4-A04DCAD081B6}"/>
              </a:ext>
            </a:extLst>
          </p:cNvPr>
          <p:cNvCxnSpPr>
            <a:cxnSpLocks/>
          </p:cNvCxnSpPr>
          <p:nvPr/>
        </p:nvCxnSpPr>
        <p:spPr>
          <a:xfrm>
            <a:off x="4120813" y="1151202"/>
            <a:ext cx="28858" cy="56409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组合逻辑电路分析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弧形箭头 18"/>
          <p:cNvSpPr/>
          <p:nvPr/>
        </p:nvSpPr>
        <p:spPr>
          <a:xfrm>
            <a:off x="6870713" y="2766107"/>
            <a:ext cx="371960" cy="6509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89577" y="2812371"/>
            <a:ext cx="113525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反演律</a:t>
            </a:r>
          </a:p>
        </p:txBody>
      </p:sp>
      <p:sp>
        <p:nvSpPr>
          <p:cNvPr id="22" name="右弧形箭头 21"/>
          <p:cNvSpPr/>
          <p:nvPr/>
        </p:nvSpPr>
        <p:spPr>
          <a:xfrm>
            <a:off x="6919180" y="3565032"/>
            <a:ext cx="371960" cy="6509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38044" y="3611296"/>
            <a:ext cx="113525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律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8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9" grpId="0" animBg="1"/>
      <p:bldP spid="20" grpId="0" animBg="1"/>
      <p:bldP spid="22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A059D4F-38DD-4821-B9A1-1423F3F47794}"/>
              </a:ext>
            </a:extLst>
          </p:cNvPr>
          <p:cNvSpPr/>
          <p:nvPr/>
        </p:nvSpPr>
        <p:spPr>
          <a:xfrm>
            <a:off x="191116" y="720780"/>
            <a:ext cx="6497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：试分析图中所示逻辑电路的功能。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Text Box 5">
            <a:extLst>
              <a:ext uri="{FF2B5EF4-FFF2-40B4-BE49-F238E27FC236}">
                <a16:creationId xmlns="" xmlns:a16="http://schemas.microsoft.com/office/drawing/2014/main" id="{723FBA57-3D88-48F9-91C4-B66795FD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34" y="4206642"/>
            <a:ext cx="3714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写出电路的逻辑表达式</a:t>
            </a:r>
          </a:p>
        </p:txBody>
      </p:sp>
      <p:sp>
        <p:nvSpPr>
          <p:cNvPr id="52" name="Text Box 6">
            <a:extLst>
              <a:ext uri="{FF2B5EF4-FFF2-40B4-BE49-F238E27FC236}">
                <a16:creationId xmlns="" xmlns:a16="http://schemas.microsoft.com/office/drawing/2014/main" id="{B1938FF4-EB1B-4C4E-9C4A-8ADC11F48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659" y="1366639"/>
            <a:ext cx="1858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列真值表</a:t>
            </a:r>
          </a:p>
        </p:txBody>
      </p:sp>
      <p:graphicFrame>
        <p:nvGraphicFramePr>
          <p:cNvPr id="53" name="Object 7">
            <a:extLst>
              <a:ext uri="{FF2B5EF4-FFF2-40B4-BE49-F238E27FC236}">
                <a16:creationId xmlns="" xmlns:a16="http://schemas.microsoft.com/office/drawing/2014/main" id="{9ADB4AA1-E8DD-4ED9-BFC4-90FCA861F8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1116" y="4824886"/>
          <a:ext cx="2782888" cy="1697038"/>
        </p:xfrm>
        <a:graphic>
          <a:graphicData uri="http://schemas.openxmlformats.org/presentationml/2006/ole">
            <p:oleObj spid="_x0000_s4198" name="公式" r:id="rId4" imgW="1307880" imgH="736560" progId="">
              <p:embed/>
            </p:oleObj>
          </a:graphicData>
        </a:graphic>
      </p:graphicFrame>
      <p:grpSp>
        <p:nvGrpSpPr>
          <p:cNvPr id="56" name="Group 10">
            <a:extLst>
              <a:ext uri="{FF2B5EF4-FFF2-40B4-BE49-F238E27FC236}">
                <a16:creationId xmlns="" xmlns:a16="http://schemas.microsoft.com/office/drawing/2014/main" id="{7FA234F8-CCB5-4A4A-B944-8380D00E3A80}"/>
              </a:ext>
            </a:extLst>
          </p:cNvPr>
          <p:cNvGrpSpPr>
            <a:grpSpLocks/>
          </p:cNvGrpSpPr>
          <p:nvPr/>
        </p:nvGrpSpPr>
        <p:grpSpPr bwMode="auto">
          <a:xfrm>
            <a:off x="5340138" y="1835234"/>
            <a:ext cx="1775222" cy="2584847"/>
            <a:chOff x="3661" y="2350"/>
            <a:chExt cx="1491" cy="2171"/>
          </a:xfrm>
        </p:grpSpPr>
        <p:sp>
          <p:nvSpPr>
            <p:cNvPr id="58" name="Text Box 11">
              <a:extLst>
                <a:ext uri="{FF2B5EF4-FFF2-40B4-BE49-F238E27FC236}">
                  <a16:creationId xmlns="" xmlns:a16="http://schemas.microsoft.com/office/drawing/2014/main" id="{63DD971E-81EC-4DD0-AE3F-AE401F7D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350"/>
              <a:ext cx="1491" cy="2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   B   C        F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0    0    0        0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0    0    1        0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0    1    0        0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0    1    1        1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1    0    0        0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1    0    1        1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1    1    0        1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1    1    1        1</a:t>
              </a:r>
            </a:p>
          </p:txBody>
        </p:sp>
        <p:sp>
          <p:nvSpPr>
            <p:cNvPr id="59" name="Line 12">
              <a:extLst>
                <a:ext uri="{FF2B5EF4-FFF2-40B4-BE49-F238E27FC236}">
                  <a16:creationId xmlns="" xmlns:a16="http://schemas.microsoft.com/office/drawing/2014/main" id="{7E817272-637E-48E4-BFE5-EBB055404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="" xmlns:a16="http://schemas.microsoft.com/office/drawing/2014/main" id="{D464FF35-7972-4E63-8A99-838EB4A2F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92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="" xmlns:a16="http://schemas.microsoft.com/office/drawing/2014/main" id="{B214C60D-7C49-4D4D-9D4F-DC23C770F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00"/>
              <a:ext cx="20" cy="20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="" xmlns:a16="http://schemas.microsoft.com/office/drawing/2014/main" id="{1B36E8D7-69FD-4846-AA76-3BD980369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4483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" name="Group 17">
            <a:extLst>
              <a:ext uri="{FF2B5EF4-FFF2-40B4-BE49-F238E27FC236}">
                <a16:creationId xmlns="" xmlns:a16="http://schemas.microsoft.com/office/drawing/2014/main" id="{84950DB2-1BB7-4796-9489-9978EA806EEC}"/>
              </a:ext>
            </a:extLst>
          </p:cNvPr>
          <p:cNvGrpSpPr>
            <a:grpSpLocks/>
          </p:cNvGrpSpPr>
          <p:nvPr/>
        </p:nvGrpSpPr>
        <p:grpSpPr bwMode="auto">
          <a:xfrm>
            <a:off x="5325050" y="3018348"/>
            <a:ext cx="1714500" cy="1321257"/>
            <a:chOff x="3850" y="3264"/>
            <a:chExt cx="1440" cy="1119"/>
          </a:xfrm>
        </p:grpSpPr>
        <p:sp>
          <p:nvSpPr>
            <p:cNvPr id="64" name="Rectangle 18">
              <a:extLst>
                <a:ext uri="{FF2B5EF4-FFF2-40B4-BE49-F238E27FC236}">
                  <a16:creationId xmlns="" xmlns:a16="http://schemas.microsoft.com/office/drawing/2014/main" id="{320E8F0D-5691-4674-BD9B-0403DEEB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1392" cy="19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" name="Rectangle 19">
              <a:extLst>
                <a:ext uri="{FF2B5EF4-FFF2-40B4-BE49-F238E27FC236}">
                  <a16:creationId xmlns="" xmlns:a16="http://schemas.microsoft.com/office/drawing/2014/main" id="{C1FD74C3-4AAE-4081-8FA2-78762EB1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744"/>
              <a:ext cx="1440" cy="639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6" name="Group 20">
            <a:extLst>
              <a:ext uri="{FF2B5EF4-FFF2-40B4-BE49-F238E27FC236}">
                <a16:creationId xmlns="" xmlns:a16="http://schemas.microsoft.com/office/drawing/2014/main" id="{B31F6542-B42C-4FE2-BC11-473106DC42B3}"/>
              </a:ext>
            </a:extLst>
          </p:cNvPr>
          <p:cNvGrpSpPr>
            <a:grpSpLocks/>
          </p:cNvGrpSpPr>
          <p:nvPr/>
        </p:nvGrpSpPr>
        <p:grpSpPr bwMode="auto">
          <a:xfrm>
            <a:off x="5381810" y="2199527"/>
            <a:ext cx="1714500" cy="1290638"/>
            <a:chOff x="3888" y="2564"/>
            <a:chExt cx="1440" cy="1084"/>
          </a:xfrm>
        </p:grpSpPr>
        <p:sp>
          <p:nvSpPr>
            <p:cNvPr id="67" name="Rectangle 21">
              <a:extLst>
                <a:ext uri="{FF2B5EF4-FFF2-40B4-BE49-F238E27FC236}">
                  <a16:creationId xmlns="" xmlns:a16="http://schemas.microsoft.com/office/drawing/2014/main" id="{7BEEEB15-B826-4DC0-A740-9EC6B0E2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64"/>
              <a:ext cx="1392" cy="632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" name="Rectangle 22">
              <a:extLst>
                <a:ext uri="{FF2B5EF4-FFF2-40B4-BE49-F238E27FC236}">
                  <a16:creationId xmlns="" xmlns:a16="http://schemas.microsoft.com/office/drawing/2014/main" id="{5354F3C3-C460-49A9-9B64-3109FE1F1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84"/>
              <a:ext cx="1440" cy="164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9" name="Text Box 25">
            <a:extLst>
              <a:ext uri="{FF2B5EF4-FFF2-40B4-BE49-F238E27FC236}">
                <a16:creationId xmlns="" xmlns:a16="http://schemas.microsoft.com/office/drawing/2014/main" id="{2A59C913-1CAB-4DFA-9AFC-9D7642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73" y="4648680"/>
            <a:ext cx="34050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描述电路的逻辑功能</a:t>
            </a:r>
          </a:p>
        </p:txBody>
      </p:sp>
      <p:sp>
        <p:nvSpPr>
          <p:cNvPr id="70" name="Text Box 26">
            <a:extLst>
              <a:ext uri="{FF2B5EF4-FFF2-40B4-BE49-F238E27FC236}">
                <a16:creationId xmlns="" xmlns:a16="http://schemas.microsoft.com/office/drawing/2014/main" id="{5B81B473-F1B5-4A01-A5EA-80918250D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44" y="5928667"/>
            <a:ext cx="33774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因此，该电路为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少数服从多数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电路，也称多数表决电路。</a:t>
            </a:r>
          </a:p>
        </p:txBody>
      </p:sp>
      <p:sp>
        <p:nvSpPr>
          <p:cNvPr id="71" name="Text Box 27">
            <a:extLst>
              <a:ext uri="{FF2B5EF4-FFF2-40B4-BE49-F238E27FC236}">
                <a16:creationId xmlns="" xmlns:a16="http://schemas.microsoft.com/office/drawing/2014/main" id="{D8A72B27-CD17-41A4-88DA-1E8D4669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726" y="5116974"/>
            <a:ext cx="3695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多数输入变量为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，输出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72" name="Text Box 28">
            <a:extLst>
              <a:ext uri="{FF2B5EF4-FFF2-40B4-BE49-F238E27FC236}">
                <a16:creationId xmlns="" xmlns:a16="http://schemas.microsoft.com/office/drawing/2014/main" id="{FCDA7D3F-80C1-470D-A9FC-3BB90419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344" y="5510011"/>
            <a:ext cx="3501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多数输入变量为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，输出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0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3" name="Group 32">
            <a:extLst>
              <a:ext uri="{FF2B5EF4-FFF2-40B4-BE49-F238E27FC236}">
                <a16:creationId xmlns="" xmlns:a16="http://schemas.microsoft.com/office/drawing/2014/main" id="{2125414D-B675-49D2-9550-CAD1EBB9F6E2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359159"/>
            <a:ext cx="3643311" cy="2591530"/>
            <a:chOff x="3312" y="798"/>
            <a:chExt cx="2208" cy="1458"/>
          </a:xfrm>
        </p:grpSpPr>
        <p:pic>
          <p:nvPicPr>
            <p:cNvPr id="74" name="Picture 23">
              <a:extLst>
                <a:ext uri="{FF2B5EF4-FFF2-40B4-BE49-F238E27FC236}">
                  <a16:creationId xmlns="" xmlns:a16="http://schemas.microsoft.com/office/drawing/2014/main" id="{857204DA-C334-4D79-927B-0F318267C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798"/>
              <a:ext cx="2208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 Box 29">
              <a:extLst>
                <a:ext uri="{FF2B5EF4-FFF2-40B4-BE49-F238E27FC236}">
                  <a16:creationId xmlns="" xmlns:a16="http://schemas.microsoft.com/office/drawing/2014/main" id="{173C75A6-4E8C-4208-B1C2-229662D3F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864"/>
              <a:ext cx="2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76" name="Text Box 30">
              <a:extLst>
                <a:ext uri="{FF2B5EF4-FFF2-40B4-BE49-F238E27FC236}">
                  <a16:creationId xmlns="" xmlns:a16="http://schemas.microsoft.com/office/drawing/2014/main" id="{EE977677-62C8-4744-BC80-D13637E77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344"/>
              <a:ext cx="2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F2</a:t>
              </a:r>
            </a:p>
          </p:txBody>
        </p:sp>
        <p:sp>
          <p:nvSpPr>
            <p:cNvPr id="77" name="Text Box 31">
              <a:extLst>
                <a:ext uri="{FF2B5EF4-FFF2-40B4-BE49-F238E27FC236}">
                  <a16:creationId xmlns="" xmlns:a16="http://schemas.microsoft.com/office/drawing/2014/main" id="{77B49EEF-D8B1-4BF4-94D4-3ABA64288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1872"/>
              <a:ext cx="27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50">
                  <a:solidFill>
                    <a:srgbClr val="000000"/>
                  </a:solidFill>
                  <a:latin typeface="Times New Roman" panose="02020603050405020304" pitchFamily="18" charset="0"/>
                </a:rPr>
                <a:t>F3</a:t>
              </a:r>
            </a:p>
          </p:txBody>
        </p:sp>
      </p:grpSp>
      <p:sp>
        <p:nvSpPr>
          <p:cNvPr id="36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组合逻辑电路分析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38" name="直接连接符 3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弧形箭头 2"/>
          <p:cNvSpPr/>
          <p:nvPr/>
        </p:nvSpPr>
        <p:spPr>
          <a:xfrm>
            <a:off x="2921022" y="5750102"/>
            <a:ext cx="371960" cy="6509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9886" y="5796366"/>
            <a:ext cx="1135250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反演律</a:t>
            </a:r>
          </a:p>
        </p:txBody>
      </p:sp>
    </p:spTree>
    <p:extLst>
      <p:ext uri="{BB962C8B-B14F-4D97-AF65-F5344CB8AC3E}">
        <p14:creationId xmlns:p14="http://schemas.microsoft.com/office/powerpoint/2010/main" xmlns="" val="28867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A059D4F-38DD-4821-B9A1-1423F3F47794}"/>
              </a:ext>
            </a:extLst>
          </p:cNvPr>
          <p:cNvSpPr/>
          <p:nvPr/>
        </p:nvSpPr>
        <p:spPr>
          <a:xfrm>
            <a:off x="60100" y="632525"/>
            <a:ext cx="7579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：试分析图中所示电路逻辑，写出表达式。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CE72ADD4-FF45-4628-8063-FA65D9EA4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35" y="1660815"/>
            <a:ext cx="3395985" cy="170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30">
            <a:extLst>
              <a:ext uri="{FF2B5EF4-FFF2-40B4-BE49-F238E27FC236}">
                <a16:creationId xmlns="" xmlns:a16="http://schemas.microsoft.com/office/drawing/2014/main" id="{4A85801C-4168-452A-B3B4-492E3551B1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0628" y="4484484"/>
          <a:ext cx="2585591" cy="2010375"/>
        </p:xfrm>
        <a:graphic>
          <a:graphicData uri="http://schemas.openxmlformats.org/presentationml/2006/ole">
            <p:oleObj spid="_x0000_s5222" name="公式" r:id="rId5" imgW="952087" imgH="939392" progId="">
              <p:embed/>
            </p:oleObj>
          </a:graphicData>
        </a:graphic>
      </p:graphicFrame>
      <p:sp>
        <p:nvSpPr>
          <p:cNvPr id="12" name="Text Box 31">
            <a:extLst>
              <a:ext uri="{FF2B5EF4-FFF2-40B4-BE49-F238E27FC236}">
                <a16:creationId xmlns="" xmlns:a16="http://schemas.microsoft.com/office/drawing/2014/main" id="{FA8519B3-8D5C-44B7-AA73-AF8A20C2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6791" y="3911691"/>
            <a:ext cx="39004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写出电路的逻辑表达式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="" xmlns:a16="http://schemas.microsoft.com/office/drawing/2014/main" id="{9DEB58AA-D28B-4613-830E-417612BC9384}"/>
              </a:ext>
            </a:extLst>
          </p:cNvPr>
          <p:cNvGrpSpPr>
            <a:grpSpLocks/>
          </p:cNvGrpSpPr>
          <p:nvPr/>
        </p:nvGrpSpPr>
        <p:grpSpPr bwMode="auto">
          <a:xfrm>
            <a:off x="3951695" y="1910901"/>
            <a:ext cx="2688431" cy="4726782"/>
            <a:chOff x="3384" y="113"/>
            <a:chExt cx="2258" cy="3970"/>
          </a:xfrm>
        </p:grpSpPr>
        <p:sp>
          <p:nvSpPr>
            <p:cNvPr id="14" name="Text Box 9">
              <a:extLst>
                <a:ext uri="{FF2B5EF4-FFF2-40B4-BE49-F238E27FC236}">
                  <a16:creationId xmlns="" xmlns:a16="http://schemas.microsoft.com/office/drawing/2014/main" id="{3D680E3D-70A3-47F8-9EDF-43E268AEA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353"/>
              <a:ext cx="1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1350">
                <a:latin typeface="宋体" panose="02010600030101010101" pitchFamily="2" charset="-122"/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="" xmlns:a16="http://schemas.microsoft.com/office/drawing/2014/main" id="{43BCCFEE-DA54-4A88-9045-245540738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53"/>
              <a:ext cx="2258" cy="3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Aft>
                  <a:spcPct val="20000"/>
                </a:spcAft>
              </a:pPr>
              <a:r>
                <a:rPr lang="en-US" altLang="zh-CN" dirty="0">
                  <a:latin typeface="Times New Roman" panose="02020603050405020304" pitchFamily="18" charset="0"/>
                </a:rPr>
                <a:t> B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B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</a:rPr>
                <a:t>   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 G</a:t>
              </a:r>
              <a:r>
                <a:rPr lang="en-US" altLang="zh-CN" sz="1600" baseline="-25000" dirty="0" smtClean="0">
                  <a:latin typeface="Times New Roman" panose="02020603050405020304" pitchFamily="18" charset="0"/>
                </a:rPr>
                <a:t>3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G</a:t>
              </a:r>
              <a:r>
                <a:rPr lang="en-US" altLang="zh-CN" sz="1600" baseline="-25000" dirty="0" smtClean="0">
                  <a:latin typeface="Times New Roman" panose="02020603050405020304" pitchFamily="18" charset="0"/>
                </a:rPr>
                <a:t>2 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G</a:t>
              </a:r>
              <a:r>
                <a:rPr lang="en-US" altLang="zh-CN" sz="1600" baseline="-25000" dirty="0" smtClean="0">
                  <a:latin typeface="Times New Roman" panose="02020603050405020304" pitchFamily="18" charset="0"/>
                </a:rPr>
                <a:t>1 </a:t>
              </a:r>
              <a:r>
                <a:rPr lang="en-US" altLang="zh-CN" dirty="0" smtClean="0">
                  <a:latin typeface="Times New Roman" panose="02020603050405020304" pitchFamily="18" charset="0"/>
                </a:rPr>
                <a:t>G</a:t>
              </a:r>
              <a:r>
                <a:rPr lang="en-US" altLang="zh-CN" sz="1600" baseline="-25000" dirty="0" smtClean="0">
                  <a:latin typeface="Times New Roman" panose="02020603050405020304" pitchFamily="18" charset="0"/>
                </a:rPr>
                <a:t>0</a:t>
              </a:r>
              <a:endParaRPr lang="en-US" altLang="zh-CN" sz="1600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0  0  0  0        0   0   0   0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0  0  0  1        0   0   0   1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0  0  1  0        0   0   1   1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0  0  1  1        0   0   1   0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0  1  0  0        0   1   1   0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0  1  0  1        0   1   1   1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0  1  1  0        0   1   0   1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0  1  1  1        0   1   0   0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1  0  0  0        1   1   0   0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1  0  0  1        1   1   0   1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1  0  1  0        1   1   1   1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1  0  1  1        1   1   1   0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1  1  0  0        1   0   1   0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1  1  0  1        1   0   1   1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1  1  1  0        1   0   0   1</a:t>
              </a:r>
            </a:p>
            <a:p>
              <a:pPr>
                <a:lnSpc>
                  <a:spcPct val="9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  1  1  1  1        1   0   0   0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="" xmlns:a16="http://schemas.microsoft.com/office/drawing/2014/main" id="{F4ACE385-39C2-4B9D-86D1-24C458D3F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113"/>
              <a:ext cx="10" cy="3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Line 14">
              <a:extLst>
                <a:ext uri="{FF2B5EF4-FFF2-40B4-BE49-F238E27FC236}">
                  <a16:creationId xmlns="" xmlns:a16="http://schemas.microsoft.com/office/drawing/2014/main" id="{2DDDA552-6288-4ACE-BFD6-7443EE5B9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4014"/>
              <a:ext cx="2150" cy="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5">
              <a:extLst>
                <a:ext uri="{FF2B5EF4-FFF2-40B4-BE49-F238E27FC236}">
                  <a16:creationId xmlns="" xmlns:a16="http://schemas.microsoft.com/office/drawing/2014/main" id="{60031C93-52B9-481E-A33B-BFB99C43C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654"/>
              <a:ext cx="2150" cy="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6">
              <a:extLst>
                <a:ext uri="{FF2B5EF4-FFF2-40B4-BE49-F238E27FC236}">
                  <a16:creationId xmlns="" xmlns:a16="http://schemas.microsoft.com/office/drawing/2014/main" id="{88910D82-2289-4766-BF77-BCC899F40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392"/>
              <a:ext cx="2150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7">
              <a:extLst>
                <a:ext uri="{FF2B5EF4-FFF2-40B4-BE49-F238E27FC236}">
                  <a16:creationId xmlns="" xmlns:a16="http://schemas.microsoft.com/office/drawing/2014/main" id="{20A08EB7-F366-40DE-9E6A-CB0AD0F23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113"/>
              <a:ext cx="2150" cy="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3" name="Text Box 6">
            <a:extLst>
              <a:ext uri="{FF2B5EF4-FFF2-40B4-BE49-F238E27FC236}">
                <a16:creationId xmlns="" xmlns:a16="http://schemas.microsoft.com/office/drawing/2014/main" id="{408EADD8-73A8-4216-B16C-5822D7D9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632" y="1397208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列写真值表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="" xmlns:a16="http://schemas.microsoft.com/office/drawing/2014/main" id="{0992FB4B-3E86-4468-B65D-77FC0EFC1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143" y="1964389"/>
            <a:ext cx="1965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描述电路的逻辑功能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="" xmlns:a16="http://schemas.microsoft.com/office/drawing/2014/main" id="{41A9E5AF-3BD1-4E77-A78B-04153B97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501" y="3388461"/>
            <a:ext cx="1784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自然二进制码到格雷码的转换电路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DCE6E753-E0BB-411C-82C3-AC4F0C6A9FC7}"/>
              </a:ext>
            </a:extLst>
          </p:cNvPr>
          <p:cNvSpPr txBox="1"/>
          <p:nvPr/>
        </p:nvSpPr>
        <p:spPr>
          <a:xfrm>
            <a:off x="3888632" y="1904886"/>
            <a:ext cx="143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自然二进制码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10DBBC0-9CAF-4C58-89D8-9E563CD59717}"/>
              </a:ext>
            </a:extLst>
          </p:cNvPr>
          <p:cNvSpPr txBox="1"/>
          <p:nvPr/>
        </p:nvSpPr>
        <p:spPr>
          <a:xfrm>
            <a:off x="5386618" y="1904886"/>
            <a:ext cx="87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</a:t>
            </a:r>
          </a:p>
        </p:txBody>
      </p:sp>
      <p:sp>
        <p:nvSpPr>
          <p:cNvPr id="26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组合逻辑电路分析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34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utoUpdateAnimBg="0"/>
      <p:bldP spid="24" grpId="0"/>
      <p:bldP spid="25" grpId="0" autoUpdateAnimBg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组合逻辑电路概述</a:t>
            </a:r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组合逻辑电路分析</a:t>
            </a:r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组合逻辑电路设计</a:t>
            </a:r>
          </a:p>
        </p:txBody>
      </p:sp>
    </p:spTree>
    <p:extLst>
      <p:ext uri="{BB962C8B-B14F-4D97-AF65-F5344CB8AC3E}">
        <p14:creationId xmlns:p14="http://schemas.microsoft.com/office/powerpoint/2010/main" xmlns="" val="10854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="" xmlns:a16="http://schemas.microsoft.com/office/drawing/2014/main" id="{8382CB27-AD31-49AD-B25F-3CC430850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95" y="747359"/>
            <a:ext cx="8515206" cy="569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设计目标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  <a:p>
            <a:pPr marL="557213" lvl="1" indent="-214313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Char char="–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根据逻辑功能的要求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得到实现该功能的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逻辑电路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marL="257175" indent="-257175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最优标准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685800" lvl="1" indent="-342900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小规模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SSI 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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逻辑门数最少，逻辑门级数最少，逻辑门之间的连线最少</a:t>
            </a:r>
          </a:p>
          <a:p>
            <a:pPr marL="685800" lvl="1" indent="-342900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中大规模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MSI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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集成块数最少</a:t>
            </a:r>
          </a:p>
          <a:p>
            <a:pPr marL="257175" indent="-257175" algn="just" defTabSz="68580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传统方法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用逻辑函数实现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编程方法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用硬件描述语言编程实现</a:t>
            </a:r>
          </a:p>
        </p:txBody>
      </p:sp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61849" y="4557624"/>
            <a:ext cx="7839497" cy="1144598"/>
            <a:chOff x="525368" y="4400714"/>
            <a:chExt cx="7839497" cy="1144598"/>
          </a:xfrm>
        </p:grpSpPr>
        <p:sp>
          <p:nvSpPr>
            <p:cNvPr id="2" name="矩形 1"/>
            <p:cNvSpPr/>
            <p:nvPr/>
          </p:nvSpPr>
          <p:spPr>
            <a:xfrm>
              <a:off x="525368" y="4557840"/>
              <a:ext cx="703386" cy="925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实际逻辑问题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1287735" y="4945335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68658" y="4557839"/>
              <a:ext cx="449515" cy="925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24166" y="4400714"/>
              <a:ext cx="1482518" cy="381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逻辑表达式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95671" y="4400714"/>
              <a:ext cx="1207155" cy="381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公式化简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24166" y="5164129"/>
              <a:ext cx="1482518" cy="381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卡诺图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95671" y="5164129"/>
              <a:ext cx="1207155" cy="3811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图形化简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046406" y="4944145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2366819" y="4579483"/>
              <a:ext cx="246528" cy="8623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4207425" y="4523672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4189679" y="5270855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794807" y="4523672"/>
              <a:ext cx="232658" cy="91491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183215" y="4897263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434420" y="4518517"/>
              <a:ext cx="761745" cy="925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最简表达式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7262249" y="4901484"/>
              <a:ext cx="221837" cy="1677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603120" y="4513363"/>
              <a:ext cx="761745" cy="925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逻辑电路图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0131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>
            <a:extLst>
              <a:ext uri="{FF2B5EF4-FFF2-40B4-BE49-F238E27FC236}">
                <a16:creationId xmlns="" xmlns:a16="http://schemas.microsoft.com/office/drawing/2014/main" id="{B798E568-1220-4826-AE34-69A12F54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84" y="2990128"/>
            <a:ext cx="50806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）确定输入输出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根据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题意，有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个输入变量，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个输出变量。 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7F29E855-B033-42D8-B937-348B51FF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91" y="4272272"/>
            <a:ext cx="50748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个输入变量分别为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表示主裁判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输入：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表示同意，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表示不同意；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设输出变量为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zh-CN" altLang="en-US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输出：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表示通过，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表示不通过</a:t>
            </a:r>
          </a:p>
        </p:txBody>
      </p:sp>
      <p:graphicFrame>
        <p:nvGraphicFramePr>
          <p:cNvPr id="33" name="Group 2">
            <a:extLst>
              <a:ext uri="{FF2B5EF4-FFF2-40B4-BE49-F238E27FC236}">
                <a16:creationId xmlns="" xmlns:a16="http://schemas.microsoft.com/office/drawing/2014/main" id="{0808B261-82A5-46B7-BA6C-7E8343629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7544" y="3094293"/>
          <a:ext cx="2159794" cy="3360420"/>
        </p:xfrm>
        <a:graphic>
          <a:graphicData uri="http://schemas.openxmlformats.org/drawingml/2006/table">
            <a:tbl>
              <a:tblPr/>
              <a:tblGrid>
                <a:gridCol w="1328738">
                  <a:extLst>
                    <a:ext uri="{9D8B030D-6E8A-4147-A177-3AD203B41FA5}">
                      <a16:colId xmlns="" xmlns:a16="http://schemas.microsoft.com/office/drawing/2014/main" val="131769481"/>
                    </a:ext>
                  </a:extLst>
                </a:gridCol>
                <a:gridCol w="831056">
                  <a:extLst>
                    <a:ext uri="{9D8B030D-6E8A-4147-A177-3AD203B41FA5}">
                      <a16:colId xmlns="" xmlns:a16="http://schemas.microsoft.com/office/drawing/2014/main" val="180425831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  B   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586259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662279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9529926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277503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962642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872386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787401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3351742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4409604"/>
                  </a:ext>
                </a:extLst>
              </a:tr>
            </a:tbl>
          </a:graphicData>
        </a:graphic>
      </p:graphicFrame>
      <p:sp>
        <p:nvSpPr>
          <p:cNvPr id="34" name="Rectangle 34">
            <a:extLst>
              <a:ext uri="{FF2B5EF4-FFF2-40B4-BE49-F238E27FC236}">
                <a16:creationId xmlns="" xmlns:a16="http://schemas.microsoft.com/office/drawing/2014/main" id="{33374E17-5E00-4B04-8180-FC72E3B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629" y="2522588"/>
            <a:ext cx="2567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）列出真值表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="" xmlns:a16="http://schemas.microsoft.com/office/drawing/2014/main" id="{059A5559-28DE-4AFC-9D76-892ED024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0" y="673421"/>
            <a:ext cx="835863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在举重比赛中，有两名副裁判，一名主裁判。 当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两名以上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裁判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必须包括主裁判在内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认为运动员上举杠铃合格，按动电钮，裁决合格信号灯亮，则该运动员成绩有效。试设计该电路。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B0C3205-7CBF-468E-9931-168E9D73F4CA}"/>
              </a:ext>
            </a:extLst>
          </p:cNvPr>
          <p:cNvSpPr txBox="1"/>
          <p:nvPr/>
        </p:nvSpPr>
        <p:spPr>
          <a:xfrm>
            <a:off x="173466" y="2461033"/>
            <a:ext cx="408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（一）传统方法</a:t>
            </a:r>
          </a:p>
        </p:txBody>
      </p:sp>
      <p:sp>
        <p:nvSpPr>
          <p:cNvPr id="1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65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2">
            <a:extLst>
              <a:ext uri="{FF2B5EF4-FFF2-40B4-BE49-F238E27FC236}">
                <a16:creationId xmlns="" xmlns:a16="http://schemas.microsoft.com/office/drawing/2014/main" id="{0808B261-82A5-46B7-BA6C-7E83436294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213" y="1847321"/>
          <a:ext cx="2159794" cy="3909060"/>
        </p:xfrm>
        <a:graphic>
          <a:graphicData uri="http://schemas.openxmlformats.org/drawingml/2006/table">
            <a:tbl>
              <a:tblPr/>
              <a:tblGrid>
                <a:gridCol w="1328738">
                  <a:extLst>
                    <a:ext uri="{9D8B030D-6E8A-4147-A177-3AD203B41FA5}">
                      <a16:colId xmlns="" xmlns:a16="http://schemas.microsoft.com/office/drawing/2014/main" val="131769481"/>
                    </a:ext>
                  </a:extLst>
                </a:gridCol>
                <a:gridCol w="831056">
                  <a:extLst>
                    <a:ext uri="{9D8B030D-6E8A-4147-A177-3AD203B41FA5}">
                      <a16:colId xmlns="" xmlns:a16="http://schemas.microsoft.com/office/drawing/2014/main" val="1804258315"/>
                    </a:ext>
                  </a:extLst>
                </a:gridCol>
              </a:tblGrid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  B   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05862590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6622794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9529926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2775031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9626424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8723867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787401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3351742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1   1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4409604"/>
                  </a:ext>
                </a:extLst>
              </a:tr>
            </a:tbl>
          </a:graphicData>
        </a:graphic>
      </p:graphicFrame>
      <p:sp>
        <p:nvSpPr>
          <p:cNvPr id="34" name="Rectangle 34">
            <a:extLst>
              <a:ext uri="{FF2B5EF4-FFF2-40B4-BE49-F238E27FC236}">
                <a16:creationId xmlns="" xmlns:a16="http://schemas.microsoft.com/office/drawing/2014/main" id="{33374E17-5E00-4B04-8180-FC72E3B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51" y="109839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CCF49A0-F8FF-4972-92C7-30D354F6D886}"/>
              </a:ext>
            </a:extLst>
          </p:cNvPr>
          <p:cNvSpPr/>
          <p:nvPr/>
        </p:nvSpPr>
        <p:spPr>
          <a:xfrm>
            <a:off x="3986678" y="1098392"/>
            <a:ext cx="418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）由真值表写出表达式　　　　　　　　　　　　　　　　　　           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="" xmlns:a16="http://schemas.microsoft.com/office/drawing/2014/main" id="{90DB0A22-F1A4-4C91-B152-41857CF941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30156" y="1753673"/>
          <a:ext cx="4013744" cy="606212"/>
        </p:xfrm>
        <a:graphic>
          <a:graphicData uri="http://schemas.openxmlformats.org/presentationml/2006/ole">
            <p:oleObj spid="_x0000_s7264" name="Equation" r:id="rId4" imgW="1257300" imgH="190500" progId="Equation.DSMT4">
              <p:embed/>
            </p:oleObj>
          </a:graphicData>
        </a:graphic>
      </p:graphicFrame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8C576EC-9E92-4E00-8D9A-DB625CA84A0C}"/>
              </a:ext>
            </a:extLst>
          </p:cNvPr>
          <p:cNvSpPr/>
          <p:nvPr/>
        </p:nvSpPr>
        <p:spPr>
          <a:xfrm>
            <a:off x="3986678" y="2553501"/>
            <a:ext cx="2593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）化简表达式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22C84F50-536D-45D7-A371-90F4A22FCC5A}"/>
              </a:ext>
            </a:extLst>
          </p:cNvPr>
          <p:cNvCxnSpPr/>
          <p:nvPr/>
        </p:nvCxnSpPr>
        <p:spPr>
          <a:xfrm>
            <a:off x="764370" y="4801204"/>
            <a:ext cx="193915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033E5DD0-148C-4DA2-BC34-97CA1A8AE1D4}"/>
              </a:ext>
            </a:extLst>
          </p:cNvPr>
          <p:cNvCxnSpPr/>
          <p:nvPr/>
        </p:nvCxnSpPr>
        <p:spPr>
          <a:xfrm>
            <a:off x="764370" y="5242638"/>
            <a:ext cx="193915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A325B508-B709-4340-BC8B-4EF0F5155225}"/>
              </a:ext>
            </a:extLst>
          </p:cNvPr>
          <p:cNvCxnSpPr/>
          <p:nvPr/>
        </p:nvCxnSpPr>
        <p:spPr>
          <a:xfrm>
            <a:off x="807233" y="5687521"/>
            <a:ext cx="193915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EF64513-D45B-48C9-8F3C-FC838B32DF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0156" y="3208782"/>
            <a:ext cx="3661344" cy="2778790"/>
          </a:xfrm>
          <a:prstGeom prst="rect">
            <a:avLst/>
          </a:prstGeom>
        </p:spPr>
      </p:pic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64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CCF49A0-F8FF-4972-92C7-30D354F6D886}"/>
              </a:ext>
            </a:extLst>
          </p:cNvPr>
          <p:cNvSpPr/>
          <p:nvPr/>
        </p:nvSpPr>
        <p:spPr>
          <a:xfrm>
            <a:off x="353790" y="1626038"/>
            <a:ext cx="3684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）画出逻辑电路图　　　　　　　　　　　　　　　　　　           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E46225B-0AD3-4E39-A9EC-5636656F9F57}"/>
              </a:ext>
            </a:extLst>
          </p:cNvPr>
          <p:cNvSpPr/>
          <p:nvPr/>
        </p:nvSpPr>
        <p:spPr>
          <a:xfrm>
            <a:off x="1034484" y="894713"/>
            <a:ext cx="1932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FF0000"/>
                </a:solidFill>
              </a:rPr>
              <a:t>Y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en-US" altLang="zh-CN" sz="3200" i="1" dirty="0">
                <a:solidFill>
                  <a:srgbClr val="FF0000"/>
                </a:solidFill>
              </a:rPr>
              <a:t>AB</a:t>
            </a:r>
            <a:r>
              <a:rPr lang="en-US" altLang="zh-CN" sz="3200" dirty="0">
                <a:solidFill>
                  <a:srgbClr val="FF0000"/>
                </a:solidFill>
              </a:rPr>
              <a:t>+</a:t>
            </a:r>
            <a:r>
              <a:rPr lang="en-US" altLang="zh-CN" sz="3200" i="1" dirty="0">
                <a:solidFill>
                  <a:srgbClr val="FF0000"/>
                </a:solidFill>
              </a:rPr>
              <a:t>AC</a:t>
            </a:r>
            <a:r>
              <a:rPr lang="zh-CN" altLang="en-US" sz="3200" i="1" dirty="0">
                <a:solidFill>
                  <a:srgbClr val="FF0000"/>
                </a:solidFill>
              </a:rPr>
              <a:t>　　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C0D9214-483E-43B4-A0D6-ACD647DA6261}"/>
              </a:ext>
            </a:extLst>
          </p:cNvPr>
          <p:cNvSpPr txBox="1"/>
          <p:nvPr/>
        </p:nvSpPr>
        <p:spPr>
          <a:xfrm>
            <a:off x="97154" y="2402403"/>
            <a:ext cx="4597469" cy="313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同一个电路可用不同的逻辑门来实现，需要根据所用的逻辑门对化简后的逻辑函数进行变形处理</a:t>
            </a:r>
            <a:endParaRPr lang="en-US" altLang="zh-CN" sz="24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除了基本逻辑门电路之外，常用的逻辑门电路有与非门、或非门、与或非门等</a:t>
            </a:r>
          </a:p>
        </p:txBody>
      </p:sp>
      <p:pic>
        <p:nvPicPr>
          <p:cNvPr id="21" name="Picture 5" descr="4-3-2">
            <a:extLst>
              <a:ext uri="{FF2B5EF4-FFF2-40B4-BE49-F238E27FC236}">
                <a16:creationId xmlns="" xmlns:a16="http://schemas.microsoft.com/office/drawing/2014/main" id="{452EB96F-8E0C-424D-944A-E874FB9C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1103" y="3381375"/>
            <a:ext cx="394956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907E695-0333-4964-94A1-DB6F7542C28A}"/>
              </a:ext>
            </a:extLst>
          </p:cNvPr>
          <p:cNvSpPr txBox="1"/>
          <p:nvPr/>
        </p:nvSpPr>
        <p:spPr>
          <a:xfrm>
            <a:off x="5131103" y="2634604"/>
            <a:ext cx="407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 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与门、或门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</a:p>
        </p:txBody>
      </p:sp>
      <p:sp>
        <p:nvSpPr>
          <p:cNvPr id="1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8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91563" y="2306570"/>
            <a:ext cx="2916316" cy="3711785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forever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</a:t>
            </a:r>
            <a:r>
              <a:rPr kumimoji="1"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forever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语句；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</a:t>
            </a:r>
            <a:r>
              <a:rPr kumimoji="1"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forever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多条语句；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</a:t>
            </a: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DB2D1E8-D4E2-4026-B5FD-87433D36BF16}"/>
              </a:ext>
            </a:extLst>
          </p:cNvPr>
          <p:cNvSpPr/>
          <p:nvPr/>
        </p:nvSpPr>
        <p:spPr>
          <a:xfrm>
            <a:off x="3878974" y="2924265"/>
            <a:ext cx="4404059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&amp;quot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1’b0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forever 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~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17F535-1DAC-4005-863A-3E3A01A05073}"/>
              </a:ext>
            </a:extLst>
          </p:cNvPr>
          <p:cNvSpPr/>
          <p:nvPr/>
        </p:nvSpPr>
        <p:spPr>
          <a:xfrm>
            <a:off x="3282425" y="755283"/>
            <a:ext cx="5481377" cy="209288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forever</a:t>
            </a:r>
            <a:r>
              <a:rPr lang="zh-CN" altLang="en-US" sz="2400" b="1" dirty="0"/>
              <a:t>是一种</a:t>
            </a:r>
            <a:r>
              <a:rPr lang="zh-CN" altLang="en-US" sz="2400" b="1" dirty="0">
                <a:solidFill>
                  <a:srgbClr val="FF0000"/>
                </a:solidFill>
              </a:rPr>
              <a:t>无穷循环</a:t>
            </a:r>
            <a:r>
              <a:rPr lang="zh-CN" altLang="en-US" sz="2400" b="1" dirty="0"/>
              <a:t>控制语句，它不断地执行其后的语句或语句</a:t>
            </a:r>
            <a:r>
              <a:rPr lang="zh-CN" altLang="en-US" sz="2400" b="1" dirty="0" smtClean="0"/>
              <a:t>块</a:t>
            </a:r>
            <a:endParaRPr lang="en-US" altLang="zh-CN" sz="2400" b="1" dirty="0" smtClean="0"/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forever</a:t>
            </a:r>
            <a:r>
              <a:rPr lang="zh-CN" altLang="en-US" sz="2400" b="1" dirty="0"/>
              <a:t>语句要写在</a:t>
            </a:r>
            <a:r>
              <a:rPr lang="en-US" altLang="zh-CN" sz="2400" b="1" dirty="0">
                <a:solidFill>
                  <a:srgbClr val="FF0000"/>
                </a:solidFill>
              </a:rPr>
              <a:t>initial</a:t>
            </a:r>
            <a:r>
              <a:rPr lang="zh-CN" altLang="en-US" sz="2400" b="1" dirty="0">
                <a:solidFill>
                  <a:srgbClr val="FF0000"/>
                </a:solidFill>
              </a:rPr>
              <a:t>块</a:t>
            </a:r>
            <a:r>
              <a:rPr lang="zh-CN" altLang="en-US" sz="2400" b="1" dirty="0"/>
              <a:t>中</a:t>
            </a:r>
            <a:endParaRPr lang="en-US" altLang="zh-CN" sz="2400" b="1" dirty="0"/>
          </a:p>
          <a:p>
            <a:pPr marL="257175" indent="-257175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forever</a:t>
            </a:r>
            <a:r>
              <a:rPr lang="zh-CN" altLang="en-US" sz="2400" b="1" dirty="0"/>
              <a:t>语句常用来产生周期性的波形，作为</a:t>
            </a:r>
            <a:r>
              <a:rPr lang="zh-CN" altLang="en-US" sz="2400" b="1" dirty="0">
                <a:solidFill>
                  <a:srgbClr val="FF0000"/>
                </a:solidFill>
              </a:rPr>
              <a:t>仿真激励</a:t>
            </a:r>
            <a:r>
              <a:rPr lang="zh-CN" altLang="en-US" sz="2400" b="1" dirty="0"/>
              <a:t>信号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990809" y="6389979"/>
            <a:ext cx="4065192" cy="341917"/>
            <a:chOff x="3949775" y="6249302"/>
            <a:chExt cx="4065192" cy="34191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949775" y="6563120"/>
              <a:ext cx="817008" cy="54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766783" y="6249302"/>
              <a:ext cx="0" cy="313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761373" y="6254714"/>
              <a:ext cx="817008" cy="54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578381" y="6260124"/>
              <a:ext cx="0" cy="313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568456" y="6580398"/>
              <a:ext cx="817008" cy="54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385464" y="6266580"/>
              <a:ext cx="0" cy="313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389979" y="6271991"/>
              <a:ext cx="817008" cy="54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7206987" y="6277401"/>
              <a:ext cx="0" cy="313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97959" y="6580398"/>
              <a:ext cx="817008" cy="54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3795004" y="532308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功能：每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隔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个时间单位，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反向，时钟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周期为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个时间单位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5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CCF49A0-F8FF-4972-92C7-30D354F6D886}"/>
              </a:ext>
            </a:extLst>
          </p:cNvPr>
          <p:cNvSpPr/>
          <p:nvPr/>
        </p:nvSpPr>
        <p:spPr>
          <a:xfrm>
            <a:off x="195258" y="1761288"/>
            <a:ext cx="3676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）画出逻辑电路图　　　　　　　　　　　　　　　　　　           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E46225B-0AD3-4E39-A9EC-5636656F9F57}"/>
              </a:ext>
            </a:extLst>
          </p:cNvPr>
          <p:cNvSpPr/>
          <p:nvPr/>
        </p:nvSpPr>
        <p:spPr>
          <a:xfrm>
            <a:off x="899224" y="941092"/>
            <a:ext cx="2144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en-US" altLang="zh-CN" sz="3200" b="1" i="1" dirty="0">
                <a:solidFill>
                  <a:srgbClr val="FF0000"/>
                </a:solidFill>
              </a:rPr>
              <a:t>AB</a:t>
            </a:r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r>
              <a:rPr lang="en-US" altLang="zh-CN" sz="3200" b="1" i="1" dirty="0">
                <a:solidFill>
                  <a:srgbClr val="FF0000"/>
                </a:solidFill>
              </a:rPr>
              <a:t>AC</a:t>
            </a:r>
            <a:r>
              <a:rPr lang="zh-CN" altLang="en-US" sz="3200" b="1" i="1" dirty="0">
                <a:solidFill>
                  <a:srgbClr val="FF0000"/>
                </a:solidFill>
              </a:rPr>
              <a:t>　　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4">
            <a:extLst>
              <a:ext uri="{FF2B5EF4-FFF2-40B4-BE49-F238E27FC236}">
                <a16:creationId xmlns="" xmlns:a16="http://schemas.microsoft.com/office/drawing/2014/main" id="{C83E0392-4D25-4162-A6CB-57467D3B26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19622" y="3574037"/>
          <a:ext cx="3120864" cy="1155125"/>
        </p:xfrm>
        <a:graphic>
          <a:graphicData uri="http://schemas.openxmlformats.org/presentationml/2006/ole">
            <p:oleObj spid="_x0000_s8288" name="Equation" r:id="rId4" imgW="1320480" imgH="419040" progId="Equation.DSMT4">
              <p:embed/>
            </p:oleObj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57D878E-8B75-447A-A582-E1AC728D6490}"/>
              </a:ext>
            </a:extLst>
          </p:cNvPr>
          <p:cNvSpPr txBox="1"/>
          <p:nvPr/>
        </p:nvSpPr>
        <p:spPr>
          <a:xfrm>
            <a:off x="4015859" y="1723188"/>
            <a:ext cx="390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 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与非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门实现</a:t>
            </a:r>
          </a:p>
        </p:txBody>
      </p:sp>
      <p:pic>
        <p:nvPicPr>
          <p:cNvPr id="17" name="Picture 5" descr="4-3-3">
            <a:extLst>
              <a:ext uri="{FF2B5EF4-FFF2-40B4-BE49-F238E27FC236}">
                <a16:creationId xmlns="" xmlns:a16="http://schemas.microsoft.com/office/drawing/2014/main" id="{AAA0F6E1-1901-41A2-B4D7-21C7A93C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1012" y="2730427"/>
            <a:ext cx="4455788" cy="19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85D1729-2EA5-4527-9A29-33778CE8AC2D}"/>
              </a:ext>
            </a:extLst>
          </p:cNvPr>
          <p:cNvSpPr txBox="1"/>
          <p:nvPr/>
        </p:nvSpPr>
        <p:spPr>
          <a:xfrm>
            <a:off x="319622" y="2794716"/>
            <a:ext cx="280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14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CCF49A0-F8FF-4972-92C7-30D354F6D886}"/>
              </a:ext>
            </a:extLst>
          </p:cNvPr>
          <p:cNvSpPr/>
          <p:nvPr/>
        </p:nvSpPr>
        <p:spPr>
          <a:xfrm>
            <a:off x="166643" y="1198094"/>
            <a:ext cx="3207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）画出逻辑电路图　　　　　　　　　　　　　　　　　　           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D4FD5ABD-933B-4FC6-95FD-266A93964577}"/>
              </a:ext>
            </a:extLst>
          </p:cNvPr>
          <p:cNvCxnSpPr/>
          <p:nvPr/>
        </p:nvCxnSpPr>
        <p:spPr>
          <a:xfrm>
            <a:off x="3675689" y="1881188"/>
            <a:ext cx="16021" cy="484346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E46225B-0AD3-4E39-A9EC-5636656F9F57}"/>
              </a:ext>
            </a:extLst>
          </p:cNvPr>
          <p:cNvSpPr/>
          <p:nvPr/>
        </p:nvSpPr>
        <p:spPr>
          <a:xfrm>
            <a:off x="687609" y="631716"/>
            <a:ext cx="22942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en-US" altLang="zh-CN" sz="3200" b="1" i="1" dirty="0">
                <a:solidFill>
                  <a:srgbClr val="FF0000"/>
                </a:solidFill>
              </a:rPr>
              <a:t>AB</a:t>
            </a:r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r>
              <a:rPr lang="en-US" altLang="zh-CN" sz="3200" b="1" i="1" dirty="0">
                <a:solidFill>
                  <a:srgbClr val="FF0000"/>
                </a:solidFill>
              </a:rPr>
              <a:t>AC</a:t>
            </a:r>
            <a:r>
              <a:rPr lang="zh-CN" altLang="en-US" sz="3200" b="1" i="1" dirty="0">
                <a:solidFill>
                  <a:srgbClr val="FF0000"/>
                </a:solidFill>
              </a:rPr>
              <a:t>　　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4">
            <a:extLst>
              <a:ext uri="{FF2B5EF4-FFF2-40B4-BE49-F238E27FC236}">
                <a16:creationId xmlns="" xmlns:a16="http://schemas.microsoft.com/office/drawing/2014/main" id="{C83E0392-4D25-4162-A6CB-57467D3B26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7077" y="3730956"/>
          <a:ext cx="3197156" cy="1391283"/>
        </p:xfrm>
        <a:graphic>
          <a:graphicData uri="http://schemas.openxmlformats.org/presentationml/2006/ole">
            <p:oleObj spid="_x0000_s9406" name="Equation" r:id="rId4" imgW="1562040" imgH="660240" progId="Equation.DSMT4">
              <p:embed/>
            </p:oleObj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57D878E-8B75-447A-A582-E1AC728D6490}"/>
              </a:ext>
            </a:extLst>
          </p:cNvPr>
          <p:cNvSpPr txBox="1"/>
          <p:nvPr/>
        </p:nvSpPr>
        <p:spPr>
          <a:xfrm>
            <a:off x="206350" y="1800065"/>
            <a:ext cx="346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 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或非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门实现</a:t>
            </a:r>
          </a:p>
        </p:txBody>
      </p:sp>
      <p:pic>
        <p:nvPicPr>
          <p:cNvPr id="16" name="Picture 5" descr="4-3-5">
            <a:extLst>
              <a:ext uri="{FF2B5EF4-FFF2-40B4-BE49-F238E27FC236}">
                <a16:creationId xmlns="" xmlns:a16="http://schemas.microsoft.com/office/drawing/2014/main" id="{5EEBE60E-EDB9-4B1C-B644-7560B977F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342" y="4660990"/>
            <a:ext cx="3537107" cy="17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4-3-4">
            <a:extLst>
              <a:ext uri="{FF2B5EF4-FFF2-40B4-BE49-F238E27FC236}">
                <a16:creationId xmlns="" xmlns:a16="http://schemas.microsoft.com/office/drawing/2014/main" id="{C7B2E6D8-DEF1-4AFE-8AB2-90447F43D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1517" y="2705100"/>
            <a:ext cx="1519437" cy="180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D87E120-920C-47E9-93B9-22940130B96D}"/>
              </a:ext>
            </a:extLst>
          </p:cNvPr>
          <p:cNvSpPr txBox="1"/>
          <p:nvPr/>
        </p:nvSpPr>
        <p:spPr>
          <a:xfrm>
            <a:off x="4110495" y="1233973"/>
            <a:ext cx="4742847" cy="120032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通过卡诺图求或非</a:t>
            </a:r>
            <a:r>
              <a:rPr lang="en-US" altLang="zh-CN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或非表达式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，得到或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与表达式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将或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与表达式两次求非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8C636960-7638-4C03-BB1C-6567B40EE5E2}"/>
              </a:ext>
            </a:extLst>
          </p:cNvPr>
          <p:cNvSpPr txBox="1"/>
          <p:nvPr/>
        </p:nvSpPr>
        <p:spPr>
          <a:xfrm>
            <a:off x="0" y="2790540"/>
            <a:ext cx="36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通过公式法求或非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或非表达式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="" xmlns:a16="http://schemas.microsoft.com/office/drawing/2014/main" id="{6892CCD5-8AB1-431E-9479-2752E73D52E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036029" y="3048875"/>
          <a:ext cx="3171893" cy="1034828"/>
        </p:xfrm>
        <a:graphic>
          <a:graphicData uri="http://schemas.openxmlformats.org/presentationml/2006/ole">
            <p:oleObj spid="_x0000_s9407" name="Equation" r:id="rId7" imgW="1320480" imgH="419040" progId="Equation.DSMT4">
              <p:embed/>
            </p:oleObj>
          </a:graphicData>
        </a:graphic>
      </p:graphicFrame>
      <p:sp>
        <p:nvSpPr>
          <p:cNvPr id="1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424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957D878E-8B75-447A-A582-E1AC728D6490}"/>
              </a:ext>
            </a:extLst>
          </p:cNvPr>
          <p:cNvSpPr txBox="1"/>
          <p:nvPr/>
        </p:nvSpPr>
        <p:spPr>
          <a:xfrm>
            <a:off x="330100" y="3052226"/>
            <a:ext cx="2261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 HDL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行为描述方式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DC6259C-4C23-40E0-908E-C2CC59A22EBC}"/>
              </a:ext>
            </a:extLst>
          </p:cNvPr>
          <p:cNvSpPr txBox="1"/>
          <p:nvPr/>
        </p:nvSpPr>
        <p:spPr>
          <a:xfrm>
            <a:off x="15120" y="802607"/>
            <a:ext cx="321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（二）编程方法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0FAF961-60E5-49A0-A793-35446C721244}"/>
              </a:ext>
            </a:extLst>
          </p:cNvPr>
          <p:cNvSpPr/>
          <p:nvPr/>
        </p:nvSpPr>
        <p:spPr>
          <a:xfrm>
            <a:off x="3149103" y="962775"/>
            <a:ext cx="5562045" cy="53792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defRPr/>
            </a:pPr>
            <a:r>
              <a:rPr kumimoji="1" lang="en-US" altLang="zh-CN" sz="2400" b="1" kern="0" dirty="0">
                <a:solidFill>
                  <a:srgbClr val="0000FF"/>
                </a:solidFill>
                <a:latin typeface="Times New Roman"/>
                <a:ea typeface="宋体"/>
                <a:cs typeface="+mj-cs"/>
              </a:rPr>
              <a:t>module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samp4_3_1(A,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B,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C,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Y);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</a:t>
            </a:r>
            <a:b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</a:b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input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A,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B,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C;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                              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/>
            </a:r>
            <a:b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</a:b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output Y;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 </a:t>
            </a:r>
            <a:endParaRPr kumimoji="1" lang="en-US" altLang="zh-CN" sz="2400" b="1" kern="0" dirty="0">
              <a:solidFill>
                <a:srgbClr val="000000"/>
              </a:solidFill>
              <a:latin typeface="Times New Roman"/>
              <a:ea typeface="宋体"/>
              <a:cs typeface="+mj-cs"/>
            </a:endParaRPr>
          </a:p>
          <a:p>
            <a:pPr lvl="0">
              <a:lnSpc>
                <a:spcPct val="120000"/>
              </a:lnSpc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reg Y;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   </a:t>
            </a:r>
            <a:endParaRPr kumimoji="1" lang="en-US" altLang="zh-CN" sz="2400" b="1" kern="0" dirty="0">
              <a:solidFill>
                <a:srgbClr val="000000"/>
              </a:solidFill>
              <a:latin typeface="Times New Roman"/>
              <a:ea typeface="宋体"/>
              <a:cs typeface="+mj-cs"/>
            </a:endParaRPr>
          </a:p>
          <a:p>
            <a:pPr lvl="0">
              <a:lnSpc>
                <a:spcPct val="120000"/>
              </a:lnSpc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                                     </a:t>
            </a:r>
            <a:b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</a:b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> </a:t>
            </a:r>
            <a:r>
              <a:rPr lang="en-US" altLang="zh-CN" sz="2400" b="1" dirty="0" smtClean="0"/>
              <a:t>always</a:t>
            </a:r>
            <a:r>
              <a:rPr lang="en-US" altLang="zh-CN" sz="2400" b="1" dirty="0"/>
              <a:t>@(A or B or C)</a:t>
            </a:r>
            <a:br>
              <a:rPr lang="en-US" altLang="zh-CN" sz="2400" b="1" dirty="0"/>
            </a:br>
            <a:r>
              <a:rPr lang="zh-CN" altLang="en-US" sz="2400" b="1" dirty="0"/>
              <a:t>　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if(A&amp;B|A&amp;C|A&amp;B&amp;C</a:t>
            </a:r>
            <a:r>
              <a:rPr lang="en-US" altLang="zh-CN" sz="2400" b="1" dirty="0"/>
              <a:t>)    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输入变量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</a:t>
            </a:r>
            <a:r>
              <a:rPr lang="zh-CN" altLang="en-US" sz="2400" b="1" dirty="0">
                <a:solidFill>
                  <a:srgbClr val="FF0000"/>
                </a:solidFill>
              </a:rPr>
              <a:t>两个或三个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，且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/>
              <a:t>　    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Y=1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 </a:t>
            </a:r>
            <a:br>
              <a:rPr lang="zh-CN" altLang="en-US" sz="2400" b="1" dirty="0"/>
            </a:br>
            <a:r>
              <a:rPr lang="zh-CN" altLang="en-US" sz="2400" b="1" dirty="0"/>
              <a:t>　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else 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>　   </a:t>
            </a:r>
            <a:r>
              <a:rPr lang="zh-CN" altLang="en-US" sz="2400" b="1" dirty="0" smtClean="0"/>
              <a:t>  </a:t>
            </a:r>
            <a:r>
              <a:rPr lang="en-US" altLang="zh-CN" sz="2400" b="1" dirty="0"/>
              <a:t>Y=0;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  <a:t/>
            </a:r>
            <a:b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  <a:cs typeface="+mj-cs"/>
              </a:rPr>
            </a:br>
            <a:r>
              <a:rPr kumimoji="1" lang="en-US" altLang="zh-CN" sz="2400" b="1" kern="0" dirty="0" err="1">
                <a:solidFill>
                  <a:srgbClr val="0000FF"/>
                </a:solidFill>
                <a:latin typeface="Times New Roman"/>
                <a:ea typeface="宋体"/>
                <a:cs typeface="+mj-cs"/>
              </a:rPr>
              <a:t>endmodule</a:t>
            </a:r>
            <a:endParaRPr lang="zh-CN" altLang="en-US" sz="2400" b="1" kern="0" dirty="0">
              <a:solidFill>
                <a:srgbClr val="0000FF"/>
              </a:solidFill>
            </a:endParaRPr>
          </a:p>
        </p:txBody>
      </p:sp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97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E6388846-79FE-4640-B65C-2FF95E4B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4" y="723152"/>
            <a:ext cx="8634343" cy="18651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设计一个可以实现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二进制编码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相互转换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电路，有一个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控制端</a:t>
            </a:r>
            <a:r>
              <a:rPr lang="en-US" altLang="zh-CN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：当</a:t>
            </a:r>
            <a:r>
              <a:rPr lang="en-US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时，可以将输入的</a:t>
            </a:r>
            <a:r>
              <a:rPr lang="en-US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位格雷码转换成</a:t>
            </a:r>
            <a:r>
              <a:rPr lang="en-US" altLang="zh-CN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位二进制编码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；当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时，实现将输入的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位二进制编码转换成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位格雷码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5" y="3328168"/>
            <a:ext cx="67829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）确定输入输出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题意，有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个输入变量，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个输出变量。 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="" xmlns:a16="http://schemas.microsoft.com/office/drawing/2014/main" id="{4B38AB6F-5B6D-44DC-9789-C7AAB827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5" y="4528183"/>
            <a:ext cx="76891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个输入变量分别为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控制变量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和四位输入码（格雷码或者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位二进制码）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输出变量为四位输出码（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位二进制码或者格雷码）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5D98137-4C05-45E3-B60F-8D2E6DDA71F9}"/>
              </a:ext>
            </a:extLst>
          </p:cNvPr>
          <p:cNvSpPr txBox="1"/>
          <p:nvPr/>
        </p:nvSpPr>
        <p:spPr>
          <a:xfrm>
            <a:off x="174394" y="2692033"/>
            <a:ext cx="408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（一）传统方法</a:t>
            </a:r>
          </a:p>
        </p:txBody>
      </p:sp>
      <p:sp>
        <p:nvSpPr>
          <p:cNvPr id="1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50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3" y="674696"/>
            <a:ext cx="4142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）列出真值表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Picture 5" descr="B4-3-3">
            <a:extLst>
              <a:ext uri="{FF2B5EF4-FFF2-40B4-BE49-F238E27FC236}">
                <a16:creationId xmlns="" xmlns:a16="http://schemas.microsoft.com/office/drawing/2014/main" id="{99AE4341-2718-4ECA-B680-EAACA7FE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68536"/>
            <a:ext cx="8067675" cy="495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A89FB936-3451-4DC8-AA5C-2CC45CEAC7EF}"/>
              </a:ext>
            </a:extLst>
          </p:cNvPr>
          <p:cNvSpPr txBox="1"/>
          <p:nvPr/>
        </p:nvSpPr>
        <p:spPr>
          <a:xfrm>
            <a:off x="1606504" y="1457895"/>
            <a:ext cx="161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082E5571-71DD-4866-907B-EFA29F59A1B3}"/>
              </a:ext>
            </a:extLst>
          </p:cNvPr>
          <p:cNvSpPr txBox="1"/>
          <p:nvPr/>
        </p:nvSpPr>
        <p:spPr>
          <a:xfrm>
            <a:off x="3332493" y="1484587"/>
            <a:ext cx="1282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FC3A444-29E2-441B-A3F9-F9DB54F136C9}"/>
              </a:ext>
            </a:extLst>
          </p:cNvPr>
          <p:cNvSpPr txBox="1"/>
          <p:nvPr/>
        </p:nvSpPr>
        <p:spPr>
          <a:xfrm>
            <a:off x="5723320" y="1445729"/>
            <a:ext cx="136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A597681C-F9F1-455B-8BAD-0D4ED77B9B59}"/>
              </a:ext>
            </a:extLst>
          </p:cNvPr>
          <p:cNvSpPr txBox="1"/>
          <p:nvPr/>
        </p:nvSpPr>
        <p:spPr>
          <a:xfrm>
            <a:off x="7176889" y="1445728"/>
            <a:ext cx="14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二进制码</a:t>
            </a:r>
          </a:p>
        </p:txBody>
      </p:sp>
      <p:sp>
        <p:nvSpPr>
          <p:cNvPr id="1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82E5571-71DD-4866-907B-EFA29F59A1B3}"/>
              </a:ext>
            </a:extLst>
          </p:cNvPr>
          <p:cNvSpPr txBox="1"/>
          <p:nvPr/>
        </p:nvSpPr>
        <p:spPr>
          <a:xfrm>
            <a:off x="4614863" y="1505970"/>
            <a:ext cx="128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82E5571-71DD-4866-907B-EFA29F59A1B3}"/>
              </a:ext>
            </a:extLst>
          </p:cNvPr>
          <p:cNvSpPr txBox="1"/>
          <p:nvPr/>
        </p:nvSpPr>
        <p:spPr>
          <a:xfrm>
            <a:off x="625037" y="1509419"/>
            <a:ext cx="98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控制端</a:t>
            </a:r>
          </a:p>
        </p:txBody>
      </p:sp>
    </p:spTree>
    <p:extLst>
      <p:ext uri="{BB962C8B-B14F-4D97-AF65-F5344CB8AC3E}">
        <p14:creationId xmlns:p14="http://schemas.microsoft.com/office/powerpoint/2010/main" xmlns="" val="23249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796" y="652504"/>
            <a:ext cx="54460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DA88F70F-BB88-4BCF-B920-BF975B8EE2B8}"/>
              </a:ext>
            </a:extLst>
          </p:cNvPr>
          <p:cNvSpPr txBox="1"/>
          <p:nvPr/>
        </p:nvSpPr>
        <p:spPr>
          <a:xfrm>
            <a:off x="4217600" y="1422774"/>
            <a:ext cx="4362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本题涉及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个变量，采用卡诺图化简逻辑表达式比较麻烦。为了减少变量个数，可以分为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两种情况来处理。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801897" y="1395175"/>
            <a:ext cx="193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时真值表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05F4D9-E4B3-40FD-BF0B-CFAC7DA9D1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688" y="1964659"/>
            <a:ext cx="3449941" cy="4193254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D2DCA2C6-C08E-44D9-B21C-748617B0DA8F}"/>
              </a:ext>
            </a:extLst>
          </p:cNvPr>
          <p:cNvGrpSpPr/>
          <p:nvPr/>
        </p:nvGrpSpPr>
        <p:grpSpPr>
          <a:xfrm>
            <a:off x="4599736" y="3249400"/>
            <a:ext cx="3477903" cy="2620016"/>
            <a:chOff x="5206842" y="1850735"/>
            <a:chExt cx="2049793" cy="2238702"/>
          </a:xfrm>
        </p:grpSpPr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59903A67-0B8F-429E-BE2D-4BFBCEDB8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6842" y="1850735"/>
              <a:ext cx="2004623" cy="1941935"/>
              <a:chOff x="164" y="-6"/>
              <a:chExt cx="2110" cy="1989"/>
            </a:xfrm>
          </p:grpSpPr>
          <p:sp>
            <p:nvSpPr>
              <p:cNvPr id="21" name="矩形 135214">
                <a:extLst>
                  <a:ext uri="{FF2B5EF4-FFF2-40B4-BE49-F238E27FC236}">
                    <a16:creationId xmlns="" xmlns:a16="http://schemas.microsoft.com/office/drawing/2014/main" id="{C014FB6E-BACB-472F-B603-FAD3250C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457"/>
                <a:ext cx="1647" cy="1466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100" dirty="0"/>
                  <a:t>  </a:t>
                </a:r>
                <a:endParaRPr lang="zh-CN" altLang="en-US" sz="2100" dirty="0"/>
              </a:p>
            </p:txBody>
          </p:sp>
          <p:sp>
            <p:nvSpPr>
              <p:cNvPr id="22" name="直接连接符 135215">
                <a:extLst>
                  <a:ext uri="{FF2B5EF4-FFF2-40B4-BE49-F238E27FC236}">
                    <a16:creationId xmlns="" xmlns:a16="http://schemas.microsoft.com/office/drawing/2014/main" id="{1A3B4188-0A72-42E9-9B7D-7E3BB6A19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813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" name="直接连接符 135220">
                <a:extLst>
                  <a:ext uri="{FF2B5EF4-FFF2-40B4-BE49-F238E27FC236}">
                    <a16:creationId xmlns="" xmlns:a16="http://schemas.microsoft.com/office/drawing/2014/main" id="{9D50FEC1-9251-4060-8227-53AF48E0F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1169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" name="直接连接符 135221">
                <a:extLst>
                  <a:ext uri="{FF2B5EF4-FFF2-40B4-BE49-F238E27FC236}">
                    <a16:creationId xmlns="" xmlns:a16="http://schemas.microsoft.com/office/drawing/2014/main" id="{499DBEC9-9636-4DD6-A612-8AB225BFC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1569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9" name="直接连接符 135208">
                <a:extLst>
                  <a:ext uri="{FF2B5EF4-FFF2-40B4-BE49-F238E27FC236}">
                    <a16:creationId xmlns="" xmlns:a16="http://schemas.microsoft.com/office/drawing/2014/main" id="{CF724702-23BC-493B-B589-021D15D55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2" y="194"/>
                <a:ext cx="265" cy="25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1" name="文本框 135210">
                <a:extLst>
                  <a:ext uri="{FF2B5EF4-FFF2-40B4-BE49-F238E27FC236}">
                    <a16:creationId xmlns="" xmlns:a16="http://schemas.microsoft.com/office/drawing/2014/main" id="{34746F81-97F9-42B3-9D9A-9DAC19D2D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" y="196"/>
                <a:ext cx="1470" cy="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ea typeface="宋体" panose="02010600030101010101" pitchFamily="2" charset="-122"/>
                  </a:rPr>
                  <a:t>00        01       11       10</a:t>
                </a:r>
              </a:p>
            </p:txBody>
          </p:sp>
          <p:sp>
            <p:nvSpPr>
              <p:cNvPr id="32" name="文本框 135211">
                <a:extLst>
                  <a:ext uri="{FF2B5EF4-FFF2-40B4-BE49-F238E27FC236}">
                    <a16:creationId xmlns="" xmlns:a16="http://schemas.microsoft.com/office/drawing/2014/main" id="{AA1EC54E-19AA-4984-9555-E82025964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" y="357"/>
                <a:ext cx="388" cy="1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60000"/>
                  </a:lnSpc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00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01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11</a:t>
                </a:r>
              </a:p>
              <a:p>
                <a:pPr algn="l">
                  <a:lnSpc>
                    <a:spcPct val="160000"/>
                  </a:lnSpc>
                </a:pPr>
                <a:r>
                  <a:rPr lang="en-US" altLang="zh-CN" sz="1800" dirty="0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3" name="文本框 135212">
                <a:extLst>
                  <a:ext uri="{FF2B5EF4-FFF2-40B4-BE49-F238E27FC236}">
                    <a16:creationId xmlns="" xmlns:a16="http://schemas.microsoft.com/office/drawing/2014/main" id="{CA7E0F0A-8BD2-4EDC-8D1F-B19E1C8A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" y="-6"/>
                <a:ext cx="35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3</a:t>
                </a:r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4" name="文本框 135213">
                <a:extLst>
                  <a:ext uri="{FF2B5EF4-FFF2-40B4-BE49-F238E27FC236}">
                    <a16:creationId xmlns="" xmlns:a16="http://schemas.microsoft.com/office/drawing/2014/main" id="{D3B60E3E-48E0-489F-B49E-62F43EEB3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" y="236"/>
                <a:ext cx="35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0</a:t>
                </a:r>
              </a:p>
            </p:txBody>
          </p:sp>
          <p:grpSp>
            <p:nvGrpSpPr>
              <p:cNvPr id="35" name="组合 135216">
                <a:extLst>
                  <a:ext uri="{FF2B5EF4-FFF2-40B4-BE49-F238E27FC236}">
                    <a16:creationId xmlns="" xmlns:a16="http://schemas.microsoft.com/office/drawing/2014/main" id="{94D3F74B-F588-492D-80F7-4E06B11D1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1" y="455"/>
                <a:ext cx="812" cy="1479"/>
                <a:chOff x="78" y="4"/>
                <a:chExt cx="812" cy="712"/>
              </a:xfrm>
            </p:grpSpPr>
            <p:sp>
              <p:nvSpPr>
                <p:cNvPr id="36" name="直接连接符 135217">
                  <a:extLst>
                    <a:ext uri="{FF2B5EF4-FFF2-40B4-BE49-F238E27FC236}">
                      <a16:creationId xmlns="" xmlns:a16="http://schemas.microsoft.com/office/drawing/2014/main" id="{C8CA5C76-530F-4AD6-9F0B-83A97C143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" y="5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7" name="直接连接符 135219">
                  <a:extLst>
                    <a:ext uri="{FF2B5EF4-FFF2-40B4-BE49-F238E27FC236}">
                      <a16:creationId xmlns="" xmlns:a16="http://schemas.microsoft.com/office/drawing/2014/main" id="{7AFDFDD6-9ADC-46D0-BFA8-A0F220D2C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" y="5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8" name="直接连接符 135218">
                  <a:extLst>
                    <a:ext uri="{FF2B5EF4-FFF2-40B4-BE49-F238E27FC236}">
                      <a16:creationId xmlns="" xmlns:a16="http://schemas.microsoft.com/office/drawing/2014/main" id="{5B832760-3082-420E-B509-9D9D3589A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" y="4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7BC94B7-4C2D-4ECB-BDA8-61BC034CE189}"/>
                </a:ext>
              </a:extLst>
            </p:cNvPr>
            <p:cNvSpPr txBox="1"/>
            <p:nvPr/>
          </p:nvSpPr>
          <p:spPr>
            <a:xfrm>
              <a:off x="5750417" y="2282211"/>
              <a:ext cx="1506218" cy="1425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zh-CN" sz="1600" b="1" dirty="0"/>
                <a:t>                           </a:t>
              </a:r>
              <a:r>
                <a:rPr lang="en-US" altLang="zh-CN" sz="1600" b="1" dirty="0" smtClean="0"/>
                <a:t>   </a:t>
              </a:r>
              <a:r>
                <a:rPr lang="en-US" altLang="zh-CN" sz="1600" b="1" dirty="0"/>
                <a:t>1         1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1600" b="1" dirty="0"/>
                <a:t>                              1         1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1600" b="1" dirty="0"/>
                <a:t>                              1         1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1600" b="1" dirty="0"/>
                <a:t>                              1         1</a:t>
              </a:r>
              <a:endParaRPr lang="zh-CN" altLang="en-US" sz="16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E7064F04-EF82-4D36-8048-296F2DD50EAC}"/>
                </a:ext>
              </a:extLst>
            </p:cNvPr>
            <p:cNvSpPr txBox="1"/>
            <p:nvPr/>
          </p:nvSpPr>
          <p:spPr>
            <a:xfrm>
              <a:off x="6225567" y="3790621"/>
              <a:ext cx="369997" cy="29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G</a:t>
              </a:r>
              <a:r>
                <a:rPr lang="en-US" altLang="zh-CN" sz="1500" baseline="-25000" dirty="0"/>
                <a:t>3</a:t>
              </a:r>
              <a:endParaRPr lang="zh-CN" altLang="en-US" sz="1500" baseline="-250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58FC516-53D2-49B6-829D-4C21B6490608}"/>
                </a:ext>
              </a:extLst>
            </p:cNvPr>
            <p:cNvSpPr/>
            <p:nvPr/>
          </p:nvSpPr>
          <p:spPr>
            <a:xfrm>
              <a:off x="6452964" y="2369358"/>
              <a:ext cx="660641" cy="12951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571154FD-C42C-493B-AA7D-764959F7D0C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35" y="5920791"/>
            <a:ext cx="1168678" cy="54326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A072425-1E47-44E9-8A12-1567044355FC}"/>
              </a:ext>
            </a:extLst>
          </p:cNvPr>
          <p:cNvCxnSpPr/>
          <p:nvPr/>
        </p:nvCxnSpPr>
        <p:spPr>
          <a:xfrm>
            <a:off x="1030264" y="4380623"/>
            <a:ext cx="1498624" cy="104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="" xmlns:a16="http://schemas.microsoft.com/office/drawing/2014/main" id="{0D70B816-F64E-491B-9964-4235DB837F49}"/>
              </a:ext>
            </a:extLst>
          </p:cNvPr>
          <p:cNvCxnSpPr/>
          <p:nvPr/>
        </p:nvCxnSpPr>
        <p:spPr>
          <a:xfrm>
            <a:off x="1030264" y="4653771"/>
            <a:ext cx="14986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F432395C-8747-4897-A616-E6923FB67CD5}"/>
              </a:ext>
            </a:extLst>
          </p:cNvPr>
          <p:cNvCxnSpPr/>
          <p:nvPr/>
        </p:nvCxnSpPr>
        <p:spPr>
          <a:xfrm>
            <a:off x="1030264" y="4883493"/>
            <a:ext cx="1498624" cy="75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0673F52B-E91F-49B8-B8F8-B092DB0212EF}"/>
              </a:ext>
            </a:extLst>
          </p:cNvPr>
          <p:cNvCxnSpPr/>
          <p:nvPr/>
        </p:nvCxnSpPr>
        <p:spPr>
          <a:xfrm>
            <a:off x="1030264" y="5136957"/>
            <a:ext cx="1498624" cy="65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D525366E-004D-4B53-9A44-211E47B4CF23}"/>
              </a:ext>
            </a:extLst>
          </p:cNvPr>
          <p:cNvCxnSpPr/>
          <p:nvPr/>
        </p:nvCxnSpPr>
        <p:spPr>
          <a:xfrm>
            <a:off x="1030264" y="5374682"/>
            <a:ext cx="1498624" cy="21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4DE7E5A8-A3D6-4291-91EC-940722951681}"/>
              </a:ext>
            </a:extLst>
          </p:cNvPr>
          <p:cNvCxnSpPr/>
          <p:nvPr/>
        </p:nvCxnSpPr>
        <p:spPr>
          <a:xfrm flipV="1">
            <a:off x="1030264" y="5605463"/>
            <a:ext cx="1498624" cy="70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EC3DF11B-E5D5-409F-BB75-EB745844791D}"/>
              </a:ext>
            </a:extLst>
          </p:cNvPr>
          <p:cNvCxnSpPr/>
          <p:nvPr/>
        </p:nvCxnSpPr>
        <p:spPr>
          <a:xfrm flipV="1">
            <a:off x="1030264" y="5853113"/>
            <a:ext cx="1498624" cy="9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2407A9B3-6391-4CCE-8186-6CCBB2ABB60E}"/>
              </a:ext>
            </a:extLst>
          </p:cNvPr>
          <p:cNvCxnSpPr/>
          <p:nvPr/>
        </p:nvCxnSpPr>
        <p:spPr>
          <a:xfrm flipV="1">
            <a:off x="1030264" y="6081713"/>
            <a:ext cx="1498624" cy="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49" name="直接连接符 4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039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06815" y="1238083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时真值表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05F4D9-E4B3-40FD-BF0B-CFAC7DA9D1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271" y="1804656"/>
            <a:ext cx="4047857" cy="4919994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4138F670-980D-4032-9618-8E13A50FB4C3}"/>
              </a:ext>
            </a:extLst>
          </p:cNvPr>
          <p:cNvGrpSpPr/>
          <p:nvPr/>
        </p:nvGrpSpPr>
        <p:grpSpPr>
          <a:xfrm>
            <a:off x="4752367" y="2110044"/>
            <a:ext cx="3114581" cy="2440252"/>
            <a:chOff x="9027609" y="1887553"/>
            <a:chExt cx="1921128" cy="188555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776F076-F1FF-4421-8864-D5CB0052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7609" y="1887553"/>
              <a:ext cx="1921128" cy="188555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5552C031-CBC7-4698-B74E-D638C4CA3962}"/>
                </a:ext>
              </a:extLst>
            </p:cNvPr>
            <p:cNvSpPr/>
            <p:nvPr/>
          </p:nvSpPr>
          <p:spPr>
            <a:xfrm>
              <a:off x="9914021" y="2300439"/>
              <a:ext cx="221381" cy="11742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35C3782E-8242-4EAF-AB6E-8ECDF6BA70AD}"/>
                </a:ext>
              </a:extLst>
            </p:cNvPr>
            <p:cNvSpPr/>
            <p:nvPr/>
          </p:nvSpPr>
          <p:spPr>
            <a:xfrm>
              <a:off x="10480248" y="2300439"/>
              <a:ext cx="221381" cy="1174281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3E111680-7C8C-4283-A04C-79977167126A}"/>
                  </a:ext>
                </a:extLst>
              </p:cNvPr>
              <p:cNvSpPr/>
              <p:nvPr/>
            </p:nvSpPr>
            <p:spPr>
              <a:xfrm>
                <a:off x="5010188" y="4904864"/>
                <a:ext cx="3109875" cy="9602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E111680-7C8C-4283-A04C-799771671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88" y="4904864"/>
                <a:ext cx="3109875" cy="96026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A072425-1E47-44E9-8A12-1567044355FC}"/>
              </a:ext>
            </a:extLst>
          </p:cNvPr>
          <p:cNvCxnSpPr>
            <a:cxnSpLocks/>
          </p:cNvCxnSpPr>
          <p:nvPr/>
        </p:nvCxnSpPr>
        <p:spPr>
          <a:xfrm flipV="1">
            <a:off x="960219" y="4643438"/>
            <a:ext cx="2211606" cy="64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B663FA85-8AAE-4A1A-9DCE-B5B2BB8F02AB}"/>
              </a:ext>
            </a:extLst>
          </p:cNvPr>
          <p:cNvCxnSpPr>
            <a:cxnSpLocks/>
          </p:cNvCxnSpPr>
          <p:nvPr/>
        </p:nvCxnSpPr>
        <p:spPr>
          <a:xfrm flipV="1">
            <a:off x="1006815" y="4938713"/>
            <a:ext cx="2165010" cy="37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D8674B1D-728D-4F23-AFE2-6FB3F85DE316}"/>
              </a:ext>
            </a:extLst>
          </p:cNvPr>
          <p:cNvCxnSpPr>
            <a:cxnSpLocks/>
          </p:cNvCxnSpPr>
          <p:nvPr/>
        </p:nvCxnSpPr>
        <p:spPr>
          <a:xfrm>
            <a:off x="1006815" y="5211364"/>
            <a:ext cx="2165010" cy="35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="" xmlns:a16="http://schemas.microsoft.com/office/drawing/2014/main" id="{B299DBFF-B9B7-45F8-8A78-9D1613E00CFC}"/>
              </a:ext>
            </a:extLst>
          </p:cNvPr>
          <p:cNvCxnSpPr>
            <a:cxnSpLocks/>
          </p:cNvCxnSpPr>
          <p:nvPr/>
        </p:nvCxnSpPr>
        <p:spPr>
          <a:xfrm>
            <a:off x="960219" y="5519332"/>
            <a:ext cx="2211606" cy="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086F668B-625F-4675-B785-67E90F65B737}"/>
              </a:ext>
            </a:extLst>
          </p:cNvPr>
          <p:cNvCxnSpPr>
            <a:cxnSpLocks/>
          </p:cNvCxnSpPr>
          <p:nvPr/>
        </p:nvCxnSpPr>
        <p:spPr>
          <a:xfrm>
            <a:off x="960219" y="4351265"/>
            <a:ext cx="2211606" cy="16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="" xmlns:a16="http://schemas.microsoft.com/office/drawing/2014/main" id="{84832633-30AC-4FDB-B82D-76171C1BB779}"/>
              </a:ext>
            </a:extLst>
          </p:cNvPr>
          <p:cNvCxnSpPr>
            <a:cxnSpLocks/>
          </p:cNvCxnSpPr>
          <p:nvPr/>
        </p:nvCxnSpPr>
        <p:spPr>
          <a:xfrm flipV="1">
            <a:off x="1006815" y="4067175"/>
            <a:ext cx="2165010" cy="117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C120B045-7737-4C35-BD41-312564F1BFC0}"/>
              </a:ext>
            </a:extLst>
          </p:cNvPr>
          <p:cNvCxnSpPr>
            <a:cxnSpLocks/>
          </p:cNvCxnSpPr>
          <p:nvPr/>
        </p:nvCxnSpPr>
        <p:spPr>
          <a:xfrm>
            <a:off x="1006815" y="3757708"/>
            <a:ext cx="2165010" cy="9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="" xmlns:a16="http://schemas.microsoft.com/office/drawing/2014/main" id="{9327CC09-5D52-479F-9228-6A5B556B3698}"/>
              </a:ext>
            </a:extLst>
          </p:cNvPr>
          <p:cNvCxnSpPr>
            <a:cxnSpLocks/>
          </p:cNvCxnSpPr>
          <p:nvPr/>
        </p:nvCxnSpPr>
        <p:spPr>
          <a:xfrm>
            <a:off x="1006815" y="3484090"/>
            <a:ext cx="2165010" cy="20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20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05F4D9-E4B3-40FD-BF0B-CFAC7DA9D1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13" y="1677429"/>
            <a:ext cx="4176039" cy="5075795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67ECCCC0-0145-4687-964E-810A93063C6D}"/>
              </a:ext>
            </a:extLst>
          </p:cNvPr>
          <p:cNvGrpSpPr/>
          <p:nvPr/>
        </p:nvGrpSpPr>
        <p:grpSpPr>
          <a:xfrm>
            <a:off x="4920816" y="1892371"/>
            <a:ext cx="2985035" cy="2595174"/>
            <a:chOff x="5950104" y="4166227"/>
            <a:chExt cx="1875028" cy="1959616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125E5C75-F44F-475F-BD85-7AF04BA1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0104" y="4166227"/>
              <a:ext cx="1875028" cy="1959616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7FB1E32F-2C79-4DEE-9A87-0E273D3C3D22}"/>
                </a:ext>
              </a:extLst>
            </p:cNvPr>
            <p:cNvSpPr/>
            <p:nvPr/>
          </p:nvSpPr>
          <p:spPr>
            <a:xfrm>
              <a:off x="6812017" y="4631083"/>
              <a:ext cx="399448" cy="51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右中括号 39">
              <a:extLst>
                <a:ext uri="{FF2B5EF4-FFF2-40B4-BE49-F238E27FC236}">
                  <a16:creationId xmlns="" xmlns:a16="http://schemas.microsoft.com/office/drawing/2014/main" id="{3635AB35-C330-4E7D-AB96-8926F479364D}"/>
                </a:ext>
              </a:extLst>
            </p:cNvPr>
            <p:cNvSpPr/>
            <p:nvPr/>
          </p:nvSpPr>
          <p:spPr>
            <a:xfrm>
              <a:off x="6292249" y="5236143"/>
              <a:ext cx="389828" cy="539631"/>
            </a:xfrm>
            <a:prstGeom prst="rightBracket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左中括号 40">
              <a:extLst>
                <a:ext uri="{FF2B5EF4-FFF2-40B4-BE49-F238E27FC236}">
                  <a16:creationId xmlns="" xmlns:a16="http://schemas.microsoft.com/office/drawing/2014/main" id="{47DEE455-5262-48B3-B118-4B6BF6355812}"/>
                </a:ext>
              </a:extLst>
            </p:cNvPr>
            <p:cNvSpPr/>
            <p:nvPr/>
          </p:nvSpPr>
          <p:spPr>
            <a:xfrm>
              <a:off x="7392197" y="5236143"/>
              <a:ext cx="389828" cy="539631"/>
            </a:xfrm>
            <a:prstGeom prst="leftBracket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xmlns="" id="{5F075392-749D-4543-9DFC-AACDBD47386F}"/>
                  </a:ext>
                </a:extLst>
              </p:cNvPr>
              <p:cNvSpPr/>
              <p:nvPr/>
            </p:nvSpPr>
            <p:spPr>
              <a:xfrm>
                <a:off x="5243694" y="4816309"/>
                <a:ext cx="3299942" cy="95590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F075392-749D-4543-9DFC-AACDBD473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94" y="4816309"/>
                <a:ext cx="3299942" cy="95590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="" xmlns:a16="http://schemas.microsoft.com/office/drawing/2014/main" id="{588FCBC7-121D-46CE-A987-1803858B7E66}"/>
              </a:ext>
            </a:extLst>
          </p:cNvPr>
          <p:cNvCxnSpPr>
            <a:cxnSpLocks/>
          </p:cNvCxnSpPr>
          <p:nvPr/>
        </p:nvCxnSpPr>
        <p:spPr>
          <a:xfrm flipV="1">
            <a:off x="955160" y="3405188"/>
            <a:ext cx="2702440" cy="102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="" xmlns:a16="http://schemas.microsoft.com/office/drawing/2014/main" id="{55AD36D5-851C-4ED7-9A8B-5AF819315952}"/>
              </a:ext>
            </a:extLst>
          </p:cNvPr>
          <p:cNvCxnSpPr>
            <a:cxnSpLocks/>
          </p:cNvCxnSpPr>
          <p:nvPr/>
        </p:nvCxnSpPr>
        <p:spPr>
          <a:xfrm flipV="1">
            <a:off x="955160" y="3724275"/>
            <a:ext cx="2702440" cy="98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="" xmlns:a16="http://schemas.microsoft.com/office/drawing/2014/main" id="{47EEF3B4-F9B9-40C7-BB1F-BDC188E06DE6}"/>
              </a:ext>
            </a:extLst>
          </p:cNvPr>
          <p:cNvCxnSpPr>
            <a:cxnSpLocks/>
          </p:cNvCxnSpPr>
          <p:nvPr/>
        </p:nvCxnSpPr>
        <p:spPr>
          <a:xfrm>
            <a:off x="955160" y="5790415"/>
            <a:ext cx="2702440" cy="103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180C216-526E-4525-9B86-E347B757F33A}"/>
              </a:ext>
            </a:extLst>
          </p:cNvPr>
          <p:cNvCxnSpPr>
            <a:cxnSpLocks/>
          </p:cNvCxnSpPr>
          <p:nvPr/>
        </p:nvCxnSpPr>
        <p:spPr>
          <a:xfrm flipV="1">
            <a:off x="955160" y="6081713"/>
            <a:ext cx="2702440" cy="23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="" xmlns:a16="http://schemas.microsoft.com/office/drawing/2014/main" id="{E16AA5C2-B5C0-49DC-A9B6-C14E75345D08}"/>
              </a:ext>
            </a:extLst>
          </p:cNvPr>
          <p:cNvCxnSpPr>
            <a:cxnSpLocks/>
          </p:cNvCxnSpPr>
          <p:nvPr/>
        </p:nvCxnSpPr>
        <p:spPr>
          <a:xfrm>
            <a:off x="1006815" y="5200466"/>
            <a:ext cx="2650785" cy="1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="" xmlns:a16="http://schemas.microsoft.com/office/drawing/2014/main" id="{F2313C1F-4741-4132-ADB0-69657F8D67BE}"/>
              </a:ext>
            </a:extLst>
          </p:cNvPr>
          <p:cNvCxnSpPr>
            <a:cxnSpLocks/>
          </p:cNvCxnSpPr>
          <p:nvPr/>
        </p:nvCxnSpPr>
        <p:spPr>
          <a:xfrm flipV="1">
            <a:off x="955160" y="5500688"/>
            <a:ext cx="2702440" cy="1130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="" xmlns:a16="http://schemas.microsoft.com/office/drawing/2014/main" id="{F6A1ADC0-4A77-47CB-8BB3-98534B2611DD}"/>
              </a:ext>
            </a:extLst>
          </p:cNvPr>
          <p:cNvCxnSpPr>
            <a:cxnSpLocks/>
          </p:cNvCxnSpPr>
          <p:nvPr/>
        </p:nvCxnSpPr>
        <p:spPr>
          <a:xfrm flipV="1">
            <a:off x="955160" y="3119438"/>
            <a:ext cx="2702440" cy="2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="" xmlns:a16="http://schemas.microsoft.com/office/drawing/2014/main" id="{539703B1-CF4B-4D5B-B1AA-71CC8E021134}"/>
              </a:ext>
            </a:extLst>
          </p:cNvPr>
          <p:cNvCxnSpPr>
            <a:cxnSpLocks/>
          </p:cNvCxnSpPr>
          <p:nvPr/>
        </p:nvCxnSpPr>
        <p:spPr>
          <a:xfrm flipV="1">
            <a:off x="1006815" y="2828925"/>
            <a:ext cx="2650785" cy="121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06815" y="1238083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时真值表</a:t>
            </a:r>
          </a:p>
        </p:txBody>
      </p:sp>
      <p:sp>
        <p:nvSpPr>
          <p:cNvPr id="2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418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105F4D9-E4B3-40FD-BF0B-CFAC7DA9D1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71" y="1699747"/>
            <a:ext cx="4183892" cy="5085339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FC262423-FDCC-4C9E-A2CB-C2FA10FEFC7E}"/>
              </a:ext>
            </a:extLst>
          </p:cNvPr>
          <p:cNvGrpSpPr/>
          <p:nvPr/>
        </p:nvGrpSpPr>
        <p:grpSpPr>
          <a:xfrm>
            <a:off x="4934150" y="1871520"/>
            <a:ext cx="3124000" cy="2790968"/>
            <a:chOff x="9015181" y="3955983"/>
            <a:chExt cx="1933556" cy="1977006"/>
          </a:xfrm>
        </p:grpSpPr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4C3F7E98-8821-46FE-9915-91CB4C90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5181" y="3955983"/>
              <a:ext cx="1933556" cy="1977006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35C65BF4-35B9-4C91-80EF-F3D23CABC8CD}"/>
                </a:ext>
              </a:extLst>
            </p:cNvPr>
            <p:cNvSpPr/>
            <p:nvPr/>
          </p:nvSpPr>
          <p:spPr>
            <a:xfrm>
              <a:off x="9591575" y="4750067"/>
              <a:ext cx="1132606" cy="2310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矩形 42">
              <a:extLst>
                <a:ext uri="{FF2B5EF4-FFF2-40B4-BE49-F238E27FC236}">
                  <a16:creationId xmlns="" xmlns:a16="http://schemas.microsoft.com/office/drawing/2014/main" id="{8AA25009-76B0-4C74-B7EF-DF6F63E8C11C}"/>
                </a:ext>
              </a:extLst>
            </p:cNvPr>
            <p:cNvSpPr/>
            <p:nvPr/>
          </p:nvSpPr>
          <p:spPr>
            <a:xfrm>
              <a:off x="9594780" y="5350046"/>
              <a:ext cx="1132606" cy="231007"/>
            </a:xfrm>
            <a:prstGeom prst="rect">
              <a:avLst/>
            </a:prstGeom>
            <a:noFill/>
            <a:ln w="28575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A4713140-3343-4690-B15D-C0F756F46232}"/>
                  </a:ext>
                </a:extLst>
              </p:cNvPr>
              <p:cNvSpPr/>
              <p:nvPr/>
            </p:nvSpPr>
            <p:spPr>
              <a:xfrm>
                <a:off x="5270111" y="5049970"/>
                <a:ext cx="3299942" cy="96000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4713140-3343-4690-B15D-C0F756F46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11" y="5049970"/>
                <a:ext cx="3299942" cy="96000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3F190A85-B0EE-4906-A764-BEA454773A9D}"/>
              </a:ext>
            </a:extLst>
          </p:cNvPr>
          <p:cNvCxnSpPr/>
          <p:nvPr/>
        </p:nvCxnSpPr>
        <p:spPr>
          <a:xfrm>
            <a:off x="944335" y="2541117"/>
            <a:ext cx="3156178" cy="163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B1D188E2-3E3C-46CD-9288-1E61E79EAF91}"/>
              </a:ext>
            </a:extLst>
          </p:cNvPr>
          <p:cNvCxnSpPr/>
          <p:nvPr/>
        </p:nvCxnSpPr>
        <p:spPr>
          <a:xfrm>
            <a:off x="944335" y="2836292"/>
            <a:ext cx="3156178" cy="164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46EAA3EC-CB4E-4C3C-B63F-0376B8D9E56F}"/>
              </a:ext>
            </a:extLst>
          </p:cNvPr>
          <p:cNvCxnSpPr/>
          <p:nvPr/>
        </p:nvCxnSpPr>
        <p:spPr>
          <a:xfrm>
            <a:off x="944335" y="3737908"/>
            <a:ext cx="3122840" cy="54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064CC0CE-90B4-463A-99A8-DFFB2ECAB708}"/>
              </a:ext>
            </a:extLst>
          </p:cNvPr>
          <p:cNvCxnSpPr/>
          <p:nvPr/>
        </p:nvCxnSpPr>
        <p:spPr>
          <a:xfrm>
            <a:off x="944335" y="4028145"/>
            <a:ext cx="3156178" cy="199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7ED369E9-F342-4128-92D0-C64B242A8343}"/>
              </a:ext>
            </a:extLst>
          </p:cNvPr>
          <p:cNvCxnSpPr/>
          <p:nvPr/>
        </p:nvCxnSpPr>
        <p:spPr>
          <a:xfrm flipV="1">
            <a:off x="944335" y="4910138"/>
            <a:ext cx="3122840" cy="4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DFE3C510-2160-4F08-B6D7-3A06C4C98964}"/>
              </a:ext>
            </a:extLst>
          </p:cNvPr>
          <p:cNvCxnSpPr/>
          <p:nvPr/>
        </p:nvCxnSpPr>
        <p:spPr>
          <a:xfrm flipV="1">
            <a:off x="944335" y="5214938"/>
            <a:ext cx="3122840" cy="179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F0415CEB-6F15-4646-B708-89D4064928D5}"/>
              </a:ext>
            </a:extLst>
          </p:cNvPr>
          <p:cNvCxnSpPr/>
          <p:nvPr/>
        </p:nvCxnSpPr>
        <p:spPr>
          <a:xfrm flipV="1">
            <a:off x="944335" y="6119813"/>
            <a:ext cx="3122840" cy="15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C14D67FB-D546-4A4C-89D7-B273319E147D}"/>
              </a:ext>
            </a:extLst>
          </p:cNvPr>
          <p:cNvCxnSpPr/>
          <p:nvPr/>
        </p:nvCxnSpPr>
        <p:spPr>
          <a:xfrm>
            <a:off x="944335" y="6410473"/>
            <a:ext cx="3122840" cy="46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06815" y="1238083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时真值表</a:t>
            </a:r>
          </a:p>
        </p:txBody>
      </p:sp>
      <p:sp>
        <p:nvSpPr>
          <p:cNvPr id="3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301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7C4FD5-688D-498B-8DAF-18A88F6DAA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263" y="1563690"/>
            <a:ext cx="4215717" cy="511979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523CD2E-4D04-43B0-8E08-578F93C70583}"/>
              </a:ext>
            </a:extLst>
          </p:cNvPr>
          <p:cNvGrpSpPr/>
          <p:nvPr/>
        </p:nvGrpSpPr>
        <p:grpSpPr>
          <a:xfrm>
            <a:off x="4999913" y="1912436"/>
            <a:ext cx="3524693" cy="2911977"/>
            <a:chOff x="5160289" y="1836090"/>
            <a:chExt cx="2149744" cy="2294406"/>
          </a:xfrm>
        </p:grpSpPr>
        <p:grpSp>
          <p:nvGrpSpPr>
            <p:cNvPr id="14" name="组合 13">
              <a:extLst>
                <a:ext uri="{FF2B5EF4-FFF2-40B4-BE49-F238E27FC236}">
                  <a16:creationId xmlns="" xmlns:a16="http://schemas.microsoft.com/office/drawing/2014/main" id="{B436BEEF-11F3-4439-BF17-E964213FC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0289" y="1836090"/>
              <a:ext cx="2051176" cy="1908740"/>
              <a:chOff x="115" y="-21"/>
              <a:chExt cx="2159" cy="1955"/>
            </a:xfrm>
          </p:grpSpPr>
          <p:sp>
            <p:nvSpPr>
              <p:cNvPr id="19" name="矩形 135214">
                <a:extLst>
                  <a:ext uri="{FF2B5EF4-FFF2-40B4-BE49-F238E27FC236}">
                    <a16:creationId xmlns="" xmlns:a16="http://schemas.microsoft.com/office/drawing/2014/main" id="{63763C95-9B87-4B58-A88E-888CB8E7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457"/>
                <a:ext cx="1647" cy="1466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lang="en-US" altLang="zh-CN" sz="2100" dirty="0"/>
                  <a:t>  </a:t>
                </a:r>
                <a:endParaRPr lang="zh-CN" altLang="en-US" sz="2100" dirty="0"/>
              </a:p>
            </p:txBody>
          </p:sp>
          <p:sp>
            <p:nvSpPr>
              <p:cNvPr id="20" name="直接连接符 135215">
                <a:extLst>
                  <a:ext uri="{FF2B5EF4-FFF2-40B4-BE49-F238E27FC236}">
                    <a16:creationId xmlns="" xmlns:a16="http://schemas.microsoft.com/office/drawing/2014/main" id="{9860A58F-C46B-4F39-98E8-B3D1CE4A7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813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1" name="直接连接符 135220">
                <a:extLst>
                  <a:ext uri="{FF2B5EF4-FFF2-40B4-BE49-F238E27FC236}">
                    <a16:creationId xmlns="" xmlns:a16="http://schemas.microsoft.com/office/drawing/2014/main" id="{70AC47CA-B094-4A7D-9230-3688DD954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1169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2" name="直接连接符 135221">
                <a:extLst>
                  <a:ext uri="{FF2B5EF4-FFF2-40B4-BE49-F238E27FC236}">
                    <a16:creationId xmlns="" xmlns:a16="http://schemas.microsoft.com/office/drawing/2014/main" id="{90184968-C7E5-4837-B4A6-503C104A3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" y="1569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3" name="直接连接符 135208">
                <a:extLst>
                  <a:ext uri="{FF2B5EF4-FFF2-40B4-BE49-F238E27FC236}">
                    <a16:creationId xmlns="" xmlns:a16="http://schemas.microsoft.com/office/drawing/2014/main" id="{F37F603B-2E34-4BD0-B839-226A4ADC7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2" y="194"/>
                <a:ext cx="265" cy="25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" name="文本框 135210">
                <a:extLst>
                  <a:ext uri="{FF2B5EF4-FFF2-40B4-BE49-F238E27FC236}">
                    <a16:creationId xmlns="" xmlns:a16="http://schemas.microsoft.com/office/drawing/2014/main" id="{55E4A705-E294-4BC3-A25C-808AF851D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67"/>
                <a:ext cx="1578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000" dirty="0">
                    <a:ea typeface="宋体" panose="02010600030101010101" pitchFamily="2" charset="-122"/>
                  </a:rPr>
                  <a:t>00     01      11     10</a:t>
                </a:r>
              </a:p>
            </p:txBody>
          </p:sp>
          <p:sp>
            <p:nvSpPr>
              <p:cNvPr id="25" name="文本框 135211">
                <a:extLst>
                  <a:ext uri="{FF2B5EF4-FFF2-40B4-BE49-F238E27FC236}">
                    <a16:creationId xmlns="" xmlns:a16="http://schemas.microsoft.com/office/drawing/2014/main" id="{B9240184-2AAE-4C45-BD08-2CCFCF13F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" y="466"/>
                <a:ext cx="388" cy="1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40000"/>
                  </a:lnSpc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00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01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11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6" name="文本框 135212">
                <a:extLst>
                  <a:ext uri="{FF2B5EF4-FFF2-40B4-BE49-F238E27FC236}">
                    <a16:creationId xmlns="" xmlns:a16="http://schemas.microsoft.com/office/drawing/2014/main" id="{075E39F1-93A2-44EF-A84F-696FC0555F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-21"/>
                <a:ext cx="3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3</a:t>
                </a:r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7" name="文本框 135213">
                <a:extLst>
                  <a:ext uri="{FF2B5EF4-FFF2-40B4-BE49-F238E27FC236}">
                    <a16:creationId xmlns="" xmlns:a16="http://schemas.microsoft.com/office/drawing/2014/main" id="{0900B8FF-A104-46BE-8046-8DEADE0B5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208"/>
                <a:ext cx="3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sz="1600" i="1" dirty="0">
                    <a:ea typeface="宋体" panose="02010600030101010101" pitchFamily="2" charset="-122"/>
                  </a:rPr>
                  <a:t>B</a:t>
                </a:r>
                <a:r>
                  <a:rPr lang="en-US" altLang="zh-CN" sz="1600" i="1" baseline="-25000" dirty="0">
                    <a:ea typeface="宋体" panose="02010600030101010101" pitchFamily="2" charset="-122"/>
                  </a:rPr>
                  <a:t>0</a:t>
                </a:r>
              </a:p>
            </p:txBody>
          </p:sp>
          <p:grpSp>
            <p:nvGrpSpPr>
              <p:cNvPr id="28" name="组合 135216">
                <a:extLst>
                  <a:ext uri="{FF2B5EF4-FFF2-40B4-BE49-F238E27FC236}">
                    <a16:creationId xmlns="" xmlns:a16="http://schemas.microsoft.com/office/drawing/2014/main" id="{949C6F66-8F25-4FDB-8C99-72053718BE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1" y="455"/>
                <a:ext cx="812" cy="1479"/>
                <a:chOff x="78" y="4"/>
                <a:chExt cx="812" cy="712"/>
              </a:xfrm>
            </p:grpSpPr>
            <p:sp>
              <p:nvSpPr>
                <p:cNvPr id="29" name="直接连接符 135217">
                  <a:extLst>
                    <a:ext uri="{FF2B5EF4-FFF2-40B4-BE49-F238E27FC236}">
                      <a16:creationId xmlns="" xmlns:a16="http://schemas.microsoft.com/office/drawing/2014/main" id="{EE393AEF-2CC0-49DD-A84E-A5885710E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" y="5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0" name="直接连接符 135219">
                  <a:extLst>
                    <a:ext uri="{FF2B5EF4-FFF2-40B4-BE49-F238E27FC236}">
                      <a16:creationId xmlns="" xmlns:a16="http://schemas.microsoft.com/office/drawing/2014/main" id="{F1C7A18A-9652-4429-8858-BEBF53F95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0" y="5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1" name="直接连接符 135218">
                  <a:extLst>
                    <a:ext uri="{FF2B5EF4-FFF2-40B4-BE49-F238E27FC236}">
                      <a16:creationId xmlns="" xmlns:a16="http://schemas.microsoft.com/office/drawing/2014/main" id="{0A34AD9B-F60E-45E3-AB63-0F091968A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" y="4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CFD7970-5DDA-4E57-A364-392985AD7BCC}"/>
                </a:ext>
              </a:extLst>
            </p:cNvPr>
            <p:cNvSpPr txBox="1"/>
            <p:nvPr/>
          </p:nvSpPr>
          <p:spPr>
            <a:xfrm>
              <a:off x="5745287" y="2331701"/>
              <a:ext cx="1564746" cy="133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                          1       1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                    1       1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                    1       1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                       1       1</a:t>
              </a:r>
              <a:endParaRPr lang="zh-CN" altLang="en-US" sz="16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7112F11-06A3-4161-B8EA-BEC72A3BA90B}"/>
                </a:ext>
              </a:extLst>
            </p:cNvPr>
            <p:cNvSpPr txBox="1"/>
            <p:nvPr/>
          </p:nvSpPr>
          <p:spPr>
            <a:xfrm>
              <a:off x="6085870" y="3785136"/>
              <a:ext cx="369997" cy="3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27EB2299-EB04-46C6-9EE8-3FAD9D348F67}"/>
                </a:ext>
              </a:extLst>
            </p:cNvPr>
            <p:cNvSpPr/>
            <p:nvPr/>
          </p:nvSpPr>
          <p:spPr>
            <a:xfrm>
              <a:off x="6488922" y="2367076"/>
              <a:ext cx="562492" cy="12981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F5940782-DB37-450C-A967-BB024BF297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3686" y="5283966"/>
            <a:ext cx="1303452" cy="6059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4" name="直接连接符 53">
            <a:extLst>
              <a:ext uri="{FF2B5EF4-FFF2-40B4-BE49-F238E27FC236}">
                <a16:creationId xmlns="" xmlns:a16="http://schemas.microsoft.com/office/drawing/2014/main" id="{97F62414-0DC1-4ACA-973C-1BA4FAA8AC73}"/>
              </a:ext>
            </a:extLst>
          </p:cNvPr>
          <p:cNvCxnSpPr>
            <a:cxnSpLocks/>
          </p:cNvCxnSpPr>
          <p:nvPr/>
        </p:nvCxnSpPr>
        <p:spPr>
          <a:xfrm>
            <a:off x="1146708" y="4535853"/>
            <a:ext cx="18346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9C49CB9D-027A-48FD-BBB8-B78D95778D41}"/>
              </a:ext>
            </a:extLst>
          </p:cNvPr>
          <p:cNvCxnSpPr>
            <a:cxnSpLocks/>
          </p:cNvCxnSpPr>
          <p:nvPr/>
        </p:nvCxnSpPr>
        <p:spPr>
          <a:xfrm flipV="1">
            <a:off x="1146708" y="4824413"/>
            <a:ext cx="1796517" cy="5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13076E31-0034-4FD5-B59C-C71420FEB711}"/>
              </a:ext>
            </a:extLst>
          </p:cNvPr>
          <p:cNvCxnSpPr>
            <a:cxnSpLocks/>
          </p:cNvCxnSpPr>
          <p:nvPr/>
        </p:nvCxnSpPr>
        <p:spPr>
          <a:xfrm>
            <a:off x="1146708" y="5122686"/>
            <a:ext cx="1834617" cy="112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="" xmlns:a16="http://schemas.microsoft.com/office/drawing/2014/main" id="{A6A7BAD4-5743-4945-BD04-0A0FF1FD1CC8}"/>
              </a:ext>
            </a:extLst>
          </p:cNvPr>
          <p:cNvCxnSpPr>
            <a:cxnSpLocks/>
          </p:cNvCxnSpPr>
          <p:nvPr/>
        </p:nvCxnSpPr>
        <p:spPr>
          <a:xfrm flipV="1">
            <a:off x="1146708" y="5424488"/>
            <a:ext cx="1796517" cy="30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="" xmlns:a16="http://schemas.microsoft.com/office/drawing/2014/main" id="{8B0A8B64-81B3-4B85-867E-F4F597A398ED}"/>
              </a:ext>
            </a:extLst>
          </p:cNvPr>
          <p:cNvCxnSpPr>
            <a:cxnSpLocks/>
          </p:cNvCxnSpPr>
          <p:nvPr/>
        </p:nvCxnSpPr>
        <p:spPr>
          <a:xfrm flipV="1">
            <a:off x="1146708" y="5724525"/>
            <a:ext cx="1796517" cy="100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="" xmlns:a16="http://schemas.microsoft.com/office/drawing/2014/main" id="{3DF519E2-C22A-4D0A-B7D6-C420990921A2}"/>
              </a:ext>
            </a:extLst>
          </p:cNvPr>
          <p:cNvCxnSpPr>
            <a:cxnSpLocks/>
          </p:cNvCxnSpPr>
          <p:nvPr/>
        </p:nvCxnSpPr>
        <p:spPr>
          <a:xfrm flipV="1">
            <a:off x="1146708" y="6010275"/>
            <a:ext cx="1796517" cy="156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="" xmlns:a16="http://schemas.microsoft.com/office/drawing/2014/main" id="{AD76CD8F-D08A-4AA3-BCAE-92C982F87E36}"/>
              </a:ext>
            </a:extLst>
          </p:cNvPr>
          <p:cNvCxnSpPr>
            <a:cxnSpLocks/>
          </p:cNvCxnSpPr>
          <p:nvPr/>
        </p:nvCxnSpPr>
        <p:spPr>
          <a:xfrm>
            <a:off x="1146708" y="6334117"/>
            <a:ext cx="1796517" cy="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A9AD8383-4974-4D88-BE34-36FA641A1281}"/>
              </a:ext>
            </a:extLst>
          </p:cNvPr>
          <p:cNvCxnSpPr>
            <a:cxnSpLocks/>
          </p:cNvCxnSpPr>
          <p:nvPr/>
        </p:nvCxnSpPr>
        <p:spPr>
          <a:xfrm>
            <a:off x="1146708" y="6601568"/>
            <a:ext cx="1796517" cy="87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30254" y="1141191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37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643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700916" y="1456016"/>
            <a:ext cx="7616368" cy="3508653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repeat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repeat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（循环次数表达式</a:t>
            </a:r>
            <a:r>
              <a:rPr kumimoji="1" lang="zh-CN" altLang="en-US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）   语句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：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repeat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（循环次数表达式）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en-US" altLang="zh-CN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	    </a:t>
            </a:r>
            <a:r>
              <a:rPr kumimoji="1" lang="en-US" altLang="zh-CN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语句块；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end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17F535-1DAC-4005-863A-3E3A01A05073}"/>
              </a:ext>
            </a:extLst>
          </p:cNvPr>
          <p:cNvSpPr/>
          <p:nvPr/>
        </p:nvSpPr>
        <p:spPr>
          <a:xfrm>
            <a:off x="1582056" y="5076538"/>
            <a:ext cx="5854087" cy="120032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repeat</a:t>
            </a:r>
            <a:r>
              <a:rPr lang="zh-CN" altLang="en-US" sz="2400" b="1" dirty="0"/>
              <a:t>语句执行</a:t>
            </a:r>
            <a:r>
              <a:rPr lang="zh-CN" altLang="en-US" sz="2400" b="1" dirty="0">
                <a:solidFill>
                  <a:srgbClr val="FF0000"/>
                </a:solidFill>
              </a:rPr>
              <a:t>指定循环次数</a:t>
            </a:r>
            <a:r>
              <a:rPr lang="zh-CN" altLang="en-US" sz="2400" b="1" dirty="0"/>
              <a:t>，如果循环次数表达式的值不确定，则循环次数为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。</a:t>
            </a:r>
            <a:endParaRPr lang="en-US" altLang="zh-CN" sz="2400" b="1" dirty="0"/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9" y="584904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47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7C4FD5-688D-498B-8DAF-18A88F6DAA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8" y="1552518"/>
            <a:ext cx="4291877" cy="521228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A1011105-DD8A-42BE-8457-6618AD9B6485}"/>
              </a:ext>
            </a:extLst>
          </p:cNvPr>
          <p:cNvGrpSpPr/>
          <p:nvPr/>
        </p:nvGrpSpPr>
        <p:grpSpPr>
          <a:xfrm>
            <a:off x="4928736" y="1666089"/>
            <a:ext cx="3405639" cy="2714735"/>
            <a:chOff x="7750225" y="1614200"/>
            <a:chExt cx="1869276" cy="1965325"/>
          </a:xfrm>
        </p:grpSpPr>
        <p:pic>
          <p:nvPicPr>
            <p:cNvPr id="5" name="图片 4">
              <a:extLst>
                <a:ext uri="{FF2B5EF4-FFF2-40B4-BE49-F238E27FC236}">
                  <a16:creationId xmlns="" xmlns:a16="http://schemas.microsoft.com/office/drawing/2014/main" id="{526FCE69-D69F-464E-8D4A-62A3C34B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0225" y="1614200"/>
              <a:ext cx="1869276" cy="1965325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7FC1F968-DFD0-4C4C-94E7-EBDF30C97D76}"/>
                </a:ext>
              </a:extLst>
            </p:cNvPr>
            <p:cNvSpPr/>
            <p:nvPr/>
          </p:nvSpPr>
          <p:spPr>
            <a:xfrm>
              <a:off x="8628001" y="2046539"/>
              <a:ext cx="221381" cy="1174281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1D5F651B-735E-4759-AD59-3AFE0D1ECA9A}"/>
                </a:ext>
              </a:extLst>
            </p:cNvPr>
            <p:cNvSpPr/>
            <p:nvPr/>
          </p:nvSpPr>
          <p:spPr>
            <a:xfrm>
              <a:off x="9266481" y="2054552"/>
              <a:ext cx="221381" cy="11742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0E8C84AF-C6F1-43DD-8513-661D1F2A48CE}"/>
                  </a:ext>
                </a:extLst>
              </p:cNvPr>
              <p:cNvSpPr/>
              <p:nvPr/>
            </p:nvSpPr>
            <p:spPr>
              <a:xfrm>
                <a:off x="5406215" y="4820090"/>
                <a:ext cx="3297784" cy="9602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acc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zh-CN" alt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  <m:m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E8C84AF-C6F1-43DD-8513-661D1F2A48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15" y="4820090"/>
                <a:ext cx="3297784" cy="960263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37B13A05-5E55-4D9F-ACE4-20485F3BFE1A}"/>
              </a:ext>
            </a:extLst>
          </p:cNvPr>
          <p:cNvCxnSpPr>
            <a:cxnSpLocks/>
          </p:cNvCxnSpPr>
          <p:nvPr/>
        </p:nvCxnSpPr>
        <p:spPr>
          <a:xfrm>
            <a:off x="1137693" y="5780353"/>
            <a:ext cx="2305595" cy="108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092EF89A-8E2D-46C9-B808-7F5E92723414}"/>
              </a:ext>
            </a:extLst>
          </p:cNvPr>
          <p:cNvCxnSpPr>
            <a:cxnSpLocks/>
          </p:cNvCxnSpPr>
          <p:nvPr/>
        </p:nvCxnSpPr>
        <p:spPr>
          <a:xfrm>
            <a:off x="1137693" y="6089160"/>
            <a:ext cx="2305595" cy="20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012FA318-BED9-4364-AB40-CB0B3C72CC22}"/>
              </a:ext>
            </a:extLst>
          </p:cNvPr>
          <p:cNvCxnSpPr>
            <a:cxnSpLocks/>
          </p:cNvCxnSpPr>
          <p:nvPr/>
        </p:nvCxnSpPr>
        <p:spPr>
          <a:xfrm flipV="1">
            <a:off x="1137693" y="6391275"/>
            <a:ext cx="2305595" cy="164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6="http://schemas.microsoft.com/office/drawing/2014/main" id="{3F00DAB1-A572-4B4C-B921-DF2DC7F6B1C8}"/>
              </a:ext>
            </a:extLst>
          </p:cNvPr>
          <p:cNvCxnSpPr>
            <a:cxnSpLocks/>
          </p:cNvCxnSpPr>
          <p:nvPr/>
        </p:nvCxnSpPr>
        <p:spPr>
          <a:xfrm>
            <a:off x="1137693" y="6689659"/>
            <a:ext cx="2305595" cy="1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62580AD3-C7F6-4963-AA76-27F50236FFF1}"/>
              </a:ext>
            </a:extLst>
          </p:cNvPr>
          <p:cNvCxnSpPr>
            <a:cxnSpLocks/>
          </p:cNvCxnSpPr>
          <p:nvPr/>
        </p:nvCxnSpPr>
        <p:spPr>
          <a:xfrm flipV="1">
            <a:off x="1137693" y="4281488"/>
            <a:ext cx="2305595" cy="132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6C26B3F8-6351-459E-9442-C8F0120F87CA}"/>
              </a:ext>
            </a:extLst>
          </p:cNvPr>
          <p:cNvCxnSpPr>
            <a:cxnSpLocks/>
          </p:cNvCxnSpPr>
          <p:nvPr/>
        </p:nvCxnSpPr>
        <p:spPr>
          <a:xfrm flipV="1">
            <a:off x="1137693" y="3961241"/>
            <a:ext cx="2305595" cy="15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2ADD2F93-C970-4154-ABF3-BD615F98EC10}"/>
              </a:ext>
            </a:extLst>
          </p:cNvPr>
          <p:cNvCxnSpPr>
            <a:cxnSpLocks/>
          </p:cNvCxnSpPr>
          <p:nvPr/>
        </p:nvCxnSpPr>
        <p:spPr>
          <a:xfrm flipV="1">
            <a:off x="1137693" y="3667125"/>
            <a:ext cx="2305595" cy="58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="" xmlns:a16="http://schemas.microsoft.com/office/drawing/2014/main" id="{F76CB87B-D288-4D6D-8728-2BEE6660D6E6}"/>
              </a:ext>
            </a:extLst>
          </p:cNvPr>
          <p:cNvCxnSpPr>
            <a:cxnSpLocks/>
          </p:cNvCxnSpPr>
          <p:nvPr/>
        </p:nvCxnSpPr>
        <p:spPr>
          <a:xfrm flipV="1">
            <a:off x="1137693" y="3362325"/>
            <a:ext cx="2305595" cy="59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30254" y="1141191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23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362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7C4FD5-688D-498B-8DAF-18A88F6DAA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80" y="1614165"/>
            <a:ext cx="4184528" cy="5081910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6C234E85-3D83-4FB1-9779-B652E19A1209}"/>
              </a:ext>
            </a:extLst>
          </p:cNvPr>
          <p:cNvGrpSpPr/>
          <p:nvPr/>
        </p:nvGrpSpPr>
        <p:grpSpPr>
          <a:xfrm>
            <a:off x="4851034" y="1650481"/>
            <a:ext cx="3283316" cy="2448668"/>
            <a:chOff x="3906894" y="3948149"/>
            <a:chExt cx="1869276" cy="1981432"/>
          </a:xfrm>
        </p:grpSpPr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D47296CA-CD98-494A-B21C-37C0B256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6894" y="3948149"/>
              <a:ext cx="1869276" cy="198143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FCF4BB7A-C7B0-4560-B15C-88635E06ABC3}"/>
                </a:ext>
              </a:extLst>
            </p:cNvPr>
            <p:cNvSpPr/>
            <p:nvPr/>
          </p:nvSpPr>
          <p:spPr>
            <a:xfrm>
              <a:off x="4779272" y="4403558"/>
              <a:ext cx="269179" cy="53901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7ED8A25B-02F2-47E2-8F60-BDFD4D2FD095}"/>
                </a:ext>
              </a:extLst>
            </p:cNvPr>
            <p:cNvSpPr/>
            <p:nvPr/>
          </p:nvSpPr>
          <p:spPr>
            <a:xfrm>
              <a:off x="5408131" y="4382701"/>
              <a:ext cx="269179" cy="539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9EF06D8D-AE89-445C-A57C-5F89158805C4}"/>
                </a:ext>
              </a:extLst>
            </p:cNvPr>
            <p:cNvSpPr/>
            <p:nvPr/>
          </p:nvSpPr>
          <p:spPr>
            <a:xfrm>
              <a:off x="4450408" y="5032409"/>
              <a:ext cx="269179" cy="539015"/>
            </a:xfrm>
            <a:prstGeom prst="rect">
              <a:avLst/>
            </a:prstGeom>
            <a:noFill/>
            <a:ln w="28575"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147A8083-3D75-4070-902E-2E7D0349740D}"/>
                </a:ext>
              </a:extLst>
            </p:cNvPr>
            <p:cNvSpPr/>
            <p:nvPr/>
          </p:nvSpPr>
          <p:spPr>
            <a:xfrm>
              <a:off x="5085678" y="5042035"/>
              <a:ext cx="269179" cy="53901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30BE6608-A795-4303-872F-6C487534D47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95597" y="4589081"/>
            <a:ext cx="3899792" cy="1605236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B2BB872-C7C4-4478-87BC-0C66BF7B1BD5}"/>
              </a:ext>
            </a:extLst>
          </p:cNvPr>
          <p:cNvGrpSpPr/>
          <p:nvPr/>
        </p:nvGrpSpPr>
        <p:grpSpPr>
          <a:xfrm>
            <a:off x="955171" y="2824658"/>
            <a:ext cx="2722415" cy="3795217"/>
            <a:chOff x="1375170" y="3078942"/>
            <a:chExt cx="3629886" cy="5060288"/>
          </a:xfrm>
        </p:grpSpPr>
        <p:cxnSp>
          <p:nvCxnSpPr>
            <p:cNvPr id="63" name="直接连接符 62">
              <a:extLst>
                <a:ext uri="{FF2B5EF4-FFF2-40B4-BE49-F238E27FC236}">
                  <a16:creationId xmlns="" xmlns:a16="http://schemas.microsoft.com/office/drawing/2014/main" id="{D4940552-0953-4B05-B5C1-DF19FFA91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5280" y="4608631"/>
              <a:ext cx="3484078" cy="1864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="" xmlns:a16="http://schemas.microsoft.com/office/drawing/2014/main" id="{15BC1370-44B4-4E7F-851B-5148D278A65E}"/>
                </a:ext>
              </a:extLst>
            </p:cNvPr>
            <p:cNvCxnSpPr>
              <a:cxnSpLocks/>
            </p:cNvCxnSpPr>
            <p:nvPr/>
          </p:nvCxnSpPr>
          <p:spPr>
            <a:xfrm>
              <a:off x="1502476" y="4988688"/>
              <a:ext cx="3456882" cy="72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="" xmlns:a16="http://schemas.microsoft.com/office/drawing/2014/main" id="{25D911A1-B27F-4FF0-8B7E-A371920B4EEA}"/>
                </a:ext>
              </a:extLst>
            </p:cNvPr>
            <p:cNvCxnSpPr>
              <a:cxnSpLocks/>
            </p:cNvCxnSpPr>
            <p:nvPr/>
          </p:nvCxnSpPr>
          <p:spPr>
            <a:xfrm>
              <a:off x="1375170" y="8134345"/>
              <a:ext cx="3629886" cy="488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="" xmlns:a16="http://schemas.microsoft.com/office/drawing/2014/main" id="{504EA878-1CDD-4C6E-A187-12C8CF68B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135" y="6145832"/>
              <a:ext cx="3570921" cy="158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="" xmlns:a16="http://schemas.microsoft.com/office/drawing/2014/main" id="{D9433C11-4985-4553-BCB0-1CE5574D4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135" y="6589830"/>
              <a:ext cx="3570921" cy="453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="" xmlns:a16="http://schemas.microsoft.com/office/drawing/2014/main" id="{86E781F0-D21C-43B8-AAC7-F4501E5F1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5281" y="7739181"/>
              <a:ext cx="3484078" cy="488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A12E0EE3-1CC7-4540-96B7-F43E94270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135" y="3421182"/>
              <a:ext cx="3570921" cy="60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="" xmlns:a16="http://schemas.microsoft.com/office/drawing/2014/main" id="{DBA6E7CA-953F-4B43-8376-4B434B0B1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4135" y="3078942"/>
              <a:ext cx="3570921" cy="367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30254" y="1141191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26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022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F7C4FD5-688D-498B-8DAF-18A88F6DAA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90" y="1650583"/>
            <a:ext cx="4099940" cy="4979184"/>
          </a:xfrm>
          <a:prstGeom prst="rect">
            <a:avLst/>
          </a:prstGeom>
        </p:spPr>
      </p:pic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6CF2AAE5-5AB6-485D-B893-90EA99F77B89}"/>
              </a:ext>
            </a:extLst>
          </p:cNvPr>
          <p:cNvGrpSpPr/>
          <p:nvPr/>
        </p:nvGrpSpPr>
        <p:grpSpPr>
          <a:xfrm>
            <a:off x="4925385" y="1662764"/>
            <a:ext cx="3132141" cy="2611396"/>
            <a:chOff x="8740734" y="3244923"/>
            <a:chExt cx="1851867" cy="1981421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67D99CB6-ABB3-45F0-8A31-A4AFC639E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0734" y="3244923"/>
              <a:ext cx="1851867" cy="1981421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0A85D42C-3BD1-4DE7-93F1-6A9AB845F332}"/>
                </a:ext>
              </a:extLst>
            </p:cNvPr>
            <p:cNvSpPr/>
            <p:nvPr/>
          </p:nvSpPr>
          <p:spPr>
            <a:xfrm>
              <a:off x="9606013" y="3628724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FD5D20A3-2DBF-44D1-BAA1-745124CCDF96}"/>
                </a:ext>
              </a:extLst>
            </p:cNvPr>
            <p:cNvSpPr/>
            <p:nvPr/>
          </p:nvSpPr>
          <p:spPr>
            <a:xfrm>
              <a:off x="9281658" y="3969633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E7F0967F-4646-4D8C-97F3-C5A8E7DCD5A5}"/>
                </a:ext>
              </a:extLst>
            </p:cNvPr>
            <p:cNvSpPr/>
            <p:nvPr/>
          </p:nvSpPr>
          <p:spPr>
            <a:xfrm>
              <a:off x="9910813" y="3933524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EFC2FE2A-3934-4FB6-891C-31080336E52D}"/>
                </a:ext>
              </a:extLst>
            </p:cNvPr>
            <p:cNvSpPr/>
            <p:nvPr/>
          </p:nvSpPr>
          <p:spPr>
            <a:xfrm>
              <a:off x="10268551" y="4302405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>
              <a:extLst>
                <a:ext uri="{FF2B5EF4-FFF2-40B4-BE49-F238E27FC236}">
                  <a16:creationId xmlns="" xmlns:a16="http://schemas.microsoft.com/office/drawing/2014/main" id="{87E7209C-6505-45DD-8984-E3E221455CAA}"/>
                </a:ext>
              </a:extLst>
            </p:cNvPr>
            <p:cNvSpPr/>
            <p:nvPr/>
          </p:nvSpPr>
          <p:spPr>
            <a:xfrm>
              <a:off x="10268552" y="3628724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E3932FDA-22BF-41D0-BEE5-B033A1CD4D2F}"/>
                </a:ext>
              </a:extLst>
            </p:cNvPr>
            <p:cNvSpPr/>
            <p:nvPr/>
          </p:nvSpPr>
          <p:spPr>
            <a:xfrm>
              <a:off x="9281658" y="4636177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2CE8A0C6-E492-408B-8218-FE084AA8C157}"/>
                </a:ext>
              </a:extLst>
            </p:cNvPr>
            <p:cNvSpPr/>
            <p:nvPr/>
          </p:nvSpPr>
          <p:spPr>
            <a:xfrm>
              <a:off x="9910813" y="3933524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8AD0B3FB-8DCD-4D63-9DE7-A2B1CB4ECBB4}"/>
                </a:ext>
              </a:extLst>
            </p:cNvPr>
            <p:cNvSpPr/>
            <p:nvPr/>
          </p:nvSpPr>
          <p:spPr>
            <a:xfrm>
              <a:off x="9558844" y="4302405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6AC54586-0227-4F5F-9800-9890063E3FF7}"/>
                </a:ext>
              </a:extLst>
            </p:cNvPr>
            <p:cNvSpPr/>
            <p:nvPr/>
          </p:nvSpPr>
          <p:spPr>
            <a:xfrm>
              <a:off x="9907604" y="4632965"/>
              <a:ext cx="240631" cy="25025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="" xmlns:a16="http://schemas.microsoft.com/office/drawing/2014/main" id="{067A565F-D055-449B-B188-DE9BB7C16A2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6556" y="4705357"/>
            <a:ext cx="4719044" cy="126681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DCED33B-E65C-45FD-8A5E-5BBDF05E3AE2}"/>
              </a:ext>
            </a:extLst>
          </p:cNvPr>
          <p:cNvGrpSpPr/>
          <p:nvPr/>
        </p:nvGrpSpPr>
        <p:grpSpPr>
          <a:xfrm>
            <a:off x="902274" y="2499083"/>
            <a:ext cx="3102990" cy="4058880"/>
            <a:chOff x="1306714" y="2734554"/>
            <a:chExt cx="4137319" cy="5411839"/>
          </a:xfrm>
        </p:grpSpPr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54E85C11-E572-4DF8-AE34-9DE539772C10}"/>
                </a:ext>
              </a:extLst>
            </p:cNvPr>
            <p:cNvCxnSpPr/>
            <p:nvPr/>
          </p:nvCxnSpPr>
          <p:spPr>
            <a:xfrm flipV="1">
              <a:off x="1306714" y="2734554"/>
              <a:ext cx="4137319" cy="108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="" xmlns:a16="http://schemas.microsoft.com/office/drawing/2014/main" id="{01967B5E-94B2-4EC3-9EDC-6ED356EA72FB}"/>
                </a:ext>
              </a:extLst>
            </p:cNvPr>
            <p:cNvCxnSpPr/>
            <p:nvPr/>
          </p:nvCxnSpPr>
          <p:spPr>
            <a:xfrm>
              <a:off x="1350553" y="3544480"/>
              <a:ext cx="4093480" cy="1086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B3D059AA-E7D2-4587-AA3A-8EA3D5A56476}"/>
                </a:ext>
              </a:extLst>
            </p:cNvPr>
            <p:cNvCxnSpPr/>
            <p:nvPr/>
          </p:nvCxnSpPr>
          <p:spPr>
            <a:xfrm flipV="1">
              <a:off x="1350553" y="4285593"/>
              <a:ext cx="4093480" cy="470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="" xmlns:a16="http://schemas.microsoft.com/office/drawing/2014/main" id="{B7079B0A-477E-45AE-AFB5-765F6F71ABC3}"/>
                </a:ext>
              </a:extLst>
            </p:cNvPr>
            <p:cNvCxnSpPr/>
            <p:nvPr/>
          </p:nvCxnSpPr>
          <p:spPr>
            <a:xfrm>
              <a:off x="1401963" y="5071689"/>
              <a:ext cx="4042070" cy="538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="" xmlns:a16="http://schemas.microsoft.com/office/drawing/2014/main" id="{3129B9B7-FD4A-474A-AF73-32078ABE969F}"/>
                </a:ext>
              </a:extLst>
            </p:cNvPr>
            <p:cNvCxnSpPr/>
            <p:nvPr/>
          </p:nvCxnSpPr>
          <p:spPr>
            <a:xfrm flipV="1">
              <a:off x="1401963" y="5841343"/>
              <a:ext cx="4042070" cy="125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="" xmlns:a16="http://schemas.microsoft.com/office/drawing/2014/main" id="{ED29C3F7-F8F2-409F-BF5E-AF59E6529C77}"/>
                </a:ext>
              </a:extLst>
            </p:cNvPr>
            <p:cNvCxnSpPr/>
            <p:nvPr/>
          </p:nvCxnSpPr>
          <p:spPr>
            <a:xfrm flipV="1">
              <a:off x="1401963" y="6592988"/>
              <a:ext cx="4042070" cy="97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="" xmlns:a16="http://schemas.microsoft.com/office/drawing/2014/main" id="{D4CE80E2-36A4-463F-B2FE-77D5B222E44A}"/>
                </a:ext>
              </a:extLst>
            </p:cNvPr>
            <p:cNvCxnSpPr/>
            <p:nvPr/>
          </p:nvCxnSpPr>
          <p:spPr>
            <a:xfrm flipV="1">
              <a:off x="1350553" y="7365342"/>
              <a:ext cx="4093480" cy="130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="" xmlns:a16="http://schemas.microsoft.com/office/drawing/2014/main" id="{BEF9ECD6-0C69-404C-8B0A-D041ED3A19BC}"/>
                </a:ext>
              </a:extLst>
            </p:cNvPr>
            <p:cNvCxnSpPr/>
            <p:nvPr/>
          </p:nvCxnSpPr>
          <p:spPr>
            <a:xfrm>
              <a:off x="1306714" y="8130917"/>
              <a:ext cx="4137319" cy="1547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14EB5602-3AD6-426F-8D58-BD733DAE3119}"/>
              </a:ext>
            </a:extLst>
          </p:cNvPr>
          <p:cNvSpPr/>
          <p:nvPr/>
        </p:nvSpPr>
        <p:spPr>
          <a:xfrm>
            <a:off x="1030254" y="1141191"/>
            <a:ext cx="187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</a:p>
        </p:txBody>
      </p:sp>
      <p:sp>
        <p:nvSpPr>
          <p:cNvPr id="37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57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98BD4DE0-0D23-465E-838F-9F1274ED8C41}"/>
              </a:ext>
            </a:extLst>
          </p:cNvPr>
          <p:cNvGrpSpPr/>
          <p:nvPr/>
        </p:nvGrpSpPr>
        <p:grpSpPr>
          <a:xfrm>
            <a:off x="369535" y="1478649"/>
            <a:ext cx="2387953" cy="2453376"/>
            <a:chOff x="428324" y="1708484"/>
            <a:chExt cx="2338420" cy="2708434"/>
          </a:xfrm>
        </p:grpSpPr>
        <p:graphicFrame>
          <p:nvGraphicFramePr>
            <p:cNvPr id="56" name="Object 4">
              <a:extLst>
                <a:ext uri="{FF2B5EF4-FFF2-40B4-BE49-F238E27FC236}">
                  <a16:creationId xmlns="" xmlns:a16="http://schemas.microsoft.com/office/drawing/2014/main" id="{851A6479-73C1-41CE-8C25-5624A27D535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66000" y="2340627"/>
            <a:ext cx="1972098" cy="1983332"/>
          </p:xfrm>
          <a:graphic>
            <a:graphicData uri="http://schemas.openxmlformats.org/presentationml/2006/ole">
              <p:oleObj spid="_x0000_s10524" name="Equation" r:id="rId4" imgW="787400" imgH="800100" progId="Equation.DSMT4">
                <p:embed/>
              </p:oleObj>
            </a:graphicData>
          </a:graphic>
        </p:graphicFrame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7B684494-8F18-494A-8392-32BA3E87C54F}"/>
                </a:ext>
              </a:extLst>
            </p:cNvPr>
            <p:cNvSpPr/>
            <p:nvPr/>
          </p:nvSpPr>
          <p:spPr>
            <a:xfrm>
              <a:off x="428324" y="1708484"/>
              <a:ext cx="2338420" cy="27084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当</a:t>
              </a:r>
              <a:r>
                <a:rPr lang="en-US" altLang="zh-CN" i="1" dirty="0"/>
                <a:t>S</a:t>
              </a:r>
              <a:r>
                <a:rPr lang="en-US" altLang="zh-CN" dirty="0"/>
                <a:t>=0</a:t>
              </a:r>
              <a:r>
                <a:rPr lang="zh-CN" altLang="en-US" dirty="0"/>
                <a:t>时：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9534F5DC-713D-4D2B-BA51-0F34BF424F5A}"/>
              </a:ext>
            </a:extLst>
          </p:cNvPr>
          <p:cNvGrpSpPr/>
          <p:nvPr/>
        </p:nvGrpSpPr>
        <p:grpSpPr>
          <a:xfrm>
            <a:off x="3150876" y="1478649"/>
            <a:ext cx="4510678" cy="2453376"/>
            <a:chOff x="2901767" y="1879864"/>
            <a:chExt cx="4872051" cy="2779867"/>
          </a:xfrm>
        </p:grpSpPr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15D8D33E-79AF-4450-9032-5EEDBC7307B2}"/>
                </a:ext>
              </a:extLst>
            </p:cNvPr>
            <p:cNvSpPr/>
            <p:nvPr/>
          </p:nvSpPr>
          <p:spPr>
            <a:xfrm>
              <a:off x="2942897" y="1879864"/>
              <a:ext cx="4770065" cy="2779867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当</a:t>
              </a:r>
              <a:r>
                <a:rPr lang="en-US" altLang="zh-CN" i="1" dirty="0"/>
                <a:t>S</a:t>
              </a:r>
              <a:r>
                <a:rPr lang="en-US" altLang="zh-CN" dirty="0"/>
                <a:t>=1</a:t>
              </a:r>
              <a:r>
                <a:rPr lang="zh-CN" altLang="en-US" dirty="0"/>
                <a:t>时：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graphicFrame>
          <p:nvGraphicFramePr>
            <p:cNvPr id="58" name="Object 4">
              <a:extLst>
                <a:ext uri="{FF2B5EF4-FFF2-40B4-BE49-F238E27FC236}">
                  <a16:creationId xmlns="" xmlns:a16="http://schemas.microsoft.com/office/drawing/2014/main" id="{3873456F-1762-4560-9B5A-452D941BAB3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901767" y="2329666"/>
            <a:ext cx="4872051" cy="2191251"/>
          </p:xfrm>
          <a:graphic>
            <a:graphicData uri="http://schemas.openxmlformats.org/presentationml/2006/ole">
              <p:oleObj spid="_x0000_s10525" name="Equation" r:id="rId5" imgW="1828800" imgH="800100" progId="Equation.DSMT4">
                <p:embed/>
              </p:oleObj>
            </a:graphicData>
          </a:graphic>
        </p:graphicFrame>
      </p:grpSp>
      <p:sp>
        <p:nvSpPr>
          <p:cNvPr id="35" name="箭头: 右 34">
            <a:extLst>
              <a:ext uri="{FF2B5EF4-FFF2-40B4-BE49-F238E27FC236}">
                <a16:creationId xmlns="" xmlns:a16="http://schemas.microsoft.com/office/drawing/2014/main" id="{AF0803B6-6EA1-49C9-9712-1C4FB168FB4D}"/>
              </a:ext>
            </a:extLst>
          </p:cNvPr>
          <p:cNvSpPr/>
          <p:nvPr/>
        </p:nvSpPr>
        <p:spPr>
          <a:xfrm>
            <a:off x="1168267" y="5332423"/>
            <a:ext cx="11141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59" name="Object 4">
            <a:extLst>
              <a:ext uri="{FF2B5EF4-FFF2-40B4-BE49-F238E27FC236}">
                <a16:creationId xmlns="" xmlns:a16="http://schemas.microsoft.com/office/drawing/2014/main" id="{2E42C6B8-63A2-4DAA-8791-271CE4A836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862924" y="4345949"/>
          <a:ext cx="2938449" cy="1977748"/>
        </p:xfrm>
        <a:graphic>
          <a:graphicData uri="http://schemas.openxmlformats.org/presentationml/2006/ole">
            <p:oleObj spid="_x0000_s10526" name="Equation" r:id="rId6" imgW="1257300" imgH="850900" progId="Equation.DSMT4">
              <p:embed/>
            </p:oleObj>
          </a:graphicData>
        </a:graphic>
      </p:graphicFrame>
      <p:sp>
        <p:nvSpPr>
          <p:cNvPr id="2" name="椭圆 1">
            <a:extLst>
              <a:ext uri="{FF2B5EF4-FFF2-40B4-BE49-F238E27FC236}">
                <a16:creationId xmlns="" xmlns:a16="http://schemas.microsoft.com/office/drawing/2014/main" id="{0D325EBA-68AA-46B6-BAAD-5244103B5551}"/>
              </a:ext>
            </a:extLst>
          </p:cNvPr>
          <p:cNvSpPr/>
          <p:nvPr/>
        </p:nvSpPr>
        <p:spPr>
          <a:xfrm>
            <a:off x="1422797" y="2928938"/>
            <a:ext cx="1121800" cy="43794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2EBB03E1-930D-4740-92ED-5540AF571514}"/>
              </a:ext>
            </a:extLst>
          </p:cNvPr>
          <p:cNvSpPr/>
          <p:nvPr/>
        </p:nvSpPr>
        <p:spPr>
          <a:xfrm>
            <a:off x="5801373" y="2823737"/>
            <a:ext cx="1197560" cy="44511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1E50C50E-D512-475B-B1B5-BAF8BEF90370}"/>
              </a:ext>
            </a:extLst>
          </p:cNvPr>
          <p:cNvSpPr/>
          <p:nvPr/>
        </p:nvSpPr>
        <p:spPr>
          <a:xfrm>
            <a:off x="6536646" y="3268849"/>
            <a:ext cx="1068566" cy="481657"/>
          </a:xfrm>
          <a:prstGeom prst="ellipse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40775D81-FFBD-4072-99FB-FED98FBDAC69}"/>
              </a:ext>
            </a:extLst>
          </p:cNvPr>
          <p:cNvSpPr/>
          <p:nvPr/>
        </p:nvSpPr>
        <p:spPr>
          <a:xfrm>
            <a:off x="1462088" y="3405188"/>
            <a:ext cx="1071562" cy="404325"/>
          </a:xfrm>
          <a:prstGeom prst="ellipse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66DD00A-E94D-4A28-88A3-AD16C5E309D9}"/>
              </a:ext>
            </a:extLst>
          </p:cNvPr>
          <p:cNvCxnSpPr/>
          <p:nvPr/>
        </p:nvCxnSpPr>
        <p:spPr>
          <a:xfrm>
            <a:off x="3786488" y="5754252"/>
            <a:ext cx="1285575" cy="36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12C043CE-092C-4260-8397-BC45FAFAAE66}"/>
              </a:ext>
            </a:extLst>
          </p:cNvPr>
          <p:cNvCxnSpPr/>
          <p:nvPr/>
        </p:nvCxnSpPr>
        <p:spPr>
          <a:xfrm>
            <a:off x="3786488" y="6257623"/>
            <a:ext cx="1333199" cy="30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70" y="637329"/>
            <a:ext cx="5418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）根据卡诺图写函数表达式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060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 animBg="1"/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FB9F9E1-12E2-4546-8395-F3E3C2B9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1157"/>
            <a:ext cx="4559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）画出逻辑电路图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9" name="Object 4">
            <a:extLst>
              <a:ext uri="{FF2B5EF4-FFF2-40B4-BE49-F238E27FC236}">
                <a16:creationId xmlns="" xmlns:a16="http://schemas.microsoft.com/office/drawing/2014/main" id="{2E42C6B8-63A2-4DAA-8791-271CE4A836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7736" y="2195514"/>
          <a:ext cx="3117040" cy="2097950"/>
        </p:xfrm>
        <a:graphic>
          <a:graphicData uri="http://schemas.openxmlformats.org/presentationml/2006/ole">
            <p:oleObj spid="_x0000_s11360" name="Equation" r:id="rId4" imgW="1257300" imgH="850900" progId="Equation.DSMT4">
              <p:embed/>
            </p:oleObj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0D491B9-0BEA-4B16-909E-E19613C9D015}"/>
              </a:ext>
            </a:extLst>
          </p:cNvPr>
          <p:cNvGrpSpPr/>
          <p:nvPr/>
        </p:nvGrpSpPr>
        <p:grpSpPr>
          <a:xfrm>
            <a:off x="3600449" y="1462087"/>
            <a:ext cx="4995863" cy="4395788"/>
            <a:chOff x="4942381" y="1260612"/>
            <a:chExt cx="5060950" cy="4675188"/>
          </a:xfrm>
        </p:grpSpPr>
        <p:pic>
          <p:nvPicPr>
            <p:cNvPr id="13" name="Picture 5" descr="4-3-11">
              <a:extLst>
                <a:ext uri="{FF2B5EF4-FFF2-40B4-BE49-F238E27FC236}">
                  <a16:creationId xmlns="" xmlns:a16="http://schemas.microsoft.com/office/drawing/2014/main" id="{47995D3F-6E60-4A53-8756-97212659C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381" y="1260612"/>
              <a:ext cx="5060950" cy="467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20B3B0F2-C1B1-4A82-809B-039CD9502DD9}"/>
                </a:ext>
              </a:extLst>
            </p:cNvPr>
            <p:cNvSpPr txBox="1"/>
            <p:nvPr/>
          </p:nvSpPr>
          <p:spPr>
            <a:xfrm>
              <a:off x="8870730" y="1450427"/>
              <a:ext cx="1051036" cy="39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异或门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0B7D5815-88CE-48F5-8C7F-5850D9C20C73}"/>
                </a:ext>
              </a:extLst>
            </p:cNvPr>
            <p:cNvSpPr txBox="1"/>
            <p:nvPr/>
          </p:nvSpPr>
          <p:spPr>
            <a:xfrm>
              <a:off x="8808010" y="3205399"/>
              <a:ext cx="1051036" cy="39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异或门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A9AEAAC2-BA99-44C5-BA9D-40ECDFB537C0}"/>
                </a:ext>
              </a:extLst>
            </p:cNvPr>
            <p:cNvSpPr txBox="1"/>
            <p:nvPr/>
          </p:nvSpPr>
          <p:spPr>
            <a:xfrm>
              <a:off x="8808010" y="5054020"/>
              <a:ext cx="1051036" cy="39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异或门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DA6A222E-03C7-4CA9-B7D5-7A6C86FBF597}"/>
                </a:ext>
              </a:extLst>
            </p:cNvPr>
            <p:cNvSpPr txBox="1"/>
            <p:nvPr/>
          </p:nvSpPr>
          <p:spPr>
            <a:xfrm>
              <a:off x="7462350" y="2464318"/>
              <a:ext cx="1051036" cy="39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与或门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3916210E-B1F7-4903-A3E9-ABD77B80EEBD}"/>
                </a:ext>
              </a:extLst>
            </p:cNvPr>
            <p:cNvSpPr txBox="1"/>
            <p:nvPr/>
          </p:nvSpPr>
          <p:spPr>
            <a:xfrm>
              <a:off x="7462349" y="4271954"/>
              <a:ext cx="1051036" cy="392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与或门</a:t>
              </a:r>
            </a:p>
          </p:txBody>
        </p:sp>
      </p:grpSp>
      <p:sp>
        <p:nvSpPr>
          <p:cNvPr id="2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59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6C25EF4-ADCE-4C32-8613-FB1DD495DB41}"/>
              </a:ext>
            </a:extLst>
          </p:cNvPr>
          <p:cNvSpPr txBox="1"/>
          <p:nvPr/>
        </p:nvSpPr>
        <p:spPr>
          <a:xfrm>
            <a:off x="87288" y="656404"/>
            <a:ext cx="385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（二）编程方法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FFC34EA-7B06-47B3-A108-73A7C80BA253}"/>
              </a:ext>
            </a:extLst>
          </p:cNvPr>
          <p:cNvSpPr/>
          <p:nvPr/>
        </p:nvSpPr>
        <p:spPr>
          <a:xfrm>
            <a:off x="71552" y="1265730"/>
            <a:ext cx="2985464" cy="4967514"/>
          </a:xfrm>
          <a:prstGeom prst="rect">
            <a:avLst/>
          </a:prstGeom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module</a:t>
            </a:r>
            <a:r>
              <a:rPr lang="en-US" altLang="zh-CN" b="1" dirty="0"/>
              <a:t> </a:t>
            </a:r>
            <a:r>
              <a:rPr lang="en-US" altLang="zh-CN" b="1" dirty="0" smtClean="0"/>
              <a:t>samp4_3_6(B,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S,</a:t>
            </a:r>
            <a:r>
              <a:rPr lang="zh-CN" altLang="en-US" b="1" dirty="0" smtClean="0"/>
              <a:t> </a:t>
            </a:r>
            <a:r>
              <a:rPr lang="en-US" altLang="zh-CN" b="1" dirty="0"/>
              <a:t>G</a:t>
            </a:r>
            <a:r>
              <a:rPr lang="en-US" altLang="zh-CN" b="1" dirty="0" smtClean="0"/>
              <a:t>);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/>
              <a:t>input </a:t>
            </a:r>
            <a:r>
              <a:rPr lang="zh-CN" altLang="en-US" b="1" dirty="0"/>
              <a:t>［</a:t>
            </a:r>
            <a:r>
              <a:rPr lang="en-US" altLang="zh-CN" b="1" dirty="0"/>
              <a:t>3:0</a:t>
            </a:r>
            <a:r>
              <a:rPr lang="zh-CN" altLang="en-US" b="1" dirty="0"/>
              <a:t>］ </a:t>
            </a:r>
            <a:r>
              <a:rPr lang="en-US" altLang="zh-CN" b="1" dirty="0" smtClean="0"/>
              <a:t>B;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/>
              <a:t>input </a:t>
            </a:r>
            <a:r>
              <a:rPr lang="en-US" altLang="zh-CN" b="1" dirty="0" smtClean="0"/>
              <a:t>S;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/>
              <a:t>output reg </a:t>
            </a:r>
            <a:r>
              <a:rPr lang="zh-CN" altLang="en-US" b="1" dirty="0"/>
              <a:t>［</a:t>
            </a:r>
            <a:r>
              <a:rPr lang="en-US" altLang="zh-CN" b="1" dirty="0"/>
              <a:t>3:0</a:t>
            </a:r>
            <a:r>
              <a:rPr lang="zh-CN" altLang="en-US" b="1" dirty="0"/>
              <a:t>］ </a:t>
            </a:r>
            <a:r>
              <a:rPr lang="en-US" altLang="zh-CN" b="1" dirty="0" smtClean="0"/>
              <a:t>G;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/>
              <a:t>always@(S or B)</a:t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33CC"/>
                </a:solidFill>
              </a:rPr>
              <a:t>if</a:t>
            </a:r>
            <a:r>
              <a:rPr lang="en-US" altLang="zh-CN" b="1" dirty="0"/>
              <a:t>(S) </a:t>
            </a:r>
            <a:r>
              <a:rPr lang="en-US" altLang="zh-CN" sz="1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格雷码到二进制码的转换</a:t>
            </a:r>
            <a:r>
              <a:rPr lang="en-US" altLang="zh-CN" sz="1600" b="1" dirty="0"/>
              <a:t/>
            </a:r>
            <a:br>
              <a:rPr lang="en-US" altLang="zh-CN" sz="1600" b="1" dirty="0"/>
            </a:br>
            <a:r>
              <a:rPr lang="en-US" altLang="zh-CN" b="1" dirty="0"/>
              <a:t>      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begin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</a:t>
            </a:r>
            <a:r>
              <a:rPr lang="zh-CN" altLang="en-US" b="1" dirty="0" smtClean="0"/>
              <a:t>   </a:t>
            </a:r>
            <a:r>
              <a:rPr lang="en-US" altLang="zh-CN" b="1" dirty="0">
                <a:solidFill>
                  <a:srgbClr val="7030A0"/>
                </a:solidFill>
              </a:rPr>
              <a:t>case</a:t>
            </a:r>
            <a:r>
              <a:rPr lang="en-US" altLang="zh-CN" b="1" dirty="0"/>
              <a:t>(B)</a:t>
            </a:r>
            <a:br>
              <a:rPr lang="en-US" altLang="zh-CN" b="1" dirty="0"/>
            </a:br>
            <a:r>
              <a:rPr lang="en-US" altLang="zh-CN" b="1" dirty="0"/>
              <a:t>         </a:t>
            </a:r>
            <a:r>
              <a:rPr lang="en-US" altLang="zh-CN" b="1" dirty="0" smtClean="0"/>
              <a:t>     </a:t>
            </a:r>
            <a:r>
              <a:rPr lang="en-US" altLang="zh-CN" b="1" dirty="0"/>
              <a:t>4′b0000: </a:t>
            </a:r>
            <a:r>
              <a:rPr lang="en-US" altLang="zh-CN" b="1" dirty="0" smtClean="0"/>
              <a:t>G=4′b0000;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</a:t>
            </a:r>
            <a:r>
              <a:rPr lang="zh-CN" altLang="en-US" b="1" dirty="0" smtClean="0"/>
              <a:t>    </a:t>
            </a:r>
            <a:r>
              <a:rPr lang="en-US" altLang="zh-CN" b="1" dirty="0"/>
              <a:t>4′b0001: </a:t>
            </a:r>
            <a:r>
              <a:rPr lang="en-US" altLang="zh-CN" b="1" dirty="0" smtClean="0"/>
              <a:t>G=4′b0001;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</a:t>
            </a:r>
            <a:r>
              <a:rPr lang="zh-CN" altLang="en-US" b="1" dirty="0" smtClean="0"/>
              <a:t>     </a:t>
            </a:r>
            <a:r>
              <a:rPr lang="en-US" altLang="zh-CN" b="1" dirty="0"/>
              <a:t>4′b0011: </a:t>
            </a:r>
            <a:r>
              <a:rPr lang="en-US" altLang="zh-CN" b="1" dirty="0" smtClean="0"/>
              <a:t>G=4′b0010;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</a:t>
            </a:r>
            <a:r>
              <a:rPr lang="zh-CN" altLang="en-US" b="1" dirty="0" smtClean="0"/>
              <a:t>    </a:t>
            </a:r>
            <a:r>
              <a:rPr lang="en-US" altLang="zh-CN" b="1" dirty="0"/>
              <a:t>4′b0010: </a:t>
            </a:r>
            <a:r>
              <a:rPr lang="en-US" altLang="zh-CN" b="1" dirty="0" smtClean="0"/>
              <a:t>G=4′b0011;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</a:t>
            </a:r>
            <a:r>
              <a:rPr lang="zh-CN" altLang="en-US" b="1" dirty="0" smtClean="0"/>
              <a:t>    </a:t>
            </a:r>
            <a:r>
              <a:rPr lang="en-US" altLang="zh-CN" b="1" dirty="0"/>
              <a:t>4′b0110: </a:t>
            </a:r>
            <a:r>
              <a:rPr lang="en-US" altLang="zh-CN" b="1" dirty="0" smtClean="0"/>
              <a:t>G=4′b0100;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</a:t>
            </a:r>
            <a:r>
              <a:rPr lang="zh-CN" altLang="en-US" b="1" dirty="0" smtClean="0"/>
              <a:t>     </a:t>
            </a:r>
            <a:r>
              <a:rPr lang="en-US" altLang="zh-CN" b="1" dirty="0"/>
              <a:t>4′b0111: </a:t>
            </a:r>
            <a:r>
              <a:rPr lang="en-US" altLang="zh-CN" b="1" dirty="0" smtClean="0"/>
              <a:t>G=4′b0101;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</a:t>
            </a:r>
            <a:r>
              <a:rPr lang="zh-CN" altLang="en-US" b="1" dirty="0" smtClean="0"/>
              <a:t>     </a:t>
            </a:r>
            <a:r>
              <a:rPr lang="en-US" altLang="zh-CN" b="1" dirty="0"/>
              <a:t>4′b0101: </a:t>
            </a:r>
            <a:r>
              <a:rPr lang="en-US" altLang="zh-CN" b="1" dirty="0" smtClean="0"/>
              <a:t>G=4′b0110;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</a:t>
            </a:r>
            <a:r>
              <a:rPr lang="zh-CN" altLang="en-US" b="1" dirty="0" smtClean="0"/>
              <a:t>    </a:t>
            </a:r>
            <a:r>
              <a:rPr lang="en-US" altLang="zh-CN" b="1" dirty="0"/>
              <a:t>4′b0100: </a:t>
            </a:r>
            <a:r>
              <a:rPr lang="en-US" altLang="zh-CN" b="1" dirty="0" smtClean="0"/>
              <a:t>G=4′b0111;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B1DAD61-D644-4E4F-93DF-31B78A2BB621}"/>
              </a:ext>
            </a:extLst>
          </p:cNvPr>
          <p:cNvSpPr/>
          <p:nvPr/>
        </p:nvSpPr>
        <p:spPr>
          <a:xfrm>
            <a:off x="3155482" y="1275893"/>
            <a:ext cx="3120261" cy="49675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            </a:t>
            </a:r>
            <a:r>
              <a:rPr lang="en-US" altLang="zh-CN" b="1" dirty="0"/>
              <a:t>4′b1100: </a:t>
            </a:r>
            <a:r>
              <a:rPr lang="en-US" altLang="zh-CN" b="1" dirty="0" smtClean="0"/>
              <a:t>G=4′b1000;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4′b1101: </a:t>
            </a:r>
            <a:r>
              <a:rPr lang="en-US" altLang="zh-CN" b="1" dirty="0" smtClean="0"/>
              <a:t>G=4′b1001;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4′b1111: </a:t>
            </a:r>
            <a:r>
              <a:rPr lang="en-US" altLang="zh-CN" b="1" dirty="0" smtClean="0"/>
              <a:t>G=4′b1010;</a:t>
            </a:r>
            <a:r>
              <a:rPr lang="zh-CN" altLang="en-US" b="1" dirty="0" smtClean="0"/>
              <a:t>  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 </a:t>
            </a:r>
            <a:r>
              <a:rPr lang="en-US" altLang="zh-CN" b="1" dirty="0"/>
              <a:t>4′b1110: </a:t>
            </a:r>
            <a:r>
              <a:rPr lang="en-US" altLang="zh-CN" b="1" dirty="0" smtClean="0"/>
              <a:t>G=4′b1011;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4′b1010: </a:t>
            </a:r>
            <a:r>
              <a:rPr lang="en-US" altLang="zh-CN" b="1" dirty="0" smtClean="0"/>
              <a:t>G=4′b1100;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4′b1011: </a:t>
            </a:r>
            <a:r>
              <a:rPr lang="en-US" altLang="zh-CN" b="1" dirty="0" smtClean="0"/>
              <a:t>G=4′b1101;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4′b1001: </a:t>
            </a:r>
            <a:r>
              <a:rPr lang="en-US" altLang="zh-CN" b="1" dirty="0" smtClean="0"/>
              <a:t>G=4′b1110;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4′b1000: </a:t>
            </a:r>
            <a:r>
              <a:rPr lang="en-US" altLang="zh-CN" b="1" dirty="0" smtClean="0"/>
              <a:t>G=4′b1111;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        </a:t>
            </a:r>
            <a:r>
              <a:rPr lang="en-US" altLang="zh-CN" b="1" dirty="0" err="1">
                <a:solidFill>
                  <a:srgbClr val="7030A0"/>
                </a:solidFill>
              </a:rPr>
              <a:t>endcase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end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33CC"/>
                </a:solidFill>
              </a:rPr>
              <a:t>else</a:t>
            </a:r>
            <a:r>
              <a:rPr lang="en-US" altLang="zh-CN" b="1" dirty="0"/>
              <a:t> </a:t>
            </a:r>
            <a:r>
              <a:rPr lang="en-US" altLang="zh-CN" sz="1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二进制码到格雷码的转换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begin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7030A0"/>
                </a:solidFill>
              </a:rPr>
              <a:t>case</a:t>
            </a:r>
            <a:r>
              <a:rPr lang="en-US" altLang="zh-CN" b="1" dirty="0"/>
              <a:t>(B)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         4′b0000: </a:t>
            </a:r>
            <a:r>
              <a:rPr lang="en-US" altLang="zh-CN" b="1" dirty="0" smtClean="0"/>
              <a:t>G=4′b0000;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4′b0001: </a:t>
            </a:r>
            <a:r>
              <a:rPr lang="en-US" altLang="zh-CN" b="1" dirty="0" smtClean="0"/>
              <a:t>G=4′b0001;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4′b0010: </a:t>
            </a:r>
            <a:r>
              <a:rPr lang="en-US" altLang="zh-CN" b="1" dirty="0" smtClean="0"/>
              <a:t>G=4′b0011;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FDE3BE3-9806-475C-A79B-A8CEF0CD1680}"/>
              </a:ext>
            </a:extLst>
          </p:cNvPr>
          <p:cNvSpPr/>
          <p:nvPr/>
        </p:nvSpPr>
        <p:spPr>
          <a:xfrm>
            <a:off x="6374209" y="1275893"/>
            <a:ext cx="2705340" cy="49675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            </a:t>
            </a:r>
            <a:r>
              <a:rPr lang="en-US" altLang="zh-CN" b="1" dirty="0"/>
              <a:t>4′b0011: </a:t>
            </a:r>
            <a:r>
              <a:rPr lang="en-US" altLang="zh-CN" b="1" dirty="0" smtClean="0"/>
              <a:t>G=4′b0010;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4′b0100: </a:t>
            </a:r>
            <a:r>
              <a:rPr lang="en-US" altLang="zh-CN" b="1" dirty="0" smtClean="0"/>
              <a:t>G=4′b0110;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4′b0101: </a:t>
            </a:r>
            <a:r>
              <a:rPr lang="en-US" altLang="zh-CN" b="1" dirty="0" smtClean="0"/>
              <a:t>G=4′b0111;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4′b0110: </a:t>
            </a:r>
            <a:r>
              <a:rPr lang="en-US" altLang="zh-CN" b="1" dirty="0" smtClean="0"/>
              <a:t>G=4′b0101;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4′b0111: </a:t>
            </a:r>
            <a:r>
              <a:rPr lang="en-US" altLang="zh-CN" b="1" dirty="0" smtClean="0"/>
              <a:t>G=4′b0100;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4′b1000: </a:t>
            </a:r>
            <a:r>
              <a:rPr lang="en-US" altLang="zh-CN" b="1" dirty="0" smtClean="0"/>
              <a:t>G=4′b1100;            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            4′b1001: </a:t>
            </a:r>
            <a:r>
              <a:rPr lang="en-US" altLang="zh-CN" b="1" dirty="0" smtClean="0"/>
              <a:t>G=4′b1101;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4′b1010: </a:t>
            </a:r>
            <a:r>
              <a:rPr lang="en-US" altLang="zh-CN" b="1" dirty="0" smtClean="0"/>
              <a:t>G=4′b1111;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4′b1011: </a:t>
            </a:r>
            <a:r>
              <a:rPr lang="en-US" altLang="zh-CN" b="1" dirty="0" smtClean="0"/>
              <a:t>G=4′b1110;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4′b1100: </a:t>
            </a:r>
            <a:r>
              <a:rPr lang="en-US" altLang="zh-CN" b="1" dirty="0" smtClean="0"/>
              <a:t>G=4′b1010;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4′b1101: </a:t>
            </a:r>
            <a:r>
              <a:rPr lang="en-US" altLang="zh-CN" b="1" dirty="0" smtClean="0"/>
              <a:t>G=4′b1011;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4′b1110: </a:t>
            </a:r>
            <a:r>
              <a:rPr lang="en-US" altLang="zh-CN" b="1" dirty="0" smtClean="0"/>
              <a:t>G=4′b1001;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</a:t>
            </a:r>
            <a:r>
              <a:rPr lang="en-US" altLang="zh-CN" b="1" dirty="0"/>
              <a:t>4′b1111: </a:t>
            </a:r>
            <a:r>
              <a:rPr lang="en-US" altLang="zh-CN" b="1" dirty="0" smtClean="0"/>
              <a:t>G=4′b1000;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</a:t>
            </a:r>
            <a:r>
              <a:rPr lang="en-US" altLang="zh-CN" b="1" dirty="0" err="1">
                <a:solidFill>
                  <a:srgbClr val="7030A0"/>
                </a:solidFill>
              </a:rPr>
              <a:t>endcase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end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 err="1">
                <a:solidFill>
                  <a:srgbClr val="0000FF"/>
                </a:solidFill>
              </a:rPr>
              <a:t>endmodule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组合逻辑电路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40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267" y="610136"/>
            <a:ext cx="888428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习题</a:t>
            </a:r>
            <a:r>
              <a:rPr lang="en-US" altLang="zh-CN" sz="2000" b="1" dirty="0" smtClean="0"/>
              <a:t>3</a:t>
            </a:r>
          </a:p>
          <a:p>
            <a:r>
              <a:rPr lang="en-US" altLang="zh-CN" sz="2000" b="1" dirty="0" smtClean="0"/>
              <a:t>P106 #5 </a:t>
            </a:r>
            <a:r>
              <a:rPr lang="zh-CN" altLang="en-US" sz="2000" b="1" dirty="0" smtClean="0"/>
              <a:t>若</a:t>
            </a:r>
            <a:r>
              <a:rPr lang="en-US" altLang="zh-CN" sz="2000" b="1" dirty="0" smtClean="0"/>
              <a:t>case</a:t>
            </a:r>
            <a:r>
              <a:rPr lang="zh-CN" altLang="en-US" sz="2000" b="1" dirty="0" smtClean="0"/>
              <a:t>语句的分支没有覆盖到所有可能的选项，那么有</a:t>
            </a:r>
            <a:r>
              <a:rPr lang="en-US" altLang="zh-CN" sz="2000" b="1" dirty="0" smtClean="0"/>
              <a:t>default</a:t>
            </a:r>
            <a:r>
              <a:rPr lang="zh-CN" altLang="en-US" sz="2000" b="1" dirty="0" smtClean="0"/>
              <a:t>和没有</a:t>
            </a:r>
            <a:r>
              <a:rPr lang="en-US" altLang="zh-CN" sz="2000" b="1" dirty="0" smtClean="0"/>
              <a:t>default</a:t>
            </a:r>
            <a:r>
              <a:rPr lang="zh-CN" altLang="en-US" sz="2000" b="1" dirty="0" smtClean="0"/>
              <a:t>语句有什么不同？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zh-CN" altLang="en-US" sz="2000" b="1" dirty="0" smtClean="0"/>
              <a:t>习题</a:t>
            </a:r>
            <a:r>
              <a:rPr lang="en-US" altLang="zh-CN" sz="2000" b="1" dirty="0" smtClean="0"/>
              <a:t>4</a:t>
            </a:r>
          </a:p>
          <a:p>
            <a:r>
              <a:rPr lang="en-US" altLang="zh-CN" sz="2000" b="1" dirty="0" smtClean="0"/>
              <a:t>P167 #2 </a:t>
            </a:r>
            <a:r>
              <a:rPr lang="zh-CN" altLang="en-US" sz="2000" b="1" dirty="0" smtClean="0"/>
              <a:t>试写出下图所示组合逻辑电路的输出逻辑表达式，并画出与之功能相同的简化逻辑电路。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P167 #5 </a:t>
            </a:r>
            <a:r>
              <a:rPr lang="zh-CN" altLang="en-US" sz="2000" b="1" dirty="0" smtClean="0"/>
              <a:t>设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为某保密锁的三个按键，当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单独按下时，锁既不打开也不报警，只有当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，或者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，或者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分别同时按下时，锁才能被打开；当不符合上述组合状态时，将发出报警信息。试分别用门电路和</a:t>
            </a:r>
            <a:r>
              <a:rPr lang="en-US" altLang="zh-CN" sz="2000" b="1" dirty="0" smtClean="0"/>
              <a:t>Verilog</a:t>
            </a:r>
            <a:r>
              <a:rPr lang="zh-CN" altLang="en-US" sz="2000" b="1" dirty="0" smtClean="0"/>
              <a:t>模块实现此保密锁电路。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P167 #6 </a:t>
            </a:r>
            <a:r>
              <a:rPr lang="zh-CN" altLang="en-US" sz="2000" b="1" dirty="0" smtClean="0"/>
              <a:t>用与非门设计一个四变量表决电路。当变量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D</a:t>
            </a:r>
            <a:r>
              <a:rPr lang="zh-CN" altLang="en-US" sz="2000" b="1" dirty="0" smtClean="0"/>
              <a:t>有三个或三个以上为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时，输出</a:t>
            </a:r>
            <a:r>
              <a:rPr lang="en-US" altLang="zh-CN" sz="2000" b="1" dirty="0" smtClean="0"/>
              <a:t>Y=1</a:t>
            </a:r>
            <a:r>
              <a:rPr lang="zh-CN" altLang="en-US" sz="2000" b="1" dirty="0" smtClean="0"/>
              <a:t>，输入为其它状态时，输出</a:t>
            </a:r>
            <a:r>
              <a:rPr lang="en-US" altLang="zh-CN" sz="2000" b="1" dirty="0" smtClean="0"/>
              <a:t>Y=0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1702" y="2784748"/>
            <a:ext cx="5348859" cy="1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3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7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6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7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0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2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2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4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4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3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4" y="3076800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7" y="4297537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37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latin typeface="微软雅黑" pitchFamily="34" charset="-122"/>
                <a:ea typeface="微软雅黑" pitchFamily="34" charset="-122"/>
              </a:rPr>
              <a:t>2021.4.2.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4" y="440271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4386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346643" y="2062698"/>
            <a:ext cx="3665483" cy="341632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while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 ：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while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（条件）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	     </a:t>
            </a:r>
            <a:r>
              <a:rPr kumimoji="1" lang="en-US" altLang="zh-CN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块；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end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17F535-1DAC-4005-863A-3E3A01A05073}"/>
              </a:ext>
            </a:extLst>
          </p:cNvPr>
          <p:cNvSpPr/>
          <p:nvPr/>
        </p:nvSpPr>
        <p:spPr>
          <a:xfrm>
            <a:off x="4569343" y="1785699"/>
            <a:ext cx="4158365" cy="3970318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while</a:t>
            </a:r>
            <a:r>
              <a:rPr lang="zh-CN" altLang="en-US" sz="2400" b="1" dirty="0"/>
              <a:t>语句实现的是一种</a:t>
            </a:r>
            <a:r>
              <a:rPr lang="zh-CN" altLang="en-US" sz="2400" b="1" dirty="0">
                <a:solidFill>
                  <a:srgbClr val="FF0000"/>
                </a:solidFill>
              </a:rPr>
              <a:t>条件循环</a:t>
            </a:r>
            <a:r>
              <a:rPr lang="zh-CN" altLang="en-US" sz="2400" b="1" dirty="0"/>
              <a:t>，只有在指定的循环条件为真时才会重复执行循环体</a:t>
            </a:r>
            <a:endParaRPr lang="en-US" altLang="zh-CN" sz="2400" b="1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如果条件表达式的值在开始时不为真，那么过程语句将永远不会被执行</a:t>
            </a:r>
            <a:endParaRPr lang="en-US" altLang="zh-CN" sz="2400" b="1" dirty="0"/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32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138685" y="1554377"/>
            <a:ext cx="8929566" cy="337938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for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 </a:t>
            </a:r>
            <a:r>
              <a:rPr kumimoji="1"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：</a:t>
            </a:r>
            <a:endParaRPr kumimoji="1"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for(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循环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变量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初值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循环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变量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终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值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循环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变量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循环变量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步长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值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	    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语句块；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A17F535-1DAC-4005-863A-3E3A01A05073}"/>
              </a:ext>
            </a:extLst>
          </p:cNvPr>
          <p:cNvSpPr/>
          <p:nvPr/>
        </p:nvSpPr>
        <p:spPr>
          <a:xfrm>
            <a:off x="1038779" y="5236819"/>
            <a:ext cx="6834765" cy="1200329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语句重复执行的次数由语句中的参数确定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循环重复次数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（终值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初值）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步长值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6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17C03615-00CA-4932-81D4-076490AB9853}"/>
              </a:ext>
            </a:extLst>
          </p:cNvPr>
          <p:cNvSpPr txBox="1">
            <a:spLocks noChangeArrowheads="1"/>
          </p:cNvSpPr>
          <p:nvPr/>
        </p:nvSpPr>
        <p:spPr>
          <a:xfrm>
            <a:off x="300950" y="1233972"/>
            <a:ext cx="8462852" cy="5535318"/>
          </a:xfrm>
          <a:prstGeom prst="rect">
            <a:avLst/>
          </a:prstGeo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module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voter7(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pass,vote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output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input[6:0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 vote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[2:0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 sum;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integer  </a:t>
            </a:r>
            <a:r>
              <a:rPr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pass;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always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@(vote)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sum=0</a:t>
            </a: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for(</a:t>
            </a:r>
            <a:r>
              <a:rPr lang="en-US" altLang="zh-CN" b="1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=0;i</a:t>
            </a: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&lt;=6;i=i+1) </a:t>
            </a:r>
            <a:endParaRPr lang="en-US" altLang="zh-CN" b="1" dirty="0" smtClean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if(vote[</a:t>
            </a:r>
            <a:r>
              <a:rPr lang="en-US" altLang="zh-CN" b="1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]) sum=sum+1;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if(sum[2</a:t>
            </a: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]) pass=1; </a:t>
            </a:r>
            <a:endParaRPr lang="en-US" altLang="zh-CN" b="1" dirty="0" smtClean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else pass=0</a:t>
            </a:r>
            <a:r>
              <a:rPr lang="en-US" altLang="zh-CN" b="1" dirty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en-US" altLang="zh-CN" b="1" dirty="0">
              <a:solidFill>
                <a:srgbClr val="FF3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337A5EA8-7D70-4269-A6BD-3CD375AEBCBA}"/>
              </a:ext>
            </a:extLst>
          </p:cNvPr>
          <p:cNvSpPr txBox="1">
            <a:spLocks noChangeArrowheads="1"/>
          </p:cNvSpPr>
          <p:nvPr/>
        </p:nvSpPr>
        <p:spPr>
          <a:xfrm>
            <a:off x="2999484" y="651157"/>
            <a:ext cx="4692898" cy="6221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语句描述七人投票表决器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99484" y="1996530"/>
            <a:ext cx="509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投票值，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表示赞成，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表示反对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4743" y="2693581"/>
            <a:ext cx="269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循环变量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64642" y="4877471"/>
            <a:ext cx="329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统计投赞成票的人数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92828" y="5909655"/>
            <a:ext cx="3219961" cy="461665"/>
            <a:chOff x="3840939" y="5990820"/>
            <a:chExt cx="3219961" cy="461665"/>
          </a:xfrm>
        </p:grpSpPr>
        <p:sp>
          <p:nvSpPr>
            <p:cNvPr id="5" name="矩形 4"/>
            <p:cNvSpPr/>
            <p:nvPr/>
          </p:nvSpPr>
          <p:spPr>
            <a:xfrm>
              <a:off x="5140119" y="6027465"/>
              <a:ext cx="1920781" cy="405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  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5761096" y="6022055"/>
              <a:ext cx="624" cy="411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6406421" y="6030454"/>
              <a:ext cx="624" cy="4112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840939" y="5990820"/>
              <a:ext cx="1225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FF"/>
                  </a:solidFill>
                </a:rPr>
                <a:t>sum[2:0]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92520" y="5280852"/>
            <a:ext cx="370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超过4人赞成，则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22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767782" y="1324387"/>
            <a:ext cx="3741654" cy="609398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四种循环语句的比较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="" xmlns:a16="http://schemas.microsoft.com/office/drawing/2014/main" id="{E6BA221F-7442-43A8-8914-796BE336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15" y="2022240"/>
            <a:ext cx="8602934" cy="363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latin typeface="MSTT3195ed4ebao262093S00" charset="0"/>
              </a:rPr>
              <a:t>repeat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：将一块语句循环执行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确定次数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repeat (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次数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表达式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)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 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&lt;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语句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latin typeface="MSTT3195ed4ebao262093S00" charset="0"/>
              </a:rPr>
              <a:t>while</a:t>
            </a:r>
            <a:r>
              <a:rPr kumimoji="1" lang="zh-CN" altLang="en-US" sz="2000" b="1" dirty="0">
                <a:latin typeface="MSTT3195ed4ebao262093S00" charset="0"/>
              </a:rPr>
              <a:t>：在条件</a:t>
            </a:r>
            <a:r>
              <a:rPr kumimoji="1" lang="zh-CN" altLang="en-US" sz="2000" b="1" dirty="0">
                <a:solidFill>
                  <a:srgbClr val="FF0000"/>
                </a:solidFill>
                <a:latin typeface="MSTT3195ed4ebao262093S00" charset="0"/>
              </a:rPr>
              <a:t>表达式为真时一直循环执行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00000"/>
                </a:solidFill>
                <a:latin typeface="MSTT3195ed4ebao262093S00" charset="0"/>
              </a:rPr>
              <a:t>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while (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条件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表达式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&lt;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语句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latin typeface="MSTT3195ed4ebao262093S00" charset="0"/>
              </a:rPr>
              <a:t>forever</a:t>
            </a:r>
            <a:r>
              <a:rPr kumimoji="1" lang="zh-CN" altLang="en-US" sz="2000" b="1" dirty="0">
                <a:latin typeface="MSTT3195ed4ebao262093S00" charset="0"/>
              </a:rPr>
              <a:t>：重复执行</a:t>
            </a:r>
            <a:r>
              <a:rPr kumimoji="1" lang="zh-CN" altLang="en-US" sz="2000" b="1" dirty="0">
                <a:solidFill>
                  <a:srgbClr val="FF0000"/>
                </a:solidFill>
                <a:latin typeface="MSTT3195ed4ebao262093S00" charset="0"/>
              </a:rPr>
              <a:t>直到仿真结束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 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forever   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&lt;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语句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&gt;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>
                <a:latin typeface="MSTT3195ed4ebao262093S00" charset="0"/>
              </a:rPr>
              <a:t>for</a:t>
            </a:r>
            <a:r>
              <a:rPr kumimoji="1" lang="zh-CN" altLang="en-US" sz="2000" b="1" dirty="0">
                <a:latin typeface="MSTT3195ed4ebao262093S00" charset="0"/>
              </a:rPr>
              <a:t>：在执行过程中对变量进行计算和判断，在</a:t>
            </a:r>
            <a:r>
              <a:rPr kumimoji="1" lang="zh-CN" altLang="en-US" sz="2000" b="1" dirty="0">
                <a:solidFill>
                  <a:srgbClr val="FF0000"/>
                </a:solidFill>
                <a:latin typeface="MSTT3195ed4ebao262093S00" charset="0"/>
              </a:rPr>
              <a:t>条件满足时执行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/>
                </a:solidFill>
                <a:latin typeface="MSTT3195ed4ebao262093S00" charset="0"/>
              </a:rPr>
              <a:t>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for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(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循环变量赋初值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;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条件表达式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; 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循环变量更新计算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MSTT3195ed4ebao262093S00" charset="0"/>
              </a:rPr>
              <a:t>   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MSTT3195ed4ebao262093S00" charset="0"/>
              </a:rPr>
              <a:t>&lt;</a:t>
            </a:r>
            <a:r>
              <a:rPr kumimoji="1" lang="zh-CN" altLang="en-US" sz="2000" b="1" dirty="0">
                <a:solidFill>
                  <a:srgbClr val="0000FF"/>
                </a:solidFill>
                <a:latin typeface="MSTT3195ed4ebao262093S00" charset="0"/>
              </a:rPr>
              <a:t>语句</a:t>
            </a:r>
            <a:r>
              <a:rPr kumimoji="1" lang="en-US" altLang="zh-CN" sz="2000" b="1" dirty="0">
                <a:solidFill>
                  <a:srgbClr val="0000FF"/>
                </a:solidFill>
                <a:latin typeface="MSTT3195ed4ebao262093S00" charset="0"/>
              </a:rPr>
              <a:t>&gt;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B2245E2-F20A-4889-B793-95EC40BBEDE7}"/>
              </a:ext>
            </a:extLst>
          </p:cNvPr>
          <p:cNvSpPr txBox="1"/>
          <p:nvPr/>
        </p:nvSpPr>
        <p:spPr>
          <a:xfrm>
            <a:off x="1206045" y="5905564"/>
            <a:ext cx="624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循环次数不确定的循环语句一般不能被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四、循环语句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CCCAAB4-D79E-49EA-B72C-267BFF05D5BF}"/>
              </a:ext>
            </a:extLst>
          </p:cNvPr>
          <p:cNvSpPr txBox="1"/>
          <p:nvPr/>
        </p:nvSpPr>
        <p:spPr>
          <a:xfrm>
            <a:off x="325891" y="1706860"/>
            <a:ext cx="8486608" cy="24622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任务（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task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）和函数（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）都用来实现程序中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相对独立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的某项功能，可被模块或其它任务及函数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把大的程序模块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成较小的任务或函数，或把需要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重复使用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的程序代码写出任务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函数多次调用，可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使程序条理清晰易懂，便于调试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85668A1-2D1D-423F-9897-4440E7214AF6}"/>
              </a:ext>
            </a:extLst>
          </p:cNvPr>
          <p:cNvSpPr txBox="1"/>
          <p:nvPr/>
        </p:nvSpPr>
        <p:spPr>
          <a:xfrm>
            <a:off x="784512" y="4841497"/>
            <a:ext cx="485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二者的区别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函数有返回值，任务没有返回值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五、任务与函数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3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56801</TotalTime>
  <Words>2792</Words>
  <Application>Microsoft Office PowerPoint</Application>
  <PresentationFormat>全屏显示(4:3)</PresentationFormat>
  <Paragraphs>577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第一PPT，www.1ppt.com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1834</cp:revision>
  <dcterms:created xsi:type="dcterms:W3CDTF">2016-04-09T13:02:00Z</dcterms:created>
  <dcterms:modified xsi:type="dcterms:W3CDTF">2022-02-17T09:58:53Z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