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Default Extension="doc" ContentType="application/msword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Default Extension="vsd" ContentType="application/vnd.visio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386" r:id="rId2"/>
    <p:sldId id="476" r:id="rId3"/>
    <p:sldId id="536" r:id="rId4"/>
    <p:sldId id="537" r:id="rId5"/>
    <p:sldId id="538" r:id="rId6"/>
    <p:sldId id="539" r:id="rId7"/>
    <p:sldId id="612" r:id="rId8"/>
    <p:sldId id="606" r:id="rId9"/>
    <p:sldId id="540" r:id="rId10"/>
    <p:sldId id="573" r:id="rId11"/>
    <p:sldId id="607" r:id="rId12"/>
    <p:sldId id="542" r:id="rId13"/>
    <p:sldId id="610" r:id="rId14"/>
    <p:sldId id="543" r:id="rId15"/>
    <p:sldId id="569" r:id="rId16"/>
    <p:sldId id="544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70" r:id="rId25"/>
    <p:sldId id="554" r:id="rId26"/>
    <p:sldId id="613" r:id="rId27"/>
    <p:sldId id="553" r:id="rId28"/>
    <p:sldId id="555" r:id="rId29"/>
    <p:sldId id="556" r:id="rId30"/>
    <p:sldId id="557" r:id="rId31"/>
    <p:sldId id="558" r:id="rId32"/>
    <p:sldId id="560" r:id="rId33"/>
    <p:sldId id="559" r:id="rId34"/>
    <p:sldId id="561" r:id="rId35"/>
    <p:sldId id="562" r:id="rId36"/>
    <p:sldId id="563" r:id="rId37"/>
    <p:sldId id="564" r:id="rId38"/>
    <p:sldId id="565" r:id="rId39"/>
    <p:sldId id="566" r:id="rId40"/>
    <p:sldId id="582" r:id="rId41"/>
    <p:sldId id="583" r:id="rId42"/>
    <p:sldId id="585" r:id="rId43"/>
    <p:sldId id="586" r:id="rId44"/>
    <p:sldId id="596" r:id="rId45"/>
    <p:sldId id="587" r:id="rId46"/>
    <p:sldId id="588" r:id="rId47"/>
    <p:sldId id="589" r:id="rId48"/>
    <p:sldId id="576" r:id="rId49"/>
    <p:sldId id="577" r:id="rId50"/>
    <p:sldId id="614" r:id="rId51"/>
    <p:sldId id="615" r:id="rId52"/>
    <p:sldId id="279" r:id="rId53"/>
  </p:sldIdLst>
  <p:sldSz cx="9144000" cy="6858000" type="screen4x3"/>
  <p:notesSz cx="6858000" cy="9144000"/>
  <p:custDataLst>
    <p:tags r:id="rId5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E4EBF6"/>
    <a:srgbClr val="E6ECF7"/>
    <a:srgbClr val="FF33CC"/>
    <a:srgbClr val="170A8E"/>
    <a:srgbClr val="2B56F5"/>
    <a:srgbClr val="3CB871"/>
    <a:srgbClr val="CC9900"/>
    <a:srgbClr val="1F4E79"/>
    <a:srgbClr val="3D74A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6279" autoAdjust="0"/>
  </p:normalViewPr>
  <p:slideViewPr>
    <p:cSldViewPr snapToGrid="0">
      <p:cViewPr varScale="1">
        <p:scale>
          <a:sx n="82" d="100"/>
          <a:sy n="82" d="100"/>
        </p:scale>
        <p:origin x="-882" y="-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30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5.wmf"/><Relationship Id="rId1" Type="http://schemas.openxmlformats.org/officeDocument/2006/relationships/image" Target="../media/image5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58.emf"/><Relationship Id="rId1" Type="http://schemas.openxmlformats.org/officeDocument/2006/relationships/image" Target="../media/image57.wmf"/><Relationship Id="rId4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7.wmf"/><Relationship Id="rId1" Type="http://schemas.openxmlformats.org/officeDocument/2006/relationships/image" Target="../media/image79.wmf"/><Relationship Id="rId4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79.wmf"/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9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5.wmf"/><Relationship Id="rId7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664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4580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1506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103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807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181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4107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8612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1443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4801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3291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5686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8361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0878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689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77322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1641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926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14210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640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744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879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97918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76480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6240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2210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2715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83676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46712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6064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5584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21219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6053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2822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36366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57869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41973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90601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18859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86769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3642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55918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1167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3866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56655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72757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1696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886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7639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08542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1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833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438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72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899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689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28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347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29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130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013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100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81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1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jpeg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image" Target="../media/image9.jpeg"/><Relationship Id="rId10" Type="http://schemas.openxmlformats.org/officeDocument/2006/relationships/oleObject" Target="../embeddings/oleObject9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8.bin"/><Relationship Id="rId1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21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5.bin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23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2.bin"/><Relationship Id="rId27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2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5.bin"/><Relationship Id="rId29" Type="http://schemas.openxmlformats.org/officeDocument/2006/relationships/image" Target="../media/image9.jpe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27.png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8.png"/><Relationship Id="rId15" Type="http://schemas.openxmlformats.org/officeDocument/2006/relationships/image" Target="../media/image9.jpe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oleObject" Target="../embeddings/oleObject40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png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9.jpeg"/><Relationship Id="rId4" Type="http://schemas.openxmlformats.org/officeDocument/2006/relationships/image" Target="../media/image33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png"/><Relationship Id="rId5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openxmlformats.org/officeDocument/2006/relationships/oleObject" Target="../embeddings/oleObject4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openxmlformats.org/officeDocument/2006/relationships/oleObject" Target="../embeddings/oleObject4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openxmlformats.org/officeDocument/2006/relationships/oleObject" Target="../embeddings/oleObject5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5.png"/><Relationship Id="rId5" Type="http://schemas.openxmlformats.org/officeDocument/2006/relationships/image" Target="../media/image9.jpeg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5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Microsoft_Office_Word_97_-_2003___1.doc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9.jpeg"/><Relationship Id="rId10" Type="http://schemas.openxmlformats.org/officeDocument/2006/relationships/image" Target="../media/image60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6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9.jpeg"/><Relationship Id="rId9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6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png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6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png"/><Relationship Id="rId11" Type="http://schemas.openxmlformats.org/officeDocument/2006/relationships/oleObject" Target="../embeddings/oleObject65.bin"/><Relationship Id="rId5" Type="http://schemas.openxmlformats.org/officeDocument/2006/relationships/image" Target="../media/image9.jpeg"/><Relationship Id="rId10" Type="http://schemas.openxmlformats.org/officeDocument/2006/relationships/oleObject" Target="../embeddings/oleObject64.bin"/><Relationship Id="rId4" Type="http://schemas.openxmlformats.org/officeDocument/2006/relationships/image" Target="../media/image2.png"/><Relationship Id="rId9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6.emf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Microsoft_Visio_2003-2010___33.vsd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9.jpeg"/><Relationship Id="rId4" Type="http://schemas.openxmlformats.org/officeDocument/2006/relationships/image" Target="../media/image2.png"/><Relationship Id="rId9" Type="http://schemas.openxmlformats.org/officeDocument/2006/relationships/oleObject" Target="../embeddings/oleObject7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6.emf"/><Relationship Id="rId11" Type="http://schemas.openxmlformats.org/officeDocument/2006/relationships/image" Target="../media/image85.png"/><Relationship Id="rId5" Type="http://schemas.openxmlformats.org/officeDocument/2006/relationships/image" Target="../media/image9.jpeg"/><Relationship Id="rId10" Type="http://schemas.openxmlformats.org/officeDocument/2006/relationships/oleObject" Target="../embeddings/oleObject76.bin"/><Relationship Id="rId4" Type="http://schemas.openxmlformats.org/officeDocument/2006/relationships/image" Target="../media/image2.png"/><Relationship Id="rId9" Type="http://schemas.openxmlformats.org/officeDocument/2006/relationships/image" Target="../media/image8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6.png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9.jpeg"/><Relationship Id="rId10" Type="http://schemas.openxmlformats.org/officeDocument/2006/relationships/image" Target="../media/image91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8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6.emf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98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淘宝网chenying0907出品 3"/>
          <p:cNvSpPr/>
          <p:nvPr>
            <p:custDataLst>
              <p:tags r:id="rId1"/>
            </p:custDataLst>
          </p:nvPr>
        </p:nvSpPr>
        <p:spPr>
          <a:xfrm>
            <a:off x="0" y="2394284"/>
            <a:ext cx="233314" cy="3229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PA_淘宝网chenying0907出品 4"/>
          <p:cNvSpPr/>
          <p:nvPr>
            <p:custDataLst>
              <p:tags r:id="rId2"/>
            </p:custDataLst>
          </p:nvPr>
        </p:nvSpPr>
        <p:spPr>
          <a:xfrm>
            <a:off x="5791596" y="2394284"/>
            <a:ext cx="233314" cy="3229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PA_淘宝网chenying0907出品 7"/>
          <p:cNvSpPr/>
          <p:nvPr>
            <p:custDataLst>
              <p:tags r:id="rId3"/>
            </p:custDataLst>
          </p:nvPr>
        </p:nvSpPr>
        <p:spPr>
          <a:xfrm>
            <a:off x="6046708" y="4124970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6024911" y="5624112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淘宝网chenying0907出品 10"/>
          <p:cNvSpPr/>
          <p:nvPr>
            <p:custDataLst>
              <p:tags r:id="rId5"/>
            </p:custDataLst>
          </p:nvPr>
        </p:nvSpPr>
        <p:spPr>
          <a:xfrm>
            <a:off x="6350719" y="4178970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PA_淘宝网chenying0907出品 11"/>
          <p:cNvSpPr/>
          <p:nvPr>
            <p:custDataLst>
              <p:tags r:id="rId6"/>
            </p:custDataLst>
          </p:nvPr>
        </p:nvSpPr>
        <p:spPr>
          <a:xfrm>
            <a:off x="6660739" y="4178970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PA_淘宝网chenying0907出品 12"/>
          <p:cNvSpPr/>
          <p:nvPr>
            <p:custDataLst>
              <p:tags r:id="rId7"/>
            </p:custDataLst>
          </p:nvPr>
        </p:nvSpPr>
        <p:spPr>
          <a:xfrm>
            <a:off x="6965302" y="4205970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PA_淘宝网chenying0907出品 13"/>
          <p:cNvSpPr/>
          <p:nvPr>
            <p:custDataLst>
              <p:tags r:id="rId8"/>
            </p:custDataLst>
          </p:nvPr>
        </p:nvSpPr>
        <p:spPr>
          <a:xfrm>
            <a:off x="7284553" y="4232970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PA_淘宝网chenying0907出品 14"/>
          <p:cNvSpPr/>
          <p:nvPr>
            <p:custDataLst>
              <p:tags r:id="rId9"/>
            </p:custDataLst>
          </p:nvPr>
        </p:nvSpPr>
        <p:spPr>
          <a:xfrm>
            <a:off x="7601500" y="4259970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8008894" y="4298337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8519314" y="4329534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PA_直接连接符 17"/>
          <p:cNvCxnSpPr/>
          <p:nvPr>
            <p:custDataLst>
              <p:tags r:id="rId12"/>
            </p:custDataLst>
          </p:nvPr>
        </p:nvCxnSpPr>
        <p:spPr>
          <a:xfrm>
            <a:off x="233316" y="562411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233314" y="2400902"/>
            <a:ext cx="555828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14"/>
            </p:custDataLst>
          </p:nvPr>
        </p:nvCxnSpPr>
        <p:spPr>
          <a:xfrm>
            <a:off x="233315" y="507382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157120" y="2701156"/>
            <a:ext cx="571066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</a:t>
            </a:r>
            <a:r>
              <a:rPr lang="zh-CN" altLang="en-US" sz="45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时序</a:t>
            </a:r>
            <a:r>
              <a:rPr lang="zh-CN" altLang="en-US" sz="45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逻辑电路</a:t>
            </a:r>
          </a:p>
        </p:txBody>
      </p:sp>
      <p:sp>
        <p:nvSpPr>
          <p:cNvPr id="24" name="PA_淘宝网chenying0907出品 23"/>
          <p:cNvSpPr txBox="1"/>
          <p:nvPr>
            <p:custDataLst>
              <p:tags r:id="rId16"/>
            </p:custDataLst>
          </p:nvPr>
        </p:nvSpPr>
        <p:spPr>
          <a:xfrm>
            <a:off x="1175493" y="5193706"/>
            <a:ext cx="221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武汉大学计算机学院</a:t>
            </a:r>
          </a:p>
        </p:txBody>
      </p:sp>
      <p:sp>
        <p:nvSpPr>
          <p:cNvPr id="26" name="PA_淘宝网chenying0907出品 25"/>
          <p:cNvSpPr txBox="1"/>
          <p:nvPr>
            <p:custDataLst>
              <p:tags r:id="rId17"/>
            </p:custDataLst>
          </p:nvPr>
        </p:nvSpPr>
        <p:spPr>
          <a:xfrm>
            <a:off x="1036047" y="424695"/>
            <a:ext cx="2085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行楷" pitchFamily="2" charset="-122"/>
                <a:ea typeface="华文行楷" pitchFamily="2" charset="-122"/>
              </a:rPr>
              <a:t>     武汉大学</a:t>
            </a:r>
            <a:endParaRPr lang="en-US" altLang="zh-CN" sz="2000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sz="2000" b="1" dirty="0">
                <a:latin typeface="华文行楷" pitchFamily="2" charset="-122"/>
                <a:ea typeface="华文行楷" pitchFamily="2" charset="-122"/>
              </a:rPr>
              <a:t>   Wuhan University</a:t>
            </a:r>
            <a:endParaRPr lang="zh-CN" altLang="en-US" sz="2000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CF9670B1-CE8E-482C-9228-D6509B7A715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1379" cy="12113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84092" y="3760205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5.1 </a:t>
            </a:r>
            <a:r>
              <a:rPr lang="zh-CN" altLang="en-US" sz="2400" b="1" dirty="0" smtClean="0"/>
              <a:t>概述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5.2 </a:t>
            </a:r>
            <a:r>
              <a:rPr lang="zh-CN" altLang="en-US" sz="2400" b="1" dirty="0" smtClean="0"/>
              <a:t>集成触发器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5757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6" name="Rectangle 3">
            <a:extLst>
              <a:ext uri="{FF2B5EF4-FFF2-40B4-BE49-F238E27FC236}">
                <a16:creationId xmlns:a16="http://schemas.microsoft.com/office/drawing/2014/main" xmlns="" id="{5AEDA6B0-C2BB-4BA5-B1F3-F3060D4AE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90" y="858981"/>
            <a:ext cx="7114667" cy="82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914400" eaLnBrk="1" hangingPunct="1">
              <a:lnSpc>
                <a:spcPct val="110000"/>
              </a:lnSpc>
              <a:buClrTx/>
            </a:pPr>
            <a:r>
              <a:rPr lang="zh-CN" altLang="en-US" sz="3600" b="1" kern="0" dirty="0">
                <a:solidFill>
                  <a:srgbClr val="0000FF"/>
                </a:solidFill>
                <a:latin typeface="Times New Roman"/>
                <a:ea typeface="隶书"/>
              </a:rPr>
              <a:t>触发器的特点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xmlns="" id="{C4B751B2-A960-4504-805E-DAC2268B9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24" y="1659521"/>
            <a:ext cx="86071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有两个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稳定状态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简称稳态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，用来表示逻辑</a:t>
            </a:r>
            <a:r>
              <a:rPr lang="zh-CN" altLang="en-US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xmlns="" id="{3A53A529-2A8C-46EF-92BB-4C054B11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488" y="2581086"/>
            <a:ext cx="4972050" cy="420687"/>
          </a:xfrm>
          <a:prstGeom prst="wedgeRectCallout">
            <a:avLst>
              <a:gd name="adj1" fmla="val 56901"/>
              <a:gd name="adj2" fmla="val -168259"/>
            </a:avLst>
          </a:prstGeom>
          <a:solidFill>
            <a:srgbClr val="CCECFF">
              <a:alpha val="50000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>
              <a:spcBef>
                <a:spcPct val="2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一个触发器可存储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位二进制数码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xmlns="" id="{3B0F81BB-66BA-4EE1-ABEA-2E9B9B42D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25" y="3224941"/>
            <a:ext cx="8335962" cy="113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在输入信号作用下，触发器的两个稳定状态可</a:t>
            </a: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相互转换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称为状态的翻转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xmlns="" id="{CB7B8D9E-6B0B-43D1-B1E3-004BA303B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92" y="5326181"/>
            <a:ext cx="8379615" cy="113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输入信号作用后，新状态可长期保持下来，电路具有</a:t>
            </a: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记忆功能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xmlns="" id="{34BA7B53-97EF-4619-A1B5-A4AFB7278CD4}"/>
              </a:ext>
            </a:extLst>
          </p:cNvPr>
          <p:cNvSpPr/>
          <p:nvPr/>
        </p:nvSpPr>
        <p:spPr>
          <a:xfrm>
            <a:off x="3858856" y="4611376"/>
            <a:ext cx="2178809" cy="630017"/>
          </a:xfrm>
          <a:prstGeom prst="wedgeRectCallout">
            <a:avLst>
              <a:gd name="adj1" fmla="val -146937"/>
              <a:gd name="adj2" fmla="val -11527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</a:rPr>
              <a:t>一触即发</a:t>
            </a:r>
          </a:p>
        </p:txBody>
      </p:sp>
    </p:spTree>
    <p:extLst>
      <p:ext uri="{BB962C8B-B14F-4D97-AF65-F5344CB8AC3E}">
        <p14:creationId xmlns:p14="http://schemas.microsoft.com/office/powerpoint/2010/main" xmlns="" val="38873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utoUpdateAnimBg="0"/>
      <p:bldP spid="15" grpId="0" bldLvl="0" animBg="1" autoUpdateAnimBg="0"/>
      <p:bldP spid="16" grpId="0" bldLvl="0" autoUpdateAnimBg="0"/>
      <p:bldP spid="17" grpId="0" bldLvl="0" autoUpdateAnimBg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A3B4E5C-9DB0-4498-9529-235385E8133C}"/>
              </a:ext>
            </a:extLst>
          </p:cNvPr>
          <p:cNvSpPr/>
          <p:nvPr/>
        </p:nvSpPr>
        <p:spPr>
          <a:xfrm>
            <a:off x="633663" y="1200098"/>
            <a:ext cx="7162800" cy="342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762000" defTabSz="9144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kern="0" dirty="0">
                <a:solidFill>
                  <a:srgbClr val="0000FF"/>
                </a:solidFill>
                <a:latin typeface="Times New Roman"/>
                <a:ea typeface="隶书"/>
              </a:rPr>
              <a:t>触发器的分类</a:t>
            </a:r>
            <a:endParaRPr lang="en-US" altLang="zh-CN" sz="3600" b="1" kern="0" dirty="0">
              <a:solidFill>
                <a:srgbClr val="0000FF"/>
              </a:solidFill>
              <a:latin typeface="Times New Roman"/>
              <a:ea typeface="隶书"/>
            </a:endParaRPr>
          </a:p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按逻辑功能分：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触发器、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型触发器、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J-K</a:t>
            </a:r>
            <a:r>
              <a:rPr lang="zh-CN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触发器、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型触发器等；</a:t>
            </a:r>
          </a:p>
          <a:p>
            <a:pPr marL="457200" indent="-4572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按触发方式分：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电平触发方式、脉冲触发方式和边沿触发方式 </a:t>
            </a:r>
            <a:endParaRPr lang="zh-CN" altLang="en-US" sz="2800" b="1" kern="0" dirty="0">
              <a:solidFill>
                <a:prstClr val="black"/>
              </a:solidFill>
              <a:latin typeface="Times New Roman"/>
              <a:ea typeface="隶书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97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1" name="Rectangle 3">
            <a:extLst>
              <a:ext uri="{FF2B5EF4-FFF2-40B4-BE49-F238E27FC236}">
                <a16:creationId xmlns:a16="http://schemas.microsoft.com/office/drawing/2014/main" xmlns="" id="{5C019602-0C36-4E98-A916-CDAC7626F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69" y="634846"/>
            <a:ext cx="8397846" cy="288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marR="0" indent="0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Times New Roman"/>
                <a:ea typeface="隶书"/>
              </a:rPr>
              <a:t>触发器的现态和次态</a:t>
            </a:r>
          </a:p>
          <a:p>
            <a:pPr indent="-285750" defTabSz="914400" eaLnBrk="1" hangingPunct="1">
              <a:lnSpc>
                <a:spcPct val="150000"/>
              </a:lnSpc>
              <a:spcAft>
                <a:spcPts val="0"/>
              </a:spcAft>
              <a:buClr>
                <a:srgbClr val="006600"/>
              </a:buClr>
              <a:buSzPct val="55000"/>
            </a:pP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隶书" panose="02010509060101010101" pitchFamily="49" charset="-122"/>
              </a:rPr>
              <a:t>现态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现在状态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):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输入变化前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触发器所处的状态</a:t>
            </a:r>
          </a:p>
          <a:p>
            <a:pPr indent="-285750" defTabSz="914400" eaLnBrk="1" hangingPunct="1">
              <a:lnSpc>
                <a:spcPct val="150000"/>
              </a:lnSpc>
              <a:spcAft>
                <a:spcPts val="0"/>
              </a:spcAft>
              <a:buClr>
                <a:srgbClr val="006600"/>
              </a:buClr>
              <a:buSzPct val="55000"/>
            </a:pP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/>
                <a:ea typeface="隶书" panose="02010509060101010101" pitchFamily="49" charset="-122"/>
              </a:rPr>
              <a:t>次态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下一状态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):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输入变化后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触发器进入的状态</a:t>
            </a:r>
          </a:p>
          <a:p>
            <a:pPr indent="-285750" defTabSz="914400" eaLnBrk="1" hangingPunct="1">
              <a:lnSpc>
                <a:spcPct val="150000"/>
              </a:lnSpc>
              <a:spcAft>
                <a:spcPts val="0"/>
              </a:spcAft>
              <a:buClr>
                <a:srgbClr val="006600"/>
              </a:buClr>
              <a:buSzPct val="55000"/>
              <a:buNone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itchFamily="2" charset="-122"/>
              </a:rPr>
              <a:t>  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/>
                <a:ea typeface="楷体_GB2312" pitchFamily="49" charset="-122"/>
              </a:rPr>
              <a:t>次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楷体_GB2312" pitchFamily="49" charset="-122"/>
              </a:rPr>
              <a:t>态是对某一时刻而言，过了该时刻就应看作现态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668DAABD-1202-425E-B3FB-46BC19082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569" y="3920350"/>
            <a:ext cx="8397846" cy="288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楷体_GB2312" pitchFamily="49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marR="0" indent="0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lang="zh-CN" altLang="en-US" b="1" kern="0" dirty="0">
                <a:solidFill>
                  <a:srgbClr val="0000FF"/>
                </a:solidFill>
                <a:latin typeface="Times New Roman"/>
                <a:ea typeface="隶书"/>
              </a:rPr>
              <a:t>触发器逻辑功能的描述方式</a:t>
            </a:r>
            <a:endParaRPr lang="en-US" altLang="zh-CN" b="1" kern="0" dirty="0">
              <a:solidFill>
                <a:srgbClr val="0000FF"/>
              </a:solidFill>
              <a:latin typeface="Times New Roman"/>
              <a:ea typeface="隶书"/>
            </a:endParaRPr>
          </a:p>
          <a:p>
            <a:pPr marL="0" marR="0" indent="0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lang="zh-CN" altLang="en-US" sz="28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    状态转移真值表（功能表）、特征方程、激励表、状态转换图、波形图（时序图）等</a:t>
            </a:r>
          </a:p>
        </p:txBody>
      </p:sp>
    </p:spTree>
    <p:extLst>
      <p:ext uri="{BB962C8B-B14F-4D97-AF65-F5344CB8AC3E}">
        <p14:creationId xmlns:p14="http://schemas.microsoft.com/office/powerpoint/2010/main" xmlns="" val="114086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淘宝网chenying0907出品 10">
            <a:extLst>
              <a:ext uri="{FF2B5EF4-FFF2-40B4-BE49-F238E27FC236}">
                <a16:creationId xmlns:a16="http://schemas.microsoft.com/office/drawing/2014/main" xmlns="" id="{C3BA7899-41DF-4CFE-944B-EC3EE001B8AF}"/>
              </a:ext>
            </a:extLst>
          </p:cNvPr>
          <p:cNvSpPr txBox="1"/>
          <p:nvPr/>
        </p:nvSpPr>
        <p:spPr>
          <a:xfrm>
            <a:off x="457533" y="364805"/>
            <a:ext cx="411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 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集成触发器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16">
            <a:hlinkClick r:id="rId3" action="ppaction://hlinksldjump"/>
            <a:extLst>
              <a:ext uri="{FF2B5EF4-FFF2-40B4-BE49-F238E27FC236}">
                <a16:creationId xmlns:a16="http://schemas.microsoft.com/office/drawing/2014/main" xmlns="" id="{235CCEE7-884C-4FC7-9DB2-43D456DCF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244" y="2242743"/>
            <a:ext cx="4963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3200" b="1">
                <a:latin typeface="楷体_GB2312" pitchFamily="49" charset="-122"/>
              </a:defRPr>
            </a:lvl1pPr>
          </a:lstStyle>
          <a:p>
            <a:r>
              <a:rPr lang="zh-CN" altLang="en-US" dirty="0"/>
              <a:t>基本</a:t>
            </a:r>
            <a:r>
              <a:rPr lang="en-US" altLang="zh-CN" dirty="0"/>
              <a:t>R-S</a:t>
            </a:r>
            <a:r>
              <a:rPr lang="zh-CN" altLang="en-US" dirty="0"/>
              <a:t>触发器</a:t>
            </a:r>
          </a:p>
        </p:txBody>
      </p:sp>
      <p:sp>
        <p:nvSpPr>
          <p:cNvPr id="25" name="Text Box 28">
            <a:hlinkClick r:id="rId4" action="ppaction://hlinksldjump"/>
            <a:extLst>
              <a:ext uri="{FF2B5EF4-FFF2-40B4-BE49-F238E27FC236}">
                <a16:creationId xmlns:a16="http://schemas.microsoft.com/office/drawing/2014/main" xmlns="" id="{C8ACBFAB-B014-46C6-827D-9BD246BC6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244" y="3503574"/>
            <a:ext cx="4963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chemeClr val="bg2">
                    <a:lumMod val="75000"/>
                  </a:schemeClr>
                </a:solidFill>
                <a:latin typeface="楷体_GB2312" pitchFamily="49" charset="-122"/>
              </a:rPr>
              <a:t>脉冲触发的触发器</a:t>
            </a:r>
          </a:p>
        </p:txBody>
      </p:sp>
      <p:sp>
        <p:nvSpPr>
          <p:cNvPr id="26" name="Text Box 30">
            <a:hlinkClick r:id="rId5" action="ppaction://hlinksldjump"/>
            <a:extLst>
              <a:ext uri="{FF2B5EF4-FFF2-40B4-BE49-F238E27FC236}">
                <a16:creationId xmlns:a16="http://schemas.microsoft.com/office/drawing/2014/main" xmlns="" id="{F2E168A5-21BF-4710-A3D4-CF47E8013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244" y="2880049"/>
            <a:ext cx="4963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3200" b="1">
                <a:solidFill>
                  <a:schemeClr val="bg2">
                    <a:lumMod val="75000"/>
                  </a:schemeClr>
                </a:solidFill>
                <a:latin typeface="楷体_GB2312" pitchFamily="49" charset="-122"/>
              </a:defRPr>
            </a:lvl1pPr>
          </a:lstStyle>
          <a:p>
            <a:r>
              <a:rPr lang="zh-CN" altLang="en-US" dirty="0"/>
              <a:t>电平触发的触发器</a:t>
            </a:r>
          </a:p>
        </p:txBody>
      </p:sp>
      <p:sp>
        <p:nvSpPr>
          <p:cNvPr id="27" name="Text Box 43">
            <a:hlinkClick r:id="rId6" action="ppaction://hlinksldjump"/>
            <a:extLst>
              <a:ext uri="{FF2B5EF4-FFF2-40B4-BE49-F238E27FC236}">
                <a16:creationId xmlns:a16="http://schemas.microsoft.com/office/drawing/2014/main" xmlns="" id="{52E9D598-94B9-4F8A-9D51-93530DBB0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244" y="1574728"/>
            <a:ext cx="4963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3200" b="1">
                <a:solidFill>
                  <a:schemeClr val="bg2">
                    <a:lumMod val="75000"/>
                  </a:schemeClr>
                </a:solidFill>
                <a:latin typeface="楷体_GB2312" pitchFamily="49" charset="-122"/>
              </a:defRPr>
            </a:lvl1pPr>
          </a:lstStyle>
          <a:p>
            <a:r>
              <a:rPr lang="zh-CN" altLang="en-US" dirty="0"/>
              <a:t>概述</a:t>
            </a:r>
          </a:p>
        </p:txBody>
      </p:sp>
      <p:sp>
        <p:nvSpPr>
          <p:cNvPr id="34" name="Text Box 86">
            <a:hlinkClick r:id="rId4" action="ppaction://hlinksldjump"/>
            <a:extLst>
              <a:ext uri="{FF2B5EF4-FFF2-40B4-BE49-F238E27FC236}">
                <a16:creationId xmlns:a16="http://schemas.microsoft.com/office/drawing/2014/main" xmlns="" id="{5A7F48CF-F771-4CEF-9DA1-9004CF5C3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244" y="4158572"/>
            <a:ext cx="4963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chemeClr val="bg2">
                    <a:lumMod val="75000"/>
                  </a:schemeClr>
                </a:solidFill>
                <a:latin typeface="楷体_GB2312" pitchFamily="49" charset="-122"/>
              </a:rPr>
              <a:t>边沿触发的触发器</a:t>
            </a:r>
          </a:p>
        </p:txBody>
      </p:sp>
    </p:spTree>
    <p:extLst>
      <p:ext uri="{BB962C8B-B14F-4D97-AF65-F5344CB8AC3E}">
        <p14:creationId xmlns:p14="http://schemas.microsoft.com/office/powerpoint/2010/main" xmlns="" val="119108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R-S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80" name="Text Box 4">
            <a:extLst>
              <a:ext uri="{FF2B5EF4-FFF2-40B4-BE49-F238E27FC236}">
                <a16:creationId xmlns:a16="http://schemas.microsoft.com/office/drawing/2014/main" xmlns="" id="{4E607339-7872-4090-B2E2-A0631B18B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99" y="877634"/>
            <a:ext cx="8496300" cy="130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基本R</a:t>
            </a:r>
            <a:r>
              <a:rPr lang="en-US" altLang="zh-CN" sz="2800" b="1" dirty="0">
                <a:solidFill>
                  <a:srgbClr val="FF0000"/>
                </a:solidFill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</a:rPr>
              <a:t>S触发器</a:t>
            </a:r>
            <a:r>
              <a:rPr lang="zh-CN" altLang="en-US" sz="2800" b="1" dirty="0"/>
              <a:t>（又叫</a:t>
            </a:r>
            <a:r>
              <a:rPr lang="zh-CN" altLang="en-US" sz="2800" b="1" i="1" dirty="0">
                <a:solidFill>
                  <a:srgbClr val="0000FF"/>
                </a:solidFill>
              </a:rPr>
              <a:t>SR</a:t>
            </a:r>
            <a:r>
              <a:rPr lang="zh-CN" altLang="en-US" sz="2800" b="1" dirty="0">
                <a:solidFill>
                  <a:srgbClr val="0000FF"/>
                </a:solidFill>
                <a:sym typeface="Arial" panose="020B0604020202020204" pitchFamily="34" charset="0"/>
              </a:rPr>
              <a:t>锁存器</a:t>
            </a:r>
            <a:r>
              <a:rPr lang="zh-CN" altLang="en-US" sz="2800" b="1" dirty="0"/>
              <a:t>）是构成各种触发器的基本部件，也是最简单的一种触发器。</a:t>
            </a:r>
          </a:p>
        </p:txBody>
      </p:sp>
      <p:sp>
        <p:nvSpPr>
          <p:cNvPr id="81" name="Rectangle 5">
            <a:extLst>
              <a:ext uri="{FF2B5EF4-FFF2-40B4-BE49-F238E27FC236}">
                <a16:creationId xmlns:a16="http://schemas.microsoft.com/office/drawing/2014/main" xmlns="" id="{3B383152-45A5-4F85-88B6-A28C82CD4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47" y="2714613"/>
            <a:ext cx="8280400" cy="129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170A8E"/>
                </a:solidFill>
                <a:latin typeface="Tahoma" panose="020B0604030504040204" pitchFamily="34" charset="0"/>
              </a:rPr>
              <a:t>锁存器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---</a:t>
            </a:r>
            <a:r>
              <a:rPr lang="zh-CN" altLang="en-US" sz="2800" b="1" dirty="0">
                <a:solidFill>
                  <a:srgbClr val="FF0066"/>
                </a:solidFill>
                <a:latin typeface="Tahoma" panose="020B0604030504040204" pitchFamily="34" charset="0"/>
              </a:rPr>
              <a:t>不需要触发信号</a:t>
            </a:r>
            <a:r>
              <a:rPr lang="zh-CN" altLang="en-US" sz="2800" b="1" dirty="0">
                <a:latin typeface="Tahoma" panose="020B0604030504040204" pitchFamily="34" charset="0"/>
              </a:rPr>
              <a:t>，由输入信号</a:t>
            </a:r>
            <a:r>
              <a:rPr lang="zh-CN" altLang="en-US" sz="2800" b="1" dirty="0">
                <a:solidFill>
                  <a:srgbClr val="CC0000"/>
                </a:solidFill>
                <a:latin typeface="Tahoma" panose="020B0604030504040204" pitchFamily="34" charset="0"/>
              </a:rPr>
              <a:t>直接</a:t>
            </a:r>
            <a:r>
              <a:rPr lang="zh-CN" altLang="en-US" sz="2800" b="1" dirty="0">
                <a:latin typeface="Tahoma" panose="020B0604030504040204" pitchFamily="34" charset="0"/>
              </a:rPr>
              <a:t>完成置0或置1操作。</a:t>
            </a:r>
          </a:p>
        </p:txBody>
      </p:sp>
      <p:sp>
        <p:nvSpPr>
          <p:cNvPr id="82" name="Rectangle 6">
            <a:extLst>
              <a:ext uri="{FF2B5EF4-FFF2-40B4-BE49-F238E27FC236}">
                <a16:creationId xmlns:a16="http://schemas.microsoft.com/office/drawing/2014/main" xmlns="" id="{0AC95D6B-C937-47F5-B52C-C4C0E70EF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47" y="4575864"/>
            <a:ext cx="8567906" cy="194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170A8E"/>
                </a:solidFill>
                <a:latin typeface="Tahoma" panose="020B0604030504040204" pitchFamily="34" charset="0"/>
              </a:rPr>
              <a:t>触发器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---</a:t>
            </a:r>
            <a:r>
              <a:rPr lang="zh-CN" altLang="en-US" sz="2800" b="1" dirty="0">
                <a:solidFill>
                  <a:srgbClr val="FF0066"/>
                </a:solidFill>
                <a:latin typeface="Tahoma" panose="020B0604030504040204" pitchFamily="34" charset="0"/>
              </a:rPr>
              <a:t>需要一个触发信号</a:t>
            </a:r>
            <a:r>
              <a:rPr lang="zh-CN" altLang="en-US" sz="2800" b="1" dirty="0">
                <a:latin typeface="Tahoma" panose="020B0604030504040204" pitchFamily="34" charset="0"/>
              </a:rPr>
              <a:t>（称为</a:t>
            </a:r>
            <a:r>
              <a:rPr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</a:rPr>
              <a:t>时钟信号</a:t>
            </a:r>
            <a:r>
              <a:rPr lang="zh-CN" altLang="en-US" sz="2800" b="1" dirty="0">
                <a:latin typeface="Tahoma" panose="020B0604030504040204" pitchFamily="34" charset="0"/>
              </a:rPr>
              <a:t>CLOCK)，只有触发信号有效时，才按输入信号完成置0或置1操作。</a:t>
            </a:r>
          </a:p>
        </p:txBody>
      </p:sp>
    </p:spTree>
    <p:extLst>
      <p:ext uri="{BB962C8B-B14F-4D97-AF65-F5344CB8AC3E}">
        <p14:creationId xmlns:p14="http://schemas.microsoft.com/office/powerpoint/2010/main" xmlns="" val="26549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R-S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pSp>
        <p:nvGrpSpPr>
          <p:cNvPr id="83" name="Group 53">
            <a:extLst>
              <a:ext uri="{FF2B5EF4-FFF2-40B4-BE49-F238E27FC236}">
                <a16:creationId xmlns:a16="http://schemas.microsoft.com/office/drawing/2014/main" xmlns="" id="{9A0B3167-C421-4F1E-94B5-B267ADDAEDC2}"/>
              </a:ext>
            </a:extLst>
          </p:cNvPr>
          <p:cNvGrpSpPr>
            <a:grpSpLocks/>
          </p:cNvGrpSpPr>
          <p:nvPr/>
        </p:nvGrpSpPr>
        <p:grpSpPr bwMode="auto">
          <a:xfrm>
            <a:off x="934020" y="4033970"/>
            <a:ext cx="2851454" cy="1311275"/>
            <a:chOff x="549" y="2576"/>
            <a:chExt cx="1869" cy="826"/>
          </a:xfrm>
        </p:grpSpPr>
        <p:sp>
          <p:nvSpPr>
            <p:cNvPr id="84" name="Oval 36">
              <a:extLst>
                <a:ext uri="{FF2B5EF4-FFF2-40B4-BE49-F238E27FC236}">
                  <a16:creationId xmlns:a16="http://schemas.microsoft.com/office/drawing/2014/main" xmlns="" id="{7EC2A438-0DD5-41CE-98B9-BCBB8CC89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" y="2593"/>
              <a:ext cx="480" cy="48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" name="Oval 37">
              <a:extLst>
                <a:ext uri="{FF2B5EF4-FFF2-40B4-BE49-F238E27FC236}">
                  <a16:creationId xmlns:a16="http://schemas.microsoft.com/office/drawing/2014/main" xmlns="" id="{844B442B-4E86-4E96-B444-0FD6FB10D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" y="2576"/>
              <a:ext cx="480" cy="48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AutoShape 40">
              <a:extLst>
                <a:ext uri="{FF2B5EF4-FFF2-40B4-BE49-F238E27FC236}">
                  <a16:creationId xmlns:a16="http://schemas.microsoft.com/office/drawing/2014/main" xmlns="" id="{2D9A4EE7-8979-4D95-9253-0DE19A8B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" y="3109"/>
              <a:ext cx="1175" cy="293"/>
            </a:xfrm>
            <a:prstGeom prst="wedgeRoundRectCallout">
              <a:avLst>
                <a:gd name="adj1" fmla="val -35449"/>
                <a:gd name="adj2" fmla="val -13737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两个输入端</a:t>
              </a:r>
            </a:p>
          </p:txBody>
        </p:sp>
      </p:grpSp>
      <p:grpSp>
        <p:nvGrpSpPr>
          <p:cNvPr id="87" name="Group 52">
            <a:extLst>
              <a:ext uri="{FF2B5EF4-FFF2-40B4-BE49-F238E27FC236}">
                <a16:creationId xmlns:a16="http://schemas.microsoft.com/office/drawing/2014/main" xmlns="" id="{FC0CBD5E-A0B3-4B08-86F1-BE541D344057}"/>
              </a:ext>
            </a:extLst>
          </p:cNvPr>
          <p:cNvGrpSpPr>
            <a:grpSpLocks/>
          </p:cNvGrpSpPr>
          <p:nvPr/>
        </p:nvGrpSpPr>
        <p:grpSpPr bwMode="auto">
          <a:xfrm>
            <a:off x="1043270" y="2384558"/>
            <a:ext cx="2599718" cy="2398427"/>
            <a:chOff x="908" y="1641"/>
            <a:chExt cx="2280" cy="1893"/>
          </a:xfrm>
        </p:grpSpPr>
        <p:grpSp>
          <p:nvGrpSpPr>
            <p:cNvPr id="88" name="Group 10">
              <a:extLst>
                <a:ext uri="{FF2B5EF4-FFF2-40B4-BE49-F238E27FC236}">
                  <a16:creationId xmlns:a16="http://schemas.microsoft.com/office/drawing/2014/main" xmlns="" id="{5858E56F-734A-4D6D-913A-43030966EE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" y="1796"/>
              <a:ext cx="816" cy="1311"/>
              <a:chOff x="1249" y="1452"/>
              <a:chExt cx="816" cy="1284"/>
            </a:xfrm>
          </p:grpSpPr>
          <p:sp>
            <p:nvSpPr>
              <p:cNvPr id="109" name="Rectangle 3">
                <a:extLst>
                  <a:ext uri="{FF2B5EF4-FFF2-40B4-BE49-F238E27FC236}">
                    <a16:creationId xmlns:a16="http://schemas.microsoft.com/office/drawing/2014/main" xmlns="" id="{DEA600F2-1ED9-4054-9426-EB211DCCF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Oval 4">
                <a:extLst>
                  <a:ext uri="{FF2B5EF4-FFF2-40B4-BE49-F238E27FC236}">
                    <a16:creationId xmlns:a16="http://schemas.microsoft.com/office/drawing/2014/main" xmlns="" id="{9EC7CA8D-D2D8-47D2-B08B-F7E64CDCF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Line 5">
                <a:extLst>
                  <a:ext uri="{FF2B5EF4-FFF2-40B4-BE49-F238E27FC236}">
                    <a16:creationId xmlns:a16="http://schemas.microsoft.com/office/drawing/2014/main" xmlns="" id="{0B5C8AAD-BCED-4171-B682-1EE3829FE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Line 6">
                <a:extLst>
                  <a:ext uri="{FF2B5EF4-FFF2-40B4-BE49-F238E27FC236}">
                    <a16:creationId xmlns:a16="http://schemas.microsoft.com/office/drawing/2014/main" xmlns="" id="{D5ED1260-F20E-48D4-9331-1F85B1204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Line 7">
                <a:extLst>
                  <a:ext uri="{FF2B5EF4-FFF2-40B4-BE49-F238E27FC236}">
                    <a16:creationId xmlns:a16="http://schemas.microsoft.com/office/drawing/2014/main" xmlns="" id="{857E2BF2-F052-441E-835B-348FEEBCE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Text Box 8">
                <a:extLst>
                  <a:ext uri="{FF2B5EF4-FFF2-40B4-BE49-F238E27FC236}">
                    <a16:creationId xmlns:a16="http://schemas.microsoft.com/office/drawing/2014/main" xmlns="" id="{FA37BD8B-375B-4FFD-91FB-A07FD52B0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7"/>
                <a:ext cx="575" cy="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115" name="Text Box 9">
                <a:extLst>
                  <a:ext uri="{FF2B5EF4-FFF2-40B4-BE49-F238E27FC236}">
                    <a16:creationId xmlns:a16="http://schemas.microsoft.com/office/drawing/2014/main" xmlns="" id="{1154D4F2-24B8-47BB-B4C6-1556C78191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1" y="2027"/>
                <a:ext cx="470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G</a:t>
                </a:r>
                <a:r>
                  <a:rPr kumimoji="1" lang="en-US" altLang="zh-CN" sz="20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89" name="Group 11">
              <a:extLst>
                <a:ext uri="{FF2B5EF4-FFF2-40B4-BE49-F238E27FC236}">
                  <a16:creationId xmlns:a16="http://schemas.microsoft.com/office/drawing/2014/main" xmlns="" id="{47A45405-5790-407F-89EC-40C752974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2" y="1784"/>
              <a:ext cx="816" cy="1356"/>
              <a:chOff x="1249" y="1452"/>
              <a:chExt cx="816" cy="1328"/>
            </a:xfrm>
          </p:grpSpPr>
          <p:sp>
            <p:nvSpPr>
              <p:cNvPr id="102" name="Rectangle 12">
                <a:extLst>
                  <a:ext uri="{FF2B5EF4-FFF2-40B4-BE49-F238E27FC236}">
                    <a16:creationId xmlns:a16="http://schemas.microsoft.com/office/drawing/2014/main" xmlns="" id="{D0D46100-54B5-4E36-8693-1D4A1379B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Oval 13">
                <a:extLst>
                  <a:ext uri="{FF2B5EF4-FFF2-40B4-BE49-F238E27FC236}">
                    <a16:creationId xmlns:a16="http://schemas.microsoft.com/office/drawing/2014/main" xmlns="" id="{594A5B38-7F79-4843-BBF9-E9AAF7820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Line 14">
                <a:extLst>
                  <a:ext uri="{FF2B5EF4-FFF2-40B4-BE49-F238E27FC236}">
                    <a16:creationId xmlns:a16="http://schemas.microsoft.com/office/drawing/2014/main" xmlns="" id="{C87C44B3-F753-4650-A84D-49401349E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Line 15">
                <a:extLst>
                  <a:ext uri="{FF2B5EF4-FFF2-40B4-BE49-F238E27FC236}">
                    <a16:creationId xmlns:a16="http://schemas.microsoft.com/office/drawing/2014/main" xmlns="" id="{923933C4-AD10-46A2-B148-9910C6763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7" y="2400"/>
                <a:ext cx="3" cy="3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Line 16">
                <a:extLst>
                  <a:ext uri="{FF2B5EF4-FFF2-40B4-BE49-F238E27FC236}">
                    <a16:creationId xmlns:a16="http://schemas.microsoft.com/office/drawing/2014/main" xmlns="" id="{B8960115-87DF-44E5-9BD1-83CF88D12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Text Box 17">
                <a:extLst>
                  <a:ext uri="{FF2B5EF4-FFF2-40B4-BE49-F238E27FC236}">
                    <a16:creationId xmlns:a16="http://schemas.microsoft.com/office/drawing/2014/main" xmlns="" id="{6C23E4F7-80C9-40BC-A7B6-1BC64A6EB1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7" y="1836"/>
                <a:ext cx="574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108" name="Text Box 18">
                <a:extLst>
                  <a:ext uri="{FF2B5EF4-FFF2-40B4-BE49-F238E27FC236}">
                    <a16:creationId xmlns:a16="http://schemas.microsoft.com/office/drawing/2014/main" xmlns="" id="{B2907DA5-62E6-43A3-8CBD-9715D8E54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7"/>
                <a:ext cx="409" cy="3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G</a:t>
                </a:r>
                <a:r>
                  <a:rPr kumimoji="1" lang="en-US" altLang="zh-CN" sz="20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90" name="Oval 19">
              <a:extLst>
                <a:ext uri="{FF2B5EF4-FFF2-40B4-BE49-F238E27FC236}">
                  <a16:creationId xmlns:a16="http://schemas.microsoft.com/office/drawing/2014/main" xmlns="" id="{7F66CF04-77FB-4FC8-A570-E61A7450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906"/>
              <a:ext cx="60" cy="62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" name="Line 21">
              <a:extLst>
                <a:ext uri="{FF2B5EF4-FFF2-40B4-BE49-F238E27FC236}">
                  <a16:creationId xmlns:a16="http://schemas.microsoft.com/office/drawing/2014/main" xmlns="" id="{4F05E1CD-9EDC-4663-8504-36EFC67B1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943"/>
              <a:ext cx="5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" name="Line 22">
              <a:extLst>
                <a:ext uri="{FF2B5EF4-FFF2-40B4-BE49-F238E27FC236}">
                  <a16:creationId xmlns:a16="http://schemas.microsoft.com/office/drawing/2014/main" xmlns="" id="{14E069B7-6F4B-4642-8A03-FD52786E4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4" y="1931"/>
              <a:ext cx="540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23">
              <a:extLst>
                <a:ext uri="{FF2B5EF4-FFF2-40B4-BE49-F238E27FC236}">
                  <a16:creationId xmlns:a16="http://schemas.microsoft.com/office/drawing/2014/main" xmlns="" id="{CBDB1468-341B-4D8A-AEC0-E028ACC49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070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" name="Line 24">
              <a:extLst>
                <a:ext uri="{FF2B5EF4-FFF2-40B4-BE49-F238E27FC236}">
                  <a16:creationId xmlns:a16="http://schemas.microsoft.com/office/drawing/2014/main" xmlns="" id="{F729B4AE-6776-4059-84E6-12E815960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095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" name="Line 25">
              <a:extLst>
                <a:ext uri="{FF2B5EF4-FFF2-40B4-BE49-F238E27FC236}">
                  <a16:creationId xmlns:a16="http://schemas.microsoft.com/office/drawing/2014/main" xmlns="" id="{22EA2D28-B35D-44A8-95BA-D70724ACE5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0" y="1931"/>
              <a:ext cx="504" cy="11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26">
              <a:extLst>
                <a:ext uri="{FF2B5EF4-FFF2-40B4-BE49-F238E27FC236}">
                  <a16:creationId xmlns:a16="http://schemas.microsoft.com/office/drawing/2014/main" xmlns="" id="{917D2D95-FC05-4018-A9D4-EC1140AEB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931"/>
              <a:ext cx="540" cy="11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" name="Oval 27">
              <a:extLst>
                <a:ext uri="{FF2B5EF4-FFF2-40B4-BE49-F238E27FC236}">
                  <a16:creationId xmlns:a16="http://schemas.microsoft.com/office/drawing/2014/main" xmlns="" id="{364556B8-9959-401E-95B2-21F426545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1906"/>
              <a:ext cx="60" cy="62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8" name="Object 29">
              <a:extLst>
                <a:ext uri="{FF2B5EF4-FFF2-40B4-BE49-F238E27FC236}">
                  <a16:creationId xmlns:a16="http://schemas.microsoft.com/office/drawing/2014/main" xmlns="" id="{22261378-B02E-4188-88A6-39F2B094C7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3" y="1641"/>
            <a:ext cx="240" cy="361"/>
          </p:xfrm>
          <a:graphic>
            <a:graphicData uri="http://schemas.openxmlformats.org/presentationml/2006/ole">
              <p:oleObj spid="_x0000_s127182" name="Equation" r:id="rId5" imgW="164957" imgH="241091" progId="">
                <p:embed/>
              </p:oleObj>
            </a:graphicData>
          </a:graphic>
        </p:graphicFrame>
        <p:graphicFrame>
          <p:nvGraphicFramePr>
            <p:cNvPr id="99" name="Object 30">
              <a:extLst>
                <a:ext uri="{FF2B5EF4-FFF2-40B4-BE49-F238E27FC236}">
                  <a16:creationId xmlns:a16="http://schemas.microsoft.com/office/drawing/2014/main" xmlns="" id="{EC99EA8F-B1A0-4605-885D-F55AB19892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0" y="1698"/>
            <a:ext cx="238" cy="300"/>
          </p:xfrm>
          <a:graphic>
            <a:graphicData uri="http://schemas.openxmlformats.org/presentationml/2006/ole">
              <p:oleObj spid="_x0000_s127183" name="Equation" r:id="rId6" imgW="164957" imgH="203024" progId="">
                <p:embed/>
              </p:oleObj>
            </a:graphicData>
          </a:graphic>
        </p:graphicFrame>
        <p:graphicFrame>
          <p:nvGraphicFramePr>
            <p:cNvPr id="100" name="Object 31">
              <a:extLst>
                <a:ext uri="{FF2B5EF4-FFF2-40B4-BE49-F238E27FC236}">
                  <a16:creationId xmlns:a16="http://schemas.microsoft.com/office/drawing/2014/main" xmlns="" id="{DB6A3CB0-3732-4D8F-A39E-3D902F0794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04482698"/>
                </p:ext>
              </p:extLst>
            </p:nvPr>
          </p:nvGraphicFramePr>
          <p:xfrm>
            <a:off x="972" y="3099"/>
            <a:ext cx="353" cy="340"/>
          </p:xfrm>
          <a:graphic>
            <a:graphicData uri="http://schemas.openxmlformats.org/presentationml/2006/ole">
              <p:oleObj spid="_x0000_s127184" name="Equation" r:id="rId7" imgW="228501" imgH="215806" progId="">
                <p:embed/>
              </p:oleObj>
            </a:graphicData>
          </a:graphic>
        </p:graphicFrame>
        <p:graphicFrame>
          <p:nvGraphicFramePr>
            <p:cNvPr id="101" name="Object 33">
              <a:extLst>
                <a:ext uri="{FF2B5EF4-FFF2-40B4-BE49-F238E27FC236}">
                  <a16:creationId xmlns:a16="http://schemas.microsoft.com/office/drawing/2014/main" xmlns="" id="{B9A86FF0-7B6E-4C95-BF78-B1EDAB0A67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917354719"/>
                </p:ext>
              </p:extLst>
            </p:nvPr>
          </p:nvGraphicFramePr>
          <p:xfrm>
            <a:off x="2827" y="3193"/>
            <a:ext cx="334" cy="341"/>
          </p:xfrm>
          <a:graphic>
            <a:graphicData uri="http://schemas.openxmlformats.org/presentationml/2006/ole">
              <p:oleObj spid="_x0000_s127185" name="Equation" r:id="rId8" imgW="215619" imgH="215619" progId="">
                <p:embed/>
              </p:oleObj>
            </a:graphicData>
          </a:graphic>
        </p:graphicFrame>
      </p:grpSp>
      <p:sp>
        <p:nvSpPr>
          <p:cNvPr id="116" name="AutoShape 35">
            <a:extLst>
              <a:ext uri="{FF2B5EF4-FFF2-40B4-BE49-F238E27FC236}">
                <a16:creationId xmlns:a16="http://schemas.microsoft.com/office/drawing/2014/main" xmlns="" id="{9385EC53-CF0A-4412-A2E0-53AA71549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1812" y="1247905"/>
            <a:ext cx="956586" cy="471487"/>
          </a:xfrm>
          <a:prstGeom prst="wedgeRoundRectCallout">
            <a:avLst>
              <a:gd name="adj1" fmla="val -94417"/>
              <a:gd name="adj2" fmla="val 27237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反馈</a:t>
            </a:r>
          </a:p>
        </p:txBody>
      </p:sp>
      <p:grpSp>
        <p:nvGrpSpPr>
          <p:cNvPr id="117" name="Group 54">
            <a:extLst>
              <a:ext uri="{FF2B5EF4-FFF2-40B4-BE49-F238E27FC236}">
                <a16:creationId xmlns:a16="http://schemas.microsoft.com/office/drawing/2014/main" xmlns="" id="{29FC40B1-9F30-4EB6-B04E-125B8EC4A76E}"/>
              </a:ext>
            </a:extLst>
          </p:cNvPr>
          <p:cNvGrpSpPr>
            <a:grpSpLocks/>
          </p:cNvGrpSpPr>
          <p:nvPr/>
        </p:nvGrpSpPr>
        <p:grpSpPr bwMode="auto">
          <a:xfrm>
            <a:off x="959667" y="1741620"/>
            <a:ext cx="2691257" cy="1162050"/>
            <a:chOff x="568" y="1132"/>
            <a:chExt cx="1764" cy="732"/>
          </a:xfrm>
        </p:grpSpPr>
        <p:sp>
          <p:nvSpPr>
            <p:cNvPr id="118" name="Oval 38">
              <a:extLst>
                <a:ext uri="{FF2B5EF4-FFF2-40B4-BE49-F238E27FC236}">
                  <a16:creationId xmlns:a16="http://schemas.microsoft.com/office/drawing/2014/main" xmlns="" id="{9B3AEC14-D213-418E-94FF-1DAC9B87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1444"/>
              <a:ext cx="418" cy="417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" name="Oval 39">
              <a:extLst>
                <a:ext uri="{FF2B5EF4-FFF2-40B4-BE49-F238E27FC236}">
                  <a16:creationId xmlns:a16="http://schemas.microsoft.com/office/drawing/2014/main" xmlns="" id="{2E58896D-E7AC-44AA-A37A-DD2993E74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446"/>
              <a:ext cx="405" cy="41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0" name="AutoShape 41">
              <a:extLst>
                <a:ext uri="{FF2B5EF4-FFF2-40B4-BE49-F238E27FC236}">
                  <a16:creationId xmlns:a16="http://schemas.microsoft.com/office/drawing/2014/main" xmlns="" id="{7B22AF45-5B7D-4D8D-BD06-1359AEEE5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1132"/>
              <a:ext cx="1175" cy="29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两个输出端</a:t>
              </a:r>
            </a:p>
          </p:txBody>
        </p:sp>
      </p:grpSp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4" y="633452"/>
            <a:ext cx="699789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一、电路结构</a:t>
            </a:r>
          </a:p>
        </p:txBody>
      </p:sp>
      <p:sp>
        <p:nvSpPr>
          <p:cNvPr id="122" name="AutoShape 47">
            <a:extLst>
              <a:ext uri="{FF2B5EF4-FFF2-40B4-BE49-F238E27FC236}">
                <a16:creationId xmlns:a16="http://schemas.microsoft.com/office/drawing/2014/main" xmlns="" id="{143818FD-A05C-498B-8149-E0ED6C9C815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1690" y="1295332"/>
            <a:ext cx="938278" cy="417513"/>
          </a:xfrm>
          <a:prstGeom prst="wedgeRoundRectCallout">
            <a:avLst>
              <a:gd name="adj1" fmla="val -106525"/>
              <a:gd name="adj2" fmla="val 30126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反馈</a:t>
            </a:r>
          </a:p>
        </p:txBody>
      </p:sp>
      <p:sp>
        <p:nvSpPr>
          <p:cNvPr id="123" name="Rectangle 48">
            <a:extLst>
              <a:ext uri="{FF2B5EF4-FFF2-40B4-BE49-F238E27FC236}">
                <a16:creationId xmlns:a16="http://schemas.microsoft.com/office/drawing/2014/main" xmlns="" id="{29445A98-2DA8-4800-97A1-98A273EDB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26" y="5599236"/>
            <a:ext cx="42227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长城楷体" pitchFamily="1" charset="-122"/>
              </a:rPr>
              <a:t>正是由于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长城楷体" pitchFamily="1" charset="-122"/>
              </a:rPr>
              <a:t>引入反馈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长城楷体" pitchFamily="1" charset="-122"/>
              </a:rPr>
              <a:t>，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长城楷体" pitchFamily="1" charset="-122"/>
              </a:rPr>
              <a:t>才使电路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长城楷体" pitchFamily="1" charset="-122"/>
              </a:rPr>
              <a:t>具有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长城楷体" pitchFamily="1" charset="-122"/>
              </a:rPr>
              <a:t>记忆功能</a:t>
            </a:r>
            <a:r>
              <a:rPr kumimoji="1"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长城楷体" pitchFamily="1" charset="-122"/>
              </a:rPr>
              <a:t> </a:t>
            </a:r>
            <a:r>
              <a:rPr kumimoji="1"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长城楷体" pitchFamily="1" charset="-122"/>
              </a:rPr>
              <a:t>!</a:t>
            </a:r>
          </a:p>
        </p:txBody>
      </p:sp>
      <p:sp>
        <p:nvSpPr>
          <p:cNvPr id="124" name="Text Box 55">
            <a:extLst>
              <a:ext uri="{FF2B5EF4-FFF2-40B4-BE49-F238E27FC236}">
                <a16:creationId xmlns:a16="http://schemas.microsoft.com/office/drawing/2014/main" xmlns="" id="{D9FA83C3-CA7B-4FD4-AF0D-7BE4314EC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714" y="1749591"/>
            <a:ext cx="1781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输入信号：</a:t>
            </a:r>
          </a:p>
        </p:txBody>
      </p:sp>
      <p:grpSp>
        <p:nvGrpSpPr>
          <p:cNvPr id="125" name="Group 70">
            <a:extLst>
              <a:ext uri="{FF2B5EF4-FFF2-40B4-BE49-F238E27FC236}">
                <a16:creationId xmlns:a16="http://schemas.microsoft.com/office/drawing/2014/main" xmlns="" id="{79EA4059-A55E-4027-B8DB-903FCC21B44F}"/>
              </a:ext>
            </a:extLst>
          </p:cNvPr>
          <p:cNvGrpSpPr>
            <a:grpSpLocks/>
          </p:cNvGrpSpPr>
          <p:nvPr/>
        </p:nvGrpSpPr>
        <p:grpSpPr bwMode="auto">
          <a:xfrm>
            <a:off x="4981231" y="3514971"/>
            <a:ext cx="4076904" cy="523217"/>
            <a:chOff x="3286" y="2246"/>
            <a:chExt cx="2292" cy="601"/>
          </a:xfrm>
        </p:grpSpPr>
        <p:sp>
          <p:nvSpPr>
            <p:cNvPr id="126" name="Text Box 66">
              <a:extLst>
                <a:ext uri="{FF2B5EF4-FFF2-40B4-BE49-F238E27FC236}">
                  <a16:creationId xmlns:a16="http://schemas.microsoft.com/office/drawing/2014/main" xmlns="" id="{8BD9B161-B516-46A4-BBAD-A11B7EC194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" y="2246"/>
              <a:ext cx="2292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输出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和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Q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互为相反逻辑</a:t>
              </a:r>
            </a:p>
          </p:txBody>
        </p:sp>
        <p:sp>
          <p:nvSpPr>
            <p:cNvPr id="127" name="Line 67">
              <a:extLst>
                <a:ext uri="{FF2B5EF4-FFF2-40B4-BE49-F238E27FC236}">
                  <a16:creationId xmlns:a16="http://schemas.microsoft.com/office/drawing/2014/main" xmlns="" id="{1A0BE325-55ED-462D-8CFA-2A701CD33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351"/>
              <a:ext cx="12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9" name="Text Box 69">
            <a:extLst>
              <a:ext uri="{FF2B5EF4-FFF2-40B4-BE49-F238E27FC236}">
                <a16:creationId xmlns:a16="http://schemas.microsoft.com/office/drawing/2014/main" xmlns="" id="{494FCD80-7B18-43A9-A9DA-19195C38B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573" y="4460797"/>
            <a:ext cx="11806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“0”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态</a:t>
            </a:r>
          </a:p>
        </p:txBody>
      </p:sp>
      <p:grpSp>
        <p:nvGrpSpPr>
          <p:cNvPr id="130" name="Group 74">
            <a:extLst>
              <a:ext uri="{FF2B5EF4-FFF2-40B4-BE49-F238E27FC236}">
                <a16:creationId xmlns:a16="http://schemas.microsoft.com/office/drawing/2014/main" xmlns="" id="{CFAC263F-79D0-4723-AF40-178EFB82A81F}"/>
              </a:ext>
            </a:extLst>
          </p:cNvPr>
          <p:cNvGrpSpPr>
            <a:grpSpLocks/>
          </p:cNvGrpSpPr>
          <p:nvPr/>
        </p:nvGrpSpPr>
        <p:grpSpPr bwMode="auto">
          <a:xfrm>
            <a:off x="7387573" y="4025428"/>
            <a:ext cx="1368457" cy="2032001"/>
            <a:chOff x="3754" y="2830"/>
            <a:chExt cx="679" cy="1280"/>
          </a:xfrm>
        </p:grpSpPr>
        <p:sp>
          <p:nvSpPr>
            <p:cNvPr id="131" name="AutoShape 71">
              <a:extLst>
                <a:ext uri="{FF2B5EF4-FFF2-40B4-BE49-F238E27FC236}">
                  <a16:creationId xmlns:a16="http://schemas.microsoft.com/office/drawing/2014/main" xmlns="" id="{9DB831F3-533F-496C-A7BB-7203B4ACF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4" y="2967"/>
              <a:ext cx="163" cy="488"/>
            </a:xfrm>
            <a:prstGeom prst="leftBrace">
              <a:avLst>
                <a:gd name="adj1" fmla="val 24949"/>
                <a:gd name="adj2" fmla="val 50000"/>
              </a:avLst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" name="Text Box 72">
              <a:extLst>
                <a:ext uri="{FF2B5EF4-FFF2-40B4-BE49-F238E27FC236}">
                  <a16:creationId xmlns:a16="http://schemas.microsoft.com/office/drawing/2014/main" xmlns="" id="{3BBCE43B-C233-497A-8394-DB535F49D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5" y="2830"/>
              <a:ext cx="528" cy="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Q=0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Q=1</a:t>
              </a:r>
            </a:p>
          </p:txBody>
        </p:sp>
        <p:sp>
          <p:nvSpPr>
            <p:cNvPr id="133" name="Line 73">
              <a:extLst>
                <a:ext uri="{FF2B5EF4-FFF2-40B4-BE49-F238E27FC236}">
                  <a16:creationId xmlns:a16="http://schemas.microsoft.com/office/drawing/2014/main" xmlns="" id="{5377B266-1F72-4F9D-912F-3137EE1BE1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4" y="3279"/>
              <a:ext cx="9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4" name="Text Box 75">
            <a:extLst>
              <a:ext uri="{FF2B5EF4-FFF2-40B4-BE49-F238E27FC236}">
                <a16:creationId xmlns:a16="http://schemas.microsoft.com/office/drawing/2014/main" xmlns="" id="{AB98B5AE-A6B2-43EA-8F19-3AFB757A9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500" y="5583011"/>
            <a:ext cx="1141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“1”</a:t>
            </a:r>
            <a:r>
              <a:rPr kumimoji="1"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态</a:t>
            </a:r>
          </a:p>
        </p:txBody>
      </p:sp>
      <p:grpSp>
        <p:nvGrpSpPr>
          <p:cNvPr id="135" name="Group 76">
            <a:extLst>
              <a:ext uri="{FF2B5EF4-FFF2-40B4-BE49-F238E27FC236}">
                <a16:creationId xmlns:a16="http://schemas.microsoft.com/office/drawing/2014/main" xmlns="" id="{373A9BC7-A0AF-4FE0-A852-A40875731526}"/>
              </a:ext>
            </a:extLst>
          </p:cNvPr>
          <p:cNvGrpSpPr>
            <a:grpSpLocks/>
          </p:cNvGrpSpPr>
          <p:nvPr/>
        </p:nvGrpSpPr>
        <p:grpSpPr bwMode="auto">
          <a:xfrm>
            <a:off x="7387573" y="5300514"/>
            <a:ext cx="1589088" cy="1169988"/>
            <a:chOff x="3754" y="2891"/>
            <a:chExt cx="1001" cy="737"/>
          </a:xfrm>
        </p:grpSpPr>
        <p:sp>
          <p:nvSpPr>
            <p:cNvPr id="136" name="AutoShape 77">
              <a:extLst>
                <a:ext uri="{FF2B5EF4-FFF2-40B4-BE49-F238E27FC236}">
                  <a16:creationId xmlns:a16="http://schemas.microsoft.com/office/drawing/2014/main" xmlns="" id="{92DB3184-E73B-41B4-86B4-18711B34C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4" y="2967"/>
              <a:ext cx="163" cy="488"/>
            </a:xfrm>
            <a:prstGeom prst="leftBrace">
              <a:avLst>
                <a:gd name="adj1" fmla="val 24949"/>
                <a:gd name="adj2" fmla="val 50000"/>
              </a:avLst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7" name="Text Box 78">
              <a:extLst>
                <a:ext uri="{FF2B5EF4-FFF2-40B4-BE49-F238E27FC236}">
                  <a16:creationId xmlns:a16="http://schemas.microsoft.com/office/drawing/2014/main" xmlns="" id="{AD6A7C6C-92FB-4DFD-AD66-BE75423D0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4" y="2891"/>
              <a:ext cx="861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Q=1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Q=0</a:t>
              </a:r>
            </a:p>
          </p:txBody>
        </p:sp>
        <p:sp>
          <p:nvSpPr>
            <p:cNvPr id="138" name="Line 79">
              <a:extLst>
                <a:ext uri="{FF2B5EF4-FFF2-40B4-BE49-F238E27FC236}">
                  <a16:creationId xmlns:a16="http://schemas.microsoft.com/office/drawing/2014/main" xmlns="" id="{5CDB87E6-7C1F-4ABB-8F34-3274AA962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0" y="3321"/>
              <a:ext cx="1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9" name="Group 83">
            <a:extLst>
              <a:ext uri="{FF2B5EF4-FFF2-40B4-BE49-F238E27FC236}">
                <a16:creationId xmlns:a16="http://schemas.microsoft.com/office/drawing/2014/main" xmlns="" id="{4AC576B8-8C59-479A-A043-07B362B4E9D4}"/>
              </a:ext>
            </a:extLst>
          </p:cNvPr>
          <p:cNvGrpSpPr>
            <a:grpSpLocks/>
          </p:cNvGrpSpPr>
          <p:nvPr/>
        </p:nvGrpSpPr>
        <p:grpSpPr bwMode="auto">
          <a:xfrm>
            <a:off x="1174582" y="4283603"/>
            <a:ext cx="2313335" cy="107516"/>
            <a:chOff x="802" y="2730"/>
            <a:chExt cx="1288" cy="18"/>
          </a:xfrm>
        </p:grpSpPr>
        <p:sp>
          <p:nvSpPr>
            <p:cNvPr id="140" name="Line 81">
              <a:extLst>
                <a:ext uri="{FF2B5EF4-FFF2-40B4-BE49-F238E27FC236}">
                  <a16:creationId xmlns:a16="http://schemas.microsoft.com/office/drawing/2014/main" xmlns="" id="{4F8F8811-20A7-49CE-9EF1-D80DE7844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" y="2730"/>
              <a:ext cx="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" name="Line 82">
              <a:extLst>
                <a:ext uri="{FF2B5EF4-FFF2-40B4-BE49-F238E27FC236}">
                  <a16:creationId xmlns:a16="http://schemas.microsoft.com/office/drawing/2014/main" xmlns="" id="{BA08EF1C-8EBC-40ED-81BA-D26F9E295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7" y="2748"/>
              <a:ext cx="11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2" name="Group 91">
            <a:extLst>
              <a:ext uri="{FF2B5EF4-FFF2-40B4-BE49-F238E27FC236}">
                <a16:creationId xmlns:a16="http://schemas.microsoft.com/office/drawing/2014/main" xmlns="" id="{74D3128D-2C59-4B1A-9700-F6056972708B}"/>
              </a:ext>
            </a:extLst>
          </p:cNvPr>
          <p:cNvGrpSpPr>
            <a:grpSpLocks/>
          </p:cNvGrpSpPr>
          <p:nvPr/>
        </p:nvGrpSpPr>
        <p:grpSpPr bwMode="auto">
          <a:xfrm>
            <a:off x="7132496" y="1318482"/>
            <a:ext cx="1550988" cy="2038350"/>
            <a:chOff x="3754" y="822"/>
            <a:chExt cx="977" cy="1284"/>
          </a:xfrm>
        </p:grpSpPr>
        <p:sp>
          <p:nvSpPr>
            <p:cNvPr id="143" name="Line 57">
              <a:extLst>
                <a:ext uri="{FF2B5EF4-FFF2-40B4-BE49-F238E27FC236}">
                  <a16:creationId xmlns:a16="http://schemas.microsoft.com/office/drawing/2014/main" xmlns="" id="{48B8667B-1BD0-43DA-AE2C-484B7F0BB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" y="1120"/>
              <a:ext cx="9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4" name="Group 60">
              <a:extLst>
                <a:ext uri="{FF2B5EF4-FFF2-40B4-BE49-F238E27FC236}">
                  <a16:creationId xmlns:a16="http://schemas.microsoft.com/office/drawing/2014/main" xmlns="" id="{E54F1E0E-CF83-4314-AC0C-3C9877D35D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5" y="825"/>
              <a:ext cx="681" cy="1191"/>
              <a:chOff x="3231" y="1102"/>
              <a:chExt cx="681" cy="1282"/>
            </a:xfrm>
          </p:grpSpPr>
          <p:sp>
            <p:nvSpPr>
              <p:cNvPr id="154" name="Line 58">
                <a:extLst>
                  <a:ext uri="{FF2B5EF4-FFF2-40B4-BE49-F238E27FC236}">
                    <a16:creationId xmlns:a16="http://schemas.microsoft.com/office/drawing/2014/main" xmlns="" id="{F63A083D-E0FD-4B51-AB96-74CB5071F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1" y="1102"/>
                <a:ext cx="0" cy="12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5" name="Line 59">
                <a:extLst>
                  <a:ext uri="{FF2B5EF4-FFF2-40B4-BE49-F238E27FC236}">
                    <a16:creationId xmlns:a16="http://schemas.microsoft.com/office/drawing/2014/main" xmlns="" id="{9692B708-70CF-41B6-8FD3-AD708DBD1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2" y="1107"/>
                <a:ext cx="0" cy="12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5" name="Group 65">
              <a:extLst>
                <a:ext uri="{FF2B5EF4-FFF2-40B4-BE49-F238E27FC236}">
                  <a16:creationId xmlns:a16="http://schemas.microsoft.com/office/drawing/2014/main" xmlns="" id="{1E064D51-23AD-467D-BFEF-3C1FE2BCC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3" y="1116"/>
              <a:ext cx="780" cy="990"/>
              <a:chOff x="3229" y="1402"/>
              <a:chExt cx="780" cy="990"/>
            </a:xfrm>
          </p:grpSpPr>
          <p:sp>
            <p:nvSpPr>
              <p:cNvPr id="150" name="Text Box 61">
                <a:extLst>
                  <a:ext uri="{FF2B5EF4-FFF2-40B4-BE49-F238E27FC236}">
                    <a16:creationId xmlns:a16="http://schemas.microsoft.com/office/drawing/2014/main" xmlns="" id="{3C6E5EB8-CBC4-4E7F-A817-F09E0EC67A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8" y="1402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0      0</a:t>
                </a:r>
              </a:p>
            </p:txBody>
          </p:sp>
          <p:sp>
            <p:nvSpPr>
              <p:cNvPr id="151" name="Text Box 62">
                <a:extLst>
                  <a:ext uri="{FF2B5EF4-FFF2-40B4-BE49-F238E27FC236}">
                    <a16:creationId xmlns:a16="http://schemas.microsoft.com/office/drawing/2014/main" xmlns="" id="{C822DFB4-7067-4B2D-934F-26E3A6E1E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4" y="2104"/>
                <a:ext cx="77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1      1</a:t>
                </a:r>
              </a:p>
            </p:txBody>
          </p:sp>
          <p:sp>
            <p:nvSpPr>
              <p:cNvPr id="152" name="Text Box 63">
                <a:extLst>
                  <a:ext uri="{FF2B5EF4-FFF2-40B4-BE49-F238E27FC236}">
                    <a16:creationId xmlns:a16="http://schemas.microsoft.com/office/drawing/2014/main" xmlns="" id="{DCEFE8B5-743E-4D79-804B-C43996B77B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9" y="1851"/>
                <a:ext cx="7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1      0</a:t>
                </a:r>
              </a:p>
            </p:txBody>
          </p:sp>
          <p:sp>
            <p:nvSpPr>
              <p:cNvPr id="153" name="Text Box 64">
                <a:extLst>
                  <a:ext uri="{FF2B5EF4-FFF2-40B4-BE49-F238E27FC236}">
                    <a16:creationId xmlns:a16="http://schemas.microsoft.com/office/drawing/2014/main" xmlns="" id="{74658A8D-3A4B-4BA0-8360-39A929FA5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615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</a:rPr>
                  <a:t>0      1</a:t>
                </a:r>
              </a:p>
            </p:txBody>
          </p:sp>
        </p:grpSp>
        <p:grpSp>
          <p:nvGrpSpPr>
            <p:cNvPr id="146" name="Group 86">
              <a:extLst>
                <a:ext uri="{FF2B5EF4-FFF2-40B4-BE49-F238E27FC236}">
                  <a16:creationId xmlns:a16="http://schemas.microsoft.com/office/drawing/2014/main" xmlns="" id="{EE2B6E73-8ECD-4DEE-ABA8-0236BB22E3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2" y="822"/>
              <a:ext cx="864" cy="288"/>
              <a:chOff x="3842" y="741"/>
              <a:chExt cx="864" cy="288"/>
            </a:xfrm>
          </p:grpSpPr>
          <p:sp>
            <p:nvSpPr>
              <p:cNvPr id="147" name="Text Box 56">
                <a:extLst>
                  <a:ext uri="{FF2B5EF4-FFF2-40B4-BE49-F238E27FC236}">
                    <a16:creationId xmlns:a16="http://schemas.microsoft.com/office/drawing/2014/main" xmlns="" id="{5678D9BA-58B3-45C9-8527-E61FF9041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2" y="741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1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r>
                  <a:rPr kumimoji="1" lang="en-US" altLang="zh-CN" sz="24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  S</a:t>
                </a:r>
                <a:r>
                  <a:rPr kumimoji="1" lang="en-US" altLang="zh-CN" sz="2400" b="1" i="1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endPara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Line 84">
                <a:extLst>
                  <a:ext uri="{FF2B5EF4-FFF2-40B4-BE49-F238E27FC236}">
                    <a16:creationId xmlns:a16="http://schemas.microsoft.com/office/drawing/2014/main" xmlns="" id="{09B4C7DA-F96D-471D-9D9A-7D32245D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9" y="784"/>
                <a:ext cx="12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Line 85">
                <a:extLst>
                  <a:ext uri="{FF2B5EF4-FFF2-40B4-BE49-F238E27FC236}">
                    <a16:creationId xmlns:a16="http://schemas.microsoft.com/office/drawing/2014/main" xmlns="" id="{D63E4CBF-C466-4256-864B-EF026892F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7" y="784"/>
                <a:ext cx="13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3DC3906-0CE2-4184-85C8-20BF24A8B176}"/>
              </a:ext>
            </a:extLst>
          </p:cNvPr>
          <p:cNvSpPr txBox="1"/>
          <p:nvPr/>
        </p:nvSpPr>
        <p:spPr>
          <a:xfrm>
            <a:off x="4849934" y="4526262"/>
            <a:ext cx="14096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</a:t>
            </a:r>
            <a:r>
              <a:rPr lang="zh-CN" altLang="en-US" sz="28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触发器的状态</a:t>
            </a:r>
          </a:p>
        </p:txBody>
      </p:sp>
      <p:sp>
        <p:nvSpPr>
          <p:cNvPr id="156" name="AutoShape 71">
            <a:extLst>
              <a:ext uri="{FF2B5EF4-FFF2-40B4-BE49-F238E27FC236}">
                <a16:creationId xmlns:a16="http://schemas.microsoft.com/office/drawing/2014/main" xmlns="" id="{9FBE7D2E-62D0-4FA0-A8B4-22338DEAA977}"/>
              </a:ext>
            </a:extLst>
          </p:cNvPr>
          <p:cNvSpPr>
            <a:spLocks/>
          </p:cNvSpPr>
          <p:nvPr/>
        </p:nvSpPr>
        <p:spPr bwMode="auto">
          <a:xfrm>
            <a:off x="6079475" y="4506089"/>
            <a:ext cx="258763" cy="1384995"/>
          </a:xfrm>
          <a:prstGeom prst="leftBrace">
            <a:avLst>
              <a:gd name="adj1" fmla="val 24949"/>
              <a:gd name="adj2" fmla="val 50000"/>
            </a:avLst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77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22" grpId="0" animBg="1"/>
      <p:bldP spid="123" grpId="0" autoUpdateAnimBg="0"/>
      <p:bldP spid="124" grpId="0" autoUpdateAnimBg="0"/>
      <p:bldP spid="129" grpId="0"/>
      <p:bldP spid="134" grpId="0"/>
      <p:bldP spid="2" grpId="0"/>
      <p:bldP spid="1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R-S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86" y="579646"/>
            <a:ext cx="52331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二、工作原理</a:t>
            </a:r>
          </a:p>
        </p:txBody>
      </p:sp>
      <p:sp>
        <p:nvSpPr>
          <p:cNvPr id="257" name="Rectangle 1026">
            <a:extLst>
              <a:ext uri="{FF2B5EF4-FFF2-40B4-BE49-F238E27FC236}">
                <a16:creationId xmlns:a16="http://schemas.microsoft.com/office/drawing/2014/main" xmlns="" id="{8E3BB24E-7C40-408F-B468-AA705DADA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229" y="2748394"/>
            <a:ext cx="4154488" cy="29019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8" name="Rectangle 1027">
            <a:extLst>
              <a:ext uri="{FF2B5EF4-FFF2-40B4-BE49-F238E27FC236}">
                <a16:creationId xmlns:a16="http://schemas.microsoft.com/office/drawing/2014/main" xmlns="" id="{3A017FC8-955A-418C-A3F6-C9EAFEEE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67" y="2736314"/>
            <a:ext cx="4154487" cy="29019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0" name="Text Box 1029">
            <a:extLst>
              <a:ext uri="{FF2B5EF4-FFF2-40B4-BE49-F238E27FC236}">
                <a16:creationId xmlns:a16="http://schemas.microsoft.com/office/drawing/2014/main" xmlns="" id="{F0DF5E93-9AF7-4C33-B196-520A0C226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99" y="2030737"/>
            <a:ext cx="274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若现态为“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0”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态</a:t>
            </a:r>
          </a:p>
        </p:txBody>
      </p:sp>
      <p:sp>
        <p:nvSpPr>
          <p:cNvPr id="261" name="Text Box 1030">
            <a:extLst>
              <a:ext uri="{FF2B5EF4-FFF2-40B4-BE49-F238E27FC236}">
                <a16:creationId xmlns:a16="http://schemas.microsoft.com/office/drawing/2014/main" xmlns="" id="{913111E5-5D41-4E2E-B5C9-89021C4A3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29" y="2723495"/>
            <a:ext cx="49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62" name="Text Box 1031">
            <a:extLst>
              <a:ext uri="{FF2B5EF4-FFF2-40B4-BE49-F238E27FC236}">
                <a16:creationId xmlns:a16="http://schemas.microsoft.com/office/drawing/2014/main" xmlns="" id="{C77262C3-1033-4F30-BA47-8EB6F9D98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429" y="5085695"/>
            <a:ext cx="49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63" name="Text Box 1032">
            <a:extLst>
              <a:ext uri="{FF2B5EF4-FFF2-40B4-BE49-F238E27FC236}">
                <a16:creationId xmlns:a16="http://schemas.microsoft.com/office/drawing/2014/main" xmlns="" id="{7757F695-2290-4FB7-BD19-1AAE0C42F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829" y="2761595"/>
            <a:ext cx="40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65" name="Text Box 1034">
            <a:extLst>
              <a:ext uri="{FF2B5EF4-FFF2-40B4-BE49-F238E27FC236}">
                <a16:creationId xmlns:a16="http://schemas.microsoft.com/office/drawing/2014/main" xmlns="" id="{E35E786F-4B5C-4EF2-B6FC-4A985FE74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179" y="3237845"/>
            <a:ext cx="49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66" name="Text Box 1035">
            <a:extLst>
              <a:ext uri="{FF2B5EF4-FFF2-40B4-BE49-F238E27FC236}">
                <a16:creationId xmlns:a16="http://schemas.microsoft.com/office/drawing/2014/main" xmlns="" id="{0DA7F78E-4A5A-4BA0-BC35-7C5ED4B91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79" y="5047595"/>
            <a:ext cx="34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66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67" name="Text Box 1036">
            <a:extLst>
              <a:ext uri="{FF2B5EF4-FFF2-40B4-BE49-F238E27FC236}">
                <a16:creationId xmlns:a16="http://schemas.microsoft.com/office/drawing/2014/main" xmlns="" id="{0332380F-A436-4997-82A5-5A44A3F1E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279" y="5020608"/>
            <a:ext cx="342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66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68" name="Text Box 1037">
            <a:extLst>
              <a:ext uri="{FF2B5EF4-FFF2-40B4-BE49-F238E27FC236}">
                <a16:creationId xmlns:a16="http://schemas.microsoft.com/office/drawing/2014/main" xmlns="" id="{5CE996B0-74BF-44F0-855E-AFBC71C8C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9729" y="3237845"/>
            <a:ext cx="49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69" name="Text Box 1038">
            <a:extLst>
              <a:ext uri="{FF2B5EF4-FFF2-40B4-BE49-F238E27FC236}">
                <a16:creationId xmlns:a16="http://schemas.microsoft.com/office/drawing/2014/main" xmlns="" id="{B5A63291-2D90-4B5F-BB80-066762323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71" y="6091655"/>
            <a:ext cx="28312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次态仍保持“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0”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态</a:t>
            </a:r>
          </a:p>
        </p:txBody>
      </p:sp>
      <p:grpSp>
        <p:nvGrpSpPr>
          <p:cNvPr id="270" name="Group 1039">
            <a:extLst>
              <a:ext uri="{FF2B5EF4-FFF2-40B4-BE49-F238E27FC236}">
                <a16:creationId xmlns:a16="http://schemas.microsoft.com/office/drawing/2014/main" xmlns="" id="{1330E5DE-B5D4-4B95-8ACB-7AC06612749D}"/>
              </a:ext>
            </a:extLst>
          </p:cNvPr>
          <p:cNvGrpSpPr>
            <a:grpSpLocks/>
          </p:cNvGrpSpPr>
          <p:nvPr/>
        </p:nvGrpSpPr>
        <p:grpSpPr bwMode="auto">
          <a:xfrm>
            <a:off x="5151104" y="2826182"/>
            <a:ext cx="3619500" cy="2624137"/>
            <a:chOff x="3308" y="1439"/>
            <a:chExt cx="2280" cy="1653"/>
          </a:xfrm>
        </p:grpSpPr>
        <p:grpSp>
          <p:nvGrpSpPr>
            <p:cNvPr id="271" name="Group 1040">
              <a:extLst>
                <a:ext uri="{FF2B5EF4-FFF2-40B4-BE49-F238E27FC236}">
                  <a16:creationId xmlns:a16="http://schemas.microsoft.com/office/drawing/2014/main" xmlns="" id="{7649A843-6930-49AC-90B1-78CDB2E28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8" y="1536"/>
              <a:ext cx="816" cy="1284"/>
              <a:chOff x="1249" y="1452"/>
              <a:chExt cx="816" cy="1284"/>
            </a:xfrm>
          </p:grpSpPr>
          <p:sp>
            <p:nvSpPr>
              <p:cNvPr id="292" name="Rectangle 1041">
                <a:extLst>
                  <a:ext uri="{FF2B5EF4-FFF2-40B4-BE49-F238E27FC236}">
                    <a16:creationId xmlns:a16="http://schemas.microsoft.com/office/drawing/2014/main" xmlns="" id="{1BFB4031-4F61-462D-9507-ADEFE92D0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3" name="Oval 1042">
                <a:extLst>
                  <a:ext uri="{FF2B5EF4-FFF2-40B4-BE49-F238E27FC236}">
                    <a16:creationId xmlns:a16="http://schemas.microsoft.com/office/drawing/2014/main" xmlns="" id="{789A723F-26B9-4D42-970B-F8E187FD2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4" name="Line 1043">
                <a:extLst>
                  <a:ext uri="{FF2B5EF4-FFF2-40B4-BE49-F238E27FC236}">
                    <a16:creationId xmlns:a16="http://schemas.microsoft.com/office/drawing/2014/main" xmlns="" id="{1D93AEE6-EFB1-4639-8A41-DAF5FAF5B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5" name="Line 1044">
                <a:extLst>
                  <a:ext uri="{FF2B5EF4-FFF2-40B4-BE49-F238E27FC236}">
                    <a16:creationId xmlns:a16="http://schemas.microsoft.com/office/drawing/2014/main" xmlns="" id="{ED6C8D11-AD31-414C-90B9-B5BE74F3A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6" name="Line 1045">
                <a:extLst>
                  <a:ext uri="{FF2B5EF4-FFF2-40B4-BE49-F238E27FC236}">
                    <a16:creationId xmlns:a16="http://schemas.microsoft.com/office/drawing/2014/main" xmlns="" id="{3A38C7A8-FC85-4D8B-ADF1-86F06405D7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" name="Text Box 1046">
                <a:extLst>
                  <a:ext uri="{FF2B5EF4-FFF2-40B4-BE49-F238E27FC236}">
                    <a16:creationId xmlns:a16="http://schemas.microsoft.com/office/drawing/2014/main" xmlns="" id="{D08D2542-764F-46E0-B3D2-3A8E6518EE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298" name="Text Box 1047">
                <a:extLst>
                  <a:ext uri="{FF2B5EF4-FFF2-40B4-BE49-F238E27FC236}">
                    <a16:creationId xmlns:a16="http://schemas.microsoft.com/office/drawing/2014/main" xmlns="" id="{A9A89530-FBBF-452E-BAC8-9EFFE64BB7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272" name="Group 1048">
              <a:extLst>
                <a:ext uri="{FF2B5EF4-FFF2-40B4-BE49-F238E27FC236}">
                  <a16:creationId xmlns:a16="http://schemas.microsoft.com/office/drawing/2014/main" xmlns="" id="{B631558A-6325-4DA5-8DC9-63C2AB306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2" y="1524"/>
              <a:ext cx="816" cy="1284"/>
              <a:chOff x="1249" y="1452"/>
              <a:chExt cx="816" cy="1284"/>
            </a:xfrm>
          </p:grpSpPr>
          <p:sp>
            <p:nvSpPr>
              <p:cNvPr id="285" name="Rectangle 1049">
                <a:extLst>
                  <a:ext uri="{FF2B5EF4-FFF2-40B4-BE49-F238E27FC236}">
                    <a16:creationId xmlns:a16="http://schemas.microsoft.com/office/drawing/2014/main" xmlns="" id="{1A24284B-5FB6-47E1-AA59-2D9118E4F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" name="Oval 1050">
                <a:extLst>
                  <a:ext uri="{FF2B5EF4-FFF2-40B4-BE49-F238E27FC236}">
                    <a16:creationId xmlns:a16="http://schemas.microsoft.com/office/drawing/2014/main" xmlns="" id="{9BB8216D-4158-4AA3-9F61-F5D0A0451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" name="Line 1051">
                <a:extLst>
                  <a:ext uri="{FF2B5EF4-FFF2-40B4-BE49-F238E27FC236}">
                    <a16:creationId xmlns:a16="http://schemas.microsoft.com/office/drawing/2014/main" xmlns="" id="{EACD6262-7B7A-4254-9C39-7FA1CE8B2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8" name="Line 1052">
                <a:extLst>
                  <a:ext uri="{FF2B5EF4-FFF2-40B4-BE49-F238E27FC236}">
                    <a16:creationId xmlns:a16="http://schemas.microsoft.com/office/drawing/2014/main" xmlns="" id="{7A962060-0D8D-4795-A935-88C41C736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9" name="Line 1053">
                <a:extLst>
                  <a:ext uri="{FF2B5EF4-FFF2-40B4-BE49-F238E27FC236}">
                    <a16:creationId xmlns:a16="http://schemas.microsoft.com/office/drawing/2014/main" xmlns="" id="{3BD41BC6-6DF1-46D3-A740-7DD841C4D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0" name="Text Box 1054">
                <a:extLst>
                  <a:ext uri="{FF2B5EF4-FFF2-40B4-BE49-F238E27FC236}">
                    <a16:creationId xmlns:a16="http://schemas.microsoft.com/office/drawing/2014/main" xmlns="" id="{4F2DB430-6EAD-47F6-A851-CB76B34850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291" name="Text Box 1055">
                <a:extLst>
                  <a:ext uri="{FF2B5EF4-FFF2-40B4-BE49-F238E27FC236}">
                    <a16:creationId xmlns:a16="http://schemas.microsoft.com/office/drawing/2014/main" xmlns="" id="{ACEFE269-4617-4023-BD46-E115376B7F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</a:p>
            </p:txBody>
          </p:sp>
        </p:grpSp>
        <p:sp>
          <p:nvSpPr>
            <p:cNvPr id="273" name="Oval 1056">
              <a:extLst>
                <a:ext uri="{FF2B5EF4-FFF2-40B4-BE49-F238E27FC236}">
                  <a16:creationId xmlns:a16="http://schemas.microsoft.com/office/drawing/2014/main" xmlns="" id="{FFB28978-E856-4A6E-912B-0E1344F2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44"/>
              <a:ext cx="60" cy="6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4" name="Line 1057">
              <a:extLst>
                <a:ext uri="{FF2B5EF4-FFF2-40B4-BE49-F238E27FC236}">
                  <a16:creationId xmlns:a16="http://schemas.microsoft.com/office/drawing/2014/main" xmlns="" id="{BEF2CA62-3D1A-407B-880E-D5D7204EC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80"/>
              <a:ext cx="5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5" name="Line 1058">
              <a:extLst>
                <a:ext uri="{FF2B5EF4-FFF2-40B4-BE49-F238E27FC236}">
                  <a16:creationId xmlns:a16="http://schemas.microsoft.com/office/drawing/2014/main" xmlns="" id="{9C97D853-220A-483E-8772-6D81029A1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4" y="1668"/>
              <a:ext cx="540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" name="Line 1059">
              <a:extLst>
                <a:ext uri="{FF2B5EF4-FFF2-40B4-BE49-F238E27FC236}">
                  <a16:creationId xmlns:a16="http://schemas.microsoft.com/office/drawing/2014/main" xmlns="" id="{3DFA833C-9DBE-4411-8882-11EEBD7CF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784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" name="Line 1060">
              <a:extLst>
                <a:ext uri="{FF2B5EF4-FFF2-40B4-BE49-F238E27FC236}">
                  <a16:creationId xmlns:a16="http://schemas.microsoft.com/office/drawing/2014/main" xmlns="" id="{4210F902-B4A0-4E56-A6E6-C5D1F387B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808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8" name="Line 1061">
              <a:extLst>
                <a:ext uri="{FF2B5EF4-FFF2-40B4-BE49-F238E27FC236}">
                  <a16:creationId xmlns:a16="http://schemas.microsoft.com/office/drawing/2014/main" xmlns="" id="{2B5ECA73-0816-4555-A58F-325FC8924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0" y="1668"/>
              <a:ext cx="504" cy="11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9" name="Line 1062">
              <a:extLst>
                <a:ext uri="{FF2B5EF4-FFF2-40B4-BE49-F238E27FC236}">
                  <a16:creationId xmlns:a16="http://schemas.microsoft.com/office/drawing/2014/main" xmlns="" id="{53787424-0957-49C7-A077-4FC46E518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668"/>
              <a:ext cx="540" cy="11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0" name="Oval 1063">
              <a:extLst>
                <a:ext uri="{FF2B5EF4-FFF2-40B4-BE49-F238E27FC236}">
                  <a16:creationId xmlns:a16="http://schemas.microsoft.com/office/drawing/2014/main" xmlns="" id="{DB1F2BA0-AA6D-43D5-9DC1-C0D093B19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2" y="1644"/>
              <a:ext cx="60" cy="6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81" name="Object 1064">
              <a:extLst>
                <a:ext uri="{FF2B5EF4-FFF2-40B4-BE49-F238E27FC236}">
                  <a16:creationId xmlns:a16="http://schemas.microsoft.com/office/drawing/2014/main" xmlns="" id="{AF203B0E-9521-4592-A30A-0441366020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4" y="1439"/>
            <a:ext cx="201" cy="297"/>
          </p:xfrm>
          <a:graphic>
            <a:graphicData uri="http://schemas.openxmlformats.org/presentationml/2006/ole">
              <p:oleObj spid="_x0000_s126530" name="Equation" r:id="rId6" imgW="164957" imgH="241091" progId="">
                <p:embed/>
              </p:oleObj>
            </a:graphicData>
          </a:graphic>
        </p:graphicFrame>
        <p:graphicFrame>
          <p:nvGraphicFramePr>
            <p:cNvPr id="282" name="Object 1065">
              <a:extLst>
                <a:ext uri="{FF2B5EF4-FFF2-40B4-BE49-F238E27FC236}">
                  <a16:creationId xmlns:a16="http://schemas.microsoft.com/office/drawing/2014/main" xmlns="" id="{1BF99041-0A17-4D55-B5FD-8C66CB5D6B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00" y="1480"/>
            <a:ext cx="219" cy="273"/>
          </p:xfrm>
          <a:graphic>
            <a:graphicData uri="http://schemas.openxmlformats.org/presentationml/2006/ole">
              <p:oleObj spid="_x0000_s126531" name="Equation" r:id="rId7" imgW="164957" imgH="203024" progId="">
                <p:embed/>
              </p:oleObj>
            </a:graphicData>
          </a:graphic>
        </p:graphicFrame>
        <p:graphicFrame>
          <p:nvGraphicFramePr>
            <p:cNvPr id="283" name="Object 1066">
              <a:extLst>
                <a:ext uri="{FF2B5EF4-FFF2-40B4-BE49-F238E27FC236}">
                  <a16:creationId xmlns:a16="http://schemas.microsoft.com/office/drawing/2014/main" xmlns="" id="{2E26B09B-50A0-42D0-9DF0-AEF8568B8F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3" y="2811"/>
            <a:ext cx="287" cy="271"/>
          </p:xfrm>
          <a:graphic>
            <a:graphicData uri="http://schemas.openxmlformats.org/presentationml/2006/ole">
              <p:oleObj spid="_x0000_s126532" name="Equation" r:id="rId8" imgW="228501" imgH="215806" progId="">
                <p:embed/>
              </p:oleObj>
            </a:graphicData>
          </a:graphic>
        </p:graphicFrame>
        <p:graphicFrame>
          <p:nvGraphicFramePr>
            <p:cNvPr id="284" name="Object 1067">
              <a:extLst>
                <a:ext uri="{FF2B5EF4-FFF2-40B4-BE49-F238E27FC236}">
                  <a16:creationId xmlns:a16="http://schemas.microsoft.com/office/drawing/2014/main" xmlns="" id="{F5D1F3D4-B243-4A41-8243-8F199CD306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4" y="2793"/>
            <a:ext cx="299" cy="299"/>
          </p:xfrm>
          <a:graphic>
            <a:graphicData uri="http://schemas.openxmlformats.org/presentationml/2006/ole">
              <p:oleObj spid="_x0000_s126533" name="Equation" r:id="rId9" imgW="215619" imgH="215619" progId="">
                <p:embed/>
              </p:oleObj>
            </a:graphicData>
          </a:graphic>
        </p:graphicFrame>
      </p:grpSp>
      <p:sp>
        <p:nvSpPr>
          <p:cNvPr id="299" name="Text Box 1068">
            <a:extLst>
              <a:ext uri="{FF2B5EF4-FFF2-40B4-BE49-F238E27FC236}">
                <a16:creationId xmlns:a16="http://schemas.microsoft.com/office/drawing/2014/main" xmlns="" id="{CB75AEAD-273F-4BBC-96A6-B9A4FFC63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234" y="1991078"/>
            <a:ext cx="24920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若现态为“</a:t>
            </a:r>
            <a:r>
              <a:rPr lang="en-US" altLang="zh-CN" dirty="0"/>
              <a:t>1”</a:t>
            </a:r>
            <a:r>
              <a:rPr lang="zh-CN" altLang="en-US" dirty="0"/>
              <a:t>态</a:t>
            </a:r>
          </a:p>
        </p:txBody>
      </p:sp>
      <p:sp>
        <p:nvSpPr>
          <p:cNvPr id="300" name="Text Box 1069">
            <a:extLst>
              <a:ext uri="{FF2B5EF4-FFF2-40B4-BE49-F238E27FC236}">
                <a16:creationId xmlns:a16="http://schemas.microsoft.com/office/drawing/2014/main" xmlns="" id="{3CDFAA34-12F1-4F0B-8CBC-E33678DC8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974" y="3117307"/>
            <a:ext cx="49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01" name="Text Box 1070">
            <a:extLst>
              <a:ext uri="{FF2B5EF4-FFF2-40B4-BE49-F238E27FC236}">
                <a16:creationId xmlns:a16="http://schemas.microsoft.com/office/drawing/2014/main" xmlns="" id="{8380409C-D345-4DFE-BA16-E1EB0F036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554" y="4942319"/>
            <a:ext cx="49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02" name="Text Box 1071">
            <a:extLst>
              <a:ext uri="{FF2B5EF4-FFF2-40B4-BE49-F238E27FC236}">
                <a16:creationId xmlns:a16="http://schemas.microsoft.com/office/drawing/2014/main" xmlns="" id="{08443315-3694-4FAD-A6E4-30409E569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5113" y="3099758"/>
            <a:ext cx="40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04" name="Text Box 1073">
            <a:extLst>
              <a:ext uri="{FF2B5EF4-FFF2-40B4-BE49-F238E27FC236}">
                <a16:creationId xmlns:a16="http://schemas.microsoft.com/office/drawing/2014/main" xmlns="" id="{7EDA7FE2-ABA2-4791-AA5B-9F26E002B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541" y="2670712"/>
            <a:ext cx="49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05" name="Text Box 1074">
            <a:extLst>
              <a:ext uri="{FF2B5EF4-FFF2-40B4-BE49-F238E27FC236}">
                <a16:creationId xmlns:a16="http://schemas.microsoft.com/office/drawing/2014/main" xmlns="" id="{D83D810A-C69A-4D06-835A-927FA320A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104" y="4904219"/>
            <a:ext cx="34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66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06" name="Text Box 1075">
            <a:extLst>
              <a:ext uri="{FF2B5EF4-FFF2-40B4-BE49-F238E27FC236}">
                <a16:creationId xmlns:a16="http://schemas.microsoft.com/office/drawing/2014/main" xmlns="" id="{E258C3C3-8112-4C4C-A1E0-859BDF6CB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304" y="4877232"/>
            <a:ext cx="476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66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07" name="Text Box 1076">
            <a:extLst>
              <a:ext uri="{FF2B5EF4-FFF2-40B4-BE49-F238E27FC236}">
                <a16:creationId xmlns:a16="http://schemas.microsoft.com/office/drawing/2014/main" xmlns="" id="{E4CAEEDB-1863-49D6-B03E-CE638E72C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729" y="2652350"/>
            <a:ext cx="49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08" name="Text Box 1077">
            <a:extLst>
              <a:ext uri="{FF2B5EF4-FFF2-40B4-BE49-F238E27FC236}">
                <a16:creationId xmlns:a16="http://schemas.microsoft.com/office/drawing/2014/main" xmlns="" id="{49AC6EA6-FFDE-403A-A88D-E706DE50F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993" y="6034519"/>
            <a:ext cx="25578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defTabSz="914400" fontAlgn="base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次态变为“</a:t>
            </a:r>
            <a:r>
              <a:rPr lang="en-US" altLang="zh-CN" dirty="0"/>
              <a:t>0”</a:t>
            </a:r>
            <a:r>
              <a:rPr lang="zh-CN" altLang="en-US" dirty="0"/>
              <a:t>态</a:t>
            </a:r>
          </a:p>
        </p:txBody>
      </p:sp>
      <p:sp>
        <p:nvSpPr>
          <p:cNvPr id="311" name="Rectangle 1080">
            <a:extLst>
              <a:ext uri="{FF2B5EF4-FFF2-40B4-BE49-F238E27FC236}">
                <a16:creationId xmlns:a16="http://schemas.microsoft.com/office/drawing/2014/main" xmlns="" id="{15766277-183F-4FF9-B996-E8BA1F06B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1507958"/>
            <a:ext cx="47290" cy="53329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2" name="Text Box 1081">
            <a:extLst>
              <a:ext uri="{FF2B5EF4-FFF2-40B4-BE49-F238E27FC236}">
                <a16:creationId xmlns:a16="http://schemas.microsoft.com/office/drawing/2014/main" xmlns="" id="{3B4FBD62-C7D0-416B-8AEC-3586E9CCA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154" y="1214067"/>
            <a:ext cx="1847850" cy="584775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置“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0”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</a:p>
        </p:txBody>
      </p:sp>
      <p:grpSp>
        <p:nvGrpSpPr>
          <p:cNvPr id="313" name="Group 1082">
            <a:extLst>
              <a:ext uri="{FF2B5EF4-FFF2-40B4-BE49-F238E27FC236}">
                <a16:creationId xmlns:a16="http://schemas.microsoft.com/office/drawing/2014/main" xmlns="" id="{FCF2AF78-56D5-4DD8-8FCC-8DD3AE3E0328}"/>
              </a:ext>
            </a:extLst>
          </p:cNvPr>
          <p:cNvGrpSpPr>
            <a:grpSpLocks/>
          </p:cNvGrpSpPr>
          <p:nvPr/>
        </p:nvGrpSpPr>
        <p:grpSpPr bwMode="auto">
          <a:xfrm>
            <a:off x="556879" y="2988608"/>
            <a:ext cx="3619500" cy="2624137"/>
            <a:chOff x="308" y="1475"/>
            <a:chExt cx="2280" cy="1653"/>
          </a:xfrm>
        </p:grpSpPr>
        <p:grpSp>
          <p:nvGrpSpPr>
            <p:cNvPr id="314" name="Group 1083">
              <a:extLst>
                <a:ext uri="{FF2B5EF4-FFF2-40B4-BE49-F238E27FC236}">
                  <a16:creationId xmlns:a16="http://schemas.microsoft.com/office/drawing/2014/main" xmlns="" id="{B462886A-CD8B-444D-90FC-AB3EF258E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" y="1572"/>
              <a:ext cx="816" cy="1284"/>
              <a:chOff x="1249" y="1452"/>
              <a:chExt cx="816" cy="1284"/>
            </a:xfrm>
          </p:grpSpPr>
          <p:sp>
            <p:nvSpPr>
              <p:cNvPr id="335" name="Rectangle 1084">
                <a:extLst>
                  <a:ext uri="{FF2B5EF4-FFF2-40B4-BE49-F238E27FC236}">
                    <a16:creationId xmlns:a16="http://schemas.microsoft.com/office/drawing/2014/main" xmlns="" id="{BD6FD7D8-47FD-4B5F-BCA9-ABFC8FEEF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6" name="Oval 1085">
                <a:extLst>
                  <a:ext uri="{FF2B5EF4-FFF2-40B4-BE49-F238E27FC236}">
                    <a16:creationId xmlns:a16="http://schemas.microsoft.com/office/drawing/2014/main" xmlns="" id="{D492601A-E192-4A5F-B2AE-BA3B17126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7" name="Line 1086">
                <a:extLst>
                  <a:ext uri="{FF2B5EF4-FFF2-40B4-BE49-F238E27FC236}">
                    <a16:creationId xmlns:a16="http://schemas.microsoft.com/office/drawing/2014/main" xmlns="" id="{04DE9E9A-30B8-46FF-A380-4C27AFA6C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" name="Line 1087">
                <a:extLst>
                  <a:ext uri="{FF2B5EF4-FFF2-40B4-BE49-F238E27FC236}">
                    <a16:creationId xmlns:a16="http://schemas.microsoft.com/office/drawing/2014/main" xmlns="" id="{90248C1F-042A-4C7A-A275-F8EF1E6C3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9" name="Line 1088">
                <a:extLst>
                  <a:ext uri="{FF2B5EF4-FFF2-40B4-BE49-F238E27FC236}">
                    <a16:creationId xmlns:a16="http://schemas.microsoft.com/office/drawing/2014/main" xmlns="" id="{EEFFF3DE-6025-45AE-8DEA-F15EFB1FE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0" name="Text Box 1089">
                <a:extLst>
                  <a:ext uri="{FF2B5EF4-FFF2-40B4-BE49-F238E27FC236}">
                    <a16:creationId xmlns:a16="http://schemas.microsoft.com/office/drawing/2014/main" xmlns="" id="{F878AF47-2380-4AB6-9268-5A3F0F7B6D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41" name="Text Box 1090">
                <a:extLst>
                  <a:ext uri="{FF2B5EF4-FFF2-40B4-BE49-F238E27FC236}">
                    <a16:creationId xmlns:a16="http://schemas.microsoft.com/office/drawing/2014/main" xmlns="" id="{B95EF855-305A-4331-9696-58E7F387A8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315" name="Group 1091">
              <a:extLst>
                <a:ext uri="{FF2B5EF4-FFF2-40B4-BE49-F238E27FC236}">
                  <a16:creationId xmlns:a16="http://schemas.microsoft.com/office/drawing/2014/main" xmlns="" id="{B97506E6-4F65-4417-BB3F-F11F0D34D7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2" y="1560"/>
              <a:ext cx="816" cy="1284"/>
              <a:chOff x="1249" y="1452"/>
              <a:chExt cx="816" cy="1284"/>
            </a:xfrm>
          </p:grpSpPr>
          <p:sp>
            <p:nvSpPr>
              <p:cNvPr id="328" name="Rectangle 1092">
                <a:extLst>
                  <a:ext uri="{FF2B5EF4-FFF2-40B4-BE49-F238E27FC236}">
                    <a16:creationId xmlns:a16="http://schemas.microsoft.com/office/drawing/2014/main" xmlns="" id="{D3BB7378-061B-4649-8DAB-61E1F898C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9" name="Oval 1093">
                <a:extLst>
                  <a:ext uri="{FF2B5EF4-FFF2-40B4-BE49-F238E27FC236}">
                    <a16:creationId xmlns:a16="http://schemas.microsoft.com/office/drawing/2014/main" xmlns="" id="{23E480AA-B52B-49B4-A5FF-7BC44C06F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0" name="Line 1094">
                <a:extLst>
                  <a:ext uri="{FF2B5EF4-FFF2-40B4-BE49-F238E27FC236}">
                    <a16:creationId xmlns:a16="http://schemas.microsoft.com/office/drawing/2014/main" xmlns="" id="{686F2292-0A1C-4671-AB27-34AF15E22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1" name="Line 1095">
                <a:extLst>
                  <a:ext uri="{FF2B5EF4-FFF2-40B4-BE49-F238E27FC236}">
                    <a16:creationId xmlns:a16="http://schemas.microsoft.com/office/drawing/2014/main" xmlns="" id="{7860AF1E-EB4C-4F03-AEE9-AECB65B54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2" name="Line 1096">
                <a:extLst>
                  <a:ext uri="{FF2B5EF4-FFF2-40B4-BE49-F238E27FC236}">
                    <a16:creationId xmlns:a16="http://schemas.microsoft.com/office/drawing/2014/main" xmlns="" id="{730B84E4-4036-483E-93B3-2A478A88B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3" name="Text Box 1097">
                <a:extLst>
                  <a:ext uri="{FF2B5EF4-FFF2-40B4-BE49-F238E27FC236}">
                    <a16:creationId xmlns:a16="http://schemas.microsoft.com/office/drawing/2014/main" xmlns="" id="{A9498663-605C-4AF2-B766-E71C466A1B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34" name="Text Box 1098">
                <a:extLst>
                  <a:ext uri="{FF2B5EF4-FFF2-40B4-BE49-F238E27FC236}">
                    <a16:creationId xmlns:a16="http://schemas.microsoft.com/office/drawing/2014/main" xmlns="" id="{0831C1B7-00B7-4210-A7D8-8C4B58D8FB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</a:p>
            </p:txBody>
          </p:sp>
        </p:grpSp>
        <p:sp>
          <p:nvSpPr>
            <p:cNvPr id="316" name="Oval 1099">
              <a:extLst>
                <a:ext uri="{FF2B5EF4-FFF2-40B4-BE49-F238E27FC236}">
                  <a16:creationId xmlns:a16="http://schemas.microsoft.com/office/drawing/2014/main" xmlns="" id="{EF45AFE7-4F29-4EE2-9A3E-9CC8D2C23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680"/>
              <a:ext cx="60" cy="6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" name="Line 1100">
              <a:extLst>
                <a:ext uri="{FF2B5EF4-FFF2-40B4-BE49-F238E27FC236}">
                  <a16:creationId xmlns:a16="http://schemas.microsoft.com/office/drawing/2014/main" xmlns="" id="{9A112E3D-1F36-411C-8ADE-C317E6CFF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" y="1716"/>
              <a:ext cx="5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" name="Line 1101">
              <a:extLst>
                <a:ext uri="{FF2B5EF4-FFF2-40B4-BE49-F238E27FC236}">
                  <a16:creationId xmlns:a16="http://schemas.microsoft.com/office/drawing/2014/main" xmlns="" id="{C749A6F6-4C24-4BD4-A1E1-528E04D28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4" y="1704"/>
              <a:ext cx="540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9" name="Line 1102">
              <a:extLst>
                <a:ext uri="{FF2B5EF4-FFF2-40B4-BE49-F238E27FC236}">
                  <a16:creationId xmlns:a16="http://schemas.microsoft.com/office/drawing/2014/main" xmlns="" id="{C991C85B-FAD6-4188-A5C1-CED4D7906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" y="2820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0" name="Line 1103">
              <a:extLst>
                <a:ext uri="{FF2B5EF4-FFF2-40B4-BE49-F238E27FC236}">
                  <a16:creationId xmlns:a16="http://schemas.microsoft.com/office/drawing/2014/main" xmlns="" id="{ADAB6F8C-42A5-4911-BE59-7792DB121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2844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1" name="Line 1104">
              <a:extLst>
                <a:ext uri="{FF2B5EF4-FFF2-40B4-BE49-F238E27FC236}">
                  <a16:creationId xmlns:a16="http://schemas.microsoft.com/office/drawing/2014/main" xmlns="" id="{3F070078-D83B-43C9-B75F-4BACAE27B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0" y="1704"/>
              <a:ext cx="504" cy="11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2" name="Line 1105">
              <a:extLst>
                <a:ext uri="{FF2B5EF4-FFF2-40B4-BE49-F238E27FC236}">
                  <a16:creationId xmlns:a16="http://schemas.microsoft.com/office/drawing/2014/main" xmlns="" id="{18485F77-219A-47AC-9E2D-F99D24D37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704"/>
              <a:ext cx="540" cy="11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3" name="Oval 1106">
              <a:extLst>
                <a:ext uri="{FF2B5EF4-FFF2-40B4-BE49-F238E27FC236}">
                  <a16:creationId xmlns:a16="http://schemas.microsoft.com/office/drawing/2014/main" xmlns="" id="{A294D92E-748F-4534-A997-1D1E343FB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680"/>
              <a:ext cx="60" cy="6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4" name="Object 1107">
              <a:extLst>
                <a:ext uri="{FF2B5EF4-FFF2-40B4-BE49-F238E27FC236}">
                  <a16:creationId xmlns:a16="http://schemas.microsoft.com/office/drawing/2014/main" xmlns="" id="{ADE6F6DF-C390-4197-8A7F-88664AB4E4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" y="1475"/>
            <a:ext cx="201" cy="297"/>
          </p:xfrm>
          <a:graphic>
            <a:graphicData uri="http://schemas.openxmlformats.org/presentationml/2006/ole">
              <p:oleObj spid="_x0000_s126534" name="Equation" r:id="rId10" imgW="164957" imgH="241091" progId="">
                <p:embed/>
              </p:oleObj>
            </a:graphicData>
          </a:graphic>
        </p:graphicFrame>
        <p:graphicFrame>
          <p:nvGraphicFramePr>
            <p:cNvPr id="325" name="Object 1108">
              <a:extLst>
                <a:ext uri="{FF2B5EF4-FFF2-40B4-BE49-F238E27FC236}">
                  <a16:creationId xmlns:a16="http://schemas.microsoft.com/office/drawing/2014/main" xmlns="" id="{6F9ED90A-E776-4DBC-B1AD-67CD99FD14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0" y="1516"/>
            <a:ext cx="219" cy="273"/>
          </p:xfrm>
          <a:graphic>
            <a:graphicData uri="http://schemas.openxmlformats.org/presentationml/2006/ole">
              <p:oleObj spid="_x0000_s126535" name="Equation" r:id="rId11" imgW="164957" imgH="203024" progId="">
                <p:embed/>
              </p:oleObj>
            </a:graphicData>
          </a:graphic>
        </p:graphicFrame>
        <p:graphicFrame>
          <p:nvGraphicFramePr>
            <p:cNvPr id="326" name="Object 1109">
              <a:extLst>
                <a:ext uri="{FF2B5EF4-FFF2-40B4-BE49-F238E27FC236}">
                  <a16:creationId xmlns:a16="http://schemas.microsoft.com/office/drawing/2014/main" xmlns="" id="{C0FCB227-D059-4FB2-A237-7B089DD056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" y="2847"/>
            <a:ext cx="287" cy="271"/>
          </p:xfrm>
          <a:graphic>
            <a:graphicData uri="http://schemas.openxmlformats.org/presentationml/2006/ole">
              <p:oleObj spid="_x0000_s126536" name="Equation" r:id="rId12" imgW="228501" imgH="215806" progId="">
                <p:embed/>
              </p:oleObj>
            </a:graphicData>
          </a:graphic>
        </p:graphicFrame>
        <p:graphicFrame>
          <p:nvGraphicFramePr>
            <p:cNvPr id="327" name="Object 1110">
              <a:extLst>
                <a:ext uri="{FF2B5EF4-FFF2-40B4-BE49-F238E27FC236}">
                  <a16:creationId xmlns:a16="http://schemas.microsoft.com/office/drawing/2014/main" xmlns="" id="{61D8ADC6-920F-4AEB-8212-C064E5ABF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4" y="2829"/>
            <a:ext cx="299" cy="299"/>
          </p:xfrm>
          <a:graphic>
            <a:graphicData uri="http://schemas.openxmlformats.org/presentationml/2006/ole">
              <p:oleObj spid="_x0000_s126537" name="Equation" r:id="rId13" imgW="215619" imgH="215619" progId="">
                <p:embed/>
              </p:oleObj>
            </a:graphicData>
          </a:graphic>
        </p:graphicFrame>
      </p:grpSp>
      <p:grpSp>
        <p:nvGrpSpPr>
          <p:cNvPr id="342" name="Group 1111">
            <a:extLst>
              <a:ext uri="{FF2B5EF4-FFF2-40B4-BE49-F238E27FC236}">
                <a16:creationId xmlns:a16="http://schemas.microsoft.com/office/drawing/2014/main" xmlns="" id="{EEAEDC24-2AF9-4A1F-9ABB-1DF0E1CB99CF}"/>
              </a:ext>
            </a:extLst>
          </p:cNvPr>
          <p:cNvGrpSpPr>
            <a:grpSpLocks/>
          </p:cNvGrpSpPr>
          <p:nvPr/>
        </p:nvGrpSpPr>
        <p:grpSpPr bwMode="auto">
          <a:xfrm>
            <a:off x="7329154" y="5768835"/>
            <a:ext cx="1060450" cy="1004887"/>
            <a:chOff x="3754" y="2891"/>
            <a:chExt cx="668" cy="633"/>
          </a:xfrm>
        </p:grpSpPr>
        <p:sp>
          <p:nvSpPr>
            <p:cNvPr id="343" name="AutoShape 1112">
              <a:extLst>
                <a:ext uri="{FF2B5EF4-FFF2-40B4-BE49-F238E27FC236}">
                  <a16:creationId xmlns:a16="http://schemas.microsoft.com/office/drawing/2014/main" xmlns="" id="{5A5D38D5-C41A-48EB-AFC9-C4A4F56B7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4" y="2967"/>
              <a:ext cx="163" cy="488"/>
            </a:xfrm>
            <a:prstGeom prst="leftBrace">
              <a:avLst>
                <a:gd name="adj1" fmla="val 24949"/>
                <a:gd name="adj2" fmla="val 50000"/>
              </a:avLst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4" name="Text Box 1113">
              <a:extLst>
                <a:ext uri="{FF2B5EF4-FFF2-40B4-BE49-F238E27FC236}">
                  <a16:creationId xmlns:a16="http://schemas.microsoft.com/office/drawing/2014/main" xmlns="" id="{7A832E8E-28AB-4D0F-82C9-9BBCDB9E4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4" y="2891"/>
              <a:ext cx="52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Q=0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Q=1</a:t>
              </a:r>
            </a:p>
          </p:txBody>
        </p:sp>
        <p:sp>
          <p:nvSpPr>
            <p:cNvPr id="345" name="Line 1114">
              <a:extLst>
                <a:ext uri="{FF2B5EF4-FFF2-40B4-BE49-F238E27FC236}">
                  <a16:creationId xmlns:a16="http://schemas.microsoft.com/office/drawing/2014/main" xmlns="" id="{E62A3176-F631-4100-81A6-F2363F73E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2" y="3281"/>
              <a:ext cx="1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6" name="Group 1115">
            <a:extLst>
              <a:ext uri="{FF2B5EF4-FFF2-40B4-BE49-F238E27FC236}">
                <a16:creationId xmlns:a16="http://schemas.microsoft.com/office/drawing/2014/main" xmlns="" id="{2826F0C0-A343-4D7A-A2B9-0CB972FE4BCC}"/>
              </a:ext>
            </a:extLst>
          </p:cNvPr>
          <p:cNvGrpSpPr>
            <a:grpSpLocks/>
          </p:cNvGrpSpPr>
          <p:nvPr/>
        </p:nvGrpSpPr>
        <p:grpSpPr bwMode="auto">
          <a:xfrm>
            <a:off x="3007145" y="5803041"/>
            <a:ext cx="1060450" cy="1004888"/>
            <a:chOff x="3754" y="2891"/>
            <a:chExt cx="668" cy="633"/>
          </a:xfrm>
        </p:grpSpPr>
        <p:sp>
          <p:nvSpPr>
            <p:cNvPr id="347" name="AutoShape 1116">
              <a:extLst>
                <a:ext uri="{FF2B5EF4-FFF2-40B4-BE49-F238E27FC236}">
                  <a16:creationId xmlns:a16="http://schemas.microsoft.com/office/drawing/2014/main" xmlns="" id="{D4BDE4B3-F537-4040-A9B4-0CFD70B7B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4" y="2967"/>
              <a:ext cx="163" cy="488"/>
            </a:xfrm>
            <a:prstGeom prst="leftBrace">
              <a:avLst>
                <a:gd name="adj1" fmla="val 24949"/>
                <a:gd name="adj2" fmla="val 50000"/>
              </a:avLst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" name="Text Box 1117">
              <a:extLst>
                <a:ext uri="{FF2B5EF4-FFF2-40B4-BE49-F238E27FC236}">
                  <a16:creationId xmlns:a16="http://schemas.microsoft.com/office/drawing/2014/main" xmlns="" id="{9A80310A-C079-43C9-9644-66820A5A0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4" y="2891"/>
              <a:ext cx="52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Q=0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Q=1</a:t>
              </a:r>
            </a:p>
          </p:txBody>
        </p:sp>
        <p:sp>
          <p:nvSpPr>
            <p:cNvPr id="349" name="Line 1118">
              <a:extLst>
                <a:ext uri="{FF2B5EF4-FFF2-40B4-BE49-F238E27FC236}">
                  <a16:creationId xmlns:a16="http://schemas.microsoft.com/office/drawing/2014/main" xmlns="" id="{19C60DE3-1E07-402E-B616-DED4C8F67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2" y="3281"/>
              <a:ext cx="1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0" name="Group 1119">
            <a:extLst>
              <a:ext uri="{FF2B5EF4-FFF2-40B4-BE49-F238E27FC236}">
                <a16:creationId xmlns:a16="http://schemas.microsoft.com/office/drawing/2014/main" xmlns="" id="{D64BE7A5-F4D8-404D-B75F-056715B793EC}"/>
              </a:ext>
            </a:extLst>
          </p:cNvPr>
          <p:cNvGrpSpPr>
            <a:grpSpLocks/>
          </p:cNvGrpSpPr>
          <p:nvPr/>
        </p:nvGrpSpPr>
        <p:grpSpPr bwMode="auto">
          <a:xfrm>
            <a:off x="2926766" y="1775362"/>
            <a:ext cx="1060450" cy="1004887"/>
            <a:chOff x="3754" y="2891"/>
            <a:chExt cx="668" cy="633"/>
          </a:xfrm>
        </p:grpSpPr>
        <p:sp>
          <p:nvSpPr>
            <p:cNvPr id="351" name="AutoShape 1120">
              <a:extLst>
                <a:ext uri="{FF2B5EF4-FFF2-40B4-BE49-F238E27FC236}">
                  <a16:creationId xmlns:a16="http://schemas.microsoft.com/office/drawing/2014/main" xmlns="" id="{BC27A076-3919-4B6B-B297-D415FE3F4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4" y="2967"/>
              <a:ext cx="163" cy="488"/>
            </a:xfrm>
            <a:prstGeom prst="leftBrace">
              <a:avLst>
                <a:gd name="adj1" fmla="val 24949"/>
                <a:gd name="adj2" fmla="val 50000"/>
              </a:avLst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2" name="Text Box 1121">
              <a:extLst>
                <a:ext uri="{FF2B5EF4-FFF2-40B4-BE49-F238E27FC236}">
                  <a16:creationId xmlns:a16="http://schemas.microsoft.com/office/drawing/2014/main" xmlns="" id="{95C9BDD4-067D-4657-BE45-78BC8AC4F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4" y="2891"/>
              <a:ext cx="52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Q=0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Q=1</a:t>
              </a:r>
            </a:p>
          </p:txBody>
        </p:sp>
        <p:sp>
          <p:nvSpPr>
            <p:cNvPr id="353" name="Line 1122">
              <a:extLst>
                <a:ext uri="{FF2B5EF4-FFF2-40B4-BE49-F238E27FC236}">
                  <a16:creationId xmlns:a16="http://schemas.microsoft.com/office/drawing/2014/main" xmlns="" id="{09C28B31-5AA1-45BA-8AA3-3440C9CB5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2" y="3281"/>
              <a:ext cx="1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4" name="Group 1123">
            <a:extLst>
              <a:ext uri="{FF2B5EF4-FFF2-40B4-BE49-F238E27FC236}">
                <a16:creationId xmlns:a16="http://schemas.microsoft.com/office/drawing/2014/main" xmlns="" id="{BEAF9F2B-B749-4860-8F2A-E04B4543355C}"/>
              </a:ext>
            </a:extLst>
          </p:cNvPr>
          <p:cNvGrpSpPr>
            <a:grpSpLocks/>
          </p:cNvGrpSpPr>
          <p:nvPr/>
        </p:nvGrpSpPr>
        <p:grpSpPr bwMode="auto">
          <a:xfrm>
            <a:off x="7302417" y="1710683"/>
            <a:ext cx="1060450" cy="1004888"/>
            <a:chOff x="3754" y="2891"/>
            <a:chExt cx="668" cy="633"/>
          </a:xfrm>
        </p:grpSpPr>
        <p:sp>
          <p:nvSpPr>
            <p:cNvPr id="355" name="AutoShape 1124">
              <a:extLst>
                <a:ext uri="{FF2B5EF4-FFF2-40B4-BE49-F238E27FC236}">
                  <a16:creationId xmlns:a16="http://schemas.microsoft.com/office/drawing/2014/main" xmlns="" id="{00808002-3E9B-4B39-BF67-D89CCA720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4" y="2967"/>
              <a:ext cx="163" cy="488"/>
            </a:xfrm>
            <a:prstGeom prst="leftBrace">
              <a:avLst>
                <a:gd name="adj1" fmla="val 24949"/>
                <a:gd name="adj2" fmla="val 50000"/>
              </a:avLst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6" name="Text Box 1125">
              <a:extLst>
                <a:ext uri="{FF2B5EF4-FFF2-40B4-BE49-F238E27FC236}">
                  <a16:creationId xmlns:a16="http://schemas.microsoft.com/office/drawing/2014/main" xmlns="" id="{DECAFD5F-830B-4B73-AF31-AB595DDFD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4" y="2891"/>
              <a:ext cx="52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Q=1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rPr>
                <a:t>Q=0</a:t>
              </a:r>
            </a:p>
          </p:txBody>
        </p:sp>
        <p:sp>
          <p:nvSpPr>
            <p:cNvPr id="357" name="Line 1126">
              <a:extLst>
                <a:ext uri="{FF2B5EF4-FFF2-40B4-BE49-F238E27FC236}">
                  <a16:creationId xmlns:a16="http://schemas.microsoft.com/office/drawing/2014/main" xmlns="" id="{F6264069-2FDC-4FBC-B0F8-9AA0AA7A9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2" y="3281"/>
              <a:ext cx="16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8" name="Line 1129">
            <a:extLst>
              <a:ext uri="{FF2B5EF4-FFF2-40B4-BE49-F238E27FC236}">
                <a16:creationId xmlns:a16="http://schemas.microsoft.com/office/drawing/2014/main" xmlns="" id="{07132CAD-C5F6-496A-8E6E-A748C0962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642" y="5206345"/>
            <a:ext cx="1984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9" name="Line 1130">
            <a:extLst>
              <a:ext uri="{FF2B5EF4-FFF2-40B4-BE49-F238E27FC236}">
                <a16:creationId xmlns:a16="http://schemas.microsoft.com/office/drawing/2014/main" xmlns="" id="{45070162-AB1A-473D-8F15-240945F79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7404" y="5185708"/>
            <a:ext cx="238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0" name="Line 1131">
            <a:extLst>
              <a:ext uri="{FF2B5EF4-FFF2-40B4-BE49-F238E27FC236}">
                <a16:creationId xmlns:a16="http://schemas.microsoft.com/office/drawing/2014/main" xmlns="" id="{0DB602AC-9E82-47F0-9480-3C02A7B23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2742" y="5042332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1" name="Line 1132">
            <a:extLst>
              <a:ext uri="{FF2B5EF4-FFF2-40B4-BE49-F238E27FC236}">
                <a16:creationId xmlns:a16="http://schemas.microsoft.com/office/drawing/2014/main" xmlns="" id="{25CE8963-E3FA-44EF-B66E-6FAE3C969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7504" y="5042332"/>
            <a:ext cx="2174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箭头: 下弧形 2">
            <a:extLst>
              <a:ext uri="{FF2B5EF4-FFF2-40B4-BE49-F238E27FC236}">
                <a16:creationId xmlns:a16="http://schemas.microsoft.com/office/drawing/2014/main" xmlns="" id="{E10FF2D2-6B65-40D5-9357-8DC61C675A31}"/>
              </a:ext>
            </a:extLst>
          </p:cNvPr>
          <p:cNvSpPr/>
          <p:nvPr/>
        </p:nvSpPr>
        <p:spPr>
          <a:xfrm rot="16029342">
            <a:off x="6112319" y="3013617"/>
            <a:ext cx="619458" cy="364690"/>
          </a:xfrm>
          <a:prstGeom prst="curvedUp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61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箭头: 上弧形 3">
            <a:extLst>
              <a:ext uri="{FF2B5EF4-FFF2-40B4-BE49-F238E27FC236}">
                <a16:creationId xmlns:a16="http://schemas.microsoft.com/office/drawing/2014/main" xmlns="" id="{3ACCD15D-BA72-45D9-931B-7BE1A4F32CA2}"/>
              </a:ext>
            </a:extLst>
          </p:cNvPr>
          <p:cNvSpPr/>
          <p:nvPr/>
        </p:nvSpPr>
        <p:spPr>
          <a:xfrm rot="16200000">
            <a:off x="7228787" y="3001971"/>
            <a:ext cx="560386" cy="321468"/>
          </a:xfrm>
          <a:prstGeom prst="curvedDownArrow">
            <a:avLst/>
          </a:prstGeom>
          <a:gradFill>
            <a:gsLst>
              <a:gs pos="0">
                <a:schemeClr val="accent4">
                  <a:lumMod val="67000"/>
                </a:schemeClr>
              </a:gs>
              <a:gs pos="61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281300F7-A8E8-46C5-92E0-674695A905F9}"/>
              </a:ext>
            </a:extLst>
          </p:cNvPr>
          <p:cNvGrpSpPr/>
          <p:nvPr/>
        </p:nvGrpSpPr>
        <p:grpSpPr>
          <a:xfrm>
            <a:off x="645309" y="1210748"/>
            <a:ext cx="3402013" cy="523220"/>
            <a:chOff x="639429" y="1114572"/>
            <a:chExt cx="3402013" cy="523220"/>
          </a:xfrm>
        </p:grpSpPr>
        <p:sp>
          <p:nvSpPr>
            <p:cNvPr id="259" name="Text Box 1028">
              <a:extLst>
                <a:ext uri="{FF2B5EF4-FFF2-40B4-BE49-F238E27FC236}">
                  <a16:creationId xmlns:a16="http://schemas.microsoft.com/office/drawing/2014/main" xmlns="" id="{C340CEB9-9A16-49D6-8A51-056F753F6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429" y="1114572"/>
              <a:ext cx="3402013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输入                       时</a:t>
              </a: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" name="矩形 4">
                  <a:extLst>
                    <a:ext uri="{FF2B5EF4-FFF2-40B4-BE49-F238E27FC236}">
                      <a16:creationId xmlns="" xmlns:a16="http://schemas.microsoft.com/office/drawing/2014/main" id="{066B203D-DE43-4BD0-9BDE-D818FDC04EED}"/>
                    </a:ext>
                  </a:extLst>
                </p:cNvPr>
                <p:cNvSpPr/>
                <p:nvPr/>
              </p:nvSpPr>
              <p:spPr>
                <a:xfrm>
                  <a:off x="1358396" y="1167288"/>
                  <a:ext cx="2190087" cy="400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20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000" b="1" i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sz="2000" b="1" i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nor/>
                          </m:rPr>
                          <a:rPr lang="zh-CN" altLang="en-US" sz="2000" b="1" i="1">
                            <a:latin typeface="Cambria Math" panose="02040503050406030204" pitchFamily="18" charset="0"/>
                          </a:rPr>
                          <m:t>      </m:t>
                        </m:r>
                        <m:acc>
                          <m:accPr>
                            <m:chr m:val="̅"/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20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066B203D-DE43-4BD0-9BDE-D818FDC04E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396" y="1167288"/>
                  <a:ext cx="2190087" cy="400815"/>
                </a:xfrm>
                <a:prstGeom prst="rect">
                  <a:avLst/>
                </a:prstGeom>
                <a:blipFill>
                  <a:blip r:embed="rId14" cstate="print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xmlns="" val="267779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/>
      <p:bldP spid="261" grpId="0"/>
      <p:bldP spid="262" grpId="0"/>
      <p:bldP spid="263" grpId="0"/>
      <p:bldP spid="265" grpId="0"/>
      <p:bldP spid="266" grpId="0"/>
      <p:bldP spid="267" grpId="0"/>
      <p:bldP spid="268" grpId="0"/>
      <p:bldP spid="269" grpId="0"/>
      <p:bldP spid="299" grpId="0"/>
      <p:bldP spid="300" grpId="0"/>
      <p:bldP spid="301" grpId="0"/>
      <p:bldP spid="302" grpId="0"/>
      <p:bldP spid="304" grpId="0"/>
      <p:bldP spid="305" grpId="0"/>
      <p:bldP spid="306" grpId="0"/>
      <p:bldP spid="307" grpId="0"/>
      <p:bldP spid="308" grpId="0"/>
      <p:bldP spid="312" grpId="0" animBg="1"/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R-S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11" name="Rectangle 1080">
            <a:extLst>
              <a:ext uri="{FF2B5EF4-FFF2-40B4-BE49-F238E27FC236}">
                <a16:creationId xmlns:a16="http://schemas.microsoft.com/office/drawing/2014/main" xmlns="" id="{15766277-183F-4FF9-B996-E8BA1F06B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1" y="1507958"/>
            <a:ext cx="47290" cy="53329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2" name="Text Box 32">
            <a:extLst>
              <a:ext uri="{FF2B5EF4-FFF2-40B4-BE49-F238E27FC236}">
                <a16:creationId xmlns:a16="http://schemas.microsoft.com/office/drawing/2014/main" xmlns="" id="{0C8D2003-9B80-41FA-BC8B-5C76C404A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5" y="1998839"/>
            <a:ext cx="1743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若现态：</a:t>
            </a:r>
          </a:p>
        </p:txBody>
      </p:sp>
      <p:graphicFrame>
        <p:nvGraphicFramePr>
          <p:cNvPr id="203" name="Object 33">
            <a:extLst>
              <a:ext uri="{FF2B5EF4-FFF2-40B4-BE49-F238E27FC236}">
                <a16:creationId xmlns:a16="http://schemas.microsoft.com/office/drawing/2014/main" xmlns="" id="{9523AA14-6CC8-48D5-93CF-D9A44F0B2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8923514"/>
              </p:ext>
            </p:extLst>
          </p:nvPr>
        </p:nvGraphicFramePr>
        <p:xfrm>
          <a:off x="2108826" y="1977536"/>
          <a:ext cx="1636431" cy="516008"/>
        </p:xfrm>
        <a:graphic>
          <a:graphicData uri="http://schemas.openxmlformats.org/presentationml/2006/ole">
            <p:oleObj spid="_x0000_s131330" name="Equation" r:id="rId5" imgW="863225" imgH="241195" progId="">
              <p:embed/>
            </p:oleObj>
          </a:graphicData>
        </a:graphic>
      </p:graphicFrame>
      <p:sp>
        <p:nvSpPr>
          <p:cNvPr id="204" name="Text Box 34">
            <a:extLst>
              <a:ext uri="{FF2B5EF4-FFF2-40B4-BE49-F238E27FC236}">
                <a16:creationId xmlns:a16="http://schemas.microsoft.com/office/drawing/2014/main" xmlns="" id="{53333901-BE5D-4D41-86C1-912BC13CE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18" y="2705276"/>
            <a:ext cx="495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05" name="Text Box 35">
            <a:extLst>
              <a:ext uri="{FF2B5EF4-FFF2-40B4-BE49-F238E27FC236}">
                <a16:creationId xmlns:a16="http://schemas.microsoft.com/office/drawing/2014/main" xmlns="" id="{E52E795D-0434-4F3A-AEAD-EBB5FC56C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718" y="2743376"/>
            <a:ext cx="40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06" name="Text Box 38">
            <a:extLst>
              <a:ext uri="{FF2B5EF4-FFF2-40B4-BE49-F238E27FC236}">
                <a16:creationId xmlns:a16="http://schemas.microsoft.com/office/drawing/2014/main" xmlns="" id="{7AF314C4-E68B-46FE-914E-504AE656D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868" y="5029376"/>
            <a:ext cx="342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66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07" name="Text Box 39">
            <a:extLst>
              <a:ext uri="{FF2B5EF4-FFF2-40B4-BE49-F238E27FC236}">
                <a16:creationId xmlns:a16="http://schemas.microsoft.com/office/drawing/2014/main" xmlns="" id="{CAF42EBB-53E3-442A-9B9A-675507594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168" y="5002389"/>
            <a:ext cx="342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66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08" name="Text Box 40">
            <a:extLst>
              <a:ext uri="{FF2B5EF4-FFF2-40B4-BE49-F238E27FC236}">
                <a16:creationId xmlns:a16="http://schemas.microsoft.com/office/drawing/2014/main" xmlns="" id="{C7FA70D1-6E74-4573-949C-134B2712C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768" y="5067476"/>
            <a:ext cx="419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09" name="Text Box 41">
            <a:extLst>
              <a:ext uri="{FF2B5EF4-FFF2-40B4-BE49-F238E27FC236}">
                <a16:creationId xmlns:a16="http://schemas.microsoft.com/office/drawing/2014/main" xmlns="" id="{4E73D6FE-01AE-4874-AFA1-257627DD7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18" y="3257726"/>
            <a:ext cx="55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11" name="Text Box 43">
            <a:extLst>
              <a:ext uri="{FF2B5EF4-FFF2-40B4-BE49-F238E27FC236}">
                <a16:creationId xmlns:a16="http://schemas.microsoft.com/office/drawing/2014/main" xmlns="" id="{B1D35490-2C2A-4791-8ED0-E5173B258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18" y="3238676"/>
            <a:ext cx="55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12" name="Text Box 44">
            <a:extLst>
              <a:ext uri="{FF2B5EF4-FFF2-40B4-BE49-F238E27FC236}">
                <a16:creationId xmlns:a16="http://schemas.microsoft.com/office/drawing/2014/main" xmlns="" id="{DDDE052D-9628-4933-B220-F8B559AB6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43" y="5958470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次态变为：</a:t>
            </a:r>
          </a:p>
        </p:txBody>
      </p:sp>
      <p:graphicFrame>
        <p:nvGraphicFramePr>
          <p:cNvPr id="213" name="Object 45">
            <a:extLst>
              <a:ext uri="{FF2B5EF4-FFF2-40B4-BE49-F238E27FC236}">
                <a16:creationId xmlns:a16="http://schemas.microsoft.com/office/drawing/2014/main" xmlns="" id="{9853C500-5889-4F96-8FC8-BAC95BA866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7730141"/>
              </p:ext>
            </p:extLst>
          </p:nvPr>
        </p:nvGraphicFramePr>
        <p:xfrm>
          <a:off x="2246543" y="5926235"/>
          <a:ext cx="1873494" cy="579431"/>
        </p:xfrm>
        <a:graphic>
          <a:graphicData uri="http://schemas.openxmlformats.org/presentationml/2006/ole">
            <p:oleObj spid="_x0000_s131331" name="Equation" r:id="rId6" imgW="863225" imgH="241195" progId="">
              <p:embed/>
            </p:oleObj>
          </a:graphicData>
        </a:graphic>
      </p:graphicFrame>
      <p:sp>
        <p:nvSpPr>
          <p:cNvPr id="214" name="AutoShape 46">
            <a:extLst>
              <a:ext uri="{FF2B5EF4-FFF2-40B4-BE49-F238E27FC236}">
                <a16:creationId xmlns:a16="http://schemas.microsoft.com/office/drawing/2014/main" xmlns="" id="{EE4FD551-9E47-4BAC-9127-42321E368D0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661247" y="2925145"/>
            <a:ext cx="323850" cy="666750"/>
          </a:xfrm>
          <a:prstGeom prst="curvedLeftArrow">
            <a:avLst>
              <a:gd name="adj1" fmla="val 41176"/>
              <a:gd name="adj2" fmla="val 82353"/>
              <a:gd name="adj3" fmla="val 33333"/>
            </a:avLst>
          </a:prstGeom>
          <a:gradFill rotWithShape="0">
            <a:gsLst>
              <a:gs pos="0">
                <a:srgbClr val="FF0000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" name="AutoShape 47">
            <a:extLst>
              <a:ext uri="{FF2B5EF4-FFF2-40B4-BE49-F238E27FC236}">
                <a16:creationId xmlns:a16="http://schemas.microsoft.com/office/drawing/2014/main" xmlns="" id="{F991B031-EC53-47AC-9912-FB95F5C5B7E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855798" y="2912469"/>
            <a:ext cx="323850" cy="666750"/>
          </a:xfrm>
          <a:prstGeom prst="curvedLeftArrow">
            <a:avLst>
              <a:gd name="adj1" fmla="val 41176"/>
              <a:gd name="adj2" fmla="val 82353"/>
              <a:gd name="adj3" fmla="val 33333"/>
            </a:avLst>
          </a:prstGeom>
          <a:gradFill rotWithShape="0">
            <a:gsLst>
              <a:gs pos="0">
                <a:srgbClr val="FF0000"/>
              </a:gs>
              <a:gs pos="100000">
                <a:srgbClr val="3399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6" name="Group 120">
            <a:extLst>
              <a:ext uri="{FF2B5EF4-FFF2-40B4-BE49-F238E27FC236}">
                <a16:creationId xmlns:a16="http://schemas.microsoft.com/office/drawing/2014/main" xmlns="" id="{4D495E05-448C-4E16-8A1E-E71AEBBDDCDA}"/>
              </a:ext>
            </a:extLst>
          </p:cNvPr>
          <p:cNvGrpSpPr>
            <a:grpSpLocks/>
          </p:cNvGrpSpPr>
          <p:nvPr/>
        </p:nvGrpSpPr>
        <p:grpSpPr bwMode="auto">
          <a:xfrm>
            <a:off x="669868" y="2951339"/>
            <a:ext cx="3619500" cy="2624137"/>
            <a:chOff x="332" y="1583"/>
            <a:chExt cx="2280" cy="1653"/>
          </a:xfrm>
        </p:grpSpPr>
        <p:grpSp>
          <p:nvGrpSpPr>
            <p:cNvPr id="217" name="Group 49">
              <a:extLst>
                <a:ext uri="{FF2B5EF4-FFF2-40B4-BE49-F238E27FC236}">
                  <a16:creationId xmlns:a16="http://schemas.microsoft.com/office/drawing/2014/main" xmlns="" id="{A4DB8003-939D-4D6A-AA0C-F54DFCC59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" y="1680"/>
              <a:ext cx="816" cy="1284"/>
              <a:chOff x="1249" y="1452"/>
              <a:chExt cx="816" cy="1284"/>
            </a:xfrm>
          </p:grpSpPr>
          <p:sp>
            <p:nvSpPr>
              <p:cNvPr id="238" name="Rectangle 50">
                <a:extLst>
                  <a:ext uri="{FF2B5EF4-FFF2-40B4-BE49-F238E27FC236}">
                    <a16:creationId xmlns:a16="http://schemas.microsoft.com/office/drawing/2014/main" xmlns="" id="{48773186-02AD-4812-96A9-63612E944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9" name="Oval 51">
                <a:extLst>
                  <a:ext uri="{FF2B5EF4-FFF2-40B4-BE49-F238E27FC236}">
                    <a16:creationId xmlns:a16="http://schemas.microsoft.com/office/drawing/2014/main" xmlns="" id="{CE01CB75-548E-4DC8-B2E9-4E8623162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0" name="Line 52">
                <a:extLst>
                  <a:ext uri="{FF2B5EF4-FFF2-40B4-BE49-F238E27FC236}">
                    <a16:creationId xmlns:a16="http://schemas.microsoft.com/office/drawing/2014/main" xmlns="" id="{6F42A42B-A02D-4FCB-AAED-6743B9A98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1" name="Line 53">
                <a:extLst>
                  <a:ext uri="{FF2B5EF4-FFF2-40B4-BE49-F238E27FC236}">
                    <a16:creationId xmlns:a16="http://schemas.microsoft.com/office/drawing/2014/main" xmlns="" id="{1B12C00B-913A-41E0-8CA0-1619990D2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2" name="Line 54">
                <a:extLst>
                  <a:ext uri="{FF2B5EF4-FFF2-40B4-BE49-F238E27FC236}">
                    <a16:creationId xmlns:a16="http://schemas.microsoft.com/office/drawing/2014/main" xmlns="" id="{FF883E65-7399-4951-B15C-FFABA3769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3" name="Text Box 55">
                <a:extLst>
                  <a:ext uri="{FF2B5EF4-FFF2-40B4-BE49-F238E27FC236}">
                    <a16:creationId xmlns:a16="http://schemas.microsoft.com/office/drawing/2014/main" xmlns="" id="{6EEFF043-FABB-4571-AA6D-9C4B2AF00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244" name="Text Box 56">
                <a:extLst>
                  <a:ext uri="{FF2B5EF4-FFF2-40B4-BE49-F238E27FC236}">
                    <a16:creationId xmlns:a16="http://schemas.microsoft.com/office/drawing/2014/main" xmlns="" id="{96375E49-78F5-4DB3-9C71-0352B766B7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218" name="Group 57">
              <a:extLst>
                <a:ext uri="{FF2B5EF4-FFF2-40B4-BE49-F238E27FC236}">
                  <a16:creationId xmlns:a16="http://schemas.microsoft.com/office/drawing/2014/main" xmlns="" id="{32DC40F0-BFE7-44B5-9186-57528218B5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6" y="1668"/>
              <a:ext cx="816" cy="1284"/>
              <a:chOff x="1249" y="1452"/>
              <a:chExt cx="816" cy="1284"/>
            </a:xfrm>
          </p:grpSpPr>
          <p:sp>
            <p:nvSpPr>
              <p:cNvPr id="231" name="Rectangle 58">
                <a:extLst>
                  <a:ext uri="{FF2B5EF4-FFF2-40B4-BE49-F238E27FC236}">
                    <a16:creationId xmlns:a16="http://schemas.microsoft.com/office/drawing/2014/main" xmlns="" id="{F7ED3F12-B6D4-4022-B3B9-ED07595D5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2" name="Oval 59">
                <a:extLst>
                  <a:ext uri="{FF2B5EF4-FFF2-40B4-BE49-F238E27FC236}">
                    <a16:creationId xmlns:a16="http://schemas.microsoft.com/office/drawing/2014/main" xmlns="" id="{E944FC6D-8154-4DDB-A6EF-77AE9CA1B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3" name="Line 60">
                <a:extLst>
                  <a:ext uri="{FF2B5EF4-FFF2-40B4-BE49-F238E27FC236}">
                    <a16:creationId xmlns:a16="http://schemas.microsoft.com/office/drawing/2014/main" xmlns="" id="{D65EE8AE-38F3-45BF-BCEF-5CF7AC0B4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4" name="Line 61">
                <a:extLst>
                  <a:ext uri="{FF2B5EF4-FFF2-40B4-BE49-F238E27FC236}">
                    <a16:creationId xmlns:a16="http://schemas.microsoft.com/office/drawing/2014/main" xmlns="" id="{DF06ED3C-F4D0-4ACB-8815-E89D43A749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" name="Line 62">
                <a:extLst>
                  <a:ext uri="{FF2B5EF4-FFF2-40B4-BE49-F238E27FC236}">
                    <a16:creationId xmlns:a16="http://schemas.microsoft.com/office/drawing/2014/main" xmlns="" id="{AA0B5B57-A130-49FB-ADEF-14D4BC8AE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" name="Text Box 63">
                <a:extLst>
                  <a:ext uri="{FF2B5EF4-FFF2-40B4-BE49-F238E27FC236}">
                    <a16:creationId xmlns:a16="http://schemas.microsoft.com/office/drawing/2014/main" xmlns="" id="{F0838536-4A08-4F1A-BAD0-DBC5FD8968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237" name="Text Box 64">
                <a:extLst>
                  <a:ext uri="{FF2B5EF4-FFF2-40B4-BE49-F238E27FC236}">
                    <a16:creationId xmlns:a16="http://schemas.microsoft.com/office/drawing/2014/main" xmlns="" id="{0C70E876-4931-4D59-9551-EDAFF22D42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</a:p>
            </p:txBody>
          </p:sp>
        </p:grpSp>
        <p:sp>
          <p:nvSpPr>
            <p:cNvPr id="219" name="Oval 65">
              <a:extLst>
                <a:ext uri="{FF2B5EF4-FFF2-40B4-BE49-F238E27FC236}">
                  <a16:creationId xmlns:a16="http://schemas.microsoft.com/office/drawing/2014/main" xmlns="" id="{7F3329A3-7416-409F-AD81-6B4AE104C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788"/>
              <a:ext cx="60" cy="6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0" name="Line 66">
              <a:extLst>
                <a:ext uri="{FF2B5EF4-FFF2-40B4-BE49-F238E27FC236}">
                  <a16:creationId xmlns:a16="http://schemas.microsoft.com/office/drawing/2014/main" xmlns="" id="{79788BA9-4C20-47D8-9820-B05410813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824"/>
              <a:ext cx="5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1" name="Line 67">
              <a:extLst>
                <a:ext uri="{FF2B5EF4-FFF2-40B4-BE49-F238E27FC236}">
                  <a16:creationId xmlns:a16="http://schemas.microsoft.com/office/drawing/2014/main" xmlns="" id="{0BE6E716-F983-47E2-80DD-37440251A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8" y="1812"/>
              <a:ext cx="540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2" name="Line 68">
              <a:extLst>
                <a:ext uri="{FF2B5EF4-FFF2-40B4-BE49-F238E27FC236}">
                  <a16:creationId xmlns:a16="http://schemas.microsoft.com/office/drawing/2014/main" xmlns="" id="{F48C53AB-1510-433C-92F3-C8A8AD07D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928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3" name="Line 69">
              <a:extLst>
                <a:ext uri="{FF2B5EF4-FFF2-40B4-BE49-F238E27FC236}">
                  <a16:creationId xmlns:a16="http://schemas.microsoft.com/office/drawing/2014/main" xmlns="" id="{25A27394-D5C6-4ABB-85BB-FB1F9D2E7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952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" name="Line 70">
              <a:extLst>
                <a:ext uri="{FF2B5EF4-FFF2-40B4-BE49-F238E27FC236}">
                  <a16:creationId xmlns:a16="http://schemas.microsoft.com/office/drawing/2014/main" xmlns="" id="{4D11CC90-B6C8-4BD9-B11F-03360FAF34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4" y="1812"/>
              <a:ext cx="504" cy="11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" name="Line 71">
              <a:extLst>
                <a:ext uri="{FF2B5EF4-FFF2-40B4-BE49-F238E27FC236}">
                  <a16:creationId xmlns:a16="http://schemas.microsoft.com/office/drawing/2014/main" xmlns="" id="{DA10E9C5-A0DB-4585-BA88-85B79C215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812"/>
              <a:ext cx="540" cy="11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" name="Oval 72">
              <a:extLst>
                <a:ext uri="{FF2B5EF4-FFF2-40B4-BE49-F238E27FC236}">
                  <a16:creationId xmlns:a16="http://schemas.microsoft.com/office/drawing/2014/main" xmlns="" id="{B70B206D-6579-4A3A-B5DB-1DF6750B6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1788"/>
              <a:ext cx="60" cy="6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27" name="Object 73">
              <a:extLst>
                <a:ext uri="{FF2B5EF4-FFF2-40B4-BE49-F238E27FC236}">
                  <a16:creationId xmlns:a16="http://schemas.microsoft.com/office/drawing/2014/main" xmlns="" id="{D099A7BF-BF22-49BA-BC73-03CC8519CD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" y="1583"/>
            <a:ext cx="201" cy="297"/>
          </p:xfrm>
          <a:graphic>
            <a:graphicData uri="http://schemas.openxmlformats.org/presentationml/2006/ole">
              <p:oleObj spid="_x0000_s131332" name="Equation" r:id="rId7" imgW="164957" imgH="241091" progId="">
                <p:embed/>
              </p:oleObj>
            </a:graphicData>
          </a:graphic>
        </p:graphicFrame>
        <p:graphicFrame>
          <p:nvGraphicFramePr>
            <p:cNvPr id="228" name="Object 74">
              <a:extLst>
                <a:ext uri="{FF2B5EF4-FFF2-40B4-BE49-F238E27FC236}">
                  <a16:creationId xmlns:a16="http://schemas.microsoft.com/office/drawing/2014/main" xmlns="" id="{F506F4DF-4AF1-451A-A471-6476FD050B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4" y="1624"/>
            <a:ext cx="219" cy="273"/>
          </p:xfrm>
          <a:graphic>
            <a:graphicData uri="http://schemas.openxmlformats.org/presentationml/2006/ole">
              <p:oleObj spid="_x0000_s131333" name="Equation" r:id="rId8" imgW="164957" imgH="203024" progId="">
                <p:embed/>
              </p:oleObj>
            </a:graphicData>
          </a:graphic>
        </p:graphicFrame>
        <p:graphicFrame>
          <p:nvGraphicFramePr>
            <p:cNvPr id="229" name="Object 75">
              <a:extLst>
                <a:ext uri="{FF2B5EF4-FFF2-40B4-BE49-F238E27FC236}">
                  <a16:creationId xmlns:a16="http://schemas.microsoft.com/office/drawing/2014/main" xmlns="" id="{A3705C18-980A-42F6-9928-6B2B48E63A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" y="2955"/>
            <a:ext cx="287" cy="271"/>
          </p:xfrm>
          <a:graphic>
            <a:graphicData uri="http://schemas.openxmlformats.org/presentationml/2006/ole">
              <p:oleObj spid="_x0000_s131334" name="Equation" r:id="rId9" imgW="228501" imgH="215806" progId="">
                <p:embed/>
              </p:oleObj>
            </a:graphicData>
          </a:graphic>
        </p:graphicFrame>
        <p:graphicFrame>
          <p:nvGraphicFramePr>
            <p:cNvPr id="230" name="Object 76">
              <a:extLst>
                <a:ext uri="{FF2B5EF4-FFF2-40B4-BE49-F238E27FC236}">
                  <a16:creationId xmlns:a16="http://schemas.microsoft.com/office/drawing/2014/main" xmlns="" id="{7AF5B198-8682-4322-9078-8C356EDEF4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8" y="2937"/>
            <a:ext cx="299" cy="299"/>
          </p:xfrm>
          <a:graphic>
            <a:graphicData uri="http://schemas.openxmlformats.org/presentationml/2006/ole">
              <p:oleObj spid="_x0000_s131335" name="Equation" r:id="rId10" imgW="215619" imgH="215619" progId="">
                <p:embed/>
              </p:oleObj>
            </a:graphicData>
          </a:graphic>
        </p:graphicFrame>
      </p:grpSp>
      <p:sp>
        <p:nvSpPr>
          <p:cNvPr id="246" name="Text Box 78">
            <a:extLst>
              <a:ext uri="{FF2B5EF4-FFF2-40B4-BE49-F238E27FC236}">
                <a16:creationId xmlns:a16="http://schemas.microsoft.com/office/drawing/2014/main" xmlns="" id="{11EEEA15-3F37-4ED4-8538-6AAFA7B0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280" y="1975027"/>
            <a:ext cx="17668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若现态：</a:t>
            </a:r>
          </a:p>
        </p:txBody>
      </p:sp>
      <p:graphicFrame>
        <p:nvGraphicFramePr>
          <p:cNvPr id="247" name="Object 79">
            <a:extLst>
              <a:ext uri="{FF2B5EF4-FFF2-40B4-BE49-F238E27FC236}">
                <a16:creationId xmlns:a16="http://schemas.microsoft.com/office/drawing/2014/main" xmlns="" id="{213CEC14-5E0D-4E84-9376-A10A44BC51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1397505"/>
              </p:ext>
            </p:extLst>
          </p:nvPr>
        </p:nvGraphicFramePr>
        <p:xfrm>
          <a:off x="6576658" y="1905805"/>
          <a:ext cx="1514831" cy="541011"/>
        </p:xfrm>
        <a:graphic>
          <a:graphicData uri="http://schemas.openxmlformats.org/presentationml/2006/ole">
            <p:oleObj spid="_x0000_s131336" name="Equation" r:id="rId11" imgW="863225" imgH="241195" progId="">
              <p:embed/>
            </p:oleObj>
          </a:graphicData>
        </a:graphic>
      </p:graphicFrame>
      <p:sp>
        <p:nvSpPr>
          <p:cNvPr id="248" name="Text Box 80">
            <a:extLst>
              <a:ext uri="{FF2B5EF4-FFF2-40B4-BE49-F238E27FC236}">
                <a16:creationId xmlns:a16="http://schemas.microsoft.com/office/drawing/2014/main" xmlns="" id="{3EC31E86-D918-4D07-B17F-9DD32ED21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4" y="2732263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50" name="Text Box 82">
            <a:extLst>
              <a:ext uri="{FF2B5EF4-FFF2-40B4-BE49-F238E27FC236}">
                <a16:creationId xmlns:a16="http://schemas.microsoft.com/office/drawing/2014/main" xmlns="" id="{9EB6B89F-B8A0-47B0-8F87-0DFFABD24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764" y="277036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51" name="Text Box 83">
            <a:extLst>
              <a:ext uri="{FF2B5EF4-FFF2-40B4-BE49-F238E27FC236}">
                <a16:creationId xmlns:a16="http://schemas.microsoft.com/office/drawing/2014/main" xmlns="" id="{F7ED8AE9-5A43-40ED-BF69-CBD09323F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8864" y="5075413"/>
            <a:ext cx="40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52" name="Text Box 84">
            <a:extLst>
              <a:ext uri="{FF2B5EF4-FFF2-40B4-BE49-F238E27FC236}">
                <a16:creationId xmlns:a16="http://schemas.microsoft.com/office/drawing/2014/main" xmlns="" id="{FBDC3A1B-4CB6-4578-9805-F00E6872C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114" y="3246613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53" name="Text Box 85">
            <a:extLst>
              <a:ext uri="{FF2B5EF4-FFF2-40B4-BE49-F238E27FC236}">
                <a16:creationId xmlns:a16="http://schemas.microsoft.com/office/drawing/2014/main" xmlns="" id="{E9541A60-4D88-4154-8220-37CA2383A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4" y="5056363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54" name="Text Box 86">
            <a:extLst>
              <a:ext uri="{FF2B5EF4-FFF2-40B4-BE49-F238E27FC236}">
                <a16:creationId xmlns:a16="http://schemas.microsoft.com/office/drawing/2014/main" xmlns="" id="{FE5E0195-F70A-4F9A-8D27-104969C27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4" y="5029376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55" name="Text Box 87">
            <a:extLst>
              <a:ext uri="{FF2B5EF4-FFF2-40B4-BE49-F238E27FC236}">
                <a16:creationId xmlns:a16="http://schemas.microsoft.com/office/drawing/2014/main" xmlns="" id="{0D1E8E77-F29A-4B71-9EEB-591E65407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6664" y="3246613"/>
            <a:ext cx="49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56" name="Text Box 88">
            <a:extLst>
              <a:ext uri="{FF2B5EF4-FFF2-40B4-BE49-F238E27FC236}">
                <a16:creationId xmlns:a16="http://schemas.microsoft.com/office/drawing/2014/main" xmlns="" id="{6071654D-7B82-49F6-B4C4-62B059214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762" y="5961231"/>
            <a:ext cx="1911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次态保持：</a:t>
            </a:r>
          </a:p>
        </p:txBody>
      </p:sp>
      <p:graphicFrame>
        <p:nvGraphicFramePr>
          <p:cNvPr id="309" name="Object 89">
            <a:extLst>
              <a:ext uri="{FF2B5EF4-FFF2-40B4-BE49-F238E27FC236}">
                <a16:creationId xmlns:a16="http://schemas.microsoft.com/office/drawing/2014/main" xmlns="" id="{38B3B0A9-4FB1-452B-8262-5671B23D1A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19294779"/>
              </p:ext>
            </p:extLst>
          </p:nvPr>
        </p:nvGraphicFramePr>
        <p:xfrm>
          <a:off x="6690121" y="5928153"/>
          <a:ext cx="1873833" cy="528378"/>
        </p:xfrm>
        <a:graphic>
          <a:graphicData uri="http://schemas.openxmlformats.org/presentationml/2006/ole">
            <p:oleObj spid="_x0000_s131337" name="Equation" r:id="rId12" imgW="863225" imgH="241195" progId="">
              <p:embed/>
            </p:oleObj>
          </a:graphicData>
        </a:graphic>
      </p:graphicFrame>
      <p:grpSp>
        <p:nvGrpSpPr>
          <p:cNvPr id="310" name="Group 121">
            <a:extLst>
              <a:ext uri="{FF2B5EF4-FFF2-40B4-BE49-F238E27FC236}">
                <a16:creationId xmlns:a16="http://schemas.microsoft.com/office/drawing/2014/main" xmlns="" id="{90DE257E-8ADF-4370-ADF2-98507245AE6D}"/>
              </a:ext>
            </a:extLst>
          </p:cNvPr>
          <p:cNvGrpSpPr>
            <a:grpSpLocks/>
          </p:cNvGrpSpPr>
          <p:nvPr/>
        </p:nvGrpSpPr>
        <p:grpSpPr bwMode="auto">
          <a:xfrm>
            <a:off x="5141914" y="2978326"/>
            <a:ext cx="3619500" cy="2624137"/>
            <a:chOff x="3212" y="1583"/>
            <a:chExt cx="2280" cy="1653"/>
          </a:xfrm>
        </p:grpSpPr>
        <p:grpSp>
          <p:nvGrpSpPr>
            <p:cNvPr id="362" name="Group 91">
              <a:extLst>
                <a:ext uri="{FF2B5EF4-FFF2-40B4-BE49-F238E27FC236}">
                  <a16:creationId xmlns:a16="http://schemas.microsoft.com/office/drawing/2014/main" xmlns="" id="{77623F33-E4B1-4B75-8273-A0420D8D31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2" y="1680"/>
              <a:ext cx="816" cy="1284"/>
              <a:chOff x="1249" y="1452"/>
              <a:chExt cx="816" cy="1284"/>
            </a:xfrm>
          </p:grpSpPr>
          <p:sp>
            <p:nvSpPr>
              <p:cNvPr id="383" name="Rectangle 92">
                <a:extLst>
                  <a:ext uri="{FF2B5EF4-FFF2-40B4-BE49-F238E27FC236}">
                    <a16:creationId xmlns:a16="http://schemas.microsoft.com/office/drawing/2014/main" xmlns="" id="{78B99168-3E6B-4724-9567-62DCA3CC8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4" name="Oval 93">
                <a:extLst>
                  <a:ext uri="{FF2B5EF4-FFF2-40B4-BE49-F238E27FC236}">
                    <a16:creationId xmlns:a16="http://schemas.microsoft.com/office/drawing/2014/main" xmlns="" id="{BA8E795D-3E73-4801-B332-7309B5FD2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5" name="Line 94">
                <a:extLst>
                  <a:ext uri="{FF2B5EF4-FFF2-40B4-BE49-F238E27FC236}">
                    <a16:creationId xmlns:a16="http://schemas.microsoft.com/office/drawing/2014/main" xmlns="" id="{B5CD6A34-68F5-44D6-B457-8FC049EC3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6" name="Line 95">
                <a:extLst>
                  <a:ext uri="{FF2B5EF4-FFF2-40B4-BE49-F238E27FC236}">
                    <a16:creationId xmlns:a16="http://schemas.microsoft.com/office/drawing/2014/main" xmlns="" id="{47E5A343-4B36-40F2-A537-9B00FC5BD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7" name="Line 96">
                <a:extLst>
                  <a:ext uri="{FF2B5EF4-FFF2-40B4-BE49-F238E27FC236}">
                    <a16:creationId xmlns:a16="http://schemas.microsoft.com/office/drawing/2014/main" xmlns="" id="{8B439AD7-FE19-4BCE-A2E8-6D2CD78CD3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8" name="Text Box 97">
                <a:extLst>
                  <a:ext uri="{FF2B5EF4-FFF2-40B4-BE49-F238E27FC236}">
                    <a16:creationId xmlns:a16="http://schemas.microsoft.com/office/drawing/2014/main" xmlns="" id="{CC26CC9F-AD3D-4D97-88A5-7931CEE38E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89" name="Text Box 98">
                <a:extLst>
                  <a:ext uri="{FF2B5EF4-FFF2-40B4-BE49-F238E27FC236}">
                    <a16:creationId xmlns:a16="http://schemas.microsoft.com/office/drawing/2014/main" xmlns="" id="{3E325C1D-0172-4FBE-BAED-2BE345B734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363" name="Group 99">
              <a:extLst>
                <a:ext uri="{FF2B5EF4-FFF2-40B4-BE49-F238E27FC236}">
                  <a16:creationId xmlns:a16="http://schemas.microsoft.com/office/drawing/2014/main" xmlns="" id="{6CF228FF-8C3F-48E1-B911-E1E722D68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6" y="1668"/>
              <a:ext cx="816" cy="1284"/>
              <a:chOff x="1249" y="1452"/>
              <a:chExt cx="816" cy="1284"/>
            </a:xfrm>
          </p:grpSpPr>
          <p:sp>
            <p:nvSpPr>
              <p:cNvPr id="376" name="Rectangle 100">
                <a:extLst>
                  <a:ext uri="{FF2B5EF4-FFF2-40B4-BE49-F238E27FC236}">
                    <a16:creationId xmlns:a16="http://schemas.microsoft.com/office/drawing/2014/main" xmlns="" id="{2A2E24CD-564F-48C4-AB0C-EF2DBDCD8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7" name="Oval 101">
                <a:extLst>
                  <a:ext uri="{FF2B5EF4-FFF2-40B4-BE49-F238E27FC236}">
                    <a16:creationId xmlns:a16="http://schemas.microsoft.com/office/drawing/2014/main" xmlns="" id="{6E54A1C2-0306-4A2E-8F34-3AEA450ED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8" name="Line 102">
                <a:extLst>
                  <a:ext uri="{FF2B5EF4-FFF2-40B4-BE49-F238E27FC236}">
                    <a16:creationId xmlns:a16="http://schemas.microsoft.com/office/drawing/2014/main" xmlns="" id="{76C2F275-F988-4AE2-8589-5DEEF1A15E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" name="Line 103">
                <a:extLst>
                  <a:ext uri="{FF2B5EF4-FFF2-40B4-BE49-F238E27FC236}">
                    <a16:creationId xmlns:a16="http://schemas.microsoft.com/office/drawing/2014/main" xmlns="" id="{56C8A4F3-BBDC-4312-B633-B60288B6F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0" name="Line 104">
                <a:extLst>
                  <a:ext uri="{FF2B5EF4-FFF2-40B4-BE49-F238E27FC236}">
                    <a16:creationId xmlns:a16="http://schemas.microsoft.com/office/drawing/2014/main" xmlns="" id="{7C506D2C-A067-4F19-B413-340E8DBB8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1" name="Text Box 105">
                <a:extLst>
                  <a:ext uri="{FF2B5EF4-FFF2-40B4-BE49-F238E27FC236}">
                    <a16:creationId xmlns:a16="http://schemas.microsoft.com/office/drawing/2014/main" xmlns="" id="{A392B231-9443-4035-999B-9EBB8295F5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82" name="Text Box 106">
                <a:extLst>
                  <a:ext uri="{FF2B5EF4-FFF2-40B4-BE49-F238E27FC236}">
                    <a16:creationId xmlns:a16="http://schemas.microsoft.com/office/drawing/2014/main" xmlns="" id="{5E0ABC2D-8A04-4D9B-A6E1-1C84843390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</a:p>
            </p:txBody>
          </p:sp>
        </p:grpSp>
        <p:sp>
          <p:nvSpPr>
            <p:cNvPr id="364" name="Oval 107">
              <a:extLst>
                <a:ext uri="{FF2B5EF4-FFF2-40B4-BE49-F238E27FC236}">
                  <a16:creationId xmlns:a16="http://schemas.microsoft.com/office/drawing/2014/main" xmlns="" id="{B34E39AD-57FA-4A07-9960-92B91555D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788"/>
              <a:ext cx="60" cy="6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5" name="Line 108">
              <a:extLst>
                <a:ext uri="{FF2B5EF4-FFF2-40B4-BE49-F238E27FC236}">
                  <a16:creationId xmlns:a16="http://schemas.microsoft.com/office/drawing/2014/main" xmlns="" id="{6489C788-F767-47D3-8F42-1926E2DD7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824"/>
              <a:ext cx="5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" name="Line 109">
              <a:extLst>
                <a:ext uri="{FF2B5EF4-FFF2-40B4-BE49-F238E27FC236}">
                  <a16:creationId xmlns:a16="http://schemas.microsoft.com/office/drawing/2014/main" xmlns="" id="{E6F33434-FEF6-4D34-B28B-0EF4D2BBC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8" y="1812"/>
              <a:ext cx="540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" name="Line 110">
              <a:extLst>
                <a:ext uri="{FF2B5EF4-FFF2-40B4-BE49-F238E27FC236}">
                  <a16:creationId xmlns:a16="http://schemas.microsoft.com/office/drawing/2014/main" xmlns="" id="{928E1C7F-827A-4173-AD40-3BFCAF7C8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928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" name="Line 111">
              <a:extLst>
                <a:ext uri="{FF2B5EF4-FFF2-40B4-BE49-F238E27FC236}">
                  <a16:creationId xmlns:a16="http://schemas.microsoft.com/office/drawing/2014/main" xmlns="" id="{9FD75C84-E35B-4D89-BA67-A659A3D52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952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" name="Line 112">
              <a:extLst>
                <a:ext uri="{FF2B5EF4-FFF2-40B4-BE49-F238E27FC236}">
                  <a16:creationId xmlns:a16="http://schemas.microsoft.com/office/drawing/2014/main" xmlns="" id="{A5C059A2-7312-4FA7-B267-EAF271333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4" y="1812"/>
              <a:ext cx="504" cy="11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" name="Line 113">
              <a:extLst>
                <a:ext uri="{FF2B5EF4-FFF2-40B4-BE49-F238E27FC236}">
                  <a16:creationId xmlns:a16="http://schemas.microsoft.com/office/drawing/2014/main" xmlns="" id="{40722858-5B93-436E-8914-976BE57B9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812"/>
              <a:ext cx="540" cy="11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1" name="Oval 114">
              <a:extLst>
                <a:ext uri="{FF2B5EF4-FFF2-40B4-BE49-F238E27FC236}">
                  <a16:creationId xmlns:a16="http://schemas.microsoft.com/office/drawing/2014/main" xmlns="" id="{D8D85434-BFB2-46C8-A20D-E3D067C11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788"/>
              <a:ext cx="60" cy="6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72" name="Object 115">
              <a:extLst>
                <a:ext uri="{FF2B5EF4-FFF2-40B4-BE49-F238E27FC236}">
                  <a16:creationId xmlns:a16="http://schemas.microsoft.com/office/drawing/2014/main" xmlns="" id="{2167A904-BEEE-4590-8F1C-B6D5F97DF6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8" y="1583"/>
            <a:ext cx="201" cy="297"/>
          </p:xfrm>
          <a:graphic>
            <a:graphicData uri="http://schemas.openxmlformats.org/presentationml/2006/ole">
              <p:oleObj spid="_x0000_s131338" name="Equation" r:id="rId13" imgW="164957" imgH="241091" progId="">
                <p:embed/>
              </p:oleObj>
            </a:graphicData>
          </a:graphic>
        </p:graphicFrame>
        <p:graphicFrame>
          <p:nvGraphicFramePr>
            <p:cNvPr id="373" name="Object 116">
              <a:extLst>
                <a:ext uri="{FF2B5EF4-FFF2-40B4-BE49-F238E27FC236}">
                  <a16:creationId xmlns:a16="http://schemas.microsoft.com/office/drawing/2014/main" xmlns="" id="{07CFFA44-48FC-4D2A-BE7F-1B618EA164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04" y="1624"/>
            <a:ext cx="219" cy="273"/>
          </p:xfrm>
          <a:graphic>
            <a:graphicData uri="http://schemas.openxmlformats.org/presentationml/2006/ole">
              <p:oleObj spid="_x0000_s131339" name="Equation" r:id="rId14" imgW="164957" imgH="203024" progId="">
                <p:embed/>
              </p:oleObj>
            </a:graphicData>
          </a:graphic>
        </p:graphicFrame>
        <p:graphicFrame>
          <p:nvGraphicFramePr>
            <p:cNvPr id="374" name="Object 117">
              <a:extLst>
                <a:ext uri="{FF2B5EF4-FFF2-40B4-BE49-F238E27FC236}">
                  <a16:creationId xmlns:a16="http://schemas.microsoft.com/office/drawing/2014/main" xmlns="" id="{D6968AA1-242E-4BDC-9686-7FD1494BB3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7" y="2955"/>
            <a:ext cx="287" cy="271"/>
          </p:xfrm>
          <a:graphic>
            <a:graphicData uri="http://schemas.openxmlformats.org/presentationml/2006/ole">
              <p:oleObj spid="_x0000_s131340" name="Equation" r:id="rId15" imgW="228501" imgH="215806" progId="">
                <p:embed/>
              </p:oleObj>
            </a:graphicData>
          </a:graphic>
        </p:graphicFrame>
        <p:graphicFrame>
          <p:nvGraphicFramePr>
            <p:cNvPr id="375" name="Object 118">
              <a:extLst>
                <a:ext uri="{FF2B5EF4-FFF2-40B4-BE49-F238E27FC236}">
                  <a16:creationId xmlns:a16="http://schemas.microsoft.com/office/drawing/2014/main" xmlns="" id="{6E67F639-16EA-46B4-8878-1D85956EE7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38" y="2937"/>
            <a:ext cx="299" cy="299"/>
          </p:xfrm>
          <a:graphic>
            <a:graphicData uri="http://schemas.openxmlformats.org/presentationml/2006/ole">
              <p:oleObj spid="_x0000_s131341" name="Equation" r:id="rId16" imgW="215619" imgH="215619" progId="">
                <p:embed/>
              </p:oleObj>
            </a:graphicData>
          </a:graphic>
        </p:graphicFrame>
      </p:grpSp>
      <p:sp>
        <p:nvSpPr>
          <p:cNvPr id="390" name="Line 123">
            <a:extLst>
              <a:ext uri="{FF2B5EF4-FFF2-40B4-BE49-F238E27FC236}">
                <a16:creationId xmlns:a16="http://schemas.microsoft.com/office/drawing/2014/main" xmlns="" id="{120C422F-C8AD-4093-A477-0D798EA9E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218" y="5169076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1" name="Line 124">
            <a:extLst>
              <a:ext uri="{FF2B5EF4-FFF2-40B4-BE49-F238E27FC236}">
                <a16:creationId xmlns:a16="http://schemas.microsoft.com/office/drawing/2014/main" xmlns="" id="{A904BDF6-923C-4103-8106-C5FDD9BEB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1981" y="5150026"/>
            <a:ext cx="1984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2" name="Line 125">
            <a:extLst>
              <a:ext uri="{FF2B5EF4-FFF2-40B4-BE49-F238E27FC236}">
                <a16:creationId xmlns:a16="http://schemas.microsoft.com/office/drawing/2014/main" xmlns="" id="{071AF578-CFFD-44E9-8B0C-B2C24D549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9264" y="5196063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3" name="Line 126">
            <a:extLst>
              <a:ext uri="{FF2B5EF4-FFF2-40B4-BE49-F238E27FC236}">
                <a16:creationId xmlns:a16="http://schemas.microsoft.com/office/drawing/2014/main" xmlns="" id="{CC663AB5-037F-4FF5-B5CD-73A3712C1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3077" y="5177013"/>
            <a:ext cx="179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5" name="Text Box 119">
            <a:extLst>
              <a:ext uri="{FF2B5EF4-FFF2-40B4-BE49-F238E27FC236}">
                <a16:creationId xmlns:a16="http://schemas.microsoft.com/office/drawing/2014/main" xmlns="" id="{528AB707-A9E3-416C-B5F3-41BE69392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585" y="1304527"/>
            <a:ext cx="2163762" cy="584775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置“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1”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B2DE12CA-7C84-49B3-997D-97055152FB3E}"/>
              </a:ext>
            </a:extLst>
          </p:cNvPr>
          <p:cNvGrpSpPr/>
          <p:nvPr/>
        </p:nvGrpSpPr>
        <p:grpSpPr>
          <a:xfrm>
            <a:off x="457143" y="1335592"/>
            <a:ext cx="3847860" cy="523220"/>
            <a:chOff x="551687" y="1186052"/>
            <a:chExt cx="3847860" cy="523220"/>
          </a:xfrm>
        </p:grpSpPr>
        <p:sp>
          <p:nvSpPr>
            <p:cNvPr id="396" name="Text Box 1028">
              <a:extLst>
                <a:ext uri="{FF2B5EF4-FFF2-40B4-BE49-F238E27FC236}">
                  <a16:creationId xmlns:a16="http://schemas.microsoft.com/office/drawing/2014/main" xmlns="" id="{E0E9F8ED-4F75-474B-8BBF-009EC7244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687" y="1186052"/>
              <a:ext cx="3847860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输入                            时 </a:t>
              </a: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97" name="矩形 396">
                  <a:extLst>
                    <a:ext uri="{FF2B5EF4-FFF2-40B4-BE49-F238E27FC236}">
                      <a16:creationId xmlns="" xmlns:a16="http://schemas.microsoft.com/office/drawing/2014/main" id="{FC6772B5-9868-4ACD-AA9B-A6509F559C87}"/>
                    </a:ext>
                  </a:extLst>
                </p:cNvPr>
                <p:cNvSpPr/>
                <p:nvPr/>
              </p:nvSpPr>
              <p:spPr>
                <a:xfrm>
                  <a:off x="1329973" y="1220803"/>
                  <a:ext cx="2587888" cy="462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nor/>
                          </m:rPr>
                          <a:rPr lang="zh-CN" altLang="en-US" sz="2400" b="1" i="1">
                            <a:latin typeface="Cambria Math" panose="02040503050406030204" pitchFamily="18" charset="0"/>
                          </a:rPr>
                          <m:t>      </m:t>
                        </m:r>
                        <m:acc>
                          <m:accPr>
                            <m:chr m:val="̅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FC6772B5-9868-4ACD-AA9B-A6509F559C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973" y="1220803"/>
                  <a:ext cx="2587888" cy="462434"/>
                </a:xfrm>
                <a:prstGeom prst="rect">
                  <a:avLst/>
                </a:prstGeom>
                <a:blipFill>
                  <a:blip r:embed="rId17" cstate="print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Text Box 46" descr="花束">
            <a:extLst>
              <a:ext uri="{FF2B5EF4-FFF2-40B4-BE49-F238E27FC236}">
                <a16:creationId xmlns:a16="http://schemas.microsoft.com/office/drawing/2014/main" xmlns="" id="{FEDEF7DA-0D1D-41AE-B91D-237BFDBEF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49" y="588279"/>
            <a:ext cx="52331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27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二、工作原理</a:t>
            </a:r>
          </a:p>
        </p:txBody>
      </p:sp>
    </p:spTree>
    <p:extLst>
      <p:ext uri="{BB962C8B-B14F-4D97-AF65-F5344CB8AC3E}">
        <p14:creationId xmlns:p14="http://schemas.microsoft.com/office/powerpoint/2010/main" xmlns="" val="89363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204" grpId="0"/>
      <p:bldP spid="205" grpId="0"/>
      <p:bldP spid="206" grpId="0"/>
      <p:bldP spid="207" grpId="0"/>
      <p:bldP spid="208" grpId="0"/>
      <p:bldP spid="209" grpId="0"/>
      <p:bldP spid="211" grpId="0"/>
      <p:bldP spid="212" grpId="0"/>
      <p:bldP spid="214" grpId="0" animBg="1"/>
      <p:bldP spid="215" grpId="0" animBg="1"/>
      <p:bldP spid="246" grpId="0"/>
      <p:bldP spid="248" grpId="0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39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R-S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11" name="Rectangle 1080">
            <a:extLst>
              <a:ext uri="{FF2B5EF4-FFF2-40B4-BE49-F238E27FC236}">
                <a16:creationId xmlns:a16="http://schemas.microsoft.com/office/drawing/2014/main" xmlns="" id="{15766277-183F-4FF9-B996-E8BA1F06B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71" y="1113680"/>
            <a:ext cx="45719" cy="5727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F94578F7-87C7-4514-A983-BD3AE63A41BC}"/>
              </a:ext>
            </a:extLst>
          </p:cNvPr>
          <p:cNvGrpSpPr/>
          <p:nvPr/>
        </p:nvGrpSpPr>
        <p:grpSpPr>
          <a:xfrm>
            <a:off x="609460" y="1258289"/>
            <a:ext cx="3727063" cy="523220"/>
            <a:chOff x="596283" y="1178426"/>
            <a:chExt cx="3727063" cy="523220"/>
          </a:xfrm>
        </p:grpSpPr>
        <p:sp>
          <p:nvSpPr>
            <p:cNvPr id="396" name="Text Box 1028">
              <a:extLst>
                <a:ext uri="{FF2B5EF4-FFF2-40B4-BE49-F238E27FC236}">
                  <a16:creationId xmlns:a16="http://schemas.microsoft.com/office/drawing/2014/main" xmlns="" id="{E0E9F8ED-4F75-474B-8BBF-009EC7244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283" y="1178426"/>
              <a:ext cx="3727063" cy="5232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输入                           时</a:t>
              </a: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97" name="矩形 396">
                  <a:extLst>
                    <a:ext uri="{FF2B5EF4-FFF2-40B4-BE49-F238E27FC236}">
                      <a16:creationId xmlns="" xmlns:a16="http://schemas.microsoft.com/office/drawing/2014/main" id="{FC6772B5-9868-4ACD-AA9B-A6509F559C87}"/>
                    </a:ext>
                  </a:extLst>
                </p:cNvPr>
                <p:cNvSpPr/>
                <p:nvPr/>
              </p:nvSpPr>
              <p:spPr>
                <a:xfrm>
                  <a:off x="1329973" y="1220803"/>
                  <a:ext cx="2587888" cy="462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m:rPr>
                            <m:nor/>
                          </m:rPr>
                          <a:rPr lang="zh-CN" altLang="en-US" sz="2400" b="1" i="1">
                            <a:latin typeface="Cambria Math" panose="02040503050406030204" pitchFamily="18" charset="0"/>
                          </a:rPr>
                          <m:t>      </m:t>
                        </m:r>
                        <m:acc>
                          <m:accPr>
                            <m:chr m:val="̅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FC6772B5-9868-4ACD-AA9B-A6509F559C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973" y="1220803"/>
                  <a:ext cx="2587888" cy="462434"/>
                </a:xfrm>
                <a:prstGeom prst="rect">
                  <a:avLst/>
                </a:prstGeom>
                <a:blipFill>
                  <a:blip r:embed="rId5" cstate="print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5" name="Text Box 3">
            <a:extLst>
              <a:ext uri="{FF2B5EF4-FFF2-40B4-BE49-F238E27FC236}">
                <a16:creationId xmlns:a16="http://schemas.microsoft.com/office/drawing/2014/main" xmlns="" id="{8700F277-BA6D-4D25-846C-2E930B4D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92" y="1896861"/>
            <a:ext cx="2613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若现态：</a:t>
            </a:r>
          </a:p>
        </p:txBody>
      </p:sp>
      <p:sp>
        <p:nvSpPr>
          <p:cNvPr id="186" name="Text Box 34">
            <a:extLst>
              <a:ext uri="{FF2B5EF4-FFF2-40B4-BE49-F238E27FC236}">
                <a16:creationId xmlns:a16="http://schemas.microsoft.com/office/drawing/2014/main" xmlns="" id="{9928BC4A-6E6A-4937-BA19-CBBBE6A51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303" y="2624805"/>
            <a:ext cx="55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87" name="Text Box 35">
            <a:extLst>
              <a:ext uri="{FF2B5EF4-FFF2-40B4-BE49-F238E27FC236}">
                <a16:creationId xmlns:a16="http://schemas.microsoft.com/office/drawing/2014/main" xmlns="" id="{49D68EB1-9CB6-46C5-9833-934B65688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8953" y="2624805"/>
            <a:ext cx="55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88" name="Text Box 36">
            <a:extLst>
              <a:ext uri="{FF2B5EF4-FFF2-40B4-BE49-F238E27FC236}">
                <a16:creationId xmlns:a16="http://schemas.microsoft.com/office/drawing/2014/main" xmlns="" id="{4265B60E-7311-400E-B974-CD0A3D23B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53" y="4701255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89" name="Text Box 37">
            <a:extLst>
              <a:ext uri="{FF2B5EF4-FFF2-40B4-BE49-F238E27FC236}">
                <a16:creationId xmlns:a16="http://schemas.microsoft.com/office/drawing/2014/main" xmlns="" id="{80474557-2CA2-4921-BF52-E877BD26A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016" y="4727991"/>
            <a:ext cx="476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90" name="Text Box 38">
            <a:extLst>
              <a:ext uri="{FF2B5EF4-FFF2-40B4-BE49-F238E27FC236}">
                <a16:creationId xmlns:a16="http://schemas.microsoft.com/office/drawing/2014/main" xmlns="" id="{F41D608D-9557-4510-8F1C-4950715EF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953" y="4712368"/>
            <a:ext cx="552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91" name="Text Box 39">
            <a:extLst>
              <a:ext uri="{FF2B5EF4-FFF2-40B4-BE49-F238E27FC236}">
                <a16:creationId xmlns:a16="http://schemas.microsoft.com/office/drawing/2014/main" xmlns="" id="{88F7964B-B179-499E-B3A3-6DC65B4C5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003" y="3082005"/>
            <a:ext cx="546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92" name="Text Box 40">
            <a:extLst>
              <a:ext uri="{FF2B5EF4-FFF2-40B4-BE49-F238E27FC236}">
                <a16:creationId xmlns:a16="http://schemas.microsoft.com/office/drawing/2014/main" xmlns="" id="{BA164018-29A5-4B55-89C5-FBFD966F8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103" y="4720305"/>
            <a:ext cx="40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93" name="Text Box 41">
            <a:extLst>
              <a:ext uri="{FF2B5EF4-FFF2-40B4-BE49-F238E27FC236}">
                <a16:creationId xmlns:a16="http://schemas.microsoft.com/office/drawing/2014/main" xmlns="" id="{957F593F-3298-4549-BC40-49F096453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353" y="3062955"/>
            <a:ext cx="419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194" name="Text Box 42">
            <a:extLst>
              <a:ext uri="{FF2B5EF4-FFF2-40B4-BE49-F238E27FC236}">
                <a16:creationId xmlns:a16="http://schemas.microsoft.com/office/drawing/2014/main" xmlns="" id="{C0F9DD64-2E1D-4F3C-BCC1-DA6785F83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27" y="5592092"/>
            <a:ext cx="4025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次态保持：</a:t>
            </a:r>
          </a:p>
        </p:txBody>
      </p:sp>
      <p:graphicFrame>
        <p:nvGraphicFramePr>
          <p:cNvPr id="195" name="Object 43">
            <a:extLst>
              <a:ext uri="{FF2B5EF4-FFF2-40B4-BE49-F238E27FC236}">
                <a16:creationId xmlns:a16="http://schemas.microsoft.com/office/drawing/2014/main" xmlns="" id="{77EA1F0F-B37F-4B70-85FA-F26D90B68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9151917"/>
              </p:ext>
            </p:extLst>
          </p:nvPr>
        </p:nvGraphicFramePr>
        <p:xfrm>
          <a:off x="2163178" y="1851976"/>
          <a:ext cx="1625600" cy="553975"/>
        </p:xfrm>
        <a:graphic>
          <a:graphicData uri="http://schemas.openxmlformats.org/presentationml/2006/ole">
            <p:oleObj spid="_x0000_s132246" name="Equation" r:id="rId6" imgW="863225" imgH="241195" progId="">
              <p:embed/>
            </p:oleObj>
          </a:graphicData>
        </a:graphic>
      </p:graphicFrame>
      <p:graphicFrame>
        <p:nvGraphicFramePr>
          <p:cNvPr id="196" name="Object 44">
            <a:extLst>
              <a:ext uri="{FF2B5EF4-FFF2-40B4-BE49-F238E27FC236}">
                <a16:creationId xmlns:a16="http://schemas.microsoft.com/office/drawing/2014/main" xmlns="" id="{527D6575-E9D3-44DC-B931-707133321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31246558"/>
              </p:ext>
            </p:extLst>
          </p:nvPr>
        </p:nvGraphicFramePr>
        <p:xfrm>
          <a:off x="1284162" y="6125492"/>
          <a:ext cx="2252663" cy="625475"/>
        </p:xfrm>
        <a:graphic>
          <a:graphicData uri="http://schemas.openxmlformats.org/presentationml/2006/ole">
            <p:oleObj spid="_x0000_s132247" name="Equation" r:id="rId7" imgW="863225" imgH="241195" progId="">
              <p:embed/>
            </p:oleObj>
          </a:graphicData>
        </a:graphic>
      </p:graphicFrame>
      <p:sp>
        <p:nvSpPr>
          <p:cNvPr id="197" name="Text Box 74">
            <a:extLst>
              <a:ext uri="{FF2B5EF4-FFF2-40B4-BE49-F238E27FC236}">
                <a16:creationId xmlns:a16="http://schemas.microsoft.com/office/drawing/2014/main" xmlns="" id="{F0174BD7-8ECB-4605-96B4-1C811EF41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024" y="1897717"/>
            <a:ext cx="29257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若现态：</a:t>
            </a:r>
          </a:p>
        </p:txBody>
      </p:sp>
      <p:graphicFrame>
        <p:nvGraphicFramePr>
          <p:cNvPr id="198" name="Object 75">
            <a:extLst>
              <a:ext uri="{FF2B5EF4-FFF2-40B4-BE49-F238E27FC236}">
                <a16:creationId xmlns:a16="http://schemas.microsoft.com/office/drawing/2014/main" xmlns="" id="{18C25BC4-CA1A-45D5-938A-291786312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3173957"/>
              </p:ext>
            </p:extLst>
          </p:nvPr>
        </p:nvGraphicFramePr>
        <p:xfrm>
          <a:off x="6324600" y="1863725"/>
          <a:ext cx="1976438" cy="536575"/>
        </p:xfrm>
        <a:graphic>
          <a:graphicData uri="http://schemas.openxmlformats.org/presentationml/2006/ole">
            <p:oleObj spid="_x0000_s132248" name="Equation" r:id="rId8" imgW="863225" imgH="241195" progId="">
              <p:embed/>
            </p:oleObj>
          </a:graphicData>
        </a:graphic>
      </p:graphicFrame>
      <p:sp>
        <p:nvSpPr>
          <p:cNvPr id="200" name="Text Box 77">
            <a:extLst>
              <a:ext uri="{FF2B5EF4-FFF2-40B4-BE49-F238E27FC236}">
                <a16:creationId xmlns:a16="http://schemas.microsoft.com/office/drawing/2014/main" xmlns="" id="{8346D25A-2F90-4EC3-B5B0-64269A4DA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650" y="2633662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01" name="Text Box 78">
            <a:extLst>
              <a:ext uri="{FF2B5EF4-FFF2-40B4-BE49-F238E27FC236}">
                <a16:creationId xmlns:a16="http://schemas.microsoft.com/office/drawing/2014/main" xmlns="" id="{22D4450B-50EE-4067-BF50-7B6CA3020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900" y="2652712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10" name="Text Box 79">
            <a:extLst>
              <a:ext uri="{FF2B5EF4-FFF2-40B4-BE49-F238E27FC236}">
                <a16:creationId xmlns:a16="http://schemas.microsoft.com/office/drawing/2014/main" xmlns="" id="{628D16F9-878A-475D-90A9-0ABD50754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710112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45" name="Text Box 80">
            <a:extLst>
              <a:ext uri="{FF2B5EF4-FFF2-40B4-BE49-F238E27FC236}">
                <a16:creationId xmlns:a16="http://schemas.microsoft.com/office/drawing/2014/main" xmlns="" id="{25EEC8A2-7B98-4A32-8BDF-FA0984AE9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150" y="4702175"/>
            <a:ext cx="476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49" name="Text Box 81">
            <a:extLst>
              <a:ext uri="{FF2B5EF4-FFF2-40B4-BE49-F238E27FC236}">
                <a16:creationId xmlns:a16="http://schemas.microsoft.com/office/drawing/2014/main" xmlns="" id="{80960B1A-DDD4-4774-838B-75BFB04A5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4729162"/>
            <a:ext cx="400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57" name="Text Box 82">
            <a:extLst>
              <a:ext uri="{FF2B5EF4-FFF2-40B4-BE49-F238E27FC236}">
                <a16:creationId xmlns:a16="http://schemas.microsoft.com/office/drawing/2014/main" xmlns="" id="{1844A64A-8705-44E2-823A-76D1ECAD9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3109912"/>
            <a:ext cx="47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58" name="Text Box 83">
            <a:extLst>
              <a:ext uri="{FF2B5EF4-FFF2-40B4-BE49-F238E27FC236}">
                <a16:creationId xmlns:a16="http://schemas.microsoft.com/office/drawing/2014/main" xmlns="" id="{F501AEF3-0F6B-40BE-A2D3-377D0EF5B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4729162"/>
            <a:ext cx="425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259" name="Text Box 84">
            <a:extLst>
              <a:ext uri="{FF2B5EF4-FFF2-40B4-BE49-F238E27FC236}">
                <a16:creationId xmlns:a16="http://schemas.microsoft.com/office/drawing/2014/main" xmlns="" id="{B0F602A8-63E9-478A-8863-3DC79FAE0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550" y="3090862"/>
            <a:ext cx="52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339933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60" name="Text Box 85">
            <a:extLst>
              <a:ext uri="{FF2B5EF4-FFF2-40B4-BE49-F238E27FC236}">
                <a16:creationId xmlns:a16="http://schemas.microsoft.com/office/drawing/2014/main" xmlns="" id="{F66CF71F-541A-4F23-A028-2AA44B9F0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591503"/>
            <a:ext cx="40195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次态保持：</a:t>
            </a:r>
          </a:p>
        </p:txBody>
      </p:sp>
      <p:graphicFrame>
        <p:nvGraphicFramePr>
          <p:cNvPr id="261" name="Object 86">
            <a:extLst>
              <a:ext uri="{FF2B5EF4-FFF2-40B4-BE49-F238E27FC236}">
                <a16:creationId xmlns:a16="http://schemas.microsoft.com/office/drawing/2014/main" xmlns="" id="{8B584CC0-1270-4C1D-8FC5-30E33C31B1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8036167"/>
              </p:ext>
            </p:extLst>
          </p:nvPr>
        </p:nvGraphicFramePr>
        <p:xfrm>
          <a:off x="5728703" y="6105853"/>
          <a:ext cx="2265363" cy="628650"/>
        </p:xfrm>
        <a:graphic>
          <a:graphicData uri="http://schemas.openxmlformats.org/presentationml/2006/ole">
            <p:oleObj spid="_x0000_s132249" name="Equation" r:id="rId9" imgW="863225" imgH="241195" progId="">
              <p:embed/>
            </p:oleObj>
          </a:graphicData>
        </a:graphic>
      </p:graphicFrame>
      <p:grpSp>
        <p:nvGrpSpPr>
          <p:cNvPr id="262" name="Group 177">
            <a:extLst>
              <a:ext uri="{FF2B5EF4-FFF2-40B4-BE49-F238E27FC236}">
                <a16:creationId xmlns:a16="http://schemas.microsoft.com/office/drawing/2014/main" xmlns="" id="{02FC6FE1-F4BF-47B2-8174-2A8E8DDD708F}"/>
              </a:ext>
            </a:extLst>
          </p:cNvPr>
          <p:cNvGrpSpPr>
            <a:grpSpLocks/>
          </p:cNvGrpSpPr>
          <p:nvPr/>
        </p:nvGrpSpPr>
        <p:grpSpPr bwMode="auto">
          <a:xfrm>
            <a:off x="4984750" y="2822575"/>
            <a:ext cx="3619500" cy="2624137"/>
            <a:chOff x="3056" y="1451"/>
            <a:chExt cx="2280" cy="1653"/>
          </a:xfrm>
        </p:grpSpPr>
        <p:grpSp>
          <p:nvGrpSpPr>
            <p:cNvPr id="263" name="Group 88">
              <a:extLst>
                <a:ext uri="{FF2B5EF4-FFF2-40B4-BE49-F238E27FC236}">
                  <a16:creationId xmlns:a16="http://schemas.microsoft.com/office/drawing/2014/main" xmlns="" id="{0F17E5D0-62FE-42FE-B23E-6EE820147F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1548"/>
              <a:ext cx="816" cy="1284"/>
              <a:chOff x="1249" y="1452"/>
              <a:chExt cx="816" cy="1284"/>
            </a:xfrm>
          </p:grpSpPr>
          <p:sp>
            <p:nvSpPr>
              <p:cNvPr id="284" name="Rectangle 89">
                <a:extLst>
                  <a:ext uri="{FF2B5EF4-FFF2-40B4-BE49-F238E27FC236}">
                    <a16:creationId xmlns:a16="http://schemas.microsoft.com/office/drawing/2014/main" xmlns="" id="{A5F883BD-C79E-45E6-9D66-0899C1BF8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5" name="Oval 90">
                <a:extLst>
                  <a:ext uri="{FF2B5EF4-FFF2-40B4-BE49-F238E27FC236}">
                    <a16:creationId xmlns:a16="http://schemas.microsoft.com/office/drawing/2014/main" xmlns="" id="{1EA7D1D3-8C40-4208-87AB-2A1B23EE7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" name="Line 91">
                <a:extLst>
                  <a:ext uri="{FF2B5EF4-FFF2-40B4-BE49-F238E27FC236}">
                    <a16:creationId xmlns:a16="http://schemas.microsoft.com/office/drawing/2014/main" xmlns="" id="{EF85A5E2-9F05-4594-B803-0B53B0716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" name="Line 92">
                <a:extLst>
                  <a:ext uri="{FF2B5EF4-FFF2-40B4-BE49-F238E27FC236}">
                    <a16:creationId xmlns:a16="http://schemas.microsoft.com/office/drawing/2014/main" xmlns="" id="{2C65E73F-5226-41A9-926F-D92C127DA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8" name="Line 93">
                <a:extLst>
                  <a:ext uri="{FF2B5EF4-FFF2-40B4-BE49-F238E27FC236}">
                    <a16:creationId xmlns:a16="http://schemas.microsoft.com/office/drawing/2014/main" xmlns="" id="{185295A8-A33E-4F06-82FA-92DEF2038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9" name="Text Box 94">
                <a:extLst>
                  <a:ext uri="{FF2B5EF4-FFF2-40B4-BE49-F238E27FC236}">
                    <a16:creationId xmlns:a16="http://schemas.microsoft.com/office/drawing/2014/main" xmlns="" id="{977CD12A-787B-4D52-AE4B-BC7B6D6494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290" name="Text Box 95">
                <a:extLst>
                  <a:ext uri="{FF2B5EF4-FFF2-40B4-BE49-F238E27FC236}">
                    <a16:creationId xmlns:a16="http://schemas.microsoft.com/office/drawing/2014/main" xmlns="" id="{AC29AF24-DDE6-41DB-B932-04ACA6566C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264" name="Group 96">
              <a:extLst>
                <a:ext uri="{FF2B5EF4-FFF2-40B4-BE49-F238E27FC236}">
                  <a16:creationId xmlns:a16="http://schemas.microsoft.com/office/drawing/2014/main" xmlns="" id="{15E95D14-7635-40F4-AEE0-AA2ADC88A8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0" y="1536"/>
              <a:ext cx="816" cy="1284"/>
              <a:chOff x="1249" y="1452"/>
              <a:chExt cx="816" cy="1284"/>
            </a:xfrm>
          </p:grpSpPr>
          <p:sp>
            <p:nvSpPr>
              <p:cNvPr id="277" name="Rectangle 97">
                <a:extLst>
                  <a:ext uri="{FF2B5EF4-FFF2-40B4-BE49-F238E27FC236}">
                    <a16:creationId xmlns:a16="http://schemas.microsoft.com/office/drawing/2014/main" xmlns="" id="{A4ADD768-AE6B-4490-A5D0-6805A63D4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8" name="Oval 98">
                <a:extLst>
                  <a:ext uri="{FF2B5EF4-FFF2-40B4-BE49-F238E27FC236}">
                    <a16:creationId xmlns:a16="http://schemas.microsoft.com/office/drawing/2014/main" xmlns="" id="{3B0C8490-F6BA-430D-8EF3-BAC88FBE9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9" name="Line 99">
                <a:extLst>
                  <a:ext uri="{FF2B5EF4-FFF2-40B4-BE49-F238E27FC236}">
                    <a16:creationId xmlns:a16="http://schemas.microsoft.com/office/drawing/2014/main" xmlns="" id="{0CC4CDB3-BA45-41A1-AE63-05FFFDD5C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0" name="Line 100">
                <a:extLst>
                  <a:ext uri="{FF2B5EF4-FFF2-40B4-BE49-F238E27FC236}">
                    <a16:creationId xmlns:a16="http://schemas.microsoft.com/office/drawing/2014/main" xmlns="" id="{E76EFD56-C793-4C8D-A9B0-4265BC041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1" name="Line 101">
                <a:extLst>
                  <a:ext uri="{FF2B5EF4-FFF2-40B4-BE49-F238E27FC236}">
                    <a16:creationId xmlns:a16="http://schemas.microsoft.com/office/drawing/2014/main" xmlns="" id="{4175A1EA-11E9-4F8C-BDD6-9C6724B21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2" name="Text Box 102">
                <a:extLst>
                  <a:ext uri="{FF2B5EF4-FFF2-40B4-BE49-F238E27FC236}">
                    <a16:creationId xmlns:a16="http://schemas.microsoft.com/office/drawing/2014/main" xmlns="" id="{B0C38F69-FA88-44FB-A6DA-B26CDCC05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283" name="Text Box 103">
                <a:extLst>
                  <a:ext uri="{FF2B5EF4-FFF2-40B4-BE49-F238E27FC236}">
                    <a16:creationId xmlns:a16="http://schemas.microsoft.com/office/drawing/2014/main" xmlns="" id="{B6CAFAB5-26F5-414B-BF85-703E83EFBF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</a:p>
            </p:txBody>
          </p:sp>
        </p:grpSp>
        <p:sp>
          <p:nvSpPr>
            <p:cNvPr id="265" name="Oval 104">
              <a:extLst>
                <a:ext uri="{FF2B5EF4-FFF2-40B4-BE49-F238E27FC236}">
                  <a16:creationId xmlns:a16="http://schemas.microsoft.com/office/drawing/2014/main" xmlns="" id="{AE522961-8A9F-405D-86A1-E676AAEE4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" y="1656"/>
              <a:ext cx="60" cy="6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" name="Line 105">
              <a:extLst>
                <a:ext uri="{FF2B5EF4-FFF2-40B4-BE49-F238E27FC236}">
                  <a16:creationId xmlns:a16="http://schemas.microsoft.com/office/drawing/2014/main" xmlns="" id="{0D60D272-CA69-4837-A794-6BCF4B8C8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" y="1692"/>
              <a:ext cx="5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7" name="Line 106">
              <a:extLst>
                <a:ext uri="{FF2B5EF4-FFF2-40B4-BE49-F238E27FC236}">
                  <a16:creationId xmlns:a16="http://schemas.microsoft.com/office/drawing/2014/main" xmlns="" id="{FC8248F7-8644-4BA3-9330-2E1014764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2" y="1680"/>
              <a:ext cx="540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8" name="Line 107">
              <a:extLst>
                <a:ext uri="{FF2B5EF4-FFF2-40B4-BE49-F238E27FC236}">
                  <a16:creationId xmlns:a16="http://schemas.microsoft.com/office/drawing/2014/main" xmlns="" id="{F92B3A98-558E-4DC5-B080-D2519EA91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" y="2796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9" name="Line 108">
              <a:extLst>
                <a:ext uri="{FF2B5EF4-FFF2-40B4-BE49-F238E27FC236}">
                  <a16:creationId xmlns:a16="http://schemas.microsoft.com/office/drawing/2014/main" xmlns="" id="{43AF086C-99E7-475A-8EAA-2522A7CC6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" y="2820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0" name="Line 109">
              <a:extLst>
                <a:ext uri="{FF2B5EF4-FFF2-40B4-BE49-F238E27FC236}">
                  <a16:creationId xmlns:a16="http://schemas.microsoft.com/office/drawing/2014/main" xmlns="" id="{C3146972-2E67-4DF0-9437-787645ABCF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1680"/>
              <a:ext cx="504" cy="11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1" name="Line 110">
              <a:extLst>
                <a:ext uri="{FF2B5EF4-FFF2-40B4-BE49-F238E27FC236}">
                  <a16:creationId xmlns:a16="http://schemas.microsoft.com/office/drawing/2014/main" xmlns="" id="{63BB2792-39AA-41CE-B1B2-922427BFA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2" y="1680"/>
              <a:ext cx="540" cy="11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2" name="Oval 111">
              <a:extLst>
                <a:ext uri="{FF2B5EF4-FFF2-40B4-BE49-F238E27FC236}">
                  <a16:creationId xmlns:a16="http://schemas.microsoft.com/office/drawing/2014/main" xmlns="" id="{F3CD848A-E565-4611-A3AC-7E1555354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656"/>
              <a:ext cx="60" cy="6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3" name="Object 112">
              <a:extLst>
                <a:ext uri="{FF2B5EF4-FFF2-40B4-BE49-F238E27FC236}">
                  <a16:creationId xmlns:a16="http://schemas.microsoft.com/office/drawing/2014/main" xmlns="" id="{5838B5F8-F1FB-484C-B7F9-687C740825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1451"/>
            <a:ext cx="201" cy="297"/>
          </p:xfrm>
          <a:graphic>
            <a:graphicData uri="http://schemas.openxmlformats.org/presentationml/2006/ole">
              <p:oleObj spid="_x0000_s132250" name="Equation" r:id="rId10" imgW="164957" imgH="241091" progId="">
                <p:embed/>
              </p:oleObj>
            </a:graphicData>
          </a:graphic>
        </p:graphicFrame>
        <p:graphicFrame>
          <p:nvGraphicFramePr>
            <p:cNvPr id="274" name="Object 113">
              <a:extLst>
                <a:ext uri="{FF2B5EF4-FFF2-40B4-BE49-F238E27FC236}">
                  <a16:creationId xmlns:a16="http://schemas.microsoft.com/office/drawing/2014/main" xmlns="" id="{992DF259-B9C9-4007-9695-E01CE338BA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8" y="1492"/>
            <a:ext cx="219" cy="273"/>
          </p:xfrm>
          <a:graphic>
            <a:graphicData uri="http://schemas.openxmlformats.org/presentationml/2006/ole">
              <p:oleObj spid="_x0000_s132251" name="Equation" r:id="rId11" imgW="164957" imgH="203024" progId="">
                <p:embed/>
              </p:oleObj>
            </a:graphicData>
          </a:graphic>
        </p:graphicFrame>
        <p:graphicFrame>
          <p:nvGraphicFramePr>
            <p:cNvPr id="275" name="Object 114">
              <a:extLst>
                <a:ext uri="{FF2B5EF4-FFF2-40B4-BE49-F238E27FC236}">
                  <a16:creationId xmlns:a16="http://schemas.microsoft.com/office/drawing/2014/main" xmlns="" id="{AFA093F8-2D9F-43A5-8BA4-4E8C0F77D4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1" y="2823"/>
            <a:ext cx="287" cy="271"/>
          </p:xfrm>
          <a:graphic>
            <a:graphicData uri="http://schemas.openxmlformats.org/presentationml/2006/ole">
              <p:oleObj spid="_x0000_s132252" name="Equation" r:id="rId12" imgW="228501" imgH="215806" progId="">
                <p:embed/>
              </p:oleObj>
            </a:graphicData>
          </a:graphic>
        </p:graphicFrame>
        <p:graphicFrame>
          <p:nvGraphicFramePr>
            <p:cNvPr id="276" name="Object 115">
              <a:extLst>
                <a:ext uri="{FF2B5EF4-FFF2-40B4-BE49-F238E27FC236}">
                  <a16:creationId xmlns:a16="http://schemas.microsoft.com/office/drawing/2014/main" xmlns="" id="{9BF7D917-3600-4A73-81F1-6C673C6C2C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83" y="2805"/>
            <a:ext cx="298" cy="299"/>
          </p:xfrm>
          <a:graphic>
            <a:graphicData uri="http://schemas.openxmlformats.org/presentationml/2006/ole">
              <p:oleObj spid="_x0000_s132253" name="Equation" r:id="rId13" imgW="215619" imgH="215619" progId="">
                <p:embed/>
              </p:oleObj>
            </a:graphicData>
          </a:graphic>
        </p:graphicFrame>
      </p:grpSp>
      <p:grpSp>
        <p:nvGrpSpPr>
          <p:cNvPr id="291" name="Group 176">
            <a:extLst>
              <a:ext uri="{FF2B5EF4-FFF2-40B4-BE49-F238E27FC236}">
                <a16:creationId xmlns:a16="http://schemas.microsoft.com/office/drawing/2014/main" xmlns="" id="{420E9135-63E9-4B61-B3C4-B34515748510}"/>
              </a:ext>
            </a:extLst>
          </p:cNvPr>
          <p:cNvGrpSpPr>
            <a:grpSpLocks/>
          </p:cNvGrpSpPr>
          <p:nvPr/>
        </p:nvGrpSpPr>
        <p:grpSpPr bwMode="auto">
          <a:xfrm>
            <a:off x="616953" y="2775618"/>
            <a:ext cx="3619500" cy="2624137"/>
            <a:chOff x="332" y="1487"/>
            <a:chExt cx="2280" cy="1653"/>
          </a:xfrm>
        </p:grpSpPr>
        <p:grpSp>
          <p:nvGrpSpPr>
            <p:cNvPr id="292" name="Group 147">
              <a:extLst>
                <a:ext uri="{FF2B5EF4-FFF2-40B4-BE49-F238E27FC236}">
                  <a16:creationId xmlns:a16="http://schemas.microsoft.com/office/drawing/2014/main" xmlns="" id="{015CEC69-F24A-40E4-AE98-D769E1C36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" y="1584"/>
              <a:ext cx="816" cy="1284"/>
              <a:chOff x="1249" y="1452"/>
              <a:chExt cx="816" cy="1284"/>
            </a:xfrm>
          </p:grpSpPr>
          <p:sp>
            <p:nvSpPr>
              <p:cNvPr id="316" name="Rectangle 148">
                <a:extLst>
                  <a:ext uri="{FF2B5EF4-FFF2-40B4-BE49-F238E27FC236}">
                    <a16:creationId xmlns:a16="http://schemas.microsoft.com/office/drawing/2014/main" xmlns="" id="{F301208B-7FDE-4C6A-A86F-BE7BF7751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" name="Oval 149">
                <a:extLst>
                  <a:ext uri="{FF2B5EF4-FFF2-40B4-BE49-F238E27FC236}">
                    <a16:creationId xmlns:a16="http://schemas.microsoft.com/office/drawing/2014/main" xmlns="" id="{77A8F065-E8AF-440E-9F83-FFC298A1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8" name="Line 150">
                <a:extLst>
                  <a:ext uri="{FF2B5EF4-FFF2-40B4-BE49-F238E27FC236}">
                    <a16:creationId xmlns:a16="http://schemas.microsoft.com/office/drawing/2014/main" xmlns="" id="{5304DB3F-CDCB-419C-B312-26953F4A04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9" name="Line 151">
                <a:extLst>
                  <a:ext uri="{FF2B5EF4-FFF2-40B4-BE49-F238E27FC236}">
                    <a16:creationId xmlns:a16="http://schemas.microsoft.com/office/drawing/2014/main" xmlns="" id="{44185C45-7277-488B-B76B-00D92F66C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0" name="Line 152">
                <a:extLst>
                  <a:ext uri="{FF2B5EF4-FFF2-40B4-BE49-F238E27FC236}">
                    <a16:creationId xmlns:a16="http://schemas.microsoft.com/office/drawing/2014/main" xmlns="" id="{A3CD7D79-0696-4D5D-B8C7-7C9AD0F8BE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1" name="Text Box 153">
                <a:extLst>
                  <a:ext uri="{FF2B5EF4-FFF2-40B4-BE49-F238E27FC236}">
                    <a16:creationId xmlns:a16="http://schemas.microsoft.com/office/drawing/2014/main" xmlns="" id="{AF4AB397-12AB-4DF0-A0EE-47F4FDC03B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22" name="Text Box 154">
                <a:extLst>
                  <a:ext uri="{FF2B5EF4-FFF2-40B4-BE49-F238E27FC236}">
                    <a16:creationId xmlns:a16="http://schemas.microsoft.com/office/drawing/2014/main" xmlns="" id="{3A3AE665-99A4-4168-96F4-C4158EBACA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9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293" name="Group 155">
              <a:extLst>
                <a:ext uri="{FF2B5EF4-FFF2-40B4-BE49-F238E27FC236}">
                  <a16:creationId xmlns:a16="http://schemas.microsoft.com/office/drawing/2014/main" xmlns="" id="{92726B0B-DEE3-4F19-B695-0ADE9969E7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6" y="1572"/>
              <a:ext cx="816" cy="1284"/>
              <a:chOff x="1249" y="1452"/>
              <a:chExt cx="816" cy="1284"/>
            </a:xfrm>
          </p:grpSpPr>
          <p:sp>
            <p:nvSpPr>
              <p:cNvPr id="306" name="Rectangle 156">
                <a:extLst>
                  <a:ext uri="{FF2B5EF4-FFF2-40B4-BE49-F238E27FC236}">
                    <a16:creationId xmlns:a16="http://schemas.microsoft.com/office/drawing/2014/main" xmlns="" id="{3BD4EC75-E2DD-4FC5-8A9C-A18E66D0D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" name="Oval 157">
                <a:extLst>
                  <a:ext uri="{FF2B5EF4-FFF2-40B4-BE49-F238E27FC236}">
                    <a16:creationId xmlns:a16="http://schemas.microsoft.com/office/drawing/2014/main" xmlns="" id="{816EA1B9-8DD2-4894-86EE-9DEC1E857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" name="Line 158">
                <a:extLst>
                  <a:ext uri="{FF2B5EF4-FFF2-40B4-BE49-F238E27FC236}">
                    <a16:creationId xmlns:a16="http://schemas.microsoft.com/office/drawing/2014/main" xmlns="" id="{DAC4BF43-C25A-4981-8558-32CEA73C4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2" name="Line 159">
                <a:extLst>
                  <a:ext uri="{FF2B5EF4-FFF2-40B4-BE49-F238E27FC236}">
                    <a16:creationId xmlns:a16="http://schemas.microsoft.com/office/drawing/2014/main" xmlns="" id="{E7B2E905-DF0F-41C8-8768-29EA1DC1D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3" name="Line 160">
                <a:extLst>
                  <a:ext uri="{FF2B5EF4-FFF2-40B4-BE49-F238E27FC236}">
                    <a16:creationId xmlns:a16="http://schemas.microsoft.com/office/drawing/2014/main" xmlns="" id="{AB796D54-7E01-427F-98B0-E018FD65C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4" name="Text Box 161">
                <a:extLst>
                  <a:ext uri="{FF2B5EF4-FFF2-40B4-BE49-F238E27FC236}">
                    <a16:creationId xmlns:a16="http://schemas.microsoft.com/office/drawing/2014/main" xmlns="" id="{B88F8F07-8F0A-467E-A162-A53C1A1AC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15" name="Text Box 162">
                <a:extLst>
                  <a:ext uri="{FF2B5EF4-FFF2-40B4-BE49-F238E27FC236}">
                    <a16:creationId xmlns:a16="http://schemas.microsoft.com/office/drawing/2014/main" xmlns="" id="{A4C5C176-BBC9-4976-BF60-99D266AE5B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</a:p>
            </p:txBody>
          </p:sp>
        </p:grpSp>
        <p:sp>
          <p:nvSpPr>
            <p:cNvPr id="294" name="Oval 163">
              <a:extLst>
                <a:ext uri="{FF2B5EF4-FFF2-40B4-BE49-F238E27FC236}">
                  <a16:creationId xmlns:a16="http://schemas.microsoft.com/office/drawing/2014/main" xmlns="" id="{B9B42CA0-5A22-4487-85C5-27AD879D3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92"/>
              <a:ext cx="60" cy="6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5" name="Line 164">
              <a:extLst>
                <a:ext uri="{FF2B5EF4-FFF2-40B4-BE49-F238E27FC236}">
                  <a16:creationId xmlns:a16="http://schemas.microsoft.com/office/drawing/2014/main" xmlns="" id="{965E671D-6D38-4E12-9173-24040077C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728"/>
              <a:ext cx="5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6" name="Line 165">
              <a:extLst>
                <a:ext uri="{FF2B5EF4-FFF2-40B4-BE49-F238E27FC236}">
                  <a16:creationId xmlns:a16="http://schemas.microsoft.com/office/drawing/2014/main" xmlns="" id="{6EA26067-C767-45B4-AB91-178CABB24E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8" y="1716"/>
              <a:ext cx="540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" name="Line 166">
              <a:extLst>
                <a:ext uri="{FF2B5EF4-FFF2-40B4-BE49-F238E27FC236}">
                  <a16:creationId xmlns:a16="http://schemas.microsoft.com/office/drawing/2014/main" xmlns="" id="{CC28ABBF-922A-40D1-AB33-AC2851C51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832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8" name="Line 167">
              <a:extLst>
                <a:ext uri="{FF2B5EF4-FFF2-40B4-BE49-F238E27FC236}">
                  <a16:creationId xmlns:a16="http://schemas.microsoft.com/office/drawing/2014/main" xmlns="" id="{612DA170-6189-4890-B325-66F4C5B68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56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9" name="Line 168">
              <a:extLst>
                <a:ext uri="{FF2B5EF4-FFF2-40B4-BE49-F238E27FC236}">
                  <a16:creationId xmlns:a16="http://schemas.microsoft.com/office/drawing/2014/main" xmlns="" id="{E2CC9C3A-B6A0-4411-B18A-1CD02354A1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4" y="1716"/>
              <a:ext cx="504" cy="11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0" name="Line 169">
              <a:extLst>
                <a:ext uri="{FF2B5EF4-FFF2-40B4-BE49-F238E27FC236}">
                  <a16:creationId xmlns:a16="http://schemas.microsoft.com/office/drawing/2014/main" xmlns="" id="{F9F0A5F7-0B71-486F-A880-C8D911184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716"/>
              <a:ext cx="540" cy="11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1" name="Oval 170">
              <a:extLst>
                <a:ext uri="{FF2B5EF4-FFF2-40B4-BE49-F238E27FC236}">
                  <a16:creationId xmlns:a16="http://schemas.microsoft.com/office/drawing/2014/main" xmlns="" id="{D6A14CDB-2D2F-445D-AD8C-4126096C6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1692"/>
              <a:ext cx="60" cy="6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02" name="Object 171">
              <a:extLst>
                <a:ext uri="{FF2B5EF4-FFF2-40B4-BE49-F238E27FC236}">
                  <a16:creationId xmlns:a16="http://schemas.microsoft.com/office/drawing/2014/main" xmlns="" id="{86686980-06B7-4015-B234-24E6D0A241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" y="1487"/>
            <a:ext cx="201" cy="297"/>
          </p:xfrm>
          <a:graphic>
            <a:graphicData uri="http://schemas.openxmlformats.org/presentationml/2006/ole">
              <p:oleObj spid="_x0000_s132254" name="Equation" r:id="rId14" imgW="164957" imgH="241091" progId="">
                <p:embed/>
              </p:oleObj>
            </a:graphicData>
          </a:graphic>
        </p:graphicFrame>
        <p:graphicFrame>
          <p:nvGraphicFramePr>
            <p:cNvPr id="303" name="Object 172">
              <a:extLst>
                <a:ext uri="{FF2B5EF4-FFF2-40B4-BE49-F238E27FC236}">
                  <a16:creationId xmlns:a16="http://schemas.microsoft.com/office/drawing/2014/main" xmlns="" id="{DBA4EFDD-6D04-4D80-8270-F836A0370B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4" y="1528"/>
            <a:ext cx="219" cy="273"/>
          </p:xfrm>
          <a:graphic>
            <a:graphicData uri="http://schemas.openxmlformats.org/presentationml/2006/ole">
              <p:oleObj spid="_x0000_s132255" name="Equation" r:id="rId15" imgW="164957" imgH="203024" progId="">
                <p:embed/>
              </p:oleObj>
            </a:graphicData>
          </a:graphic>
        </p:graphicFrame>
        <p:graphicFrame>
          <p:nvGraphicFramePr>
            <p:cNvPr id="304" name="Object 173">
              <a:extLst>
                <a:ext uri="{FF2B5EF4-FFF2-40B4-BE49-F238E27FC236}">
                  <a16:creationId xmlns:a16="http://schemas.microsoft.com/office/drawing/2014/main" xmlns="" id="{22CF3CA5-6B8E-445F-9F33-CED64323AE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" y="2859"/>
            <a:ext cx="287" cy="271"/>
          </p:xfrm>
          <a:graphic>
            <a:graphicData uri="http://schemas.openxmlformats.org/presentationml/2006/ole">
              <p:oleObj spid="_x0000_s132256" name="Equation" r:id="rId16" imgW="228501" imgH="215806" progId="">
                <p:embed/>
              </p:oleObj>
            </a:graphicData>
          </a:graphic>
        </p:graphicFrame>
        <p:graphicFrame>
          <p:nvGraphicFramePr>
            <p:cNvPr id="305" name="Object 174">
              <a:extLst>
                <a:ext uri="{FF2B5EF4-FFF2-40B4-BE49-F238E27FC236}">
                  <a16:creationId xmlns:a16="http://schemas.microsoft.com/office/drawing/2014/main" xmlns="" id="{74082860-561C-483E-A32E-01AFF0B414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8" y="2841"/>
            <a:ext cx="299" cy="299"/>
          </p:xfrm>
          <a:graphic>
            <a:graphicData uri="http://schemas.openxmlformats.org/presentationml/2006/ole">
              <p:oleObj spid="_x0000_s132257" name="Equation" r:id="rId17" imgW="215619" imgH="215619" progId="">
                <p:embed/>
              </p:oleObj>
            </a:graphicData>
          </a:graphic>
        </p:graphicFrame>
      </p:grpSp>
      <p:sp>
        <p:nvSpPr>
          <p:cNvPr id="323" name="Text Box 175">
            <a:extLst>
              <a:ext uri="{FF2B5EF4-FFF2-40B4-BE49-F238E27FC236}">
                <a16:creationId xmlns:a16="http://schemas.microsoft.com/office/drawing/2014/main" xmlns="" id="{7A87B663-E587-4A3F-85BE-058C49284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3175" y="1225451"/>
            <a:ext cx="1543050" cy="58477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保持！</a:t>
            </a:r>
          </a:p>
        </p:txBody>
      </p:sp>
      <p:sp>
        <p:nvSpPr>
          <p:cNvPr id="324" name="Line 179">
            <a:extLst>
              <a:ext uri="{FF2B5EF4-FFF2-40B4-BE49-F238E27FC236}">
                <a16:creationId xmlns:a16="http://schemas.microsoft.com/office/drawing/2014/main" xmlns="" id="{AFC10BD5-FCBF-4A7A-9425-6316FB322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303" y="4993355"/>
            <a:ext cx="238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5" name="Line 180">
            <a:extLst>
              <a:ext uri="{FF2B5EF4-FFF2-40B4-BE49-F238E27FC236}">
                <a16:creationId xmlns:a16="http://schemas.microsoft.com/office/drawing/2014/main" xmlns="" id="{EF54FD7F-DE2B-4D4E-9B9C-8B1606CBB6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9066" y="4972718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6" name="Line 181">
            <a:extLst>
              <a:ext uri="{FF2B5EF4-FFF2-40B4-BE49-F238E27FC236}">
                <a16:creationId xmlns:a16="http://schemas.microsoft.com/office/drawing/2014/main" xmlns="" id="{3A0A118F-0D46-4277-970C-4DCCE71C5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1625" y="5038725"/>
            <a:ext cx="2174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" name="Line 182">
            <a:extLst>
              <a:ext uri="{FF2B5EF4-FFF2-40B4-BE49-F238E27FC236}">
                <a16:creationId xmlns:a16="http://schemas.microsoft.com/office/drawing/2014/main" xmlns="" id="{93FEE377-0666-414D-96F6-ACCE2CE7D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5438" y="5037137"/>
            <a:ext cx="1984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Text Box 46" descr="花束">
            <a:extLst>
              <a:ext uri="{FF2B5EF4-FFF2-40B4-BE49-F238E27FC236}">
                <a16:creationId xmlns:a16="http://schemas.microsoft.com/office/drawing/2014/main" xmlns="" id="{7FCB9B8A-8827-434D-AACC-C3AB9D9A4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49" y="588279"/>
            <a:ext cx="52331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29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二、工作原理</a:t>
            </a:r>
          </a:p>
        </p:txBody>
      </p:sp>
    </p:spTree>
    <p:extLst>
      <p:ext uri="{BB962C8B-B14F-4D97-AF65-F5344CB8AC3E}">
        <p14:creationId xmlns:p14="http://schemas.microsoft.com/office/powerpoint/2010/main" xmlns="" val="246483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7" grpId="0"/>
      <p:bldP spid="200" grpId="0"/>
      <p:bldP spid="201" grpId="0"/>
      <p:bldP spid="210" grpId="0"/>
      <p:bldP spid="245" grpId="0"/>
      <p:bldP spid="249" grpId="0"/>
      <p:bldP spid="257" grpId="0"/>
      <p:bldP spid="258" grpId="0"/>
      <p:bldP spid="259" grpId="0"/>
      <p:bldP spid="260" grpId="0"/>
      <p:bldP spid="3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R-S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pSp>
        <p:nvGrpSpPr>
          <p:cNvPr id="169" name="Group 34">
            <a:extLst>
              <a:ext uri="{FF2B5EF4-FFF2-40B4-BE49-F238E27FC236}">
                <a16:creationId xmlns:a16="http://schemas.microsoft.com/office/drawing/2014/main" xmlns="" id="{A77AF42C-52C5-4345-8AEC-F433BF5DA367}"/>
              </a:ext>
            </a:extLst>
          </p:cNvPr>
          <p:cNvGrpSpPr>
            <a:grpSpLocks/>
          </p:cNvGrpSpPr>
          <p:nvPr/>
        </p:nvGrpSpPr>
        <p:grpSpPr bwMode="auto">
          <a:xfrm>
            <a:off x="456696" y="4483050"/>
            <a:ext cx="4000500" cy="598487"/>
            <a:chOff x="1560" y="2551"/>
            <a:chExt cx="2520" cy="377"/>
          </a:xfrm>
        </p:grpSpPr>
        <p:sp>
          <p:nvSpPr>
            <p:cNvPr id="170" name="Text Box 32">
              <a:extLst>
                <a:ext uri="{FF2B5EF4-FFF2-40B4-BE49-F238E27FC236}">
                  <a16:creationId xmlns:a16="http://schemas.microsoft.com/office/drawing/2014/main" xmlns="" id="{E9443EB5-A0B9-403C-BA57-2FBE53765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" y="2563"/>
              <a:ext cx="3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71" name="Text Box 33">
              <a:extLst>
                <a:ext uri="{FF2B5EF4-FFF2-40B4-BE49-F238E27FC236}">
                  <a16:creationId xmlns:a16="http://schemas.microsoft.com/office/drawing/2014/main" xmlns="" id="{91186BD6-B35C-444B-8380-BC1594BF8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" y="2551"/>
              <a:ext cx="3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</p:grpSp>
      <p:grpSp>
        <p:nvGrpSpPr>
          <p:cNvPr id="172" name="Group 37">
            <a:extLst>
              <a:ext uri="{FF2B5EF4-FFF2-40B4-BE49-F238E27FC236}">
                <a16:creationId xmlns:a16="http://schemas.microsoft.com/office/drawing/2014/main" xmlns="" id="{C47583F5-0EED-4A6A-AFE9-3CC93CCE7FEA}"/>
              </a:ext>
            </a:extLst>
          </p:cNvPr>
          <p:cNvGrpSpPr>
            <a:grpSpLocks/>
          </p:cNvGrpSpPr>
          <p:nvPr/>
        </p:nvGrpSpPr>
        <p:grpSpPr bwMode="auto">
          <a:xfrm>
            <a:off x="1294896" y="2357387"/>
            <a:ext cx="2324100" cy="617538"/>
            <a:chOff x="2088" y="1212"/>
            <a:chExt cx="1464" cy="389"/>
          </a:xfrm>
        </p:grpSpPr>
        <p:sp>
          <p:nvSpPr>
            <p:cNvPr id="173" name="Text Box 35">
              <a:extLst>
                <a:ext uri="{FF2B5EF4-FFF2-40B4-BE49-F238E27FC236}">
                  <a16:creationId xmlns:a16="http://schemas.microsoft.com/office/drawing/2014/main" xmlns="" id="{B682050C-187A-4609-8AC1-1D62CBFDD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" y="1212"/>
              <a:ext cx="3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4" name="Text Box 36">
              <a:extLst>
                <a:ext uri="{FF2B5EF4-FFF2-40B4-BE49-F238E27FC236}">
                  <a16:creationId xmlns:a16="http://schemas.microsoft.com/office/drawing/2014/main" xmlns="" id="{3F756FBD-036B-43D5-89D0-7F0583A11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8" y="1236"/>
              <a:ext cx="3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175" name="Text Box 38">
            <a:extLst>
              <a:ext uri="{FF2B5EF4-FFF2-40B4-BE49-F238E27FC236}">
                <a16:creationId xmlns:a16="http://schemas.microsoft.com/office/drawing/2014/main" xmlns="" id="{54EFCF2F-D542-4FBA-A701-8C6443744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021" y="5425737"/>
            <a:ext cx="30289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输出：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全是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6" name="Rectangle 40">
                <a:extLst>
                  <a:ext uri="{FF2B5EF4-FFF2-40B4-BE49-F238E27FC236}">
                    <a16:creationId xmlns="" xmlns:a16="http://schemas.microsoft.com/office/drawing/2014/main" id="{2C5D2174-AF03-4303-B7BF-9A63B2627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3274" y="2513156"/>
                <a:ext cx="3392629" cy="2678554"/>
              </a:xfrm>
              <a:prstGeom prst="rect">
                <a:avLst/>
              </a:prstGeom>
              <a:noFill/>
              <a:ln w="38100">
                <a:solidFill>
                  <a:srgbClr val="00206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99FFCC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3335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524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905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362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8194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276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7338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algn="just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8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注意：</a:t>
                </a:r>
                <a:r>
                  <a:rPr kumimoji="1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当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、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i="1">
                        <a:latin typeface="Cambria Math" panose="02040503050406030204" pitchFamily="18" charset="0"/>
                      </a:rPr>
                      <m:t>  </m:t>
                    </m:r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同时由</a:t>
                </a:r>
                <a:r>
                  <a:rPr kumimoji="1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kumimoji="1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变为</a:t>
                </a:r>
                <a:r>
                  <a:rPr kumimoji="1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时，翻转快的门输出变为</a:t>
                </a:r>
                <a:r>
                  <a:rPr kumimoji="1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kumimoji="1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，另一个不得翻转。因此，</a:t>
                </a:r>
                <a:r>
                  <a:rPr kumimoji="1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该状态为不定状态</a:t>
                </a:r>
                <a:endPara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6" name="Rectangle 4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C5D2174-AF03-4303-B7BF-9A63B2627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3274" y="2513156"/>
                <a:ext cx="3392629" cy="2678554"/>
              </a:xfrm>
              <a:prstGeom prst="rect">
                <a:avLst/>
              </a:prstGeom>
              <a:blipFill>
                <a:blip r:embed="rId5" cstate="print"/>
                <a:stretch>
                  <a:fillRect l="-3203" t="-2018" r="-13345" b="-3812"/>
                </a:stretch>
              </a:blipFill>
              <a:ln w="38100">
                <a:solidFill>
                  <a:srgbClr val="00206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99FF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Group 113">
            <a:extLst>
              <a:ext uri="{FF2B5EF4-FFF2-40B4-BE49-F238E27FC236}">
                <a16:creationId xmlns:a16="http://schemas.microsoft.com/office/drawing/2014/main" xmlns="" id="{D691FD32-7BD1-4B17-A6ED-F65E615B8F10}"/>
              </a:ext>
            </a:extLst>
          </p:cNvPr>
          <p:cNvGrpSpPr>
            <a:grpSpLocks/>
          </p:cNvGrpSpPr>
          <p:nvPr/>
        </p:nvGrpSpPr>
        <p:grpSpPr bwMode="auto">
          <a:xfrm>
            <a:off x="621796" y="2584400"/>
            <a:ext cx="3619500" cy="2624137"/>
            <a:chOff x="272" y="731"/>
            <a:chExt cx="2280" cy="1653"/>
          </a:xfrm>
        </p:grpSpPr>
        <p:grpSp>
          <p:nvGrpSpPr>
            <p:cNvPr id="178" name="Group 42">
              <a:extLst>
                <a:ext uri="{FF2B5EF4-FFF2-40B4-BE49-F238E27FC236}">
                  <a16:creationId xmlns:a16="http://schemas.microsoft.com/office/drawing/2014/main" xmlns="" id="{E37E2106-0C44-4B88-A574-8B7170B78C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" y="828"/>
              <a:ext cx="816" cy="1284"/>
              <a:chOff x="1249" y="1452"/>
              <a:chExt cx="816" cy="1284"/>
            </a:xfrm>
          </p:grpSpPr>
          <p:sp>
            <p:nvSpPr>
              <p:cNvPr id="216" name="Rectangle 43">
                <a:extLst>
                  <a:ext uri="{FF2B5EF4-FFF2-40B4-BE49-F238E27FC236}">
                    <a16:creationId xmlns:a16="http://schemas.microsoft.com/office/drawing/2014/main" xmlns="" id="{A8793F3A-65F1-4EBA-A2D6-B269F5F2B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7" name="Oval 44">
                <a:extLst>
                  <a:ext uri="{FF2B5EF4-FFF2-40B4-BE49-F238E27FC236}">
                    <a16:creationId xmlns:a16="http://schemas.microsoft.com/office/drawing/2014/main" xmlns="" id="{16819D71-3E99-4B1D-978B-C2E56B6C02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8" name="Line 45">
                <a:extLst>
                  <a:ext uri="{FF2B5EF4-FFF2-40B4-BE49-F238E27FC236}">
                    <a16:creationId xmlns:a16="http://schemas.microsoft.com/office/drawing/2014/main" xmlns="" id="{216D73BA-C520-4675-AA6F-1AB4FB9C4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9" name="Line 46">
                <a:extLst>
                  <a:ext uri="{FF2B5EF4-FFF2-40B4-BE49-F238E27FC236}">
                    <a16:creationId xmlns:a16="http://schemas.microsoft.com/office/drawing/2014/main" xmlns="" id="{75460C57-38B3-4FD0-8B7E-5C71FF45A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0" name="Line 47">
                <a:extLst>
                  <a:ext uri="{FF2B5EF4-FFF2-40B4-BE49-F238E27FC236}">
                    <a16:creationId xmlns:a16="http://schemas.microsoft.com/office/drawing/2014/main" xmlns="" id="{11C13146-9659-4A99-A463-10BB65143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1" name="Text Box 48">
                <a:extLst>
                  <a:ext uri="{FF2B5EF4-FFF2-40B4-BE49-F238E27FC236}">
                    <a16:creationId xmlns:a16="http://schemas.microsoft.com/office/drawing/2014/main" xmlns="" id="{3B02A52C-7539-4712-86BD-CE4304C7FC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222" name="Text Box 49">
                <a:extLst>
                  <a:ext uri="{FF2B5EF4-FFF2-40B4-BE49-F238E27FC236}">
                    <a16:creationId xmlns:a16="http://schemas.microsoft.com/office/drawing/2014/main" xmlns="" id="{7ADB1A94-0086-4E81-8E1B-7C3150578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179" name="Group 50">
              <a:extLst>
                <a:ext uri="{FF2B5EF4-FFF2-40B4-BE49-F238E27FC236}">
                  <a16:creationId xmlns:a16="http://schemas.microsoft.com/office/drawing/2014/main" xmlns="" id="{518B2790-79E2-4E48-9211-14B4CC67B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" y="816"/>
              <a:ext cx="816" cy="1284"/>
              <a:chOff x="1249" y="1452"/>
              <a:chExt cx="816" cy="1284"/>
            </a:xfrm>
          </p:grpSpPr>
          <p:sp>
            <p:nvSpPr>
              <p:cNvPr id="208" name="Rectangle 51">
                <a:extLst>
                  <a:ext uri="{FF2B5EF4-FFF2-40B4-BE49-F238E27FC236}">
                    <a16:creationId xmlns:a16="http://schemas.microsoft.com/office/drawing/2014/main" xmlns="" id="{9EFC0DCB-1138-4CE4-A95B-9948025C2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1872"/>
                <a:ext cx="816" cy="5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" name="Oval 52">
                <a:extLst>
                  <a:ext uri="{FF2B5EF4-FFF2-40B4-BE49-F238E27FC236}">
                    <a16:creationId xmlns:a16="http://schemas.microsoft.com/office/drawing/2014/main" xmlns="" id="{BE240038-112B-4E38-93F0-7563074CD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1776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1" name="Line 53">
                <a:extLst>
                  <a:ext uri="{FF2B5EF4-FFF2-40B4-BE49-F238E27FC236}">
                    <a16:creationId xmlns:a16="http://schemas.microsoft.com/office/drawing/2014/main" xmlns="" id="{E2D196CF-BED8-4BB1-B29E-1F303469E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388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2" name="Line 54">
                <a:extLst>
                  <a:ext uri="{FF2B5EF4-FFF2-40B4-BE49-F238E27FC236}">
                    <a16:creationId xmlns:a16="http://schemas.microsoft.com/office/drawing/2014/main" xmlns="" id="{81E8E628-BA48-4A35-A5D0-CE9CB6278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0" y="240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" name="Line 55">
                <a:extLst>
                  <a:ext uri="{FF2B5EF4-FFF2-40B4-BE49-F238E27FC236}">
                    <a16:creationId xmlns:a16="http://schemas.microsoft.com/office/drawing/2014/main" xmlns="" id="{A4CB15A9-032D-4079-BF5A-1B68E0D53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14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4" name="Text Box 56">
                <a:extLst>
                  <a:ext uri="{FF2B5EF4-FFF2-40B4-BE49-F238E27FC236}">
                    <a16:creationId xmlns:a16="http://schemas.microsoft.com/office/drawing/2014/main" xmlns="" id="{2DC32F9D-3167-48B6-BCFA-1CA0624C3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" y="1836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215" name="Text Box 57">
                <a:extLst>
                  <a:ext uri="{FF2B5EF4-FFF2-40B4-BE49-F238E27FC236}">
                    <a16:creationId xmlns:a16="http://schemas.microsoft.com/office/drawing/2014/main" xmlns="" id="{A2DFAF54-880B-4948-B2C2-E9BD9DD3F9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0" y="2028"/>
                <a:ext cx="40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</a:p>
            </p:txBody>
          </p:sp>
        </p:grpSp>
        <p:sp>
          <p:nvSpPr>
            <p:cNvPr id="180" name="Oval 58">
              <a:extLst>
                <a:ext uri="{FF2B5EF4-FFF2-40B4-BE49-F238E27FC236}">
                  <a16:creationId xmlns:a16="http://schemas.microsoft.com/office/drawing/2014/main" xmlns="" id="{5A4B73D7-35E8-44CB-8F6B-A712800EB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936"/>
              <a:ext cx="60" cy="6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" name="Line 59">
              <a:extLst>
                <a:ext uri="{FF2B5EF4-FFF2-40B4-BE49-F238E27FC236}">
                  <a16:creationId xmlns:a16="http://schemas.microsoft.com/office/drawing/2014/main" xmlns="" id="{8AC91120-69B7-4F0E-8228-15216BA08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" y="972"/>
              <a:ext cx="5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2" name="Line 60">
              <a:extLst>
                <a:ext uri="{FF2B5EF4-FFF2-40B4-BE49-F238E27FC236}">
                  <a16:creationId xmlns:a16="http://schemas.microsoft.com/office/drawing/2014/main" xmlns="" id="{A1152B84-6BFC-441B-8A5B-9097DE93D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8" y="960"/>
              <a:ext cx="540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3" name="Line 61">
              <a:extLst>
                <a:ext uri="{FF2B5EF4-FFF2-40B4-BE49-F238E27FC236}">
                  <a16:creationId xmlns:a16="http://schemas.microsoft.com/office/drawing/2014/main" xmlns="" id="{5D410F11-3768-4429-80EE-B1D4E6896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2076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" name="Line 62">
              <a:extLst>
                <a:ext uri="{FF2B5EF4-FFF2-40B4-BE49-F238E27FC236}">
                  <a16:creationId xmlns:a16="http://schemas.microsoft.com/office/drawing/2014/main" xmlns="" id="{A7C7DBBA-7109-450D-9738-DCA401B1D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" y="2100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9" name="Line 63">
              <a:extLst>
                <a:ext uri="{FF2B5EF4-FFF2-40B4-BE49-F238E27FC236}">
                  <a16:creationId xmlns:a16="http://schemas.microsoft.com/office/drawing/2014/main" xmlns="" id="{2A0ACDE2-CBF2-42B3-8810-F9D42016F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960"/>
              <a:ext cx="504" cy="11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2" name="Line 64">
              <a:extLst>
                <a:ext uri="{FF2B5EF4-FFF2-40B4-BE49-F238E27FC236}">
                  <a16:creationId xmlns:a16="http://schemas.microsoft.com/office/drawing/2014/main" xmlns="" id="{6F5EA643-43D1-45B8-9D39-DC929C57B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8" y="960"/>
              <a:ext cx="540" cy="11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3" name="Oval 65">
              <a:extLst>
                <a:ext uri="{FF2B5EF4-FFF2-40B4-BE49-F238E27FC236}">
                  <a16:creationId xmlns:a16="http://schemas.microsoft.com/office/drawing/2014/main" xmlns="" id="{7776BC14-4EB0-41F4-A070-3B988DF00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936"/>
              <a:ext cx="60" cy="6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4" name="Object 66">
              <a:extLst>
                <a:ext uri="{FF2B5EF4-FFF2-40B4-BE49-F238E27FC236}">
                  <a16:creationId xmlns:a16="http://schemas.microsoft.com/office/drawing/2014/main" xmlns="" id="{9F3B4BE7-1730-42A7-8840-18AC578EAB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" y="731"/>
            <a:ext cx="201" cy="297"/>
          </p:xfrm>
          <a:graphic>
            <a:graphicData uri="http://schemas.openxmlformats.org/presentationml/2006/ole">
              <p:oleObj spid="_x0000_s115438" name="Equation" r:id="rId6" imgW="164957" imgH="241091" progId="">
                <p:embed/>
              </p:oleObj>
            </a:graphicData>
          </a:graphic>
        </p:graphicFrame>
        <p:graphicFrame>
          <p:nvGraphicFramePr>
            <p:cNvPr id="205" name="Object 67">
              <a:extLst>
                <a:ext uri="{FF2B5EF4-FFF2-40B4-BE49-F238E27FC236}">
                  <a16:creationId xmlns:a16="http://schemas.microsoft.com/office/drawing/2014/main" xmlns="" id="{091B32CF-036D-4AE9-AAD7-092E6C9972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4" y="772"/>
            <a:ext cx="219" cy="273"/>
          </p:xfrm>
          <a:graphic>
            <a:graphicData uri="http://schemas.openxmlformats.org/presentationml/2006/ole">
              <p:oleObj spid="_x0000_s115439" name="Equation" r:id="rId7" imgW="164957" imgH="203024" progId="">
                <p:embed/>
              </p:oleObj>
            </a:graphicData>
          </a:graphic>
        </p:graphicFrame>
        <p:graphicFrame>
          <p:nvGraphicFramePr>
            <p:cNvPr id="206" name="Object 68">
              <a:extLst>
                <a:ext uri="{FF2B5EF4-FFF2-40B4-BE49-F238E27FC236}">
                  <a16:creationId xmlns:a16="http://schemas.microsoft.com/office/drawing/2014/main" xmlns="" id="{40047B06-7629-4BF6-B363-4271E863D5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" y="2103"/>
            <a:ext cx="287" cy="271"/>
          </p:xfrm>
          <a:graphic>
            <a:graphicData uri="http://schemas.openxmlformats.org/presentationml/2006/ole">
              <p:oleObj spid="_x0000_s115440" name="Equation" r:id="rId8" imgW="228501" imgH="215806" progId="">
                <p:embed/>
              </p:oleObj>
            </a:graphicData>
          </a:graphic>
        </p:graphicFrame>
        <p:graphicFrame>
          <p:nvGraphicFramePr>
            <p:cNvPr id="207" name="Object 69">
              <a:extLst>
                <a:ext uri="{FF2B5EF4-FFF2-40B4-BE49-F238E27FC236}">
                  <a16:creationId xmlns:a16="http://schemas.microsoft.com/office/drawing/2014/main" xmlns="" id="{F984051D-70AB-45E8-8A3E-991C74D317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99" y="2085"/>
            <a:ext cx="298" cy="299"/>
          </p:xfrm>
          <a:graphic>
            <a:graphicData uri="http://schemas.openxmlformats.org/presentationml/2006/ole">
              <p:oleObj spid="_x0000_s115441" name="Equation" r:id="rId9" imgW="215619" imgH="215619" progId="">
                <p:embed/>
              </p:oleObj>
            </a:graphicData>
          </a:graphic>
        </p:graphicFrame>
      </p:grpSp>
      <p:sp>
        <p:nvSpPr>
          <p:cNvPr id="244" name="Line 119">
            <a:extLst>
              <a:ext uri="{FF2B5EF4-FFF2-40B4-BE49-F238E27FC236}">
                <a16:creationId xmlns:a16="http://schemas.microsoft.com/office/drawing/2014/main" xmlns="" id="{6D68FEF4-33D2-47D5-8571-A643324EA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021" y="4784675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" name="Line 120">
            <a:extLst>
              <a:ext uri="{FF2B5EF4-FFF2-40B4-BE49-F238E27FC236}">
                <a16:creationId xmlns:a16="http://schemas.microsoft.com/office/drawing/2014/main" xmlns="" id="{F4044619-45CE-4667-BCC4-8A0BAC226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1846" y="4776737"/>
            <a:ext cx="2190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9" name="Text Box 1028">
            <a:extLst>
              <a:ext uri="{FF2B5EF4-FFF2-40B4-BE49-F238E27FC236}">
                <a16:creationId xmlns:a16="http://schemas.microsoft.com/office/drawing/2014/main" xmlns="" id="{7503C3B4-348B-41FA-BC61-31F24C958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33" y="1913446"/>
            <a:ext cx="3727063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输入                           时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0" name="矩形 329">
                <a:extLst>
                  <a:ext uri="{FF2B5EF4-FFF2-40B4-BE49-F238E27FC236}">
                    <a16:creationId xmlns="" xmlns:a16="http://schemas.microsoft.com/office/drawing/2014/main" id="{8F5E2E6F-1660-4479-8C4C-AD327ACE72A9}"/>
                  </a:ext>
                </a:extLst>
              </p:cNvPr>
              <p:cNvSpPr/>
              <p:nvPr/>
            </p:nvSpPr>
            <p:spPr>
              <a:xfrm>
                <a:off x="1321223" y="1955823"/>
                <a:ext cx="2587888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e>
                      </m:acc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m:rPr>
                          <m:nor/>
                        </m:rPr>
                        <a:rPr lang="zh-CN" altLang="en-US" sz="2400" b="1" i="1">
                          <a:latin typeface="Cambria Math" panose="02040503050406030204" pitchFamily="18" charset="0"/>
                        </a:rPr>
                        <m:t>      </m:t>
                      </m:r>
                      <m:acc>
                        <m:accPr>
                          <m:chr m:val="̅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e>
                      </m:acc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5E2E6F-1660-4479-8C4C-AD327ACE7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223" y="1955823"/>
                <a:ext cx="2587888" cy="462434"/>
              </a:xfrm>
              <a:prstGeom prst="rect">
                <a:avLst/>
              </a:prstGeom>
              <a:blipFill>
                <a:blip r:embed="rId10" cstate="print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 Box 46" descr="花束">
            <a:extLst>
              <a:ext uri="{FF2B5EF4-FFF2-40B4-BE49-F238E27FC236}">
                <a16:creationId xmlns:a16="http://schemas.microsoft.com/office/drawing/2014/main" xmlns="" id="{2ECCC1DB-BEE1-4342-B5BC-624BD7F16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49" y="773107"/>
            <a:ext cx="523316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二、工作原理</a:t>
            </a:r>
          </a:p>
        </p:txBody>
      </p:sp>
    </p:spTree>
    <p:extLst>
      <p:ext uri="{BB962C8B-B14F-4D97-AF65-F5344CB8AC3E}">
        <p14:creationId xmlns:p14="http://schemas.microsoft.com/office/powerpoint/2010/main" xmlns="" val="84966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1487538" y="2920756"/>
            <a:ext cx="167129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158834" y="-15801"/>
            <a:ext cx="598516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 flipH="1">
            <a:off x="3158833" y="15801"/>
            <a:ext cx="3386343" cy="2404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5827660" y="4362508"/>
            <a:ext cx="3316340" cy="2495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405821" y="2789630"/>
            <a:ext cx="409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200" dirty="0"/>
              <a:t>概述</a:t>
            </a: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4405821" y="3932445"/>
            <a:ext cx="3787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</a:rPr>
              <a:t>集成触发器</a:t>
            </a:r>
          </a:p>
        </p:txBody>
      </p:sp>
    </p:spTree>
    <p:extLst>
      <p:ext uri="{BB962C8B-B14F-4D97-AF65-F5344CB8AC3E}">
        <p14:creationId xmlns:p14="http://schemas.microsoft.com/office/powerpoint/2010/main" xmlns="" val="4033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R-S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5" y="620964"/>
            <a:ext cx="709714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三、逻辑功能的描述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B88C3C0-4E43-4956-895D-4C4C36C37227}"/>
              </a:ext>
            </a:extLst>
          </p:cNvPr>
          <p:cNvSpPr txBox="1"/>
          <p:nvPr/>
        </p:nvSpPr>
        <p:spPr>
          <a:xfrm>
            <a:off x="0" y="1185884"/>
            <a:ext cx="8422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状态转移真值表（功能表）</a:t>
            </a: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反映触发器状态变化与输入之间的关系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xmlns="" id="{435AA85C-3AF9-429A-AE49-ED4FE7E2B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32" y="2118177"/>
            <a:ext cx="4762842" cy="52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dirty="0">
                <a:solidFill>
                  <a:srgbClr val="C00000"/>
                </a:solidFill>
              </a:rPr>
              <a:t>基本</a:t>
            </a:r>
            <a:r>
              <a:rPr lang="en-US" altLang="zh-CN" i="1" dirty="0">
                <a:solidFill>
                  <a:srgbClr val="C00000"/>
                </a:solidFill>
              </a:rPr>
              <a:t>R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en-US" altLang="zh-CN" i="1" dirty="0">
                <a:solidFill>
                  <a:srgbClr val="C00000"/>
                </a:solidFill>
              </a:rPr>
              <a:t>S</a:t>
            </a:r>
            <a:r>
              <a:rPr lang="zh-CN" altLang="en-US" dirty="0">
                <a:solidFill>
                  <a:srgbClr val="C00000"/>
                </a:solidFill>
              </a:rPr>
              <a:t>触发器的状态转移真值表</a:t>
            </a:r>
          </a:p>
        </p:txBody>
      </p:sp>
      <p:sp>
        <p:nvSpPr>
          <p:cNvPr id="85" name="Line 83">
            <a:extLst>
              <a:ext uri="{FF2B5EF4-FFF2-40B4-BE49-F238E27FC236}">
                <a16:creationId xmlns:a16="http://schemas.microsoft.com/office/drawing/2014/main" xmlns="" id="{B3F959D1-0009-45CE-8FFE-76A8D644C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4463" y="1932965"/>
            <a:ext cx="0" cy="5175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Line 90">
            <a:extLst>
              <a:ext uri="{FF2B5EF4-FFF2-40B4-BE49-F238E27FC236}">
                <a16:creationId xmlns:a16="http://schemas.microsoft.com/office/drawing/2014/main" xmlns="" id="{7C34A25C-591A-400B-9947-84ECA5576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4463" y="2450490"/>
            <a:ext cx="0" cy="205581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00EE00F5-813A-4F8F-AC86-C64E86CD23D6}"/>
              </a:ext>
            </a:extLst>
          </p:cNvPr>
          <p:cNvGrpSpPr/>
          <p:nvPr/>
        </p:nvGrpSpPr>
        <p:grpSpPr>
          <a:xfrm>
            <a:off x="115581" y="2630452"/>
            <a:ext cx="5496944" cy="4160400"/>
            <a:chOff x="151334" y="2395949"/>
            <a:chExt cx="5205284" cy="3737967"/>
          </a:xfrm>
        </p:grpSpPr>
        <p:pic>
          <p:nvPicPr>
            <p:cNvPr id="83" name="Picture 7" descr="B5-2-1">
              <a:extLst>
                <a:ext uri="{FF2B5EF4-FFF2-40B4-BE49-F238E27FC236}">
                  <a16:creationId xmlns:a16="http://schemas.microsoft.com/office/drawing/2014/main" xmlns="" id="{6CBD9178-05E7-4935-8BDB-C2C62BBEC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334" y="2395949"/>
              <a:ext cx="5205284" cy="3737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7BA2E3C7-B276-4688-A56A-B1F0E9159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9608" y="3229438"/>
              <a:ext cx="276658" cy="276658"/>
            </a:xfrm>
            <a:prstGeom prst="rect">
              <a:avLst/>
            </a:prstGeom>
          </p:spPr>
        </p:pic>
        <p:pic>
          <p:nvPicPr>
            <p:cNvPr id="115" name="图片 114">
              <a:extLst>
                <a:ext uri="{FF2B5EF4-FFF2-40B4-BE49-F238E27FC236}">
                  <a16:creationId xmlns:a16="http://schemas.microsoft.com/office/drawing/2014/main" xmlns="" id="{557E64C6-0618-4A01-AC81-D0E7C1B4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9608" y="3597107"/>
              <a:ext cx="276658" cy="276658"/>
            </a:xfrm>
            <a:prstGeom prst="rect">
              <a:avLst/>
            </a:prstGeom>
          </p:spPr>
        </p:pic>
      </p:grpSp>
      <p:sp>
        <p:nvSpPr>
          <p:cNvPr id="131" name="Text Box 46">
            <a:extLst>
              <a:ext uri="{FF2B5EF4-FFF2-40B4-BE49-F238E27FC236}">
                <a16:creationId xmlns:a16="http://schemas.microsoft.com/office/drawing/2014/main" xmlns="" id="{B4E2ECD8-C671-483D-BDA3-C1568BEDC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8791" y="2860299"/>
            <a:ext cx="24603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kumimoji="1"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触发器的简化功能表</a:t>
            </a:r>
          </a:p>
        </p:txBody>
      </p:sp>
      <p:grpSp>
        <p:nvGrpSpPr>
          <p:cNvPr id="132" name="Group 47">
            <a:extLst>
              <a:ext uri="{FF2B5EF4-FFF2-40B4-BE49-F238E27FC236}">
                <a16:creationId xmlns:a16="http://schemas.microsoft.com/office/drawing/2014/main" xmlns="" id="{0482D4EC-671A-4570-B993-F97F03529AE1}"/>
              </a:ext>
            </a:extLst>
          </p:cNvPr>
          <p:cNvGrpSpPr>
            <a:grpSpLocks/>
          </p:cNvGrpSpPr>
          <p:nvPr/>
        </p:nvGrpSpPr>
        <p:grpSpPr bwMode="auto">
          <a:xfrm>
            <a:off x="5758813" y="3735387"/>
            <a:ext cx="3295650" cy="2049462"/>
            <a:chOff x="3420" y="624"/>
            <a:chExt cx="2076" cy="1348"/>
          </a:xfrm>
        </p:grpSpPr>
        <p:sp>
          <p:nvSpPr>
            <p:cNvPr id="133" name="Rectangle 48">
              <a:extLst>
                <a:ext uri="{FF2B5EF4-FFF2-40B4-BE49-F238E27FC236}">
                  <a16:creationId xmlns:a16="http://schemas.microsoft.com/office/drawing/2014/main" xmlns="" id="{5D22B848-A852-4C23-89B5-E7EE35097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624"/>
              <a:ext cx="129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graphicFrame>
          <p:nvGraphicFramePr>
            <p:cNvPr id="134" name="Object 49">
              <a:extLst>
                <a:ext uri="{FF2B5EF4-FFF2-40B4-BE49-F238E27FC236}">
                  <a16:creationId xmlns:a16="http://schemas.microsoft.com/office/drawing/2014/main" xmlns="" id="{83E6E7B9-B0CE-415A-BFB9-B63C0F7CAE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1" y="625"/>
            <a:ext cx="280" cy="329"/>
          </p:xfrm>
          <a:graphic>
            <a:graphicData uri="http://schemas.openxmlformats.org/presentationml/2006/ole">
              <p:oleObj spid="_x0000_s77330" name="Equation" r:id="rId8" imgW="177646" imgH="228402" progId="">
                <p:embed/>
              </p:oleObj>
            </a:graphicData>
          </a:graphic>
        </p:graphicFrame>
        <p:sp>
          <p:nvSpPr>
            <p:cNvPr id="135" name="Rectangle 50">
              <a:extLst>
                <a:ext uri="{FF2B5EF4-FFF2-40B4-BE49-F238E27FC236}">
                  <a16:creationId xmlns:a16="http://schemas.microsoft.com/office/drawing/2014/main" xmlns="" id="{09EB12F1-D346-4E24-B237-A120B90BE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950"/>
              <a:ext cx="1290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不定状态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0      1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1      0</a:t>
              </a:r>
            </a:p>
            <a:p>
              <a:pPr lvl="0"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b="1" kern="0" dirty="0">
                  <a:solidFill>
                    <a:srgbClr val="000000"/>
                  </a:solidFill>
                  <a:ea typeface="楷体_GB2312" pitchFamily="49" charset="-122"/>
                </a:rPr>
                <a:t>保持原状态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6" name="Rectangle 51">
              <a:extLst>
                <a:ext uri="{FF2B5EF4-FFF2-40B4-BE49-F238E27FC236}">
                  <a16:creationId xmlns:a16="http://schemas.microsoft.com/office/drawing/2014/main" xmlns="" id="{6266896B-3F95-490A-9172-81E027B1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950"/>
              <a:ext cx="786" cy="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0    0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0    1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1    0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1    1</a:t>
              </a:r>
            </a:p>
          </p:txBody>
        </p:sp>
        <p:sp>
          <p:nvSpPr>
            <p:cNvPr id="137" name="Rectangle 52">
              <a:extLst>
                <a:ext uri="{FF2B5EF4-FFF2-40B4-BE49-F238E27FC236}">
                  <a16:creationId xmlns:a16="http://schemas.microsoft.com/office/drawing/2014/main" xmlns="" id="{FE3EC192-23F4-4778-AFE3-D0096911B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624"/>
              <a:ext cx="78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S</a:t>
              </a:r>
              <a:r>
                <a:rPr kumimoji="1" lang="en-US" altLang="zh-CN" sz="24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38" name="Line 53">
              <a:extLst>
                <a:ext uri="{FF2B5EF4-FFF2-40B4-BE49-F238E27FC236}">
                  <a16:creationId xmlns:a16="http://schemas.microsoft.com/office/drawing/2014/main" xmlns="" id="{8F7A2FCF-04F1-477A-8664-66510570C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624"/>
              <a:ext cx="20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" name="Line 54">
              <a:extLst>
                <a:ext uri="{FF2B5EF4-FFF2-40B4-BE49-F238E27FC236}">
                  <a16:creationId xmlns:a16="http://schemas.microsoft.com/office/drawing/2014/main" xmlns="" id="{7FA2BD7B-81C7-4F21-9B63-AA59C9CA0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950"/>
              <a:ext cx="20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0" name="Line 55">
              <a:extLst>
                <a:ext uri="{FF2B5EF4-FFF2-40B4-BE49-F238E27FC236}">
                  <a16:creationId xmlns:a16="http://schemas.microsoft.com/office/drawing/2014/main" xmlns="" id="{D5E9A789-EFC0-4A98-B781-45A0629BA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1972"/>
              <a:ext cx="20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" name="Line 56">
              <a:extLst>
                <a:ext uri="{FF2B5EF4-FFF2-40B4-BE49-F238E27FC236}">
                  <a16:creationId xmlns:a16="http://schemas.microsoft.com/office/drawing/2014/main" xmlns="" id="{E036AF00-5B25-434C-BCD5-B3A20D478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624"/>
              <a:ext cx="0" cy="13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" name="Line 57">
              <a:extLst>
                <a:ext uri="{FF2B5EF4-FFF2-40B4-BE49-F238E27FC236}">
                  <a16:creationId xmlns:a16="http://schemas.microsoft.com/office/drawing/2014/main" xmlns="" id="{A93F6CE0-1309-422D-A5A6-9FDC3F1A5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9" y="664"/>
              <a:ext cx="1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" name="Line 58">
              <a:extLst>
                <a:ext uri="{FF2B5EF4-FFF2-40B4-BE49-F238E27FC236}">
                  <a16:creationId xmlns:a16="http://schemas.microsoft.com/office/drawing/2014/main" xmlns="" id="{C77688BE-4BDF-4FEC-8C26-7195BE5AD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682"/>
              <a:ext cx="1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8905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3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R-S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53F8CC0A-118E-4E35-9590-E837E0C11177}"/>
              </a:ext>
            </a:extLst>
          </p:cNvPr>
          <p:cNvSpPr txBox="1"/>
          <p:nvPr/>
        </p:nvSpPr>
        <p:spPr>
          <a:xfrm>
            <a:off x="0" y="1185884"/>
            <a:ext cx="6837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状态转移图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用图形来描述触发器的功能</a:t>
            </a:r>
          </a:p>
        </p:txBody>
      </p:sp>
      <p:grpSp>
        <p:nvGrpSpPr>
          <p:cNvPr id="34" name="Group 51">
            <a:extLst>
              <a:ext uri="{FF2B5EF4-FFF2-40B4-BE49-F238E27FC236}">
                <a16:creationId xmlns:a16="http://schemas.microsoft.com/office/drawing/2014/main" xmlns="" id="{2C6C104F-49AE-4E44-A9BF-4506BC69AA0C}"/>
              </a:ext>
            </a:extLst>
          </p:cNvPr>
          <p:cNvGrpSpPr>
            <a:grpSpLocks/>
          </p:cNvGrpSpPr>
          <p:nvPr/>
        </p:nvGrpSpPr>
        <p:grpSpPr bwMode="auto">
          <a:xfrm>
            <a:off x="5616567" y="4154459"/>
            <a:ext cx="2114550" cy="498475"/>
            <a:chOff x="1445" y="3174"/>
            <a:chExt cx="1332" cy="314"/>
          </a:xfrm>
        </p:grpSpPr>
        <p:sp>
          <p:nvSpPr>
            <p:cNvPr id="35" name="Oval 40">
              <a:extLst>
                <a:ext uri="{FF2B5EF4-FFF2-40B4-BE49-F238E27FC236}">
                  <a16:creationId xmlns:a16="http://schemas.microsoft.com/office/drawing/2014/main" xmlns="" id="{6F90A91A-4A62-4D3E-9D5B-B48196281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3174"/>
              <a:ext cx="311" cy="314"/>
            </a:xfrm>
            <a:prstGeom prst="ellips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6" name="Oval 41">
              <a:extLst>
                <a:ext uri="{FF2B5EF4-FFF2-40B4-BE49-F238E27FC236}">
                  <a16:creationId xmlns:a16="http://schemas.microsoft.com/office/drawing/2014/main" xmlns="" id="{4D6F4103-553E-4747-A402-64A20E1B1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3174"/>
              <a:ext cx="310" cy="314"/>
            </a:xfrm>
            <a:prstGeom prst="ellipse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xmlns="" id="{CE494543-DD82-486A-BCFA-22892FFEE81D}"/>
              </a:ext>
            </a:extLst>
          </p:cNvPr>
          <p:cNvGrpSpPr>
            <a:grpSpLocks/>
          </p:cNvGrpSpPr>
          <p:nvPr/>
        </p:nvGrpSpPr>
        <p:grpSpPr bwMode="auto">
          <a:xfrm>
            <a:off x="5648317" y="3162272"/>
            <a:ext cx="2274889" cy="1028701"/>
            <a:chOff x="1465" y="2549"/>
            <a:chExt cx="1433" cy="648"/>
          </a:xfrm>
        </p:grpSpPr>
        <p:sp>
          <p:nvSpPr>
            <p:cNvPr id="38" name="Arc 42">
              <a:extLst>
                <a:ext uri="{FF2B5EF4-FFF2-40B4-BE49-F238E27FC236}">
                  <a16:creationId xmlns:a16="http://schemas.microsoft.com/office/drawing/2014/main" xmlns="" id="{195B82F6-7A2A-4292-A317-4549C6D77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8" y="2891"/>
              <a:ext cx="985" cy="306"/>
            </a:xfrm>
            <a:custGeom>
              <a:avLst/>
              <a:gdLst>
                <a:gd name="T0" fmla="*/ 0 w 43200"/>
                <a:gd name="T1" fmla="*/ 306 h 22367"/>
                <a:gd name="T2" fmla="*/ 985 w 43200"/>
                <a:gd name="T3" fmla="*/ 296 h 22367"/>
                <a:gd name="T4" fmla="*/ 493 w 43200"/>
                <a:gd name="T5" fmla="*/ 296 h 2236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367"/>
                <a:gd name="T11" fmla="*/ 43200 w 43200"/>
                <a:gd name="T12" fmla="*/ 22367 h 223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367" fill="none" extrusionOk="0">
                  <a:moveTo>
                    <a:pt x="13" y="22367"/>
                  </a:moveTo>
                  <a:cubicBezTo>
                    <a:pt x="4" y="22111"/>
                    <a:pt x="0" y="2185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2367" stroke="0" extrusionOk="0">
                  <a:moveTo>
                    <a:pt x="13" y="22367"/>
                  </a:moveTo>
                  <a:cubicBezTo>
                    <a:pt x="4" y="22111"/>
                    <a:pt x="0" y="2185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9" name="Text Box 46">
                  <a:extLst>
                    <a:ext uri="{FF2B5EF4-FFF2-40B4-BE49-F238E27FC236}">
                      <a16:creationId xmlns="" xmlns:a16="http://schemas.microsoft.com/office/drawing/2014/main" id="{DDD233B7-FA95-46C4-B796-9E6C33395B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65" y="2549"/>
                  <a:ext cx="1433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b="1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e>
                      </m:acc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=1,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e>
                      </m:acc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=0</a:t>
                  </a:r>
                </a:p>
              </p:txBody>
            </p:sp>
          </mc:Choice>
          <mc:Fallback>
            <p:sp>
              <p:nvSpPr>
                <p:cNvPr id="39" name="Text Box 4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DD233B7-FA95-46C4-B796-9E6C33395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65" y="2549"/>
                  <a:ext cx="1433" cy="330"/>
                </a:xfrm>
                <a:prstGeom prst="rect">
                  <a:avLst/>
                </a:prstGeom>
                <a:blipFill>
                  <a:blip r:embed="rId4" cstate="print"/>
                  <a:stretch>
                    <a:fillRect t="-11628" r="-4290" b="-3255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53">
            <a:extLst>
              <a:ext uri="{FF2B5EF4-FFF2-40B4-BE49-F238E27FC236}">
                <a16:creationId xmlns:a16="http://schemas.microsoft.com/office/drawing/2014/main" xmlns="" id="{7E9F9587-A611-4C65-8240-473644AB5D55}"/>
              </a:ext>
            </a:extLst>
          </p:cNvPr>
          <p:cNvGrpSpPr>
            <a:grpSpLocks/>
          </p:cNvGrpSpPr>
          <p:nvPr/>
        </p:nvGrpSpPr>
        <p:grpSpPr bwMode="auto">
          <a:xfrm>
            <a:off x="5694358" y="4649765"/>
            <a:ext cx="2168528" cy="1022351"/>
            <a:chOff x="1494" y="3486"/>
            <a:chExt cx="1366" cy="644"/>
          </a:xfrm>
        </p:grpSpPr>
        <p:sp>
          <p:nvSpPr>
            <p:cNvPr id="41" name="Arc 43">
              <a:extLst>
                <a:ext uri="{FF2B5EF4-FFF2-40B4-BE49-F238E27FC236}">
                  <a16:creationId xmlns:a16="http://schemas.microsoft.com/office/drawing/2014/main" xmlns="" id="{DF051798-43D8-4016-9733-B94B50B2124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623" y="3486"/>
              <a:ext cx="984" cy="272"/>
            </a:xfrm>
            <a:custGeom>
              <a:avLst/>
              <a:gdLst>
                <a:gd name="T0" fmla="*/ 0 w 43192"/>
                <a:gd name="T1" fmla="*/ 265 h 21600"/>
                <a:gd name="T2" fmla="*/ 984 w 43192"/>
                <a:gd name="T3" fmla="*/ 272 h 21600"/>
                <a:gd name="T4" fmla="*/ 492 w 43192"/>
                <a:gd name="T5" fmla="*/ 272 h 21600"/>
                <a:gd name="T6" fmla="*/ 0 60000 65536"/>
                <a:gd name="T7" fmla="*/ 0 60000 65536"/>
                <a:gd name="T8" fmla="*/ 0 60000 65536"/>
                <a:gd name="T9" fmla="*/ 0 w 43192"/>
                <a:gd name="T10" fmla="*/ 0 h 21600"/>
                <a:gd name="T11" fmla="*/ 43192 w 431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2" h="21600" fill="none" extrusionOk="0">
                  <a:moveTo>
                    <a:pt x="-1" y="21016"/>
                  </a:moveTo>
                  <a:cubicBezTo>
                    <a:pt x="315" y="9318"/>
                    <a:pt x="9889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</a:path>
                <a:path w="43192" h="21600" stroke="0" extrusionOk="0">
                  <a:moveTo>
                    <a:pt x="-1" y="21016"/>
                  </a:moveTo>
                  <a:cubicBezTo>
                    <a:pt x="315" y="9318"/>
                    <a:pt x="9889" y="-1"/>
                    <a:pt x="21592" y="0"/>
                  </a:cubicBezTo>
                  <a:cubicBezTo>
                    <a:pt x="33521" y="0"/>
                    <a:pt x="43192" y="9670"/>
                    <a:pt x="43192" y="21600"/>
                  </a:cubicBezTo>
                  <a:lnTo>
                    <a:pt x="2159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2" name="Text Box 47">
                  <a:extLst>
                    <a:ext uri="{FF2B5EF4-FFF2-40B4-BE49-F238E27FC236}">
                      <a16:creationId xmlns="" xmlns:a16="http://schemas.microsoft.com/office/drawing/2014/main" id="{2D57D12E-1DC2-4B59-A8C7-89438B34E6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94" y="3800"/>
                  <a:ext cx="136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e>
                      </m:acc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=0,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e>
                      </m:acc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=1</a:t>
                  </a:r>
                </a:p>
              </p:txBody>
            </p:sp>
          </mc:Choice>
          <mc:Fallback>
            <p:sp>
              <p:nvSpPr>
                <p:cNvPr id="42" name="Text Box 4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D57D12E-1DC2-4B59-A8C7-89438B34E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94" y="3800"/>
                  <a:ext cx="1366" cy="330"/>
                </a:xfrm>
                <a:prstGeom prst="rect">
                  <a:avLst/>
                </a:prstGeom>
                <a:blipFill>
                  <a:blip r:embed="rId5" cstate="print"/>
                  <a:stretch>
                    <a:fillRect t="-11765" r="-4775" b="-3411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54">
            <a:extLst>
              <a:ext uri="{FF2B5EF4-FFF2-40B4-BE49-F238E27FC236}">
                <a16:creationId xmlns:a16="http://schemas.microsoft.com/office/drawing/2014/main" xmlns="" id="{929FD97B-9D4C-4E5B-8CD5-E1CABA87E190}"/>
              </a:ext>
            </a:extLst>
          </p:cNvPr>
          <p:cNvGrpSpPr>
            <a:grpSpLocks/>
          </p:cNvGrpSpPr>
          <p:nvPr/>
        </p:nvGrpSpPr>
        <p:grpSpPr bwMode="auto">
          <a:xfrm>
            <a:off x="4271407" y="3904152"/>
            <a:ext cx="1450977" cy="955673"/>
            <a:chOff x="609" y="3024"/>
            <a:chExt cx="914" cy="602"/>
          </a:xfrm>
        </p:grpSpPr>
        <p:sp>
          <p:nvSpPr>
            <p:cNvPr id="44" name="Arc 44">
              <a:extLst>
                <a:ext uri="{FF2B5EF4-FFF2-40B4-BE49-F238E27FC236}">
                  <a16:creationId xmlns:a16="http://schemas.microsoft.com/office/drawing/2014/main" xmlns="" id="{6A67587D-505D-4B64-99C9-F7EE1CC4E6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79" y="3139"/>
              <a:ext cx="244" cy="447"/>
            </a:xfrm>
            <a:custGeom>
              <a:avLst/>
              <a:gdLst>
                <a:gd name="T0" fmla="*/ 17 w 41359"/>
                <a:gd name="T1" fmla="*/ 83 h 43200"/>
                <a:gd name="T2" fmla="*/ 0 w 41359"/>
                <a:gd name="T3" fmla="*/ 314 h 43200"/>
                <a:gd name="T4" fmla="*/ 117 w 41359"/>
                <a:gd name="T5" fmla="*/ 224 h 43200"/>
                <a:gd name="T6" fmla="*/ 0 60000 65536"/>
                <a:gd name="T7" fmla="*/ 0 60000 65536"/>
                <a:gd name="T8" fmla="*/ 0 60000 65536"/>
                <a:gd name="T9" fmla="*/ 0 w 41359"/>
                <a:gd name="T10" fmla="*/ 0 h 43200"/>
                <a:gd name="T11" fmla="*/ 41359 w 41359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359" h="43200" fill="none" extrusionOk="0">
                  <a:moveTo>
                    <a:pt x="2923" y="8066"/>
                  </a:moveTo>
                  <a:cubicBezTo>
                    <a:pt x="7023" y="2966"/>
                    <a:pt x="13215" y="-1"/>
                    <a:pt x="19759" y="0"/>
                  </a:cubicBezTo>
                  <a:cubicBezTo>
                    <a:pt x="31688" y="0"/>
                    <a:pt x="41359" y="9670"/>
                    <a:pt x="41359" y="21600"/>
                  </a:cubicBezTo>
                  <a:cubicBezTo>
                    <a:pt x="41359" y="33529"/>
                    <a:pt x="31688" y="43200"/>
                    <a:pt x="19759" y="43200"/>
                  </a:cubicBezTo>
                  <a:cubicBezTo>
                    <a:pt x="11204" y="43200"/>
                    <a:pt x="3455" y="38151"/>
                    <a:pt x="-1" y="30325"/>
                  </a:cubicBezTo>
                </a:path>
                <a:path w="41359" h="43200" stroke="0" extrusionOk="0">
                  <a:moveTo>
                    <a:pt x="2923" y="8066"/>
                  </a:moveTo>
                  <a:cubicBezTo>
                    <a:pt x="7023" y="2966"/>
                    <a:pt x="13215" y="-1"/>
                    <a:pt x="19759" y="0"/>
                  </a:cubicBezTo>
                  <a:cubicBezTo>
                    <a:pt x="31688" y="0"/>
                    <a:pt x="41359" y="9670"/>
                    <a:pt x="41359" y="21600"/>
                  </a:cubicBezTo>
                  <a:cubicBezTo>
                    <a:pt x="41359" y="33529"/>
                    <a:pt x="31688" y="43200"/>
                    <a:pt x="19759" y="43200"/>
                  </a:cubicBezTo>
                  <a:cubicBezTo>
                    <a:pt x="11204" y="43200"/>
                    <a:pt x="3455" y="38151"/>
                    <a:pt x="-1" y="30325"/>
                  </a:cubicBezTo>
                  <a:lnTo>
                    <a:pt x="19759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5" name="Text Box 48">
                  <a:extLst>
                    <a:ext uri="{FF2B5EF4-FFF2-40B4-BE49-F238E27FC236}">
                      <a16:creationId xmlns="" xmlns:a16="http://schemas.microsoft.com/office/drawing/2014/main" id="{C368846B-C8A1-4CAC-BDF0-67E5EC7089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9" y="3024"/>
                  <a:ext cx="759" cy="6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e>
                      </m:acc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=</a:t>
                  </a:r>
                  <a:r>
                    <a:rPr lang="en-US" altLang="zh-CN" sz="2800" b="1" dirty="0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</a:t>
                  </a:r>
                  <a:endParaRPr lang="en-US" altLang="zh-CN" sz="2800" b="1" dirty="0">
                    <a:latin typeface="Times New Roman" panose="02020603050405020304" pitchFamily="18" charset="0"/>
                  </a:endParaRPr>
                </a:p>
                <a:p>
                  <a:pPr eaLnBrk="1" hangingPunct="1"/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e>
                      </m:acc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=1</a:t>
                  </a:r>
                </a:p>
              </p:txBody>
            </p:sp>
          </mc:Choice>
          <mc:Fallback>
            <p:sp>
              <p:nvSpPr>
                <p:cNvPr id="45" name="Text Box 4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368846B-C8A1-4CAC-BDF0-67E5EC708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" y="3024"/>
                  <a:ext cx="759" cy="602"/>
                </a:xfrm>
                <a:prstGeom prst="rect">
                  <a:avLst/>
                </a:prstGeom>
                <a:blipFill>
                  <a:blip r:embed="rId6" cstate="print"/>
                  <a:stretch>
                    <a:fillRect t="-6369" r="-10152" b="-1719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55">
            <a:extLst>
              <a:ext uri="{FF2B5EF4-FFF2-40B4-BE49-F238E27FC236}">
                <a16:creationId xmlns:a16="http://schemas.microsoft.com/office/drawing/2014/main" xmlns="" id="{EAD0103B-0797-46FD-8307-0580D15AA7CE}"/>
              </a:ext>
            </a:extLst>
          </p:cNvPr>
          <p:cNvGrpSpPr>
            <a:grpSpLocks/>
          </p:cNvGrpSpPr>
          <p:nvPr/>
        </p:nvGrpSpPr>
        <p:grpSpPr bwMode="auto">
          <a:xfrm>
            <a:off x="7591423" y="3933790"/>
            <a:ext cx="1552577" cy="955673"/>
            <a:chOff x="2689" y="3035"/>
            <a:chExt cx="978" cy="602"/>
          </a:xfrm>
        </p:grpSpPr>
        <p:sp>
          <p:nvSpPr>
            <p:cNvPr id="47" name="Arc 45">
              <a:extLst>
                <a:ext uri="{FF2B5EF4-FFF2-40B4-BE49-F238E27FC236}">
                  <a16:creationId xmlns:a16="http://schemas.microsoft.com/office/drawing/2014/main" xmlns="" id="{65E539D8-421C-43B0-A380-115661A0A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3131"/>
              <a:ext cx="266" cy="447"/>
            </a:xfrm>
            <a:custGeom>
              <a:avLst/>
              <a:gdLst>
                <a:gd name="T0" fmla="*/ 15 w 39237"/>
                <a:gd name="T1" fmla="*/ 67 h 43200"/>
                <a:gd name="T2" fmla="*/ 0 w 39237"/>
                <a:gd name="T3" fmla="*/ 353 h 43200"/>
                <a:gd name="T4" fmla="*/ 120 w 39237"/>
                <a:gd name="T5" fmla="*/ 224 h 43200"/>
                <a:gd name="T6" fmla="*/ 0 60000 65536"/>
                <a:gd name="T7" fmla="*/ 0 60000 65536"/>
                <a:gd name="T8" fmla="*/ 0 60000 65536"/>
                <a:gd name="T9" fmla="*/ 0 w 39237"/>
                <a:gd name="T10" fmla="*/ 0 h 43200"/>
                <a:gd name="T11" fmla="*/ 39237 w 39237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237" h="43200" fill="none" extrusionOk="0">
                  <a:moveTo>
                    <a:pt x="2225" y="6466"/>
                  </a:moveTo>
                  <a:cubicBezTo>
                    <a:pt x="6286" y="2330"/>
                    <a:pt x="11840" y="-1"/>
                    <a:pt x="17637" y="0"/>
                  </a:cubicBezTo>
                  <a:cubicBezTo>
                    <a:pt x="29566" y="0"/>
                    <a:pt x="39237" y="9670"/>
                    <a:pt x="39237" y="21600"/>
                  </a:cubicBezTo>
                  <a:cubicBezTo>
                    <a:pt x="39237" y="33529"/>
                    <a:pt x="29566" y="43200"/>
                    <a:pt x="17637" y="43200"/>
                  </a:cubicBezTo>
                  <a:cubicBezTo>
                    <a:pt x="10624" y="43200"/>
                    <a:pt x="4048" y="39795"/>
                    <a:pt x="0" y="34069"/>
                  </a:cubicBezTo>
                </a:path>
                <a:path w="39237" h="43200" stroke="0" extrusionOk="0">
                  <a:moveTo>
                    <a:pt x="2225" y="6466"/>
                  </a:moveTo>
                  <a:cubicBezTo>
                    <a:pt x="6286" y="2330"/>
                    <a:pt x="11840" y="-1"/>
                    <a:pt x="17637" y="0"/>
                  </a:cubicBezTo>
                  <a:cubicBezTo>
                    <a:pt x="29566" y="0"/>
                    <a:pt x="39237" y="9670"/>
                    <a:pt x="39237" y="21600"/>
                  </a:cubicBezTo>
                  <a:cubicBezTo>
                    <a:pt x="39237" y="33529"/>
                    <a:pt x="29566" y="43200"/>
                    <a:pt x="17637" y="43200"/>
                  </a:cubicBezTo>
                  <a:cubicBezTo>
                    <a:pt x="10624" y="43200"/>
                    <a:pt x="4048" y="39795"/>
                    <a:pt x="0" y="34069"/>
                  </a:cubicBezTo>
                  <a:lnTo>
                    <a:pt x="17637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8" name="Text Box 49">
                  <a:extLst>
                    <a:ext uri="{FF2B5EF4-FFF2-40B4-BE49-F238E27FC236}">
                      <a16:creationId xmlns="" xmlns:a16="http://schemas.microsoft.com/office/drawing/2014/main" id="{F47B0CEA-A67C-4DBA-B0D0-2D0BF0C921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1" y="3035"/>
                  <a:ext cx="786" cy="6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e>
                      </m:acc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=1 </a:t>
                  </a:r>
                </a:p>
                <a:p>
                  <a:pPr eaLnBrk="1" hangingPunct="1"/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e>
                      </m:acc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800" b="1" dirty="0">
                      <a:latin typeface="Times New Roman" panose="02020603050405020304" pitchFamily="18" charset="0"/>
                    </a:rPr>
                    <a:t>= </a:t>
                  </a:r>
                  <a:r>
                    <a:rPr lang="en-US" altLang="zh-CN" sz="2800" b="1" dirty="0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</a:t>
                  </a:r>
                </a:p>
              </p:txBody>
            </p:sp>
          </mc:Choice>
          <mc:Fallback>
            <p:sp>
              <p:nvSpPr>
                <p:cNvPr id="48" name="Text Box 4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F47B0CEA-A67C-4DBA-B0D0-2D0BF0C92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81" y="3035"/>
                  <a:ext cx="786" cy="602"/>
                </a:xfrm>
                <a:prstGeom prst="rect">
                  <a:avLst/>
                </a:prstGeom>
                <a:blipFill>
                  <a:blip r:embed="rId7" cstate="print"/>
                  <a:stretch>
                    <a:fillRect t="-6369" r="-9756" b="-1719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D061DE3-FE4A-4A2F-AB83-8C7A77073893}"/>
              </a:ext>
            </a:extLst>
          </p:cNvPr>
          <p:cNvSpPr txBox="1"/>
          <p:nvPr/>
        </p:nvSpPr>
        <p:spPr>
          <a:xfrm>
            <a:off x="5015141" y="1986370"/>
            <a:ext cx="3224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基本</a:t>
            </a:r>
            <a:r>
              <a:rPr lang="en-US" altLang="zh-CN" sz="2800" b="1" dirty="0">
                <a:solidFill>
                  <a:srgbClr val="FF0000"/>
                </a:solidFill>
              </a:rPr>
              <a:t>R-S</a:t>
            </a:r>
            <a:r>
              <a:rPr lang="zh-CN" altLang="en-US" sz="2800" b="1" dirty="0">
                <a:solidFill>
                  <a:srgbClr val="FF0000"/>
                </a:solidFill>
              </a:rPr>
              <a:t>触发器的状态转移图</a:t>
            </a: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79E9BD59-EA47-4341-B303-B3890FB3AD66}"/>
              </a:ext>
            </a:extLst>
          </p:cNvPr>
          <p:cNvGrpSpPr/>
          <p:nvPr/>
        </p:nvGrpSpPr>
        <p:grpSpPr>
          <a:xfrm>
            <a:off x="0" y="1871727"/>
            <a:ext cx="4380696" cy="4936202"/>
            <a:chOff x="633192" y="1998166"/>
            <a:chExt cx="3190875" cy="4276326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xmlns="" id="{9AA79799-B344-4DE3-8E61-BBD0BBE4EC88}"/>
                </a:ext>
              </a:extLst>
            </p:cNvPr>
            <p:cNvGrpSpPr/>
            <p:nvPr/>
          </p:nvGrpSpPr>
          <p:grpSpPr>
            <a:xfrm>
              <a:off x="633192" y="2683567"/>
              <a:ext cx="3190875" cy="3590925"/>
              <a:chOff x="633192" y="2683567"/>
              <a:chExt cx="3190875" cy="3590925"/>
            </a:xfrm>
          </p:grpSpPr>
          <p:pic>
            <p:nvPicPr>
              <p:cNvPr id="59" name="图片 58">
                <a:extLst>
                  <a:ext uri="{FF2B5EF4-FFF2-40B4-BE49-F238E27FC236}">
                    <a16:creationId xmlns:a16="http://schemas.microsoft.com/office/drawing/2014/main" xmlns="" id="{3ACE3E53-517B-474E-93CD-5ABE2D72F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33192" y="2683567"/>
                <a:ext cx="3190875" cy="3590925"/>
              </a:xfrm>
              <a:prstGeom prst="rect">
                <a:avLst/>
              </a:prstGeom>
            </p:spPr>
          </p:pic>
          <p:pic>
            <p:nvPicPr>
              <p:cNvPr id="60" name="图片 59">
                <a:extLst>
                  <a:ext uri="{FF2B5EF4-FFF2-40B4-BE49-F238E27FC236}">
                    <a16:creationId xmlns:a16="http://schemas.microsoft.com/office/drawing/2014/main" xmlns="" id="{07DFF33D-9EC2-4F5D-8C6A-A2CA56B21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214619" y="3429000"/>
                <a:ext cx="276658" cy="276658"/>
              </a:xfrm>
              <a:prstGeom prst="rect">
                <a:avLst/>
              </a:prstGeom>
            </p:spPr>
          </p:pic>
          <p:pic>
            <p:nvPicPr>
              <p:cNvPr id="61" name="图片 60">
                <a:extLst>
                  <a:ext uri="{FF2B5EF4-FFF2-40B4-BE49-F238E27FC236}">
                    <a16:creationId xmlns:a16="http://schemas.microsoft.com/office/drawing/2014/main" xmlns="" id="{66B1F9E7-0E5B-4EBE-A85C-ADA6B29E9D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214619" y="3833363"/>
                <a:ext cx="276658" cy="276658"/>
              </a:xfrm>
              <a:prstGeom prst="rect">
                <a:avLst/>
              </a:prstGeom>
            </p:spPr>
          </p:pic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xmlns="" id="{4E606295-2C41-4790-B9C7-13F55EBCB7BA}"/>
                </a:ext>
              </a:extLst>
            </p:cNvPr>
            <p:cNvSpPr txBox="1"/>
            <p:nvPr/>
          </p:nvSpPr>
          <p:spPr>
            <a:xfrm>
              <a:off x="950605" y="1998166"/>
              <a:ext cx="2441355" cy="35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基本</a:t>
              </a:r>
              <a:r>
                <a: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R-S</a:t>
              </a:r>
              <a:r>
                <a:rPr lang="zh-CN" altLang="en-US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触发器状态转移表</a:t>
              </a: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xmlns="" id="{C8F85F9D-C5EF-4828-81BC-DF8F04635D4C}"/>
                </a:ext>
              </a:extLst>
            </p:cNvPr>
            <p:cNvCxnSpPr/>
            <p:nvPr/>
          </p:nvCxnSpPr>
          <p:spPr>
            <a:xfrm>
              <a:off x="2909454" y="2458817"/>
              <a:ext cx="0" cy="27125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xmlns="" id="{31EB8A46-D921-4127-B002-84266D39023A}"/>
                </a:ext>
              </a:extLst>
            </p:cNvPr>
            <p:cNvCxnSpPr/>
            <p:nvPr/>
          </p:nvCxnSpPr>
          <p:spPr>
            <a:xfrm>
              <a:off x="654338" y="2431837"/>
              <a:ext cx="0" cy="27125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xmlns="" id="{2CCE989C-0C2F-4F12-BE4F-596481F7A692}"/>
                </a:ext>
              </a:extLst>
            </p:cNvPr>
            <p:cNvCxnSpPr/>
            <p:nvPr/>
          </p:nvCxnSpPr>
          <p:spPr>
            <a:xfrm>
              <a:off x="3810212" y="2458088"/>
              <a:ext cx="0" cy="27125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xmlns="" id="{F4E23B9D-9FEE-4853-84EF-C7D59DC08267}"/>
                </a:ext>
              </a:extLst>
            </p:cNvPr>
            <p:cNvSpPr txBox="1"/>
            <p:nvPr/>
          </p:nvSpPr>
          <p:spPr>
            <a:xfrm>
              <a:off x="1132949" y="2367411"/>
              <a:ext cx="17237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2B56F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     入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xmlns="" id="{79CF061F-3A2A-4F2C-8A66-BDA51A6E21FD}"/>
                </a:ext>
              </a:extLst>
            </p:cNvPr>
            <p:cNvSpPr txBox="1"/>
            <p:nvPr/>
          </p:nvSpPr>
          <p:spPr>
            <a:xfrm>
              <a:off x="3037734" y="2338733"/>
              <a:ext cx="766260" cy="346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2B56F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 出</a:t>
              </a:r>
            </a:p>
          </p:txBody>
        </p:sp>
      </p:grpSp>
      <p:sp>
        <p:nvSpPr>
          <p:cNvPr id="63" name="Text Box 46" descr="花束">
            <a:extLst>
              <a:ext uri="{FF2B5EF4-FFF2-40B4-BE49-F238E27FC236}">
                <a16:creationId xmlns:a16="http://schemas.microsoft.com/office/drawing/2014/main" xmlns="" id="{E91B9245-4D10-4C1B-8162-6E3F08207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5" y="620964"/>
            <a:ext cx="709714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10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三、逻辑功能的描述</a:t>
            </a:r>
          </a:p>
        </p:txBody>
      </p:sp>
    </p:spTree>
    <p:extLst>
      <p:ext uri="{BB962C8B-B14F-4D97-AF65-F5344CB8AC3E}">
        <p14:creationId xmlns:p14="http://schemas.microsoft.com/office/powerpoint/2010/main" xmlns="" val="396754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R-S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53F8CC0A-118E-4E35-9590-E837E0C11177}"/>
              </a:ext>
            </a:extLst>
          </p:cNvPr>
          <p:cNvSpPr txBox="1"/>
          <p:nvPr/>
        </p:nvSpPr>
        <p:spPr>
          <a:xfrm>
            <a:off x="0" y="1185884"/>
            <a:ext cx="652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激励表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是状态转移图的表格表达方式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DFD345E-7F09-42D5-BBEB-378FF9D55020}"/>
              </a:ext>
            </a:extLst>
          </p:cNvPr>
          <p:cNvGrpSpPr/>
          <p:nvPr/>
        </p:nvGrpSpPr>
        <p:grpSpPr>
          <a:xfrm>
            <a:off x="58257" y="2791505"/>
            <a:ext cx="4872593" cy="3540151"/>
            <a:chOff x="58257" y="2791505"/>
            <a:chExt cx="4872593" cy="3540151"/>
          </a:xfrm>
        </p:grpSpPr>
        <p:grpSp>
          <p:nvGrpSpPr>
            <p:cNvPr id="34" name="Group 51">
              <a:extLst>
                <a:ext uri="{FF2B5EF4-FFF2-40B4-BE49-F238E27FC236}">
                  <a16:creationId xmlns:a16="http://schemas.microsoft.com/office/drawing/2014/main" xmlns="" id="{2C6C104F-49AE-4E44-A9BF-4506BC69A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3417" y="4813999"/>
              <a:ext cx="2114550" cy="498475"/>
              <a:chOff x="1445" y="3174"/>
              <a:chExt cx="1332" cy="314"/>
            </a:xfrm>
          </p:grpSpPr>
          <p:sp>
            <p:nvSpPr>
              <p:cNvPr id="35" name="Oval 40">
                <a:extLst>
                  <a:ext uri="{FF2B5EF4-FFF2-40B4-BE49-F238E27FC236}">
                    <a16:creationId xmlns:a16="http://schemas.microsoft.com/office/drawing/2014/main" xmlns="" id="{6F90A91A-4A62-4D3E-9D5B-B48196281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5" y="3174"/>
                <a:ext cx="311" cy="314"/>
              </a:xfrm>
              <a:prstGeom prst="ellipse">
                <a:avLst/>
              </a:prstGeom>
              <a:noFill/>
              <a:ln w="19050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6" name="Oval 41">
                <a:extLst>
                  <a:ext uri="{FF2B5EF4-FFF2-40B4-BE49-F238E27FC236}">
                    <a16:creationId xmlns:a16="http://schemas.microsoft.com/office/drawing/2014/main" xmlns="" id="{4D6F4103-553E-4747-A402-64A20E1B1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3174"/>
                <a:ext cx="310" cy="314"/>
              </a:xfrm>
              <a:prstGeom prst="ellipse">
                <a:avLst/>
              </a:prstGeom>
              <a:noFill/>
              <a:ln w="19050">
                <a:solidFill>
                  <a:srgbClr val="FF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37" name="Group 52">
              <a:extLst>
                <a:ext uri="{FF2B5EF4-FFF2-40B4-BE49-F238E27FC236}">
                  <a16:creationId xmlns:a16="http://schemas.microsoft.com/office/drawing/2014/main" xmlns="" id="{CE494543-DD82-486A-BCFA-22892FFEE8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5167" y="3821812"/>
              <a:ext cx="2274889" cy="1028701"/>
              <a:chOff x="1465" y="2549"/>
              <a:chExt cx="1433" cy="648"/>
            </a:xfrm>
          </p:grpSpPr>
          <p:sp>
            <p:nvSpPr>
              <p:cNvPr id="38" name="Arc 42">
                <a:extLst>
                  <a:ext uri="{FF2B5EF4-FFF2-40B4-BE49-F238E27FC236}">
                    <a16:creationId xmlns:a16="http://schemas.microsoft.com/office/drawing/2014/main" xmlns="" id="{195B82F6-7A2A-4292-A317-4549C6D77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2891"/>
                <a:ext cx="985" cy="306"/>
              </a:xfrm>
              <a:custGeom>
                <a:avLst/>
                <a:gdLst>
                  <a:gd name="T0" fmla="*/ 0 w 43200"/>
                  <a:gd name="T1" fmla="*/ 306 h 22367"/>
                  <a:gd name="T2" fmla="*/ 985 w 43200"/>
                  <a:gd name="T3" fmla="*/ 296 h 22367"/>
                  <a:gd name="T4" fmla="*/ 493 w 43200"/>
                  <a:gd name="T5" fmla="*/ 296 h 2236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367"/>
                  <a:gd name="T11" fmla="*/ 43200 w 43200"/>
                  <a:gd name="T12" fmla="*/ 22367 h 223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367" fill="none" extrusionOk="0">
                    <a:moveTo>
                      <a:pt x="13" y="22367"/>
                    </a:moveTo>
                    <a:cubicBezTo>
                      <a:pt x="4" y="22111"/>
                      <a:pt x="0" y="2185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367" stroke="0" extrusionOk="0">
                    <a:moveTo>
                      <a:pt x="13" y="22367"/>
                    </a:moveTo>
                    <a:cubicBezTo>
                      <a:pt x="4" y="22111"/>
                      <a:pt x="0" y="2185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39" name="Text Box 46">
                    <a:extLst>
                      <a:ext uri="{FF2B5EF4-FFF2-40B4-BE49-F238E27FC236}">
                        <a16:creationId xmlns="" xmlns:a16="http://schemas.microsoft.com/office/drawing/2014/main" id="{DDD233B7-FA95-46C4-B796-9E6C33395B5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65" y="2549"/>
                    <a:ext cx="1433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lang="zh-CN" altLang="en-US" sz="2800" b="1" dirty="0"/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sz="2800" b="1" dirty="0">
                        <a:latin typeface="Times New Roman" panose="02020603050405020304" pitchFamily="18" charset="0"/>
                      </a:rPr>
                      <a:t>=1,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sz="2800" b="1" dirty="0">
                        <a:latin typeface="Times New Roman" panose="02020603050405020304" pitchFamily="18" charset="0"/>
                      </a:rPr>
                      <a:t>=0</a:t>
                    </a:r>
                  </a:p>
                </p:txBody>
              </p:sp>
            </mc:Choice>
            <mc:Fallback>
              <p:sp>
                <p:nvSpPr>
                  <p:cNvPr id="39" name="Text Box 46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DDD233B7-FA95-46C4-B796-9E6C33395B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65" y="2549"/>
                    <a:ext cx="1433" cy="330"/>
                  </a:xfrm>
                  <a:prstGeom prst="rect">
                    <a:avLst/>
                  </a:prstGeom>
                  <a:blipFill>
                    <a:blip r:embed="rId4" cstate="print"/>
                    <a:stretch>
                      <a:fillRect t="-11628" r="-4278" b="-3255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53">
              <a:extLst>
                <a:ext uri="{FF2B5EF4-FFF2-40B4-BE49-F238E27FC236}">
                  <a16:creationId xmlns:a16="http://schemas.microsoft.com/office/drawing/2014/main" xmlns="" id="{7E9F9587-A611-4C65-8240-473644AB5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1208" y="5309305"/>
              <a:ext cx="2168528" cy="1022351"/>
              <a:chOff x="1494" y="3486"/>
              <a:chExt cx="1366" cy="644"/>
            </a:xfrm>
          </p:grpSpPr>
          <p:sp>
            <p:nvSpPr>
              <p:cNvPr id="41" name="Arc 43">
                <a:extLst>
                  <a:ext uri="{FF2B5EF4-FFF2-40B4-BE49-F238E27FC236}">
                    <a16:creationId xmlns:a16="http://schemas.microsoft.com/office/drawing/2014/main" xmlns="" id="{DF051798-43D8-4016-9733-B94B50B2124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623" y="3486"/>
                <a:ext cx="984" cy="272"/>
              </a:xfrm>
              <a:custGeom>
                <a:avLst/>
                <a:gdLst>
                  <a:gd name="T0" fmla="*/ 0 w 43192"/>
                  <a:gd name="T1" fmla="*/ 265 h 21600"/>
                  <a:gd name="T2" fmla="*/ 984 w 43192"/>
                  <a:gd name="T3" fmla="*/ 272 h 21600"/>
                  <a:gd name="T4" fmla="*/ 492 w 43192"/>
                  <a:gd name="T5" fmla="*/ 272 h 21600"/>
                  <a:gd name="T6" fmla="*/ 0 60000 65536"/>
                  <a:gd name="T7" fmla="*/ 0 60000 65536"/>
                  <a:gd name="T8" fmla="*/ 0 60000 65536"/>
                  <a:gd name="T9" fmla="*/ 0 w 43192"/>
                  <a:gd name="T10" fmla="*/ 0 h 21600"/>
                  <a:gd name="T11" fmla="*/ 43192 w 4319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92" h="21600" fill="none" extrusionOk="0">
                    <a:moveTo>
                      <a:pt x="-1" y="21016"/>
                    </a:moveTo>
                    <a:cubicBezTo>
                      <a:pt x="315" y="9318"/>
                      <a:pt x="9889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</a:path>
                  <a:path w="43192" h="21600" stroke="0" extrusionOk="0">
                    <a:moveTo>
                      <a:pt x="-1" y="21016"/>
                    </a:moveTo>
                    <a:cubicBezTo>
                      <a:pt x="315" y="9318"/>
                      <a:pt x="9889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  <a:lnTo>
                      <a:pt x="21592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42" name="Text Box 47">
                    <a:extLst>
                      <a:ext uri="{FF2B5EF4-FFF2-40B4-BE49-F238E27FC236}">
                        <a16:creationId xmlns="" xmlns:a16="http://schemas.microsoft.com/office/drawing/2014/main" id="{2D57D12E-1DC2-4B59-A8C7-89438B34E69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94" y="3800"/>
                    <a:ext cx="1366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sz="2800" b="1" dirty="0">
                        <a:latin typeface="Times New Roman" panose="02020603050405020304" pitchFamily="18" charset="0"/>
                      </a:rPr>
                      <a:t>=0,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sz="2800" b="1" dirty="0">
                        <a:latin typeface="Times New Roman" panose="02020603050405020304" pitchFamily="18" charset="0"/>
                      </a:rPr>
                      <a:t>=1</a:t>
                    </a:r>
                  </a:p>
                </p:txBody>
              </p:sp>
            </mc:Choice>
            <mc:Fallback>
              <p:sp>
                <p:nvSpPr>
                  <p:cNvPr id="42" name="Text Box 47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2D57D12E-1DC2-4B59-A8C7-89438B34E6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94" y="3800"/>
                    <a:ext cx="1366" cy="330"/>
                  </a:xfrm>
                  <a:prstGeom prst="rect">
                    <a:avLst/>
                  </a:prstGeom>
                  <a:blipFill>
                    <a:blip r:embed="rId5" cstate="print"/>
                    <a:stretch>
                      <a:fillRect t="-11628" r="-4494" b="-32558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54">
              <a:extLst>
                <a:ext uri="{FF2B5EF4-FFF2-40B4-BE49-F238E27FC236}">
                  <a16:creationId xmlns:a16="http://schemas.microsoft.com/office/drawing/2014/main" xmlns="" id="{929FD97B-9D4C-4E5B-8CD5-E1CABA87E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57" y="4563692"/>
              <a:ext cx="1450977" cy="955673"/>
              <a:chOff x="609" y="3024"/>
              <a:chExt cx="914" cy="602"/>
            </a:xfrm>
          </p:grpSpPr>
          <p:sp>
            <p:nvSpPr>
              <p:cNvPr id="44" name="Arc 44">
                <a:extLst>
                  <a:ext uri="{FF2B5EF4-FFF2-40B4-BE49-F238E27FC236}">
                    <a16:creationId xmlns:a16="http://schemas.microsoft.com/office/drawing/2014/main" xmlns="" id="{6A67587D-505D-4B64-99C9-F7EE1CC4E68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79" y="3139"/>
                <a:ext cx="244" cy="447"/>
              </a:xfrm>
              <a:custGeom>
                <a:avLst/>
                <a:gdLst>
                  <a:gd name="T0" fmla="*/ 17 w 41359"/>
                  <a:gd name="T1" fmla="*/ 83 h 43200"/>
                  <a:gd name="T2" fmla="*/ 0 w 41359"/>
                  <a:gd name="T3" fmla="*/ 314 h 43200"/>
                  <a:gd name="T4" fmla="*/ 117 w 41359"/>
                  <a:gd name="T5" fmla="*/ 224 h 43200"/>
                  <a:gd name="T6" fmla="*/ 0 60000 65536"/>
                  <a:gd name="T7" fmla="*/ 0 60000 65536"/>
                  <a:gd name="T8" fmla="*/ 0 60000 65536"/>
                  <a:gd name="T9" fmla="*/ 0 w 41359"/>
                  <a:gd name="T10" fmla="*/ 0 h 43200"/>
                  <a:gd name="T11" fmla="*/ 41359 w 4135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359" h="43200" fill="none" extrusionOk="0">
                    <a:moveTo>
                      <a:pt x="2923" y="8066"/>
                    </a:moveTo>
                    <a:cubicBezTo>
                      <a:pt x="7023" y="2966"/>
                      <a:pt x="13215" y="-1"/>
                      <a:pt x="19759" y="0"/>
                    </a:cubicBezTo>
                    <a:cubicBezTo>
                      <a:pt x="31688" y="0"/>
                      <a:pt x="41359" y="9670"/>
                      <a:pt x="41359" y="21600"/>
                    </a:cubicBezTo>
                    <a:cubicBezTo>
                      <a:pt x="41359" y="33529"/>
                      <a:pt x="31688" y="43200"/>
                      <a:pt x="19759" y="43200"/>
                    </a:cubicBezTo>
                    <a:cubicBezTo>
                      <a:pt x="11204" y="43200"/>
                      <a:pt x="3455" y="38151"/>
                      <a:pt x="-1" y="30325"/>
                    </a:cubicBezTo>
                  </a:path>
                  <a:path w="41359" h="43200" stroke="0" extrusionOk="0">
                    <a:moveTo>
                      <a:pt x="2923" y="8066"/>
                    </a:moveTo>
                    <a:cubicBezTo>
                      <a:pt x="7023" y="2966"/>
                      <a:pt x="13215" y="-1"/>
                      <a:pt x="19759" y="0"/>
                    </a:cubicBezTo>
                    <a:cubicBezTo>
                      <a:pt x="31688" y="0"/>
                      <a:pt x="41359" y="9670"/>
                      <a:pt x="41359" y="21600"/>
                    </a:cubicBezTo>
                    <a:cubicBezTo>
                      <a:pt x="41359" y="33529"/>
                      <a:pt x="31688" y="43200"/>
                      <a:pt x="19759" y="43200"/>
                    </a:cubicBezTo>
                    <a:cubicBezTo>
                      <a:pt x="11204" y="43200"/>
                      <a:pt x="3455" y="38151"/>
                      <a:pt x="-1" y="30325"/>
                    </a:cubicBezTo>
                    <a:lnTo>
                      <a:pt x="19759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45" name="Text Box 48">
                    <a:extLst>
                      <a:ext uri="{FF2B5EF4-FFF2-40B4-BE49-F238E27FC236}">
                        <a16:creationId xmlns="" xmlns:a16="http://schemas.microsoft.com/office/drawing/2014/main" id="{C368846B-C8A1-4CAC-BDF0-67E5EC70892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9" y="3024"/>
                    <a:ext cx="759" cy="6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sz="2800" b="1" dirty="0">
                        <a:latin typeface="Times New Roman" panose="02020603050405020304" pitchFamily="18" charset="0"/>
                      </a:rPr>
                      <a:t>=</a:t>
                    </a:r>
                    <a:r>
                      <a:rPr lang="en-US" altLang="zh-CN" sz="2800" b="1" dirty="0"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</a:t>
                    </a:r>
                    <a:endParaRPr lang="en-US" altLang="zh-CN" sz="2800" b="1" dirty="0">
                      <a:latin typeface="Times New Roman" panose="02020603050405020304" pitchFamily="18" charset="0"/>
                    </a:endParaRPr>
                  </a:p>
                  <a:p>
                    <a:pPr eaLnBrk="1" hangingPunct="1"/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sz="2800" b="1" dirty="0">
                        <a:latin typeface="Times New Roman" panose="02020603050405020304" pitchFamily="18" charset="0"/>
                      </a:rPr>
                      <a:t>=1</a:t>
                    </a:r>
                  </a:p>
                </p:txBody>
              </p:sp>
            </mc:Choice>
            <mc:Fallback>
              <p:sp>
                <p:nvSpPr>
                  <p:cNvPr id="45" name="Text Box 48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C368846B-C8A1-4CAC-BDF0-67E5EC7089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09" y="3024"/>
                    <a:ext cx="759" cy="602"/>
                  </a:xfrm>
                  <a:prstGeom prst="rect">
                    <a:avLst/>
                  </a:prstGeom>
                  <a:blipFill>
                    <a:blip r:embed="rId6" cstate="print"/>
                    <a:stretch>
                      <a:fillRect t="-7051" r="-10152" b="-17949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6" name="Group 55">
              <a:extLst>
                <a:ext uri="{FF2B5EF4-FFF2-40B4-BE49-F238E27FC236}">
                  <a16:creationId xmlns:a16="http://schemas.microsoft.com/office/drawing/2014/main" xmlns="" id="{EAD0103B-0797-46FD-8307-0580D15AA7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8273" y="4593330"/>
              <a:ext cx="1552577" cy="955673"/>
              <a:chOff x="2689" y="3035"/>
              <a:chExt cx="978" cy="602"/>
            </a:xfrm>
          </p:grpSpPr>
          <p:sp>
            <p:nvSpPr>
              <p:cNvPr id="47" name="Arc 45">
                <a:extLst>
                  <a:ext uri="{FF2B5EF4-FFF2-40B4-BE49-F238E27FC236}">
                    <a16:creationId xmlns:a16="http://schemas.microsoft.com/office/drawing/2014/main" xmlns="" id="{65E539D8-421C-43B0-A380-115661A0A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3131"/>
                <a:ext cx="266" cy="447"/>
              </a:xfrm>
              <a:custGeom>
                <a:avLst/>
                <a:gdLst>
                  <a:gd name="T0" fmla="*/ 15 w 39237"/>
                  <a:gd name="T1" fmla="*/ 67 h 43200"/>
                  <a:gd name="T2" fmla="*/ 0 w 39237"/>
                  <a:gd name="T3" fmla="*/ 353 h 43200"/>
                  <a:gd name="T4" fmla="*/ 120 w 39237"/>
                  <a:gd name="T5" fmla="*/ 224 h 43200"/>
                  <a:gd name="T6" fmla="*/ 0 60000 65536"/>
                  <a:gd name="T7" fmla="*/ 0 60000 65536"/>
                  <a:gd name="T8" fmla="*/ 0 60000 65536"/>
                  <a:gd name="T9" fmla="*/ 0 w 39237"/>
                  <a:gd name="T10" fmla="*/ 0 h 43200"/>
                  <a:gd name="T11" fmla="*/ 39237 w 39237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237" h="43200" fill="none" extrusionOk="0">
                    <a:moveTo>
                      <a:pt x="2225" y="6466"/>
                    </a:moveTo>
                    <a:cubicBezTo>
                      <a:pt x="6286" y="2330"/>
                      <a:pt x="11840" y="-1"/>
                      <a:pt x="17637" y="0"/>
                    </a:cubicBezTo>
                    <a:cubicBezTo>
                      <a:pt x="29566" y="0"/>
                      <a:pt x="39237" y="9670"/>
                      <a:pt x="39237" y="21600"/>
                    </a:cubicBezTo>
                    <a:cubicBezTo>
                      <a:pt x="39237" y="33529"/>
                      <a:pt x="29566" y="43200"/>
                      <a:pt x="17637" y="43200"/>
                    </a:cubicBezTo>
                    <a:cubicBezTo>
                      <a:pt x="10624" y="43200"/>
                      <a:pt x="4048" y="39795"/>
                      <a:pt x="0" y="34069"/>
                    </a:cubicBezTo>
                  </a:path>
                  <a:path w="39237" h="43200" stroke="0" extrusionOk="0">
                    <a:moveTo>
                      <a:pt x="2225" y="6466"/>
                    </a:moveTo>
                    <a:cubicBezTo>
                      <a:pt x="6286" y="2330"/>
                      <a:pt x="11840" y="-1"/>
                      <a:pt x="17637" y="0"/>
                    </a:cubicBezTo>
                    <a:cubicBezTo>
                      <a:pt x="29566" y="0"/>
                      <a:pt x="39237" y="9670"/>
                      <a:pt x="39237" y="21600"/>
                    </a:cubicBezTo>
                    <a:cubicBezTo>
                      <a:pt x="39237" y="33529"/>
                      <a:pt x="29566" y="43200"/>
                      <a:pt x="17637" y="43200"/>
                    </a:cubicBezTo>
                    <a:cubicBezTo>
                      <a:pt x="10624" y="43200"/>
                      <a:pt x="4048" y="39795"/>
                      <a:pt x="0" y="34069"/>
                    </a:cubicBezTo>
                    <a:lnTo>
                      <a:pt x="17637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48" name="Text Box 49">
                    <a:extLst>
                      <a:ext uri="{FF2B5EF4-FFF2-40B4-BE49-F238E27FC236}">
                        <a16:creationId xmlns="" xmlns:a16="http://schemas.microsoft.com/office/drawing/2014/main" id="{F47B0CEA-A67C-4DBA-B0D0-2D0BF0C921A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1" y="3035"/>
                    <a:ext cx="786" cy="6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sz="2800" b="1" dirty="0">
                        <a:latin typeface="Times New Roman" panose="02020603050405020304" pitchFamily="18" charset="0"/>
                      </a:rPr>
                      <a:t>=1 </a:t>
                    </a:r>
                  </a:p>
                  <a:p>
                    <a:pPr eaLnBrk="1" hangingPunct="1"/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zh-CN" altLang="en-US" sz="28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acc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zh-CN" sz="2800" b="1" dirty="0">
                        <a:latin typeface="Times New Roman" panose="02020603050405020304" pitchFamily="18" charset="0"/>
                      </a:rPr>
                      <a:t>= </a:t>
                    </a:r>
                    <a:r>
                      <a:rPr lang="en-US" altLang="zh-CN" sz="2800" b="1" dirty="0">
                        <a:latin typeface="Times New Roman" panose="02020603050405020304" pitchFamily="18" charset="0"/>
                        <a:sym typeface="Symbol" panose="05050102010706020507" pitchFamily="18" charset="2"/>
                      </a:rPr>
                      <a:t></a:t>
                    </a:r>
                  </a:p>
                </p:txBody>
              </p:sp>
            </mc:Choice>
            <mc:Fallback>
              <p:sp>
                <p:nvSpPr>
                  <p:cNvPr id="48" name="Text Box 49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F47B0CEA-A67C-4DBA-B0D0-2D0BF0C921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881" y="3035"/>
                    <a:ext cx="786" cy="602"/>
                  </a:xfrm>
                  <a:prstGeom prst="rect">
                    <a:avLst/>
                  </a:prstGeom>
                  <a:blipFill>
                    <a:blip r:embed="rId7" cstate="print"/>
                    <a:stretch>
                      <a:fillRect t="-6369" r="-9756" b="-17197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CD061DE3-FE4A-4A2F-AB83-8C7A77073893}"/>
                </a:ext>
              </a:extLst>
            </p:cNvPr>
            <p:cNvSpPr txBox="1"/>
            <p:nvPr/>
          </p:nvSpPr>
          <p:spPr>
            <a:xfrm>
              <a:off x="787486" y="2791505"/>
              <a:ext cx="322427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FF0000"/>
                  </a:solidFill>
                </a:rPr>
                <a:t>基本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R-S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触发器的状态转移图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9" name="Group 26">
                <a:extLst>
                  <a:ext uri="{FF2B5EF4-FFF2-40B4-BE49-F238E27FC236}">
                    <a16:creationId xmlns="" xmlns:a16="http://schemas.microsoft.com/office/drawing/2014/main" id="{190EAA2A-501E-4B58-96E7-8E46F44F7D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578105"/>
                  </p:ext>
                </p:extLst>
              </p:nvPr>
            </p:nvGraphicFramePr>
            <p:xfrm>
              <a:off x="5352398" y="3908834"/>
              <a:ext cx="3286610" cy="2317337"/>
            </p:xfrm>
            <a:graphic>
              <a:graphicData uri="http://schemas.openxmlformats.org/drawingml/2006/table">
                <a:tbl>
                  <a:tblPr/>
                  <a:tblGrid>
                    <a:gridCol w="1643305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643305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961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 </a:t>
                          </a:r>
                          <a:r>
                            <a:rPr kumimoji="1" lang="en-US" altLang="zh-CN" sz="2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Q</a:t>
                          </a:r>
                          <a:r>
                            <a:rPr kumimoji="1" lang="en-US" altLang="zh-CN" sz="2800" b="1" i="0" u="none" strike="noStrike" cap="none" normalizeH="0" baseline="3000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n</a:t>
                          </a: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   Q</a:t>
                          </a:r>
                          <a:r>
                            <a:rPr kumimoji="1" lang="en-US" altLang="zh-CN" sz="2800" b="1" i="0" u="none" strike="noStrike" cap="none" normalizeH="0" baseline="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n+1</a:t>
                          </a:r>
                        </a:p>
                      </a:txBody>
                      <a:tcPr marT="45712" marB="45712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zh-CN" alt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隶书" pitchFamily="49" charset="-12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zh-CN" alt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kumimoji="1" lang="en-US" altLang="zh-CN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隶书" pitchFamily="49" charset="-122"/>
                          </a:endParaRPr>
                        </a:p>
                      </a:txBody>
                      <a:tcPr marT="45712" marB="4571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131039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隶书" pitchFamily="49" charset="-122"/>
                            </a:rPr>
                            <a:t>0      0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隶书" pitchFamily="49" charset="-122"/>
                            </a:rPr>
                            <a:t>0      1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隶书" pitchFamily="49" charset="-122"/>
                            </a:rPr>
                            <a:t>1      0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隶书" pitchFamily="49" charset="-122"/>
                            </a:rPr>
                            <a:t>1      1</a:t>
                          </a:r>
                        </a:p>
                      </a:txBody>
                      <a:tcPr marT="45712" marB="45712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宋体" pitchFamily="2" charset="-122"/>
                              <a:ea typeface="宋体" pitchFamily="2" charset="-122"/>
                            </a:rPr>
                            <a:t> </a:t>
                          </a: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Φ      </a:t>
                          </a: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隶书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隶书" pitchFamily="49" charset="-122"/>
                            </a:rPr>
                            <a:t>1      0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隶书" pitchFamily="49" charset="-122"/>
                            </a:rPr>
                            <a:t>0      1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   1     </a:t>
                          </a: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隶书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Φ</a:t>
                          </a:r>
                          <a:endParaRPr kumimoji="1" lang="en-US" altLang="zh-CN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隶书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12" marB="4571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Group 2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90EAA2A-501E-4B58-96E7-8E46F44F7D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970578105"/>
                  </p:ext>
                </p:extLst>
              </p:nvPr>
            </p:nvGraphicFramePr>
            <p:xfrm>
              <a:off x="5352398" y="3908834"/>
              <a:ext cx="3286610" cy="2317337"/>
            </p:xfrm>
            <a:graphic>
              <a:graphicData uri="http://schemas.openxmlformats.org/drawingml/2006/table">
                <a:tbl>
                  <a:tblPr/>
                  <a:tblGrid>
                    <a:gridCol w="164330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64330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90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 </a:t>
                          </a:r>
                          <a:r>
                            <a:rPr kumimoji="1" lang="en-US" altLang="zh-CN" sz="2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Q</a:t>
                          </a:r>
                          <a:r>
                            <a:rPr kumimoji="1" lang="en-US" altLang="zh-CN" sz="2800" b="1" i="0" u="none" strike="noStrike" cap="none" normalizeH="0" baseline="3000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n</a:t>
                          </a: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   Q</a:t>
                          </a:r>
                          <a:r>
                            <a:rPr kumimoji="1" lang="en-US" altLang="zh-CN" sz="2800" b="1" i="0" u="none" strike="noStrike" cap="none" normalizeH="0" baseline="30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宋体" pitchFamily="2" charset="-122"/>
                            </a:rPr>
                            <a:t>n+1</a:t>
                          </a:r>
                        </a:p>
                      </a:txBody>
                      <a:tcPr marT="45712" marB="45712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T="45712" marB="4571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01852" t="-11765" r="-741" b="-3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179830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隶书" pitchFamily="49" charset="-122"/>
                            </a:rPr>
                            <a:t>0      0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隶书" pitchFamily="49" charset="-122"/>
                            </a:rPr>
                            <a:t>0      1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隶书" pitchFamily="49" charset="-122"/>
                            </a:rPr>
                            <a:t>1      0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隶书" pitchFamily="49" charset="-122"/>
                            </a:rPr>
                            <a:t>1      1</a:t>
                          </a:r>
                        </a:p>
                      </a:txBody>
                      <a:tcPr marT="45712" marB="45712" horzOverflow="overflow">
                        <a:lnL cap="flat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宋体" pitchFamily="2" charset="-122"/>
                              <a:ea typeface="宋体" pitchFamily="2" charset="-122"/>
                            </a:rPr>
                            <a:t> </a:t>
                          </a: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Φ      </a:t>
                          </a: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隶书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隶书" pitchFamily="49" charset="-122"/>
                            </a:rPr>
                            <a:t>1      0</a:t>
                          </a: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隶书" pitchFamily="49" charset="-122"/>
                            </a:rPr>
                            <a:t>0      1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6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   1     </a:t>
                          </a: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隶书" pitchFamily="49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kumimoji="1" lang="en-US" altLang="zh-CN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itchFamily="2" charset="-122"/>
                              <a:cs typeface="Times New Roman" panose="02020603050405020304" pitchFamily="18" charset="0"/>
                            </a:rPr>
                            <a:t>Φ</a:t>
                          </a:r>
                          <a:endParaRPr kumimoji="1" lang="en-US" altLang="zh-CN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隶书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T="45712" marB="45712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L>
                        <a:lnR cap="flat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miter lim="800000"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643C0235-1C3A-498A-A496-A15A3754B0DB}"/>
              </a:ext>
            </a:extLst>
          </p:cNvPr>
          <p:cNvSpPr txBox="1"/>
          <p:nvPr/>
        </p:nvSpPr>
        <p:spPr>
          <a:xfrm>
            <a:off x="5495472" y="2757360"/>
            <a:ext cx="309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基本</a:t>
            </a:r>
            <a:r>
              <a:rPr lang="en-US" altLang="zh-CN" sz="2800" b="1" dirty="0">
                <a:solidFill>
                  <a:srgbClr val="FF0000"/>
                </a:solidFill>
              </a:rPr>
              <a:t>R-S</a:t>
            </a:r>
            <a:r>
              <a:rPr lang="zh-CN" altLang="en-US" sz="2800" b="1" dirty="0">
                <a:solidFill>
                  <a:srgbClr val="FF0000"/>
                </a:solidFill>
              </a:rPr>
              <a:t>触发器的激励表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FED8372-3991-4B42-B47B-CB8520BEDA29}"/>
              </a:ext>
            </a:extLst>
          </p:cNvPr>
          <p:cNvSpPr txBox="1"/>
          <p:nvPr/>
        </p:nvSpPr>
        <p:spPr>
          <a:xfrm>
            <a:off x="369385" y="1732371"/>
            <a:ext cx="8179599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激励表描述触发器由现态</a:t>
            </a:r>
            <a:r>
              <a:rPr kumimoji="1" lang="en-US" altLang="zh-CN" sz="2400" b="1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kumimoji="1" lang="en-US" altLang="zh-CN" sz="2400" b="1" baseline="30000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转移到次态</a:t>
            </a:r>
            <a:r>
              <a:rPr kumimoji="1" lang="en-US" altLang="zh-CN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kumimoji="1" lang="en-US" altLang="zh-CN" sz="2400" b="1" baseline="30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时对输入控制信号的要求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xmlns="" id="{5402EC1B-421B-43E0-BE06-25F118B89B25}"/>
              </a:ext>
            </a:extLst>
          </p:cNvPr>
          <p:cNvCxnSpPr>
            <a:cxnSpLocks/>
          </p:cNvCxnSpPr>
          <p:nvPr/>
        </p:nvCxnSpPr>
        <p:spPr>
          <a:xfrm>
            <a:off x="5954537" y="4204491"/>
            <a:ext cx="245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46" descr="花束">
            <a:extLst>
              <a:ext uri="{FF2B5EF4-FFF2-40B4-BE49-F238E27FC236}">
                <a16:creationId xmlns:a16="http://schemas.microsoft.com/office/drawing/2014/main" xmlns="" id="{50544F21-15D3-41CF-BE88-0F7FC0062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5" y="620964"/>
            <a:ext cx="709714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9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三、逻辑功能的描述</a:t>
            </a:r>
          </a:p>
        </p:txBody>
      </p:sp>
    </p:spTree>
    <p:extLst>
      <p:ext uri="{BB962C8B-B14F-4D97-AF65-F5344CB8AC3E}">
        <p14:creationId xmlns:p14="http://schemas.microsoft.com/office/powerpoint/2010/main" xmlns="" val="405423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R-S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53F8CC0A-118E-4E35-9590-E837E0C11177}"/>
              </a:ext>
            </a:extLst>
          </p:cNvPr>
          <p:cNvSpPr txBox="1"/>
          <p:nvPr/>
        </p:nvSpPr>
        <p:spPr>
          <a:xfrm>
            <a:off x="0" y="1158729"/>
            <a:ext cx="7146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波形图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输出信号波形随输入信号发生变化</a:t>
            </a:r>
          </a:p>
        </p:txBody>
      </p:sp>
      <p:sp>
        <p:nvSpPr>
          <p:cNvPr id="62" name="Text Box 46" descr="花束">
            <a:extLst>
              <a:ext uri="{FF2B5EF4-FFF2-40B4-BE49-F238E27FC236}">
                <a16:creationId xmlns:a16="http://schemas.microsoft.com/office/drawing/2014/main" xmlns="" id="{50544F21-15D3-41CF-BE88-0F7FC0062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5" y="620964"/>
            <a:ext cx="709714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三、逻辑功能的描述</a:t>
            </a:r>
          </a:p>
        </p:txBody>
      </p:sp>
      <p:sp>
        <p:nvSpPr>
          <p:cNvPr id="503" name="Rectangle 5">
            <a:extLst>
              <a:ext uri="{FF2B5EF4-FFF2-40B4-BE49-F238E27FC236}">
                <a16:creationId xmlns:a16="http://schemas.microsoft.com/office/drawing/2014/main" xmlns="" id="{EC4F5007-27A7-4996-BAD2-03AEABA8F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444" y="2515959"/>
            <a:ext cx="723900" cy="1536700"/>
          </a:xfrm>
          <a:prstGeom prst="rect">
            <a:avLst/>
          </a:prstGeom>
          <a:solidFill>
            <a:srgbClr val="99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4" name="Rectangle 6">
            <a:extLst>
              <a:ext uri="{FF2B5EF4-FFF2-40B4-BE49-F238E27FC236}">
                <a16:creationId xmlns:a16="http://schemas.microsoft.com/office/drawing/2014/main" xmlns="" id="{0F648993-2C68-43C4-8EFD-E1F722022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006" y="2515959"/>
            <a:ext cx="336550" cy="1536700"/>
          </a:xfrm>
          <a:prstGeom prst="rect">
            <a:avLst/>
          </a:prstGeom>
          <a:solidFill>
            <a:srgbClr val="99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06" name="Group 10">
            <a:extLst>
              <a:ext uri="{FF2B5EF4-FFF2-40B4-BE49-F238E27FC236}">
                <a16:creationId xmlns:a16="http://schemas.microsoft.com/office/drawing/2014/main" xmlns="" id="{4A2F9D58-D4E7-4E09-94FD-B2EA0AAD2147}"/>
              </a:ext>
            </a:extLst>
          </p:cNvPr>
          <p:cNvGrpSpPr>
            <a:grpSpLocks/>
          </p:cNvGrpSpPr>
          <p:nvPr/>
        </p:nvGrpSpPr>
        <p:grpSpPr bwMode="auto">
          <a:xfrm>
            <a:off x="1619295" y="2371497"/>
            <a:ext cx="7389011" cy="1905000"/>
            <a:chOff x="0" y="0"/>
            <a:chExt cx="4640" cy="1200"/>
          </a:xfrm>
        </p:grpSpPr>
        <p:sp>
          <p:nvSpPr>
            <p:cNvPr id="508" name="AutoShape 12">
              <a:extLst>
                <a:ext uri="{FF2B5EF4-FFF2-40B4-BE49-F238E27FC236}">
                  <a16:creationId xmlns:a16="http://schemas.microsoft.com/office/drawing/2014/main" xmlns="" id="{0E2C514D-29FB-47B5-9005-5CB4582D3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640" cy="1200"/>
            </a:xfrm>
            <a:prstGeom prst="flowChartProcess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5" name="Line 19">
              <a:extLst>
                <a:ext uri="{FF2B5EF4-FFF2-40B4-BE49-F238E27FC236}">
                  <a16:creationId xmlns:a16="http://schemas.microsoft.com/office/drawing/2014/main" xmlns="" id="{F0AF1E64-EEAD-4390-98A5-7C92987BA2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9" y="1068"/>
              <a:ext cx="24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" name="Line 20">
              <a:extLst>
                <a:ext uri="{FF2B5EF4-FFF2-40B4-BE49-F238E27FC236}">
                  <a16:creationId xmlns:a16="http://schemas.microsoft.com/office/drawing/2014/main" xmlns="" id="{0562BE96-1376-40AF-A602-162AE80E6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7" y="639"/>
              <a:ext cx="0" cy="43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" name="Line 21">
              <a:extLst>
                <a:ext uri="{FF2B5EF4-FFF2-40B4-BE49-F238E27FC236}">
                  <a16:creationId xmlns:a16="http://schemas.microsoft.com/office/drawing/2014/main" xmlns="" id="{7AC5DB0A-332B-4ADA-8B54-2601C7E42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1" y="636"/>
              <a:ext cx="0" cy="43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" name="Line 22">
              <a:extLst>
                <a:ext uri="{FF2B5EF4-FFF2-40B4-BE49-F238E27FC236}">
                  <a16:creationId xmlns:a16="http://schemas.microsoft.com/office/drawing/2014/main" xmlns="" id="{AF817C72-4C4D-454F-A9FC-1E1179C23F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1" y="648"/>
              <a:ext cx="1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" name="Line 23">
              <a:extLst>
                <a:ext uri="{FF2B5EF4-FFF2-40B4-BE49-F238E27FC236}">
                  <a16:creationId xmlns:a16="http://schemas.microsoft.com/office/drawing/2014/main" xmlns="" id="{AA0E774E-A3C0-4A7C-BA98-05786AD16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5" y="1068"/>
              <a:ext cx="24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" name="Line 24">
              <a:extLst>
                <a:ext uri="{FF2B5EF4-FFF2-40B4-BE49-F238E27FC236}">
                  <a16:creationId xmlns:a16="http://schemas.microsoft.com/office/drawing/2014/main" xmlns="" id="{FDF564EF-12F9-4CDE-A857-EEC8790F50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3" y="648"/>
              <a:ext cx="0" cy="43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" name="Line 25">
              <a:extLst>
                <a:ext uri="{FF2B5EF4-FFF2-40B4-BE49-F238E27FC236}">
                  <a16:creationId xmlns:a16="http://schemas.microsoft.com/office/drawing/2014/main" xmlns="" id="{F1F0A3E0-9E58-4CDF-BAC8-1680876B3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4" y="648"/>
              <a:ext cx="0" cy="43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" name="Line 26">
              <a:extLst>
                <a:ext uri="{FF2B5EF4-FFF2-40B4-BE49-F238E27FC236}">
                  <a16:creationId xmlns:a16="http://schemas.microsoft.com/office/drawing/2014/main" xmlns="" id="{A303BE8F-3917-49E6-BCDD-3388B2BEEF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65" y="648"/>
              <a:ext cx="741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" name="Line 27">
              <a:extLst>
                <a:ext uri="{FF2B5EF4-FFF2-40B4-BE49-F238E27FC236}">
                  <a16:creationId xmlns:a16="http://schemas.microsoft.com/office/drawing/2014/main" xmlns="" id="{6408499C-9C0C-40BC-82AB-F8544F338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84" y="648"/>
              <a:ext cx="1083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" name="Line 28">
              <a:extLst>
                <a:ext uri="{FF2B5EF4-FFF2-40B4-BE49-F238E27FC236}">
                  <a16:creationId xmlns:a16="http://schemas.microsoft.com/office/drawing/2014/main" xmlns="" id="{C7558A10-21DE-4343-B87A-F6FFEFE3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1" y="88"/>
              <a:ext cx="49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" name="Line 29">
              <a:extLst>
                <a:ext uri="{FF2B5EF4-FFF2-40B4-BE49-F238E27FC236}">
                  <a16:creationId xmlns:a16="http://schemas.microsoft.com/office/drawing/2014/main" xmlns="" id="{4F041708-E446-4BC3-A5B4-8853530B3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13" y="514"/>
              <a:ext cx="24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" name="Line 30">
              <a:extLst>
                <a:ext uri="{FF2B5EF4-FFF2-40B4-BE49-F238E27FC236}">
                  <a16:creationId xmlns:a16="http://schemas.microsoft.com/office/drawing/2014/main" xmlns="" id="{E50E722A-D072-4BCF-8094-C053297D8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41" y="88"/>
              <a:ext cx="0" cy="43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" name="Line 31">
              <a:extLst>
                <a:ext uri="{FF2B5EF4-FFF2-40B4-BE49-F238E27FC236}">
                  <a16:creationId xmlns:a16="http://schemas.microsoft.com/office/drawing/2014/main" xmlns="" id="{10880A42-2339-42A6-9012-53E0301D4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8" y="88"/>
              <a:ext cx="24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" name="Line 32">
              <a:extLst>
                <a:ext uri="{FF2B5EF4-FFF2-40B4-BE49-F238E27FC236}">
                  <a16:creationId xmlns:a16="http://schemas.microsoft.com/office/drawing/2014/main" xmlns="" id="{12FA46A8-B979-4027-A2E6-63D8CD9C3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0" y="517"/>
              <a:ext cx="24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9" name="Line 33">
              <a:extLst>
                <a:ext uri="{FF2B5EF4-FFF2-40B4-BE49-F238E27FC236}">
                  <a16:creationId xmlns:a16="http://schemas.microsoft.com/office/drawing/2014/main" xmlns="" id="{3D12B514-E8C2-4584-B162-56AE41E02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8" y="76"/>
              <a:ext cx="0" cy="43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0" name="Line 34">
              <a:extLst>
                <a:ext uri="{FF2B5EF4-FFF2-40B4-BE49-F238E27FC236}">
                  <a16:creationId xmlns:a16="http://schemas.microsoft.com/office/drawing/2014/main" xmlns="" id="{B57CB850-A200-4628-B737-51A9E6037A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8" y="88"/>
              <a:ext cx="24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1" name="Line 35">
              <a:extLst>
                <a:ext uri="{FF2B5EF4-FFF2-40B4-BE49-F238E27FC236}">
                  <a16:creationId xmlns:a16="http://schemas.microsoft.com/office/drawing/2014/main" xmlns="" id="{4BE5B25C-961A-434B-9835-FC20D4935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3" y="514"/>
              <a:ext cx="24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" name="Line 36">
              <a:extLst>
                <a:ext uri="{FF2B5EF4-FFF2-40B4-BE49-F238E27FC236}">
                  <a16:creationId xmlns:a16="http://schemas.microsoft.com/office/drawing/2014/main" xmlns="" id="{0C4A94DD-3CE9-42DE-BDB0-C30E38BDA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76"/>
              <a:ext cx="0" cy="43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" name="Line 37">
              <a:extLst>
                <a:ext uri="{FF2B5EF4-FFF2-40B4-BE49-F238E27FC236}">
                  <a16:creationId xmlns:a16="http://schemas.microsoft.com/office/drawing/2014/main" xmlns="" id="{63B5BEC1-412B-4675-836C-56BEF4948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4" y="88"/>
              <a:ext cx="24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" name="Line 38">
              <a:extLst>
                <a:ext uri="{FF2B5EF4-FFF2-40B4-BE49-F238E27FC236}">
                  <a16:creationId xmlns:a16="http://schemas.microsoft.com/office/drawing/2014/main" xmlns="" id="{F5DDE959-27BE-49A4-9421-4F35B816CE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517"/>
              <a:ext cx="24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" name="Line 39">
              <a:extLst>
                <a:ext uri="{FF2B5EF4-FFF2-40B4-BE49-F238E27FC236}">
                  <a16:creationId xmlns:a16="http://schemas.microsoft.com/office/drawing/2014/main" xmlns="" id="{8EBCE0E6-A622-4EB8-A1B5-FC49069FB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2" y="79"/>
              <a:ext cx="0" cy="43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" name="Line 40">
              <a:extLst>
                <a:ext uri="{FF2B5EF4-FFF2-40B4-BE49-F238E27FC236}">
                  <a16:creationId xmlns:a16="http://schemas.microsoft.com/office/drawing/2014/main" xmlns="" id="{AFB45461-0EC3-4940-AF04-C5A3354493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84" y="88"/>
              <a:ext cx="288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37" name="Rectangle 41">
                  <a:extLst>
                    <a:ext uri="{FF2B5EF4-FFF2-40B4-BE49-F238E27FC236}">
                      <a16:creationId xmlns="" xmlns:a16="http://schemas.microsoft.com/office/drawing/2014/main" id="{D5D80B12-615F-4C38-BB27-ACCF442962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9" y="716"/>
                  <a:ext cx="39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just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sz="2400" b="1" i="1">
                            <a:latin typeface="Cambria Math" panose="02040503050406030204" pitchFamily="18" charset="0"/>
                          </a:rPr>
                          <m:t>  </m:t>
                        </m:r>
                        <m:acc>
                          <m:accPr>
                            <m:chr m:val="̅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537" name="Rectangle 41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5D80B12-615F-4C38-BB27-ACCF442962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49" y="716"/>
                  <a:ext cx="395" cy="291"/>
                </a:xfrm>
                <a:prstGeom prst="rect">
                  <a:avLst/>
                </a:prstGeom>
                <a:blipFill>
                  <a:blip r:embed="rId6" cstate="print"/>
                  <a:stretch>
                    <a:fillRect b="-526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38" name="Rectangle 42">
                  <a:extLst>
                    <a:ext uri="{FF2B5EF4-FFF2-40B4-BE49-F238E27FC236}">
                      <a16:creationId xmlns="" xmlns:a16="http://schemas.microsoft.com/office/drawing/2014/main" id="{DDBB6570-7554-4E7B-8DDE-DBEBBC71B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4" y="125"/>
                  <a:ext cx="398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just"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538" name="Rectangle 42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DDBB6570-7554-4E7B-8DDE-DBEBBC71B5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4" y="125"/>
                  <a:ext cx="398" cy="290"/>
                </a:xfrm>
                <a:prstGeom prst="rect">
                  <a:avLst/>
                </a:prstGeom>
                <a:blipFill>
                  <a:blip r:embed="rId7" cstate="print"/>
                  <a:stretch>
                    <a:fillRect b="-53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9" name="AutoShape 43">
            <a:extLst>
              <a:ext uri="{FF2B5EF4-FFF2-40B4-BE49-F238E27FC236}">
                <a16:creationId xmlns:a16="http://schemas.microsoft.com/office/drawing/2014/main" xmlns="" id="{205678E9-DBB7-420F-AA5D-32B89A9CE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2394" y="4171722"/>
            <a:ext cx="774700" cy="381000"/>
          </a:xfrm>
          <a:prstGeom prst="wedgeRectCallout">
            <a:avLst>
              <a:gd name="adj1" fmla="val 4509"/>
              <a:gd name="adj2" fmla="val -125833"/>
            </a:avLst>
          </a:prstGeom>
          <a:solidFill>
            <a:srgbClr val="CCCCFF">
              <a:alpha val="50000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72000" bIns="0"/>
          <a:lstStyle/>
          <a:p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保持</a:t>
            </a:r>
          </a:p>
        </p:txBody>
      </p:sp>
      <p:sp>
        <p:nvSpPr>
          <p:cNvPr id="540" name="Rectangle 44">
            <a:extLst>
              <a:ext uri="{FF2B5EF4-FFF2-40B4-BE49-F238E27FC236}">
                <a16:creationId xmlns:a16="http://schemas.microsoft.com/office/drawing/2014/main" xmlns="" id="{9B9B4081-3769-4E89-B0D1-4174233A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606" y="2515959"/>
            <a:ext cx="744538" cy="1536700"/>
          </a:xfrm>
          <a:prstGeom prst="rect">
            <a:avLst/>
          </a:prstGeom>
          <a:solidFill>
            <a:srgbClr val="FF33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1" name="Rectangle 45">
            <a:extLst>
              <a:ext uri="{FF2B5EF4-FFF2-40B4-BE49-F238E27FC236}">
                <a16:creationId xmlns:a16="http://schemas.microsoft.com/office/drawing/2014/main" xmlns="" id="{26DDCC9D-7D71-4F05-A5D2-CFFFD566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169" y="2515959"/>
            <a:ext cx="255587" cy="1511300"/>
          </a:xfrm>
          <a:prstGeom prst="rect">
            <a:avLst/>
          </a:prstGeom>
          <a:solidFill>
            <a:srgbClr val="FF33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42" name="Rectangle 46">
            <a:extLst>
              <a:ext uri="{FF2B5EF4-FFF2-40B4-BE49-F238E27FC236}">
                <a16:creationId xmlns:a16="http://schemas.microsoft.com/office/drawing/2014/main" xmlns="" id="{C5DBED72-DBE3-4324-B3B1-16C83159D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431" y="2515959"/>
            <a:ext cx="196850" cy="1562100"/>
          </a:xfrm>
          <a:prstGeom prst="rect">
            <a:avLst/>
          </a:prstGeom>
          <a:solidFill>
            <a:srgbClr val="FF33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43" name="Group 47">
            <a:extLst>
              <a:ext uri="{FF2B5EF4-FFF2-40B4-BE49-F238E27FC236}">
                <a16:creationId xmlns:a16="http://schemas.microsoft.com/office/drawing/2014/main" xmlns="" id="{C7BDCA96-6CCC-4555-9709-E78314617C0E}"/>
              </a:ext>
            </a:extLst>
          </p:cNvPr>
          <p:cNvGrpSpPr>
            <a:grpSpLocks/>
          </p:cNvGrpSpPr>
          <p:nvPr/>
        </p:nvGrpSpPr>
        <p:grpSpPr bwMode="auto">
          <a:xfrm>
            <a:off x="5819019" y="3235097"/>
            <a:ext cx="2822581" cy="2616200"/>
            <a:chOff x="0" y="0"/>
            <a:chExt cx="1778" cy="1648"/>
          </a:xfrm>
        </p:grpSpPr>
        <p:sp>
          <p:nvSpPr>
            <p:cNvPr id="544" name="Line 48">
              <a:extLst>
                <a:ext uri="{FF2B5EF4-FFF2-40B4-BE49-F238E27FC236}">
                  <a16:creationId xmlns:a16="http://schemas.microsoft.com/office/drawing/2014/main" xmlns="" id="{254D4E14-8BB7-490F-B46D-84D9D8CE1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"/>
              <a:ext cx="0" cy="164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5" name="Line 49">
              <a:extLst>
                <a:ext uri="{FF2B5EF4-FFF2-40B4-BE49-F238E27FC236}">
                  <a16:creationId xmlns:a16="http://schemas.microsoft.com/office/drawing/2014/main" xmlns="" id="{6029D202-7F2E-4DF2-9898-017CE50B9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" y="0"/>
              <a:ext cx="0" cy="164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6" name="Line 50">
              <a:extLst>
                <a:ext uri="{FF2B5EF4-FFF2-40B4-BE49-F238E27FC236}">
                  <a16:creationId xmlns:a16="http://schemas.microsoft.com/office/drawing/2014/main" xmlns="" id="{B428B0A2-81FB-449F-B1BA-49E125DD7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560"/>
              <a:ext cx="0" cy="108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7" name="Line 51">
              <a:extLst>
                <a:ext uri="{FF2B5EF4-FFF2-40B4-BE49-F238E27FC236}">
                  <a16:creationId xmlns:a16="http://schemas.microsoft.com/office/drawing/2014/main" xmlns="" id="{C21D7EE3-830B-40CF-8D07-C2CA8E554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560"/>
              <a:ext cx="0" cy="108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8" name="Line 52">
              <a:extLst>
                <a:ext uri="{FF2B5EF4-FFF2-40B4-BE49-F238E27FC236}">
                  <a16:creationId xmlns:a16="http://schemas.microsoft.com/office/drawing/2014/main" xmlns="" id="{996FA7E4-6235-493C-8CBD-03482F544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8" y="0"/>
              <a:ext cx="0" cy="164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49" name="Line 53">
              <a:extLst>
                <a:ext uri="{FF2B5EF4-FFF2-40B4-BE49-F238E27FC236}">
                  <a16:creationId xmlns:a16="http://schemas.microsoft.com/office/drawing/2014/main" xmlns="" id="{3F03D3AD-A89F-4B67-854C-48098B65B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6"/>
              <a:ext cx="0" cy="164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0" name="Line 54">
              <a:extLst>
                <a:ext uri="{FF2B5EF4-FFF2-40B4-BE49-F238E27FC236}">
                  <a16:creationId xmlns:a16="http://schemas.microsoft.com/office/drawing/2014/main" xmlns="" id="{E4FF8E72-5385-4444-B009-3479C7AC60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9" y="560"/>
              <a:ext cx="0" cy="108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551" name="Line 55">
              <a:extLst>
                <a:ext uri="{FF2B5EF4-FFF2-40B4-BE49-F238E27FC236}">
                  <a16:creationId xmlns:a16="http://schemas.microsoft.com/office/drawing/2014/main" xmlns="" id="{6158D91D-52A6-4F22-92C9-DAC8E261F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560"/>
              <a:ext cx="0" cy="1084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2" name="AutoShape 56">
            <a:extLst>
              <a:ext uri="{FF2B5EF4-FFF2-40B4-BE49-F238E27FC236}">
                <a16:creationId xmlns:a16="http://schemas.microsoft.com/office/drawing/2014/main" xmlns="" id="{44AC0404-11DD-4598-BC07-B5F8B38A3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232" y="4027260"/>
            <a:ext cx="1227161" cy="1187882"/>
          </a:xfrm>
          <a:prstGeom prst="wedgeRectCallout">
            <a:avLst>
              <a:gd name="adj1" fmla="val 94871"/>
              <a:gd name="adj2" fmla="val 88863"/>
            </a:avLst>
          </a:prstGeom>
          <a:solidFill>
            <a:srgbClr val="CCCCFF">
              <a:alpha val="50000"/>
            </a:srgbClr>
          </a:solidFill>
          <a:ln w="9525" cmpd="sng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72000" bIns="0"/>
          <a:lstStyle/>
          <a:p>
            <a:pPr algn="ctr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初态为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，故保持为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" name="Rectangle 57">
            <a:extLst>
              <a:ext uri="{FF2B5EF4-FFF2-40B4-BE49-F238E27FC236}">
                <a16:creationId xmlns:a16="http://schemas.microsoft.com/office/drawing/2014/main" xmlns="" id="{C4446381-747D-4E06-96B0-004F11733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144" y="2515959"/>
            <a:ext cx="723900" cy="1549400"/>
          </a:xfrm>
          <a:prstGeom prst="rect">
            <a:avLst/>
          </a:prstGeom>
          <a:solidFill>
            <a:srgbClr val="99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4" name="AutoShape 58">
            <a:extLst>
              <a:ext uri="{FF2B5EF4-FFF2-40B4-BE49-F238E27FC236}">
                <a16:creationId xmlns:a16="http://schemas.microsoft.com/office/drawing/2014/main" xmlns="" id="{60C4C6DF-8FB5-432E-A446-C77882CA2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9" y="4171722"/>
            <a:ext cx="673100" cy="381000"/>
          </a:xfrm>
          <a:prstGeom prst="wedgeRectCallout">
            <a:avLst>
              <a:gd name="adj1" fmla="val -3773"/>
              <a:gd name="adj2" fmla="val -117917"/>
            </a:avLst>
          </a:prstGeom>
          <a:solidFill>
            <a:srgbClr val="CCCCFF">
              <a:alpha val="50000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72000" bIns="0"/>
          <a:lstStyle/>
          <a:p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置</a:t>
            </a:r>
            <a:r>
              <a:rPr lang="zh-CN" altLang="en-US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55" name="Rectangle 59">
            <a:extLst>
              <a:ext uri="{FF2B5EF4-FFF2-40B4-BE49-F238E27FC236}">
                <a16:creationId xmlns:a16="http://schemas.microsoft.com/office/drawing/2014/main" xmlns="" id="{7E2600FD-83A6-498E-9F33-A6772DCF2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281" y="2515959"/>
            <a:ext cx="288925" cy="1536700"/>
          </a:xfrm>
          <a:prstGeom prst="rect">
            <a:avLst/>
          </a:prstGeom>
          <a:solidFill>
            <a:srgbClr val="FF33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56" name="AutoShape 60">
            <a:extLst>
              <a:ext uri="{FF2B5EF4-FFF2-40B4-BE49-F238E27FC236}">
                <a16:creationId xmlns:a16="http://schemas.microsoft.com/office/drawing/2014/main" xmlns="" id="{2B92BC71-99F7-49D4-B9FB-DC64906F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6719" y="1939697"/>
            <a:ext cx="774700" cy="381000"/>
          </a:xfrm>
          <a:prstGeom prst="wedgeRectCallout">
            <a:avLst>
              <a:gd name="adj1" fmla="val -28481"/>
              <a:gd name="adj2" fmla="val 122083"/>
            </a:avLst>
          </a:prstGeom>
          <a:solidFill>
            <a:srgbClr val="CCCCFF">
              <a:alpha val="50000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72000" bIns="0"/>
          <a:lstStyle/>
          <a:p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保持</a:t>
            </a:r>
          </a:p>
        </p:txBody>
      </p:sp>
      <p:sp>
        <p:nvSpPr>
          <p:cNvPr id="557" name="Rectangle 61">
            <a:extLst>
              <a:ext uri="{FF2B5EF4-FFF2-40B4-BE49-F238E27FC236}">
                <a16:creationId xmlns:a16="http://schemas.microsoft.com/office/drawing/2014/main" xmlns="" id="{53CBB9F2-E011-4A5C-BE6D-75ACE6D84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544" y="2515959"/>
            <a:ext cx="228600" cy="1536700"/>
          </a:xfrm>
          <a:prstGeom prst="rect">
            <a:avLst/>
          </a:prstGeom>
          <a:solidFill>
            <a:srgbClr val="FF33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558" name="Group 62">
            <a:extLst>
              <a:ext uri="{FF2B5EF4-FFF2-40B4-BE49-F238E27FC236}">
                <a16:creationId xmlns:a16="http://schemas.microsoft.com/office/drawing/2014/main" xmlns="" id="{4B27CA05-FC43-4294-86A0-0AA4D4F0032C}"/>
              </a:ext>
            </a:extLst>
          </p:cNvPr>
          <p:cNvGrpSpPr>
            <a:grpSpLocks/>
          </p:cNvGrpSpPr>
          <p:nvPr/>
        </p:nvGrpSpPr>
        <p:grpSpPr bwMode="auto">
          <a:xfrm>
            <a:off x="4666494" y="5206034"/>
            <a:ext cx="1160462" cy="547688"/>
            <a:chOff x="0" y="0"/>
            <a:chExt cx="731" cy="345"/>
          </a:xfrm>
        </p:grpSpPr>
        <p:sp>
          <p:nvSpPr>
            <p:cNvPr id="559" name="Line 63">
              <a:extLst>
                <a:ext uri="{FF2B5EF4-FFF2-40B4-BE49-F238E27FC236}">
                  <a16:creationId xmlns:a16="http://schemas.microsoft.com/office/drawing/2014/main" xmlns="" id="{5353AFA2-13B5-4D25-A43F-9C09159366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" y="345"/>
              <a:ext cx="477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" name="Rectangle 64">
              <a:extLst>
                <a:ext uri="{FF2B5EF4-FFF2-40B4-BE49-F238E27FC236}">
                  <a16:creationId xmlns:a16="http://schemas.microsoft.com/office/drawing/2014/main" xmlns="" id="{6CE8F72B-E98C-4573-9E91-B3E8632B7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</p:grpSp>
      <p:sp>
        <p:nvSpPr>
          <p:cNvPr id="561" name="Line 65">
            <a:extLst>
              <a:ext uri="{FF2B5EF4-FFF2-40B4-BE49-F238E27FC236}">
                <a16:creationId xmlns:a16="http://schemas.microsoft.com/office/drawing/2014/main" xmlns="" id="{A4C8A3E9-C471-435D-BF12-37C6868FA7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9019" y="5756047"/>
            <a:ext cx="757237" cy="0"/>
          </a:xfrm>
          <a:prstGeom prst="line">
            <a:avLst/>
          </a:prstGeom>
          <a:noFill/>
          <a:ln w="38100" cmpd="sng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2" name="Line 66">
            <a:extLst>
              <a:ext uri="{FF2B5EF4-FFF2-40B4-BE49-F238E27FC236}">
                <a16:creationId xmlns:a16="http://schemas.microsoft.com/office/drawing/2014/main" xmlns="" id="{4CF4ED60-AD0B-4C37-AE46-2F51C25567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044" y="5748109"/>
            <a:ext cx="280987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" name="Line 67">
            <a:extLst>
              <a:ext uri="{FF2B5EF4-FFF2-40B4-BE49-F238E27FC236}">
                <a16:creationId xmlns:a16="http://schemas.microsoft.com/office/drawing/2014/main" xmlns="" id="{5B042235-6EB7-46EA-999F-7668C9CE38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36756" y="5748109"/>
            <a:ext cx="257175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4" name="Line 68">
            <a:extLst>
              <a:ext uri="{FF2B5EF4-FFF2-40B4-BE49-F238E27FC236}">
                <a16:creationId xmlns:a16="http://schemas.microsoft.com/office/drawing/2014/main" xmlns="" id="{2A3E28B6-DDEC-4432-BAD2-F941BB8EA5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8256" y="5081359"/>
            <a:ext cx="1905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5" name="Line 69">
            <a:extLst>
              <a:ext uri="{FF2B5EF4-FFF2-40B4-BE49-F238E27FC236}">
                <a16:creationId xmlns:a16="http://schemas.microsoft.com/office/drawing/2014/main" xmlns="" id="{FEE73F77-AD4E-44BD-B344-42659D9F33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1406" y="5081359"/>
            <a:ext cx="161925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6" name="Group 70">
            <a:extLst>
              <a:ext uri="{FF2B5EF4-FFF2-40B4-BE49-F238E27FC236}">
                <a16:creationId xmlns:a16="http://schemas.microsoft.com/office/drawing/2014/main" xmlns="" id="{BE52BA01-CDAD-4181-A64B-01C5E0B6BF99}"/>
              </a:ext>
            </a:extLst>
          </p:cNvPr>
          <p:cNvGrpSpPr>
            <a:grpSpLocks/>
          </p:cNvGrpSpPr>
          <p:nvPr/>
        </p:nvGrpSpPr>
        <p:grpSpPr bwMode="auto">
          <a:xfrm>
            <a:off x="8255831" y="5062309"/>
            <a:ext cx="361950" cy="685800"/>
            <a:chOff x="0" y="0"/>
            <a:chExt cx="228" cy="432"/>
          </a:xfrm>
        </p:grpSpPr>
        <p:sp>
          <p:nvSpPr>
            <p:cNvPr id="567" name="Line 71">
              <a:extLst>
                <a:ext uri="{FF2B5EF4-FFF2-40B4-BE49-F238E27FC236}">
                  <a16:creationId xmlns:a16="http://schemas.microsoft.com/office/drawing/2014/main" xmlns="" id="{ED6A2FEA-4DBB-4FA5-8EF8-F42C9BD9D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2"/>
              <a:ext cx="228" cy="0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" name="Line 72">
              <a:extLst>
                <a:ext uri="{FF2B5EF4-FFF2-40B4-BE49-F238E27FC236}">
                  <a16:creationId xmlns:a16="http://schemas.microsoft.com/office/drawing/2014/main" xmlns="" id="{5EC13193-17A3-4DC9-8569-A96D47491E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" y="0"/>
              <a:ext cx="0" cy="432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9" name="Group 73">
            <a:extLst>
              <a:ext uri="{FF2B5EF4-FFF2-40B4-BE49-F238E27FC236}">
                <a16:creationId xmlns:a16="http://schemas.microsoft.com/office/drawing/2014/main" xmlns="" id="{40CB0028-5621-4AFB-9712-A9FD381DB7A5}"/>
              </a:ext>
            </a:extLst>
          </p:cNvPr>
          <p:cNvGrpSpPr>
            <a:grpSpLocks/>
          </p:cNvGrpSpPr>
          <p:nvPr/>
        </p:nvGrpSpPr>
        <p:grpSpPr bwMode="auto">
          <a:xfrm>
            <a:off x="7293806" y="5076597"/>
            <a:ext cx="757238" cy="685800"/>
            <a:chOff x="0" y="0"/>
            <a:chExt cx="477" cy="432"/>
          </a:xfrm>
        </p:grpSpPr>
        <p:sp>
          <p:nvSpPr>
            <p:cNvPr id="570" name="Line 74">
              <a:extLst>
                <a:ext uri="{FF2B5EF4-FFF2-40B4-BE49-F238E27FC236}">
                  <a16:creationId xmlns:a16="http://schemas.microsoft.com/office/drawing/2014/main" xmlns="" id="{C94D50D6-7230-4D23-843C-2B55413122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423"/>
              <a:ext cx="477" cy="0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" name="Line 75">
              <a:extLst>
                <a:ext uri="{FF2B5EF4-FFF2-40B4-BE49-F238E27FC236}">
                  <a16:creationId xmlns:a16="http://schemas.microsoft.com/office/drawing/2014/main" xmlns="" id="{39BD6B89-52FC-4CAE-BD58-F92BBE4C4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" y="0"/>
              <a:ext cx="0" cy="432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2" name="Group 76">
            <a:extLst>
              <a:ext uri="{FF2B5EF4-FFF2-40B4-BE49-F238E27FC236}">
                <a16:creationId xmlns:a16="http://schemas.microsoft.com/office/drawing/2014/main" xmlns="" id="{76CD23D0-60A8-4DEF-83E1-1CB02FABA7DA}"/>
              </a:ext>
            </a:extLst>
          </p:cNvPr>
          <p:cNvGrpSpPr>
            <a:grpSpLocks/>
          </p:cNvGrpSpPr>
          <p:nvPr/>
        </p:nvGrpSpPr>
        <p:grpSpPr bwMode="auto">
          <a:xfrm>
            <a:off x="6769931" y="5081359"/>
            <a:ext cx="381000" cy="685800"/>
            <a:chOff x="0" y="0"/>
            <a:chExt cx="240" cy="432"/>
          </a:xfrm>
        </p:grpSpPr>
        <p:sp>
          <p:nvSpPr>
            <p:cNvPr id="573" name="Line 77">
              <a:extLst>
                <a:ext uri="{FF2B5EF4-FFF2-40B4-BE49-F238E27FC236}">
                  <a16:creationId xmlns:a16="http://schemas.microsoft.com/office/drawing/2014/main" xmlns="" id="{582ADD33-73ED-4D3E-BB8C-0B0BD17DA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240" cy="0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" name="Line 78">
              <a:extLst>
                <a:ext uri="{FF2B5EF4-FFF2-40B4-BE49-F238E27FC236}">
                  <a16:creationId xmlns:a16="http://schemas.microsoft.com/office/drawing/2014/main" xmlns="" id="{B7024AAD-2230-41B0-A56D-E7A87209B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" y="0"/>
              <a:ext cx="0" cy="432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6" name="Group 80">
            <a:extLst>
              <a:ext uri="{FF2B5EF4-FFF2-40B4-BE49-F238E27FC236}">
                <a16:creationId xmlns:a16="http://schemas.microsoft.com/office/drawing/2014/main" xmlns="" id="{9B37E5EA-CAB1-437E-AB88-AB3F05F92C4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98294" y="5827484"/>
            <a:ext cx="3719512" cy="704850"/>
            <a:chOff x="0" y="0"/>
            <a:chExt cx="2343" cy="444"/>
          </a:xfrm>
        </p:grpSpPr>
        <p:sp>
          <p:nvSpPr>
            <p:cNvPr id="577" name="Line 81">
              <a:extLst>
                <a:ext uri="{FF2B5EF4-FFF2-40B4-BE49-F238E27FC236}">
                  <a16:creationId xmlns:a16="http://schemas.microsoft.com/office/drawing/2014/main" xmlns="" id="{837174F8-FD49-43C7-A24A-9C66159BE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432"/>
              <a:ext cx="477" cy="0"/>
            </a:xfrm>
            <a:prstGeom prst="line">
              <a:avLst/>
            </a:prstGeom>
            <a:noFill/>
            <a:ln w="3810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8" name="Line 82">
              <a:extLst>
                <a:ext uri="{FF2B5EF4-FFF2-40B4-BE49-F238E27FC236}">
                  <a16:creationId xmlns:a16="http://schemas.microsoft.com/office/drawing/2014/main" xmlns="" id="{C77E5E4A-DEDF-43EF-986A-DEC9DEC4DD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" y="432"/>
              <a:ext cx="477" cy="0"/>
            </a:xfrm>
            <a:prstGeom prst="line">
              <a:avLst/>
            </a:prstGeom>
            <a:noFill/>
            <a:ln w="3810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" name="Line 83">
              <a:extLst>
                <a:ext uri="{FF2B5EF4-FFF2-40B4-BE49-F238E27FC236}">
                  <a16:creationId xmlns:a16="http://schemas.microsoft.com/office/drawing/2014/main" xmlns="" id="{D4D9B7C3-69A9-4EBB-AC11-974F03E909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432"/>
              <a:ext cx="177" cy="0"/>
            </a:xfrm>
            <a:prstGeom prst="line">
              <a:avLst/>
            </a:prstGeom>
            <a:noFill/>
            <a:ln w="3810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0" name="Line 84">
              <a:extLst>
                <a:ext uri="{FF2B5EF4-FFF2-40B4-BE49-F238E27FC236}">
                  <a16:creationId xmlns:a16="http://schemas.microsoft.com/office/drawing/2014/main" xmlns="" id="{8A904F9A-70C8-4F50-AE72-88135D3E92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3" y="432"/>
              <a:ext cx="162" cy="0"/>
            </a:xfrm>
            <a:prstGeom prst="line">
              <a:avLst/>
            </a:prstGeom>
            <a:noFill/>
            <a:ln w="3810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1" name="Line 85">
              <a:extLst>
                <a:ext uri="{FF2B5EF4-FFF2-40B4-BE49-F238E27FC236}">
                  <a16:creationId xmlns:a16="http://schemas.microsoft.com/office/drawing/2014/main" xmlns="" id="{C6B3D88F-AF13-4D17-95A2-1ABB2C2C05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3" y="12"/>
              <a:ext cx="120" cy="0"/>
            </a:xfrm>
            <a:prstGeom prst="line">
              <a:avLst/>
            </a:prstGeom>
            <a:noFill/>
            <a:ln w="3810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2" name="Line 86">
              <a:extLst>
                <a:ext uri="{FF2B5EF4-FFF2-40B4-BE49-F238E27FC236}">
                  <a16:creationId xmlns:a16="http://schemas.microsoft.com/office/drawing/2014/main" xmlns="" id="{1134A895-32B8-4FF3-8FD2-353777BF8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9" y="12"/>
              <a:ext cx="102" cy="0"/>
            </a:xfrm>
            <a:prstGeom prst="line">
              <a:avLst/>
            </a:prstGeom>
            <a:noFill/>
            <a:ln w="3810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" name="Line 87">
              <a:extLst>
                <a:ext uri="{FF2B5EF4-FFF2-40B4-BE49-F238E27FC236}">
                  <a16:creationId xmlns:a16="http://schemas.microsoft.com/office/drawing/2014/main" xmlns="" id="{36E38D57-F07C-4577-8161-C3AC82A89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1" y="12"/>
              <a:ext cx="228" cy="0"/>
            </a:xfrm>
            <a:prstGeom prst="line">
              <a:avLst/>
            </a:prstGeom>
            <a:noFill/>
            <a:ln w="3810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" name="Line 88">
              <a:extLst>
                <a:ext uri="{FF2B5EF4-FFF2-40B4-BE49-F238E27FC236}">
                  <a16:creationId xmlns:a16="http://schemas.microsoft.com/office/drawing/2014/main" xmlns="" id="{E20E14EC-DE1D-47FA-A114-8EBEABB8C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0" y="0"/>
              <a:ext cx="0" cy="432"/>
            </a:xfrm>
            <a:prstGeom prst="line">
              <a:avLst/>
            </a:prstGeom>
            <a:noFill/>
            <a:ln w="3810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" name="Line 89">
              <a:extLst>
                <a:ext uri="{FF2B5EF4-FFF2-40B4-BE49-F238E27FC236}">
                  <a16:creationId xmlns:a16="http://schemas.microsoft.com/office/drawing/2014/main" xmlns="" id="{49DE2915-43B9-452B-A3FF-6D94E88870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5" y="432"/>
              <a:ext cx="477" cy="0"/>
            </a:xfrm>
            <a:prstGeom prst="line">
              <a:avLst/>
            </a:prstGeom>
            <a:noFill/>
            <a:ln w="3810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6" name="Line 90">
              <a:extLst>
                <a:ext uri="{FF2B5EF4-FFF2-40B4-BE49-F238E27FC236}">
                  <a16:creationId xmlns:a16="http://schemas.microsoft.com/office/drawing/2014/main" xmlns="" id="{47CF9D39-36A8-4F0F-834F-17D88171A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1" y="9"/>
              <a:ext cx="0" cy="432"/>
            </a:xfrm>
            <a:prstGeom prst="line">
              <a:avLst/>
            </a:prstGeom>
            <a:noFill/>
            <a:ln w="3810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7" name="Line 91">
              <a:extLst>
                <a:ext uri="{FF2B5EF4-FFF2-40B4-BE49-F238E27FC236}">
                  <a16:creationId xmlns:a16="http://schemas.microsoft.com/office/drawing/2014/main" xmlns="" id="{2057FF4D-2677-4C78-B572-956E01F6AB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5" y="12"/>
              <a:ext cx="240" cy="0"/>
            </a:xfrm>
            <a:prstGeom prst="line">
              <a:avLst/>
            </a:prstGeom>
            <a:noFill/>
            <a:ln w="3810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8" name="Line 92">
              <a:extLst>
                <a:ext uri="{FF2B5EF4-FFF2-40B4-BE49-F238E27FC236}">
                  <a16:creationId xmlns:a16="http://schemas.microsoft.com/office/drawing/2014/main" xmlns="" id="{F1C3297E-C86F-4511-92E3-199CA27366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77" y="12"/>
              <a:ext cx="0" cy="432"/>
            </a:xfrm>
            <a:prstGeom prst="line">
              <a:avLst/>
            </a:prstGeom>
            <a:noFill/>
            <a:ln w="3810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9" name="Rectangle 93">
            <a:extLst>
              <a:ext uri="{FF2B5EF4-FFF2-40B4-BE49-F238E27FC236}">
                <a16:creationId xmlns:a16="http://schemas.microsoft.com/office/drawing/2014/main" xmlns="" id="{880A6A55-DCF8-4C07-A6E5-C161B0FF5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206" y="2515959"/>
            <a:ext cx="322263" cy="1549400"/>
          </a:xfrm>
          <a:prstGeom prst="rect">
            <a:avLst/>
          </a:prstGeom>
          <a:solidFill>
            <a:srgbClr val="99FF99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90" name="AutoShape 94">
            <a:extLst>
              <a:ext uri="{FF2B5EF4-FFF2-40B4-BE49-F238E27FC236}">
                <a16:creationId xmlns:a16="http://schemas.microsoft.com/office/drawing/2014/main" xmlns="" id="{672B1384-AA3B-4B79-BB55-8018F8F18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2619" y="4171722"/>
            <a:ext cx="698500" cy="381000"/>
          </a:xfrm>
          <a:prstGeom prst="wedgeRectCallout">
            <a:avLst>
              <a:gd name="adj1" fmla="val -1000"/>
              <a:gd name="adj2" fmla="val -117917"/>
            </a:avLst>
          </a:prstGeom>
          <a:solidFill>
            <a:srgbClr val="CCCCFF">
              <a:alpha val="50000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72000" bIns="0"/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置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92" name="AutoShape 96">
            <a:extLst>
              <a:ext uri="{FF2B5EF4-FFF2-40B4-BE49-F238E27FC236}">
                <a16:creationId xmlns:a16="http://schemas.microsoft.com/office/drawing/2014/main" xmlns="" id="{BF5608D2-F9DB-4D79-BBB0-70853324A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319" y="4171722"/>
            <a:ext cx="774700" cy="381000"/>
          </a:xfrm>
          <a:prstGeom prst="wedgeRectCallout">
            <a:avLst>
              <a:gd name="adj1" fmla="val -4917"/>
              <a:gd name="adj2" fmla="val -136667"/>
            </a:avLst>
          </a:prstGeom>
          <a:solidFill>
            <a:srgbClr val="CCCCFF">
              <a:alpha val="50000"/>
            </a:srgb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72000" bIns="0"/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置0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1F996BD9-2367-4BCA-9EAC-AA842FD734E3}"/>
              </a:ext>
            </a:extLst>
          </p:cNvPr>
          <p:cNvSpPr txBox="1"/>
          <p:nvPr/>
        </p:nvSpPr>
        <p:spPr>
          <a:xfrm>
            <a:off x="661125" y="1792761"/>
            <a:ext cx="291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假设初始状态为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" name="Text Box 46">
            <a:extLst>
              <a:ext uri="{FF2B5EF4-FFF2-40B4-BE49-F238E27FC236}">
                <a16:creationId xmlns:a16="http://schemas.microsoft.com/office/drawing/2014/main" xmlns="" id="{FE702E66-C559-469C-8ACD-D41EBD6E8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60" y="2532481"/>
            <a:ext cx="24603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kumimoji="1"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触发器的功能表</a:t>
            </a:r>
          </a:p>
        </p:txBody>
      </p:sp>
      <p:grpSp>
        <p:nvGrpSpPr>
          <p:cNvPr id="594" name="Group 47">
            <a:extLst>
              <a:ext uri="{FF2B5EF4-FFF2-40B4-BE49-F238E27FC236}">
                <a16:creationId xmlns:a16="http://schemas.microsoft.com/office/drawing/2014/main" xmlns="" id="{8A231E89-5A9C-48F8-A20C-82A910A85DBE}"/>
              </a:ext>
            </a:extLst>
          </p:cNvPr>
          <p:cNvGrpSpPr>
            <a:grpSpLocks/>
          </p:cNvGrpSpPr>
          <p:nvPr/>
        </p:nvGrpSpPr>
        <p:grpSpPr bwMode="auto">
          <a:xfrm>
            <a:off x="142729" y="3412750"/>
            <a:ext cx="3295650" cy="2049462"/>
            <a:chOff x="3420" y="624"/>
            <a:chExt cx="2076" cy="1348"/>
          </a:xfrm>
        </p:grpSpPr>
        <p:sp>
          <p:nvSpPr>
            <p:cNvPr id="595" name="Rectangle 48">
              <a:extLst>
                <a:ext uri="{FF2B5EF4-FFF2-40B4-BE49-F238E27FC236}">
                  <a16:creationId xmlns:a16="http://schemas.microsoft.com/office/drawing/2014/main" xmlns="" id="{93AF32C7-4BA7-47FF-B99E-361F257D7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624"/>
              <a:ext cx="129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graphicFrame>
          <p:nvGraphicFramePr>
            <p:cNvPr id="596" name="Object 49">
              <a:extLst>
                <a:ext uri="{FF2B5EF4-FFF2-40B4-BE49-F238E27FC236}">
                  <a16:creationId xmlns:a16="http://schemas.microsoft.com/office/drawing/2014/main" xmlns="" id="{3EDAD04A-893A-40BC-B0D7-7F1DF9BF54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1" y="625"/>
            <a:ext cx="280" cy="329"/>
          </p:xfrm>
          <a:graphic>
            <a:graphicData uri="http://schemas.openxmlformats.org/presentationml/2006/ole">
              <p:oleObj spid="_x0000_s93630" name="Equation" r:id="rId8" imgW="177646" imgH="228402" progId="">
                <p:embed/>
              </p:oleObj>
            </a:graphicData>
          </a:graphic>
        </p:graphicFrame>
        <p:sp>
          <p:nvSpPr>
            <p:cNvPr id="597" name="Rectangle 50">
              <a:extLst>
                <a:ext uri="{FF2B5EF4-FFF2-40B4-BE49-F238E27FC236}">
                  <a16:creationId xmlns:a16="http://schemas.microsoft.com/office/drawing/2014/main" xmlns="" id="{D2ACD89D-BB7A-450B-89FE-D5FB591B0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950"/>
              <a:ext cx="1290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不定状态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0      1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1      0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保持原状态</a:t>
              </a:r>
            </a:p>
          </p:txBody>
        </p:sp>
        <p:sp>
          <p:nvSpPr>
            <p:cNvPr id="598" name="Rectangle 51">
              <a:extLst>
                <a:ext uri="{FF2B5EF4-FFF2-40B4-BE49-F238E27FC236}">
                  <a16:creationId xmlns:a16="http://schemas.microsoft.com/office/drawing/2014/main" xmlns="" id="{690F0C09-4229-4972-961B-18B40B9B0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950"/>
              <a:ext cx="786" cy="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0    0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0    1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1    0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1    1</a:t>
              </a:r>
            </a:p>
          </p:txBody>
        </p:sp>
        <p:sp>
          <p:nvSpPr>
            <p:cNvPr id="599" name="Rectangle 52">
              <a:extLst>
                <a:ext uri="{FF2B5EF4-FFF2-40B4-BE49-F238E27FC236}">
                  <a16:creationId xmlns:a16="http://schemas.microsoft.com/office/drawing/2014/main" xmlns="" id="{3150241A-361C-4DFF-B9F8-9E23D199B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624"/>
              <a:ext cx="78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S</a:t>
              </a:r>
              <a:r>
                <a:rPr kumimoji="1" lang="en-US" altLang="zh-CN" sz="24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00" name="Line 53">
              <a:extLst>
                <a:ext uri="{FF2B5EF4-FFF2-40B4-BE49-F238E27FC236}">
                  <a16:creationId xmlns:a16="http://schemas.microsoft.com/office/drawing/2014/main" xmlns="" id="{0E3B184F-B8CF-4F52-8B8E-C603AFD0A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624"/>
              <a:ext cx="20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1" name="Line 54">
              <a:extLst>
                <a:ext uri="{FF2B5EF4-FFF2-40B4-BE49-F238E27FC236}">
                  <a16:creationId xmlns:a16="http://schemas.microsoft.com/office/drawing/2014/main" xmlns="" id="{4CF2D32E-0C78-487F-B679-BB575DEB4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950"/>
              <a:ext cx="20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2" name="Line 55">
              <a:extLst>
                <a:ext uri="{FF2B5EF4-FFF2-40B4-BE49-F238E27FC236}">
                  <a16:creationId xmlns:a16="http://schemas.microsoft.com/office/drawing/2014/main" xmlns="" id="{3233702A-9894-4697-AAEC-DFC432DF0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1972"/>
              <a:ext cx="20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3" name="Line 56">
              <a:extLst>
                <a:ext uri="{FF2B5EF4-FFF2-40B4-BE49-F238E27FC236}">
                  <a16:creationId xmlns:a16="http://schemas.microsoft.com/office/drawing/2014/main" xmlns="" id="{846C88AB-90A6-404B-BE22-BB9A3F9FE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624"/>
              <a:ext cx="0" cy="13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" name="Line 57">
              <a:extLst>
                <a:ext uri="{FF2B5EF4-FFF2-40B4-BE49-F238E27FC236}">
                  <a16:creationId xmlns:a16="http://schemas.microsoft.com/office/drawing/2014/main" xmlns="" id="{D0FD95C6-429E-4E30-883D-000F4639E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9" y="664"/>
              <a:ext cx="1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" name="Line 58">
              <a:extLst>
                <a:ext uri="{FF2B5EF4-FFF2-40B4-BE49-F238E27FC236}">
                  <a16:creationId xmlns:a16="http://schemas.microsoft.com/office/drawing/2014/main" xmlns="" id="{B2C8162E-25D9-4BAA-BCC3-6F15893D9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" y="682"/>
              <a:ext cx="1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5" name="Object 49">
            <a:extLst>
              <a:ext uri="{FF2B5EF4-FFF2-40B4-BE49-F238E27FC236}">
                <a16:creationId xmlns:a16="http://schemas.microsoft.com/office/drawing/2014/main" xmlns="" id="{CF60A867-086A-430B-8DC0-7EFAF1534E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16286811"/>
              </p:ext>
            </p:extLst>
          </p:nvPr>
        </p:nvGraphicFramePr>
        <p:xfrm>
          <a:off x="4719949" y="5894577"/>
          <a:ext cx="444500" cy="500203"/>
        </p:xfrm>
        <a:graphic>
          <a:graphicData uri="http://schemas.openxmlformats.org/presentationml/2006/ole">
            <p:oleObj spid="_x0000_s93631" name="Equation" r:id="rId9" imgW="177646" imgH="22840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5971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 autoUpdateAnimBg="0"/>
      <p:bldP spid="504" grpId="0" animBg="1" autoUpdateAnimBg="0"/>
      <p:bldP spid="539" grpId="0" animBg="1" autoUpdateAnimBg="0"/>
      <p:bldP spid="541" grpId="0" animBg="1" autoUpdateAnimBg="0"/>
      <p:bldP spid="542" grpId="0" animBg="1" autoUpdateAnimBg="0"/>
      <p:bldP spid="552" grpId="0" bldLvl="0" animBg="1" autoUpdateAnimBg="0"/>
      <p:bldP spid="554" grpId="0" animBg="1" autoUpdateAnimBg="0"/>
      <p:bldP spid="556" grpId="0" animBg="1" autoUpdateAnimBg="0"/>
      <p:bldP spid="590" grpId="0" animBg="1" autoUpdateAnimBg="0"/>
      <p:bldP spid="592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R-S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62" name="Text Box 46" descr="花束">
            <a:extLst>
              <a:ext uri="{FF2B5EF4-FFF2-40B4-BE49-F238E27FC236}">
                <a16:creationId xmlns:a16="http://schemas.microsoft.com/office/drawing/2014/main" xmlns="" id="{50544F21-15D3-41CF-BE88-0F7FC0062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5" y="620964"/>
            <a:ext cx="709714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四、特点</a:t>
            </a:r>
          </a:p>
        </p:txBody>
      </p:sp>
      <p:grpSp>
        <p:nvGrpSpPr>
          <p:cNvPr id="28" name="Group 118">
            <a:extLst>
              <a:ext uri="{FF2B5EF4-FFF2-40B4-BE49-F238E27FC236}">
                <a16:creationId xmlns:a16="http://schemas.microsoft.com/office/drawing/2014/main" xmlns="" id="{B43C8961-8CB8-4BE3-9E75-FDF753091617}"/>
              </a:ext>
            </a:extLst>
          </p:cNvPr>
          <p:cNvGrpSpPr>
            <a:grpSpLocks/>
          </p:cNvGrpSpPr>
          <p:nvPr/>
        </p:nvGrpSpPr>
        <p:grpSpPr bwMode="auto">
          <a:xfrm>
            <a:off x="4751380" y="1102474"/>
            <a:ext cx="3790612" cy="2742982"/>
            <a:chOff x="3126" y="2501"/>
            <a:chExt cx="2634" cy="1556"/>
          </a:xfrm>
        </p:grpSpPr>
        <p:sp>
          <p:nvSpPr>
            <p:cNvPr id="29" name="Text Box 96">
              <a:extLst>
                <a:ext uri="{FF2B5EF4-FFF2-40B4-BE49-F238E27FC236}">
                  <a16:creationId xmlns:a16="http://schemas.microsoft.com/office/drawing/2014/main" xmlns="" id="{3E90DD60-3EE6-435A-A2BC-C22550353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6" y="3382"/>
              <a:ext cx="902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复位端</a:t>
              </a:r>
            </a:p>
          </p:txBody>
        </p:sp>
        <p:sp>
          <p:nvSpPr>
            <p:cNvPr id="30" name="Text Box 97">
              <a:extLst>
                <a:ext uri="{FF2B5EF4-FFF2-40B4-BE49-F238E27FC236}">
                  <a16:creationId xmlns:a16="http://schemas.microsoft.com/office/drawing/2014/main" xmlns="" id="{ACFF61F3-C4B6-4255-8F7C-DB93313CA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" y="3389"/>
              <a:ext cx="947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C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置位端</a:t>
              </a:r>
            </a:p>
          </p:txBody>
        </p:sp>
        <p:sp>
          <p:nvSpPr>
            <p:cNvPr id="31" name="Line 99">
              <a:extLst>
                <a:ext uri="{FF2B5EF4-FFF2-40B4-BE49-F238E27FC236}">
                  <a16:creationId xmlns:a16="http://schemas.microsoft.com/office/drawing/2014/main" xmlns="" id="{3FB542C5-B1B7-4336-8CA9-2A83579C1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8" y="3359"/>
              <a:ext cx="0" cy="2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100">
              <a:extLst>
                <a:ext uri="{FF2B5EF4-FFF2-40B4-BE49-F238E27FC236}">
                  <a16:creationId xmlns:a16="http://schemas.microsoft.com/office/drawing/2014/main" xmlns="" id="{BB087BF0-DD4C-4FDB-8FE5-59A85006E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2" y="2614"/>
              <a:ext cx="0" cy="2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101">
              <a:extLst>
                <a:ext uri="{FF2B5EF4-FFF2-40B4-BE49-F238E27FC236}">
                  <a16:creationId xmlns:a16="http://schemas.microsoft.com/office/drawing/2014/main" xmlns="" id="{0C7D9575-C42E-4FA6-A3F5-7FCB23B43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7" y="3343"/>
              <a:ext cx="0" cy="2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102">
              <a:extLst>
                <a:ext uri="{FF2B5EF4-FFF2-40B4-BE49-F238E27FC236}">
                  <a16:creationId xmlns:a16="http://schemas.microsoft.com/office/drawing/2014/main" xmlns="" id="{E0C79980-3201-4EEA-A511-59360ACE5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8" y="2612"/>
              <a:ext cx="0" cy="2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2" name="Object 103">
              <a:extLst>
                <a:ext uri="{FF2B5EF4-FFF2-40B4-BE49-F238E27FC236}">
                  <a16:creationId xmlns:a16="http://schemas.microsoft.com/office/drawing/2014/main" xmlns="" id="{4A0BB00D-CD89-4F7D-8A07-611F326EDF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40" y="2519"/>
            <a:ext cx="226" cy="277"/>
          </p:xfrm>
          <a:graphic>
            <a:graphicData uri="http://schemas.openxmlformats.org/presentationml/2006/ole">
              <p:oleObj spid="_x0000_s122418" name="Equation" r:id="rId6" imgW="164957" imgH="203024" progId="">
                <p:embed/>
              </p:oleObj>
            </a:graphicData>
          </a:graphic>
        </p:graphicFrame>
        <p:graphicFrame>
          <p:nvGraphicFramePr>
            <p:cNvPr id="53" name="Object 104">
              <a:extLst>
                <a:ext uri="{FF2B5EF4-FFF2-40B4-BE49-F238E27FC236}">
                  <a16:creationId xmlns:a16="http://schemas.microsoft.com/office/drawing/2014/main" xmlns="" id="{072BD602-419C-46FC-8799-A578465CC2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5" y="3314"/>
            <a:ext cx="317" cy="298"/>
          </p:xfrm>
          <a:graphic>
            <a:graphicData uri="http://schemas.openxmlformats.org/presentationml/2006/ole">
              <p:oleObj spid="_x0000_s122419" name="Equation" r:id="rId7" imgW="241091" imgH="215713" progId="">
                <p:embed/>
              </p:oleObj>
            </a:graphicData>
          </a:graphic>
        </p:graphicFrame>
        <p:graphicFrame>
          <p:nvGraphicFramePr>
            <p:cNvPr id="54" name="Object 105">
              <a:extLst>
                <a:ext uri="{FF2B5EF4-FFF2-40B4-BE49-F238E27FC236}">
                  <a16:creationId xmlns:a16="http://schemas.microsoft.com/office/drawing/2014/main" xmlns="" id="{DF0F5AEC-58C8-4FD3-B095-B8641C71D1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1" y="3315"/>
            <a:ext cx="313" cy="307"/>
          </p:xfrm>
          <a:graphic>
            <a:graphicData uri="http://schemas.openxmlformats.org/presentationml/2006/ole">
              <p:oleObj spid="_x0000_s122420" name="Equation" r:id="rId8" imgW="228501" imgH="215806" progId="">
                <p:embed/>
              </p:oleObj>
            </a:graphicData>
          </a:graphic>
        </p:graphicFrame>
        <p:sp>
          <p:nvSpPr>
            <p:cNvPr id="55" name="Rectangle 109">
              <a:extLst>
                <a:ext uri="{FF2B5EF4-FFF2-40B4-BE49-F238E27FC236}">
                  <a16:creationId xmlns:a16="http://schemas.microsoft.com/office/drawing/2014/main" xmlns="" id="{0519AEA3-E850-4F9C-96E5-D1DB63C3C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" y="2814"/>
              <a:ext cx="647" cy="47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6" name="Object 110">
              <a:extLst>
                <a:ext uri="{FF2B5EF4-FFF2-40B4-BE49-F238E27FC236}">
                  <a16:creationId xmlns:a16="http://schemas.microsoft.com/office/drawing/2014/main" xmlns="" id="{692D8BDB-77D3-4269-BFEF-E0EB2BCC90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9" y="2501"/>
            <a:ext cx="230" cy="295"/>
          </p:xfrm>
          <a:graphic>
            <a:graphicData uri="http://schemas.openxmlformats.org/presentationml/2006/ole">
              <p:oleObj spid="_x0000_s122421" name="Equation" r:id="rId9" imgW="177646" imgH="228402" progId="">
                <p:embed/>
              </p:oleObj>
            </a:graphicData>
          </a:graphic>
        </p:graphicFrame>
        <p:sp>
          <p:nvSpPr>
            <p:cNvPr id="57" name="Text Box 111">
              <a:extLst>
                <a:ext uri="{FF2B5EF4-FFF2-40B4-BE49-F238E27FC236}">
                  <a16:creationId xmlns:a16="http://schemas.microsoft.com/office/drawing/2014/main" xmlns="" id="{F7DD1A96-3DEC-4063-954B-2434B2E1C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2" y="3766"/>
              <a:ext cx="124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逻辑符号</a:t>
              </a:r>
            </a:p>
          </p:txBody>
        </p:sp>
        <p:sp>
          <p:nvSpPr>
            <p:cNvPr id="58" name="Oval 116">
              <a:extLst>
                <a:ext uri="{FF2B5EF4-FFF2-40B4-BE49-F238E27FC236}">
                  <a16:creationId xmlns:a16="http://schemas.microsoft.com/office/drawing/2014/main" xmlns="" id="{65C004D5-A1BD-49BC-AAD9-B938DD34D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3293"/>
              <a:ext cx="65" cy="6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Oval 117">
              <a:extLst>
                <a:ext uri="{FF2B5EF4-FFF2-40B4-BE49-F238E27FC236}">
                  <a16:creationId xmlns:a16="http://schemas.microsoft.com/office/drawing/2014/main" xmlns="" id="{C70BAA89-BD7C-445A-8441-B6CBEF83E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" y="3297"/>
              <a:ext cx="65" cy="6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2978A51-FD97-41E5-9DDC-689D8BC23AB0}"/>
              </a:ext>
            </a:extLst>
          </p:cNvPr>
          <p:cNvSpPr txBox="1"/>
          <p:nvPr/>
        </p:nvSpPr>
        <p:spPr>
          <a:xfrm>
            <a:off x="4645085" y="4133498"/>
            <a:ext cx="386936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由于基本</a:t>
            </a:r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触发器的状态由输入信号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直接控制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，以及存在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约束条件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，其在应用方面存在很大的局限性和不便</a:t>
            </a:r>
          </a:p>
        </p:txBody>
      </p:sp>
      <p:sp>
        <p:nvSpPr>
          <p:cNvPr id="60" name="Text Box 5">
            <a:extLst>
              <a:ext uri="{FF2B5EF4-FFF2-40B4-BE49-F238E27FC236}">
                <a16:creationId xmlns:a16="http://schemas.microsoft.com/office/drawing/2014/main" xmlns="" id="{F9523CFD-C2D9-47F5-B416-C635762E9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8" y="1448360"/>
            <a:ext cx="3869627" cy="375006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CC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直接控制：</a:t>
            </a:r>
            <a:r>
              <a:rPr lang="zh-CN" altLang="en-US" sz="2800" b="1" dirty="0">
                <a:latin typeface="楷体_GB2312" pitchFamily="49" charset="-122"/>
              </a:rPr>
              <a:t>输入信号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直接</a:t>
            </a:r>
            <a:r>
              <a:rPr lang="zh-CN" altLang="en-US" sz="2800" b="1" dirty="0">
                <a:latin typeface="楷体_GB2312" pitchFamily="49" charset="-122"/>
              </a:rPr>
              <a:t>加在输出门上，在输入信号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全部</a:t>
            </a:r>
            <a:r>
              <a:rPr lang="zh-CN" altLang="en-US" sz="2800" b="1" dirty="0">
                <a:latin typeface="楷体_GB2312" pitchFamily="49" charset="-122"/>
              </a:rPr>
              <a:t>作用时间内，都能直接改变输出端的状态，</a:t>
            </a:r>
            <a:r>
              <a:rPr lang="zh-CN" altLang="en-US" sz="2800" b="1" dirty="0">
                <a:latin typeface="楷体_GB2312" pitchFamily="49" charset="-122"/>
                <a:sym typeface="Arial" panose="020B0604020202020204" pitchFamily="34" charset="0"/>
              </a:rPr>
              <a:t>即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sym typeface="Arial" panose="020B0604020202020204" pitchFamily="34" charset="0"/>
              </a:rPr>
              <a:t>只要有输入信号，就能作用于电路</a:t>
            </a:r>
            <a:endParaRPr lang="zh-CN" altLang="en-US" sz="2800" b="1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35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淘宝网chenying0907出品 10">
            <a:extLst>
              <a:ext uri="{FF2B5EF4-FFF2-40B4-BE49-F238E27FC236}">
                <a16:creationId xmlns:a16="http://schemas.microsoft.com/office/drawing/2014/main" xmlns="" id="{C3BA7899-41DF-4CFE-944B-EC3EE001B8AF}"/>
              </a:ext>
            </a:extLst>
          </p:cNvPr>
          <p:cNvSpPr txBox="1"/>
          <p:nvPr/>
        </p:nvSpPr>
        <p:spPr>
          <a:xfrm>
            <a:off x="457533" y="364805"/>
            <a:ext cx="411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 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集成触发器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16">
            <a:hlinkClick r:id="rId3" action="ppaction://hlinksldjump"/>
            <a:extLst>
              <a:ext uri="{FF2B5EF4-FFF2-40B4-BE49-F238E27FC236}">
                <a16:creationId xmlns:a16="http://schemas.microsoft.com/office/drawing/2014/main" xmlns="" id="{235CCEE7-884C-4FC7-9DB2-43D456DCF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244" y="2242743"/>
            <a:ext cx="4963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3200" b="1">
                <a:solidFill>
                  <a:schemeClr val="bg2">
                    <a:lumMod val="75000"/>
                  </a:schemeClr>
                </a:solidFill>
                <a:latin typeface="楷体_GB2312" pitchFamily="49" charset="-122"/>
              </a:defRPr>
            </a:lvl1pPr>
          </a:lstStyle>
          <a:p>
            <a:r>
              <a:rPr lang="zh-CN" altLang="en-US" dirty="0"/>
              <a:t>基本</a:t>
            </a:r>
            <a:r>
              <a:rPr lang="en-US" altLang="zh-CN" dirty="0"/>
              <a:t>R-S</a:t>
            </a:r>
            <a:r>
              <a:rPr lang="zh-CN" altLang="en-US" dirty="0"/>
              <a:t>触发器</a:t>
            </a:r>
          </a:p>
        </p:txBody>
      </p:sp>
      <p:sp>
        <p:nvSpPr>
          <p:cNvPr id="25" name="Text Box 28">
            <a:hlinkClick r:id="rId4" action="ppaction://hlinksldjump"/>
            <a:extLst>
              <a:ext uri="{FF2B5EF4-FFF2-40B4-BE49-F238E27FC236}">
                <a16:creationId xmlns:a16="http://schemas.microsoft.com/office/drawing/2014/main" xmlns="" id="{C8ACBFAB-B014-46C6-827D-9BD246BC6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244" y="3503574"/>
            <a:ext cx="4963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chemeClr val="bg2">
                    <a:lumMod val="75000"/>
                  </a:schemeClr>
                </a:solidFill>
                <a:latin typeface="楷体_GB2312" pitchFamily="49" charset="-122"/>
              </a:rPr>
              <a:t>脉冲触发的触发器</a:t>
            </a:r>
          </a:p>
        </p:txBody>
      </p:sp>
      <p:sp>
        <p:nvSpPr>
          <p:cNvPr id="26" name="Text Box 30">
            <a:hlinkClick r:id="rId5" action="ppaction://hlinksldjump"/>
            <a:extLst>
              <a:ext uri="{FF2B5EF4-FFF2-40B4-BE49-F238E27FC236}">
                <a16:creationId xmlns:a16="http://schemas.microsoft.com/office/drawing/2014/main" xmlns="" id="{F2E168A5-21BF-4710-A3D4-CF47E8013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244" y="2880049"/>
            <a:ext cx="4963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3200" b="1">
                <a:latin typeface="楷体_GB2312" pitchFamily="49" charset="-122"/>
              </a:defRPr>
            </a:lvl1pPr>
          </a:lstStyle>
          <a:p>
            <a:r>
              <a:rPr lang="zh-CN" altLang="en-US" dirty="0"/>
              <a:t>电平触发的触发器</a:t>
            </a:r>
          </a:p>
        </p:txBody>
      </p:sp>
      <p:sp>
        <p:nvSpPr>
          <p:cNvPr id="27" name="Text Box 43">
            <a:hlinkClick r:id="rId6" action="ppaction://hlinksldjump"/>
            <a:extLst>
              <a:ext uri="{FF2B5EF4-FFF2-40B4-BE49-F238E27FC236}">
                <a16:creationId xmlns:a16="http://schemas.microsoft.com/office/drawing/2014/main" xmlns="" id="{52E9D598-94B9-4F8A-9D51-93530DBB0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244" y="1574728"/>
            <a:ext cx="4963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3200" b="1">
                <a:solidFill>
                  <a:schemeClr val="bg2">
                    <a:lumMod val="75000"/>
                  </a:schemeClr>
                </a:solidFill>
                <a:latin typeface="楷体_GB2312" pitchFamily="49" charset="-122"/>
              </a:defRPr>
            </a:lvl1pPr>
          </a:lstStyle>
          <a:p>
            <a:r>
              <a:rPr lang="zh-CN" altLang="en-US" dirty="0"/>
              <a:t>概述</a:t>
            </a:r>
          </a:p>
        </p:txBody>
      </p:sp>
      <p:sp>
        <p:nvSpPr>
          <p:cNvPr id="34" name="Text Box 86">
            <a:hlinkClick r:id="rId4" action="ppaction://hlinksldjump"/>
            <a:extLst>
              <a:ext uri="{FF2B5EF4-FFF2-40B4-BE49-F238E27FC236}">
                <a16:creationId xmlns:a16="http://schemas.microsoft.com/office/drawing/2014/main" xmlns="" id="{5A7F48CF-F771-4CEF-9DA1-9004CF5C3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244" y="4158572"/>
            <a:ext cx="4963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chemeClr val="bg2">
                    <a:lumMod val="75000"/>
                  </a:schemeClr>
                </a:solidFill>
                <a:latin typeface="楷体_GB2312" pitchFamily="49" charset="-122"/>
              </a:rPr>
              <a:t>边沿触发的触发器</a:t>
            </a:r>
          </a:p>
        </p:txBody>
      </p:sp>
    </p:spTree>
    <p:extLst>
      <p:ext uri="{BB962C8B-B14F-4D97-AF65-F5344CB8AC3E}">
        <p14:creationId xmlns:p14="http://schemas.microsoft.com/office/powerpoint/2010/main" xmlns="" val="287126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54" name="Text Box 4">
            <a:extLst>
              <a:ext uri="{FF2B5EF4-FFF2-40B4-BE49-F238E27FC236}">
                <a16:creationId xmlns:a16="http://schemas.microsoft.com/office/drawing/2014/main" xmlns="" id="{0DF66B52-67D6-4A06-A2DA-EDD5C6F33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88" y="824511"/>
            <a:ext cx="8322299" cy="203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15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在数字系统中，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Arial" panose="020B0604020202020204" pitchFamily="34" charset="0"/>
              </a:rPr>
              <a:t>为协调各部分的动作，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常常要求某些触发器在</a:t>
            </a:r>
            <a:r>
              <a:rPr lang="zh-CN" altLang="en-US" sz="2800" b="1" dirty="0">
                <a:solidFill>
                  <a:srgbClr val="CC3300"/>
                </a:solidFill>
                <a:latin typeface="Arial" panose="020B0604020202020204" pitchFamily="34" charset="0"/>
                <a:ea typeface="楷体_GB2312" pitchFamily="49" charset="-122"/>
              </a:rPr>
              <a:t>同一时刻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动作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Arial" panose="020B0604020202020204" pitchFamily="34" charset="0"/>
              </a:rPr>
              <a:t>（即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Arial" panose="020B0604020202020204" pitchFamily="34" charset="0"/>
              </a:rPr>
              <a:t>改变状态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Arial" panose="020B0604020202020204" pitchFamily="34" charset="0"/>
              </a:rPr>
              <a:t>，也称为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sym typeface="Arial" panose="020B0604020202020204" pitchFamily="34" charset="0"/>
              </a:rPr>
              <a:t>翻转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  <a:sym typeface="Arial" panose="020B0604020202020204" pitchFamily="34" charset="0"/>
              </a:rPr>
              <a:t>）。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这就要求有一个</a:t>
            </a:r>
            <a:r>
              <a:rPr lang="zh-CN" altLang="en-US" sz="2800" b="1" dirty="0">
                <a:solidFill>
                  <a:srgbClr val="CC3300"/>
                </a:solidFill>
                <a:latin typeface="Arial" panose="020B0604020202020204" pitchFamily="34" charset="0"/>
                <a:ea typeface="楷体_GB2312" pitchFamily="49" charset="-122"/>
              </a:rPr>
              <a:t>同步信号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来控制，这个控制信号叫做</a:t>
            </a:r>
            <a:r>
              <a:rPr lang="zh-CN" altLang="en-US" sz="2800" b="1" dirty="0">
                <a:solidFill>
                  <a:srgbClr val="CC3300"/>
                </a:solidFill>
                <a:latin typeface="Arial" panose="020B0604020202020204" pitchFamily="34" charset="0"/>
                <a:ea typeface="楷体_GB2312" pitchFamily="49" charset="-122"/>
              </a:rPr>
              <a:t>时钟脉冲信号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（Clock 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Pulse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CP</a:t>
            </a: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</p:txBody>
      </p:sp>
      <p:sp>
        <p:nvSpPr>
          <p:cNvPr id="55" name="AutoShape 5">
            <a:extLst>
              <a:ext uri="{FF2B5EF4-FFF2-40B4-BE49-F238E27FC236}">
                <a16:creationId xmlns:a16="http://schemas.microsoft.com/office/drawing/2014/main" xmlns="" id="{46DFE9F7-E4D8-4AA0-A250-F4C142221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595" y="5288570"/>
            <a:ext cx="4303623" cy="954107"/>
          </a:xfrm>
          <a:prstGeom prst="wedgeRectCallout">
            <a:avLst>
              <a:gd name="adj1" fmla="val 33914"/>
              <a:gd name="adj2" fmla="val -126462"/>
            </a:avLst>
          </a:prstGeom>
          <a:solidFill>
            <a:srgbClr val="CCECFF"/>
          </a:solidFill>
          <a:ln w="9525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电平触发器（也称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同步触发器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）是其中最简单的一种 </a:t>
            </a:r>
          </a:p>
        </p:txBody>
      </p:sp>
      <p:sp>
        <p:nvSpPr>
          <p:cNvPr id="56" name="AutoShape 6">
            <a:extLst>
              <a:ext uri="{FF2B5EF4-FFF2-40B4-BE49-F238E27FC236}">
                <a16:creationId xmlns:a16="http://schemas.microsoft.com/office/drawing/2014/main" xmlns="" id="{1EEA6BAD-3168-4D97-8C8D-228B9877F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5549" y="2995854"/>
            <a:ext cx="4218833" cy="871752"/>
          </a:xfrm>
          <a:prstGeom prst="wedgeRectCallout">
            <a:avLst>
              <a:gd name="adj1" fmla="val -69982"/>
              <a:gd name="adj2" fmla="val -69346"/>
            </a:avLst>
          </a:prstGeom>
          <a:solidFill>
            <a:srgbClr val="CCCCFF">
              <a:alpha val="50000"/>
            </a:srgbClr>
          </a:solidFill>
          <a:ln w="9525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Clock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Pulse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是一串周期性的矩形脉冲 </a:t>
            </a:r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xmlns="" id="{B30EE43B-7886-4DFC-A77E-5FD56C4D1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688" y="4151678"/>
            <a:ext cx="8146410" cy="954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具有时钟脉冲控制的触发器统称为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时钟触发器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，又称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钟控触发器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xmlns="" val="102963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bldLvl="0" animBg="1" autoUpdateAnimBg="0"/>
      <p:bldP spid="5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一、钟控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R-S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179471F-C3BF-4A33-8034-FBF5E0B1982F}"/>
              </a:ext>
            </a:extLst>
          </p:cNvPr>
          <p:cNvSpPr txBox="1"/>
          <p:nvPr/>
        </p:nvSpPr>
        <p:spPr>
          <a:xfrm>
            <a:off x="4127510" y="583126"/>
            <a:ext cx="30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电路结构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B1285C73-3ADE-42ED-9683-4F3DD3E4C278}"/>
              </a:ext>
            </a:extLst>
          </p:cNvPr>
          <p:cNvGrpSpPr/>
          <p:nvPr/>
        </p:nvGrpSpPr>
        <p:grpSpPr>
          <a:xfrm>
            <a:off x="1181283" y="2036892"/>
            <a:ext cx="7147397" cy="3855358"/>
            <a:chOff x="544063" y="1501321"/>
            <a:chExt cx="7147397" cy="385535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xmlns="" id="{F5E77848-AD53-4D4C-A2D9-6E6EF7922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1279" y="1501321"/>
              <a:ext cx="6650181" cy="3855358"/>
            </a:xfrm>
            <a:prstGeom prst="rect">
              <a:avLst/>
            </a:prstGeom>
          </p:spPr>
        </p:pic>
        <p:sp>
          <p:nvSpPr>
            <p:cNvPr id="18" name="Line 6">
              <a:extLst>
                <a:ext uri="{FF2B5EF4-FFF2-40B4-BE49-F238E27FC236}">
                  <a16:creationId xmlns:a16="http://schemas.microsoft.com/office/drawing/2014/main" xmlns="" id="{2E54C835-2C1C-4A83-9E8B-D664F3C20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063" y="3486518"/>
              <a:ext cx="4873884" cy="400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7">
              <a:extLst>
                <a:ext uri="{FF2B5EF4-FFF2-40B4-BE49-F238E27FC236}">
                  <a16:creationId xmlns:a16="http://schemas.microsoft.com/office/drawing/2014/main" xmlns="" id="{F55A94EF-87AA-4393-AD22-E1214B5BBF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1974" y="2945633"/>
              <a:ext cx="457200" cy="457200"/>
              <a:chOff x="2064" y="1818"/>
              <a:chExt cx="288" cy="288"/>
            </a:xfrm>
          </p:grpSpPr>
          <p:sp>
            <p:nvSpPr>
              <p:cNvPr id="20" name="Text Box 8">
                <a:extLst>
                  <a:ext uri="{FF2B5EF4-FFF2-40B4-BE49-F238E27FC236}">
                    <a16:creationId xmlns:a16="http://schemas.microsoft.com/office/drawing/2014/main" xmlns="" id="{7D84BA63-4644-4B66-A8DB-C2BAF72AB7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81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R</a:t>
                </a:r>
                <a:endPara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Freeform 9">
                <a:extLst>
                  <a:ext uri="{FF2B5EF4-FFF2-40B4-BE49-F238E27FC236}">
                    <a16:creationId xmlns:a16="http://schemas.microsoft.com/office/drawing/2014/main" xmlns="" id="{FB8B36AD-4DDE-4DF3-83B9-12DD95E65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" y="1872"/>
                <a:ext cx="133" cy="1"/>
              </a:xfrm>
              <a:custGeom>
                <a:avLst/>
                <a:gdLst>
                  <a:gd name="T0" fmla="*/ 0 w 133"/>
                  <a:gd name="T1" fmla="*/ 0 h 1"/>
                  <a:gd name="T2" fmla="*/ 133 w 133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3" h="1">
                    <a:moveTo>
                      <a:pt x="0" y="0"/>
                    </a:moveTo>
                    <a:cubicBezTo>
                      <a:pt x="44" y="0"/>
                      <a:pt x="89" y="0"/>
                      <a:pt x="133" y="0"/>
                    </a:cubicBezTo>
                  </a:path>
                </a:pathLst>
              </a:custGeom>
              <a:noFill/>
              <a:ln w="28575" cmpd="sng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" name="Group 10">
              <a:extLst>
                <a:ext uri="{FF2B5EF4-FFF2-40B4-BE49-F238E27FC236}">
                  <a16:creationId xmlns:a16="http://schemas.microsoft.com/office/drawing/2014/main" xmlns="" id="{358CA019-A0AA-49CB-B1D9-2901775844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4918" y="2945633"/>
              <a:ext cx="503238" cy="457200"/>
              <a:chOff x="613" y="1813"/>
              <a:chExt cx="288" cy="281"/>
            </a:xfrm>
          </p:grpSpPr>
          <p:sp>
            <p:nvSpPr>
              <p:cNvPr id="23" name="Text Box 11">
                <a:extLst>
                  <a:ext uri="{FF2B5EF4-FFF2-40B4-BE49-F238E27FC236}">
                    <a16:creationId xmlns:a16="http://schemas.microsoft.com/office/drawing/2014/main" xmlns="" id="{98B4A9DB-33FB-405B-8AD7-0F2C576BF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3" y="1813"/>
                <a:ext cx="288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S</a:t>
                </a:r>
                <a:endPara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xmlns="" id="{3C320189-EA1F-4C00-9CA8-AAEA07E40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" y="1867"/>
                <a:ext cx="133" cy="1"/>
              </a:xfrm>
              <a:custGeom>
                <a:avLst/>
                <a:gdLst>
                  <a:gd name="T0" fmla="*/ 0 w 133"/>
                  <a:gd name="T1" fmla="*/ 0 h 1"/>
                  <a:gd name="T2" fmla="*/ 133 w 133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3" h="1">
                    <a:moveTo>
                      <a:pt x="0" y="0"/>
                    </a:moveTo>
                    <a:cubicBezTo>
                      <a:pt x="44" y="0"/>
                      <a:pt x="89" y="0"/>
                      <a:pt x="133" y="0"/>
                    </a:cubicBezTo>
                  </a:path>
                </a:pathLst>
              </a:custGeom>
              <a:noFill/>
              <a:ln w="28575" cmpd="sng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F6BF2010-ACE8-45F7-9DA0-CB15803500C1}"/>
              </a:ext>
            </a:extLst>
          </p:cNvPr>
          <p:cNvSpPr txBox="1"/>
          <p:nvPr/>
        </p:nvSpPr>
        <p:spPr>
          <a:xfrm>
            <a:off x="2922578" y="1367956"/>
            <a:ext cx="1767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电路结构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41B1E102-192E-4479-9B6D-915880B1C201}"/>
              </a:ext>
            </a:extLst>
          </p:cNvPr>
          <p:cNvSpPr txBox="1"/>
          <p:nvPr/>
        </p:nvSpPr>
        <p:spPr>
          <a:xfrm>
            <a:off x="6483215" y="1379851"/>
            <a:ext cx="1767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逻辑符号</a:t>
            </a:r>
          </a:p>
        </p:txBody>
      </p:sp>
      <p:sp>
        <p:nvSpPr>
          <p:cNvPr id="5" name="对话气泡: 矩形 4">
            <a:extLst>
              <a:ext uri="{FF2B5EF4-FFF2-40B4-BE49-F238E27FC236}">
                <a16:creationId xmlns:a16="http://schemas.microsoft.com/office/drawing/2014/main" xmlns="" id="{2682ECFF-77F4-487C-858E-69F6998E8FB9}"/>
              </a:ext>
            </a:extLst>
          </p:cNvPr>
          <p:cNvSpPr/>
          <p:nvPr/>
        </p:nvSpPr>
        <p:spPr>
          <a:xfrm>
            <a:off x="3534386" y="6161868"/>
            <a:ext cx="2196310" cy="542515"/>
          </a:xfrm>
          <a:prstGeom prst="wedgeRectCallout">
            <a:avLst>
              <a:gd name="adj1" fmla="val -41152"/>
              <a:gd name="adj2" fmla="val -12298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时钟信号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0D468F3F-9448-49C0-B645-45F76433128B}"/>
              </a:ext>
            </a:extLst>
          </p:cNvPr>
          <p:cNvSpPr/>
          <p:nvPr/>
        </p:nvSpPr>
        <p:spPr>
          <a:xfrm>
            <a:off x="1643276" y="1917410"/>
            <a:ext cx="4025110" cy="2011026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xmlns="" id="{A15F1326-1DF8-40F1-A462-897244E66946}"/>
              </a:ext>
            </a:extLst>
          </p:cNvPr>
          <p:cNvSpPr/>
          <p:nvPr/>
        </p:nvSpPr>
        <p:spPr>
          <a:xfrm>
            <a:off x="70048" y="2660072"/>
            <a:ext cx="1494870" cy="1147655"/>
          </a:xfrm>
          <a:prstGeom prst="wedgeRectCallout">
            <a:avLst>
              <a:gd name="adj1" fmla="val 56971"/>
              <a:gd name="adj2" fmla="val -7984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EE29C306-4454-4581-BD9A-443A041CD7A9}"/>
              </a:ext>
            </a:extLst>
          </p:cNvPr>
          <p:cNvSpPr/>
          <p:nvPr/>
        </p:nvSpPr>
        <p:spPr>
          <a:xfrm>
            <a:off x="5626404" y="4952635"/>
            <a:ext cx="245007" cy="219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E8917C7E-D2A6-45D4-865F-156E687FBAA4}"/>
              </a:ext>
            </a:extLst>
          </p:cNvPr>
          <p:cNvSpPr/>
          <p:nvPr/>
        </p:nvSpPr>
        <p:spPr>
          <a:xfrm>
            <a:off x="5778804" y="5105035"/>
            <a:ext cx="245007" cy="219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7EEBAB80-FAC6-46BE-8AB3-935ECA5773AA}"/>
              </a:ext>
            </a:extLst>
          </p:cNvPr>
          <p:cNvSpPr/>
          <p:nvPr/>
        </p:nvSpPr>
        <p:spPr>
          <a:xfrm>
            <a:off x="5931204" y="5257435"/>
            <a:ext cx="245007" cy="219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5BAE9E2D-8F61-4E53-AAD3-3B211FDC180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03019" y="5348935"/>
            <a:ext cx="209550" cy="25717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735FF8D2-EA1B-4001-A0DE-E818D71BBA7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51056" y="5373840"/>
            <a:ext cx="209550" cy="25717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77C1A23B-29F4-404B-8852-C76A9E4DE11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2243262" y="5382716"/>
            <a:ext cx="341930" cy="25717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503FAF2F-E6FE-424D-9A11-B903BF8C3008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92235" y="5234774"/>
            <a:ext cx="209550" cy="25717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A943AC95-AC76-4BFE-B5C6-DE125631525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18923" y="5214747"/>
            <a:ext cx="209550" cy="25717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439A9F2B-52E8-49F3-825A-99BAC035CC9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46417" y="5234773"/>
            <a:ext cx="209550" cy="25717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991ABE67-C4F4-46DF-9D10-374E73C3145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365536" y="2200599"/>
            <a:ext cx="209550" cy="25717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6BC61797-67AA-4D26-9BF3-F1928850011C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64728" y="2200598"/>
            <a:ext cx="209550" cy="25717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3E5E9AEE-0142-45D0-B59D-76C84285D76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89896" y="2076911"/>
            <a:ext cx="209550" cy="25717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56AA8822-E3B7-4F3E-A902-1CE4FE02094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7766" y="2106787"/>
            <a:ext cx="2095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562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一、钟控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R-S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179471F-C3BF-4A33-8034-FBF5E0B1982F}"/>
              </a:ext>
            </a:extLst>
          </p:cNvPr>
          <p:cNvSpPr txBox="1"/>
          <p:nvPr/>
        </p:nvSpPr>
        <p:spPr>
          <a:xfrm>
            <a:off x="4127510" y="563736"/>
            <a:ext cx="30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工作原理</a:t>
            </a:r>
          </a:p>
        </p:txBody>
      </p:sp>
      <p:sp>
        <p:nvSpPr>
          <p:cNvPr id="143" name="Text Box 65">
            <a:extLst>
              <a:ext uri="{FF2B5EF4-FFF2-40B4-BE49-F238E27FC236}">
                <a16:creationId xmlns:a16="http://schemas.microsoft.com/office/drawing/2014/main" xmlns="" id="{17099129-7F5F-45E6-8B8A-A9A04D6E7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797" y="1250169"/>
            <a:ext cx="1425575" cy="52322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长城楷体" pitchFamily="49" charset="-122"/>
              </a:rPr>
              <a:t>CP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长城楷体" pitchFamily="49" charset="-122"/>
              </a:rPr>
              <a:t>=0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长城楷体" pitchFamily="49" charset="-122"/>
              </a:rPr>
              <a:t>时</a:t>
            </a:r>
          </a:p>
        </p:txBody>
      </p:sp>
      <p:sp>
        <p:nvSpPr>
          <p:cNvPr id="144" name="Text Box 66">
            <a:extLst>
              <a:ext uri="{FF2B5EF4-FFF2-40B4-BE49-F238E27FC236}">
                <a16:creationId xmlns:a16="http://schemas.microsoft.com/office/drawing/2014/main" xmlns="" id="{8038DFF1-0DAD-4086-BC97-53E4ED1D9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803" y="5733354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长城楷体" pitchFamily="49" charset="-122"/>
              </a:rPr>
              <a:t>0</a:t>
            </a:r>
            <a:endParaRPr kumimoji="1" lang="en-US" altLang="zh-CN" sz="3200" b="1" dirty="0">
              <a:solidFill>
                <a:srgbClr val="000000"/>
              </a:solidFill>
              <a:latin typeface="Times New Roman" panose="02020603050405020304" pitchFamily="18" charset="0"/>
              <a:ea typeface="长城楷体" pitchFamily="49" charset="-122"/>
            </a:endParaRPr>
          </a:p>
        </p:txBody>
      </p:sp>
      <p:grpSp>
        <p:nvGrpSpPr>
          <p:cNvPr id="145" name="Group 69">
            <a:extLst>
              <a:ext uri="{FF2B5EF4-FFF2-40B4-BE49-F238E27FC236}">
                <a16:creationId xmlns:a16="http://schemas.microsoft.com/office/drawing/2014/main" xmlns="" id="{16D7B711-2BF7-48AB-A42F-9A8799E0DFAC}"/>
              </a:ext>
            </a:extLst>
          </p:cNvPr>
          <p:cNvGrpSpPr>
            <a:grpSpLocks/>
          </p:cNvGrpSpPr>
          <p:nvPr/>
        </p:nvGrpSpPr>
        <p:grpSpPr bwMode="auto">
          <a:xfrm>
            <a:off x="1625839" y="3910114"/>
            <a:ext cx="3332163" cy="644526"/>
            <a:chOff x="2033" y="1909"/>
            <a:chExt cx="2099" cy="406"/>
          </a:xfrm>
        </p:grpSpPr>
        <p:sp>
          <p:nvSpPr>
            <p:cNvPr id="146" name="Text Box 67">
              <a:extLst>
                <a:ext uri="{FF2B5EF4-FFF2-40B4-BE49-F238E27FC236}">
                  <a16:creationId xmlns:a16="http://schemas.microsoft.com/office/drawing/2014/main" xmlns="" id="{90B725CD-FC64-4AB0-B7FD-A80C6751F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" y="1909"/>
              <a:ext cx="3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长城楷体" pitchFamily="49" charset="-122"/>
                </a:rPr>
                <a:t>1</a:t>
              </a:r>
            </a:p>
          </p:txBody>
        </p:sp>
        <p:sp>
          <p:nvSpPr>
            <p:cNvPr id="147" name="Text Box 68">
              <a:extLst>
                <a:ext uri="{FF2B5EF4-FFF2-40B4-BE49-F238E27FC236}">
                  <a16:creationId xmlns:a16="http://schemas.microsoft.com/office/drawing/2014/main" xmlns="" id="{5971335C-D131-4D09-A9C5-EA57F62B9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1950"/>
              <a:ext cx="3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长城楷体" pitchFamily="49" charset="-122"/>
                </a:rPr>
                <a:t>1</a:t>
              </a:r>
            </a:p>
          </p:txBody>
        </p:sp>
      </p:grpSp>
      <p:sp>
        <p:nvSpPr>
          <p:cNvPr id="148" name="Text Box 70">
            <a:extLst>
              <a:ext uri="{FF2B5EF4-FFF2-40B4-BE49-F238E27FC236}">
                <a16:creationId xmlns:a16="http://schemas.microsoft.com/office/drawing/2014/main" xmlns="" id="{E6802B52-C530-4511-832B-A87E063BF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822" y="5466905"/>
            <a:ext cx="2731272" cy="523220"/>
          </a:xfrm>
          <a:prstGeom prst="rect">
            <a:avLst/>
          </a:prstGeom>
          <a:noFill/>
          <a:ln w="38100">
            <a:solidFill>
              <a:srgbClr val="00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触发器保持原态</a:t>
            </a:r>
          </a:p>
        </p:txBody>
      </p:sp>
      <p:grpSp>
        <p:nvGrpSpPr>
          <p:cNvPr id="151" name="Group 204">
            <a:extLst>
              <a:ext uri="{FF2B5EF4-FFF2-40B4-BE49-F238E27FC236}">
                <a16:creationId xmlns:a16="http://schemas.microsoft.com/office/drawing/2014/main" xmlns="" id="{32EBBE4C-1E6B-43EA-B15A-B6A007558E65}"/>
              </a:ext>
            </a:extLst>
          </p:cNvPr>
          <p:cNvGrpSpPr>
            <a:grpSpLocks/>
          </p:cNvGrpSpPr>
          <p:nvPr/>
        </p:nvGrpSpPr>
        <p:grpSpPr bwMode="auto">
          <a:xfrm>
            <a:off x="1347564" y="1820090"/>
            <a:ext cx="3657600" cy="4705350"/>
            <a:chOff x="410" y="598"/>
            <a:chExt cx="2304" cy="2964"/>
          </a:xfrm>
        </p:grpSpPr>
        <p:grpSp>
          <p:nvGrpSpPr>
            <p:cNvPr id="152" name="Group 205">
              <a:extLst>
                <a:ext uri="{FF2B5EF4-FFF2-40B4-BE49-F238E27FC236}">
                  <a16:creationId xmlns:a16="http://schemas.microsoft.com/office/drawing/2014/main" xmlns="" id="{AA8D58ED-A358-4D11-AAFE-2A67678C93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" y="732"/>
              <a:ext cx="816" cy="1284"/>
              <a:chOff x="2792" y="936"/>
              <a:chExt cx="816" cy="1284"/>
            </a:xfrm>
          </p:grpSpPr>
          <p:sp>
            <p:nvSpPr>
              <p:cNvPr id="201" name="Rectangle 206">
                <a:extLst>
                  <a:ext uri="{FF2B5EF4-FFF2-40B4-BE49-F238E27FC236}">
                    <a16:creationId xmlns:a16="http://schemas.microsoft.com/office/drawing/2014/main" xmlns="" id="{2A71498A-BF4D-4516-AB1D-E5AB34608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2" y="1356"/>
                <a:ext cx="816" cy="528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2" name="Oval 207">
                <a:extLst>
                  <a:ext uri="{FF2B5EF4-FFF2-40B4-BE49-F238E27FC236}">
                    <a16:creationId xmlns:a16="http://schemas.microsoft.com/office/drawing/2014/main" xmlns="" id="{04F01A0D-8CB5-448B-9745-25A912FB6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0" y="1260"/>
                <a:ext cx="96" cy="96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Line 208">
                <a:extLst>
                  <a:ext uri="{FF2B5EF4-FFF2-40B4-BE49-F238E27FC236}">
                    <a16:creationId xmlns:a16="http://schemas.microsoft.com/office/drawing/2014/main" xmlns="" id="{4A596DBB-BB52-49B6-8677-08379184A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3" y="1884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4" name="Line 209">
                <a:extLst>
                  <a:ext uri="{FF2B5EF4-FFF2-40B4-BE49-F238E27FC236}">
                    <a16:creationId xmlns:a16="http://schemas.microsoft.com/office/drawing/2014/main" xmlns="" id="{B2D7B3ED-2BC2-4250-9A06-EEE2D497E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7" y="936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" name="Text Box 210">
                <a:extLst>
                  <a:ext uri="{FF2B5EF4-FFF2-40B4-BE49-F238E27FC236}">
                    <a16:creationId xmlns:a16="http://schemas.microsoft.com/office/drawing/2014/main" xmlns="" id="{2ECC7C9A-A840-4550-93AB-399BF9397C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0" y="1375"/>
                <a:ext cx="57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长城楷体" pitchFamily="49" charset="-122"/>
                  </a:rPr>
                  <a:t>&amp;</a:t>
                </a:r>
              </a:p>
            </p:txBody>
          </p:sp>
        </p:grpSp>
        <p:sp>
          <p:nvSpPr>
            <p:cNvPr id="153" name="Rectangle 212">
              <a:extLst>
                <a:ext uri="{FF2B5EF4-FFF2-40B4-BE49-F238E27FC236}">
                  <a16:creationId xmlns:a16="http://schemas.microsoft.com/office/drawing/2014/main" xmlns="" id="{9BB20FCA-1320-48FD-8BEB-EEE810E96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" y="1140"/>
              <a:ext cx="816" cy="52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" name="Oval 213">
              <a:extLst>
                <a:ext uri="{FF2B5EF4-FFF2-40B4-BE49-F238E27FC236}">
                  <a16:creationId xmlns:a16="http://schemas.microsoft.com/office/drawing/2014/main" xmlns="" id="{ADAA210E-A8F0-4150-A421-6305F088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" y="1044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" name="Line 214">
              <a:extLst>
                <a:ext uri="{FF2B5EF4-FFF2-40B4-BE49-F238E27FC236}">
                  <a16:creationId xmlns:a16="http://schemas.microsoft.com/office/drawing/2014/main" xmlns="" id="{46DBA990-6967-49F2-93EB-AE9FFED74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7" y="1656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6" name="Line 215">
              <a:extLst>
                <a:ext uri="{FF2B5EF4-FFF2-40B4-BE49-F238E27FC236}">
                  <a16:creationId xmlns:a16="http://schemas.microsoft.com/office/drawing/2014/main" xmlns="" id="{525E7444-52AF-48EF-B05C-E9DD5F6F6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1668"/>
              <a:ext cx="0" cy="6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7" name="Line 216">
              <a:extLst>
                <a:ext uri="{FF2B5EF4-FFF2-40B4-BE49-F238E27FC236}">
                  <a16:creationId xmlns:a16="http://schemas.microsoft.com/office/drawing/2014/main" xmlns="" id="{06EE8FB8-8B17-44AE-8C08-D2DBC6C10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1" y="720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8" name="Text Box 217">
              <a:extLst>
                <a:ext uri="{FF2B5EF4-FFF2-40B4-BE49-F238E27FC236}">
                  <a16:creationId xmlns:a16="http://schemas.microsoft.com/office/drawing/2014/main" xmlns="" id="{06D1B94A-05F2-4E0A-8B37-E1E118E29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1159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</a:rPr>
                <a:t>&amp;</a:t>
              </a:r>
            </a:p>
          </p:txBody>
        </p:sp>
        <p:sp>
          <p:nvSpPr>
            <p:cNvPr id="160" name="Oval 219">
              <a:extLst>
                <a:ext uri="{FF2B5EF4-FFF2-40B4-BE49-F238E27FC236}">
                  <a16:creationId xmlns:a16="http://schemas.microsoft.com/office/drawing/2014/main" xmlns="" id="{6EFD76BD-F723-4766-83DE-3139BD135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840"/>
              <a:ext cx="60" cy="6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1" name="Line 220">
              <a:extLst>
                <a:ext uri="{FF2B5EF4-FFF2-40B4-BE49-F238E27FC236}">
                  <a16:creationId xmlns:a16="http://schemas.microsoft.com/office/drawing/2014/main" xmlns="" id="{04DD5C7D-ADDB-4863-A7E2-3EF50D0CF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" y="876"/>
              <a:ext cx="5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2" name="Line 221">
              <a:extLst>
                <a:ext uri="{FF2B5EF4-FFF2-40B4-BE49-F238E27FC236}">
                  <a16:creationId xmlns:a16="http://schemas.microsoft.com/office/drawing/2014/main" xmlns="" id="{F225F3B1-469A-4C42-9D44-1411959363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8" y="864"/>
              <a:ext cx="540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" name="Line 222">
              <a:extLst>
                <a:ext uri="{FF2B5EF4-FFF2-40B4-BE49-F238E27FC236}">
                  <a16:creationId xmlns:a16="http://schemas.microsoft.com/office/drawing/2014/main" xmlns="" id="{D20C996F-CCE4-426C-9F58-83F8A0984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1980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" name="Line 223">
              <a:extLst>
                <a:ext uri="{FF2B5EF4-FFF2-40B4-BE49-F238E27FC236}">
                  <a16:creationId xmlns:a16="http://schemas.microsoft.com/office/drawing/2014/main" xmlns="" id="{C0801DC5-7DB6-4EBE-BB14-C0EC9BF53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0" y="2004"/>
              <a:ext cx="2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5" name="Line 224">
              <a:extLst>
                <a:ext uri="{FF2B5EF4-FFF2-40B4-BE49-F238E27FC236}">
                  <a16:creationId xmlns:a16="http://schemas.microsoft.com/office/drawing/2014/main" xmlns="" id="{2E68323F-0E63-412E-B5B6-1CB821D16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4" y="864"/>
              <a:ext cx="504" cy="11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6" name="Line 225">
              <a:extLst>
                <a:ext uri="{FF2B5EF4-FFF2-40B4-BE49-F238E27FC236}">
                  <a16:creationId xmlns:a16="http://schemas.microsoft.com/office/drawing/2014/main" xmlns="" id="{C8510737-A02C-4D76-9E25-474A906DF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864"/>
              <a:ext cx="540" cy="11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7" name="Oval 226">
              <a:extLst>
                <a:ext uri="{FF2B5EF4-FFF2-40B4-BE49-F238E27FC236}">
                  <a16:creationId xmlns:a16="http://schemas.microsoft.com/office/drawing/2014/main" xmlns="" id="{61A9F292-6C15-4036-AF33-18008A6DF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" y="840"/>
              <a:ext cx="60" cy="60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69" name="Object 228">
              <a:extLst>
                <a:ext uri="{FF2B5EF4-FFF2-40B4-BE49-F238E27FC236}">
                  <a16:creationId xmlns:a16="http://schemas.microsoft.com/office/drawing/2014/main" xmlns="" id="{03DCB4F3-EEDC-46A8-994D-BF595A15BE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10164653"/>
                </p:ext>
              </p:extLst>
            </p:nvPr>
          </p:nvGraphicFramePr>
          <p:xfrm>
            <a:off x="2306" y="598"/>
            <a:ext cx="235" cy="292"/>
          </p:xfrm>
          <a:graphic>
            <a:graphicData uri="http://schemas.openxmlformats.org/presentationml/2006/ole">
              <p:oleObj spid="_x0000_s121398" name="Equation" r:id="rId6" imgW="164957" imgH="203024" progId="">
                <p:embed/>
              </p:oleObj>
            </a:graphicData>
          </a:graphic>
        </p:graphicFrame>
        <p:sp>
          <p:nvSpPr>
            <p:cNvPr id="170" name="Line 229">
              <a:extLst>
                <a:ext uri="{FF2B5EF4-FFF2-40B4-BE49-F238E27FC236}">
                  <a16:creationId xmlns:a16="http://schemas.microsoft.com/office/drawing/2014/main" xmlns="" id="{32149283-571D-4ACB-9476-17743A27F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" y="1680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" name="Rectangle 236">
              <a:extLst>
                <a:ext uri="{FF2B5EF4-FFF2-40B4-BE49-F238E27FC236}">
                  <a16:creationId xmlns:a16="http://schemas.microsoft.com/office/drawing/2014/main" xmlns="" id="{BB964C53-580F-45E0-AE75-C03CED17C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376"/>
              <a:ext cx="816" cy="52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8" name="Oval 237">
              <a:extLst>
                <a:ext uri="{FF2B5EF4-FFF2-40B4-BE49-F238E27FC236}">
                  <a16:creationId xmlns:a16="http://schemas.microsoft.com/office/drawing/2014/main" xmlns="" id="{6B86332C-4F3B-4F28-8EBF-00BBC7531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2280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9" name="Line 238">
              <a:extLst>
                <a:ext uri="{FF2B5EF4-FFF2-40B4-BE49-F238E27FC236}">
                  <a16:creationId xmlns:a16="http://schemas.microsoft.com/office/drawing/2014/main" xmlns="" id="{5361443C-9F80-44E7-968F-B04C1D2A5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" y="2892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0" name="Line 239">
              <a:extLst>
                <a:ext uri="{FF2B5EF4-FFF2-40B4-BE49-F238E27FC236}">
                  <a16:creationId xmlns:a16="http://schemas.microsoft.com/office/drawing/2014/main" xmlns="" id="{D2D2D0EE-2A46-4C87-BA06-A3354ACA9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" y="1956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" name="Text Box 240">
              <a:extLst>
                <a:ext uri="{FF2B5EF4-FFF2-40B4-BE49-F238E27FC236}">
                  <a16:creationId xmlns:a16="http://schemas.microsoft.com/office/drawing/2014/main" xmlns="" id="{D8410A59-D89F-433C-9B55-4C02A6FE6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" y="2389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</a:rPr>
                <a:t>&amp;</a:t>
              </a:r>
            </a:p>
          </p:txBody>
        </p:sp>
        <p:sp>
          <p:nvSpPr>
            <p:cNvPr id="183" name="Rectangle 242">
              <a:extLst>
                <a:ext uri="{FF2B5EF4-FFF2-40B4-BE49-F238E27FC236}">
                  <a16:creationId xmlns:a16="http://schemas.microsoft.com/office/drawing/2014/main" xmlns="" id="{AED85E28-3ACF-427A-A6E3-A5E947029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" y="2364"/>
              <a:ext cx="816" cy="52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" name="Oval 243">
              <a:extLst>
                <a:ext uri="{FF2B5EF4-FFF2-40B4-BE49-F238E27FC236}">
                  <a16:creationId xmlns:a16="http://schemas.microsoft.com/office/drawing/2014/main" xmlns="" id="{F61C6D3B-AC79-4871-8C60-29364F524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2268"/>
              <a:ext cx="96" cy="9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" name="Line 244">
              <a:extLst>
                <a:ext uri="{FF2B5EF4-FFF2-40B4-BE49-F238E27FC236}">
                  <a16:creationId xmlns:a16="http://schemas.microsoft.com/office/drawing/2014/main" xmlns="" id="{CDA56ECE-E6A4-4FFE-BD31-C8290812B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9" y="2892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6" name="Text Box 245">
              <a:extLst>
                <a:ext uri="{FF2B5EF4-FFF2-40B4-BE49-F238E27FC236}">
                  <a16:creationId xmlns:a16="http://schemas.microsoft.com/office/drawing/2014/main" xmlns="" id="{CF1C7186-F2C9-4B9E-9D4C-DE1387999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6" y="2383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</a:rPr>
                <a:t>&amp;</a:t>
              </a:r>
            </a:p>
          </p:txBody>
        </p:sp>
        <p:grpSp>
          <p:nvGrpSpPr>
            <p:cNvPr id="188" name="Group 247">
              <a:extLst>
                <a:ext uri="{FF2B5EF4-FFF2-40B4-BE49-F238E27FC236}">
                  <a16:creationId xmlns:a16="http://schemas.microsoft.com/office/drawing/2014/main" xmlns="" id="{BD8A4817-D529-478A-9538-17D42E0853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" y="2904"/>
              <a:ext cx="216" cy="192"/>
              <a:chOff x="1128" y="3708"/>
              <a:chExt cx="216" cy="192"/>
            </a:xfrm>
          </p:grpSpPr>
          <p:sp>
            <p:nvSpPr>
              <p:cNvPr id="199" name="Line 248">
                <a:extLst>
                  <a:ext uri="{FF2B5EF4-FFF2-40B4-BE49-F238E27FC236}">
                    <a16:creationId xmlns:a16="http://schemas.microsoft.com/office/drawing/2014/main" xmlns="" id="{760B46CD-DCA5-47E0-B936-BC891DF38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43" y="370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0" name="Line 249">
                <a:extLst>
                  <a:ext uri="{FF2B5EF4-FFF2-40B4-BE49-F238E27FC236}">
                    <a16:creationId xmlns:a16="http://schemas.microsoft.com/office/drawing/2014/main" xmlns="" id="{A72B9464-5354-4E18-9802-9AB02415B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8" y="3900"/>
                <a:ext cx="21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189" name="Object 250">
              <a:extLst>
                <a:ext uri="{FF2B5EF4-FFF2-40B4-BE49-F238E27FC236}">
                  <a16:creationId xmlns:a16="http://schemas.microsoft.com/office/drawing/2014/main" xmlns="" id="{FB152CCB-5FE0-444E-A81E-8EE4C022E3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3256"/>
            <a:ext cx="261" cy="261"/>
          </p:xfrm>
          <a:graphic>
            <a:graphicData uri="http://schemas.openxmlformats.org/presentationml/2006/ole">
              <p:oleObj spid="_x0000_s121399" name="Equation" r:id="rId7" imgW="164885" imgH="164885" progId="">
                <p:embed/>
              </p:oleObj>
            </a:graphicData>
          </a:graphic>
        </p:graphicFrame>
        <p:graphicFrame>
          <p:nvGraphicFramePr>
            <p:cNvPr id="190" name="Object 251">
              <a:extLst>
                <a:ext uri="{FF2B5EF4-FFF2-40B4-BE49-F238E27FC236}">
                  <a16:creationId xmlns:a16="http://schemas.microsoft.com/office/drawing/2014/main" xmlns="" id="{E7C27821-CF54-4BC5-9D88-CF4B5D3772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91" y="3243"/>
            <a:ext cx="237" cy="278"/>
          </p:xfrm>
          <a:graphic>
            <a:graphicData uri="http://schemas.openxmlformats.org/presentationml/2006/ole">
              <p:oleObj spid="_x0000_s121400" name="Equation" r:id="rId8" imgW="152202" imgH="177569" progId="">
                <p:embed/>
              </p:oleObj>
            </a:graphicData>
          </a:graphic>
        </p:graphicFrame>
        <p:grpSp>
          <p:nvGrpSpPr>
            <p:cNvPr id="191" name="Group 252">
              <a:extLst>
                <a:ext uri="{FF2B5EF4-FFF2-40B4-BE49-F238E27FC236}">
                  <a16:creationId xmlns:a16="http://schemas.microsoft.com/office/drawing/2014/main" xmlns="" id="{5DC4AA3B-7B41-40BC-821A-507610D2E9D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890" y="2904"/>
              <a:ext cx="216" cy="192"/>
              <a:chOff x="1128" y="3708"/>
              <a:chExt cx="216" cy="192"/>
            </a:xfrm>
          </p:grpSpPr>
          <p:sp>
            <p:nvSpPr>
              <p:cNvPr id="197" name="Line 253">
                <a:extLst>
                  <a:ext uri="{FF2B5EF4-FFF2-40B4-BE49-F238E27FC236}">
                    <a16:creationId xmlns:a16="http://schemas.microsoft.com/office/drawing/2014/main" xmlns="" id="{31D1F35F-7488-4A9A-985E-A5B79B930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43" y="370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Line 254">
                <a:extLst>
                  <a:ext uri="{FF2B5EF4-FFF2-40B4-BE49-F238E27FC236}">
                    <a16:creationId xmlns:a16="http://schemas.microsoft.com/office/drawing/2014/main" xmlns="" id="{FDF5F5DF-0551-4F02-B62A-1B1F19C42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8" y="3900"/>
                <a:ext cx="21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2" name="Line 255">
              <a:extLst>
                <a:ext uri="{FF2B5EF4-FFF2-40B4-BE49-F238E27FC236}">
                  <a16:creationId xmlns:a16="http://schemas.microsoft.com/office/drawing/2014/main" xmlns="" id="{FEC42A01-3DF6-4A5C-BE07-5CB5AA779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6" y="3096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3" name="Line 256">
              <a:extLst>
                <a:ext uri="{FF2B5EF4-FFF2-40B4-BE49-F238E27FC236}">
                  <a16:creationId xmlns:a16="http://schemas.microsoft.com/office/drawing/2014/main" xmlns="" id="{BF9C41E7-8503-4DA0-BBC5-509941C32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4" y="309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" name="Text Box 257">
              <a:extLst>
                <a:ext uri="{FF2B5EF4-FFF2-40B4-BE49-F238E27FC236}">
                  <a16:creationId xmlns:a16="http://schemas.microsoft.com/office/drawing/2014/main" xmlns="" id="{ABD247F1-A90B-41B3-BB92-5F06F8F29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3235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</a:rPr>
                <a:t>CP</a:t>
              </a:r>
              <a:endPara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64A1A2C-0FF0-4A7C-A353-BA58EA4CACCF}"/>
              </a:ext>
            </a:extLst>
          </p:cNvPr>
          <p:cNvSpPr txBox="1"/>
          <p:nvPr/>
        </p:nvSpPr>
        <p:spPr>
          <a:xfrm>
            <a:off x="749457" y="2757837"/>
            <a:ext cx="769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</a:rPr>
              <a:t>G1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xmlns="" id="{11EEF29B-7D85-4FBD-B98D-69BFBD2CE0A2}"/>
              </a:ext>
            </a:extLst>
          </p:cNvPr>
          <p:cNvSpPr txBox="1"/>
          <p:nvPr/>
        </p:nvSpPr>
        <p:spPr>
          <a:xfrm>
            <a:off x="4998926" y="2799026"/>
            <a:ext cx="61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altLang="zh-CN" dirty="0"/>
              <a:t>G2</a:t>
            </a:r>
            <a:endParaRPr lang="zh-CN" altLang="en-US" dirty="0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xmlns="" id="{2191169A-0F70-4BF0-903B-82C67F35760E}"/>
              </a:ext>
            </a:extLst>
          </p:cNvPr>
          <p:cNvSpPr txBox="1"/>
          <p:nvPr/>
        </p:nvSpPr>
        <p:spPr>
          <a:xfrm>
            <a:off x="717583" y="4719521"/>
            <a:ext cx="769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altLang="zh-CN" dirty="0"/>
              <a:t>G3</a:t>
            </a:r>
            <a:endParaRPr lang="zh-CN" altLang="en-US" dirty="0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xmlns="" id="{614E5943-224C-497D-9D10-984F9AE2B7C5}"/>
              </a:ext>
            </a:extLst>
          </p:cNvPr>
          <p:cNvSpPr txBox="1"/>
          <p:nvPr/>
        </p:nvSpPr>
        <p:spPr>
          <a:xfrm>
            <a:off x="4998927" y="4781105"/>
            <a:ext cx="61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rgbClr val="0000FF"/>
                </a:solidFill>
              </a:defRPr>
            </a:lvl1pPr>
          </a:lstStyle>
          <a:p>
            <a:r>
              <a:rPr lang="en-US" altLang="zh-CN" dirty="0"/>
              <a:t>G4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838199FD-F74F-4B81-92DC-608235AF5A4F}"/>
              </a:ext>
            </a:extLst>
          </p:cNvPr>
          <p:cNvSpPr txBox="1"/>
          <p:nvPr/>
        </p:nvSpPr>
        <p:spPr>
          <a:xfrm>
            <a:off x="6002113" y="1976788"/>
            <a:ext cx="2520858" cy="281365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CP=0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G3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门和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G4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门的输出被锁定为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lang="en-US" altLang="zh-CN" sz="28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</a:t>
            </a:r>
            <a:r>
              <a:rPr lang="zh-CN" altLang="en-US" sz="28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状态保持不变</a:t>
            </a:r>
          </a:p>
        </p:txBody>
      </p:sp>
      <p:sp>
        <p:nvSpPr>
          <p:cNvPr id="273" name="Text Box 8">
            <a:extLst>
              <a:ext uri="{FF2B5EF4-FFF2-40B4-BE49-F238E27FC236}">
                <a16:creationId xmlns:a16="http://schemas.microsoft.com/office/drawing/2014/main" xmlns="" id="{EBDB2343-568F-4F9A-AE4D-9EFCFB7A7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947" y="358221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4" name="Freeform 9">
            <a:extLst>
              <a:ext uri="{FF2B5EF4-FFF2-40B4-BE49-F238E27FC236}">
                <a16:creationId xmlns:a16="http://schemas.microsoft.com/office/drawing/2014/main" xmlns="" id="{3FEDEBF0-BBE5-48AA-8C33-DC320D630D8E}"/>
              </a:ext>
            </a:extLst>
          </p:cNvPr>
          <p:cNvSpPr>
            <a:spLocks/>
          </p:cNvSpPr>
          <p:nvPr/>
        </p:nvSpPr>
        <p:spPr bwMode="auto">
          <a:xfrm>
            <a:off x="4431875" y="3604440"/>
            <a:ext cx="211138" cy="1588"/>
          </a:xfrm>
          <a:custGeom>
            <a:avLst/>
            <a:gdLst>
              <a:gd name="T0" fmla="*/ 0 w 133"/>
              <a:gd name="T1" fmla="*/ 0 h 1"/>
              <a:gd name="T2" fmla="*/ 133 w 133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3" h="1">
                <a:moveTo>
                  <a:pt x="0" y="0"/>
                </a:moveTo>
                <a:cubicBezTo>
                  <a:pt x="44" y="0"/>
                  <a:pt x="89" y="0"/>
                  <a:pt x="133" y="0"/>
                </a:cubicBezTo>
              </a:path>
            </a:pathLst>
          </a:custGeom>
          <a:noFill/>
          <a:ln w="28575" cmpd="sng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" name="Text Box 11">
            <a:extLst>
              <a:ext uri="{FF2B5EF4-FFF2-40B4-BE49-F238E27FC236}">
                <a16:creationId xmlns:a16="http://schemas.microsoft.com/office/drawing/2014/main" xmlns="" id="{AE4FCF87-2A9F-4349-8FAE-5163FE45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006" y="3548878"/>
            <a:ext cx="50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" name="Freeform 12">
            <a:extLst>
              <a:ext uri="{FF2B5EF4-FFF2-40B4-BE49-F238E27FC236}">
                <a16:creationId xmlns:a16="http://schemas.microsoft.com/office/drawing/2014/main" xmlns="" id="{561B708E-1C01-4115-A5AF-0E897C470C6B}"/>
              </a:ext>
            </a:extLst>
          </p:cNvPr>
          <p:cNvSpPr>
            <a:spLocks/>
          </p:cNvSpPr>
          <p:nvPr/>
        </p:nvSpPr>
        <p:spPr bwMode="auto">
          <a:xfrm>
            <a:off x="1678963" y="3654206"/>
            <a:ext cx="232398" cy="1627"/>
          </a:xfrm>
          <a:custGeom>
            <a:avLst/>
            <a:gdLst>
              <a:gd name="T0" fmla="*/ 0 w 133"/>
              <a:gd name="T1" fmla="*/ 0 h 1"/>
              <a:gd name="T2" fmla="*/ 133 w 133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33" h="1">
                <a:moveTo>
                  <a:pt x="0" y="0"/>
                </a:moveTo>
                <a:cubicBezTo>
                  <a:pt x="44" y="0"/>
                  <a:pt x="89" y="0"/>
                  <a:pt x="133" y="0"/>
                </a:cubicBezTo>
              </a:path>
            </a:pathLst>
          </a:custGeom>
          <a:noFill/>
          <a:ln w="28575" cmpd="sng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9" name="Object 49">
            <a:extLst>
              <a:ext uri="{FF2B5EF4-FFF2-40B4-BE49-F238E27FC236}">
                <a16:creationId xmlns:a16="http://schemas.microsoft.com/office/drawing/2014/main" xmlns="" id="{BD096421-C452-4A08-831E-E3F6ECBF3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2359161"/>
              </p:ext>
            </p:extLst>
          </p:nvPr>
        </p:nvGraphicFramePr>
        <p:xfrm>
          <a:off x="1595214" y="1782000"/>
          <a:ext cx="444500" cy="500203"/>
        </p:xfrm>
        <a:graphic>
          <a:graphicData uri="http://schemas.openxmlformats.org/presentationml/2006/ole">
            <p:oleObj spid="_x0000_s121401" name="Equation" r:id="rId9" imgW="177646" imgH="22840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1466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utoUpdateAnimBg="0"/>
      <p:bldP spid="148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010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5.1  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28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A5570FB-6D51-4B1C-BACD-CE170DF4BD7A}"/>
              </a:ext>
            </a:extLst>
          </p:cNvPr>
          <p:cNvSpPr txBox="1"/>
          <p:nvPr/>
        </p:nvSpPr>
        <p:spPr>
          <a:xfrm>
            <a:off x="826534" y="1725296"/>
            <a:ext cx="342434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时序逻辑电路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具有记忆功能的电路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D487EA49-87C8-4499-9F91-B79320A927D8}"/>
              </a:ext>
            </a:extLst>
          </p:cNvPr>
          <p:cNvSpPr txBox="1"/>
          <p:nvPr/>
        </p:nvSpPr>
        <p:spPr>
          <a:xfrm>
            <a:off x="4727288" y="1725295"/>
            <a:ext cx="357195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能记忆一位二进制数的电路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10C22F3-F509-4D13-B2E5-0EE217324EF4}"/>
              </a:ext>
            </a:extLst>
          </p:cNvPr>
          <p:cNvSpPr txBox="1"/>
          <p:nvPr/>
        </p:nvSpPr>
        <p:spPr>
          <a:xfrm>
            <a:off x="1857687" y="1050845"/>
            <a:ext cx="164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BCCC0A8D-B2CF-4DF7-97BE-CE10931083AC}"/>
              </a:ext>
            </a:extLst>
          </p:cNvPr>
          <p:cNvSpPr txBox="1"/>
          <p:nvPr/>
        </p:nvSpPr>
        <p:spPr>
          <a:xfrm>
            <a:off x="5382565" y="1050845"/>
            <a:ext cx="168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核心部件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xmlns="" id="{04FD86BA-9AE1-412E-BAF1-32679C5BAB76}"/>
              </a:ext>
            </a:extLst>
          </p:cNvPr>
          <p:cNvSpPr/>
          <p:nvPr/>
        </p:nvSpPr>
        <p:spPr>
          <a:xfrm rot="16200000">
            <a:off x="3863915" y="1053718"/>
            <a:ext cx="461666" cy="4010048"/>
          </a:xfrm>
          <a:prstGeom prst="leftBrace">
            <a:avLst>
              <a:gd name="adj1" fmla="val 8333"/>
              <a:gd name="adj2" fmla="val 511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423C118-AC24-4AAE-B71E-C8F0370241B4}"/>
              </a:ext>
            </a:extLst>
          </p:cNvPr>
          <p:cNvSpPr txBox="1"/>
          <p:nvPr/>
        </p:nvSpPr>
        <p:spPr>
          <a:xfrm>
            <a:off x="1797810" y="3528321"/>
            <a:ext cx="459387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时序逻辑电路的分析与设计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F64935F-77A0-4473-A181-9219BE87E89A}"/>
              </a:ext>
            </a:extLst>
          </p:cNvPr>
          <p:cNvSpPr txBox="1"/>
          <p:nvPr/>
        </p:nvSpPr>
        <p:spPr>
          <a:xfrm>
            <a:off x="6423429" y="3517037"/>
            <a:ext cx="90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z="2800" b="1" dirty="0"/>
              <a:t>方法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xmlns="" id="{D3936C6A-B4F0-4FC5-B8A8-B494F8204CD7}"/>
              </a:ext>
            </a:extLst>
          </p:cNvPr>
          <p:cNvSpPr/>
          <p:nvPr/>
        </p:nvSpPr>
        <p:spPr>
          <a:xfrm>
            <a:off x="3986464" y="4230163"/>
            <a:ext cx="160421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2D4D520-E7D0-4E4E-9C40-18971B816A4C}"/>
              </a:ext>
            </a:extLst>
          </p:cNvPr>
          <p:cNvSpPr txBox="1"/>
          <p:nvPr/>
        </p:nvSpPr>
        <p:spPr>
          <a:xfrm>
            <a:off x="2077935" y="4867837"/>
            <a:ext cx="412233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zh-CN" altLang="en-US" sz="2800" dirty="0"/>
              <a:t>计数器与寄存器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2B8DA7EE-C28F-4D71-B891-35B506EC484F}"/>
              </a:ext>
            </a:extLst>
          </p:cNvPr>
          <p:cNvSpPr/>
          <p:nvPr/>
        </p:nvSpPr>
        <p:spPr>
          <a:xfrm>
            <a:off x="6423429" y="4869978"/>
            <a:ext cx="116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961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一、钟控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R-S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179471F-C3BF-4A33-8034-FBF5E0B1982F}"/>
              </a:ext>
            </a:extLst>
          </p:cNvPr>
          <p:cNvSpPr txBox="1"/>
          <p:nvPr/>
        </p:nvSpPr>
        <p:spPr>
          <a:xfrm>
            <a:off x="4215010" y="615323"/>
            <a:ext cx="30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工作原理</a:t>
            </a:r>
          </a:p>
        </p:txBody>
      </p:sp>
      <p:sp>
        <p:nvSpPr>
          <p:cNvPr id="149" name="Text Box 84">
            <a:extLst>
              <a:ext uri="{FF2B5EF4-FFF2-40B4-BE49-F238E27FC236}">
                <a16:creationId xmlns:a16="http://schemas.microsoft.com/office/drawing/2014/main" xmlns="" id="{BA6F85F7-3DB2-494E-91AC-AF5FFD832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551" y="1298518"/>
            <a:ext cx="1425575" cy="52322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长城楷体" pitchFamily="49" charset="-122"/>
              </a:rPr>
              <a:t>CP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长城楷体" pitchFamily="49" charset="-122"/>
              </a:rPr>
              <a:t>=1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长城楷体" pitchFamily="49" charset="-122"/>
              </a:rPr>
              <a:t>时</a:t>
            </a:r>
          </a:p>
        </p:txBody>
      </p:sp>
      <p:sp>
        <p:nvSpPr>
          <p:cNvPr id="208" name="Text Box 261">
            <a:extLst>
              <a:ext uri="{FF2B5EF4-FFF2-40B4-BE49-F238E27FC236}">
                <a16:creationId xmlns:a16="http://schemas.microsoft.com/office/drawing/2014/main" xmlns="" id="{6A984F58-A0E4-4810-AD0B-F29D0E900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1620" y="5748428"/>
            <a:ext cx="528364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长城楷体" pitchFamily="49" charset="-122"/>
              </a:rPr>
              <a:t>1</a:t>
            </a:r>
          </a:p>
        </p:txBody>
      </p:sp>
      <p:graphicFrame>
        <p:nvGraphicFramePr>
          <p:cNvPr id="209" name="Object 262">
            <a:extLst>
              <a:ext uri="{FF2B5EF4-FFF2-40B4-BE49-F238E27FC236}">
                <a16:creationId xmlns:a16="http://schemas.microsoft.com/office/drawing/2014/main" xmlns="" id="{75A6DDF2-F015-494F-985F-EF80F3AB7F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20139110"/>
              </p:ext>
            </p:extLst>
          </p:nvPr>
        </p:nvGraphicFramePr>
        <p:xfrm>
          <a:off x="915587" y="3772967"/>
          <a:ext cx="425452" cy="524140"/>
        </p:xfrm>
        <a:graphic>
          <a:graphicData uri="http://schemas.openxmlformats.org/presentationml/2006/ole">
            <p:oleObj spid="_x0000_s129210" name="Equation" r:id="rId6" imgW="164957" imgH="203024" progId="Equation.DSMT4">
              <p:embed/>
            </p:oleObj>
          </a:graphicData>
        </a:graphic>
      </p:graphicFrame>
      <p:graphicFrame>
        <p:nvGraphicFramePr>
          <p:cNvPr id="210" name="Object 263">
            <a:extLst>
              <a:ext uri="{FF2B5EF4-FFF2-40B4-BE49-F238E27FC236}">
                <a16:creationId xmlns:a16="http://schemas.microsoft.com/office/drawing/2014/main" xmlns="" id="{6CEE8939-F40C-4C94-9FA7-B6C8F8CDEF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7207693"/>
              </p:ext>
            </p:extLst>
          </p:nvPr>
        </p:nvGraphicFramePr>
        <p:xfrm>
          <a:off x="3804606" y="3773503"/>
          <a:ext cx="404591" cy="580950"/>
        </p:xfrm>
        <a:graphic>
          <a:graphicData uri="http://schemas.openxmlformats.org/presentationml/2006/ole">
            <p:oleObj spid="_x0000_s129211" name="Equation" r:id="rId7" imgW="152268" imgH="215713" progId="">
              <p:embed/>
            </p:oleObj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29CB4359-9E8E-4103-ADD4-0D31370B830F}"/>
              </a:ext>
            </a:extLst>
          </p:cNvPr>
          <p:cNvGrpSpPr/>
          <p:nvPr/>
        </p:nvGrpSpPr>
        <p:grpSpPr>
          <a:xfrm>
            <a:off x="172755" y="1916204"/>
            <a:ext cx="4900072" cy="4675188"/>
            <a:chOff x="172755" y="1916204"/>
            <a:chExt cx="4900072" cy="467518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xmlns="" id="{C6EC7FFE-8FF6-4E5E-B122-E5F4C7C60062}"/>
                </a:ext>
              </a:extLst>
            </p:cNvPr>
            <p:cNvGrpSpPr/>
            <p:nvPr/>
          </p:nvGrpSpPr>
          <p:grpSpPr>
            <a:xfrm>
              <a:off x="764624" y="1916204"/>
              <a:ext cx="3657600" cy="4675188"/>
              <a:chOff x="5130742" y="1781020"/>
              <a:chExt cx="3657600" cy="4675188"/>
            </a:xfrm>
          </p:grpSpPr>
          <p:grpSp>
            <p:nvGrpSpPr>
              <p:cNvPr id="211" name="Group 264">
                <a:extLst>
                  <a:ext uri="{FF2B5EF4-FFF2-40B4-BE49-F238E27FC236}">
                    <a16:creationId xmlns:a16="http://schemas.microsoft.com/office/drawing/2014/main" xmlns="" id="{13E6D4E3-D22F-449F-94FF-E7940DE97C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9792" y="1958820"/>
                <a:ext cx="1295400" cy="2038350"/>
                <a:chOff x="2792" y="936"/>
                <a:chExt cx="816" cy="1284"/>
              </a:xfrm>
            </p:grpSpPr>
            <p:sp>
              <p:nvSpPr>
                <p:cNvPr id="260" name="Rectangle 265">
                  <a:extLst>
                    <a:ext uri="{FF2B5EF4-FFF2-40B4-BE49-F238E27FC236}">
                      <a16:creationId xmlns:a16="http://schemas.microsoft.com/office/drawing/2014/main" xmlns="" id="{76133E6D-5E26-45A6-8507-BBA7BC7C4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2" y="1356"/>
                  <a:ext cx="816" cy="52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1" name="Oval 266">
                  <a:extLst>
                    <a:ext uri="{FF2B5EF4-FFF2-40B4-BE49-F238E27FC236}">
                      <a16:creationId xmlns:a16="http://schemas.microsoft.com/office/drawing/2014/main" xmlns="" id="{7386524D-FC3C-4C49-8EE3-BCA4030F8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0" y="1260"/>
                  <a:ext cx="96" cy="96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2" name="Line 267">
                  <a:extLst>
                    <a:ext uri="{FF2B5EF4-FFF2-40B4-BE49-F238E27FC236}">
                      <a16:creationId xmlns:a16="http://schemas.microsoft.com/office/drawing/2014/main" xmlns="" id="{D804BCD3-22C9-4603-AE9E-30FECEFC89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23" y="1884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3" name="Line 268">
                  <a:extLst>
                    <a:ext uri="{FF2B5EF4-FFF2-40B4-BE49-F238E27FC236}">
                      <a16:creationId xmlns:a16="http://schemas.microsoft.com/office/drawing/2014/main" xmlns="" id="{D651028B-2911-4C4A-92EE-F178145171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7" y="93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64" name="Text Box 269">
                  <a:extLst>
                    <a:ext uri="{FF2B5EF4-FFF2-40B4-BE49-F238E27FC236}">
                      <a16:creationId xmlns:a16="http://schemas.microsoft.com/office/drawing/2014/main" xmlns="" id="{5EBB1D4A-208C-49A7-8CC1-36467FFB2C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2" y="1337"/>
                  <a:ext cx="576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长城楷体" pitchFamily="49" charset="-122"/>
                    </a:rPr>
                    <a:t>&amp;</a:t>
                  </a:r>
                </a:p>
              </p:txBody>
            </p:sp>
          </p:grpSp>
          <p:sp>
            <p:nvSpPr>
              <p:cNvPr id="212" name="Rectangle 271">
                <a:extLst>
                  <a:ext uri="{FF2B5EF4-FFF2-40B4-BE49-F238E27FC236}">
                    <a16:creationId xmlns:a16="http://schemas.microsoft.com/office/drawing/2014/main" xmlns="" id="{87EFC55B-7A98-416A-A686-3B9C75834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3892" y="2606520"/>
                <a:ext cx="1295400" cy="83820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3" name="Oval 272">
                <a:extLst>
                  <a:ext uri="{FF2B5EF4-FFF2-40B4-BE49-F238E27FC236}">
                    <a16:creationId xmlns:a16="http://schemas.microsoft.com/office/drawing/2014/main" xmlns="" id="{124E697C-7972-46DC-A0DE-7E7BA9762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6342" y="2454120"/>
                <a:ext cx="152400" cy="152400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4" name="Line 273">
                <a:extLst>
                  <a:ext uri="{FF2B5EF4-FFF2-40B4-BE49-F238E27FC236}">
                    <a16:creationId xmlns:a16="http://schemas.microsoft.com/office/drawing/2014/main" xmlns="" id="{AF57A90E-0D0E-4C17-BB95-D2331E062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77105" y="3425670"/>
                <a:ext cx="0" cy="5334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" name="Line 274">
                <a:extLst>
                  <a:ext uri="{FF2B5EF4-FFF2-40B4-BE49-F238E27FC236}">
                    <a16:creationId xmlns:a16="http://schemas.microsoft.com/office/drawing/2014/main" xmlns="" id="{91A5AB64-1CE2-4314-8D4F-462BA7A78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32705" y="3444720"/>
                <a:ext cx="0" cy="9906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6" name="Line 275">
                <a:extLst>
                  <a:ext uri="{FF2B5EF4-FFF2-40B4-BE49-F238E27FC236}">
                    <a16:creationId xmlns:a16="http://schemas.microsoft.com/office/drawing/2014/main" xmlns="" id="{3AD75E21-B669-47F8-A4E8-E24B2E002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00955" y="1939770"/>
                <a:ext cx="0" cy="5334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7" name="Text Box 276">
                <a:extLst>
                  <a:ext uri="{FF2B5EF4-FFF2-40B4-BE49-F238E27FC236}">
                    <a16:creationId xmlns:a16="http://schemas.microsoft.com/office/drawing/2014/main" xmlns="" id="{5CEF93E1-0564-4DA8-8632-BDC4D79942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3822" y="2584093"/>
                <a:ext cx="91440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长城楷体" pitchFamily="49" charset="-122"/>
                  </a:rPr>
                  <a:t>&amp;</a:t>
                </a:r>
              </a:p>
            </p:txBody>
          </p:sp>
          <p:sp>
            <p:nvSpPr>
              <p:cNvPr id="219" name="Oval 278">
                <a:extLst>
                  <a:ext uri="{FF2B5EF4-FFF2-40B4-BE49-F238E27FC236}">
                    <a16:creationId xmlns:a16="http://schemas.microsoft.com/office/drawing/2014/main" xmlns="" id="{63880BA4-FCA9-45C1-A8FC-1AAC77B7A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1742" y="2130270"/>
                <a:ext cx="95250" cy="95250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0" name="Line 279">
                <a:extLst>
                  <a:ext uri="{FF2B5EF4-FFF2-40B4-BE49-F238E27FC236}">
                    <a16:creationId xmlns:a16="http://schemas.microsoft.com/office/drawing/2014/main" xmlns="" id="{BE7B11AA-AB4B-4E13-B7C6-A71D28D67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5742" y="2187420"/>
                <a:ext cx="85725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1" name="Line 280">
                <a:extLst>
                  <a:ext uri="{FF2B5EF4-FFF2-40B4-BE49-F238E27FC236}">
                    <a16:creationId xmlns:a16="http://schemas.microsoft.com/office/drawing/2014/main" xmlns="" id="{2F82A7CB-F4AD-45BA-A02F-8C9ACDF38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70692" y="2168370"/>
                <a:ext cx="857250" cy="1905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2" name="Line 281">
                <a:extLst>
                  <a:ext uri="{FF2B5EF4-FFF2-40B4-BE49-F238E27FC236}">
                    <a16:creationId xmlns:a16="http://schemas.microsoft.com/office/drawing/2014/main" xmlns="" id="{2BEC2F7C-3781-43A7-859D-604470A28B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42142" y="3940020"/>
                <a:ext cx="3429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3" name="Line 282">
                <a:extLst>
                  <a:ext uri="{FF2B5EF4-FFF2-40B4-BE49-F238E27FC236}">
                    <a16:creationId xmlns:a16="http://schemas.microsoft.com/office/drawing/2014/main" xmlns="" id="{185456A5-8379-4143-BDAA-AEAA84E4D5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46742" y="3978120"/>
                <a:ext cx="3429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4" name="Line 283">
                <a:extLst>
                  <a:ext uri="{FF2B5EF4-FFF2-40B4-BE49-F238E27FC236}">
                    <a16:creationId xmlns:a16="http://schemas.microsoft.com/office/drawing/2014/main" xmlns="" id="{ED552024-061F-4967-813D-C595DCDC6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70592" y="2168370"/>
                <a:ext cx="800100" cy="180022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" name="Line 284">
                <a:extLst>
                  <a:ext uri="{FF2B5EF4-FFF2-40B4-BE49-F238E27FC236}">
                    <a16:creationId xmlns:a16="http://schemas.microsoft.com/office/drawing/2014/main" xmlns="" id="{2677184D-62A7-462E-8871-0AC5DB104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3942" y="2168370"/>
                <a:ext cx="857250" cy="178117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6" name="Oval 285">
                <a:extLst>
                  <a:ext uri="{FF2B5EF4-FFF2-40B4-BE49-F238E27FC236}">
                    <a16:creationId xmlns:a16="http://schemas.microsoft.com/office/drawing/2014/main" xmlns="" id="{32304F81-DB6F-4E1A-AF33-A91582151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7642" y="2130270"/>
                <a:ext cx="95250" cy="95250"/>
              </a:xfrm>
              <a:prstGeom prst="ellipse">
                <a:avLst/>
              </a:prstGeom>
              <a:solidFill>
                <a:srgbClr val="000000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28" name="Object 287">
                <a:extLst>
                  <a:ext uri="{FF2B5EF4-FFF2-40B4-BE49-F238E27FC236}">
                    <a16:creationId xmlns:a16="http://schemas.microsoft.com/office/drawing/2014/main" xmlns="" id="{8F8F6A13-9708-4D65-B91A-329CCCBF91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210492" y="1781020"/>
              <a:ext cx="373063" cy="463550"/>
            </p:xfrm>
            <a:graphic>
              <a:graphicData uri="http://schemas.openxmlformats.org/presentationml/2006/ole">
                <p:oleObj spid="_x0000_s129212" name="Equation" r:id="rId8" imgW="164957" imgH="203024" progId="">
                  <p:embed/>
                </p:oleObj>
              </a:graphicData>
            </a:graphic>
          </p:graphicFrame>
          <p:sp>
            <p:nvSpPr>
              <p:cNvPr id="229" name="Line 288">
                <a:extLst>
                  <a:ext uri="{FF2B5EF4-FFF2-40B4-BE49-F238E27FC236}">
                    <a16:creationId xmlns:a16="http://schemas.microsoft.com/office/drawing/2014/main" xmlns="" id="{BF58045D-8D5E-4CB7-8E55-969CF92E7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7805" y="3463770"/>
                <a:ext cx="0" cy="5334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6" name="Rectangle 295">
                <a:extLst>
                  <a:ext uri="{FF2B5EF4-FFF2-40B4-BE49-F238E27FC236}">
                    <a16:creationId xmlns:a16="http://schemas.microsoft.com/office/drawing/2014/main" xmlns="" id="{5932FD8E-AE7E-4C18-95D4-CE97B90F3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0742" y="4568670"/>
                <a:ext cx="1295400" cy="83820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7" name="Oval 296">
                <a:extLst>
                  <a:ext uri="{FF2B5EF4-FFF2-40B4-BE49-F238E27FC236}">
                    <a16:creationId xmlns:a16="http://schemas.microsoft.com/office/drawing/2014/main" xmlns="" id="{1D392A46-987F-40CE-B64B-6B4BA2140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3192" y="4416270"/>
                <a:ext cx="152400" cy="152400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8" name="Line 297">
                <a:extLst>
                  <a:ext uri="{FF2B5EF4-FFF2-40B4-BE49-F238E27FC236}">
                    <a16:creationId xmlns:a16="http://schemas.microsoft.com/office/drawing/2014/main" xmlns="" id="{6245814D-A45A-4129-A0A7-36EA99CF3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33955" y="5387820"/>
                <a:ext cx="0" cy="5334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9" name="Line 298">
                <a:extLst>
                  <a:ext uri="{FF2B5EF4-FFF2-40B4-BE49-F238E27FC236}">
                    <a16:creationId xmlns:a16="http://schemas.microsoft.com/office/drawing/2014/main" xmlns="" id="{20F3D01A-63E3-48D2-83F3-8B925E65D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7805" y="3901920"/>
                <a:ext cx="0" cy="5334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0" name="Text Box 299">
                <a:extLst>
                  <a:ext uri="{FF2B5EF4-FFF2-40B4-BE49-F238E27FC236}">
                    <a16:creationId xmlns:a16="http://schemas.microsoft.com/office/drawing/2014/main" xmlns="" id="{ABBE0DAB-38F3-44AD-A651-F647F3855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73642" y="4546943"/>
                <a:ext cx="91440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长城楷体" pitchFamily="49" charset="-122"/>
                  </a:rPr>
                  <a:t>&amp;</a:t>
                </a:r>
              </a:p>
            </p:txBody>
          </p:sp>
          <p:sp>
            <p:nvSpPr>
              <p:cNvPr id="242" name="Rectangle 301">
                <a:extLst>
                  <a:ext uri="{FF2B5EF4-FFF2-40B4-BE49-F238E27FC236}">
                    <a16:creationId xmlns:a16="http://schemas.microsoft.com/office/drawing/2014/main" xmlns="" id="{58F52A8D-80BE-48A5-AE65-11763F820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2942" y="4549620"/>
                <a:ext cx="1295400" cy="83820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3" name="Oval 302">
                <a:extLst>
                  <a:ext uri="{FF2B5EF4-FFF2-40B4-BE49-F238E27FC236}">
                    <a16:creationId xmlns:a16="http://schemas.microsoft.com/office/drawing/2014/main" xmlns="" id="{0A519603-6767-405F-9F8E-723C62E04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5392" y="4397220"/>
                <a:ext cx="152400" cy="152400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4" name="Line 303">
                <a:extLst>
                  <a:ext uri="{FF2B5EF4-FFF2-40B4-BE49-F238E27FC236}">
                    <a16:creationId xmlns:a16="http://schemas.microsoft.com/office/drawing/2014/main" xmlns="" id="{A3EF6DEF-6790-4D8E-B224-7A9B45D23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94655" y="5387820"/>
                <a:ext cx="0" cy="5334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" name="Text Box 304">
                <a:extLst>
                  <a:ext uri="{FF2B5EF4-FFF2-40B4-BE49-F238E27FC236}">
                    <a16:creationId xmlns:a16="http://schemas.microsoft.com/office/drawing/2014/main" xmlns="" id="{52F2BE76-BCF2-42EE-9BE2-1C61A0D983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38071" y="4499766"/>
                <a:ext cx="91440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长城楷体" pitchFamily="49" charset="-122"/>
                  </a:rPr>
                  <a:t>&amp;</a:t>
                </a:r>
              </a:p>
            </p:txBody>
          </p:sp>
          <p:grpSp>
            <p:nvGrpSpPr>
              <p:cNvPr id="247" name="Group 306">
                <a:extLst>
                  <a:ext uri="{FF2B5EF4-FFF2-40B4-BE49-F238E27FC236}">
                    <a16:creationId xmlns:a16="http://schemas.microsoft.com/office/drawing/2014/main" xmlns="" id="{D04B6D7E-387A-454D-85A4-279D001371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08642" y="5406870"/>
                <a:ext cx="342900" cy="304800"/>
                <a:chOff x="1128" y="3708"/>
                <a:chExt cx="216" cy="192"/>
              </a:xfrm>
            </p:grpSpPr>
            <p:sp>
              <p:nvSpPr>
                <p:cNvPr id="258" name="Line 307">
                  <a:extLst>
                    <a:ext uri="{FF2B5EF4-FFF2-40B4-BE49-F238E27FC236}">
                      <a16:creationId xmlns:a16="http://schemas.microsoft.com/office/drawing/2014/main" xmlns="" id="{442074CF-B5ED-4A2A-98FF-D9E281EFB9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43" y="370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9" name="Line 308">
                  <a:extLst>
                    <a:ext uri="{FF2B5EF4-FFF2-40B4-BE49-F238E27FC236}">
                      <a16:creationId xmlns:a16="http://schemas.microsoft.com/office/drawing/2014/main" xmlns="" id="{A03469BC-FE14-4789-947C-5DC6BFC2F3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8" y="3900"/>
                  <a:ext cx="21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248" name="Object 309">
                <a:extLst>
                  <a:ext uri="{FF2B5EF4-FFF2-40B4-BE49-F238E27FC236}">
                    <a16:creationId xmlns:a16="http://schemas.microsoft.com/office/drawing/2014/main" xmlns="" id="{1DC7D9E4-24D5-40F3-A952-BBE3BDCFF5F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5517" y="5965670"/>
              <a:ext cx="414338" cy="414338"/>
            </p:xfrm>
            <a:graphic>
              <a:graphicData uri="http://schemas.openxmlformats.org/presentationml/2006/ole">
                <p:oleObj spid="_x0000_s129213" name="Equation" r:id="rId9" imgW="164885" imgH="164885" progId="">
                  <p:embed/>
                </p:oleObj>
              </a:graphicData>
            </a:graphic>
          </p:graphicFrame>
          <p:graphicFrame>
            <p:nvGraphicFramePr>
              <p:cNvPr id="249" name="Object 310">
                <a:extLst>
                  <a:ext uri="{FF2B5EF4-FFF2-40B4-BE49-F238E27FC236}">
                    <a16:creationId xmlns:a16="http://schemas.microsoft.com/office/drawing/2014/main" xmlns="" id="{3E43095C-E304-4FC6-B67E-AEACC2FC428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277167" y="5945033"/>
              <a:ext cx="374650" cy="441325"/>
            </p:xfrm>
            <a:graphic>
              <a:graphicData uri="http://schemas.openxmlformats.org/presentationml/2006/ole">
                <p:oleObj spid="_x0000_s129214" name="Equation" r:id="rId10" imgW="152202" imgH="177569" progId="">
                  <p:embed/>
                </p:oleObj>
              </a:graphicData>
            </a:graphic>
          </p:graphicFrame>
          <p:grpSp>
            <p:nvGrpSpPr>
              <p:cNvPr id="250" name="Group 311">
                <a:extLst>
                  <a:ext uri="{FF2B5EF4-FFF2-40B4-BE49-F238E27FC236}">
                    <a16:creationId xmlns:a16="http://schemas.microsoft.com/office/drawing/2014/main" xmlns="" id="{C83ACA63-738C-462E-85E1-FAE68D2D11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480242" y="5406870"/>
                <a:ext cx="342900" cy="304800"/>
                <a:chOff x="1128" y="3708"/>
                <a:chExt cx="216" cy="192"/>
              </a:xfrm>
            </p:grpSpPr>
            <p:sp>
              <p:nvSpPr>
                <p:cNvPr id="256" name="Line 312">
                  <a:extLst>
                    <a:ext uri="{FF2B5EF4-FFF2-40B4-BE49-F238E27FC236}">
                      <a16:creationId xmlns:a16="http://schemas.microsoft.com/office/drawing/2014/main" xmlns="" id="{26826898-2905-4DAC-9ECA-EA852AD08A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43" y="3708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57" name="Line 313">
                  <a:extLst>
                    <a:ext uri="{FF2B5EF4-FFF2-40B4-BE49-F238E27FC236}">
                      <a16:creationId xmlns:a16="http://schemas.microsoft.com/office/drawing/2014/main" xmlns="" id="{CBB62ED4-9595-43C3-B88F-A7FD7BC384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8" y="3900"/>
                  <a:ext cx="21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51" name="Line 314">
                <a:extLst>
                  <a:ext uri="{FF2B5EF4-FFF2-40B4-BE49-F238E27FC236}">
                    <a16:creationId xmlns:a16="http://schemas.microsoft.com/office/drawing/2014/main" xmlns="" id="{3E7D45BC-04DE-46C5-96ED-5C70055DC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99142" y="5711670"/>
                <a:ext cx="12954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2" name="Line 315">
                <a:extLst>
                  <a:ext uri="{FF2B5EF4-FFF2-40B4-BE49-F238E27FC236}">
                    <a16:creationId xmlns:a16="http://schemas.microsoft.com/office/drawing/2014/main" xmlns="" id="{2523E75E-8A16-4C71-B55C-9B28F9DD0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46842" y="5711670"/>
                <a:ext cx="0" cy="3048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3" name="Text Box 316">
                <a:extLst>
                  <a:ext uri="{FF2B5EF4-FFF2-40B4-BE49-F238E27FC236}">
                    <a16:creationId xmlns:a16="http://schemas.microsoft.com/office/drawing/2014/main" xmlns="" id="{5D475B7C-7A50-4E54-8416-524C352DBF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9180" y="5937095"/>
                <a:ext cx="7620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长城楷体" pitchFamily="49" charset="-122"/>
                  </a:rPr>
                  <a:t>CP</a:t>
                </a:r>
                <a:endParaRPr kumimoji="1" lang="en-US" altLang="zh-CN" sz="32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</a:endParaRPr>
              </a:p>
            </p:txBody>
          </p:sp>
        </p:grp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xmlns="" id="{6DA75CDF-F2DA-4955-8E97-A9E7DE288EC6}"/>
                </a:ext>
              </a:extLst>
            </p:cNvPr>
            <p:cNvSpPr txBox="1"/>
            <p:nvPr/>
          </p:nvSpPr>
          <p:spPr>
            <a:xfrm>
              <a:off x="189345" y="2852497"/>
              <a:ext cx="769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rgbClr val="0000FF"/>
                  </a:solidFill>
                </a:rPr>
                <a:t>G1</a:t>
              </a:r>
              <a:endParaRPr lang="zh-CN" altLang="en-US" sz="2800" b="1" dirty="0">
                <a:solidFill>
                  <a:srgbClr val="0000FF"/>
                </a:solidFill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xmlns="" id="{BD0BAC40-30DF-4A48-AA75-D5AB6CA6637A}"/>
                </a:ext>
              </a:extLst>
            </p:cNvPr>
            <p:cNvSpPr txBox="1"/>
            <p:nvPr/>
          </p:nvSpPr>
          <p:spPr>
            <a:xfrm>
              <a:off x="4454098" y="2852497"/>
              <a:ext cx="618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zh-CN" dirty="0"/>
                <a:t>G2</a:t>
              </a:r>
              <a:endParaRPr lang="zh-CN" altLang="en-US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xmlns="" id="{6B5E3F48-1962-412D-A50C-202F51DE108E}"/>
                </a:ext>
              </a:extLst>
            </p:cNvPr>
            <p:cNvSpPr txBox="1"/>
            <p:nvPr/>
          </p:nvSpPr>
          <p:spPr>
            <a:xfrm>
              <a:off x="172755" y="4772992"/>
              <a:ext cx="769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zh-CN" dirty="0"/>
                <a:t>G3</a:t>
              </a:r>
              <a:endParaRPr lang="zh-CN" altLang="en-US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xmlns="" id="{73F6E110-2F3B-49CD-8F23-53927949D6AD}"/>
                </a:ext>
              </a:extLst>
            </p:cNvPr>
            <p:cNvSpPr txBox="1"/>
            <p:nvPr/>
          </p:nvSpPr>
          <p:spPr>
            <a:xfrm>
              <a:off x="4454099" y="4834576"/>
              <a:ext cx="6187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zh-CN" dirty="0"/>
                <a:t>G4</a:t>
              </a:r>
              <a:endParaRPr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8" name="文本框 117">
                <a:extLst>
                  <a:ext uri="{FF2B5EF4-FFF2-40B4-BE49-F238E27FC236}">
                    <a16:creationId xmlns="" xmlns:a16="http://schemas.microsoft.com/office/drawing/2014/main" id="{9DC28B0D-6134-4E8A-9071-1D9DC460AF3A}"/>
                  </a:ext>
                </a:extLst>
              </p:cNvPr>
              <p:cNvSpPr txBox="1"/>
              <p:nvPr/>
            </p:nvSpPr>
            <p:spPr>
              <a:xfrm>
                <a:off x="5690976" y="3242136"/>
                <a:ext cx="2520858" cy="1742336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CP=1</a:t>
                </a:r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:r>
                  <a:rPr lang="zh-CN" altLang="en-US" sz="2800" b="1" dirty="0">
                    <a:solidFill>
                      <a:srgbClr val="2B56F5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基本</a:t>
                </a:r>
                <a:r>
                  <a:rPr lang="en-US" altLang="zh-CN" sz="2800" b="1" dirty="0">
                    <a:solidFill>
                      <a:srgbClr val="2B56F5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R-S</a:t>
                </a:r>
                <a:r>
                  <a:rPr lang="zh-CN" altLang="en-US" sz="2800" b="1" dirty="0">
                    <a:solidFill>
                      <a:srgbClr val="2B56F5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触发器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状态由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  <m:r>
                      <a:rPr lang="zh-C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acc>
                      <m:accPr>
                        <m:chr m:val="̅"/>
                        <m:ctrlPr>
                          <a:rPr lang="zh-CN" alt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决定</a:t>
                </a:r>
              </a:p>
            </p:txBody>
          </p:sp>
        </mc:Choice>
        <mc:Fallback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DC28B0D-6134-4E8A-9071-1D9DC460A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976" y="3242136"/>
                <a:ext cx="2520858" cy="1742336"/>
              </a:xfrm>
              <a:prstGeom prst="rect">
                <a:avLst/>
              </a:prstGeom>
              <a:blipFill>
                <a:blip r:embed="rId11" cstate="print"/>
                <a:stretch>
                  <a:fillRect l="-4819" t="-694" r="-4096" b="-5556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" name="Object 49">
            <a:extLst>
              <a:ext uri="{FF2B5EF4-FFF2-40B4-BE49-F238E27FC236}">
                <a16:creationId xmlns:a16="http://schemas.microsoft.com/office/drawing/2014/main" xmlns="" id="{C0381957-BA2F-412F-A346-4731D1B993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27070184"/>
              </p:ext>
            </p:extLst>
          </p:nvPr>
        </p:nvGraphicFramePr>
        <p:xfrm>
          <a:off x="1006445" y="1756896"/>
          <a:ext cx="444500" cy="500203"/>
        </p:xfrm>
        <a:graphic>
          <a:graphicData uri="http://schemas.openxmlformats.org/presentationml/2006/ole">
            <p:oleObj spid="_x0000_s129215" name="Equation" r:id="rId12" imgW="177646" imgH="228402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3145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/>
      <p:bldP spid="1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一、钟控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R-S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179471F-C3BF-4A33-8034-FBF5E0B1982F}"/>
              </a:ext>
            </a:extLst>
          </p:cNvPr>
          <p:cNvSpPr txBox="1"/>
          <p:nvPr/>
        </p:nvSpPr>
        <p:spPr>
          <a:xfrm>
            <a:off x="4215013" y="593072"/>
            <a:ext cx="30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功能表</a:t>
            </a:r>
          </a:p>
        </p:txBody>
      </p:sp>
      <p:sp>
        <p:nvSpPr>
          <p:cNvPr id="63" name="Text Box 2">
            <a:extLst>
              <a:ext uri="{FF2B5EF4-FFF2-40B4-BE49-F238E27FC236}">
                <a16:creationId xmlns:a16="http://schemas.microsoft.com/office/drawing/2014/main" xmlns="" id="{721BC41E-A968-449B-8A43-766C0902C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05" y="1416040"/>
            <a:ext cx="41180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钟控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 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触发器的功能表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A1540803-B56F-4B23-9DCA-F44C05BFF286}"/>
              </a:ext>
            </a:extLst>
          </p:cNvPr>
          <p:cNvGrpSpPr/>
          <p:nvPr/>
        </p:nvGrpSpPr>
        <p:grpSpPr>
          <a:xfrm>
            <a:off x="330200" y="1930400"/>
            <a:ext cx="4659313" cy="4921250"/>
            <a:chOff x="1831805" y="1994569"/>
            <a:chExt cx="4659313" cy="4921250"/>
          </a:xfrm>
        </p:grpSpPr>
        <p:graphicFrame>
          <p:nvGraphicFramePr>
            <p:cNvPr id="64" name="Object 3">
              <a:extLst>
                <a:ext uri="{FF2B5EF4-FFF2-40B4-BE49-F238E27FC236}">
                  <a16:creationId xmlns:a16="http://schemas.microsoft.com/office/drawing/2014/main" xmlns="" id="{5141E2B3-BB43-4641-9089-A7D66F7CCB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153286904"/>
                </p:ext>
              </p:extLst>
            </p:nvPr>
          </p:nvGraphicFramePr>
          <p:xfrm>
            <a:off x="1831805" y="1994569"/>
            <a:ext cx="4659313" cy="4921250"/>
          </p:xfrm>
          <a:graphic>
            <a:graphicData uri="http://schemas.openxmlformats.org/presentationml/2006/ole">
              <p:oleObj spid="_x0000_s130117" name="Document" r:id="rId6" imgW="4606900" imgH="4892947" progId="Word.Document.8">
                <p:embed/>
              </p:oleObj>
            </a:graphicData>
          </a:graphic>
        </p:graphicFrame>
        <p:graphicFrame>
          <p:nvGraphicFramePr>
            <p:cNvPr id="65" name="Object 5">
              <a:extLst>
                <a:ext uri="{FF2B5EF4-FFF2-40B4-BE49-F238E27FC236}">
                  <a16:creationId xmlns:a16="http://schemas.microsoft.com/office/drawing/2014/main" xmlns="" id="{FD24C263-8F4D-436E-83F5-D57DBC21B1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372741015"/>
                </p:ext>
              </p:extLst>
            </p:nvPr>
          </p:nvGraphicFramePr>
          <p:xfrm>
            <a:off x="5763701" y="2040947"/>
            <a:ext cx="390115" cy="674621"/>
          </p:xfrm>
          <a:graphic>
            <a:graphicData uri="http://schemas.openxmlformats.org/presentationml/2006/ole">
              <p:oleObj spid="_x0000_s130118" name="Equation" r:id="rId7" imgW="164957" imgH="241091" progId="">
                <p:embed/>
              </p:oleObj>
            </a:graphicData>
          </a:graphic>
        </p:graphicFrame>
      </p:grpSp>
      <p:sp>
        <p:nvSpPr>
          <p:cNvPr id="83" name="Text Box 46">
            <a:extLst>
              <a:ext uri="{FF2B5EF4-FFF2-40B4-BE49-F238E27FC236}">
                <a16:creationId xmlns:a16="http://schemas.microsoft.com/office/drawing/2014/main" xmlns="" id="{1E2F74E6-B224-4BCF-A8A8-E5F1B0B7A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781" y="2132806"/>
            <a:ext cx="271341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kumimoji="1"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触发器的功能表</a:t>
            </a:r>
          </a:p>
        </p:txBody>
      </p:sp>
      <p:grpSp>
        <p:nvGrpSpPr>
          <p:cNvPr id="84" name="Group 47">
            <a:extLst>
              <a:ext uri="{FF2B5EF4-FFF2-40B4-BE49-F238E27FC236}">
                <a16:creationId xmlns:a16="http://schemas.microsoft.com/office/drawing/2014/main" xmlns="" id="{A3E84D58-EFF2-48E4-ACBB-AB8C39147147}"/>
              </a:ext>
            </a:extLst>
          </p:cNvPr>
          <p:cNvGrpSpPr>
            <a:grpSpLocks/>
          </p:cNvGrpSpPr>
          <p:nvPr/>
        </p:nvGrpSpPr>
        <p:grpSpPr bwMode="auto">
          <a:xfrm>
            <a:off x="5450557" y="3097191"/>
            <a:ext cx="3396664" cy="2432801"/>
            <a:chOff x="3420" y="624"/>
            <a:chExt cx="2076" cy="1348"/>
          </a:xfrm>
        </p:grpSpPr>
        <p:sp>
          <p:nvSpPr>
            <p:cNvPr id="85" name="Rectangle 48">
              <a:extLst>
                <a:ext uri="{FF2B5EF4-FFF2-40B4-BE49-F238E27FC236}">
                  <a16:creationId xmlns:a16="http://schemas.microsoft.com/office/drawing/2014/main" xmlns="" id="{4FF2F006-BA9F-4E43-AD62-61819D0B5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624"/>
              <a:ext cx="129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kumimoji="1" lang="en-US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6" name="Object 49">
              <a:extLst>
                <a:ext uri="{FF2B5EF4-FFF2-40B4-BE49-F238E27FC236}">
                  <a16:creationId xmlns:a16="http://schemas.microsoft.com/office/drawing/2014/main" xmlns="" id="{5B98A7A7-7CF4-4303-B4E8-AB3DF7049E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66411771"/>
                </p:ext>
              </p:extLst>
            </p:nvPr>
          </p:nvGraphicFramePr>
          <p:xfrm>
            <a:off x="4912" y="643"/>
            <a:ext cx="227" cy="267"/>
          </p:xfrm>
          <a:graphic>
            <a:graphicData uri="http://schemas.openxmlformats.org/presentationml/2006/ole">
              <p:oleObj spid="_x0000_s130119" name="Equation" r:id="rId8" imgW="177646" imgH="228402" progId="">
                <p:embed/>
              </p:oleObj>
            </a:graphicData>
          </a:graphic>
        </p:graphicFrame>
        <p:sp>
          <p:nvSpPr>
            <p:cNvPr id="87" name="Rectangle 50">
              <a:extLst>
                <a:ext uri="{FF2B5EF4-FFF2-40B4-BE49-F238E27FC236}">
                  <a16:creationId xmlns:a16="http://schemas.microsoft.com/office/drawing/2014/main" xmlns="" id="{D72703B9-DB2A-491D-92AF-537D387B1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950"/>
              <a:ext cx="1290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保持原状态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0      1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1      0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不定状态</a:t>
              </a:r>
            </a:p>
          </p:txBody>
        </p:sp>
        <p:sp>
          <p:nvSpPr>
            <p:cNvPr id="88" name="Rectangle 51">
              <a:extLst>
                <a:ext uri="{FF2B5EF4-FFF2-40B4-BE49-F238E27FC236}">
                  <a16:creationId xmlns:a16="http://schemas.microsoft.com/office/drawing/2014/main" xmlns="" id="{C1482467-8AC0-42EF-BF6F-AED035B9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950"/>
              <a:ext cx="786" cy="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1    1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0    1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1    0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0    0</a:t>
              </a:r>
            </a:p>
          </p:txBody>
        </p:sp>
        <p:sp>
          <p:nvSpPr>
            <p:cNvPr id="89" name="Rectangle 52">
              <a:extLst>
                <a:ext uri="{FF2B5EF4-FFF2-40B4-BE49-F238E27FC236}">
                  <a16:creationId xmlns:a16="http://schemas.microsoft.com/office/drawing/2014/main" xmlns="" id="{543EE7CA-E964-4A32-8E03-02DA657BE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624"/>
              <a:ext cx="78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1" lang="en-US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S</a:t>
              </a:r>
              <a:r>
                <a:rPr kumimoji="1" lang="en-US" altLang="zh-CN" sz="28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90" name="Line 53">
              <a:extLst>
                <a:ext uri="{FF2B5EF4-FFF2-40B4-BE49-F238E27FC236}">
                  <a16:creationId xmlns:a16="http://schemas.microsoft.com/office/drawing/2014/main" xmlns="" id="{3952818E-7BD4-4113-8C51-F2BDC81F2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624"/>
              <a:ext cx="20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" name="Line 54">
              <a:extLst>
                <a:ext uri="{FF2B5EF4-FFF2-40B4-BE49-F238E27FC236}">
                  <a16:creationId xmlns:a16="http://schemas.microsoft.com/office/drawing/2014/main" xmlns="" id="{D6B42749-57D9-488D-BBAC-D7B253B84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950"/>
              <a:ext cx="20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" name="Line 55">
              <a:extLst>
                <a:ext uri="{FF2B5EF4-FFF2-40B4-BE49-F238E27FC236}">
                  <a16:creationId xmlns:a16="http://schemas.microsoft.com/office/drawing/2014/main" xmlns="" id="{40E610E5-21A6-4C61-9EA6-BA5EB0775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1972"/>
              <a:ext cx="20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56">
              <a:extLst>
                <a:ext uri="{FF2B5EF4-FFF2-40B4-BE49-F238E27FC236}">
                  <a16:creationId xmlns:a16="http://schemas.microsoft.com/office/drawing/2014/main" xmlns="" id="{BAED47B6-5202-4D22-A0C0-B34DB40AE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624"/>
              <a:ext cx="0" cy="13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" name="Line 57">
              <a:extLst>
                <a:ext uri="{FF2B5EF4-FFF2-40B4-BE49-F238E27FC236}">
                  <a16:creationId xmlns:a16="http://schemas.microsoft.com/office/drawing/2014/main" xmlns="" id="{71EBFC21-C940-4750-97B3-E3DC5C269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8" y="682"/>
              <a:ext cx="21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" name="Line 58">
              <a:extLst>
                <a:ext uri="{FF2B5EF4-FFF2-40B4-BE49-F238E27FC236}">
                  <a16:creationId xmlns:a16="http://schemas.microsoft.com/office/drawing/2014/main" xmlns="" id="{9658B6D2-1671-4845-8F9D-9850D2F72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0" y="682"/>
              <a:ext cx="2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0726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一、钟控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R-S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179471F-C3BF-4A33-8034-FBF5E0B1982F}"/>
              </a:ext>
            </a:extLst>
          </p:cNvPr>
          <p:cNvSpPr txBox="1"/>
          <p:nvPr/>
        </p:nvSpPr>
        <p:spPr>
          <a:xfrm>
            <a:off x="4215013" y="634846"/>
            <a:ext cx="30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特征方程</a:t>
            </a:r>
          </a:p>
        </p:txBody>
      </p:sp>
      <p:grpSp>
        <p:nvGrpSpPr>
          <p:cNvPr id="40" name="Group 16">
            <a:extLst>
              <a:ext uri="{FF2B5EF4-FFF2-40B4-BE49-F238E27FC236}">
                <a16:creationId xmlns:a16="http://schemas.microsoft.com/office/drawing/2014/main" xmlns="" id="{5537C869-A40C-45FE-B74A-26AEDF25BC77}"/>
              </a:ext>
            </a:extLst>
          </p:cNvPr>
          <p:cNvGrpSpPr>
            <a:grpSpLocks/>
          </p:cNvGrpSpPr>
          <p:nvPr/>
        </p:nvGrpSpPr>
        <p:grpSpPr bwMode="auto">
          <a:xfrm>
            <a:off x="4076015" y="5009288"/>
            <a:ext cx="4964740" cy="1361670"/>
            <a:chOff x="3024" y="2694"/>
            <a:chExt cx="2686" cy="672"/>
          </a:xfrm>
        </p:grpSpPr>
        <p:graphicFrame>
          <p:nvGraphicFramePr>
            <p:cNvPr id="41" name="Object 12">
              <a:extLst>
                <a:ext uri="{FF2B5EF4-FFF2-40B4-BE49-F238E27FC236}">
                  <a16:creationId xmlns:a16="http://schemas.microsoft.com/office/drawing/2014/main" xmlns="" id="{88AD8D58-7C7D-4874-8F4A-600E9352CD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740697204"/>
                </p:ext>
              </p:extLst>
            </p:nvPr>
          </p:nvGraphicFramePr>
          <p:xfrm>
            <a:off x="3120" y="3014"/>
            <a:ext cx="2556" cy="330"/>
          </p:xfrm>
          <a:graphic>
            <a:graphicData uri="http://schemas.openxmlformats.org/presentationml/2006/ole">
              <p:oleObj spid="_x0000_s125306" name="Equation" r:id="rId6" imgW="1879600" imgH="241300" progId="Equation.DSMT4">
                <p:embed/>
              </p:oleObj>
            </a:graphicData>
          </a:graphic>
        </p:graphicFrame>
        <p:sp>
          <p:nvSpPr>
            <p:cNvPr id="42" name="Text Box 14">
              <a:extLst>
                <a:ext uri="{FF2B5EF4-FFF2-40B4-BE49-F238E27FC236}">
                  <a16:creationId xmlns:a16="http://schemas.microsoft.com/office/drawing/2014/main" xmlns="" id="{A02A7ADD-6193-4FF1-A0B4-5C62662C1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694"/>
              <a:ext cx="2246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rPr>
                <a:t>将时钟信号引入特征方程</a:t>
              </a:r>
            </a:p>
          </p:txBody>
        </p:sp>
        <p:sp>
          <p:nvSpPr>
            <p:cNvPr id="43" name="Rectangle 15">
              <a:extLst>
                <a:ext uri="{FF2B5EF4-FFF2-40B4-BE49-F238E27FC236}">
                  <a16:creationId xmlns:a16="http://schemas.microsoft.com/office/drawing/2014/main" xmlns="" id="{D4520058-FDC9-496C-B017-DD2DA3560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694"/>
              <a:ext cx="2686" cy="6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4" name="Text Box 2">
            <a:extLst>
              <a:ext uri="{FF2B5EF4-FFF2-40B4-BE49-F238E27FC236}">
                <a16:creationId xmlns:a16="http://schemas.microsoft.com/office/drawing/2014/main" xmlns="" id="{82837AA8-7EAE-4FA5-BAD9-3E6325C2B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8" y="1464166"/>
            <a:ext cx="40207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钟控</a:t>
            </a:r>
            <a:r>
              <a:rPr kumimoji="1" lang="en-US" altLang="zh-CN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</a:t>
            </a:r>
            <a:r>
              <a:rPr kumimoji="1" lang="zh-CN" altLang="en-US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触发器的功能表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B65C0588-2DE6-478B-AE4F-0568AC176186}"/>
              </a:ext>
            </a:extLst>
          </p:cNvPr>
          <p:cNvGrpSpPr/>
          <p:nvPr/>
        </p:nvGrpSpPr>
        <p:grpSpPr>
          <a:xfrm>
            <a:off x="153302" y="2106367"/>
            <a:ext cx="3922713" cy="4046537"/>
            <a:chOff x="1699154" y="2183808"/>
            <a:chExt cx="4745710" cy="4931448"/>
          </a:xfrm>
        </p:grpSpPr>
        <p:graphicFrame>
          <p:nvGraphicFramePr>
            <p:cNvPr id="46" name="Object 3">
              <a:extLst>
                <a:ext uri="{FF2B5EF4-FFF2-40B4-BE49-F238E27FC236}">
                  <a16:creationId xmlns:a16="http://schemas.microsoft.com/office/drawing/2014/main" xmlns="" id="{A5A29769-E52B-4077-B833-F786FB5A3BB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664961476"/>
                </p:ext>
              </p:extLst>
            </p:nvPr>
          </p:nvGraphicFramePr>
          <p:xfrm>
            <a:off x="1699154" y="2183808"/>
            <a:ext cx="4745710" cy="4931448"/>
          </p:xfrm>
          <a:graphic>
            <a:graphicData uri="http://schemas.openxmlformats.org/presentationml/2006/ole">
              <p:oleObj spid="_x0000_s125307" name="Document" r:id="rId7" imgW="4666524" imgH="4877492" progId="Word.Document.8">
                <p:embed/>
              </p:oleObj>
            </a:graphicData>
          </a:graphic>
        </p:graphicFrame>
        <p:graphicFrame>
          <p:nvGraphicFramePr>
            <p:cNvPr id="47" name="Object 5">
              <a:extLst>
                <a:ext uri="{FF2B5EF4-FFF2-40B4-BE49-F238E27FC236}">
                  <a16:creationId xmlns:a16="http://schemas.microsoft.com/office/drawing/2014/main" xmlns="" id="{3E49E336-34F3-4DF3-9480-ABA98352EE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50355234"/>
                </p:ext>
              </p:extLst>
            </p:nvPr>
          </p:nvGraphicFramePr>
          <p:xfrm>
            <a:off x="5683490" y="2231086"/>
            <a:ext cx="390115" cy="674621"/>
          </p:xfrm>
          <a:graphic>
            <a:graphicData uri="http://schemas.openxmlformats.org/presentationml/2006/ole">
              <p:oleObj spid="_x0000_s125308" name="Equation" r:id="rId8" imgW="164957" imgH="241091" progId="Equation.DSMT4">
                <p:embed/>
              </p:oleObj>
            </a:graphicData>
          </a:graphic>
        </p:graphicFrame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689F3817-C7E2-4276-B6BF-4323E7535E12}"/>
              </a:ext>
            </a:extLst>
          </p:cNvPr>
          <p:cNvGrpSpPr/>
          <p:nvPr/>
        </p:nvGrpSpPr>
        <p:grpSpPr>
          <a:xfrm>
            <a:off x="4603271" y="1464167"/>
            <a:ext cx="4072890" cy="3135763"/>
            <a:chOff x="4492746" y="1557137"/>
            <a:chExt cx="4072890" cy="2878674"/>
          </a:xfrm>
        </p:grpSpPr>
        <p:grpSp>
          <p:nvGrpSpPr>
            <p:cNvPr id="36" name="Group 18">
              <a:extLst>
                <a:ext uri="{FF2B5EF4-FFF2-40B4-BE49-F238E27FC236}">
                  <a16:creationId xmlns:a16="http://schemas.microsoft.com/office/drawing/2014/main" xmlns="" id="{CD110A75-7B56-49A6-8F39-AA149262E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2746" y="1557137"/>
              <a:ext cx="4072890" cy="2878674"/>
              <a:chOff x="1152" y="3043"/>
              <a:chExt cx="2391" cy="1433"/>
            </a:xfrm>
          </p:grpSpPr>
          <p:sp>
            <p:nvSpPr>
              <p:cNvPr id="38" name="Text Box 8">
                <a:extLst>
                  <a:ext uri="{FF2B5EF4-FFF2-40B4-BE49-F238E27FC236}">
                    <a16:creationId xmlns:a16="http://schemas.microsoft.com/office/drawing/2014/main" xmlns="" id="{E44473C9-BE71-4567-9F9D-A7A238237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3043"/>
                <a:ext cx="2391" cy="8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57200" marR="0" lvl="0" indent="-457200" defTabSz="91440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CP=0, </a:t>
                </a:r>
                <a:r>
                  <a:rPr kumimoji="1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保持原状态</a:t>
                </a:r>
                <a:endPara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R="0" lvl="0" defTabSz="91440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kumimoji="1" lang="zh-CN" altLang="en-US" sz="3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endParaRPr kumimoji="1" lang="en-US" altLang="zh-CN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endParaRPr>
              </a:p>
              <a:p>
                <a:pPr marR="0" lvl="0" defTabSz="91440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kumimoji="1" lang="zh-CN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endParaRPr>
              </a:p>
              <a:p>
                <a:pPr marL="457200" marR="0" lvl="0" indent="-457200" defTabSz="91440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CP=1, </a:t>
                </a:r>
                <a:r>
                  <a:rPr kumimoji="1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基本</a:t>
                </a:r>
                <a:r>
                  <a:rPr kumimoji="1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R-S</a:t>
                </a:r>
                <a:r>
                  <a:rPr kumimoji="1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触发器</a:t>
                </a:r>
                <a:endParaRPr kumimoji="1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9" name="Object 9">
                <a:extLst>
                  <a:ext uri="{FF2B5EF4-FFF2-40B4-BE49-F238E27FC236}">
                    <a16:creationId xmlns:a16="http://schemas.microsoft.com/office/drawing/2014/main" xmlns="" id="{14E824E4-8EF7-4834-9C57-5F6D6B0253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324956925"/>
                  </p:ext>
                </p:extLst>
              </p:nvPr>
            </p:nvGraphicFramePr>
            <p:xfrm>
              <a:off x="1472" y="3886"/>
              <a:ext cx="1604" cy="590"/>
            </p:xfrm>
            <a:graphic>
              <a:graphicData uri="http://schemas.openxmlformats.org/presentationml/2006/ole">
                <p:oleObj spid="_x0000_s125309" name="Equation" r:id="rId9" imgW="1066800" imgH="482600" progId="Equation.DSMT4">
                  <p:embed/>
                </p:oleObj>
              </a:graphicData>
            </a:graphic>
          </p:graphicFrame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xmlns="" id="{DD19BDD8-7A5A-4D19-A49E-5C6E547FB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09411" y="2103127"/>
              <a:ext cx="1375609" cy="569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80516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一、钟控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R-S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179471F-C3BF-4A33-8034-FBF5E0B1982F}"/>
              </a:ext>
            </a:extLst>
          </p:cNvPr>
          <p:cNvSpPr txBox="1"/>
          <p:nvPr/>
        </p:nvSpPr>
        <p:spPr>
          <a:xfrm>
            <a:off x="4215013" y="634846"/>
            <a:ext cx="30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时序波形图</a:t>
            </a:r>
          </a:p>
        </p:txBody>
      </p:sp>
      <p:grpSp>
        <p:nvGrpSpPr>
          <p:cNvPr id="128" name="Group 2">
            <a:extLst>
              <a:ext uri="{FF2B5EF4-FFF2-40B4-BE49-F238E27FC236}">
                <a16:creationId xmlns:a16="http://schemas.microsoft.com/office/drawing/2014/main" xmlns="" id="{9C95D884-899E-474C-8BF4-7AD8F540647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286000"/>
            <a:ext cx="4343400" cy="685800"/>
            <a:chOff x="672" y="3072"/>
            <a:chExt cx="2160" cy="240"/>
          </a:xfrm>
        </p:grpSpPr>
        <p:grpSp>
          <p:nvGrpSpPr>
            <p:cNvPr id="129" name="Group 3">
              <a:extLst>
                <a:ext uri="{FF2B5EF4-FFF2-40B4-BE49-F238E27FC236}">
                  <a16:creationId xmlns:a16="http://schemas.microsoft.com/office/drawing/2014/main" xmlns="" id="{EA5BD9CD-A5CF-4A1B-8267-8675109D1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3072"/>
              <a:ext cx="384" cy="240"/>
              <a:chOff x="720" y="3072"/>
              <a:chExt cx="384" cy="240"/>
            </a:xfrm>
          </p:grpSpPr>
          <p:sp>
            <p:nvSpPr>
              <p:cNvPr id="151" name="Line 4">
                <a:extLst>
                  <a:ext uri="{FF2B5EF4-FFF2-40B4-BE49-F238E27FC236}">
                    <a16:creationId xmlns:a16="http://schemas.microsoft.com/office/drawing/2014/main" xmlns="" id="{C0A7766E-D204-45DD-B284-077044405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3312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52" name="Line 5">
                <a:extLst>
                  <a:ext uri="{FF2B5EF4-FFF2-40B4-BE49-F238E27FC236}">
                    <a16:creationId xmlns:a16="http://schemas.microsoft.com/office/drawing/2014/main" xmlns="" id="{094128BF-5C4A-4817-8E20-C15A784FE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53" name="Line 6">
                <a:extLst>
                  <a:ext uri="{FF2B5EF4-FFF2-40B4-BE49-F238E27FC236}">
                    <a16:creationId xmlns:a16="http://schemas.microsoft.com/office/drawing/2014/main" xmlns="" id="{3DE0FFF5-E70F-4517-A849-2FBCE3F96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54" name="Line 7">
                <a:extLst>
                  <a:ext uri="{FF2B5EF4-FFF2-40B4-BE49-F238E27FC236}">
                    <a16:creationId xmlns:a16="http://schemas.microsoft.com/office/drawing/2014/main" xmlns="" id="{81EF9E39-6C67-40F7-8AFC-606420EA72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07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</p:grpSp>
        <p:grpSp>
          <p:nvGrpSpPr>
            <p:cNvPr id="130" name="Group 8">
              <a:extLst>
                <a:ext uri="{FF2B5EF4-FFF2-40B4-BE49-F238E27FC236}">
                  <a16:creationId xmlns:a16="http://schemas.microsoft.com/office/drawing/2014/main" xmlns="" id="{9D78FE9A-4B02-4C3C-A610-69C55333F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072"/>
              <a:ext cx="384" cy="240"/>
              <a:chOff x="720" y="3072"/>
              <a:chExt cx="384" cy="240"/>
            </a:xfrm>
          </p:grpSpPr>
          <p:sp>
            <p:nvSpPr>
              <p:cNvPr id="147" name="Line 9">
                <a:extLst>
                  <a:ext uri="{FF2B5EF4-FFF2-40B4-BE49-F238E27FC236}">
                    <a16:creationId xmlns:a16="http://schemas.microsoft.com/office/drawing/2014/main" xmlns="" id="{1469E490-2CC9-4453-A534-BFC6B7F10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3312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48" name="Line 10">
                <a:extLst>
                  <a:ext uri="{FF2B5EF4-FFF2-40B4-BE49-F238E27FC236}">
                    <a16:creationId xmlns:a16="http://schemas.microsoft.com/office/drawing/2014/main" xmlns="" id="{DB23F395-9321-4545-B28E-B38D758547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49" name="Line 11">
                <a:extLst>
                  <a:ext uri="{FF2B5EF4-FFF2-40B4-BE49-F238E27FC236}">
                    <a16:creationId xmlns:a16="http://schemas.microsoft.com/office/drawing/2014/main" xmlns="" id="{D8ABCCBD-6DBC-4921-AC4F-84537E610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50" name="Line 12">
                <a:extLst>
                  <a:ext uri="{FF2B5EF4-FFF2-40B4-BE49-F238E27FC236}">
                    <a16:creationId xmlns:a16="http://schemas.microsoft.com/office/drawing/2014/main" xmlns="" id="{599C3613-A84B-40B0-B342-61EF65FA1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07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</p:grpSp>
        <p:grpSp>
          <p:nvGrpSpPr>
            <p:cNvPr id="131" name="Group 13">
              <a:extLst>
                <a:ext uri="{FF2B5EF4-FFF2-40B4-BE49-F238E27FC236}">
                  <a16:creationId xmlns:a16="http://schemas.microsoft.com/office/drawing/2014/main" xmlns="" id="{58092A60-EE08-49C3-A558-D220F87C43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072"/>
              <a:ext cx="384" cy="240"/>
              <a:chOff x="720" y="3072"/>
              <a:chExt cx="384" cy="240"/>
            </a:xfrm>
          </p:grpSpPr>
          <p:sp>
            <p:nvSpPr>
              <p:cNvPr id="143" name="Line 14">
                <a:extLst>
                  <a:ext uri="{FF2B5EF4-FFF2-40B4-BE49-F238E27FC236}">
                    <a16:creationId xmlns:a16="http://schemas.microsoft.com/office/drawing/2014/main" xmlns="" id="{35032557-ACC0-4BFC-8D83-8BE36B8BF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3312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44" name="Line 15">
                <a:extLst>
                  <a:ext uri="{FF2B5EF4-FFF2-40B4-BE49-F238E27FC236}">
                    <a16:creationId xmlns:a16="http://schemas.microsoft.com/office/drawing/2014/main" xmlns="" id="{79488CBA-8EAD-410A-B4FA-DF73BFDEC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45" name="Line 16">
                <a:extLst>
                  <a:ext uri="{FF2B5EF4-FFF2-40B4-BE49-F238E27FC236}">
                    <a16:creationId xmlns:a16="http://schemas.microsoft.com/office/drawing/2014/main" xmlns="" id="{C1F2C2A0-8551-491D-9282-D341B1551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46" name="Line 17">
                <a:extLst>
                  <a:ext uri="{FF2B5EF4-FFF2-40B4-BE49-F238E27FC236}">
                    <a16:creationId xmlns:a16="http://schemas.microsoft.com/office/drawing/2014/main" xmlns="" id="{57856308-D2B4-49E7-A6B5-4AF6F20DE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07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</p:grpSp>
        <p:grpSp>
          <p:nvGrpSpPr>
            <p:cNvPr id="132" name="Group 18">
              <a:extLst>
                <a:ext uri="{FF2B5EF4-FFF2-40B4-BE49-F238E27FC236}">
                  <a16:creationId xmlns:a16="http://schemas.microsoft.com/office/drawing/2014/main" xmlns="" id="{F55C2CBB-DB5D-4B57-AABF-6D17661B7B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3072"/>
              <a:ext cx="384" cy="240"/>
              <a:chOff x="720" y="3072"/>
              <a:chExt cx="384" cy="240"/>
            </a:xfrm>
          </p:grpSpPr>
          <p:sp>
            <p:nvSpPr>
              <p:cNvPr id="139" name="Line 19">
                <a:extLst>
                  <a:ext uri="{FF2B5EF4-FFF2-40B4-BE49-F238E27FC236}">
                    <a16:creationId xmlns:a16="http://schemas.microsoft.com/office/drawing/2014/main" xmlns="" id="{B66460D6-A293-4D6D-936D-C26C023058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3312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40" name="Line 20">
                <a:extLst>
                  <a:ext uri="{FF2B5EF4-FFF2-40B4-BE49-F238E27FC236}">
                    <a16:creationId xmlns:a16="http://schemas.microsoft.com/office/drawing/2014/main" xmlns="" id="{DA5E776D-2627-4C0B-8F74-C2DE5626A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41" name="Line 21">
                <a:extLst>
                  <a:ext uri="{FF2B5EF4-FFF2-40B4-BE49-F238E27FC236}">
                    <a16:creationId xmlns:a16="http://schemas.microsoft.com/office/drawing/2014/main" xmlns="" id="{E88B9875-EEF8-4C30-B70E-01B83DFF58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42" name="Line 22">
                <a:extLst>
                  <a:ext uri="{FF2B5EF4-FFF2-40B4-BE49-F238E27FC236}">
                    <a16:creationId xmlns:a16="http://schemas.microsoft.com/office/drawing/2014/main" xmlns="" id="{B90D239D-417E-42F3-9DE5-9725C87B90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07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</p:grpSp>
        <p:grpSp>
          <p:nvGrpSpPr>
            <p:cNvPr id="133" name="Group 23">
              <a:extLst>
                <a:ext uri="{FF2B5EF4-FFF2-40B4-BE49-F238E27FC236}">
                  <a16:creationId xmlns:a16="http://schemas.microsoft.com/office/drawing/2014/main" xmlns="" id="{6F002F91-69B6-4CE9-BA49-3CFAD7C7A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3072"/>
              <a:ext cx="384" cy="240"/>
              <a:chOff x="720" y="3072"/>
              <a:chExt cx="384" cy="240"/>
            </a:xfrm>
          </p:grpSpPr>
          <p:sp>
            <p:nvSpPr>
              <p:cNvPr id="135" name="Line 24">
                <a:extLst>
                  <a:ext uri="{FF2B5EF4-FFF2-40B4-BE49-F238E27FC236}">
                    <a16:creationId xmlns:a16="http://schemas.microsoft.com/office/drawing/2014/main" xmlns="" id="{629FB66D-8ACC-4296-ACC5-7C40D332B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3312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36" name="Line 25">
                <a:extLst>
                  <a:ext uri="{FF2B5EF4-FFF2-40B4-BE49-F238E27FC236}">
                    <a16:creationId xmlns:a16="http://schemas.microsoft.com/office/drawing/2014/main" xmlns="" id="{05E8DA38-97A2-43DA-B8AF-EC28D9D2D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37" name="Line 26">
                <a:extLst>
                  <a:ext uri="{FF2B5EF4-FFF2-40B4-BE49-F238E27FC236}">
                    <a16:creationId xmlns:a16="http://schemas.microsoft.com/office/drawing/2014/main" xmlns="" id="{2BD42AF8-CA87-4D58-8ABB-AC19DD2E71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072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  <p:sp>
            <p:nvSpPr>
              <p:cNvPr id="138" name="Line 27">
                <a:extLst>
                  <a:ext uri="{FF2B5EF4-FFF2-40B4-BE49-F238E27FC236}">
                    <a16:creationId xmlns:a16="http://schemas.microsoft.com/office/drawing/2014/main" xmlns="" id="{4F0A1BB0-A1DD-4D9E-9705-95A7AAA547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07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ea typeface="楷体_GB2312" pitchFamily="49" charset="-122"/>
                </a:endParaRPr>
              </a:p>
            </p:txBody>
          </p:sp>
        </p:grpSp>
        <p:sp>
          <p:nvSpPr>
            <p:cNvPr id="134" name="Line 28">
              <a:extLst>
                <a:ext uri="{FF2B5EF4-FFF2-40B4-BE49-F238E27FC236}">
                  <a16:creationId xmlns:a16="http://schemas.microsoft.com/office/drawing/2014/main" xmlns="" id="{80061F6F-C0AE-4F43-898F-68A49CFCA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312"/>
              <a:ext cx="240" cy="0"/>
            </a:xfrm>
            <a:prstGeom prst="line">
              <a:avLst/>
            </a:prstGeom>
            <a:noFill/>
            <a:ln w="28575" cap="sq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</p:grpSp>
      <p:sp>
        <p:nvSpPr>
          <p:cNvPr id="155" name="Text Box 29">
            <a:extLst>
              <a:ext uri="{FF2B5EF4-FFF2-40B4-BE49-F238E27FC236}">
                <a16:creationId xmlns:a16="http://schemas.microsoft.com/office/drawing/2014/main" xmlns="" id="{207D9DDF-46DC-4153-8385-4E033C10B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2295525"/>
            <a:ext cx="725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3333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CP</a:t>
            </a:r>
            <a:endParaRPr kumimoji="1" lang="en-US" altLang="zh-CN" sz="3200">
              <a:solidFill>
                <a:srgbClr val="0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56" name="Text Box 30">
            <a:extLst>
              <a:ext uri="{FF2B5EF4-FFF2-40B4-BE49-F238E27FC236}">
                <a16:creationId xmlns:a16="http://schemas.microsoft.com/office/drawing/2014/main" xmlns="" id="{CB0FF660-F11F-47E3-9C4B-F2AEF4EB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47" y="1238439"/>
            <a:ext cx="59570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FF33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初态</a:t>
            </a:r>
            <a:r>
              <a:rPr kumimoji="1"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Q=0</a:t>
            </a: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，在</a:t>
            </a:r>
            <a:r>
              <a:rPr kumimoji="1"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作用下</a:t>
            </a:r>
            <a:r>
              <a:rPr kumimoji="1"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端的波形</a:t>
            </a:r>
          </a:p>
        </p:txBody>
      </p:sp>
      <p:sp>
        <p:nvSpPr>
          <p:cNvPr id="157" name="Line 31">
            <a:extLst>
              <a:ext uri="{FF2B5EF4-FFF2-40B4-BE49-F238E27FC236}">
                <a16:creationId xmlns:a16="http://schemas.microsoft.com/office/drawing/2014/main" xmlns="" id="{738825C4-CBFB-4A8A-97BD-5A0525148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3200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58" name="Line 32">
            <a:extLst>
              <a:ext uri="{FF2B5EF4-FFF2-40B4-BE49-F238E27FC236}">
                <a16:creationId xmlns:a16="http://schemas.microsoft.com/office/drawing/2014/main" xmlns="" id="{8EB9B0E2-E01F-40DA-94EE-2DF50191A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4763" y="3200400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59" name="Line 33">
            <a:extLst>
              <a:ext uri="{FF2B5EF4-FFF2-40B4-BE49-F238E27FC236}">
                <a16:creationId xmlns:a16="http://schemas.microsoft.com/office/drawing/2014/main" xmlns="" id="{C26541D0-388D-4C38-800A-93FCD89FD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762375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60" name="Line 34">
            <a:extLst>
              <a:ext uri="{FF2B5EF4-FFF2-40B4-BE49-F238E27FC236}">
                <a16:creationId xmlns:a16="http://schemas.microsoft.com/office/drawing/2014/main" xmlns="" id="{CF90DA5D-8AF9-4EEC-BA80-B12C98332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200400"/>
            <a:ext cx="0" cy="571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61" name="Line 35">
            <a:extLst>
              <a:ext uri="{FF2B5EF4-FFF2-40B4-BE49-F238E27FC236}">
                <a16:creationId xmlns:a16="http://schemas.microsoft.com/office/drawing/2014/main" xmlns="" id="{9A43A9EE-22A4-40C5-B25A-B2845F003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32004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62" name="Line 36">
            <a:extLst>
              <a:ext uri="{FF2B5EF4-FFF2-40B4-BE49-F238E27FC236}">
                <a16:creationId xmlns:a16="http://schemas.microsoft.com/office/drawing/2014/main" xmlns="" id="{40362D39-40E3-49B2-A056-132B9541B6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5113" y="3219450"/>
            <a:ext cx="0" cy="571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63" name="Line 37">
            <a:extLst>
              <a:ext uri="{FF2B5EF4-FFF2-40B4-BE49-F238E27FC236}">
                <a16:creationId xmlns:a16="http://schemas.microsoft.com/office/drawing/2014/main" xmlns="" id="{137C540F-0C26-489C-A1E4-C6092B450C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0350" y="3776663"/>
            <a:ext cx="857250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64" name="Line 38">
            <a:extLst>
              <a:ext uri="{FF2B5EF4-FFF2-40B4-BE49-F238E27FC236}">
                <a16:creationId xmlns:a16="http://schemas.microsoft.com/office/drawing/2014/main" xmlns="" id="{E841C77C-D766-44B7-B984-BF319EFD0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200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65" name="Line 39">
            <a:extLst>
              <a:ext uri="{FF2B5EF4-FFF2-40B4-BE49-F238E27FC236}">
                <a16:creationId xmlns:a16="http://schemas.microsoft.com/office/drawing/2014/main" xmlns="" id="{88D0E4EF-91C9-43BA-803E-21CE972DA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2004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66" name="Line 40">
            <a:extLst>
              <a:ext uri="{FF2B5EF4-FFF2-40B4-BE49-F238E27FC236}">
                <a16:creationId xmlns:a16="http://schemas.microsoft.com/office/drawing/2014/main" xmlns="" id="{83DFC970-454B-4FF6-8FA7-ACF458BF7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2004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67" name="Line 41">
            <a:extLst>
              <a:ext uri="{FF2B5EF4-FFF2-40B4-BE49-F238E27FC236}">
                <a16:creationId xmlns:a16="http://schemas.microsoft.com/office/drawing/2014/main" xmlns="" id="{ED7885DE-5752-4F40-84D6-CB670DBF8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8100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68" name="Text Box 42">
            <a:extLst>
              <a:ext uri="{FF2B5EF4-FFF2-40B4-BE49-F238E27FC236}">
                <a16:creationId xmlns:a16="http://schemas.microsoft.com/office/drawing/2014/main" xmlns="" id="{3F2CD245-2FB8-4237-926B-9746ED573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3292475"/>
            <a:ext cx="409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FF33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69" name="Line 43">
            <a:extLst>
              <a:ext uri="{FF2B5EF4-FFF2-40B4-BE49-F238E27FC236}">
                <a16:creationId xmlns:a16="http://schemas.microsoft.com/office/drawing/2014/main" xmlns="" id="{20B2CFE9-3432-4230-A523-51B98DF1B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114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70" name="Line 44">
            <a:extLst>
              <a:ext uri="{FF2B5EF4-FFF2-40B4-BE49-F238E27FC236}">
                <a16:creationId xmlns:a16="http://schemas.microsoft.com/office/drawing/2014/main" xmlns="" id="{1C8C5527-855C-4238-BABE-E8E9A1764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114800"/>
            <a:ext cx="1588" cy="531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71" name="Line 45">
            <a:extLst>
              <a:ext uri="{FF2B5EF4-FFF2-40B4-BE49-F238E27FC236}">
                <a16:creationId xmlns:a16="http://schemas.microsoft.com/office/drawing/2014/main" xmlns="" id="{61738AA0-E696-4EC1-AB71-57A98D881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4676775"/>
            <a:ext cx="1809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72" name="Line 46">
            <a:extLst>
              <a:ext uri="{FF2B5EF4-FFF2-40B4-BE49-F238E27FC236}">
                <a16:creationId xmlns:a16="http://schemas.microsoft.com/office/drawing/2014/main" xmlns="" id="{06ACCA0D-D4EA-43FC-BA0F-542331398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095750"/>
            <a:ext cx="0" cy="569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73" name="Line 47">
            <a:extLst>
              <a:ext uri="{FF2B5EF4-FFF2-40B4-BE49-F238E27FC236}">
                <a16:creationId xmlns:a16="http://schemas.microsoft.com/office/drawing/2014/main" xmlns="" id="{21B678C9-5E60-4ED5-BE6C-630FA7286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100513"/>
            <a:ext cx="1981200" cy="142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74" name="Line 48">
            <a:extLst>
              <a:ext uri="{FF2B5EF4-FFF2-40B4-BE49-F238E27FC236}">
                <a16:creationId xmlns:a16="http://schemas.microsoft.com/office/drawing/2014/main" xmlns="" id="{B13D3447-2C6C-48CD-B3B1-927893377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114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75" name="Line 49">
            <a:extLst>
              <a:ext uri="{FF2B5EF4-FFF2-40B4-BE49-F238E27FC236}">
                <a16:creationId xmlns:a16="http://schemas.microsoft.com/office/drawing/2014/main" xmlns="" id="{D6C35E16-C8EF-4499-A0E3-43FB2D04B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72440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76" name="Text Box 50">
            <a:extLst>
              <a:ext uri="{FF2B5EF4-FFF2-40B4-BE49-F238E27FC236}">
                <a16:creationId xmlns:a16="http://schemas.microsoft.com/office/drawing/2014/main" xmlns="" id="{D9B6EA36-3249-4C0C-8CEF-69524F93D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206875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FF33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77" name="Line 51">
            <a:extLst>
              <a:ext uri="{FF2B5EF4-FFF2-40B4-BE49-F238E27FC236}">
                <a16:creationId xmlns:a16="http://schemas.microsoft.com/office/drawing/2014/main" xmlns="" id="{5893471E-8471-4E87-AE45-2BD07C4A0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971800"/>
            <a:ext cx="0" cy="2514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78" name="Line 52">
            <a:extLst>
              <a:ext uri="{FF2B5EF4-FFF2-40B4-BE49-F238E27FC236}">
                <a16:creationId xmlns:a16="http://schemas.microsoft.com/office/drawing/2014/main" xmlns="" id="{0DBA7885-47CE-4B28-9484-CC56921F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0288" y="3005138"/>
            <a:ext cx="0" cy="2514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79" name="Line 53">
            <a:extLst>
              <a:ext uri="{FF2B5EF4-FFF2-40B4-BE49-F238E27FC236}">
                <a16:creationId xmlns:a16="http://schemas.microsoft.com/office/drawing/2014/main" xmlns="" id="{2EC8E805-DCEB-4B43-8556-FD4DFC40E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2288" y="3019425"/>
            <a:ext cx="0" cy="2514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80" name="Line 54">
            <a:extLst>
              <a:ext uri="{FF2B5EF4-FFF2-40B4-BE49-F238E27FC236}">
                <a16:creationId xmlns:a16="http://schemas.microsoft.com/office/drawing/2014/main" xmlns="" id="{9FA0A0CE-E747-4993-80AD-73B1F26B8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5" y="3005138"/>
            <a:ext cx="0" cy="2514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81" name="Line 55">
            <a:extLst>
              <a:ext uri="{FF2B5EF4-FFF2-40B4-BE49-F238E27FC236}">
                <a16:creationId xmlns:a16="http://schemas.microsoft.com/office/drawing/2014/main" xmlns="" id="{686FE7F3-BD15-4B9B-8BD9-CEC08F4E7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510213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82" name="Text Box 56">
            <a:extLst>
              <a:ext uri="{FF2B5EF4-FFF2-40B4-BE49-F238E27FC236}">
                <a16:creationId xmlns:a16="http://schemas.microsoft.com/office/drawing/2014/main" xmlns="" id="{E19C0FE1-074D-485F-9B4B-10341DE09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51" y="4969769"/>
            <a:ext cx="500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FF66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170A8E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83" name="Line 57">
            <a:extLst>
              <a:ext uri="{FF2B5EF4-FFF2-40B4-BE49-F238E27FC236}">
                <a16:creationId xmlns:a16="http://schemas.microsoft.com/office/drawing/2014/main" xmlns="" id="{1B187E27-7BCC-42EB-B7C1-61AC4EE95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514975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84" name="Line 58">
            <a:extLst>
              <a:ext uri="{FF2B5EF4-FFF2-40B4-BE49-F238E27FC236}">
                <a16:creationId xmlns:a16="http://schemas.microsoft.com/office/drawing/2014/main" xmlns="" id="{DD8934AC-464C-4853-8B0B-3284F9DB2F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905375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85" name="Line 59">
            <a:extLst>
              <a:ext uri="{FF2B5EF4-FFF2-40B4-BE49-F238E27FC236}">
                <a16:creationId xmlns:a16="http://schemas.microsoft.com/office/drawing/2014/main" xmlns="" id="{6D856179-8906-4576-91F4-4A3A09DDF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876800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86" name="Line 60">
            <a:extLst>
              <a:ext uri="{FF2B5EF4-FFF2-40B4-BE49-F238E27FC236}">
                <a16:creationId xmlns:a16="http://schemas.microsoft.com/office/drawing/2014/main" xmlns="" id="{AFE2FA70-8423-4463-8D84-D428AE233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876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87" name="Line 61">
            <a:extLst>
              <a:ext uri="{FF2B5EF4-FFF2-40B4-BE49-F238E27FC236}">
                <a16:creationId xmlns:a16="http://schemas.microsoft.com/office/drawing/2014/main" xmlns="" id="{62739AF1-071A-400F-A3C3-94EA8CD9DE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4864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88" name="Line 62">
            <a:extLst>
              <a:ext uri="{FF2B5EF4-FFF2-40B4-BE49-F238E27FC236}">
                <a16:creationId xmlns:a16="http://schemas.microsoft.com/office/drawing/2014/main" xmlns="" id="{42ABEF2C-5E0B-4BB6-8A60-F2BAAA729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575" y="2971800"/>
            <a:ext cx="0" cy="25146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ea typeface="楷体_GB2312" pitchFamily="49" charset="-122"/>
            </a:endParaRPr>
          </a:p>
        </p:txBody>
      </p:sp>
      <p:sp>
        <p:nvSpPr>
          <p:cNvPr id="189" name="Line 63">
            <a:extLst>
              <a:ext uri="{FF2B5EF4-FFF2-40B4-BE49-F238E27FC236}">
                <a16:creationId xmlns:a16="http://schemas.microsoft.com/office/drawing/2014/main" xmlns="" id="{80FAA053-7F0F-4315-AE35-9E0C07457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8625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90" name="Line 64">
            <a:extLst>
              <a:ext uri="{FF2B5EF4-FFF2-40B4-BE49-F238E27FC236}">
                <a16:creationId xmlns:a16="http://schemas.microsoft.com/office/drawing/2014/main" xmlns="" id="{B2079D0F-CC85-423A-841A-77C29D2AF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5" y="4876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91" name="Line 65">
            <a:extLst>
              <a:ext uri="{FF2B5EF4-FFF2-40B4-BE49-F238E27FC236}">
                <a16:creationId xmlns:a16="http://schemas.microsoft.com/office/drawing/2014/main" xmlns="" id="{DE319995-CD3E-41FD-87E0-FE7843AF78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0999" y="4862512"/>
            <a:ext cx="1184271" cy="14288"/>
          </a:xfrm>
          <a:prstGeom prst="line">
            <a:avLst/>
          </a:prstGeom>
          <a:noFill/>
          <a:ln w="38100">
            <a:solidFill>
              <a:srgbClr val="FF66FF"/>
            </a:solidFill>
            <a:prstDash val="sysDot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92" name="Line 66">
            <a:extLst>
              <a:ext uri="{FF2B5EF4-FFF2-40B4-BE49-F238E27FC236}">
                <a16:creationId xmlns:a16="http://schemas.microsoft.com/office/drawing/2014/main" xmlns="" id="{1E25D623-F0CF-491F-A060-7776E470C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0049" y="5486399"/>
            <a:ext cx="1271575" cy="14257"/>
          </a:xfrm>
          <a:prstGeom prst="line">
            <a:avLst/>
          </a:prstGeom>
          <a:noFill/>
          <a:ln w="38100">
            <a:solidFill>
              <a:srgbClr val="FF66FF"/>
            </a:solidFill>
            <a:prstDash val="sysDot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93" name="Line 67">
            <a:extLst>
              <a:ext uri="{FF2B5EF4-FFF2-40B4-BE49-F238E27FC236}">
                <a16:creationId xmlns:a16="http://schemas.microsoft.com/office/drawing/2014/main" xmlns="" id="{356C2310-B06F-45A9-8300-F746AD54E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0575" y="2971800"/>
            <a:ext cx="0" cy="1905000"/>
          </a:xfrm>
          <a:prstGeom prst="line">
            <a:avLst/>
          </a:prstGeom>
          <a:noFill/>
          <a:ln w="12700">
            <a:solidFill>
              <a:srgbClr val="FF3300"/>
            </a:solidFill>
            <a:prstDash val="sysDot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3600" b="1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194" name="Text Box 68">
            <a:extLst>
              <a:ext uri="{FF2B5EF4-FFF2-40B4-BE49-F238E27FC236}">
                <a16:creationId xmlns:a16="http://schemas.microsoft.com/office/drawing/2014/main" xmlns="" id="{E258544F-8038-4E9C-B05C-624D6668B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583" y="4899008"/>
            <a:ext cx="1271579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FF0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不定</a:t>
            </a:r>
            <a:endParaRPr kumimoji="1"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95" name="Group 69">
            <a:extLst>
              <a:ext uri="{FF2B5EF4-FFF2-40B4-BE49-F238E27FC236}">
                <a16:creationId xmlns:a16="http://schemas.microsoft.com/office/drawing/2014/main" xmlns="" id="{27899B2E-5398-43D6-9C7D-3DAE1F7F0AE0}"/>
              </a:ext>
            </a:extLst>
          </p:cNvPr>
          <p:cNvGrpSpPr>
            <a:grpSpLocks/>
          </p:cNvGrpSpPr>
          <p:nvPr/>
        </p:nvGrpSpPr>
        <p:grpSpPr bwMode="auto">
          <a:xfrm>
            <a:off x="3716334" y="5860192"/>
            <a:ext cx="2133600" cy="762000"/>
            <a:chOff x="2160" y="3648"/>
            <a:chExt cx="1344" cy="480"/>
          </a:xfrm>
        </p:grpSpPr>
        <p:sp>
          <p:nvSpPr>
            <p:cNvPr id="196" name="AutoShape 70">
              <a:extLst>
                <a:ext uri="{FF2B5EF4-FFF2-40B4-BE49-F238E27FC236}">
                  <a16:creationId xmlns:a16="http://schemas.microsoft.com/office/drawing/2014/main" xmlns="" id="{A7A5329B-0422-4AB5-8FC7-9B5BFEF765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160" y="3648"/>
              <a:ext cx="1344" cy="480"/>
            </a:xfrm>
            <a:prstGeom prst="cloudCallout">
              <a:avLst>
                <a:gd name="adj1" fmla="val -18903"/>
                <a:gd name="adj2" fmla="val 106042"/>
              </a:avLst>
            </a:prstGeom>
            <a:solidFill>
              <a:srgbClr val="FFFFFF"/>
            </a:solidFill>
            <a:ln w="38100">
              <a:solidFill>
                <a:srgbClr val="FF33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7" name="Text Box 71">
              <a:extLst>
                <a:ext uri="{FF2B5EF4-FFF2-40B4-BE49-F238E27FC236}">
                  <a16:creationId xmlns:a16="http://schemas.microsoft.com/office/drawing/2014/main" xmlns="" id="{9D08FD50-FC0B-4D55-A390-F7BE03B58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6" y="3753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禁止出现</a:t>
              </a:r>
              <a:endParaRPr kumimoji="1"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8" name="Group 72">
            <a:extLst>
              <a:ext uri="{FF2B5EF4-FFF2-40B4-BE49-F238E27FC236}">
                <a16:creationId xmlns:a16="http://schemas.microsoft.com/office/drawing/2014/main" xmlns="" id="{5F2ABC97-6F06-42DE-99F1-4E8C14868CB8}"/>
              </a:ext>
            </a:extLst>
          </p:cNvPr>
          <p:cNvGrpSpPr>
            <a:grpSpLocks/>
          </p:cNvGrpSpPr>
          <p:nvPr/>
        </p:nvGrpSpPr>
        <p:grpSpPr bwMode="auto">
          <a:xfrm>
            <a:off x="5936045" y="2749611"/>
            <a:ext cx="3248025" cy="2557463"/>
            <a:chOff x="3570" y="1619"/>
            <a:chExt cx="2046" cy="1611"/>
          </a:xfrm>
        </p:grpSpPr>
        <p:sp>
          <p:nvSpPr>
            <p:cNvPr id="199" name="Text Box 73">
              <a:extLst>
                <a:ext uri="{FF2B5EF4-FFF2-40B4-BE49-F238E27FC236}">
                  <a16:creationId xmlns:a16="http://schemas.microsoft.com/office/drawing/2014/main" xmlns="" id="{062D5433-DAA7-41C7-A411-D5C8E9D77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2798"/>
              <a:ext cx="19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kumimoji="1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不定，禁止</a:t>
              </a:r>
              <a:r>
                <a:rPr kumimoji="1" lang="zh-CN" altLang="en-US" sz="32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</a:p>
          </p:txBody>
        </p:sp>
        <p:sp>
          <p:nvSpPr>
            <p:cNvPr id="200" name="Line 74">
              <a:extLst>
                <a:ext uri="{FF2B5EF4-FFF2-40B4-BE49-F238E27FC236}">
                  <a16:creationId xmlns:a16="http://schemas.microsoft.com/office/drawing/2014/main" xmlns="" id="{EFE6E55B-0015-40C7-B46A-E1833FB03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" y="1646"/>
              <a:ext cx="1728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01" name="Text Box 75">
              <a:extLst>
                <a:ext uri="{FF2B5EF4-FFF2-40B4-BE49-F238E27FC236}">
                  <a16:creationId xmlns:a16="http://schemas.microsoft.com/office/drawing/2014/main" xmlns="" id="{1F9E26D4-33B1-4D84-B946-04ABB4AE4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628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32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2" name="Text Box 76">
              <a:extLst>
                <a:ext uri="{FF2B5EF4-FFF2-40B4-BE49-F238E27FC236}">
                  <a16:creationId xmlns:a16="http://schemas.microsoft.com/office/drawing/2014/main" xmlns="" id="{21F848FB-780E-4931-86ED-C9EA7CD1C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2" y="1619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203" name="Text Box 77">
              <a:extLst>
                <a:ext uri="{FF2B5EF4-FFF2-40B4-BE49-F238E27FC236}">
                  <a16:creationId xmlns:a16="http://schemas.microsoft.com/office/drawing/2014/main" xmlns="" id="{0E164471-6525-4FF5-B5B7-CCD09189C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1646"/>
              <a:ext cx="7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Q</a:t>
              </a:r>
              <a:r>
                <a:rPr kumimoji="1" lang="en-US" altLang="zh-CN" sz="3200" b="1" i="1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3200" b="1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endPara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" name="Line 78">
              <a:extLst>
                <a:ext uri="{FF2B5EF4-FFF2-40B4-BE49-F238E27FC236}">
                  <a16:creationId xmlns:a16="http://schemas.microsoft.com/office/drawing/2014/main" xmlns="" id="{16C1D023-DD1F-4747-8677-55A8BCF0E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4" y="1646"/>
              <a:ext cx="0" cy="1584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06" name="Line 80">
              <a:extLst>
                <a:ext uri="{FF2B5EF4-FFF2-40B4-BE49-F238E27FC236}">
                  <a16:creationId xmlns:a16="http://schemas.microsoft.com/office/drawing/2014/main" xmlns="" id="{6FC21417-175E-43B9-826C-9A05C1B69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2027"/>
              <a:ext cx="1713" cy="3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  <p:sp>
          <p:nvSpPr>
            <p:cNvPr id="207" name="Text Box 81">
              <a:extLst>
                <a:ext uri="{FF2B5EF4-FFF2-40B4-BE49-F238E27FC236}">
                  <a16:creationId xmlns:a16="http://schemas.microsoft.com/office/drawing/2014/main" xmlns="" id="{1EC47044-C9DE-4289-A151-984DB7D74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016"/>
              <a:ext cx="12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kumimoji="1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    Q</a:t>
              </a:r>
              <a:r>
                <a:rPr kumimoji="1" lang="en-US" altLang="zh-CN" sz="3200" b="1" i="1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3200" b="1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en-US" altLang="zh-CN" sz="32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8" name="Text Box 82">
              <a:extLst>
                <a:ext uri="{FF2B5EF4-FFF2-40B4-BE49-F238E27FC236}">
                  <a16:creationId xmlns:a16="http://schemas.microsoft.com/office/drawing/2014/main" xmlns="" id="{9983F587-18AB-4CA7-9A0D-A77298156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7" y="2289"/>
              <a:ext cx="12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1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     </a:t>
              </a:r>
              <a:r>
                <a:rPr kumimoji="1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</a:p>
          </p:txBody>
        </p:sp>
        <p:sp>
          <p:nvSpPr>
            <p:cNvPr id="209" name="Text Box 83">
              <a:extLst>
                <a:ext uri="{FF2B5EF4-FFF2-40B4-BE49-F238E27FC236}">
                  <a16:creationId xmlns:a16="http://schemas.microsoft.com/office/drawing/2014/main" xmlns="" id="{16B2BF2E-9A04-4D4E-8F8D-C498785D1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0" y="2540"/>
              <a:ext cx="12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accent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     </a:t>
              </a: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CC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</a:p>
          </p:txBody>
        </p:sp>
        <p:sp>
          <p:nvSpPr>
            <p:cNvPr id="210" name="Line 84">
              <a:extLst>
                <a:ext uri="{FF2B5EF4-FFF2-40B4-BE49-F238E27FC236}">
                  <a16:creationId xmlns:a16="http://schemas.microsoft.com/office/drawing/2014/main" xmlns="" id="{BC1EABB3-F57D-4AC2-984E-A4C403828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3218"/>
              <a:ext cx="1839" cy="12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ea typeface="楷体_GB2312" pitchFamily="49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847DC06-E20B-4F36-B848-FBFD2A88A947}"/>
              </a:ext>
            </a:extLst>
          </p:cNvPr>
          <p:cNvSpPr txBox="1"/>
          <p:nvPr/>
        </p:nvSpPr>
        <p:spPr>
          <a:xfrm>
            <a:off x="6121938" y="2304192"/>
            <a:ext cx="2471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CP=1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时的真值表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9F262B8-7972-4A49-B796-33430B402D85}"/>
              </a:ext>
            </a:extLst>
          </p:cNvPr>
          <p:cNvSpPr txBox="1"/>
          <p:nvPr/>
        </p:nvSpPr>
        <p:spPr>
          <a:xfrm>
            <a:off x="5780091" y="1723006"/>
            <a:ext cx="306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CP=0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时，保持原状态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0FDD3446-1EAA-4457-B7F4-BCB51D90DE33}"/>
              </a:ext>
            </a:extLst>
          </p:cNvPr>
          <p:cNvCxnSpPr>
            <a:stCxn id="147" idx="0"/>
          </p:cNvCxnSpPr>
          <p:nvPr/>
        </p:nvCxnSpPr>
        <p:spPr>
          <a:xfrm>
            <a:off x="1915160" y="2971800"/>
            <a:ext cx="0" cy="2562225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xmlns="" id="{E5519AEA-1754-414E-9193-FA4181B282C6}"/>
              </a:ext>
            </a:extLst>
          </p:cNvPr>
          <p:cNvSpPr/>
          <p:nvPr/>
        </p:nvSpPr>
        <p:spPr>
          <a:xfrm>
            <a:off x="365162" y="5657027"/>
            <a:ext cx="1492828" cy="1114233"/>
          </a:xfrm>
          <a:prstGeom prst="wedgeRectCallout">
            <a:avLst>
              <a:gd name="adj1" fmla="val 35074"/>
              <a:gd name="adj2" fmla="val -6202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CP=1</a:t>
            </a:r>
          </a:p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S=0</a:t>
            </a:r>
            <a:r>
              <a:rPr lang="zh-CN" altLang="en-US" sz="2400" b="1" dirty="0">
                <a:solidFill>
                  <a:srgbClr val="C00000"/>
                </a:solidFill>
              </a:rPr>
              <a:t>，</a:t>
            </a:r>
            <a:r>
              <a:rPr lang="en-US" altLang="zh-CN" sz="2400" b="1" dirty="0">
                <a:solidFill>
                  <a:srgbClr val="C00000"/>
                </a:solidFill>
              </a:rPr>
              <a:t>R=0</a:t>
            </a: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</a:rPr>
              <a:t>保持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xmlns="" id="{B057C2BC-E39A-44B4-8A93-0D170C023B33}"/>
              </a:ext>
            </a:extLst>
          </p:cNvPr>
          <p:cNvSpPr/>
          <p:nvPr/>
        </p:nvSpPr>
        <p:spPr>
          <a:xfrm>
            <a:off x="2133600" y="5786323"/>
            <a:ext cx="1382535" cy="924153"/>
          </a:xfrm>
          <a:prstGeom prst="wedgeRectCallout">
            <a:avLst>
              <a:gd name="adj1" fmla="val -48681"/>
              <a:gd name="adj2" fmla="val -7687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CP=0</a:t>
            </a: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</a:rPr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xmlns="" id="{6367076F-9329-4F4D-BB5A-72410E6FB901}"/>
              </a:ext>
            </a:extLst>
          </p:cNvPr>
          <p:cNvSpPr txBox="1"/>
          <p:nvPr/>
        </p:nvSpPr>
        <p:spPr>
          <a:xfrm>
            <a:off x="6065707" y="5688717"/>
            <a:ext cx="297860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钟控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R-S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触发器输入信号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受约束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条件限制</a:t>
            </a:r>
          </a:p>
        </p:txBody>
      </p:sp>
    </p:spTree>
    <p:extLst>
      <p:ext uri="{BB962C8B-B14F-4D97-AF65-F5344CB8AC3E}">
        <p14:creationId xmlns:p14="http://schemas.microsoft.com/office/powerpoint/2010/main" xmlns="" val="386137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  <p:bldP spid="186" grpId="0" animBg="1"/>
      <p:bldP spid="187" grpId="0" animBg="1"/>
      <p:bldP spid="189" grpId="0" animBg="1"/>
      <p:bldP spid="190" grpId="0" animBg="1"/>
      <p:bldP spid="191" grpId="0" animBg="1"/>
      <p:bldP spid="192" grpId="0" animBg="1"/>
      <p:bldP spid="194" grpId="0"/>
      <p:bldP spid="11" grpId="0" animBg="1"/>
      <p:bldP spid="12" grpId="0" animBg="1"/>
      <p:bldP spid="9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二、钟控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D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179471F-C3BF-4A33-8034-FBF5E0B1982F}"/>
              </a:ext>
            </a:extLst>
          </p:cNvPr>
          <p:cNvSpPr txBox="1"/>
          <p:nvPr/>
        </p:nvSpPr>
        <p:spPr>
          <a:xfrm>
            <a:off x="3564163" y="608128"/>
            <a:ext cx="30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电路结构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EFC89D0-2D8C-4775-8799-59C35123B55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6126" y="1638581"/>
            <a:ext cx="3284031" cy="41746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E31F63D6-BED4-45F9-B0F6-93131DA8DCBA}"/>
              </a:ext>
            </a:extLst>
          </p:cNvPr>
          <p:cNvSpPr/>
          <p:nvPr/>
        </p:nvSpPr>
        <p:spPr>
          <a:xfrm>
            <a:off x="1221643" y="1638581"/>
            <a:ext cx="3602863" cy="186856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xmlns="" id="{998EB763-617B-4A02-944F-564701F52EB9}"/>
              </a:ext>
            </a:extLst>
          </p:cNvPr>
          <p:cNvSpPr/>
          <p:nvPr/>
        </p:nvSpPr>
        <p:spPr>
          <a:xfrm>
            <a:off x="92785" y="2564670"/>
            <a:ext cx="1034016" cy="1690498"/>
          </a:xfrm>
          <a:prstGeom prst="wedgeRectCallout">
            <a:avLst>
              <a:gd name="adj1" fmla="val 56750"/>
              <a:gd name="adj2" fmla="val -9071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基本</a:t>
            </a:r>
            <a:r>
              <a:rPr lang="en-US" altLang="zh-CN" sz="2800" b="1" dirty="0">
                <a:solidFill>
                  <a:srgbClr val="FF0000"/>
                </a:solidFill>
              </a:rPr>
              <a:t>R-S</a:t>
            </a:r>
            <a:r>
              <a:rPr lang="zh-CN" altLang="en-US" sz="2800" b="1" dirty="0">
                <a:solidFill>
                  <a:srgbClr val="FF0000"/>
                </a:solidFill>
              </a:rPr>
              <a:t>触发器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0034FCAA-5CB3-4DF8-B2DF-ACA55A3C6BF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608533" y="1354770"/>
            <a:ext cx="2615918" cy="206048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9ACF178-A267-408B-9612-9647EEBB80F8}"/>
              </a:ext>
            </a:extLst>
          </p:cNvPr>
          <p:cNvSpPr txBox="1"/>
          <p:nvPr/>
        </p:nvSpPr>
        <p:spPr>
          <a:xfrm>
            <a:off x="6121635" y="3382744"/>
            <a:ext cx="170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逻辑符号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0" name="矩形 99">
                <a:extLst>
                  <a:ext uri="{FF2B5EF4-FFF2-40B4-BE49-F238E27FC236}">
                    <a16:creationId xmlns="" xmlns:a16="http://schemas.microsoft.com/office/drawing/2014/main" id="{5EED5A74-05F9-40C1-AAF9-12B39661F2A6}"/>
                  </a:ext>
                </a:extLst>
              </p:cNvPr>
              <p:cNvSpPr/>
              <p:nvPr/>
            </p:nvSpPr>
            <p:spPr>
              <a:xfrm>
                <a:off x="1514726" y="3245534"/>
                <a:ext cx="649537" cy="524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zh-CN" sz="2800" b="1" i="1" baseline="-250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0" name="矩形 99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5EED5A74-05F9-40C1-AAF9-12B39661F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26" y="3245534"/>
                <a:ext cx="649537" cy="524118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1" name="矩形 100">
                <a:extLst>
                  <a:ext uri="{FF2B5EF4-FFF2-40B4-BE49-F238E27FC236}">
                    <a16:creationId xmlns="" xmlns:a16="http://schemas.microsoft.com/office/drawing/2014/main" id="{257B24EF-D13B-443D-93BE-803F8E4587A2}"/>
                  </a:ext>
                </a:extLst>
              </p:cNvPr>
              <p:cNvSpPr/>
              <p:nvPr/>
            </p:nvSpPr>
            <p:spPr>
              <a:xfrm>
                <a:off x="3761940" y="3245534"/>
                <a:ext cx="6960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800" b="1" i="1" baseline="-2500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57B24EF-D13B-443D-93BE-803F8E4587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940" y="3245534"/>
                <a:ext cx="696023" cy="523220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32703815-15FF-45A0-9CC5-FDF65D6F3C9C}"/>
                  </a:ext>
                </a:extLst>
              </p:cNvPr>
              <p:cNvSpPr txBox="1"/>
              <p:nvPr/>
            </p:nvSpPr>
            <p:spPr>
              <a:xfrm>
                <a:off x="4867113" y="4402466"/>
                <a:ext cx="4098758" cy="193976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钟控</a:t>
                </a: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触发器只有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一个输入端</a:t>
                </a: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D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，保证了后端的基本</a:t>
                </a: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R-S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触发器的两个输入端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zh-CN" sz="2400" b="1" i="1" baseline="-25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acc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400" b="1" i="1" baseline="-25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acc>
                  </m:oMath>
                </a14:m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始终保持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相反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状态，从而</a:t>
                </a:r>
                <a:r>
                  <a:rPr lang="zh-CN" altLang="en-US" sz="2400" b="1" dirty="0">
                    <a:solidFill>
                      <a:srgbClr val="FF33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解决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了电路的</a:t>
                </a:r>
                <a:r>
                  <a:rPr lang="zh-CN" altLang="en-US" sz="2400" b="1" dirty="0">
                    <a:solidFill>
                      <a:srgbClr val="FF33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输入约束</a:t>
                </a: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问题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2703815-15FF-45A0-9CC5-FDF65D6F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113" y="4402466"/>
                <a:ext cx="4098758" cy="1939762"/>
              </a:xfrm>
              <a:prstGeom prst="rect">
                <a:avLst/>
              </a:prstGeom>
              <a:blipFill>
                <a:blip r:embed="rId9" cstate="print"/>
                <a:stretch>
                  <a:fillRect l="-2074" t="-2188" r="-2074" b="-5938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D267A41E-3349-4DFA-B1EA-E52264438B88}"/>
              </a:ext>
            </a:extLst>
          </p:cNvPr>
          <p:cNvSpPr/>
          <p:nvPr/>
        </p:nvSpPr>
        <p:spPr>
          <a:xfrm>
            <a:off x="1221643" y="3725889"/>
            <a:ext cx="3520987" cy="218140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话气泡: 矩形 14">
            <a:extLst>
              <a:ext uri="{FF2B5EF4-FFF2-40B4-BE49-F238E27FC236}">
                <a16:creationId xmlns:a16="http://schemas.microsoft.com/office/drawing/2014/main" xmlns="" id="{2282B40C-B01D-445A-8AA3-3B3BDF6C853B}"/>
              </a:ext>
            </a:extLst>
          </p:cNvPr>
          <p:cNvSpPr/>
          <p:nvPr/>
        </p:nvSpPr>
        <p:spPr>
          <a:xfrm>
            <a:off x="1093779" y="6212670"/>
            <a:ext cx="2470383" cy="560015"/>
          </a:xfrm>
          <a:prstGeom prst="wedgeRectCallout">
            <a:avLst>
              <a:gd name="adj1" fmla="val -13984"/>
              <a:gd name="adj2" fmla="val -10156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B050"/>
                </a:solidFill>
              </a:rPr>
              <a:t>触发引导电路</a:t>
            </a:r>
          </a:p>
        </p:txBody>
      </p:sp>
    </p:spTree>
    <p:extLst>
      <p:ext uri="{BB962C8B-B14F-4D97-AF65-F5344CB8AC3E}">
        <p14:creationId xmlns:p14="http://schemas.microsoft.com/office/powerpoint/2010/main" xmlns="" val="209365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00" grpId="0" animBg="1"/>
      <p:bldP spid="101" grpId="0" animBg="1"/>
      <p:bldP spid="13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二、钟控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D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179471F-C3BF-4A33-8034-FBF5E0B1982F}"/>
              </a:ext>
            </a:extLst>
          </p:cNvPr>
          <p:cNvSpPr txBox="1"/>
          <p:nvPr/>
        </p:nvSpPr>
        <p:spPr>
          <a:xfrm>
            <a:off x="3418760" y="577859"/>
            <a:ext cx="30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工作原理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EFC89D0-2D8C-4775-8799-59C35123B55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3768" y="1716402"/>
            <a:ext cx="3284031" cy="41746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BEC8775-5324-4E0C-89BA-02CE464BC15A}"/>
              </a:ext>
            </a:extLst>
          </p:cNvPr>
          <p:cNvSpPr txBox="1"/>
          <p:nvPr/>
        </p:nvSpPr>
        <p:spPr>
          <a:xfrm>
            <a:off x="2783053" y="4842908"/>
            <a:ext cx="429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D05E8E91-A503-4B37-AF4E-C98F6BAD0D45}"/>
              </a:ext>
            </a:extLst>
          </p:cNvPr>
          <p:cNvSpPr txBox="1"/>
          <p:nvPr/>
        </p:nvSpPr>
        <p:spPr>
          <a:xfrm>
            <a:off x="2684796" y="3374322"/>
            <a:ext cx="429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01FBCE11-B0C0-4061-8417-93727E33DE8D}"/>
              </a:ext>
            </a:extLst>
          </p:cNvPr>
          <p:cNvSpPr txBox="1"/>
          <p:nvPr/>
        </p:nvSpPr>
        <p:spPr>
          <a:xfrm>
            <a:off x="1251033" y="3406406"/>
            <a:ext cx="429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xmlns="" id="{F9A05A8B-0A36-42B3-9899-991BBFE93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993" y="4885895"/>
            <a:ext cx="38972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CP=0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保持原状态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475E01E1-276F-423F-950A-210D7B84A4D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91767" y="5664038"/>
            <a:ext cx="2036428" cy="755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</p:pic>
      <p:sp>
        <p:nvSpPr>
          <p:cNvPr id="14" name="Text Box 46">
            <a:extLst>
              <a:ext uri="{FF2B5EF4-FFF2-40B4-BE49-F238E27FC236}">
                <a16:creationId xmlns:a16="http://schemas.microsoft.com/office/drawing/2014/main" xmlns="" id="{1E2F74E6-B224-4BCF-A8A8-E5F1B0B7A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827" y="791684"/>
            <a:ext cx="271341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kumimoji="1"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触发器的功能表</a:t>
            </a:r>
          </a:p>
        </p:txBody>
      </p:sp>
      <p:grpSp>
        <p:nvGrpSpPr>
          <p:cNvPr id="15" name="Group 47">
            <a:extLst>
              <a:ext uri="{FF2B5EF4-FFF2-40B4-BE49-F238E27FC236}">
                <a16:creationId xmlns:a16="http://schemas.microsoft.com/office/drawing/2014/main" xmlns="" id="{A3E84D58-EFF2-48E4-ACBB-AB8C39147147}"/>
              </a:ext>
            </a:extLst>
          </p:cNvPr>
          <p:cNvGrpSpPr>
            <a:grpSpLocks/>
          </p:cNvGrpSpPr>
          <p:nvPr/>
        </p:nvGrpSpPr>
        <p:grpSpPr bwMode="auto">
          <a:xfrm>
            <a:off x="5587603" y="1756069"/>
            <a:ext cx="3396664" cy="2432801"/>
            <a:chOff x="3420" y="624"/>
            <a:chExt cx="2076" cy="1348"/>
          </a:xfrm>
        </p:grpSpPr>
        <p:sp>
          <p:nvSpPr>
            <p:cNvPr id="17" name="Rectangle 48">
              <a:extLst>
                <a:ext uri="{FF2B5EF4-FFF2-40B4-BE49-F238E27FC236}">
                  <a16:creationId xmlns:a16="http://schemas.microsoft.com/office/drawing/2014/main" xmlns="" id="{4FF2F006-BA9F-4E43-AD62-61819D0B5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624"/>
              <a:ext cx="129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kumimoji="1" lang="en-US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8" name="Object 49">
              <a:extLst>
                <a:ext uri="{FF2B5EF4-FFF2-40B4-BE49-F238E27FC236}">
                  <a16:creationId xmlns:a16="http://schemas.microsoft.com/office/drawing/2014/main" xmlns="" id="{5B98A7A7-7CF4-4303-B4E8-AB3DF7049E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475326909"/>
                </p:ext>
              </p:extLst>
            </p:nvPr>
          </p:nvGraphicFramePr>
          <p:xfrm>
            <a:off x="4912" y="643"/>
            <a:ext cx="227" cy="267"/>
          </p:xfrm>
          <a:graphic>
            <a:graphicData uri="http://schemas.openxmlformats.org/presentationml/2006/ole">
              <p:oleObj spid="_x0000_s128046" name="Equation" r:id="rId8" imgW="177646" imgH="228402" progId="">
                <p:embed/>
              </p:oleObj>
            </a:graphicData>
          </a:graphic>
        </p:graphicFrame>
        <p:sp>
          <p:nvSpPr>
            <p:cNvPr id="19" name="Rectangle 50">
              <a:extLst>
                <a:ext uri="{FF2B5EF4-FFF2-40B4-BE49-F238E27FC236}">
                  <a16:creationId xmlns:a16="http://schemas.microsoft.com/office/drawing/2014/main" xmlns="" id="{D72703B9-DB2A-491D-92AF-537D387B1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950"/>
              <a:ext cx="1290" cy="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保持原状态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0      1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1      0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不定状态</a:t>
              </a:r>
            </a:p>
          </p:txBody>
        </p:sp>
        <p:sp>
          <p:nvSpPr>
            <p:cNvPr id="20" name="Rectangle 51">
              <a:extLst>
                <a:ext uri="{FF2B5EF4-FFF2-40B4-BE49-F238E27FC236}">
                  <a16:creationId xmlns:a16="http://schemas.microsoft.com/office/drawing/2014/main" xmlns="" id="{C1482467-8AC0-42EF-BF6F-AED035B9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950"/>
              <a:ext cx="786" cy="9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533400" indent="-5334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95400" indent="-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1717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1    1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0    1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1    0</a:t>
              </a:r>
            </a:p>
            <a:p>
              <a:pPr marL="533400" marR="0" lvl="0" indent="-53340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0    0</a:t>
              </a:r>
            </a:p>
          </p:txBody>
        </p:sp>
        <p:sp>
          <p:nvSpPr>
            <p:cNvPr id="21" name="Rectangle 52">
              <a:extLst>
                <a:ext uri="{FF2B5EF4-FFF2-40B4-BE49-F238E27FC236}">
                  <a16:creationId xmlns:a16="http://schemas.microsoft.com/office/drawing/2014/main" xmlns="" id="{543EE7CA-E964-4A32-8E03-02DA657BE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624"/>
              <a:ext cx="78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1" lang="en-US" altLang="zh-CN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S</a:t>
              </a:r>
              <a:r>
                <a:rPr kumimoji="1" lang="en-US" altLang="zh-CN" sz="28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2" name="Line 53">
              <a:extLst>
                <a:ext uri="{FF2B5EF4-FFF2-40B4-BE49-F238E27FC236}">
                  <a16:creationId xmlns:a16="http://schemas.microsoft.com/office/drawing/2014/main" xmlns="" id="{3952818E-7BD4-4113-8C51-F2BDC81F2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624"/>
              <a:ext cx="20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54">
              <a:extLst>
                <a:ext uri="{FF2B5EF4-FFF2-40B4-BE49-F238E27FC236}">
                  <a16:creationId xmlns:a16="http://schemas.microsoft.com/office/drawing/2014/main" xmlns="" id="{D6B42749-57D9-488D-BBAC-D7B253B84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950"/>
              <a:ext cx="20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55">
              <a:extLst>
                <a:ext uri="{FF2B5EF4-FFF2-40B4-BE49-F238E27FC236}">
                  <a16:creationId xmlns:a16="http://schemas.microsoft.com/office/drawing/2014/main" xmlns="" id="{40E610E5-21A6-4C61-9EA6-BA5EB0775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1972"/>
              <a:ext cx="20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56">
              <a:extLst>
                <a:ext uri="{FF2B5EF4-FFF2-40B4-BE49-F238E27FC236}">
                  <a16:creationId xmlns:a16="http://schemas.microsoft.com/office/drawing/2014/main" xmlns="" id="{BAED47B6-5202-4D22-A0C0-B34DB40AE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624"/>
              <a:ext cx="0" cy="13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57">
              <a:extLst>
                <a:ext uri="{FF2B5EF4-FFF2-40B4-BE49-F238E27FC236}">
                  <a16:creationId xmlns:a16="http://schemas.microsoft.com/office/drawing/2014/main" xmlns="" id="{71EBFC21-C940-4750-97B3-E3DC5C269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8" y="682"/>
              <a:ext cx="21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58">
              <a:extLst>
                <a:ext uri="{FF2B5EF4-FFF2-40B4-BE49-F238E27FC236}">
                  <a16:creationId xmlns:a16="http://schemas.microsoft.com/office/drawing/2014/main" xmlns="" id="{9658B6D2-1671-4845-8F9D-9850D2F72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0" y="682"/>
              <a:ext cx="23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820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5.2.2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 常用触发器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二、钟控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D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179471F-C3BF-4A33-8034-FBF5E0B1982F}"/>
              </a:ext>
            </a:extLst>
          </p:cNvPr>
          <p:cNvSpPr txBox="1"/>
          <p:nvPr/>
        </p:nvSpPr>
        <p:spPr>
          <a:xfrm>
            <a:off x="3345371" y="602305"/>
            <a:ext cx="30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工作原理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3EFC89D0-2D8C-4775-8799-59C35123B55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9031" y="1638001"/>
            <a:ext cx="3284031" cy="41746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BEC8775-5324-4E0C-89BA-02CE464BC15A}"/>
              </a:ext>
            </a:extLst>
          </p:cNvPr>
          <p:cNvSpPr txBox="1"/>
          <p:nvPr/>
        </p:nvSpPr>
        <p:spPr>
          <a:xfrm>
            <a:off x="3168316" y="4764507"/>
            <a:ext cx="429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28">
            <a:extLst>
              <a:ext uri="{FF2B5EF4-FFF2-40B4-BE49-F238E27FC236}">
                <a16:creationId xmlns:a16="http://schemas.microsoft.com/office/drawing/2014/main" xmlns="" id="{F9A05A8B-0A36-42B3-9899-991BBFE93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40" y="5988067"/>
            <a:ext cx="3571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170A8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CP=1, 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170A8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实现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触发器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170A8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功能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70A8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>
                <a:extLst>
                  <a:ext uri="{FF2B5EF4-FFF2-40B4-BE49-F238E27FC236}">
                    <a16:creationId xmlns="" xmlns:a16="http://schemas.microsoft.com/office/drawing/2014/main" id="{D0F8BB32-026E-4A7A-ADA1-363CD5BAB0B6}"/>
                  </a:ext>
                </a:extLst>
              </p:cNvPr>
              <p:cNvSpPr/>
              <p:nvPr/>
            </p:nvSpPr>
            <p:spPr>
              <a:xfrm>
                <a:off x="1092882" y="3241141"/>
                <a:ext cx="582211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zh-CN" sz="2400" b="1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4="http://schemas.microsoft.com/office/drawing/2010/main" xmlns:a16="http://schemas.microsoft.com/office/drawing/2014/main" xmlns="" id="{D0F8BB32-026E-4A7A-ADA1-363CD5BAB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82" y="3241141"/>
                <a:ext cx="582211" cy="462434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321B1C4A-9246-42E2-95B9-8A6807C33819}"/>
              </a:ext>
            </a:extLst>
          </p:cNvPr>
          <p:cNvSpPr/>
          <p:nvPr/>
        </p:nvSpPr>
        <p:spPr>
          <a:xfrm>
            <a:off x="680378" y="1540043"/>
            <a:ext cx="3602863" cy="216527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FCBA171C-8FBE-4321-AEA2-3EC701D4197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82713" y="1589680"/>
            <a:ext cx="3073631" cy="1369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4F5CE45-44E5-4F42-B939-C8A88EBAD123}"/>
              </a:ext>
            </a:extLst>
          </p:cNvPr>
          <p:cNvSpPr txBox="1"/>
          <p:nvPr/>
        </p:nvSpPr>
        <p:spPr>
          <a:xfrm>
            <a:off x="4862926" y="1092983"/>
            <a:ext cx="3799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</a:t>
            </a:r>
            <a:r>
              <a:rPr lang="en-US" altLang="zh-CN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</a:t>
            </a:r>
            <a:r>
              <a:rPr lang="zh-CN" altLang="en-US" sz="24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触发器的特征方程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矩形 18">
                <a:extLst>
                  <a:ext uri="{FF2B5EF4-FFF2-40B4-BE49-F238E27FC236}">
                    <a16:creationId xmlns="" xmlns:a16="http://schemas.microsoft.com/office/drawing/2014/main" id="{3B4E74AD-9ADF-4212-8CF5-A22053AA05EE}"/>
                  </a:ext>
                </a:extLst>
              </p:cNvPr>
              <p:cNvSpPr/>
              <p:nvPr/>
            </p:nvSpPr>
            <p:spPr>
              <a:xfrm>
                <a:off x="3269173" y="3268920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sz="2400" b="1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4="http://schemas.microsoft.com/office/drawing/2010/main" xmlns:a16="http://schemas.microsoft.com/office/drawing/2014/main" xmlns="" id="{3B4E74AD-9ADF-4212-8CF5-A22053AA0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173" y="3268920"/>
                <a:ext cx="622286" cy="461665"/>
              </a:xfrm>
              <a:prstGeom prst="rect">
                <a:avLst/>
              </a:prstGeom>
              <a:blipFill rotWithShape="0">
                <a:blip r:embed="rId9" cstate="print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下 10">
            <a:extLst>
              <a:ext uri="{FF2B5EF4-FFF2-40B4-BE49-F238E27FC236}">
                <a16:creationId xmlns:a16="http://schemas.microsoft.com/office/drawing/2014/main" xmlns="" id="{449FC14C-115D-42BC-9EE8-D5048DF7ABA6}"/>
              </a:ext>
            </a:extLst>
          </p:cNvPr>
          <p:cNvSpPr/>
          <p:nvPr/>
        </p:nvSpPr>
        <p:spPr>
          <a:xfrm>
            <a:off x="6663117" y="4335398"/>
            <a:ext cx="312821" cy="493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2501891"/>
              </p:ext>
            </p:extLst>
          </p:nvPr>
        </p:nvGraphicFramePr>
        <p:xfrm>
          <a:off x="5282713" y="3063582"/>
          <a:ext cx="3078056" cy="1209236"/>
        </p:xfrm>
        <a:graphic>
          <a:graphicData uri="http://schemas.openxmlformats.org/presentationml/2006/ole">
            <p:oleObj spid="_x0000_s86378" name="Equation" r:id="rId10" imgW="1422360" imgH="558720" progId="Equation.DSMT4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1259091"/>
              </p:ext>
            </p:extLst>
          </p:nvPr>
        </p:nvGraphicFramePr>
        <p:xfrm>
          <a:off x="5282713" y="4898467"/>
          <a:ext cx="3073631" cy="1777884"/>
        </p:xfrm>
        <a:graphic>
          <a:graphicData uri="http://schemas.openxmlformats.org/presentationml/2006/ole">
            <p:oleObj spid="_x0000_s86379" name="Equation" r:id="rId11" imgW="1295280" imgH="74916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02924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4" grpId="0" animBg="1"/>
      <p:bldP spid="5" grpId="0"/>
      <p:bldP spid="19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二、钟控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D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179471F-C3BF-4A33-8034-FBF5E0B1982F}"/>
              </a:ext>
            </a:extLst>
          </p:cNvPr>
          <p:cNvSpPr txBox="1"/>
          <p:nvPr/>
        </p:nvSpPr>
        <p:spPr>
          <a:xfrm>
            <a:off x="3431600" y="599133"/>
            <a:ext cx="30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特征方程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xmlns="" id="{80638232-BE02-4758-A4BC-30925575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47" y="1689795"/>
            <a:ext cx="1837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CP=0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692B34DE-6FB4-47B9-BE7E-8E75CE31713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10996" y="2388770"/>
            <a:ext cx="2036428" cy="755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</p:pic>
      <p:sp>
        <p:nvSpPr>
          <p:cNvPr id="22" name="Text Box 28">
            <a:extLst>
              <a:ext uri="{FF2B5EF4-FFF2-40B4-BE49-F238E27FC236}">
                <a16:creationId xmlns:a16="http://schemas.microsoft.com/office/drawing/2014/main" xmlns="" id="{3AA85610-7055-4D43-BAA5-4A197E57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47" y="3517081"/>
            <a:ext cx="1837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CP=1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xmlns="" id="{17AC2D12-009A-495F-88A9-520B1F27B0EC}"/>
              </a:ext>
            </a:extLst>
          </p:cNvPr>
          <p:cNvSpPr/>
          <p:nvPr/>
        </p:nvSpPr>
        <p:spPr>
          <a:xfrm>
            <a:off x="3440122" y="2046350"/>
            <a:ext cx="593558" cy="2739189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23A458C7-0053-43D6-B406-21B277CA1E15}"/>
              </a:ext>
            </a:extLst>
          </p:cNvPr>
          <p:cNvGrpSpPr>
            <a:grpSpLocks/>
          </p:cNvGrpSpPr>
          <p:nvPr/>
        </p:nvGrpSpPr>
        <p:grpSpPr bwMode="auto">
          <a:xfrm>
            <a:off x="4104574" y="2753164"/>
            <a:ext cx="4779963" cy="1431926"/>
            <a:chOff x="2801" y="3043"/>
            <a:chExt cx="3011" cy="902"/>
          </a:xfrm>
        </p:grpSpPr>
        <p:grpSp>
          <p:nvGrpSpPr>
            <p:cNvPr id="29" name="Group 25">
              <a:extLst>
                <a:ext uri="{FF2B5EF4-FFF2-40B4-BE49-F238E27FC236}">
                  <a16:creationId xmlns:a16="http://schemas.microsoft.com/office/drawing/2014/main" xmlns="" id="{BB2D3804-6B45-4774-919B-EA1D98608F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3043"/>
              <a:ext cx="3011" cy="902"/>
              <a:chOff x="1013" y="3043"/>
              <a:chExt cx="3329" cy="902"/>
            </a:xfrm>
          </p:grpSpPr>
          <p:sp>
            <p:nvSpPr>
              <p:cNvPr id="31" name="Text Box 21">
                <a:extLst>
                  <a:ext uri="{FF2B5EF4-FFF2-40B4-BE49-F238E27FC236}">
                    <a16:creationId xmlns:a16="http://schemas.microsoft.com/office/drawing/2014/main" xmlns="" id="{07601CF9-254F-4B7A-9689-8BAA7C3C5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3" y="3043"/>
                <a:ext cx="328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</a:rPr>
                  <a:t>将时钟信号引入特征方程</a:t>
                </a:r>
              </a:p>
            </p:txBody>
          </p:sp>
          <p:sp>
            <p:nvSpPr>
              <p:cNvPr id="32" name="Rectangle 22">
                <a:extLst>
                  <a:ext uri="{FF2B5EF4-FFF2-40B4-BE49-F238E27FC236}">
                    <a16:creationId xmlns:a16="http://schemas.microsoft.com/office/drawing/2014/main" xmlns="" id="{168BA38A-44B8-41C1-85AD-D8ACDAF33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7" y="3077"/>
                <a:ext cx="3285" cy="86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30" name="Object 24">
              <a:extLst>
                <a:ext uri="{FF2B5EF4-FFF2-40B4-BE49-F238E27FC236}">
                  <a16:creationId xmlns:a16="http://schemas.microsoft.com/office/drawing/2014/main" xmlns="" id="{81F6DDC0-97DD-43AE-89B0-E8160C4A9D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215454575"/>
                </p:ext>
              </p:extLst>
            </p:nvPr>
          </p:nvGraphicFramePr>
          <p:xfrm>
            <a:off x="2941" y="3414"/>
            <a:ext cx="2750" cy="432"/>
          </p:xfrm>
          <a:graphic>
            <a:graphicData uri="http://schemas.openxmlformats.org/presentationml/2006/ole">
              <p:oleObj spid="_x0000_s88720" name="公式" r:id="rId7" imgW="1536480" imgH="241200" progId="">
                <p:embed/>
              </p:oleObj>
            </a:graphicData>
          </a:graphic>
        </p:graphicFrame>
      </p:grp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29413636"/>
              </p:ext>
            </p:extLst>
          </p:nvPr>
        </p:nvGraphicFramePr>
        <p:xfrm>
          <a:off x="1010996" y="4474919"/>
          <a:ext cx="2036428" cy="797776"/>
        </p:xfrm>
        <a:graphic>
          <a:graphicData uri="http://schemas.openxmlformats.org/presentationml/2006/ole">
            <p:oleObj spid="_x0000_s88721" name="Equation" r:id="rId8" imgW="583920" imgH="2286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390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二、钟控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D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179471F-C3BF-4A33-8034-FBF5E0B1982F}"/>
              </a:ext>
            </a:extLst>
          </p:cNvPr>
          <p:cNvSpPr txBox="1"/>
          <p:nvPr/>
        </p:nvSpPr>
        <p:spPr>
          <a:xfrm>
            <a:off x="3240436" y="594354"/>
            <a:ext cx="3545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状态转移真值表</a:t>
            </a:r>
          </a:p>
        </p:txBody>
      </p:sp>
      <p:graphicFrame>
        <p:nvGraphicFramePr>
          <p:cNvPr id="30" name="Object 24">
            <a:extLst>
              <a:ext uri="{FF2B5EF4-FFF2-40B4-BE49-F238E27FC236}">
                <a16:creationId xmlns:a16="http://schemas.microsoft.com/office/drawing/2014/main" xmlns="" id="{81F6DDC0-97DD-43AE-89B0-E8160C4A9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33709646"/>
              </p:ext>
            </p:extLst>
          </p:nvPr>
        </p:nvGraphicFramePr>
        <p:xfrm>
          <a:off x="2110592" y="1612003"/>
          <a:ext cx="4040188" cy="685801"/>
        </p:xfrm>
        <a:graphic>
          <a:graphicData uri="http://schemas.openxmlformats.org/presentationml/2006/ole">
            <p:oleObj spid="_x0000_s89415" name="Equation" r:id="rId6" imgW="1422400" imgH="241300" progId="">
              <p:embed/>
            </p:oleObj>
          </a:graphicData>
        </a:graphic>
      </p:graphicFrame>
      <p:pic>
        <p:nvPicPr>
          <p:cNvPr id="24" name="Picture 16">
            <a:extLst>
              <a:ext uri="{FF2B5EF4-FFF2-40B4-BE49-F238E27FC236}">
                <a16:creationId xmlns:a16="http://schemas.microsoft.com/office/drawing/2014/main" xmlns="" id="{50B5AC7F-98EA-476D-99B3-2B22112A2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486" y="2981770"/>
            <a:ext cx="5156872" cy="247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C765400-B949-48E0-8DEC-A35C0C198A4F}"/>
              </a:ext>
            </a:extLst>
          </p:cNvPr>
          <p:cNvSpPr txBox="1"/>
          <p:nvPr/>
        </p:nvSpPr>
        <p:spPr>
          <a:xfrm>
            <a:off x="5791199" y="2927564"/>
            <a:ext cx="2759263" cy="25787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触发器的输入信号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没有约束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限制条件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可实现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保持、置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和置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等功能</a:t>
            </a:r>
          </a:p>
        </p:txBody>
      </p:sp>
    </p:spTree>
    <p:extLst>
      <p:ext uri="{BB962C8B-B14F-4D97-AF65-F5344CB8AC3E}">
        <p14:creationId xmlns:p14="http://schemas.microsoft.com/office/powerpoint/2010/main" xmlns="" val="732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二、钟控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D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179471F-C3BF-4A33-8034-FBF5E0B1982F}"/>
              </a:ext>
            </a:extLst>
          </p:cNvPr>
          <p:cNvSpPr txBox="1"/>
          <p:nvPr/>
        </p:nvSpPr>
        <p:spPr>
          <a:xfrm>
            <a:off x="3475122" y="620963"/>
            <a:ext cx="30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波形图</a:t>
            </a:r>
          </a:p>
        </p:txBody>
      </p:sp>
      <p:sp>
        <p:nvSpPr>
          <p:cNvPr id="201" name="Rectangle 6">
            <a:extLst>
              <a:ext uri="{FF2B5EF4-FFF2-40B4-BE49-F238E27FC236}">
                <a16:creationId xmlns:a16="http://schemas.microsoft.com/office/drawing/2014/main" xmlns="" id="{0F4F3C82-0A40-4922-BC71-DC96C9CCE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50" y="1277177"/>
            <a:ext cx="29025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触发器初始状态为</a:t>
            </a: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02" name="Group 7">
            <a:extLst>
              <a:ext uri="{FF2B5EF4-FFF2-40B4-BE49-F238E27FC236}">
                <a16:creationId xmlns:a16="http://schemas.microsoft.com/office/drawing/2014/main" xmlns="" id="{9BED15E7-AB0B-4B7C-A5CE-9FB0F63ADBF0}"/>
              </a:ext>
            </a:extLst>
          </p:cNvPr>
          <p:cNvGrpSpPr>
            <a:grpSpLocks/>
          </p:cNvGrpSpPr>
          <p:nvPr/>
        </p:nvGrpSpPr>
        <p:grpSpPr bwMode="auto">
          <a:xfrm>
            <a:off x="630238" y="2199964"/>
            <a:ext cx="7556500" cy="2769515"/>
            <a:chOff x="0" y="27"/>
            <a:chExt cx="11900" cy="4360"/>
          </a:xfrm>
        </p:grpSpPr>
        <p:sp>
          <p:nvSpPr>
            <p:cNvPr id="203" name="AutoShape 8">
              <a:extLst>
                <a:ext uri="{FF2B5EF4-FFF2-40B4-BE49-F238E27FC236}">
                  <a16:creationId xmlns:a16="http://schemas.microsoft.com/office/drawing/2014/main" xmlns="" id="{FDD8B815-A500-4447-B358-76DF59973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"/>
              <a:ext cx="11900" cy="4360"/>
            </a:xfrm>
            <a:prstGeom prst="flowChartProcess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1" name="Line 16">
              <a:extLst>
                <a:ext uri="{FF2B5EF4-FFF2-40B4-BE49-F238E27FC236}">
                  <a16:creationId xmlns:a16="http://schemas.microsoft.com/office/drawing/2014/main" xmlns="" id="{4773D3B4-5A0A-436E-A364-12E694827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99" y="2247"/>
              <a:ext cx="1200" cy="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2" name="Line 17">
              <a:extLst>
                <a:ext uri="{FF2B5EF4-FFF2-40B4-BE49-F238E27FC236}">
                  <a16:creationId xmlns:a16="http://schemas.microsoft.com/office/drawing/2014/main" xmlns="" id="{47977DA4-F3CA-4BC8-A7FB-EF48C8838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29" y="2239"/>
              <a:ext cx="0" cy="108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3" name="Line 18">
              <a:extLst>
                <a:ext uri="{FF2B5EF4-FFF2-40B4-BE49-F238E27FC236}">
                  <a16:creationId xmlns:a16="http://schemas.microsoft.com/office/drawing/2014/main" xmlns="" id="{D2B5F63C-3AC2-45CB-80B7-77F56DA00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69" y="2247"/>
              <a:ext cx="0" cy="108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4" name="Line 19">
              <a:extLst>
                <a:ext uri="{FF2B5EF4-FFF2-40B4-BE49-F238E27FC236}">
                  <a16:creationId xmlns:a16="http://schemas.microsoft.com/office/drawing/2014/main" xmlns="" id="{ED1AFA92-AFCE-4AFB-BF76-443A48ED7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3297"/>
              <a:ext cx="570" cy="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5" name="Line 20">
              <a:extLst>
                <a:ext uri="{FF2B5EF4-FFF2-40B4-BE49-F238E27FC236}">
                  <a16:creationId xmlns:a16="http://schemas.microsoft.com/office/drawing/2014/main" xmlns="" id="{841E5917-1ACD-433C-A4A0-B376A346C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9" y="2247"/>
              <a:ext cx="990" cy="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6" name="Line 21">
              <a:extLst>
                <a:ext uri="{FF2B5EF4-FFF2-40B4-BE49-F238E27FC236}">
                  <a16:creationId xmlns:a16="http://schemas.microsoft.com/office/drawing/2014/main" xmlns="" id="{124A3EA6-CA55-4B83-8AA7-E647F2EB2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9" y="2217"/>
              <a:ext cx="0" cy="108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7" name="Line 22">
              <a:extLst>
                <a:ext uri="{FF2B5EF4-FFF2-40B4-BE49-F238E27FC236}">
                  <a16:creationId xmlns:a16="http://schemas.microsoft.com/office/drawing/2014/main" xmlns="" id="{E0942373-9FE9-4F30-99C4-374EEDAD2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2" y="2217"/>
              <a:ext cx="0" cy="108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8" name="Line 23">
              <a:extLst>
                <a:ext uri="{FF2B5EF4-FFF2-40B4-BE49-F238E27FC236}">
                  <a16:creationId xmlns:a16="http://schemas.microsoft.com/office/drawing/2014/main" xmlns="" id="{EBEF046B-4E8D-470E-AD62-0D00E73ED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2" y="3297"/>
              <a:ext cx="952" cy="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19" name="Line 24">
              <a:extLst>
                <a:ext uri="{FF2B5EF4-FFF2-40B4-BE49-F238E27FC236}">
                  <a16:creationId xmlns:a16="http://schemas.microsoft.com/office/drawing/2014/main" xmlns="" id="{B3ACEA54-896B-42D3-8829-F34B49504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" y="3297"/>
              <a:ext cx="1103" cy="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0" name="Line 25">
              <a:extLst>
                <a:ext uri="{FF2B5EF4-FFF2-40B4-BE49-F238E27FC236}">
                  <a16:creationId xmlns:a16="http://schemas.microsoft.com/office/drawing/2014/main" xmlns="" id="{08DFDCBD-B877-439D-83F6-136DB2CFE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36" y="1897"/>
              <a:ext cx="1225" cy="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1" name="Line 26">
              <a:extLst>
                <a:ext uri="{FF2B5EF4-FFF2-40B4-BE49-F238E27FC236}">
                  <a16:creationId xmlns:a16="http://schemas.microsoft.com/office/drawing/2014/main" xmlns="" id="{8AF9BAB9-3747-4C33-ADD0-8F3C7F240F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362" y="817"/>
              <a:ext cx="0" cy="108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2" name="Line 27">
              <a:extLst>
                <a:ext uri="{FF2B5EF4-FFF2-40B4-BE49-F238E27FC236}">
                  <a16:creationId xmlns:a16="http://schemas.microsoft.com/office/drawing/2014/main" xmlns="" id="{275D9ABE-F9F8-4F19-A1D0-8EA711041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54" y="847"/>
              <a:ext cx="0" cy="108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3" name="Line 28">
              <a:extLst>
                <a:ext uri="{FF2B5EF4-FFF2-40B4-BE49-F238E27FC236}">
                  <a16:creationId xmlns:a16="http://schemas.microsoft.com/office/drawing/2014/main" xmlns="" id="{BA776836-DF8E-4C0E-856B-BFB7CBAF1A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72" y="847"/>
              <a:ext cx="0" cy="108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4" name="Line 29">
              <a:extLst>
                <a:ext uri="{FF2B5EF4-FFF2-40B4-BE49-F238E27FC236}">
                  <a16:creationId xmlns:a16="http://schemas.microsoft.com/office/drawing/2014/main" xmlns="" id="{F9E73B87-B67D-4E21-9A39-A6D0A92DB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9" y="1897"/>
              <a:ext cx="600" cy="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5" name="Line 30">
              <a:extLst>
                <a:ext uri="{FF2B5EF4-FFF2-40B4-BE49-F238E27FC236}">
                  <a16:creationId xmlns:a16="http://schemas.microsoft.com/office/drawing/2014/main" xmlns="" id="{E0743C62-F8B5-48AD-9D28-F19C720E4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9" y="824"/>
              <a:ext cx="1640" cy="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6" name="Line 31">
              <a:extLst>
                <a:ext uri="{FF2B5EF4-FFF2-40B4-BE49-F238E27FC236}">
                  <a16:creationId xmlns:a16="http://schemas.microsoft.com/office/drawing/2014/main" xmlns="" id="{94A93143-6F68-4201-AB6B-6874280B8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9" y="839"/>
              <a:ext cx="0" cy="108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7" name="Line 32">
              <a:extLst>
                <a:ext uri="{FF2B5EF4-FFF2-40B4-BE49-F238E27FC236}">
                  <a16:creationId xmlns:a16="http://schemas.microsoft.com/office/drawing/2014/main" xmlns="" id="{E6EC4436-98D6-4381-BEFF-26A0881083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9" y="1897"/>
              <a:ext cx="720" cy="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28" name="Rectangle 33">
              <a:extLst>
                <a:ext uri="{FF2B5EF4-FFF2-40B4-BE49-F238E27FC236}">
                  <a16:creationId xmlns:a16="http://schemas.microsoft.com/office/drawing/2014/main" xmlns="" id="{855F58BA-DC79-44C8-A3AA-4B5EC3572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" y="2414"/>
              <a:ext cx="638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29" name="Rectangle 34">
              <a:extLst>
                <a:ext uri="{FF2B5EF4-FFF2-40B4-BE49-F238E27FC236}">
                  <a16:creationId xmlns:a16="http://schemas.microsoft.com/office/drawing/2014/main" xmlns="" id="{104744EF-129C-4636-AC35-9A30151D6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979"/>
              <a:ext cx="909" cy="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CP</a:t>
              </a:r>
              <a:endParaRPr kumimoji="0" lang="zh-CN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0" name="Line 35">
              <a:extLst>
                <a:ext uri="{FF2B5EF4-FFF2-40B4-BE49-F238E27FC236}">
                  <a16:creationId xmlns:a16="http://schemas.microsoft.com/office/drawing/2014/main" xmlns="" id="{CEE3C48E-8FF0-49A6-BE52-71AAC80AA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9" y="1904"/>
              <a:ext cx="1640" cy="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1" name="Line 36">
              <a:extLst>
                <a:ext uri="{FF2B5EF4-FFF2-40B4-BE49-F238E27FC236}">
                  <a16:creationId xmlns:a16="http://schemas.microsoft.com/office/drawing/2014/main" xmlns="" id="{D6A5F3D9-A994-4DC5-8220-89374C9B3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49" y="839"/>
              <a:ext cx="1640" cy="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2" name="Line 37">
              <a:extLst>
                <a:ext uri="{FF2B5EF4-FFF2-40B4-BE49-F238E27FC236}">
                  <a16:creationId xmlns:a16="http://schemas.microsoft.com/office/drawing/2014/main" xmlns="" id="{62BBF589-FB82-400D-AF16-E81F424CDB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64" y="2247"/>
              <a:ext cx="0" cy="108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3" name="Line 38">
              <a:extLst>
                <a:ext uri="{FF2B5EF4-FFF2-40B4-BE49-F238E27FC236}">
                  <a16:creationId xmlns:a16="http://schemas.microsoft.com/office/drawing/2014/main" xmlns="" id="{4F23B65C-16CC-40F4-9298-427D275DA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4" y="2247"/>
              <a:ext cx="885" cy="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4" name="Line 39">
              <a:extLst>
                <a:ext uri="{FF2B5EF4-FFF2-40B4-BE49-F238E27FC236}">
                  <a16:creationId xmlns:a16="http://schemas.microsoft.com/office/drawing/2014/main" xmlns="" id="{C261832F-17D4-4642-8C7C-E9B7512E1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19" y="2217"/>
              <a:ext cx="0" cy="111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5" name="Line 40">
              <a:extLst>
                <a:ext uri="{FF2B5EF4-FFF2-40B4-BE49-F238E27FC236}">
                  <a16:creationId xmlns:a16="http://schemas.microsoft.com/office/drawing/2014/main" xmlns="" id="{0538F610-C533-417C-A31B-99C619C6C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4" y="3297"/>
              <a:ext cx="1673" cy="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236" name="Group 41">
            <a:extLst>
              <a:ext uri="{FF2B5EF4-FFF2-40B4-BE49-F238E27FC236}">
                <a16:creationId xmlns:a16="http://schemas.microsoft.com/office/drawing/2014/main" xmlns="" id="{EFBCEA09-FC4F-4D87-8F85-FAA876194330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3429000"/>
            <a:ext cx="3048000" cy="2616200"/>
            <a:chOff x="0" y="0"/>
            <a:chExt cx="1920" cy="1648"/>
          </a:xfrm>
        </p:grpSpPr>
        <p:sp>
          <p:nvSpPr>
            <p:cNvPr id="237" name="Line 42">
              <a:extLst>
                <a:ext uri="{FF2B5EF4-FFF2-40B4-BE49-F238E27FC236}">
                  <a16:creationId xmlns:a16="http://schemas.microsoft.com/office/drawing/2014/main" xmlns="" id="{0BDEFF1E-CC34-4B02-8E1D-A7F1D3316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8"/>
              <a:ext cx="0" cy="164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8" name="Line 43">
              <a:extLst>
                <a:ext uri="{FF2B5EF4-FFF2-40B4-BE49-F238E27FC236}">
                  <a16:creationId xmlns:a16="http://schemas.microsoft.com/office/drawing/2014/main" xmlns="" id="{E7FB94C9-7E99-4C7C-A82C-B08026A28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" y="6"/>
              <a:ext cx="0" cy="164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39" name="Line 44">
              <a:extLst>
                <a:ext uri="{FF2B5EF4-FFF2-40B4-BE49-F238E27FC236}">
                  <a16:creationId xmlns:a16="http://schemas.microsoft.com/office/drawing/2014/main" xmlns="" id="{AF18277D-1A3A-4583-8FF2-6F1EABC96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" y="564"/>
              <a:ext cx="0" cy="1084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0" name="Line 45">
              <a:extLst>
                <a:ext uri="{FF2B5EF4-FFF2-40B4-BE49-F238E27FC236}">
                  <a16:creationId xmlns:a16="http://schemas.microsoft.com/office/drawing/2014/main" xmlns="" id="{8B1EC69F-6EEF-4961-BE55-60B75842A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" y="562"/>
              <a:ext cx="0" cy="1084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1" name="Line 46">
              <a:extLst>
                <a:ext uri="{FF2B5EF4-FFF2-40B4-BE49-F238E27FC236}">
                  <a16:creationId xmlns:a16="http://schemas.microsoft.com/office/drawing/2014/main" xmlns="" id="{26852479-FB5E-4E84-AD03-812E9752B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6"/>
              <a:ext cx="0" cy="164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2" name="Line 47">
              <a:extLst>
                <a:ext uri="{FF2B5EF4-FFF2-40B4-BE49-F238E27FC236}">
                  <a16:creationId xmlns:a16="http://schemas.microsoft.com/office/drawing/2014/main" xmlns="" id="{28065473-1DF8-434D-AA27-82F0D283A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0"/>
              <a:ext cx="0" cy="1640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3" name="Line 48">
              <a:extLst>
                <a:ext uri="{FF2B5EF4-FFF2-40B4-BE49-F238E27FC236}">
                  <a16:creationId xmlns:a16="http://schemas.microsoft.com/office/drawing/2014/main" xmlns="" id="{4A7DCD6A-F68D-43A0-A2B4-ABF862640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560"/>
              <a:ext cx="0" cy="1084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4" name="Line 49">
              <a:extLst>
                <a:ext uri="{FF2B5EF4-FFF2-40B4-BE49-F238E27FC236}">
                  <a16:creationId xmlns:a16="http://schemas.microsoft.com/office/drawing/2014/main" xmlns="" id="{2CA2FB3F-DAEA-48FF-8F21-4210AFD88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560"/>
              <a:ext cx="0" cy="1084"/>
            </a:xfrm>
            <a:prstGeom prst="line">
              <a:avLst/>
            </a:prstGeom>
            <a:noFill/>
            <a:ln w="19050" cmpd="sng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245" name="Group 50">
            <a:extLst>
              <a:ext uri="{FF2B5EF4-FFF2-40B4-BE49-F238E27FC236}">
                <a16:creationId xmlns:a16="http://schemas.microsoft.com/office/drawing/2014/main" xmlns="" id="{693305BB-8993-4011-BD7D-4855BAA3F84E}"/>
              </a:ext>
            </a:extLst>
          </p:cNvPr>
          <p:cNvGrpSpPr>
            <a:grpSpLocks/>
          </p:cNvGrpSpPr>
          <p:nvPr/>
        </p:nvGrpSpPr>
        <p:grpSpPr bwMode="auto">
          <a:xfrm>
            <a:off x="3021013" y="5430838"/>
            <a:ext cx="1135062" cy="547687"/>
            <a:chOff x="0" y="0"/>
            <a:chExt cx="731" cy="345"/>
          </a:xfrm>
        </p:grpSpPr>
        <p:sp>
          <p:nvSpPr>
            <p:cNvPr id="246" name="Line 51">
              <a:extLst>
                <a:ext uri="{FF2B5EF4-FFF2-40B4-BE49-F238E27FC236}">
                  <a16:creationId xmlns:a16="http://schemas.microsoft.com/office/drawing/2014/main" xmlns="" id="{0CD2011D-1C71-4388-8817-1E9763999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" y="345"/>
              <a:ext cx="477" cy="0"/>
            </a:xfrm>
            <a:prstGeom prst="line">
              <a:avLst/>
            </a:prstGeom>
            <a:noFill/>
            <a:ln w="38100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47" name="Rectangle 52">
              <a:extLst>
                <a:ext uri="{FF2B5EF4-FFF2-40B4-BE49-F238E27FC236}">
                  <a16:creationId xmlns:a16="http://schemas.microsoft.com/office/drawing/2014/main" xmlns="" id="{5AE46479-2A5F-4875-BAED-8033B4850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</p:grpSp>
      <p:sp>
        <p:nvSpPr>
          <p:cNvPr id="248" name="Line 53">
            <a:extLst>
              <a:ext uri="{FF2B5EF4-FFF2-40B4-BE49-F238E27FC236}">
                <a16:creationId xmlns:a16="http://schemas.microsoft.com/office/drawing/2014/main" xmlns="" id="{704EBD60-4AED-4F41-A8F7-8FC5428FC1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2550" y="5299132"/>
            <a:ext cx="1047750" cy="0"/>
          </a:xfrm>
          <a:prstGeom prst="line">
            <a:avLst/>
          </a:prstGeom>
          <a:noFill/>
          <a:ln w="381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49" name="Line 54">
            <a:extLst>
              <a:ext uri="{FF2B5EF4-FFF2-40B4-BE49-F238E27FC236}">
                <a16:creationId xmlns:a16="http://schemas.microsoft.com/office/drawing/2014/main" xmlns="" id="{E940EBBA-C096-4B33-A8CD-524049BA82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3324" y="5972983"/>
            <a:ext cx="762000" cy="0"/>
          </a:xfrm>
          <a:prstGeom prst="line">
            <a:avLst/>
          </a:prstGeom>
          <a:noFill/>
          <a:ln w="381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50" name="Group 55">
            <a:extLst>
              <a:ext uri="{FF2B5EF4-FFF2-40B4-BE49-F238E27FC236}">
                <a16:creationId xmlns:a16="http://schemas.microsoft.com/office/drawing/2014/main" xmlns="" id="{F1762722-0593-4599-9A73-25D9CCA5861F}"/>
              </a:ext>
            </a:extLst>
          </p:cNvPr>
          <p:cNvGrpSpPr>
            <a:grpSpLocks/>
          </p:cNvGrpSpPr>
          <p:nvPr/>
        </p:nvGrpSpPr>
        <p:grpSpPr bwMode="auto">
          <a:xfrm>
            <a:off x="6359525" y="5292725"/>
            <a:ext cx="561975" cy="685800"/>
            <a:chOff x="0" y="0"/>
            <a:chExt cx="228" cy="432"/>
          </a:xfrm>
        </p:grpSpPr>
        <p:sp>
          <p:nvSpPr>
            <p:cNvPr id="251" name="Line 56">
              <a:extLst>
                <a:ext uri="{FF2B5EF4-FFF2-40B4-BE49-F238E27FC236}">
                  <a16:creationId xmlns:a16="http://schemas.microsoft.com/office/drawing/2014/main" xmlns="" id="{55AB4EEC-5C4F-48A3-8118-F3C719D05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2"/>
              <a:ext cx="228" cy="0"/>
            </a:xfrm>
            <a:prstGeom prst="line">
              <a:avLst/>
            </a:prstGeom>
            <a:noFill/>
            <a:ln w="4445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2" name="Line 57">
              <a:extLst>
                <a:ext uri="{FF2B5EF4-FFF2-40B4-BE49-F238E27FC236}">
                  <a16:creationId xmlns:a16="http://schemas.microsoft.com/office/drawing/2014/main" xmlns="" id="{CF4E202A-CF78-4D42-A953-B165207261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" y="0"/>
              <a:ext cx="0" cy="432"/>
            </a:xfrm>
            <a:prstGeom prst="line">
              <a:avLst/>
            </a:prstGeom>
            <a:noFill/>
            <a:ln w="4445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253" name="Group 58">
            <a:extLst>
              <a:ext uri="{FF2B5EF4-FFF2-40B4-BE49-F238E27FC236}">
                <a16:creationId xmlns:a16="http://schemas.microsoft.com/office/drawing/2014/main" xmlns="" id="{5F883DCE-83FA-4A20-ACDC-F091895C9562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5302250"/>
            <a:ext cx="206375" cy="685800"/>
            <a:chOff x="0" y="0"/>
            <a:chExt cx="477" cy="432"/>
          </a:xfrm>
        </p:grpSpPr>
        <p:sp>
          <p:nvSpPr>
            <p:cNvPr id="254" name="Line 59">
              <a:extLst>
                <a:ext uri="{FF2B5EF4-FFF2-40B4-BE49-F238E27FC236}">
                  <a16:creationId xmlns:a16="http://schemas.microsoft.com/office/drawing/2014/main" xmlns="" id="{99B7C6A3-79C0-45C5-977E-2BF85204C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423"/>
              <a:ext cx="477" cy="0"/>
            </a:xfrm>
            <a:prstGeom prst="line">
              <a:avLst/>
            </a:prstGeom>
            <a:noFill/>
            <a:ln w="4445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5" name="Line 60">
              <a:extLst>
                <a:ext uri="{FF2B5EF4-FFF2-40B4-BE49-F238E27FC236}">
                  <a16:creationId xmlns:a16="http://schemas.microsoft.com/office/drawing/2014/main" xmlns="" id="{102F6786-F2D9-4D77-9A21-C0EA908F6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" y="0"/>
              <a:ext cx="0" cy="432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256" name="Group 61">
            <a:extLst>
              <a:ext uri="{FF2B5EF4-FFF2-40B4-BE49-F238E27FC236}">
                <a16:creationId xmlns:a16="http://schemas.microsoft.com/office/drawing/2014/main" xmlns="" id="{89753923-4C0B-474C-996F-BB5866CB1CC2}"/>
              </a:ext>
            </a:extLst>
          </p:cNvPr>
          <p:cNvGrpSpPr>
            <a:grpSpLocks/>
          </p:cNvGrpSpPr>
          <p:nvPr/>
        </p:nvGrpSpPr>
        <p:grpSpPr bwMode="auto">
          <a:xfrm>
            <a:off x="4152900" y="5302250"/>
            <a:ext cx="257175" cy="685800"/>
            <a:chOff x="0" y="0"/>
            <a:chExt cx="240" cy="432"/>
          </a:xfrm>
        </p:grpSpPr>
        <p:sp>
          <p:nvSpPr>
            <p:cNvPr id="257" name="Line 62">
              <a:extLst>
                <a:ext uri="{FF2B5EF4-FFF2-40B4-BE49-F238E27FC236}">
                  <a16:creationId xmlns:a16="http://schemas.microsoft.com/office/drawing/2014/main" xmlns="" id="{50C69EBD-4C87-4717-A80F-0CD7EB3B3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240" cy="0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58" name="Line 63">
              <a:extLst>
                <a:ext uri="{FF2B5EF4-FFF2-40B4-BE49-F238E27FC236}">
                  <a16:creationId xmlns:a16="http://schemas.microsoft.com/office/drawing/2014/main" xmlns="" id="{A2690EC9-6765-410A-B3F4-5B178557D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" y="0"/>
              <a:ext cx="0" cy="432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259" name="Group 64">
            <a:extLst>
              <a:ext uri="{FF2B5EF4-FFF2-40B4-BE49-F238E27FC236}">
                <a16:creationId xmlns:a16="http://schemas.microsoft.com/office/drawing/2014/main" xmlns="" id="{DD443B15-0B97-4BE1-9ABE-50FF052F8987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5316538"/>
            <a:ext cx="595313" cy="685800"/>
            <a:chOff x="0" y="0"/>
            <a:chExt cx="477" cy="432"/>
          </a:xfrm>
        </p:grpSpPr>
        <p:sp>
          <p:nvSpPr>
            <p:cNvPr id="260" name="Line 65">
              <a:extLst>
                <a:ext uri="{FF2B5EF4-FFF2-40B4-BE49-F238E27FC236}">
                  <a16:creationId xmlns:a16="http://schemas.microsoft.com/office/drawing/2014/main" xmlns="" id="{492F6D06-1C36-4307-82E6-3060C48A1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423"/>
              <a:ext cx="477" cy="0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61" name="Line 66">
              <a:extLst>
                <a:ext uri="{FF2B5EF4-FFF2-40B4-BE49-F238E27FC236}">
                  <a16:creationId xmlns:a16="http://schemas.microsoft.com/office/drawing/2014/main" xmlns="" id="{8EE46E23-CC8E-42AB-86E6-D4FDAE7D80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" y="0"/>
              <a:ext cx="0" cy="432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262" name="Group 67">
            <a:extLst>
              <a:ext uri="{FF2B5EF4-FFF2-40B4-BE49-F238E27FC236}">
                <a16:creationId xmlns:a16="http://schemas.microsoft.com/office/drawing/2014/main" xmlns="" id="{DB403983-857D-47BB-A2AB-F10D9F2B802A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5302250"/>
            <a:ext cx="201613" cy="685800"/>
            <a:chOff x="0" y="0"/>
            <a:chExt cx="240" cy="432"/>
          </a:xfrm>
        </p:grpSpPr>
        <p:sp>
          <p:nvSpPr>
            <p:cNvPr id="263" name="Line 68">
              <a:extLst>
                <a:ext uri="{FF2B5EF4-FFF2-40B4-BE49-F238E27FC236}">
                  <a16:creationId xmlns:a16="http://schemas.microsoft.com/office/drawing/2014/main" xmlns="" id="{C7E2EA90-2C19-42A9-B6C6-1327091AF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240" cy="0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64" name="Line 69">
              <a:extLst>
                <a:ext uri="{FF2B5EF4-FFF2-40B4-BE49-F238E27FC236}">
                  <a16:creationId xmlns:a16="http://schemas.microsoft.com/office/drawing/2014/main" xmlns="" id="{2465383E-D21E-4908-9A14-ED0DD27E0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" y="0"/>
              <a:ext cx="0" cy="432"/>
            </a:xfrm>
            <a:prstGeom prst="line">
              <a:avLst/>
            </a:prstGeom>
            <a:noFill/>
            <a:ln w="3810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265" name="Group 70">
            <a:extLst>
              <a:ext uri="{FF2B5EF4-FFF2-40B4-BE49-F238E27FC236}">
                <a16:creationId xmlns:a16="http://schemas.microsoft.com/office/drawing/2014/main" xmlns="" id="{DAB9B2CA-C5F8-47B9-A391-ECCAF0D2D963}"/>
              </a:ext>
            </a:extLst>
          </p:cNvPr>
          <p:cNvGrpSpPr>
            <a:grpSpLocks/>
          </p:cNvGrpSpPr>
          <p:nvPr/>
        </p:nvGrpSpPr>
        <p:grpSpPr bwMode="auto">
          <a:xfrm>
            <a:off x="6911975" y="5307013"/>
            <a:ext cx="300038" cy="685800"/>
            <a:chOff x="0" y="0"/>
            <a:chExt cx="477" cy="432"/>
          </a:xfrm>
        </p:grpSpPr>
        <p:sp>
          <p:nvSpPr>
            <p:cNvPr id="266" name="Line 71">
              <a:extLst>
                <a:ext uri="{FF2B5EF4-FFF2-40B4-BE49-F238E27FC236}">
                  <a16:creationId xmlns:a16="http://schemas.microsoft.com/office/drawing/2014/main" xmlns="" id="{3089592C-9FBA-47C9-A2A9-A7205F7E7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423"/>
              <a:ext cx="477" cy="0"/>
            </a:xfrm>
            <a:prstGeom prst="line">
              <a:avLst/>
            </a:prstGeom>
            <a:noFill/>
            <a:ln w="4445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67" name="Line 72">
              <a:extLst>
                <a:ext uri="{FF2B5EF4-FFF2-40B4-BE49-F238E27FC236}">
                  <a16:creationId xmlns:a16="http://schemas.microsoft.com/office/drawing/2014/main" xmlns="" id="{66EAFE70-7977-4054-862D-FC932B90B2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" y="0"/>
              <a:ext cx="0" cy="432"/>
            </a:xfrm>
            <a:prstGeom prst="line">
              <a:avLst/>
            </a:prstGeom>
            <a:noFill/>
            <a:ln w="4445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268" name="Rectangle 73">
            <a:extLst>
              <a:ext uri="{FF2B5EF4-FFF2-40B4-BE49-F238E27FC236}">
                <a16:creationId xmlns:a16="http://schemas.microsoft.com/office/drawing/2014/main" xmlns="" id="{727C52D6-8336-42EF-BA18-B64E6E93C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3717925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269" name="Rectangle 74">
            <a:extLst>
              <a:ext uri="{FF2B5EF4-FFF2-40B4-BE49-F238E27FC236}">
                <a16:creationId xmlns:a16="http://schemas.microsoft.com/office/drawing/2014/main" xmlns="" id="{E98DCFF3-D353-4243-8BE0-DA4C1F387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3717925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0" name="Rectangle 75">
            <a:extLst>
              <a:ext uri="{FF2B5EF4-FFF2-40B4-BE49-F238E27FC236}">
                <a16:creationId xmlns:a16="http://schemas.microsoft.com/office/drawing/2014/main" xmlns="" id="{6880D871-5FB5-4CE4-B501-89A0AA33D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717925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1" name="Rectangle 76">
            <a:extLst>
              <a:ext uri="{FF2B5EF4-FFF2-40B4-BE49-F238E27FC236}">
                <a16:creationId xmlns:a16="http://schemas.microsoft.com/office/drawing/2014/main" xmlns="" id="{8D3373BC-42B3-48F3-9CCA-CA288262B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789363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2" name="Rectangle 77">
            <a:extLst>
              <a:ext uri="{FF2B5EF4-FFF2-40B4-BE49-F238E27FC236}">
                <a16:creationId xmlns:a16="http://schemas.microsoft.com/office/drawing/2014/main" xmlns="" id="{7F9C32B6-E1EF-4137-B501-B95628D55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3789363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3" name="Rectangle 78">
            <a:extLst>
              <a:ext uri="{FF2B5EF4-FFF2-40B4-BE49-F238E27FC236}">
                <a16:creationId xmlns:a16="http://schemas.microsoft.com/office/drawing/2014/main" xmlns="" id="{480FA46C-BAB5-44B6-BF4D-65B99A45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789363"/>
            <a:ext cx="35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4" name="Group 79">
            <a:extLst>
              <a:ext uri="{FF2B5EF4-FFF2-40B4-BE49-F238E27FC236}">
                <a16:creationId xmlns:a16="http://schemas.microsoft.com/office/drawing/2014/main" xmlns="" id="{BFE9198B-38CF-4B9E-B046-177D5839CCAE}"/>
              </a:ext>
            </a:extLst>
          </p:cNvPr>
          <p:cNvGrpSpPr>
            <a:grpSpLocks/>
          </p:cNvGrpSpPr>
          <p:nvPr/>
        </p:nvGrpSpPr>
        <p:grpSpPr bwMode="auto">
          <a:xfrm>
            <a:off x="2713038" y="2022475"/>
            <a:ext cx="4102100" cy="1358900"/>
            <a:chOff x="0" y="0"/>
            <a:chExt cx="2512" cy="856"/>
          </a:xfrm>
        </p:grpSpPr>
        <p:sp>
          <p:nvSpPr>
            <p:cNvPr id="275" name="Rectangle 80">
              <a:extLst>
                <a:ext uri="{FF2B5EF4-FFF2-40B4-BE49-F238E27FC236}">
                  <a16:creationId xmlns:a16="http://schemas.microsoft.com/office/drawing/2014/main" xmlns="" id="{A7F91457-85C0-4889-9666-7FAAA286F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432"/>
              <a:ext cx="472" cy="424"/>
            </a:xfrm>
            <a:prstGeom prst="rect">
              <a:avLst/>
            </a:prstGeom>
            <a:solidFill>
              <a:srgbClr val="FF33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76" name="AutoShape 81">
              <a:extLst>
                <a:ext uri="{FF2B5EF4-FFF2-40B4-BE49-F238E27FC236}">
                  <a16:creationId xmlns:a16="http://schemas.microsoft.com/office/drawing/2014/main" xmlns="" id="{2189A98F-C76F-4CC0-83FF-AD937E64F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12" cy="240"/>
            </a:xfrm>
            <a:prstGeom prst="wedgeRectCallout">
              <a:avLst>
                <a:gd name="adj1" fmla="val -23727"/>
                <a:gd name="adj2" fmla="val 118750"/>
              </a:avLst>
            </a:prstGeom>
            <a:solidFill>
              <a:srgbClr val="CCCCFF"/>
            </a:solidFill>
            <a:ln w="9525" cmpd="sng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7200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sz="24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zh-CN" altLang="en-US" sz="2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0时，触发器状态不变</a:t>
              </a:r>
            </a:p>
          </p:txBody>
        </p:sp>
      </p:grpSp>
      <p:grpSp>
        <p:nvGrpSpPr>
          <p:cNvPr id="277" name="Group 82">
            <a:extLst>
              <a:ext uri="{FF2B5EF4-FFF2-40B4-BE49-F238E27FC236}">
                <a16:creationId xmlns:a16="http://schemas.microsoft.com/office/drawing/2014/main" xmlns="" id="{40945D82-B7DA-4F04-B09A-F9ADFA9EA5F8}"/>
              </a:ext>
            </a:extLst>
          </p:cNvPr>
          <p:cNvGrpSpPr>
            <a:grpSpLocks/>
          </p:cNvGrpSpPr>
          <p:nvPr/>
        </p:nvGrpSpPr>
        <p:grpSpPr bwMode="auto">
          <a:xfrm>
            <a:off x="3817938" y="1758950"/>
            <a:ext cx="2832100" cy="1631950"/>
            <a:chOff x="0" y="0"/>
            <a:chExt cx="1688" cy="1028"/>
          </a:xfrm>
        </p:grpSpPr>
        <p:sp>
          <p:nvSpPr>
            <p:cNvPr id="278" name="Rectangle 83">
              <a:extLst>
                <a:ext uri="{FF2B5EF4-FFF2-40B4-BE49-F238E27FC236}">
                  <a16:creationId xmlns:a16="http://schemas.microsoft.com/office/drawing/2014/main" xmlns="" id="{F843555D-EDAE-4C64-803A-94311BDC5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" y="604"/>
              <a:ext cx="618" cy="424"/>
            </a:xfrm>
            <a:prstGeom prst="rect">
              <a:avLst/>
            </a:prstGeom>
            <a:solidFill>
              <a:srgbClr val="00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79" name="AutoShape 84">
              <a:extLst>
                <a:ext uri="{FF2B5EF4-FFF2-40B4-BE49-F238E27FC236}">
                  <a16:creationId xmlns:a16="http://schemas.microsoft.com/office/drawing/2014/main" xmlns="" id="{518E93C9-DF5E-48CE-8D64-E8E77B75B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688" cy="448"/>
            </a:xfrm>
            <a:prstGeom prst="wedgeRectCallout">
              <a:avLst>
                <a:gd name="adj1" fmla="val -20852"/>
                <a:gd name="adj2" fmla="val 76116"/>
              </a:avLst>
            </a:prstGeom>
            <a:solidFill>
              <a:srgbClr val="CCCCFF"/>
            </a:solidFill>
            <a:ln w="9525" cmpd="sng">
              <a:solidFill>
                <a:srgbClr val="00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7200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sz="24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zh-CN" altLang="en-US" sz="2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1时，</a:t>
              </a:r>
              <a:r>
                <a:rPr lang="zh-CN" altLang="en-US" sz="24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触发器次态跟随</a:t>
              </a:r>
              <a:r>
                <a:rPr lang="zh-CN" altLang="en-US" sz="24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4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信号</a:t>
              </a:r>
            </a:p>
          </p:txBody>
        </p:sp>
      </p:grpSp>
      <p:sp>
        <p:nvSpPr>
          <p:cNvPr id="280" name="Rectangle 85">
            <a:extLst>
              <a:ext uri="{FF2B5EF4-FFF2-40B4-BE49-F238E27FC236}">
                <a16:creationId xmlns:a16="http://schemas.microsoft.com/office/drawing/2014/main" xmlns="" id="{EC5072C9-9E8B-4876-9B31-11C9093F5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2705100"/>
            <a:ext cx="990600" cy="666750"/>
          </a:xfrm>
          <a:prstGeom prst="rect">
            <a:avLst/>
          </a:prstGeom>
          <a:solidFill>
            <a:srgbClr val="FF33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81" name="Rectangle 86">
            <a:extLst>
              <a:ext uri="{FF2B5EF4-FFF2-40B4-BE49-F238E27FC236}">
                <a16:creationId xmlns:a16="http://schemas.microsoft.com/office/drawing/2014/main" xmlns="" id="{9A631098-535F-41F9-8D7C-CD84F89D0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2733675"/>
            <a:ext cx="990600" cy="666750"/>
          </a:xfrm>
          <a:prstGeom prst="rect">
            <a:avLst/>
          </a:prstGeom>
          <a:solidFill>
            <a:srgbClr val="00CC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82" name="Rectangle 87">
            <a:extLst>
              <a:ext uri="{FF2B5EF4-FFF2-40B4-BE49-F238E27FC236}">
                <a16:creationId xmlns:a16="http://schemas.microsoft.com/office/drawing/2014/main" xmlns="" id="{BF8025E9-10B9-4656-83D8-92A4771E7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2705100"/>
            <a:ext cx="752475" cy="666750"/>
          </a:xfrm>
          <a:prstGeom prst="rect">
            <a:avLst/>
          </a:prstGeom>
          <a:solidFill>
            <a:srgbClr val="FF33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83" name="AutoShape 88">
            <a:extLst>
              <a:ext uri="{FF2B5EF4-FFF2-40B4-BE49-F238E27FC236}">
                <a16:creationId xmlns:a16="http://schemas.microsoft.com/office/drawing/2014/main" xmlns="" id="{11D196F3-E11E-4A74-A312-7007C6A14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6237288"/>
            <a:ext cx="1512887" cy="406400"/>
          </a:xfrm>
          <a:prstGeom prst="wedgeRectCallout">
            <a:avLst>
              <a:gd name="adj1" fmla="val 28069"/>
              <a:gd name="adj2" fmla="val -113671"/>
            </a:avLst>
          </a:prstGeom>
          <a:solidFill>
            <a:srgbClr val="FFFF66"/>
          </a:solidFill>
          <a:ln w="9525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72000" bIns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初始状态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A7B5235-BF32-4E1A-AF5D-1F2BAEA252DE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4030" y="2882772"/>
            <a:ext cx="21526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123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utoUpdateAnimBg="0"/>
      <p:bldP spid="269" grpId="0" autoUpdateAnimBg="0"/>
      <p:bldP spid="270" grpId="0" autoUpdateAnimBg="0"/>
      <p:bldP spid="271" grpId="0" autoUpdateAnimBg="0"/>
      <p:bldP spid="272" grpId="0" autoUpdateAnimBg="0"/>
      <p:bldP spid="273" grpId="0" autoUpdateAnimBg="0"/>
      <p:bldP spid="283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5838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5.1.1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 时序逻辑电路的特点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文本框 494593">
            <a:extLst>
              <a:ext uri="{FF2B5EF4-FFF2-40B4-BE49-F238E27FC236}">
                <a16:creationId xmlns:a16="http://schemas.microsoft.com/office/drawing/2014/main" xmlns="" id="{AB6E95A0-546D-42AE-8E5A-7C88153C4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79" y="1010555"/>
            <a:ext cx="25226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ea typeface="宋体" panose="02010600030101010101" pitchFamily="2" charset="-122"/>
              </a:rPr>
              <a:t>数字逻辑电路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461E666F-0514-4517-A1CB-518D1B8DA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113" y="684880"/>
            <a:ext cx="237752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组合逻辑电路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时序逻辑电路</a:t>
            </a: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xmlns="" id="{AB27BEFD-9918-4EAE-98CB-07732CF6E6DB}"/>
              </a:ext>
            </a:extLst>
          </p:cNvPr>
          <p:cNvSpPr>
            <a:spLocks/>
          </p:cNvSpPr>
          <p:nvPr/>
        </p:nvSpPr>
        <p:spPr bwMode="auto">
          <a:xfrm>
            <a:off x="2895600" y="847468"/>
            <a:ext cx="208548" cy="802071"/>
          </a:xfrm>
          <a:prstGeom prst="leftBrace">
            <a:avLst>
              <a:gd name="adj1" fmla="val 416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32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6A709DF-3DC4-4FF0-8790-AC69F0B81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12" y="4679475"/>
            <a:ext cx="8719343" cy="193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功能：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任何时刻的稳定输出，不仅与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该时刻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的输入有关，还与电路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原状态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有关，即与以前的输入有关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结构：</a:t>
            </a:r>
            <a:r>
              <a:rPr lang="zh-CN" altLang="en-US" b="1" dirty="0">
                <a:ea typeface="楷体_GB2312" pitchFamily="49" charset="-122"/>
              </a:rPr>
              <a:t>由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组合电路</a:t>
            </a:r>
            <a:r>
              <a:rPr lang="zh-CN" altLang="en-US" b="1" dirty="0">
                <a:ea typeface="楷体_GB2312" pitchFamily="49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存储电路</a:t>
            </a:r>
            <a:r>
              <a:rPr lang="zh-CN" altLang="en-US" b="1" dirty="0">
                <a:ea typeface="楷体_GB2312" pitchFamily="49" charset="-122"/>
              </a:rPr>
              <a:t>组成</a:t>
            </a:r>
          </a:p>
        </p:txBody>
      </p:sp>
      <p:sp>
        <p:nvSpPr>
          <p:cNvPr id="21" name="矩形 494598">
            <a:extLst>
              <a:ext uri="{FF2B5EF4-FFF2-40B4-BE49-F238E27FC236}">
                <a16:creationId xmlns:a16="http://schemas.microsoft.com/office/drawing/2014/main" xmlns="" id="{68E68386-57CC-424A-8795-F8B3471CE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77" y="4156254"/>
            <a:ext cx="37942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7030A0"/>
                </a:solidFill>
                <a:latin typeface="黑体" panose="02010609060101010101" pitchFamily="49" charset="-122"/>
              </a:rPr>
              <a:t>时序逻辑电路</a:t>
            </a:r>
            <a:r>
              <a:rPr lang="zh-CN" altLang="en-US" b="1" dirty="0">
                <a:latin typeface="黑体" panose="02010609060101010101" pitchFamily="49" charset="-122"/>
              </a:rPr>
              <a:t>的特点</a:t>
            </a:r>
            <a:r>
              <a:rPr lang="en-US" altLang="zh-CN" b="1" dirty="0">
                <a:latin typeface="黑体" panose="02010609060101010101" pitchFamily="49" charset="-122"/>
              </a:rPr>
              <a:t>:</a:t>
            </a:r>
            <a:endParaRPr lang="zh-CN" altLang="en-US" b="1" dirty="0">
              <a:latin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939A8FEE-811F-415B-9742-EB82EDE7DB29}"/>
              </a:ext>
            </a:extLst>
          </p:cNvPr>
          <p:cNvSpPr txBox="1"/>
          <p:nvPr/>
        </p:nvSpPr>
        <p:spPr>
          <a:xfrm>
            <a:off x="321413" y="2251122"/>
            <a:ext cx="4178398" cy="1284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组合逻辑电路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的特点：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输出随当前输入变化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644191" y="2318842"/>
            <a:ext cx="3861012" cy="1310250"/>
            <a:chOff x="4644191" y="2318842"/>
            <a:chExt cx="3861012" cy="1310250"/>
          </a:xfrm>
        </p:grpSpPr>
        <p:grpSp>
          <p:nvGrpSpPr>
            <p:cNvPr id="22" name="Group 27">
              <a:extLst>
                <a:ext uri="{FF2B5EF4-FFF2-40B4-BE49-F238E27FC236}">
                  <a16:creationId xmlns:a16="http://schemas.microsoft.com/office/drawing/2014/main" xmlns="" id="{9A7CB4D6-1D7C-49B3-9C47-4A9BC38B9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4191" y="2318842"/>
              <a:ext cx="3861012" cy="1310250"/>
              <a:chOff x="3120" y="988"/>
              <a:chExt cx="2550" cy="760"/>
            </a:xfrm>
          </p:grpSpPr>
          <p:sp>
            <p:nvSpPr>
              <p:cNvPr id="23" name="Rectangle 28">
                <a:extLst>
                  <a:ext uri="{FF2B5EF4-FFF2-40B4-BE49-F238E27FC236}">
                    <a16:creationId xmlns:a16="http://schemas.microsoft.com/office/drawing/2014/main" xmlns="" id="{D59522F3-C89E-4010-A730-B4C6E5D5A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046"/>
                <a:ext cx="912" cy="672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dirty="0"/>
                  <a:t>组合逻辑</a:t>
                </a:r>
              </a:p>
              <a:p>
                <a:pPr algn="ctr" eaLnBrk="1" hangingPunct="1"/>
                <a:r>
                  <a:rPr lang="zh-CN" altLang="en-US" sz="2000" b="1" dirty="0"/>
                  <a:t>电      路</a:t>
                </a:r>
              </a:p>
            </p:txBody>
          </p:sp>
          <p:sp>
            <p:nvSpPr>
              <p:cNvPr id="24" name="Line 29">
                <a:extLst>
                  <a:ext uri="{FF2B5EF4-FFF2-40B4-BE49-F238E27FC236}">
                    <a16:creationId xmlns:a16="http://schemas.microsoft.com/office/drawing/2014/main" xmlns="" id="{8D5B31B6-D599-4450-AB6A-1C36B547F9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133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Text Box 30">
                <a:extLst>
                  <a:ext uri="{FF2B5EF4-FFF2-40B4-BE49-F238E27FC236}">
                    <a16:creationId xmlns:a16="http://schemas.microsoft.com/office/drawing/2014/main" xmlns="" id="{C9FAC4B0-6AE1-4344-A2B5-A4E794CC0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3" y="998"/>
                <a:ext cx="30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6" name="Line 31">
                <a:extLst>
                  <a:ext uri="{FF2B5EF4-FFF2-40B4-BE49-F238E27FC236}">
                    <a16:creationId xmlns:a16="http://schemas.microsoft.com/office/drawing/2014/main" xmlns="" id="{B51D2C6D-C98B-4B18-8D1F-6C3F30F8FD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4" y="1306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Text Box 32">
                <a:extLst>
                  <a:ext uri="{FF2B5EF4-FFF2-40B4-BE49-F238E27FC236}">
                    <a16:creationId xmlns:a16="http://schemas.microsoft.com/office/drawing/2014/main" xmlns="" id="{2662060C-3715-4C4D-B276-5E95E7882C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172"/>
                <a:ext cx="30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8" name="Line 33">
                <a:extLst>
                  <a:ext uri="{FF2B5EF4-FFF2-40B4-BE49-F238E27FC236}">
                    <a16:creationId xmlns:a16="http://schemas.microsoft.com/office/drawing/2014/main" xmlns="" id="{9CE16B92-D3CF-45F2-BC2C-848A752F4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4" y="1613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Text Box 34">
                <a:extLst>
                  <a:ext uri="{FF2B5EF4-FFF2-40B4-BE49-F238E27FC236}">
                    <a16:creationId xmlns:a16="http://schemas.microsoft.com/office/drawing/2014/main" xmlns="" id="{2FD01116-28DB-4E0A-9667-3130AF458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478"/>
                <a:ext cx="346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30" name="Line 35">
                <a:extLst>
                  <a:ext uri="{FF2B5EF4-FFF2-40B4-BE49-F238E27FC236}">
                    <a16:creationId xmlns:a16="http://schemas.microsoft.com/office/drawing/2014/main" xmlns="" id="{2FF15C5F-AB2D-4C7A-9E3E-8DDC1F92F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2" y="1123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Text Box 36">
                <a:extLst>
                  <a:ext uri="{FF2B5EF4-FFF2-40B4-BE49-F238E27FC236}">
                    <a16:creationId xmlns:a16="http://schemas.microsoft.com/office/drawing/2014/main" xmlns="" id="{A3857CCB-6E41-482A-8909-D40D8E1D32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80" y="988"/>
                <a:ext cx="289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2" name="Line 37">
                <a:extLst>
                  <a:ext uri="{FF2B5EF4-FFF2-40B4-BE49-F238E27FC236}">
                    <a16:creationId xmlns:a16="http://schemas.microsoft.com/office/drawing/2014/main" xmlns="" id="{3C4873E1-50F4-47F0-A5E1-76F3F6987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296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" name="Text Box 38">
                <a:extLst>
                  <a:ext uri="{FF2B5EF4-FFF2-40B4-BE49-F238E27FC236}">
                    <a16:creationId xmlns:a16="http://schemas.microsoft.com/office/drawing/2014/main" xmlns="" id="{A2B6D842-7C8B-40C4-B1C5-BAB23468A5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6" y="1161"/>
                <a:ext cx="28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4" name="Line 39">
                <a:extLst>
                  <a:ext uri="{FF2B5EF4-FFF2-40B4-BE49-F238E27FC236}">
                    <a16:creationId xmlns:a16="http://schemas.microsoft.com/office/drawing/2014/main" xmlns="" id="{5631C082-EE65-49F3-B1C7-3EFF9ABE6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603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Text Box 40">
                <a:extLst>
                  <a:ext uri="{FF2B5EF4-FFF2-40B4-BE49-F238E27FC236}">
                    <a16:creationId xmlns:a16="http://schemas.microsoft.com/office/drawing/2014/main" xmlns="" id="{8569F77A-BB7B-4D4F-8833-F5D4058134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6" y="1469"/>
                <a:ext cx="294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F</a:t>
                </a:r>
                <a:r>
                  <a:rPr lang="en-US" altLang="zh-CN" sz="2000" b="1" baseline="-25000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5229578" y="2747321"/>
              <a:ext cx="249382" cy="608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endParaRPr lang="en-US" altLang="zh-CN" sz="1600" b="1" dirty="0" smtClean="0"/>
            </a:p>
            <a:p>
              <a:pPr>
                <a:lnSpc>
                  <a:spcPct val="50000"/>
                </a:lnSpc>
              </a:pPr>
              <a:r>
                <a:rPr lang="en-US" altLang="zh-CN" sz="16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16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1600" b="1" dirty="0"/>
                <a:t>.</a:t>
              </a:r>
              <a:endParaRPr lang="zh-CN" altLang="en-US" sz="1600" b="1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2604" y="2730022"/>
              <a:ext cx="249382" cy="608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50000"/>
                </a:lnSpc>
              </a:pPr>
              <a:endParaRPr lang="en-US" altLang="zh-CN" sz="1600" b="1" dirty="0" smtClean="0"/>
            </a:p>
            <a:p>
              <a:pPr>
                <a:lnSpc>
                  <a:spcPct val="50000"/>
                </a:lnSpc>
              </a:pPr>
              <a:r>
                <a:rPr lang="en-US" altLang="zh-CN" sz="16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1600" b="1" dirty="0" smtClean="0"/>
                <a:t>.</a:t>
              </a:r>
            </a:p>
            <a:p>
              <a:pPr>
                <a:lnSpc>
                  <a:spcPct val="50000"/>
                </a:lnSpc>
              </a:pPr>
              <a:r>
                <a:rPr lang="en-US" altLang="zh-CN" sz="1600" b="1" dirty="0"/>
                <a:t>.</a:t>
              </a:r>
              <a:endParaRPr lang="zh-CN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1636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三、钟控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J-K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179471F-C3BF-4A33-8034-FBF5E0B1982F}"/>
              </a:ext>
            </a:extLst>
          </p:cNvPr>
          <p:cNvSpPr txBox="1"/>
          <p:nvPr/>
        </p:nvSpPr>
        <p:spPr>
          <a:xfrm>
            <a:off x="3677757" y="620964"/>
            <a:ext cx="30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电路结构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F176B1E0-6637-4215-BAB3-D96373E70DBF}"/>
              </a:ext>
            </a:extLst>
          </p:cNvPr>
          <p:cNvGrpSpPr/>
          <p:nvPr/>
        </p:nvGrpSpPr>
        <p:grpSpPr>
          <a:xfrm>
            <a:off x="789335" y="1606134"/>
            <a:ext cx="6830229" cy="2807362"/>
            <a:chOff x="785763" y="1612231"/>
            <a:chExt cx="6830229" cy="2807362"/>
          </a:xfrm>
        </p:grpSpPr>
        <p:grpSp>
          <p:nvGrpSpPr>
            <p:cNvPr id="95" name="Group 28">
              <a:extLst>
                <a:ext uri="{FF2B5EF4-FFF2-40B4-BE49-F238E27FC236}">
                  <a16:creationId xmlns:a16="http://schemas.microsoft.com/office/drawing/2014/main" xmlns="" id="{2CDB3AD2-65E7-4897-A455-3CCB1A9482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763" y="1612231"/>
              <a:ext cx="6830229" cy="2807362"/>
              <a:chOff x="432" y="1248"/>
              <a:chExt cx="3628" cy="1461"/>
            </a:xfrm>
          </p:grpSpPr>
          <p:graphicFrame>
            <p:nvGraphicFramePr>
              <p:cNvPr id="96" name="Object 15">
                <a:extLst>
                  <a:ext uri="{FF2B5EF4-FFF2-40B4-BE49-F238E27FC236}">
                    <a16:creationId xmlns:a16="http://schemas.microsoft.com/office/drawing/2014/main" xmlns="" id="{B1CC132B-E3B5-4293-803E-12BE53DA46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1359845287"/>
                  </p:ext>
                </p:extLst>
              </p:nvPr>
            </p:nvGraphicFramePr>
            <p:xfrm>
              <a:off x="432" y="1248"/>
              <a:ext cx="3408" cy="1461"/>
            </p:xfrm>
            <a:graphic>
              <a:graphicData uri="http://schemas.openxmlformats.org/presentationml/2006/ole">
                <p:oleObj spid="_x0000_s98703" r:id="rId6" imgW="3532950" imgH="1423007" progId="">
                  <p:embed/>
                </p:oleObj>
              </a:graphicData>
            </a:graphic>
          </p:graphicFrame>
          <p:sp>
            <p:nvSpPr>
              <p:cNvPr id="97" name="Rectangle 17">
                <a:extLst>
                  <a:ext uri="{FF2B5EF4-FFF2-40B4-BE49-F238E27FC236}">
                    <a16:creationId xmlns:a16="http://schemas.microsoft.com/office/drawing/2014/main" xmlns="" id="{B6176BE0-7365-43A5-82C6-3FF66F841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344"/>
                <a:ext cx="1248" cy="1296"/>
              </a:xfrm>
              <a:prstGeom prst="rect">
                <a:avLst/>
              </a:prstGeom>
              <a:noFill/>
              <a:ln w="47625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Text Box 26">
                <a:extLst>
                  <a:ext uri="{FF2B5EF4-FFF2-40B4-BE49-F238E27FC236}">
                    <a16:creationId xmlns:a16="http://schemas.microsoft.com/office/drawing/2014/main" xmlns="" id="{90DB7D36-7E3F-45F1-83F2-E40BF0CA8F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468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n+1</a:t>
                </a:r>
              </a:p>
            </p:txBody>
          </p:sp>
          <p:sp>
            <p:nvSpPr>
              <p:cNvPr id="99" name="Text Box 27">
                <a:extLst>
                  <a:ext uri="{FF2B5EF4-FFF2-40B4-BE49-F238E27FC236}">
                    <a16:creationId xmlns:a16="http://schemas.microsoft.com/office/drawing/2014/main" xmlns="" id="{19CDEDDC-FC60-40E9-B77E-C0974E53AF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188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n+1</a:t>
                </a:r>
              </a:p>
            </p:txBody>
          </p:sp>
        </p:grpSp>
        <p:sp>
          <p:nvSpPr>
            <p:cNvPr id="102" name="Line 10">
              <a:extLst>
                <a:ext uri="{FF2B5EF4-FFF2-40B4-BE49-F238E27FC236}">
                  <a16:creationId xmlns:a16="http://schemas.microsoft.com/office/drawing/2014/main" xmlns="" id="{A8CC4067-A890-4CDF-92A4-79BBBB1831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64186" y="2306052"/>
              <a:ext cx="5778" cy="2077695"/>
            </a:xfrm>
            <a:prstGeom prst="line">
              <a:avLst/>
            </a:prstGeom>
            <a:noFill/>
            <a:ln w="5715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11">
              <a:extLst>
                <a:ext uri="{FF2B5EF4-FFF2-40B4-BE49-F238E27FC236}">
                  <a16:creationId xmlns:a16="http://schemas.microsoft.com/office/drawing/2014/main" xmlns="" id="{97C62A4D-578E-4042-B24F-FD8F337D1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17873" y="4380900"/>
              <a:ext cx="4352091" cy="2852"/>
            </a:xfrm>
            <a:prstGeom prst="line">
              <a:avLst/>
            </a:prstGeom>
            <a:noFill/>
            <a:ln w="5715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2">
              <a:extLst>
                <a:ext uri="{FF2B5EF4-FFF2-40B4-BE49-F238E27FC236}">
                  <a16:creationId xmlns:a16="http://schemas.microsoft.com/office/drawing/2014/main" xmlns="" id="{7C21C321-99CE-4AD1-B9D4-D1BEB1B22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873" y="3954379"/>
              <a:ext cx="0" cy="430638"/>
            </a:xfrm>
            <a:prstGeom prst="line">
              <a:avLst/>
            </a:prstGeom>
            <a:noFill/>
            <a:ln w="5715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3">
              <a:extLst>
                <a:ext uri="{FF2B5EF4-FFF2-40B4-BE49-F238E27FC236}">
                  <a16:creationId xmlns:a16="http://schemas.microsoft.com/office/drawing/2014/main" xmlns="" id="{6FC9B589-2386-45B2-A2CE-9B46B5414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909" y="3978510"/>
              <a:ext cx="160775" cy="6190"/>
            </a:xfrm>
            <a:prstGeom prst="line">
              <a:avLst/>
            </a:prstGeom>
            <a:noFill/>
            <a:ln w="57150" cmpd="sng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6">
              <a:extLst>
                <a:ext uri="{FF2B5EF4-FFF2-40B4-BE49-F238E27FC236}">
                  <a16:creationId xmlns:a16="http://schemas.microsoft.com/office/drawing/2014/main" xmlns="" id="{5A100E61-DA05-4A29-9A8A-D02AE331A6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2054" y="1645998"/>
              <a:ext cx="5778" cy="2037139"/>
            </a:xfrm>
            <a:prstGeom prst="line">
              <a:avLst/>
            </a:prstGeom>
            <a:noFill/>
            <a:ln w="57150" cmpd="sng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7">
              <a:extLst>
                <a:ext uri="{FF2B5EF4-FFF2-40B4-BE49-F238E27FC236}">
                  <a16:creationId xmlns:a16="http://schemas.microsoft.com/office/drawing/2014/main" xmlns="" id="{58047359-4106-42D5-9B2C-121E07E007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89801" y="1661257"/>
              <a:ext cx="4734258" cy="1267"/>
            </a:xfrm>
            <a:prstGeom prst="line">
              <a:avLst/>
            </a:prstGeom>
            <a:noFill/>
            <a:ln w="57150" cmpd="sng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8">
              <a:extLst>
                <a:ext uri="{FF2B5EF4-FFF2-40B4-BE49-F238E27FC236}">
                  <a16:creationId xmlns:a16="http://schemas.microsoft.com/office/drawing/2014/main" xmlns="" id="{99C05474-0319-45A0-9D67-E84DDF5CD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875" y="1691202"/>
              <a:ext cx="0" cy="343767"/>
            </a:xfrm>
            <a:prstGeom prst="line">
              <a:avLst/>
            </a:prstGeom>
            <a:noFill/>
            <a:ln w="57150" cmpd="sng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9">
              <a:extLst>
                <a:ext uri="{FF2B5EF4-FFF2-40B4-BE49-F238E27FC236}">
                  <a16:creationId xmlns:a16="http://schemas.microsoft.com/office/drawing/2014/main" xmlns="" id="{FBCD6370-5BD7-4C86-B8FF-074BEB68D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9801" y="2062061"/>
              <a:ext cx="205667" cy="2853"/>
            </a:xfrm>
            <a:prstGeom prst="line">
              <a:avLst/>
            </a:prstGeom>
            <a:noFill/>
            <a:ln w="57150" cmpd="sng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xmlns="" id="{3DAD74DA-638F-4B2E-B033-36B6D88843C8}"/>
              </a:ext>
            </a:extLst>
          </p:cNvPr>
          <p:cNvSpPr/>
          <p:nvPr/>
        </p:nvSpPr>
        <p:spPr>
          <a:xfrm>
            <a:off x="6988977" y="4182146"/>
            <a:ext cx="1435768" cy="842180"/>
          </a:xfrm>
          <a:prstGeom prst="wedgeRectCallout">
            <a:avLst>
              <a:gd name="adj1" fmla="val -117100"/>
              <a:gd name="adj2" fmla="val -6490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基本</a:t>
            </a:r>
            <a:r>
              <a:rPr lang="en-US" altLang="zh-CN" sz="2800" dirty="0">
                <a:solidFill>
                  <a:srgbClr val="FF0000"/>
                </a:solidFill>
              </a:rPr>
              <a:t>R-S</a:t>
            </a:r>
            <a:r>
              <a:rPr lang="zh-CN" altLang="en-US" sz="2800" dirty="0">
                <a:solidFill>
                  <a:srgbClr val="FF0000"/>
                </a:solidFill>
              </a:rPr>
              <a:t>触发器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93908BA1-2B14-4790-B24B-35F9091169B6}"/>
              </a:ext>
            </a:extLst>
          </p:cNvPr>
          <p:cNvGrpSpPr/>
          <p:nvPr/>
        </p:nvGrpSpPr>
        <p:grpSpPr>
          <a:xfrm>
            <a:off x="2340339" y="4773167"/>
            <a:ext cx="2794001" cy="1790700"/>
            <a:chOff x="1694872" y="4779952"/>
            <a:chExt cx="2794001" cy="1790700"/>
          </a:xfrm>
        </p:grpSpPr>
        <p:graphicFrame>
          <p:nvGraphicFramePr>
            <p:cNvPr id="111" name="Object 34">
              <a:extLst>
                <a:ext uri="{FF2B5EF4-FFF2-40B4-BE49-F238E27FC236}">
                  <a16:creationId xmlns:a16="http://schemas.microsoft.com/office/drawing/2014/main" xmlns="" id="{2DE61729-B18F-4C22-8DD4-4CD1DFE409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618449568"/>
                </p:ext>
              </p:extLst>
            </p:nvPr>
          </p:nvGraphicFramePr>
          <p:xfrm>
            <a:off x="2258435" y="4779952"/>
            <a:ext cx="1847850" cy="1790700"/>
          </p:xfrm>
          <a:graphic>
            <a:graphicData uri="http://schemas.openxmlformats.org/presentationml/2006/ole">
              <p:oleObj spid="_x0000_s98704" name="BMP 图象" r:id="rId7" imgW="1848108" imgH="1790476" progId="PBrush">
                <p:embed/>
              </p:oleObj>
            </a:graphicData>
          </a:graphic>
        </p:graphicFrame>
        <p:sp>
          <p:nvSpPr>
            <p:cNvPr id="112" name="Rectangle 35">
              <a:extLst>
                <a:ext uri="{FF2B5EF4-FFF2-40B4-BE49-F238E27FC236}">
                  <a16:creationId xmlns:a16="http://schemas.microsoft.com/office/drawing/2014/main" xmlns="" id="{A0C90060-0340-4D10-A8AD-340AE43F8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060" y="5810240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13" name="Rectangle 37">
              <a:extLst>
                <a:ext uri="{FF2B5EF4-FFF2-40B4-BE49-F238E27FC236}">
                  <a16:creationId xmlns:a16="http://schemas.microsoft.com/office/drawing/2014/main" xmlns="" id="{FC299026-6549-4ACE-9BAE-BDC3D7BCB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060" y="4832340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14" name="Rectangle 39">
              <a:extLst>
                <a:ext uri="{FF2B5EF4-FFF2-40B4-BE49-F238E27FC236}">
                  <a16:creationId xmlns:a16="http://schemas.microsoft.com/office/drawing/2014/main" xmlns="" id="{C7FC3E05-D361-498D-B2BD-BAB624C59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947" y="483234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kumimoji="1" lang="en-US" altLang="zh-CN" sz="2400" b="1" i="1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" name="Rectangle 41">
              <a:extLst>
                <a:ext uri="{FF2B5EF4-FFF2-40B4-BE49-F238E27FC236}">
                  <a16:creationId xmlns:a16="http://schemas.microsoft.com/office/drawing/2014/main" xmlns="" id="{07C92403-FFDE-4AA7-8EF5-3EFF34031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872" y="5327640"/>
              <a:ext cx="5730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CP</a:t>
              </a:r>
              <a:endParaRPr kumimoji="1" lang="en-US" altLang="zh-CN" sz="2400" b="1" i="1" u="none" strike="noStrike" kern="0" cap="none" spc="0" normalizeH="0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6" name="Rectangle 42">
              <a:extLst>
                <a:ext uri="{FF2B5EF4-FFF2-40B4-BE49-F238E27FC236}">
                  <a16:creationId xmlns:a16="http://schemas.microsoft.com/office/drawing/2014/main" xmlns="" id="{EEACFBDC-C0E9-438B-8E1A-85D697CB7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947" y="5822940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kumimoji="1" lang="en-US" altLang="zh-CN" sz="2400" b="1" i="1" u="none" strike="noStrike" kern="0" cap="none" spc="0" normalizeH="0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xmlns="" id="{32AED78B-8BA5-4297-8A43-B309A2B5BF36}"/>
              </a:ext>
            </a:extLst>
          </p:cNvPr>
          <p:cNvSpPr txBox="1"/>
          <p:nvPr/>
        </p:nvSpPr>
        <p:spPr>
          <a:xfrm>
            <a:off x="785763" y="5274907"/>
            <a:ext cx="170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逻辑符号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C1CCD070-9E38-4FAF-A749-6771E31747FB}"/>
              </a:ext>
            </a:extLst>
          </p:cNvPr>
          <p:cNvCxnSpPr>
            <a:cxnSpLocks/>
          </p:cNvCxnSpPr>
          <p:nvPr/>
        </p:nvCxnSpPr>
        <p:spPr>
          <a:xfrm flipV="1">
            <a:off x="4852272" y="5866305"/>
            <a:ext cx="202406" cy="53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312696" y="1631753"/>
            <a:ext cx="349134" cy="520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329780" y="3288051"/>
            <a:ext cx="349134" cy="520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105267" y="1863919"/>
            <a:ext cx="349134" cy="520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105267" y="3221229"/>
            <a:ext cx="349134" cy="520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889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三、钟控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J-K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179471F-C3BF-4A33-8034-FBF5E0B1982F}"/>
              </a:ext>
            </a:extLst>
          </p:cNvPr>
          <p:cNvSpPr txBox="1"/>
          <p:nvPr/>
        </p:nvSpPr>
        <p:spPr>
          <a:xfrm>
            <a:off x="3677757" y="620964"/>
            <a:ext cx="30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工作原理</a:t>
            </a:r>
          </a:p>
        </p:txBody>
      </p:sp>
      <p:graphicFrame>
        <p:nvGraphicFramePr>
          <p:cNvPr id="29" name="Object 20">
            <a:extLst>
              <a:ext uri="{FF2B5EF4-FFF2-40B4-BE49-F238E27FC236}">
                <a16:creationId xmlns:a16="http://schemas.microsoft.com/office/drawing/2014/main" xmlns="" id="{1AF018E4-58E5-45C6-909D-667FE0EFE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49230206"/>
              </p:ext>
            </p:extLst>
          </p:nvPr>
        </p:nvGraphicFramePr>
        <p:xfrm>
          <a:off x="3677757" y="4772123"/>
          <a:ext cx="2979056" cy="1714125"/>
        </p:xfrm>
        <a:graphic>
          <a:graphicData uri="http://schemas.openxmlformats.org/presentationml/2006/ole">
            <p:oleObj spid="_x0000_s100270" name="Equation" r:id="rId6" imgW="1409088" imgH="799753" progId="">
              <p:embed/>
            </p:oleObj>
          </a:graphicData>
        </a:graphic>
      </p:graphicFrame>
      <p:grpSp>
        <p:nvGrpSpPr>
          <p:cNvPr id="30" name="Group 28">
            <a:extLst>
              <a:ext uri="{FF2B5EF4-FFF2-40B4-BE49-F238E27FC236}">
                <a16:creationId xmlns:a16="http://schemas.microsoft.com/office/drawing/2014/main" xmlns="" id="{D49595B5-10CF-489A-9CA5-B89DB7C47A5F}"/>
              </a:ext>
            </a:extLst>
          </p:cNvPr>
          <p:cNvGrpSpPr>
            <a:grpSpLocks/>
          </p:cNvGrpSpPr>
          <p:nvPr/>
        </p:nvGrpSpPr>
        <p:grpSpPr bwMode="auto">
          <a:xfrm>
            <a:off x="91908" y="1343707"/>
            <a:ext cx="6284829" cy="2662974"/>
            <a:chOff x="432" y="1248"/>
            <a:chExt cx="3628" cy="1461"/>
          </a:xfrm>
        </p:grpSpPr>
        <p:graphicFrame>
          <p:nvGraphicFramePr>
            <p:cNvPr id="31" name="Object 15">
              <a:extLst>
                <a:ext uri="{FF2B5EF4-FFF2-40B4-BE49-F238E27FC236}">
                  <a16:creationId xmlns:a16="http://schemas.microsoft.com/office/drawing/2014/main" xmlns="" id="{9148013F-EBBA-43CA-8B78-45B2A4F262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65728359"/>
                </p:ext>
              </p:extLst>
            </p:nvPr>
          </p:nvGraphicFramePr>
          <p:xfrm>
            <a:off x="432" y="1248"/>
            <a:ext cx="3408" cy="1461"/>
          </p:xfrm>
          <a:graphic>
            <a:graphicData uri="http://schemas.openxmlformats.org/presentationml/2006/ole">
              <p:oleObj spid="_x0000_s100271" name="Visio" r:id="rId7" imgW="3532950" imgH="1423007" progId="">
                <p:embed/>
              </p:oleObj>
            </a:graphicData>
          </a:graphic>
        </p:graphicFrame>
        <p:sp>
          <p:nvSpPr>
            <p:cNvPr id="32" name="Rectangle 17">
              <a:extLst>
                <a:ext uri="{FF2B5EF4-FFF2-40B4-BE49-F238E27FC236}">
                  <a16:creationId xmlns:a16="http://schemas.microsoft.com/office/drawing/2014/main" xmlns="" id="{51B6171F-1CD2-48C3-AFB6-452327BA6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344"/>
              <a:ext cx="1248" cy="12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26">
              <a:extLst>
                <a:ext uri="{FF2B5EF4-FFF2-40B4-BE49-F238E27FC236}">
                  <a16:creationId xmlns:a16="http://schemas.microsoft.com/office/drawing/2014/main" xmlns="" id="{FA3C0506-37D8-47F5-AB08-3E6824DDB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68"/>
              <a:ext cx="3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n+1</a:t>
              </a:r>
            </a:p>
          </p:txBody>
        </p:sp>
        <p:sp>
          <p:nvSpPr>
            <p:cNvPr id="34" name="Text Box 27">
              <a:extLst>
                <a:ext uri="{FF2B5EF4-FFF2-40B4-BE49-F238E27FC236}">
                  <a16:creationId xmlns:a16="http://schemas.microsoft.com/office/drawing/2014/main" xmlns="" id="{6692F25E-1786-490F-BFC0-9AA2AA76D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188"/>
              <a:ext cx="3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n+1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5D3D31A2-CA8A-4BBB-B66E-9CD6ADD101AE}"/>
              </a:ext>
            </a:extLst>
          </p:cNvPr>
          <p:cNvGrpSpPr/>
          <p:nvPr/>
        </p:nvGrpSpPr>
        <p:grpSpPr>
          <a:xfrm>
            <a:off x="6376737" y="1394592"/>
            <a:ext cx="2330012" cy="2048873"/>
            <a:chOff x="6376737" y="1394592"/>
            <a:chExt cx="2330012" cy="204887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xmlns="" id="{1AC94944-26FB-4AA2-8AA9-0D7E8C05E422}"/>
                </a:ext>
              </a:extLst>
            </p:cNvPr>
            <p:cNvSpPr txBox="1"/>
            <p:nvPr/>
          </p:nvSpPr>
          <p:spPr>
            <a:xfrm>
              <a:off x="6376737" y="1394592"/>
              <a:ext cx="1624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当</a:t>
              </a:r>
              <a:r>
                <a: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CP=0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时，</a:t>
              </a:r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6" name="Object 18">
              <a:extLst>
                <a:ext uri="{FF2B5EF4-FFF2-40B4-BE49-F238E27FC236}">
                  <a16:creationId xmlns:a16="http://schemas.microsoft.com/office/drawing/2014/main" xmlns="" id="{E487FA70-0548-4A51-B652-98516C30DE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793357051"/>
                </p:ext>
              </p:extLst>
            </p:nvPr>
          </p:nvGraphicFramePr>
          <p:xfrm>
            <a:off x="6835775" y="1930400"/>
            <a:ext cx="1639888" cy="546100"/>
          </p:xfrm>
          <a:graphic>
            <a:graphicData uri="http://schemas.openxmlformats.org/presentationml/2006/ole">
              <p:oleObj spid="_x0000_s100272" name="Equation" r:id="rId8" imgW="736560" imgH="241200" progId="Equation.DSMT4">
                <p:embed/>
              </p:oleObj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1FCDDAA6-AA1C-4A25-AE46-DDFF184ED0C5}"/>
                </a:ext>
              </a:extLst>
            </p:cNvPr>
            <p:cNvSpPr txBox="1"/>
            <p:nvPr/>
          </p:nvSpPr>
          <p:spPr>
            <a:xfrm>
              <a:off x="6605233" y="2489358"/>
              <a:ext cx="21015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触发器处于保持状态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4B97BCF7-4ED1-4F1B-AF68-176618BCFA06}"/>
              </a:ext>
            </a:extLst>
          </p:cNvPr>
          <p:cNvGrpSpPr/>
          <p:nvPr/>
        </p:nvGrpSpPr>
        <p:grpSpPr>
          <a:xfrm>
            <a:off x="783891" y="4419537"/>
            <a:ext cx="2029616" cy="1989285"/>
            <a:chOff x="783891" y="4419537"/>
            <a:chExt cx="2029616" cy="1989285"/>
          </a:xfrm>
        </p:grpSpPr>
        <p:graphicFrame>
          <p:nvGraphicFramePr>
            <p:cNvPr id="28" name="Object 18">
              <a:extLst>
                <a:ext uri="{FF2B5EF4-FFF2-40B4-BE49-F238E27FC236}">
                  <a16:creationId xmlns:a16="http://schemas.microsoft.com/office/drawing/2014/main" xmlns="" id="{B1400ED3-DE57-4841-B810-011FD2E3953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597517239"/>
                </p:ext>
              </p:extLst>
            </p:nvPr>
          </p:nvGraphicFramePr>
          <p:xfrm>
            <a:off x="1120835" y="5103404"/>
            <a:ext cx="1692672" cy="1305418"/>
          </p:xfrm>
          <a:graphic>
            <a:graphicData uri="http://schemas.openxmlformats.org/presentationml/2006/ole">
              <p:oleObj spid="_x0000_s100273" name="Equation" r:id="rId9" imgW="736560" imgH="558720" progId="Equation.DSMT4">
                <p:embed/>
              </p:oleObj>
            </a:graphicData>
          </a:graphic>
        </p:graphicFrame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C6F575DB-8F7E-4BFE-920D-7942970A74B3}"/>
                </a:ext>
              </a:extLst>
            </p:cNvPr>
            <p:cNvSpPr txBox="1"/>
            <p:nvPr/>
          </p:nvSpPr>
          <p:spPr>
            <a:xfrm>
              <a:off x="783891" y="4419537"/>
              <a:ext cx="1624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当</a:t>
              </a:r>
              <a:r>
                <a: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CP=1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时，</a:t>
              </a:r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609324" y="1335917"/>
            <a:ext cx="349134" cy="520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67513" y="2883297"/>
            <a:ext cx="349134" cy="520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917380" y="1627522"/>
            <a:ext cx="349134" cy="520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922922" y="2824036"/>
            <a:ext cx="349134" cy="520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995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三、钟控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J-K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179471F-C3BF-4A33-8034-FBF5E0B1982F}"/>
              </a:ext>
            </a:extLst>
          </p:cNvPr>
          <p:cNvSpPr txBox="1"/>
          <p:nvPr/>
        </p:nvSpPr>
        <p:spPr>
          <a:xfrm>
            <a:off x="3431600" y="599133"/>
            <a:ext cx="30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特征方程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xmlns="" id="{80638232-BE02-4758-A4BC-30925575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79" y="1304785"/>
            <a:ext cx="1837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CP=0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692B34DE-6FB4-47B9-BE7E-8E75CE31713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6311" y="2003866"/>
            <a:ext cx="2036428" cy="755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</p:pic>
      <p:sp>
        <p:nvSpPr>
          <p:cNvPr id="22" name="Text Box 28">
            <a:extLst>
              <a:ext uri="{FF2B5EF4-FFF2-40B4-BE49-F238E27FC236}">
                <a16:creationId xmlns:a16="http://schemas.microsoft.com/office/drawing/2014/main" xmlns="" id="{3AA85610-7055-4D43-BAA5-4A197E57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79" y="2901028"/>
            <a:ext cx="1837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CP=1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xmlns="" id="{17AC2D12-009A-495F-88A9-520B1F27B0EC}"/>
              </a:ext>
            </a:extLst>
          </p:cNvPr>
          <p:cNvSpPr/>
          <p:nvPr/>
        </p:nvSpPr>
        <p:spPr>
          <a:xfrm>
            <a:off x="3011596" y="1640299"/>
            <a:ext cx="593558" cy="2393561"/>
          </a:xfrm>
          <a:prstGeom prst="rightBrace">
            <a:avLst>
              <a:gd name="adj1" fmla="val 8333"/>
              <a:gd name="adj2" fmla="val 42258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23A458C7-0053-43D6-B406-21B277CA1E15}"/>
              </a:ext>
            </a:extLst>
          </p:cNvPr>
          <p:cNvGrpSpPr>
            <a:grpSpLocks/>
          </p:cNvGrpSpPr>
          <p:nvPr/>
        </p:nvGrpSpPr>
        <p:grpSpPr bwMode="auto">
          <a:xfrm>
            <a:off x="3745165" y="1640299"/>
            <a:ext cx="5350709" cy="1379538"/>
            <a:chOff x="2388" y="3057"/>
            <a:chExt cx="3424" cy="869"/>
          </a:xfrm>
        </p:grpSpPr>
        <p:grpSp>
          <p:nvGrpSpPr>
            <p:cNvPr id="29" name="Group 25">
              <a:extLst>
                <a:ext uri="{FF2B5EF4-FFF2-40B4-BE49-F238E27FC236}">
                  <a16:creationId xmlns:a16="http://schemas.microsoft.com/office/drawing/2014/main" xmlns="" id="{BB2D3804-6B45-4774-919B-EA1D98608F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3057"/>
              <a:ext cx="3424" cy="869"/>
              <a:chOff x="556" y="3057"/>
              <a:chExt cx="3786" cy="869"/>
            </a:xfrm>
          </p:grpSpPr>
          <p:sp>
            <p:nvSpPr>
              <p:cNvPr id="31" name="Text Box 21">
                <a:extLst>
                  <a:ext uri="{FF2B5EF4-FFF2-40B4-BE49-F238E27FC236}">
                    <a16:creationId xmlns:a16="http://schemas.microsoft.com/office/drawing/2014/main" xmlns="" id="{07601CF9-254F-4B7A-9689-8BAA7C3C5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5" y="3057"/>
                <a:ext cx="3328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</a:rPr>
                  <a:t>将时钟信号引入特征方程</a:t>
                </a:r>
              </a:p>
            </p:txBody>
          </p:sp>
          <p:sp>
            <p:nvSpPr>
              <p:cNvPr id="32" name="Rectangle 22">
                <a:extLst>
                  <a:ext uri="{FF2B5EF4-FFF2-40B4-BE49-F238E27FC236}">
                    <a16:creationId xmlns:a16="http://schemas.microsoft.com/office/drawing/2014/main" xmlns="" id="{168BA38A-44B8-41C1-85AD-D8ACDAF33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3077"/>
                <a:ext cx="3786" cy="8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30" name="Object 24">
              <a:extLst>
                <a:ext uri="{FF2B5EF4-FFF2-40B4-BE49-F238E27FC236}">
                  <a16:creationId xmlns:a16="http://schemas.microsoft.com/office/drawing/2014/main" xmlns="" id="{81F6DDC0-97DD-43AE-89B0-E8160C4A9D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94672459"/>
                </p:ext>
              </p:extLst>
            </p:nvPr>
          </p:nvGraphicFramePr>
          <p:xfrm>
            <a:off x="2464" y="3423"/>
            <a:ext cx="3228" cy="397"/>
          </p:xfrm>
          <a:graphic>
            <a:graphicData uri="http://schemas.openxmlformats.org/presentationml/2006/ole">
              <p:oleObj spid="_x0000_s102054" name="Equation" r:id="rId7" imgW="2070000" imgH="253800" progId="Equation.DSMT4">
                <p:embed/>
              </p:oleObj>
            </a:graphicData>
          </a:graphic>
        </p:graphicFrame>
      </p:grpSp>
      <p:graphicFrame>
        <p:nvGraphicFramePr>
          <p:cNvPr id="18" name="Object 20">
            <a:extLst>
              <a:ext uri="{FF2B5EF4-FFF2-40B4-BE49-F238E27FC236}">
                <a16:creationId xmlns:a16="http://schemas.microsoft.com/office/drawing/2014/main" xmlns="" id="{27764B22-642C-4E2E-B2DF-2C0B47649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7742615"/>
              </p:ext>
            </p:extLst>
          </p:nvPr>
        </p:nvGraphicFramePr>
        <p:xfrm>
          <a:off x="234285" y="3522425"/>
          <a:ext cx="2979056" cy="1714125"/>
        </p:xfrm>
        <a:graphic>
          <a:graphicData uri="http://schemas.openxmlformats.org/presentationml/2006/ole">
            <p:oleObj spid="_x0000_s102055" name="Equation" r:id="rId8" imgW="1409088" imgH="799753" progId="Equation.DSMT4">
              <p:embed/>
            </p:oleObj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80CB3BD-8503-4F02-94A9-8737391100CF}"/>
              </a:ext>
            </a:extLst>
          </p:cNvPr>
          <p:cNvSpPr txBox="1"/>
          <p:nvPr/>
        </p:nvSpPr>
        <p:spPr>
          <a:xfrm>
            <a:off x="3797666" y="3915317"/>
            <a:ext cx="482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由基本</a:t>
            </a:r>
            <a:r>
              <a:rPr lang="en-US" altLang="zh-CN" sz="2400" b="1" dirty="0"/>
              <a:t>R-S</a:t>
            </a:r>
            <a:r>
              <a:rPr lang="zh-CN" altLang="en-US" sz="2400" b="1" dirty="0"/>
              <a:t>触发器的约束条件：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矩形 2">
                <a:extLst>
                  <a:ext uri="{FF2B5EF4-FFF2-40B4-BE49-F238E27FC236}">
                    <a16:creationId xmlns="" xmlns:a16="http://schemas.microsoft.com/office/drawing/2014/main" id="{B5760898-E42F-4CC4-A08B-584313092475}"/>
                  </a:ext>
                </a:extLst>
              </p:cNvPr>
              <p:cNvSpPr/>
              <p:nvPr/>
            </p:nvSpPr>
            <p:spPr>
              <a:xfrm>
                <a:off x="4947283" y="4454736"/>
                <a:ext cx="1955856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e>
                      </m:acc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e>
                      </m:acc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760898-E42F-4CC4-A08B-584313092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283" y="4454736"/>
                <a:ext cx="1955856" cy="462434"/>
              </a:xfrm>
              <a:prstGeom prst="rect">
                <a:avLst/>
              </a:prstGeom>
              <a:blipFill>
                <a:blip r:embed="rId9" cstate="print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26F46F0C-861D-4937-ABA2-1FB3FCA2F778}"/>
              </a:ext>
            </a:extLst>
          </p:cNvPr>
          <p:cNvSpPr txBox="1"/>
          <p:nvPr/>
        </p:nvSpPr>
        <p:spPr>
          <a:xfrm>
            <a:off x="3797666" y="4994924"/>
            <a:ext cx="482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得到钟控</a:t>
            </a:r>
            <a:r>
              <a:rPr lang="en-US" altLang="zh-CN" sz="2400" b="1" dirty="0"/>
              <a:t>J-K</a:t>
            </a:r>
            <a:r>
              <a:rPr lang="zh-CN" altLang="en-US" sz="2400" b="1" dirty="0"/>
              <a:t>触发器的约束条件：</a:t>
            </a:r>
          </a:p>
        </p:txBody>
      </p:sp>
      <p:graphicFrame>
        <p:nvGraphicFramePr>
          <p:cNvPr id="24" name="Object 18">
            <a:extLst>
              <a:ext uri="{FF2B5EF4-FFF2-40B4-BE49-F238E27FC236}">
                <a16:creationId xmlns:a16="http://schemas.microsoft.com/office/drawing/2014/main" xmlns="" id="{D82A78DD-5EC2-4136-9121-31945457F0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7942602"/>
              </p:ext>
            </p:extLst>
          </p:nvPr>
        </p:nvGraphicFramePr>
        <p:xfrm>
          <a:off x="3925124" y="3261336"/>
          <a:ext cx="2751309" cy="605288"/>
        </p:xfrm>
        <a:graphic>
          <a:graphicData uri="http://schemas.openxmlformats.org/presentationml/2006/ole">
            <p:oleObj spid="_x0000_s102056" name="Equation" r:id="rId10" imgW="1346040" imgH="291960" progId="Equation.DSMT4">
              <p:embed/>
            </p:oleObj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矩形 3">
                <a:extLst>
                  <a:ext uri="{FF2B5EF4-FFF2-40B4-BE49-F238E27FC236}">
                    <a16:creationId xmlns="" xmlns:a16="http://schemas.microsoft.com/office/drawing/2014/main" id="{F91EDE22-80CF-48A7-96C7-42E8A947A1AE}"/>
                  </a:ext>
                </a:extLst>
              </p:cNvPr>
              <p:cNvSpPr/>
              <p:nvPr/>
            </p:nvSpPr>
            <p:spPr>
              <a:xfrm>
                <a:off x="3970827" y="5538535"/>
                <a:ext cx="4086823" cy="918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̅"/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p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e>
                                </m:acc>
                              </m:e>
                            </m:acc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  <m:sSup>
                                  <m:sSup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p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e>
                            </m:acc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           </m:t>
                            </m:r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</m:acc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p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</m:acc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p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zh-CN" altLang="en-US" sz="2400" b="1" i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91EDE22-80CF-48A7-96C7-42E8A947A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827" y="5538535"/>
                <a:ext cx="4086823" cy="918841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7639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23" grpId="0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三、钟控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J-K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179471F-C3BF-4A33-8034-FBF5E0B1982F}"/>
              </a:ext>
            </a:extLst>
          </p:cNvPr>
          <p:cNvSpPr txBox="1"/>
          <p:nvPr/>
        </p:nvSpPr>
        <p:spPr>
          <a:xfrm>
            <a:off x="3431600" y="599133"/>
            <a:ext cx="30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功能表</a:t>
            </a:r>
          </a:p>
        </p:txBody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xmlns="" id="{76CF28CA-2EBF-43B1-BA44-DBB9191BA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981" y="2674227"/>
            <a:ext cx="4910137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Object 24">
            <a:extLst>
              <a:ext uri="{FF2B5EF4-FFF2-40B4-BE49-F238E27FC236}">
                <a16:creationId xmlns:a16="http://schemas.microsoft.com/office/drawing/2014/main" xmlns="" id="{98398D67-2F40-44B5-819D-207B5DBD1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8262455"/>
              </p:ext>
            </p:extLst>
          </p:nvPr>
        </p:nvGraphicFramePr>
        <p:xfrm>
          <a:off x="869374" y="1515980"/>
          <a:ext cx="5857987" cy="720453"/>
        </p:xfrm>
        <a:graphic>
          <a:graphicData uri="http://schemas.openxmlformats.org/presentationml/2006/ole">
            <p:oleObj spid="_x0000_s102633" name="Equation" r:id="rId7" imgW="2070000" imgH="253800" progId="Equation.DSMT4">
              <p:embed/>
            </p:oleObj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7F6FA92-146C-4526-B8F3-F3A55350CB3A}"/>
              </a:ext>
            </a:extLst>
          </p:cNvPr>
          <p:cNvSpPr txBox="1"/>
          <p:nvPr/>
        </p:nvSpPr>
        <p:spPr>
          <a:xfrm>
            <a:off x="5362439" y="3086934"/>
            <a:ext cx="3457074" cy="242489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钟控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J-K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不受约束条件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限制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可以在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信号的控制下实现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保持、置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、置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和翻转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的功能</a:t>
            </a:r>
          </a:p>
        </p:txBody>
      </p:sp>
    </p:spTree>
    <p:extLst>
      <p:ext uri="{BB962C8B-B14F-4D97-AF65-F5344CB8AC3E}">
        <p14:creationId xmlns:p14="http://schemas.microsoft.com/office/powerpoint/2010/main" xmlns="" val="273636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三、钟控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J-K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243" name="Rectangle 2">
            <a:extLst>
              <a:ext uri="{FF2B5EF4-FFF2-40B4-BE49-F238E27FC236}">
                <a16:creationId xmlns:a16="http://schemas.microsoft.com/office/drawing/2014/main" xmlns="" id="{3A6A9092-8ACB-4BBA-8BDA-3D306DDA1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4792" y="3419475"/>
            <a:ext cx="257175" cy="1500188"/>
          </a:xfrm>
          <a:prstGeom prst="rect">
            <a:avLst/>
          </a:prstGeom>
          <a:solidFill>
            <a:srgbClr val="00CC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4" name="Rectangle 3">
            <a:extLst>
              <a:ext uri="{FF2B5EF4-FFF2-40B4-BE49-F238E27FC236}">
                <a16:creationId xmlns:a16="http://schemas.microsoft.com/office/drawing/2014/main" xmlns="" id="{B5D67EA6-8008-4228-AF53-3C04DB8D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192" y="3419475"/>
            <a:ext cx="231775" cy="1500188"/>
          </a:xfrm>
          <a:prstGeom prst="rect">
            <a:avLst/>
          </a:prstGeom>
          <a:solidFill>
            <a:srgbClr val="00CC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" name="Rectangle 4">
            <a:extLst>
              <a:ext uri="{FF2B5EF4-FFF2-40B4-BE49-F238E27FC236}">
                <a16:creationId xmlns:a16="http://schemas.microsoft.com/office/drawing/2014/main" xmlns="" id="{67D8E9AA-6EAE-4449-9266-E9377FBB7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192" y="3419475"/>
            <a:ext cx="498475" cy="1511300"/>
          </a:xfrm>
          <a:prstGeom prst="rect">
            <a:avLst/>
          </a:prstGeom>
          <a:solidFill>
            <a:srgbClr val="00CC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" name="Rectangle 5">
            <a:extLst>
              <a:ext uri="{FF2B5EF4-FFF2-40B4-BE49-F238E27FC236}">
                <a16:creationId xmlns:a16="http://schemas.microsoft.com/office/drawing/2014/main" xmlns="" id="{B7004DB6-9E56-426D-95A2-C0FDDD61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592" y="3419475"/>
            <a:ext cx="473075" cy="1536700"/>
          </a:xfrm>
          <a:prstGeom prst="rect">
            <a:avLst/>
          </a:prstGeom>
          <a:solidFill>
            <a:srgbClr val="00CC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7" name="Rectangle 6">
            <a:extLst>
              <a:ext uri="{FF2B5EF4-FFF2-40B4-BE49-F238E27FC236}">
                <a16:creationId xmlns:a16="http://schemas.microsoft.com/office/drawing/2014/main" xmlns="" id="{BC39FE5A-D2E3-4EEE-98F1-0F31616A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192" y="3419475"/>
            <a:ext cx="498475" cy="1536700"/>
          </a:xfrm>
          <a:prstGeom prst="rect">
            <a:avLst/>
          </a:prstGeom>
          <a:solidFill>
            <a:srgbClr val="00CC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49" name="Group 10">
            <a:extLst>
              <a:ext uri="{FF2B5EF4-FFF2-40B4-BE49-F238E27FC236}">
                <a16:creationId xmlns:a16="http://schemas.microsoft.com/office/drawing/2014/main" xmlns="" id="{A7A51A45-028B-43B2-83B2-DDB8CA8CA2AB}"/>
              </a:ext>
            </a:extLst>
          </p:cNvPr>
          <p:cNvGrpSpPr>
            <a:grpSpLocks/>
          </p:cNvGrpSpPr>
          <p:nvPr/>
        </p:nvGrpSpPr>
        <p:grpSpPr bwMode="auto">
          <a:xfrm>
            <a:off x="5273492" y="3286125"/>
            <a:ext cx="3048000" cy="2978150"/>
            <a:chOff x="3010" y="1538"/>
            <a:chExt cx="1920" cy="1876"/>
          </a:xfrm>
        </p:grpSpPr>
        <p:sp>
          <p:nvSpPr>
            <p:cNvPr id="250" name="Line 11">
              <a:extLst>
                <a:ext uri="{FF2B5EF4-FFF2-40B4-BE49-F238E27FC236}">
                  <a16:creationId xmlns:a16="http://schemas.microsoft.com/office/drawing/2014/main" xmlns="" id="{BFB468E6-C11A-4FA3-B171-3481E5637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" y="1547"/>
              <a:ext cx="0" cy="186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1" name="Line 12">
              <a:extLst>
                <a:ext uri="{FF2B5EF4-FFF2-40B4-BE49-F238E27FC236}">
                  <a16:creationId xmlns:a16="http://schemas.microsoft.com/office/drawing/2014/main" xmlns="" id="{465578BD-884B-46A8-B2F6-E2866D9C6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1545"/>
              <a:ext cx="0" cy="18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2" name="Line 13">
              <a:extLst>
                <a:ext uri="{FF2B5EF4-FFF2-40B4-BE49-F238E27FC236}">
                  <a16:creationId xmlns:a16="http://schemas.microsoft.com/office/drawing/2014/main" xmlns="" id="{96C8B94C-57D5-40D2-8B72-D555C93E9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2" y="2048"/>
              <a:ext cx="0" cy="136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3" name="Line 14">
              <a:extLst>
                <a:ext uri="{FF2B5EF4-FFF2-40B4-BE49-F238E27FC236}">
                  <a16:creationId xmlns:a16="http://schemas.microsoft.com/office/drawing/2014/main" xmlns="" id="{B6DC8AC8-EEDD-4E39-B06C-195ED13E4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4" y="1539"/>
              <a:ext cx="0" cy="187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4" name="Line 15">
              <a:extLst>
                <a:ext uri="{FF2B5EF4-FFF2-40B4-BE49-F238E27FC236}">
                  <a16:creationId xmlns:a16="http://schemas.microsoft.com/office/drawing/2014/main" xmlns="" id="{8180B789-AA84-4F2A-806C-9BF359400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0" y="1538"/>
              <a:ext cx="0" cy="18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5" name="Line 16">
              <a:extLst>
                <a:ext uri="{FF2B5EF4-FFF2-40B4-BE49-F238E27FC236}">
                  <a16:creationId xmlns:a16="http://schemas.microsoft.com/office/drawing/2014/main" xmlns="" id="{CBAFCB54-9BD0-477D-B9E3-EF36F2889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175"/>
              <a:ext cx="0" cy="123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" name="Line 17">
              <a:extLst>
                <a:ext uri="{FF2B5EF4-FFF2-40B4-BE49-F238E27FC236}">
                  <a16:creationId xmlns:a16="http://schemas.microsoft.com/office/drawing/2014/main" xmlns="" id="{4F248355-B8FE-43D3-A27A-D68005F40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0" y="2055"/>
              <a:ext cx="0" cy="135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7" name="Group 19">
            <a:extLst>
              <a:ext uri="{FF2B5EF4-FFF2-40B4-BE49-F238E27FC236}">
                <a16:creationId xmlns:a16="http://schemas.microsoft.com/office/drawing/2014/main" xmlns="" id="{88605808-2D9F-4962-B4ED-CC1DAE1213CB}"/>
              </a:ext>
            </a:extLst>
          </p:cNvPr>
          <p:cNvGrpSpPr>
            <a:grpSpLocks/>
          </p:cNvGrpSpPr>
          <p:nvPr/>
        </p:nvGrpSpPr>
        <p:grpSpPr bwMode="auto">
          <a:xfrm>
            <a:off x="4025718" y="2603500"/>
            <a:ext cx="4852988" cy="2327275"/>
            <a:chOff x="2224" y="1108"/>
            <a:chExt cx="3057" cy="1466"/>
          </a:xfrm>
        </p:grpSpPr>
        <p:sp>
          <p:nvSpPr>
            <p:cNvPr id="259" name="Line 21">
              <a:extLst>
                <a:ext uri="{FF2B5EF4-FFF2-40B4-BE49-F238E27FC236}">
                  <a16:creationId xmlns:a16="http://schemas.microsoft.com/office/drawing/2014/main" xmlns="" id="{E8FFFC86-BA92-46FD-90CB-160A39F13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1" y="1540"/>
              <a:ext cx="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0" name="Line 22">
              <a:extLst>
                <a:ext uri="{FF2B5EF4-FFF2-40B4-BE49-F238E27FC236}">
                  <a16:creationId xmlns:a16="http://schemas.microsoft.com/office/drawing/2014/main" xmlns="" id="{54A66F9E-EB66-494E-8496-A20BBEC85A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1" y="110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1" name="Line 23">
              <a:extLst>
                <a:ext uri="{FF2B5EF4-FFF2-40B4-BE49-F238E27FC236}">
                  <a16:creationId xmlns:a16="http://schemas.microsoft.com/office/drawing/2014/main" xmlns="" id="{695006D6-DB8A-4668-9668-7D230CBFA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48" y="112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2" name="Line 24">
              <a:extLst>
                <a:ext uri="{FF2B5EF4-FFF2-40B4-BE49-F238E27FC236}">
                  <a16:creationId xmlns:a16="http://schemas.microsoft.com/office/drawing/2014/main" xmlns="" id="{0C8ED878-E331-45A4-9A10-B5E9EA1F51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5" y="112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3" name="Line 25">
              <a:extLst>
                <a:ext uri="{FF2B5EF4-FFF2-40B4-BE49-F238E27FC236}">
                  <a16:creationId xmlns:a16="http://schemas.microsoft.com/office/drawing/2014/main" xmlns="" id="{694496AA-6801-47C6-9296-B6611D299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" y="1540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4" name="Line 26">
              <a:extLst>
                <a:ext uri="{FF2B5EF4-FFF2-40B4-BE49-F238E27FC236}">
                  <a16:creationId xmlns:a16="http://schemas.microsoft.com/office/drawing/2014/main" xmlns="" id="{DC24EBC6-46F5-49DA-B530-1E83C5290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2" y="1111"/>
              <a:ext cx="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5" name="Line 27">
              <a:extLst>
                <a:ext uri="{FF2B5EF4-FFF2-40B4-BE49-F238E27FC236}">
                  <a16:creationId xmlns:a16="http://schemas.microsoft.com/office/drawing/2014/main" xmlns="" id="{6937BC03-A758-46AE-9EC0-E2B990C6AD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4" y="1117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" name="Line 28">
              <a:extLst>
                <a:ext uri="{FF2B5EF4-FFF2-40B4-BE49-F238E27FC236}">
                  <a16:creationId xmlns:a16="http://schemas.microsoft.com/office/drawing/2014/main" xmlns="" id="{4E899A84-10D5-4D94-BEBD-42B2EB412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6" y="15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" name="Rectangle 29">
              <a:extLst>
                <a:ext uri="{FF2B5EF4-FFF2-40B4-BE49-F238E27FC236}">
                  <a16:creationId xmlns:a16="http://schemas.microsoft.com/office/drawing/2014/main" xmlns="" id="{310F58DE-E59F-4DEB-BACA-CFCBB24B1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" y="170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68" name="Rectangle 30">
              <a:extLst>
                <a:ext uri="{FF2B5EF4-FFF2-40B4-BE49-F238E27FC236}">
                  <a16:creationId xmlns:a16="http://schemas.microsoft.com/office/drawing/2014/main" xmlns="" id="{4E726692-F204-4CFE-8A33-997512AA9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" y="1173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CP</a:t>
              </a:r>
              <a:endParaRPr kumimoji="1" lang="en-US" altLang="zh-CN" sz="2400" b="1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9" name="Line 31">
              <a:extLst>
                <a:ext uri="{FF2B5EF4-FFF2-40B4-BE49-F238E27FC236}">
                  <a16:creationId xmlns:a16="http://schemas.microsoft.com/office/drawing/2014/main" xmlns="" id="{23F6E859-E31D-436B-894E-EB424334C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8" y="1543"/>
              <a:ext cx="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0" name="Line 32">
              <a:extLst>
                <a:ext uri="{FF2B5EF4-FFF2-40B4-BE49-F238E27FC236}">
                  <a16:creationId xmlns:a16="http://schemas.microsoft.com/office/drawing/2014/main" xmlns="" id="{7282793D-2497-404C-BC1A-4DA389AC0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1117"/>
              <a:ext cx="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2" name="Line 44">
              <a:extLst>
                <a:ext uri="{FF2B5EF4-FFF2-40B4-BE49-F238E27FC236}">
                  <a16:creationId xmlns:a16="http://schemas.microsoft.com/office/drawing/2014/main" xmlns="" id="{69B34999-7B5E-4AB7-8891-10DA5B3697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7" y="163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3" name="Line 45">
              <a:extLst>
                <a:ext uri="{FF2B5EF4-FFF2-40B4-BE49-F238E27FC236}">
                  <a16:creationId xmlns:a16="http://schemas.microsoft.com/office/drawing/2014/main" xmlns="" id="{577E6AD8-DF42-4C44-B9CA-9512B8D8B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4" y="163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4" name="Line 46">
              <a:extLst>
                <a:ext uri="{FF2B5EF4-FFF2-40B4-BE49-F238E27FC236}">
                  <a16:creationId xmlns:a16="http://schemas.microsoft.com/office/drawing/2014/main" xmlns="" id="{8D84148C-77BC-4B3D-90EC-B3D425869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9" y="2052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5" name="Line 47">
              <a:extLst>
                <a:ext uri="{FF2B5EF4-FFF2-40B4-BE49-F238E27FC236}">
                  <a16:creationId xmlns:a16="http://schemas.microsoft.com/office/drawing/2014/main" xmlns="" id="{6D944F21-4E5E-441F-B94C-DA70FA92B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" y="1623"/>
              <a:ext cx="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" name="Line 48">
              <a:extLst>
                <a:ext uri="{FF2B5EF4-FFF2-40B4-BE49-F238E27FC236}">
                  <a16:creationId xmlns:a16="http://schemas.microsoft.com/office/drawing/2014/main" xmlns="" id="{01FA512A-8593-48E2-8BA2-604BB4DB1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3" y="1629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7" name="Line 49">
              <a:extLst>
                <a:ext uri="{FF2B5EF4-FFF2-40B4-BE49-F238E27FC236}">
                  <a16:creationId xmlns:a16="http://schemas.microsoft.com/office/drawing/2014/main" xmlns="" id="{E31360C4-194B-490E-B1F7-97D6296BF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2055"/>
              <a:ext cx="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8" name="Line 50">
              <a:extLst>
                <a:ext uri="{FF2B5EF4-FFF2-40B4-BE49-F238E27FC236}">
                  <a16:creationId xmlns:a16="http://schemas.microsoft.com/office/drawing/2014/main" xmlns="" id="{5EF217CD-4B0D-45D4-AF3D-99B3398FA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" y="1629"/>
              <a:ext cx="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9" name="Rectangle 51">
              <a:extLst>
                <a:ext uri="{FF2B5EF4-FFF2-40B4-BE49-F238E27FC236}">
                  <a16:creationId xmlns:a16="http://schemas.microsoft.com/office/drawing/2014/main" xmlns="" id="{5DA8AB97-3E87-4B53-8C66-512A5717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21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80" name="Line 52">
              <a:extLst>
                <a:ext uri="{FF2B5EF4-FFF2-40B4-BE49-F238E27FC236}">
                  <a16:creationId xmlns:a16="http://schemas.microsoft.com/office/drawing/2014/main" xmlns="" id="{C2FD47EA-3203-4E07-894C-97F05BC1F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74" y="214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1" name="Line 53">
              <a:extLst>
                <a:ext uri="{FF2B5EF4-FFF2-40B4-BE49-F238E27FC236}">
                  <a16:creationId xmlns:a16="http://schemas.microsoft.com/office/drawing/2014/main" xmlns="" id="{C97D6567-3A92-4087-9587-84A2C3078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3" y="214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2" name="Line 54">
              <a:extLst>
                <a:ext uri="{FF2B5EF4-FFF2-40B4-BE49-F238E27FC236}">
                  <a16:creationId xmlns:a16="http://schemas.microsoft.com/office/drawing/2014/main" xmlns="" id="{F8F00DBB-0A79-4E9B-B2FD-5D641702F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6" y="2133"/>
              <a:ext cx="1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3" name="Line 55">
              <a:extLst>
                <a:ext uri="{FF2B5EF4-FFF2-40B4-BE49-F238E27FC236}">
                  <a16:creationId xmlns:a16="http://schemas.microsoft.com/office/drawing/2014/main" xmlns="" id="{15ADECAC-C0B7-4DE3-9091-EC5FD1C3F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4" y="2565"/>
              <a:ext cx="7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4" name="Line 56">
              <a:extLst>
                <a:ext uri="{FF2B5EF4-FFF2-40B4-BE49-F238E27FC236}">
                  <a16:creationId xmlns:a16="http://schemas.microsoft.com/office/drawing/2014/main" xmlns="" id="{896B6CA1-D4FD-4FE5-81F8-EB06299C2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1" y="2139"/>
              <a:ext cx="5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5" name="Rectangle 57">
            <a:extLst>
              <a:ext uri="{FF2B5EF4-FFF2-40B4-BE49-F238E27FC236}">
                <a16:creationId xmlns:a16="http://schemas.microsoft.com/office/drawing/2014/main" xmlns="" id="{AA1D23DC-6F2C-4D42-B56B-8E23E68B9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6955" y="2620336"/>
            <a:ext cx="990600" cy="666750"/>
          </a:xfrm>
          <a:prstGeom prst="rect">
            <a:avLst/>
          </a:prstGeom>
          <a:solidFill>
            <a:srgbClr val="FF33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" name="Rectangle 58">
            <a:extLst>
              <a:ext uri="{FF2B5EF4-FFF2-40B4-BE49-F238E27FC236}">
                <a16:creationId xmlns:a16="http://schemas.microsoft.com/office/drawing/2014/main" xmlns="" id="{AB6F1D8D-005F-4A47-8664-677397C56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130" y="2648911"/>
            <a:ext cx="990600" cy="666750"/>
          </a:xfrm>
          <a:prstGeom prst="rect">
            <a:avLst/>
          </a:prstGeom>
          <a:solidFill>
            <a:srgbClr val="00CC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" name="Rectangle 59">
            <a:extLst>
              <a:ext uri="{FF2B5EF4-FFF2-40B4-BE49-F238E27FC236}">
                <a16:creationId xmlns:a16="http://schemas.microsoft.com/office/drawing/2014/main" xmlns="" id="{E3469C69-1DCE-4DBD-8579-E2C63E257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5780" y="2610812"/>
            <a:ext cx="523875" cy="666750"/>
          </a:xfrm>
          <a:prstGeom prst="rect">
            <a:avLst/>
          </a:prstGeom>
          <a:solidFill>
            <a:srgbClr val="FF33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98" name="Group 60">
            <a:extLst>
              <a:ext uri="{FF2B5EF4-FFF2-40B4-BE49-F238E27FC236}">
                <a16:creationId xmlns:a16="http://schemas.microsoft.com/office/drawing/2014/main" xmlns="" id="{2BACBFD7-11CC-49C2-9593-A76ABC3E08D7}"/>
              </a:ext>
            </a:extLst>
          </p:cNvPr>
          <p:cNvGrpSpPr>
            <a:grpSpLocks/>
          </p:cNvGrpSpPr>
          <p:nvPr/>
        </p:nvGrpSpPr>
        <p:grpSpPr bwMode="auto">
          <a:xfrm>
            <a:off x="4114617" y="5713413"/>
            <a:ext cx="1165225" cy="547687"/>
            <a:chOff x="2280" y="3067"/>
            <a:chExt cx="727" cy="345"/>
          </a:xfrm>
        </p:grpSpPr>
        <p:sp>
          <p:nvSpPr>
            <p:cNvPr id="299" name="Line 61">
              <a:extLst>
                <a:ext uri="{FF2B5EF4-FFF2-40B4-BE49-F238E27FC236}">
                  <a16:creationId xmlns:a16="http://schemas.microsoft.com/office/drawing/2014/main" xmlns="" id="{B8983D31-738B-42EC-944F-24605AC06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0" y="3412"/>
              <a:ext cx="46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0" name="Rectangle 62">
              <a:extLst>
                <a:ext uri="{FF2B5EF4-FFF2-40B4-BE49-F238E27FC236}">
                  <a16:creationId xmlns:a16="http://schemas.microsoft.com/office/drawing/2014/main" xmlns="" id="{CB95D7AD-83AD-4E8E-804F-1A1C3F47B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06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</p:grpSp>
      <p:sp>
        <p:nvSpPr>
          <p:cNvPr id="301" name="Line 63">
            <a:extLst>
              <a:ext uri="{FF2B5EF4-FFF2-40B4-BE49-F238E27FC236}">
                <a16:creationId xmlns:a16="http://schemas.microsoft.com/office/drawing/2014/main" xmlns="" id="{D69E7009-8265-4F39-9D0F-F7BA3F3D0D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32605" y="6261100"/>
            <a:ext cx="5238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2" name="Line 64">
            <a:extLst>
              <a:ext uri="{FF2B5EF4-FFF2-40B4-BE49-F238E27FC236}">
                <a16:creationId xmlns:a16="http://schemas.microsoft.com/office/drawing/2014/main" xmlns="" id="{E8BD1AD6-76C2-466A-8D9C-EFBA5A4B3A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08730" y="5591175"/>
            <a:ext cx="2190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3" name="Group 65">
            <a:extLst>
              <a:ext uri="{FF2B5EF4-FFF2-40B4-BE49-F238E27FC236}">
                <a16:creationId xmlns:a16="http://schemas.microsoft.com/office/drawing/2014/main" xmlns="" id="{EC467B88-A4DF-4FF8-A875-12D8C232B44C}"/>
              </a:ext>
            </a:extLst>
          </p:cNvPr>
          <p:cNvGrpSpPr>
            <a:grpSpLocks/>
          </p:cNvGrpSpPr>
          <p:nvPr/>
        </p:nvGrpSpPr>
        <p:grpSpPr bwMode="auto">
          <a:xfrm>
            <a:off x="5779905" y="5594350"/>
            <a:ext cx="514350" cy="685800"/>
            <a:chOff x="4113" y="2632"/>
            <a:chExt cx="240" cy="432"/>
          </a:xfrm>
        </p:grpSpPr>
        <p:sp>
          <p:nvSpPr>
            <p:cNvPr id="304" name="Line 66">
              <a:extLst>
                <a:ext uri="{FF2B5EF4-FFF2-40B4-BE49-F238E27FC236}">
                  <a16:creationId xmlns:a16="http://schemas.microsoft.com/office/drawing/2014/main" xmlns="" id="{C0DE1207-F46B-419F-A26A-B538C7D203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3" y="2632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5" name="Line 67">
              <a:extLst>
                <a:ext uri="{FF2B5EF4-FFF2-40B4-BE49-F238E27FC236}">
                  <a16:creationId xmlns:a16="http://schemas.microsoft.com/office/drawing/2014/main" xmlns="" id="{F1897F28-97F4-4B91-835D-3700FDAA7F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5" y="2632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6" name="Group 68">
            <a:extLst>
              <a:ext uri="{FF2B5EF4-FFF2-40B4-BE49-F238E27FC236}">
                <a16:creationId xmlns:a16="http://schemas.microsoft.com/office/drawing/2014/main" xmlns="" id="{9ED3E137-1E3A-4F27-A638-D15CD5C08EB0}"/>
              </a:ext>
            </a:extLst>
          </p:cNvPr>
          <p:cNvGrpSpPr>
            <a:grpSpLocks/>
          </p:cNvGrpSpPr>
          <p:nvPr/>
        </p:nvGrpSpPr>
        <p:grpSpPr bwMode="auto">
          <a:xfrm>
            <a:off x="8037330" y="5576888"/>
            <a:ext cx="300037" cy="698500"/>
            <a:chOff x="4443" y="2629"/>
            <a:chExt cx="477" cy="432"/>
          </a:xfrm>
        </p:grpSpPr>
        <p:sp>
          <p:nvSpPr>
            <p:cNvPr id="307" name="Line 69">
              <a:extLst>
                <a:ext uri="{FF2B5EF4-FFF2-40B4-BE49-F238E27FC236}">
                  <a16:creationId xmlns:a16="http://schemas.microsoft.com/office/drawing/2014/main" xmlns="" id="{4A64D39C-CB7C-4D5C-A187-2110A382D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3" y="3052"/>
              <a:ext cx="47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" name="Line 70">
              <a:extLst>
                <a:ext uri="{FF2B5EF4-FFF2-40B4-BE49-F238E27FC236}">
                  <a16:creationId xmlns:a16="http://schemas.microsoft.com/office/drawing/2014/main" xmlns="" id="{0049D508-DFBE-4D78-86E7-674702D61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9" y="2629"/>
              <a:ext cx="0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9" name="Line 71">
            <a:extLst>
              <a:ext uri="{FF2B5EF4-FFF2-40B4-BE49-F238E27FC236}">
                <a16:creationId xmlns:a16="http://schemas.microsoft.com/office/drawing/2014/main" xmlns="" id="{DC67CE39-BD26-424B-ADAE-860F070464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317" y="6261100"/>
            <a:ext cx="5508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0" name="Group 72">
            <a:extLst>
              <a:ext uri="{FF2B5EF4-FFF2-40B4-BE49-F238E27FC236}">
                <a16:creationId xmlns:a16="http://schemas.microsoft.com/office/drawing/2014/main" xmlns="" id="{3B71C91A-D03C-49EE-8BF1-0A9881E7D013}"/>
              </a:ext>
            </a:extLst>
          </p:cNvPr>
          <p:cNvGrpSpPr>
            <a:grpSpLocks/>
          </p:cNvGrpSpPr>
          <p:nvPr/>
        </p:nvGrpSpPr>
        <p:grpSpPr bwMode="auto">
          <a:xfrm>
            <a:off x="2622368" y="1532899"/>
            <a:ext cx="3105150" cy="1752600"/>
            <a:chOff x="1520" y="480"/>
            <a:chExt cx="1753" cy="1104"/>
          </a:xfrm>
        </p:grpSpPr>
        <p:sp>
          <p:nvSpPr>
            <p:cNvPr id="311" name="Rectangle 73">
              <a:extLst>
                <a:ext uri="{FF2B5EF4-FFF2-40B4-BE49-F238E27FC236}">
                  <a16:creationId xmlns:a16="http://schemas.microsoft.com/office/drawing/2014/main" xmlns="" id="{E883E017-75B0-471E-ABAF-25B7D6591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1160"/>
              <a:ext cx="472" cy="424"/>
            </a:xfrm>
            <a:prstGeom prst="rect">
              <a:avLst/>
            </a:prstGeom>
            <a:solidFill>
              <a:srgbClr val="FF33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2" name="AutoShape 74">
              <a:extLst>
                <a:ext uri="{FF2B5EF4-FFF2-40B4-BE49-F238E27FC236}">
                  <a16:creationId xmlns:a16="http://schemas.microsoft.com/office/drawing/2014/main" xmlns="" id="{8A80224D-DDD7-496B-A468-64AC4CD97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480"/>
              <a:ext cx="1753" cy="472"/>
            </a:xfrm>
            <a:prstGeom prst="wedgeRectCallout">
              <a:avLst>
                <a:gd name="adj1" fmla="val 18227"/>
                <a:gd name="adj2" fmla="val 84958"/>
              </a:avLst>
            </a:prstGeom>
            <a:solidFill>
              <a:srgbClr val="CCCCFF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7200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 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0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时，触发器状态不变。</a:t>
              </a:r>
            </a:p>
          </p:txBody>
        </p:sp>
      </p:grpSp>
      <p:grpSp>
        <p:nvGrpSpPr>
          <p:cNvPr id="313" name="Group 75">
            <a:extLst>
              <a:ext uri="{FF2B5EF4-FFF2-40B4-BE49-F238E27FC236}">
                <a16:creationId xmlns:a16="http://schemas.microsoft.com/office/drawing/2014/main" xmlns="" id="{004916BB-D6B4-498B-A56C-13881A5A9360}"/>
              </a:ext>
            </a:extLst>
          </p:cNvPr>
          <p:cNvGrpSpPr>
            <a:grpSpLocks/>
          </p:cNvGrpSpPr>
          <p:nvPr/>
        </p:nvGrpSpPr>
        <p:grpSpPr bwMode="auto">
          <a:xfrm>
            <a:off x="4541655" y="1556711"/>
            <a:ext cx="4445000" cy="1749425"/>
            <a:chOff x="2550" y="488"/>
            <a:chExt cx="2800" cy="1102"/>
          </a:xfrm>
        </p:grpSpPr>
        <p:sp>
          <p:nvSpPr>
            <p:cNvPr id="314" name="AutoShape 76">
              <a:extLst>
                <a:ext uri="{FF2B5EF4-FFF2-40B4-BE49-F238E27FC236}">
                  <a16:creationId xmlns:a16="http://schemas.microsoft.com/office/drawing/2014/main" xmlns="" id="{56003238-1A0B-440D-8702-2CBF16234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0" y="488"/>
              <a:ext cx="2800" cy="448"/>
            </a:xfrm>
            <a:prstGeom prst="wedgeRectCallout">
              <a:avLst>
                <a:gd name="adj1" fmla="val -23500"/>
                <a:gd name="adj2" fmla="val 92634"/>
              </a:avLst>
            </a:prstGeom>
            <a:solidFill>
              <a:srgbClr val="CCCCFF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72000" bIns="0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 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1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时，触发器根据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信号取值按照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JK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功能工作。</a:t>
              </a:r>
            </a:p>
          </p:txBody>
        </p:sp>
        <p:sp>
          <p:nvSpPr>
            <p:cNvPr id="315" name="Rectangle 77">
              <a:extLst>
                <a:ext uri="{FF2B5EF4-FFF2-40B4-BE49-F238E27FC236}">
                  <a16:creationId xmlns:a16="http://schemas.microsoft.com/office/drawing/2014/main" xmlns="" id="{B96201A4-96D0-4874-B6F4-FF05E091F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1166"/>
              <a:ext cx="618" cy="424"/>
            </a:xfrm>
            <a:prstGeom prst="rect">
              <a:avLst/>
            </a:prstGeom>
            <a:solidFill>
              <a:srgbClr val="00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6" name="Line 78">
            <a:extLst>
              <a:ext uri="{FF2B5EF4-FFF2-40B4-BE49-F238E27FC236}">
                <a16:creationId xmlns:a16="http://schemas.microsoft.com/office/drawing/2014/main" xmlns="" id="{8FEACD36-F69A-45C8-ADD0-2BFD7DE3A4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0130" y="5594350"/>
            <a:ext cx="10350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" name="Line 79">
            <a:extLst>
              <a:ext uri="{FF2B5EF4-FFF2-40B4-BE49-F238E27FC236}">
                <a16:creationId xmlns:a16="http://schemas.microsoft.com/office/drawing/2014/main" xmlns="" id="{B040B894-3526-40DB-B41B-73C33E307B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9617" y="5594350"/>
            <a:ext cx="52387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18" name="Group 135">
            <a:extLst>
              <a:ext uri="{FF2B5EF4-FFF2-40B4-BE49-F238E27FC236}">
                <a16:creationId xmlns:a16="http://schemas.microsoft.com/office/drawing/2014/main" xmlns="" id="{04F2A0DF-AB54-4BCD-8085-717A16F1F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29898749"/>
              </p:ext>
            </p:extLst>
          </p:nvPr>
        </p:nvGraphicFramePr>
        <p:xfrm>
          <a:off x="509406" y="3772820"/>
          <a:ext cx="2162175" cy="22860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1721670868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xmlns="" val="2406311924"/>
                    </a:ext>
                  </a:extLst>
                </a:gridCol>
                <a:gridCol w="919162">
                  <a:extLst>
                    <a:ext uri="{9D8B030D-6E8A-4147-A177-3AD203B41FA5}">
                      <a16:colId xmlns:a16="http://schemas.microsoft.com/office/drawing/2014/main" xmlns="" val="2766590507"/>
                    </a:ext>
                  </a:extLst>
                </a:gridCol>
              </a:tblGrid>
              <a:tr h="282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05817371"/>
                  </a:ext>
                </a:extLst>
              </a:tr>
              <a:tr h="317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4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05060268"/>
                  </a:ext>
                </a:extLst>
              </a:tr>
              <a:tr h="317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56071776"/>
                  </a:ext>
                </a:extLst>
              </a:tr>
              <a:tr h="317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80539352"/>
                  </a:ext>
                </a:extLst>
              </a:tr>
              <a:tr h="317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4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8220905"/>
                  </a:ext>
                </a:extLst>
              </a:tr>
            </a:tbl>
          </a:graphicData>
        </a:graphic>
      </p:graphicFrame>
      <p:sp>
        <p:nvSpPr>
          <p:cNvPr id="323" name="Line 98">
            <a:extLst>
              <a:ext uri="{FF2B5EF4-FFF2-40B4-BE49-F238E27FC236}">
                <a16:creationId xmlns:a16="http://schemas.microsoft.com/office/drawing/2014/main" xmlns="" id="{2429FBDF-1CBD-456C-BD8F-4E6BE93E8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3731" y="5680995"/>
            <a:ext cx="258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68F90E6-AD0F-4CF9-B594-1D688147F1A7}"/>
              </a:ext>
            </a:extLst>
          </p:cNvPr>
          <p:cNvSpPr txBox="1"/>
          <p:nvPr/>
        </p:nvSpPr>
        <p:spPr>
          <a:xfrm>
            <a:off x="682345" y="2941823"/>
            <a:ext cx="1813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钟控</a:t>
            </a:r>
            <a:r>
              <a:rPr lang="en-US" altLang="zh-CN" sz="2400" b="1" dirty="0">
                <a:solidFill>
                  <a:srgbClr val="FF0000"/>
                </a:solidFill>
              </a:rPr>
              <a:t>J-K</a:t>
            </a:r>
            <a:r>
              <a:rPr lang="zh-CN" altLang="en-US" sz="2400" b="1" dirty="0">
                <a:solidFill>
                  <a:srgbClr val="FF0000"/>
                </a:solidFill>
              </a:rPr>
              <a:t>触发器功能表</a:t>
            </a: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xmlns="" id="{439F7AAC-E4C5-4AFA-AA53-5D5E071B549F}"/>
              </a:ext>
            </a:extLst>
          </p:cNvPr>
          <p:cNvSpPr txBox="1"/>
          <p:nvPr/>
        </p:nvSpPr>
        <p:spPr>
          <a:xfrm>
            <a:off x="3431600" y="599133"/>
            <a:ext cx="30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波形图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8DD148D-A51C-4AAC-9777-DF4AD10B67B6}"/>
              </a:ext>
            </a:extLst>
          </p:cNvPr>
          <p:cNvSpPr txBox="1"/>
          <p:nvPr/>
        </p:nvSpPr>
        <p:spPr>
          <a:xfrm>
            <a:off x="383382" y="1567040"/>
            <a:ext cx="1545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初始状态为</a:t>
            </a:r>
            <a:r>
              <a:rPr lang="en-US" altLang="zh-CN" sz="2800" b="1" dirty="0">
                <a:solidFill>
                  <a:srgbClr val="0000FF"/>
                </a:solidFill>
              </a:rPr>
              <a:t>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358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四、钟控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T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179471F-C3BF-4A33-8034-FBF5E0B1982F}"/>
              </a:ext>
            </a:extLst>
          </p:cNvPr>
          <p:cNvSpPr txBox="1"/>
          <p:nvPr/>
        </p:nvSpPr>
        <p:spPr>
          <a:xfrm>
            <a:off x="3431599" y="599133"/>
            <a:ext cx="4099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电路结构与工作原理</a:t>
            </a:r>
          </a:p>
        </p:txBody>
      </p:sp>
      <p:graphicFrame>
        <p:nvGraphicFramePr>
          <p:cNvPr id="10" name="Object 16">
            <a:extLst>
              <a:ext uri="{FF2B5EF4-FFF2-40B4-BE49-F238E27FC236}">
                <a16:creationId xmlns:a16="http://schemas.microsoft.com/office/drawing/2014/main" xmlns="" id="{1C566FE4-DEAE-4A89-8BCE-B04F107820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80479699"/>
              </p:ext>
            </p:extLst>
          </p:nvPr>
        </p:nvGraphicFramePr>
        <p:xfrm>
          <a:off x="0" y="1351281"/>
          <a:ext cx="6689556" cy="2753868"/>
        </p:xfrm>
        <a:graphic>
          <a:graphicData uri="http://schemas.openxmlformats.org/presentationml/2006/ole">
            <p:oleObj spid="_x0000_s104330" r:id="rId6" imgW="3672143" imgH="1421592" progId="">
              <p:embed/>
            </p:oleObj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28D01027-4590-40EC-9159-55B256AEA458}"/>
              </a:ext>
            </a:extLst>
          </p:cNvPr>
          <p:cNvGrpSpPr/>
          <p:nvPr/>
        </p:nvGrpSpPr>
        <p:grpSpPr>
          <a:xfrm>
            <a:off x="854241" y="4483704"/>
            <a:ext cx="1922297" cy="1221771"/>
            <a:chOff x="6304545" y="1379209"/>
            <a:chExt cx="1922297" cy="122177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DCD032FA-59EB-410A-9B0E-A395BAFA6393}"/>
                </a:ext>
              </a:extLst>
            </p:cNvPr>
            <p:cNvSpPr txBox="1"/>
            <p:nvPr/>
          </p:nvSpPr>
          <p:spPr>
            <a:xfrm>
              <a:off x="6304545" y="1379209"/>
              <a:ext cx="1624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当</a:t>
              </a:r>
              <a:r>
                <a: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CP=0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时，</a:t>
              </a:r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3" name="Object 18">
              <a:extLst>
                <a:ext uri="{FF2B5EF4-FFF2-40B4-BE49-F238E27FC236}">
                  <a16:creationId xmlns:a16="http://schemas.microsoft.com/office/drawing/2014/main" xmlns="" id="{B163D86E-2A7C-4573-826F-A000BEA30D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368669645"/>
                </p:ext>
              </p:extLst>
            </p:nvPr>
          </p:nvGraphicFramePr>
          <p:xfrm>
            <a:off x="6420267" y="2053293"/>
            <a:ext cx="1806575" cy="547687"/>
          </p:xfrm>
          <a:graphic>
            <a:graphicData uri="http://schemas.openxmlformats.org/presentationml/2006/ole">
              <p:oleObj spid="_x0000_s104331" name="Equation" r:id="rId7" imgW="812520" imgH="241200" progId="Equation.DSMT4">
                <p:embed/>
              </p:oleObj>
            </a:graphicData>
          </a:graphic>
        </p:graphicFrame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0AC635DD-2844-44DF-A59B-7BD08242BD74}"/>
              </a:ext>
            </a:extLst>
          </p:cNvPr>
          <p:cNvSpPr txBox="1"/>
          <p:nvPr/>
        </p:nvSpPr>
        <p:spPr>
          <a:xfrm>
            <a:off x="4042148" y="5067033"/>
            <a:ext cx="166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CP=1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xmlns="" id="{F88A9C2F-FC65-443B-BF55-2DCA9C615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55577869"/>
              </p:ext>
            </p:extLst>
          </p:nvPr>
        </p:nvGraphicFramePr>
        <p:xfrm>
          <a:off x="5895975" y="4208463"/>
          <a:ext cx="2747963" cy="576262"/>
        </p:xfrm>
        <a:graphic>
          <a:graphicData uri="http://schemas.openxmlformats.org/presentationml/2006/ole">
            <p:oleObj spid="_x0000_s104332" name="Equation" r:id="rId8" imgW="1231560" imgH="253800" progId="Equation.DSMT4">
              <p:embed/>
            </p:oleObj>
          </a:graphicData>
        </a:graphic>
      </p:graphicFrame>
      <p:graphicFrame>
        <p:nvGraphicFramePr>
          <p:cNvPr id="22" name="Object 9">
            <a:extLst>
              <a:ext uri="{FF2B5EF4-FFF2-40B4-BE49-F238E27FC236}">
                <a16:creationId xmlns:a16="http://schemas.microsoft.com/office/drawing/2014/main" xmlns="" id="{16C84BC4-196F-4347-86D6-8CD398461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41808269"/>
              </p:ext>
            </p:extLst>
          </p:nvPr>
        </p:nvGraphicFramePr>
        <p:xfrm>
          <a:off x="5893132" y="4875275"/>
          <a:ext cx="2804135" cy="1599662"/>
        </p:xfrm>
        <a:graphic>
          <a:graphicData uri="http://schemas.openxmlformats.org/presentationml/2006/ole">
            <p:oleObj spid="_x0000_s104333" name="Equation" r:id="rId9" imgW="1422400" imgH="800100" progId="">
              <p:embed/>
            </p:oleObj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06C0791-A60F-4DA1-B27A-B910ACED1657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26433" y="5861721"/>
            <a:ext cx="1458366" cy="540864"/>
          </a:xfrm>
          <a:prstGeom prst="rect">
            <a:avLst/>
          </a:prstGeom>
        </p:spPr>
      </p:pic>
      <p:sp>
        <p:nvSpPr>
          <p:cNvPr id="15" name="Rectangle 17">
            <a:extLst>
              <a:ext uri="{FF2B5EF4-FFF2-40B4-BE49-F238E27FC236}">
                <a16:creationId xmlns:a16="http://schemas.microsoft.com/office/drawing/2014/main" xmlns="" id="{1921DA64-03E5-4CDA-BB60-9D828C194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910" y="1547101"/>
            <a:ext cx="2161926" cy="236222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7583" y="1313298"/>
            <a:ext cx="349134" cy="520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95396" y="2935391"/>
            <a:ext cx="349134" cy="520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7554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四、钟控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T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179471F-C3BF-4A33-8034-FBF5E0B1982F}"/>
              </a:ext>
            </a:extLst>
          </p:cNvPr>
          <p:cNvSpPr txBox="1"/>
          <p:nvPr/>
        </p:nvSpPr>
        <p:spPr>
          <a:xfrm>
            <a:off x="3431600" y="599133"/>
            <a:ext cx="30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特征方程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xmlns="" id="{80638232-BE02-4758-A4BC-30925575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47" y="1689795"/>
            <a:ext cx="1837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CP=0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692B34DE-6FB4-47B9-BE7E-8E75CE31713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0879" y="2388876"/>
            <a:ext cx="2036428" cy="7552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</p:pic>
      <p:sp>
        <p:nvSpPr>
          <p:cNvPr id="22" name="Text Box 28">
            <a:extLst>
              <a:ext uri="{FF2B5EF4-FFF2-40B4-BE49-F238E27FC236}">
                <a16:creationId xmlns:a16="http://schemas.microsoft.com/office/drawing/2014/main" xmlns="" id="{3AA85610-7055-4D43-BAA5-4A197E57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47" y="3517081"/>
            <a:ext cx="1837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CP=1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xmlns="" id="{17AC2D12-009A-495F-88A9-520B1F27B0EC}"/>
              </a:ext>
            </a:extLst>
          </p:cNvPr>
          <p:cNvSpPr/>
          <p:nvPr/>
        </p:nvSpPr>
        <p:spPr>
          <a:xfrm>
            <a:off x="3006164" y="2025309"/>
            <a:ext cx="593558" cy="2739189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23A458C7-0053-43D6-B406-21B277CA1E15}"/>
              </a:ext>
            </a:extLst>
          </p:cNvPr>
          <p:cNvGrpSpPr>
            <a:grpSpLocks/>
          </p:cNvGrpSpPr>
          <p:nvPr/>
        </p:nvGrpSpPr>
        <p:grpSpPr bwMode="auto">
          <a:xfrm>
            <a:off x="3460777" y="2920117"/>
            <a:ext cx="5435601" cy="1379538"/>
            <a:chOff x="2388" y="3057"/>
            <a:chExt cx="3424" cy="869"/>
          </a:xfrm>
        </p:grpSpPr>
        <p:grpSp>
          <p:nvGrpSpPr>
            <p:cNvPr id="29" name="Group 25">
              <a:extLst>
                <a:ext uri="{FF2B5EF4-FFF2-40B4-BE49-F238E27FC236}">
                  <a16:creationId xmlns:a16="http://schemas.microsoft.com/office/drawing/2014/main" xmlns="" id="{BB2D3804-6B45-4774-919B-EA1D98608F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" y="3057"/>
              <a:ext cx="3424" cy="869"/>
              <a:chOff x="556" y="3057"/>
              <a:chExt cx="3786" cy="869"/>
            </a:xfrm>
          </p:grpSpPr>
          <p:sp>
            <p:nvSpPr>
              <p:cNvPr id="31" name="Text Box 21">
                <a:extLst>
                  <a:ext uri="{FF2B5EF4-FFF2-40B4-BE49-F238E27FC236}">
                    <a16:creationId xmlns:a16="http://schemas.microsoft.com/office/drawing/2014/main" xmlns="" id="{07601CF9-254F-4B7A-9689-8BAA7C3C5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5" y="3057"/>
                <a:ext cx="3328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</a:rPr>
                  <a:t>将时钟信号引入特征方程</a:t>
                </a:r>
              </a:p>
            </p:txBody>
          </p:sp>
          <p:sp>
            <p:nvSpPr>
              <p:cNvPr id="32" name="Rectangle 22">
                <a:extLst>
                  <a:ext uri="{FF2B5EF4-FFF2-40B4-BE49-F238E27FC236}">
                    <a16:creationId xmlns:a16="http://schemas.microsoft.com/office/drawing/2014/main" xmlns="" id="{168BA38A-44B8-41C1-85AD-D8ACDAF33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3077"/>
                <a:ext cx="3786" cy="84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30" name="Object 24">
              <a:extLst>
                <a:ext uri="{FF2B5EF4-FFF2-40B4-BE49-F238E27FC236}">
                  <a16:creationId xmlns:a16="http://schemas.microsoft.com/office/drawing/2014/main" xmlns="" id="{81F6DDC0-97DD-43AE-89B0-E8160C4A9D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560123189"/>
                </p:ext>
              </p:extLst>
            </p:nvPr>
          </p:nvGraphicFramePr>
          <p:xfrm>
            <a:off x="2445" y="3423"/>
            <a:ext cx="3267" cy="397"/>
          </p:xfrm>
          <a:graphic>
            <a:graphicData uri="http://schemas.openxmlformats.org/presentationml/2006/ole">
              <p:oleObj spid="_x0000_s104894" name="Equation" r:id="rId7" imgW="2095200" imgH="253800" progId="Equation.DSMT4">
                <p:embed/>
              </p:oleObj>
            </a:graphicData>
          </a:graphic>
        </p:graphicFrame>
      </p:grpSp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xmlns="" id="{5C4899B8-064D-48FB-91D4-DC8EF3F89F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45580337"/>
              </p:ext>
            </p:extLst>
          </p:nvPr>
        </p:nvGraphicFramePr>
        <p:xfrm>
          <a:off x="202029" y="4407347"/>
          <a:ext cx="2804135" cy="1599662"/>
        </p:xfrm>
        <a:graphic>
          <a:graphicData uri="http://schemas.openxmlformats.org/presentationml/2006/ole">
            <p:oleObj spid="_x0000_s104895" name="Equation" r:id="rId8" imgW="1422400" imgH="8001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8590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429706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四、钟控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T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触发器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0179471F-C3BF-4A33-8034-FBF5E0B1982F}"/>
              </a:ext>
            </a:extLst>
          </p:cNvPr>
          <p:cNvSpPr txBox="1"/>
          <p:nvPr/>
        </p:nvSpPr>
        <p:spPr>
          <a:xfrm>
            <a:off x="3431600" y="599133"/>
            <a:ext cx="3031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功能表</a:t>
            </a:r>
          </a:p>
        </p:txBody>
      </p:sp>
      <p:graphicFrame>
        <p:nvGraphicFramePr>
          <p:cNvPr id="30" name="Object 24">
            <a:extLst>
              <a:ext uri="{FF2B5EF4-FFF2-40B4-BE49-F238E27FC236}">
                <a16:creationId xmlns:a16="http://schemas.microsoft.com/office/drawing/2014/main" xmlns="" id="{81F6DDC0-97DD-43AE-89B0-E8160C4A9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4506863"/>
              </p:ext>
            </p:extLst>
          </p:nvPr>
        </p:nvGraphicFramePr>
        <p:xfrm>
          <a:off x="451880" y="1639968"/>
          <a:ext cx="5743678" cy="697962"/>
        </p:xfrm>
        <a:graphic>
          <a:graphicData uri="http://schemas.openxmlformats.org/presentationml/2006/ole">
            <p:oleObj spid="_x0000_s105698" name="Equation" r:id="rId6" imgW="2095200" imgH="253800" progId="Equation.DSMT4">
              <p:embed/>
            </p:oleObj>
          </a:graphicData>
        </a:graphic>
      </p:graphicFrame>
      <p:pic>
        <p:nvPicPr>
          <p:cNvPr id="18" name="Picture 7">
            <a:extLst>
              <a:ext uri="{FF2B5EF4-FFF2-40B4-BE49-F238E27FC236}">
                <a16:creationId xmlns:a16="http://schemas.microsoft.com/office/drawing/2014/main" xmlns="" id="{A7CD2365-463B-4A62-9B52-BF979A448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6695" y="3028309"/>
            <a:ext cx="4704929" cy="241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A42C4BE-88A9-4D8A-BEA4-B8ED3FA98D01}"/>
              </a:ext>
            </a:extLst>
          </p:cNvPr>
          <p:cNvSpPr txBox="1"/>
          <p:nvPr/>
        </p:nvSpPr>
        <p:spPr>
          <a:xfrm>
            <a:off x="5511191" y="2948092"/>
            <a:ext cx="2759263" cy="257878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触发器的输入信号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没有约束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限制条件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可实现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保持和翻转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xmlns="" val="223698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电平触发的触发器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21" name="Text Box 46" descr="花束">
            <a:extLst>
              <a:ext uri="{FF2B5EF4-FFF2-40B4-BE49-F238E27FC236}">
                <a16:creationId xmlns:a16="http://schemas.microsoft.com/office/drawing/2014/main" xmlns="" id="{3EEA946C-2D2D-49E1-8DAE-D80D2334A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06" y="620964"/>
            <a:ext cx="559210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r:embed="rId4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长城楷体" pitchFamily="1" charset="-122"/>
              </a:rPr>
              <a:t>五、电平触发方式的动作特点</a:t>
            </a:r>
          </a:p>
        </p:txBody>
      </p:sp>
      <p:sp>
        <p:nvSpPr>
          <p:cNvPr id="90" name="Text Box 5">
            <a:extLst>
              <a:ext uri="{FF2B5EF4-FFF2-40B4-BE49-F238E27FC236}">
                <a16:creationId xmlns:a16="http://schemas.microsoft.com/office/drawing/2014/main" xmlns="" id="{4BF9A13B-C692-4FB6-9690-BC297E576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25" y="1180575"/>
            <a:ext cx="884894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只有当</a:t>
            </a:r>
            <a:r>
              <a:rPr lang="zh-CN" altLang="en-US" sz="2800" b="1" dirty="0"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ea typeface="宋体" panose="02010600030101010101" pitchFamily="2" charset="-122"/>
              </a:rPr>
              <a:t>P</a:t>
            </a:r>
            <a:r>
              <a:rPr lang="zh-CN" altLang="en-US" sz="2800" b="1" dirty="0"/>
              <a:t>变为</a:t>
            </a:r>
            <a:r>
              <a:rPr lang="zh-CN" altLang="en-US" sz="2800" b="1" dirty="0">
                <a:solidFill>
                  <a:srgbClr val="CC3300"/>
                </a:solidFill>
              </a:rPr>
              <a:t>有效电平</a:t>
            </a:r>
            <a:r>
              <a:rPr lang="zh-CN" altLang="en-US" sz="2800" b="1" dirty="0"/>
              <a:t>时，触发器才能接受输入信号，并根据输入信号将触发器的输出置成相应的状态</a:t>
            </a:r>
          </a:p>
        </p:txBody>
      </p:sp>
      <p:sp>
        <p:nvSpPr>
          <p:cNvPr id="91" name="Rectangle 6">
            <a:extLst>
              <a:ext uri="{FF2B5EF4-FFF2-40B4-BE49-F238E27FC236}">
                <a16:creationId xmlns:a16="http://schemas.microsoft.com/office/drawing/2014/main" xmlns="" id="{41303626-1A7C-4AC2-A903-4F953C066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06" y="3423552"/>
            <a:ext cx="82073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在</a:t>
            </a:r>
            <a:r>
              <a:rPr lang="zh-CN" altLang="en-US" sz="2800" b="1" i="1" dirty="0">
                <a:solidFill>
                  <a:srgbClr val="CC3300"/>
                </a:solidFill>
              </a:rPr>
              <a:t>C</a:t>
            </a:r>
            <a:r>
              <a:rPr lang="en-US" altLang="zh-CN" sz="2800" b="1" i="1" dirty="0">
                <a:solidFill>
                  <a:srgbClr val="CC3300"/>
                </a:solidFill>
              </a:rPr>
              <a:t>P</a:t>
            </a:r>
            <a:r>
              <a:rPr lang="zh-CN" altLang="en-US" sz="2800" b="1" dirty="0">
                <a:solidFill>
                  <a:srgbClr val="CC3300"/>
                </a:solidFill>
              </a:rPr>
              <a:t>为有效电平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CC3300"/>
                </a:solidFill>
              </a:rPr>
              <a:t>全部</a:t>
            </a:r>
            <a:r>
              <a:rPr lang="zh-CN" altLang="en-US" sz="2800" b="1" dirty="0"/>
              <a:t>时间里，输入信号的变化都将引起触发器输出状态的变化</a:t>
            </a:r>
            <a:endParaRPr lang="zh-CN" altLang="en-US" sz="2800" b="1" dirty="0">
              <a:solidFill>
                <a:srgbClr val="FFFF66"/>
              </a:solidFill>
            </a:endParaRPr>
          </a:p>
        </p:txBody>
      </p:sp>
      <p:sp>
        <p:nvSpPr>
          <p:cNvPr id="92" name="Rectangle 7">
            <a:extLst>
              <a:ext uri="{FF2B5EF4-FFF2-40B4-BE49-F238E27FC236}">
                <a16:creationId xmlns:a16="http://schemas.microsoft.com/office/drawing/2014/main" xmlns="" id="{08FB01CF-C5D3-4061-B1CB-435D80444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06" y="4650898"/>
            <a:ext cx="884894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楷体_GB2312" pitchFamily="49" charset="-122"/>
              </a:rPr>
              <a:t>在</a:t>
            </a:r>
            <a:r>
              <a:rPr lang="zh-CN" altLang="en-US" sz="2800" b="1" dirty="0">
                <a:solidFill>
                  <a:srgbClr val="3333FF"/>
                </a:solidFill>
              </a:rPr>
              <a:t>C</a:t>
            </a:r>
            <a:r>
              <a:rPr lang="en-US" altLang="zh-CN" sz="2800" b="1" dirty="0">
                <a:solidFill>
                  <a:srgbClr val="3333FF"/>
                </a:solidFill>
              </a:rPr>
              <a:t>P</a:t>
            </a:r>
            <a:r>
              <a:rPr lang="zh-CN" altLang="en-US" sz="2800" b="1" dirty="0">
                <a:solidFill>
                  <a:srgbClr val="3333FF"/>
                </a:solidFill>
              </a:rPr>
              <a:t>有效电平</a:t>
            </a:r>
            <a:r>
              <a:rPr lang="zh-CN" altLang="en-US" sz="2800" b="1" dirty="0">
                <a:latin typeface="楷体_GB2312" pitchFamily="49" charset="-122"/>
              </a:rPr>
              <a:t>期间,若输入信号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</a:rPr>
              <a:t>多次发生变化</a:t>
            </a:r>
            <a:r>
              <a:rPr lang="zh-CN" altLang="en-US" sz="2800" b="1" dirty="0">
                <a:latin typeface="楷体_GB2312" pitchFamily="49" charset="-122"/>
              </a:rPr>
              <a:t>，则触发器状态将</a:t>
            </a:r>
            <a:r>
              <a:rPr lang="zh-CN" altLang="en-US" sz="2800" b="1" dirty="0">
                <a:solidFill>
                  <a:srgbClr val="3333FF"/>
                </a:solidFill>
                <a:latin typeface="楷体_GB2312" pitchFamily="49" charset="-122"/>
              </a:rPr>
              <a:t>多次翻转</a:t>
            </a:r>
            <a:r>
              <a:rPr lang="zh-CN" altLang="en-US" sz="2800" b="1" dirty="0">
                <a:latin typeface="楷体_GB2312" pitchFamily="49" charset="-122"/>
              </a:rPr>
              <a:t>，从而降低了电路的抗干扰能力</a:t>
            </a:r>
          </a:p>
        </p:txBody>
      </p:sp>
      <p:sp>
        <p:nvSpPr>
          <p:cNvPr id="93" name="AutoShape 8">
            <a:extLst>
              <a:ext uri="{FF2B5EF4-FFF2-40B4-BE49-F238E27FC236}">
                <a16:creationId xmlns:a16="http://schemas.microsoft.com/office/drawing/2014/main" xmlns="" id="{1E46F149-95F4-4EDA-92CE-EBB3F0FD0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284" y="5770213"/>
            <a:ext cx="5688012" cy="863600"/>
          </a:xfrm>
          <a:prstGeom prst="wedgeRectCallout">
            <a:avLst>
              <a:gd name="adj1" fmla="val -37139"/>
              <a:gd name="adj2" fmla="val -87792"/>
            </a:avLst>
          </a:prstGeom>
          <a:solidFill>
            <a:schemeClr val="bg1">
              <a:alpha val="75999"/>
            </a:schemeClr>
          </a:solidFill>
          <a:ln w="9525" cmpd="sng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电平触发器在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有效电平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期间，输出发生多次翻转的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现象称为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空翻</a:t>
            </a: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4" name="AutoShape 9">
            <a:extLst>
              <a:ext uri="{FF2B5EF4-FFF2-40B4-BE49-F238E27FC236}">
                <a16:creationId xmlns:a16="http://schemas.microsoft.com/office/drawing/2014/main" xmlns="" id="{73FC03B3-73BB-4EB6-BE69-37364D66E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679" y="2345452"/>
            <a:ext cx="5545137" cy="804862"/>
          </a:xfrm>
          <a:prstGeom prst="wedgeRectCallout">
            <a:avLst>
              <a:gd name="adj1" fmla="val -10778"/>
              <a:gd name="adj2" fmla="val -140510"/>
            </a:avLst>
          </a:prstGeom>
          <a:solidFill>
            <a:srgbClr val="CCECFF">
              <a:alpha val="50000"/>
            </a:srgbClr>
          </a:solidFill>
          <a:ln w="9525" cmpd="sng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 期间翻转的称正电平触发式；</a:t>
            </a:r>
          </a:p>
          <a:p>
            <a:pPr algn="ctr">
              <a:spcBef>
                <a:spcPct val="20000"/>
              </a:spcBef>
            </a:pP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 期间翻转的称负电平触发式。 </a:t>
            </a:r>
          </a:p>
        </p:txBody>
      </p:sp>
    </p:spTree>
    <p:extLst>
      <p:ext uri="{BB962C8B-B14F-4D97-AF65-F5344CB8AC3E}">
        <p14:creationId xmlns:p14="http://schemas.microsoft.com/office/powerpoint/2010/main" xmlns="" val="280011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ldLvl="0" autoUpdateAnimBg="0"/>
      <p:bldP spid="91" grpId="0"/>
      <p:bldP spid="92" grpId="0"/>
      <p:bldP spid="93" grpId="0" animBg="1"/>
      <p:bldP spid="9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584" y="1053357"/>
            <a:ext cx="7277276" cy="2393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4339" y="615323"/>
            <a:ext cx="2144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第</a:t>
            </a:r>
            <a:r>
              <a:rPr lang="en-US" altLang="zh-CN" sz="2000" b="1" dirty="0" smtClean="0"/>
              <a:t>5</a:t>
            </a:r>
            <a:r>
              <a:rPr lang="zh-CN" altLang="en-US" sz="2000" b="1" dirty="0" smtClean="0"/>
              <a:t>章习题</a:t>
            </a:r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84" y="3602427"/>
            <a:ext cx="7135683" cy="311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88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5726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5.1.1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 时序逻辑电路的特点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1" name="标题 495618">
            <a:extLst>
              <a:ext uri="{FF2B5EF4-FFF2-40B4-BE49-F238E27FC236}">
                <a16:creationId xmlns:a16="http://schemas.microsoft.com/office/drawing/2014/main" xmlns="" id="{99FC6F5A-B116-4D5B-A270-50E779C47964}"/>
              </a:ext>
            </a:extLst>
          </p:cNvPr>
          <p:cNvSpPr txBox="1">
            <a:spLocks noChangeArrowheads="1"/>
          </p:cNvSpPr>
          <p:nvPr/>
        </p:nvSpPr>
        <p:spPr>
          <a:xfrm>
            <a:off x="569588" y="661371"/>
            <a:ext cx="3296560" cy="67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时序电路一般结构</a:t>
            </a:r>
            <a:endParaRPr lang="zh-CN" altLang="en-US" sz="5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4B366719-1973-4CA0-884B-5382D7B8D2EB}"/>
              </a:ext>
            </a:extLst>
          </p:cNvPr>
          <p:cNvGrpSpPr/>
          <p:nvPr/>
        </p:nvGrpSpPr>
        <p:grpSpPr>
          <a:xfrm>
            <a:off x="958517" y="1385190"/>
            <a:ext cx="7226965" cy="4333820"/>
            <a:chOff x="876883" y="1385190"/>
            <a:chExt cx="7539647" cy="459697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xmlns="" id="{E03FC0C9-89CD-4C31-B9D0-C20F99C49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883" y="1385190"/>
              <a:ext cx="7539647" cy="4596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xmlns="" id="{A149295E-F8A2-4213-9069-8A3A7FE3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0827" y="2646194"/>
              <a:ext cx="1581150" cy="619125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49D190B-8B9A-4B4F-B017-5B8D81D046FE}"/>
                </a:ext>
              </a:extLst>
            </p:cNvPr>
            <p:cNvSpPr txBox="1"/>
            <p:nvPr/>
          </p:nvSpPr>
          <p:spPr>
            <a:xfrm>
              <a:off x="3956587" y="2542673"/>
              <a:ext cx="1319329" cy="881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00"/>
                  </a:solidFill>
                </a:rPr>
                <a:t>组合逻辑电路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CD52D92A-A64B-4479-9834-E57A9D2A2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5067" y="4896282"/>
              <a:ext cx="1581150" cy="61912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B405B822-3C8A-4369-8567-F0A6FDBE8726}"/>
                </a:ext>
              </a:extLst>
            </p:cNvPr>
            <p:cNvSpPr txBox="1"/>
            <p:nvPr/>
          </p:nvSpPr>
          <p:spPr>
            <a:xfrm>
              <a:off x="3884789" y="5025709"/>
              <a:ext cx="1523833" cy="489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FFFF00"/>
                  </a:solidFill>
                </a:defRPr>
              </a:lvl1pPr>
            </a:lstStyle>
            <a:p>
              <a:r>
                <a:rPr lang="zh-CN" altLang="en-US" dirty="0"/>
                <a:t>存储电路</a:t>
              </a:r>
            </a:p>
          </p:txBody>
        </p:sp>
      </p:grpSp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xmlns="" id="{35F2CEA0-8E0B-4A8F-BC90-3AA547963C59}"/>
              </a:ext>
            </a:extLst>
          </p:cNvPr>
          <p:cNvSpPr/>
          <p:nvPr/>
        </p:nvSpPr>
        <p:spPr>
          <a:xfrm>
            <a:off x="5125452" y="5920426"/>
            <a:ext cx="1608222" cy="733926"/>
          </a:xfrm>
          <a:prstGeom prst="wedgeRectCallout">
            <a:avLst>
              <a:gd name="adj1" fmla="val -71932"/>
              <a:gd name="adj2" fmla="val -12348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xmlns="" val="4092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5233" y="859624"/>
            <a:ext cx="8255829" cy="1575477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1379467" y="1083480"/>
            <a:ext cx="11184" cy="2776538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769992" y="1083479"/>
            <a:ext cx="8859" cy="3045199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03504" y="1083467"/>
            <a:ext cx="20247" cy="3010622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46544" y="1088230"/>
            <a:ext cx="12896" cy="3040448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59165" y="1078704"/>
            <a:ext cx="14581" cy="3644109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6236" y="1109202"/>
            <a:ext cx="11184" cy="3634583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7422224" y="1109202"/>
            <a:ext cx="10025" cy="3564077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619125" y="3248025"/>
            <a:ext cx="1162051" cy="14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781176" y="3248025"/>
            <a:ext cx="0" cy="607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1769992" y="3855242"/>
            <a:ext cx="1459277" cy="9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213030" y="3252787"/>
            <a:ext cx="0" cy="607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3201792" y="3248023"/>
            <a:ext cx="1455936" cy="7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657876" y="3238498"/>
            <a:ext cx="0" cy="607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4646692" y="3855240"/>
            <a:ext cx="527054" cy="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6464025" y="3226879"/>
            <a:ext cx="969382" cy="7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486236" y="3357662"/>
            <a:ext cx="95704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不定态</a:t>
            </a:r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45496876"/>
              </p:ext>
            </p:extLst>
          </p:nvPr>
        </p:nvGraphicFramePr>
        <p:xfrm>
          <a:off x="261282" y="3059429"/>
          <a:ext cx="293610" cy="391480"/>
        </p:xfrm>
        <a:graphic>
          <a:graphicData uri="http://schemas.openxmlformats.org/presentationml/2006/ole">
            <p:oleObj spid="_x0000_s133140" name="Equation" r:id="rId6" imgW="152280" imgH="203040" progId="Equation.DSMT4">
              <p:embed/>
            </p:oleObj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2580919"/>
              </p:ext>
            </p:extLst>
          </p:nvPr>
        </p:nvGraphicFramePr>
        <p:xfrm>
          <a:off x="289080" y="4440710"/>
          <a:ext cx="293688" cy="465138"/>
        </p:xfrm>
        <a:graphic>
          <a:graphicData uri="http://schemas.openxmlformats.org/presentationml/2006/ole">
            <p:oleObj spid="_x0000_s133141" name="Equation" r:id="rId7" imgW="152280" imgH="241200" progId="Equation.DSMT4">
              <p:embed/>
            </p:oleObj>
          </a:graphicData>
        </a:graphic>
      </p:graphicFrame>
      <p:cxnSp>
        <p:nvCxnSpPr>
          <p:cNvPr id="58" name="直接连接符 57"/>
          <p:cNvCxnSpPr/>
          <p:nvPr/>
        </p:nvCxnSpPr>
        <p:spPr>
          <a:xfrm flipV="1">
            <a:off x="633556" y="4666135"/>
            <a:ext cx="1162051" cy="142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781176" y="4057094"/>
            <a:ext cx="0" cy="607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1769992" y="4064038"/>
            <a:ext cx="1459277" cy="9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213030" y="4061856"/>
            <a:ext cx="0" cy="607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3209096" y="4675308"/>
            <a:ext cx="1455936" cy="7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4657876" y="4047567"/>
            <a:ext cx="0" cy="607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4646692" y="4064038"/>
            <a:ext cx="527054" cy="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6464025" y="4687569"/>
            <a:ext cx="96822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497421" y="4207615"/>
            <a:ext cx="92364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不定态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5170403" y="3235354"/>
            <a:ext cx="0" cy="607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5159165" y="3235354"/>
            <a:ext cx="1327071" cy="2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170349" y="4055803"/>
            <a:ext cx="2272928" cy="58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6486235" y="3855240"/>
            <a:ext cx="969382" cy="7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497420" y="3248023"/>
            <a:ext cx="0" cy="607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6497420" y="4075066"/>
            <a:ext cx="0" cy="607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7431894" y="3226879"/>
            <a:ext cx="0" cy="607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7432149" y="4080352"/>
            <a:ext cx="0" cy="607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443277" y="3234025"/>
            <a:ext cx="6944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7431894" y="4068422"/>
            <a:ext cx="705789" cy="11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263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1960" y="852476"/>
            <a:ext cx="7534330" cy="2933721"/>
          </a:xfrm>
          <a:prstGeom prst="rect">
            <a:avLst/>
          </a:prstGeom>
        </p:spPr>
      </p:pic>
      <p:cxnSp>
        <p:nvCxnSpPr>
          <p:cNvPr id="46" name="直接连接符 45"/>
          <p:cNvCxnSpPr/>
          <p:nvPr/>
        </p:nvCxnSpPr>
        <p:spPr>
          <a:xfrm>
            <a:off x="2793847" y="1612114"/>
            <a:ext cx="6421" cy="320277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4960871" y="1119188"/>
            <a:ext cx="6421" cy="3695696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5910124" y="1602593"/>
            <a:ext cx="6421" cy="320277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6159387" y="1123951"/>
            <a:ext cx="8051" cy="3686175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6935628" y="1602593"/>
            <a:ext cx="6421" cy="320277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175442" y="1119188"/>
            <a:ext cx="3211" cy="3695696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238250" y="4810126"/>
            <a:ext cx="1562018" cy="47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1763677" y="1602593"/>
            <a:ext cx="6421" cy="320277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2793847" y="4167188"/>
            <a:ext cx="6421" cy="6476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793847" y="4167188"/>
            <a:ext cx="21734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3843127" y="1602593"/>
            <a:ext cx="6421" cy="3202770"/>
          </a:xfrm>
          <a:prstGeom prst="line">
            <a:avLst/>
          </a:prstGeom>
          <a:ln w="254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4961093" y="4157667"/>
            <a:ext cx="6421" cy="6476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4967292" y="4800597"/>
            <a:ext cx="949253" cy="47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V="1">
            <a:off x="5913328" y="4167188"/>
            <a:ext cx="6421" cy="6476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919749" y="4162423"/>
            <a:ext cx="1014451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6932764" y="4152901"/>
            <a:ext cx="6421" cy="6476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6938963" y="4795831"/>
            <a:ext cx="949253" cy="47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822254" y="4524376"/>
            <a:ext cx="38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132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40592" y="4194740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www.1ppt.com/hangye/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www.1ppt.com/sucai/</a:t>
            </a:r>
          </a:p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www.1ppt.com/tubiao/    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www.1ppt.com/powerpoint/      </a:t>
            </a:r>
          </a:p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www.1ppt.com/excel/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www.1ppt.com/kejian/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www.1ppt.com/shiti/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www.1ppt.com/jiaoan/      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www.1ppt.com/ziti/</a:t>
            </a:r>
          </a:p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 </a:t>
            </a:r>
            <a:endParaRPr lang="zh-CN" altLang="en-US" sz="100" kern="0" dirty="0">
              <a:solidFill>
                <a:prstClr val="white"/>
              </a:solidFill>
            </a:endParaRPr>
          </a:p>
        </p:txBody>
      </p:sp>
      <p:sp>
        <p:nvSpPr>
          <p:cNvPr id="4" name="淘宝网chenying0907出品 3"/>
          <p:cNvSpPr/>
          <p:nvPr/>
        </p:nvSpPr>
        <p:spPr>
          <a:xfrm>
            <a:off x="0" y="2836881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淘宝网chenying0907出品 4"/>
          <p:cNvSpPr/>
          <p:nvPr/>
        </p:nvSpPr>
        <p:spPr>
          <a:xfrm>
            <a:off x="5791596" y="2836881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淘宝网chenying0907出品 7"/>
          <p:cNvSpPr/>
          <p:nvPr/>
        </p:nvSpPr>
        <p:spPr>
          <a:xfrm>
            <a:off x="6046708" y="3246665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/>
        </p:nvCxnSpPr>
        <p:spPr>
          <a:xfrm>
            <a:off x="6024911" y="4745807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10"/>
          <p:cNvSpPr/>
          <p:nvPr/>
        </p:nvSpPr>
        <p:spPr>
          <a:xfrm>
            <a:off x="6350719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淘宝网chenying0907出品 11"/>
          <p:cNvSpPr/>
          <p:nvPr/>
        </p:nvSpPr>
        <p:spPr>
          <a:xfrm>
            <a:off x="6676531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淘宝网chenying0907出品 12"/>
          <p:cNvSpPr/>
          <p:nvPr/>
        </p:nvSpPr>
        <p:spPr>
          <a:xfrm>
            <a:off x="6980542" y="3327665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淘宝网chenying0907出品 13"/>
          <p:cNvSpPr/>
          <p:nvPr/>
        </p:nvSpPr>
        <p:spPr>
          <a:xfrm>
            <a:off x="7284553" y="3354665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淘宝网chenying0907出品 14"/>
          <p:cNvSpPr/>
          <p:nvPr/>
        </p:nvSpPr>
        <p:spPr>
          <a:xfrm>
            <a:off x="7601500" y="3381665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淘宝网chenying0907出品 15"/>
          <p:cNvSpPr/>
          <p:nvPr/>
        </p:nvSpPr>
        <p:spPr>
          <a:xfrm rot="20959521">
            <a:off x="8008894" y="3420032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淘宝网chenying0907出品 16"/>
          <p:cNvSpPr/>
          <p:nvPr/>
        </p:nvSpPr>
        <p:spPr>
          <a:xfrm rot="19779136">
            <a:off x="8519314" y="3451229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/>
        </p:nvCxnSpPr>
        <p:spPr>
          <a:xfrm>
            <a:off x="233316" y="474580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3316" y="285101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3315" y="419551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1550958" y="3076801"/>
            <a:ext cx="288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3" name="淘宝网chenying0907出品 22"/>
          <p:cNvSpPr txBox="1"/>
          <p:nvPr/>
        </p:nvSpPr>
        <p:spPr>
          <a:xfrm>
            <a:off x="651868" y="4297539"/>
            <a:ext cx="18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871046" y="4297540"/>
            <a:ext cx="27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2021.4.23.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20435" y="287549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BEECB36B-F7A9-4774-8B70-28201D5D2E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1661"/>
            <a:ext cx="920433" cy="920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639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5.1.2</a:t>
            </a: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 时序逻辑电路的分类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9" name="矩形 496641">
            <a:extLst>
              <a:ext uri="{FF2B5EF4-FFF2-40B4-BE49-F238E27FC236}">
                <a16:creationId xmlns:a16="http://schemas.microsoft.com/office/drawing/2014/main" xmlns="" id="{D554676F-1E3F-4B7C-8B74-0A9FE7A1F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14" y="1035254"/>
            <a:ext cx="4152099" cy="523220"/>
          </a:xfrm>
          <a:prstGeom prst="rect">
            <a:avLst/>
          </a:prstGeom>
          <a:noFill/>
          <a:ln w="9525">
            <a:solidFill>
              <a:srgbClr val="3B812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按有无统一时钟脉冲分：</a:t>
            </a:r>
          </a:p>
        </p:txBody>
      </p:sp>
      <p:sp>
        <p:nvSpPr>
          <p:cNvPr id="20" name="矩形 496642">
            <a:extLst>
              <a:ext uri="{FF2B5EF4-FFF2-40B4-BE49-F238E27FC236}">
                <a16:creationId xmlns:a16="http://schemas.microsoft.com/office/drawing/2014/main" xmlns="" id="{CF8DE8FD-100D-45CD-9F33-17CBEB1B0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02" y="1558474"/>
            <a:ext cx="7944040" cy="130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457200" indent="-457200" defTabSz="914400" fontAlgn="base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同步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有统一的时钟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，状态变更与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同步</a:t>
            </a:r>
          </a:p>
          <a:p>
            <a:pPr marL="457200" indent="-457200" defTabSz="914400" fontAlgn="base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异步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无统一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CP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，状态变更不同步，逐级进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行</a:t>
            </a:r>
          </a:p>
        </p:txBody>
      </p:sp>
      <p:sp>
        <p:nvSpPr>
          <p:cNvPr id="21" name="矩形 496644">
            <a:extLst>
              <a:ext uri="{FF2B5EF4-FFF2-40B4-BE49-F238E27FC236}">
                <a16:creationId xmlns:a16="http://schemas.microsoft.com/office/drawing/2014/main" xmlns="" id="{B532FC07-92F0-4A3E-8218-C7A20D7B7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14" y="3167390"/>
            <a:ext cx="3430747" cy="523220"/>
          </a:xfrm>
          <a:prstGeom prst="rect">
            <a:avLst/>
          </a:prstGeom>
          <a:noFill/>
          <a:ln w="9525">
            <a:solidFill>
              <a:srgbClr val="3B812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按输出信号特点分：</a:t>
            </a:r>
          </a:p>
        </p:txBody>
      </p:sp>
      <p:sp>
        <p:nvSpPr>
          <p:cNvPr id="22" name="矩形 496645">
            <a:extLst>
              <a:ext uri="{FF2B5EF4-FFF2-40B4-BE49-F238E27FC236}">
                <a16:creationId xmlns:a16="http://schemas.microsoft.com/office/drawing/2014/main" xmlns="" id="{9C243222-0940-453E-8652-8191D29DB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14" y="3738650"/>
            <a:ext cx="84582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457200" indent="-457200" defTabSz="914400" fontAlgn="base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米里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型（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Mealy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）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输出信号不仅与存储状态有关</a:t>
            </a:r>
            <a:r>
              <a:rPr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还与外部输入有关</a:t>
            </a:r>
          </a:p>
          <a:p>
            <a:pPr marL="457200" indent="-457200" defTabSz="914400" fontAlgn="base">
              <a:lnSpc>
                <a:spcPct val="150000"/>
              </a:lnSpc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莫尔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型（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Moore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）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b="1" dirty="0">
                <a:solidFill>
                  <a:srgbClr val="000000"/>
                </a:solidFill>
                <a:ea typeface="楷体_GB2312" pitchFamily="49" charset="-122"/>
              </a:rPr>
              <a:t>输出信号仅与存储状态有关</a:t>
            </a:r>
          </a:p>
        </p:txBody>
      </p:sp>
      <p:sp>
        <p:nvSpPr>
          <p:cNvPr id="23" name="圆角矩形标注 496648">
            <a:extLst>
              <a:ext uri="{FF2B5EF4-FFF2-40B4-BE49-F238E27FC236}">
                <a16:creationId xmlns:a16="http://schemas.microsoft.com/office/drawing/2014/main" xmlns="" id="{38A301E2-FA1B-4ECE-BBE7-FBF4776AD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188" y="5818015"/>
            <a:ext cx="3020738" cy="937080"/>
          </a:xfrm>
          <a:prstGeom prst="wedgeRoundRectCallout">
            <a:avLst>
              <a:gd name="adj1" fmla="val -9181"/>
              <a:gd name="adj2" fmla="val -75542"/>
              <a:gd name="adj3" fmla="val 16667"/>
            </a:avLst>
          </a:prstGeom>
          <a:solidFill>
            <a:srgbClr val="CC9900"/>
          </a:solidFill>
          <a:ln w="9525">
            <a:solidFill>
              <a:srgbClr val="3B812F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外部输入改变存储状态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状态改变输出</a:t>
            </a:r>
          </a:p>
        </p:txBody>
      </p:sp>
    </p:spTree>
    <p:extLst>
      <p:ext uri="{BB962C8B-B14F-4D97-AF65-F5344CB8AC3E}">
        <p14:creationId xmlns:p14="http://schemas.microsoft.com/office/powerpoint/2010/main" xmlns="" val="19625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1487538" y="2920756"/>
            <a:ext cx="167129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40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Contents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158834" y="-15801"/>
            <a:ext cx="598516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 flipH="1">
            <a:off x="3158833" y="15801"/>
            <a:ext cx="3386343" cy="2404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5827660" y="4362508"/>
            <a:ext cx="3316340" cy="24954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405821" y="2789630"/>
            <a:ext cx="409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概述</a:t>
            </a: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4405821" y="3932445"/>
            <a:ext cx="3787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200" dirty="0"/>
              <a:t>集成触发器</a:t>
            </a:r>
          </a:p>
        </p:txBody>
      </p:sp>
    </p:spTree>
    <p:extLst>
      <p:ext uri="{BB962C8B-B14F-4D97-AF65-F5344CB8AC3E}">
        <p14:creationId xmlns:p14="http://schemas.microsoft.com/office/powerpoint/2010/main" xmlns="" val="23074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457533" y="364805"/>
            <a:ext cx="4114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 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集成触发器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16">
            <a:hlinkClick r:id="rId3" action="ppaction://hlinksldjump"/>
            <a:extLst>
              <a:ext uri="{FF2B5EF4-FFF2-40B4-BE49-F238E27FC236}">
                <a16:creationId xmlns:a16="http://schemas.microsoft.com/office/drawing/2014/main" xmlns="" id="{0F931EDF-9769-4127-99A6-B5F2AE678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244" y="2242743"/>
            <a:ext cx="4963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3200" b="1">
                <a:solidFill>
                  <a:schemeClr val="bg2">
                    <a:lumMod val="75000"/>
                  </a:schemeClr>
                </a:solidFill>
                <a:latin typeface="楷体_GB2312" pitchFamily="49" charset="-122"/>
              </a:defRPr>
            </a:lvl1pPr>
          </a:lstStyle>
          <a:p>
            <a:r>
              <a:rPr lang="zh-CN" altLang="en-US" dirty="0"/>
              <a:t>基本</a:t>
            </a:r>
            <a:r>
              <a:rPr lang="en-US" altLang="zh-CN" dirty="0"/>
              <a:t>R-S</a:t>
            </a:r>
            <a:r>
              <a:rPr lang="zh-CN" altLang="en-US" dirty="0"/>
              <a:t>触发器</a:t>
            </a:r>
          </a:p>
        </p:txBody>
      </p:sp>
      <p:sp>
        <p:nvSpPr>
          <p:cNvPr id="14" name="Text Box 28">
            <a:hlinkClick r:id="rId4" action="ppaction://hlinksldjump"/>
            <a:extLst>
              <a:ext uri="{FF2B5EF4-FFF2-40B4-BE49-F238E27FC236}">
                <a16:creationId xmlns:a16="http://schemas.microsoft.com/office/drawing/2014/main" xmlns="" id="{6EB8C0C8-E998-42DD-BAC0-FF130A632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244" y="3503574"/>
            <a:ext cx="4963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chemeClr val="bg2">
                    <a:lumMod val="75000"/>
                  </a:schemeClr>
                </a:solidFill>
                <a:latin typeface="楷体_GB2312" pitchFamily="49" charset="-122"/>
              </a:rPr>
              <a:t>脉冲触发的触发器</a:t>
            </a:r>
          </a:p>
        </p:txBody>
      </p:sp>
      <p:sp>
        <p:nvSpPr>
          <p:cNvPr id="15" name="Text Box 30">
            <a:hlinkClick r:id="rId5" action="ppaction://hlinksldjump"/>
            <a:extLst>
              <a:ext uri="{FF2B5EF4-FFF2-40B4-BE49-F238E27FC236}">
                <a16:creationId xmlns:a16="http://schemas.microsoft.com/office/drawing/2014/main" xmlns="" id="{982DD7A4-5650-4DDF-9B55-1081F2CF2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244" y="2880049"/>
            <a:ext cx="4963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chemeClr val="bg2">
                    <a:lumMod val="75000"/>
                  </a:schemeClr>
                </a:solidFill>
                <a:latin typeface="楷体_GB2312" pitchFamily="49" charset="-122"/>
              </a:rPr>
              <a:t>电平触发的触发器</a:t>
            </a:r>
          </a:p>
        </p:txBody>
      </p:sp>
      <p:sp>
        <p:nvSpPr>
          <p:cNvPr id="19" name="Text Box 43">
            <a:hlinkClick r:id="rId6" action="ppaction://hlinksldjump"/>
            <a:extLst>
              <a:ext uri="{FF2B5EF4-FFF2-40B4-BE49-F238E27FC236}">
                <a16:creationId xmlns:a16="http://schemas.microsoft.com/office/drawing/2014/main" xmlns="" id="{DF70E348-378B-468E-9B1A-434A61F20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244" y="1574728"/>
            <a:ext cx="4963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defRPr sz="3200" b="1">
                <a:latin typeface="楷体_GB2312" pitchFamily="49" charset="-122"/>
              </a:defRPr>
            </a:lvl1pPr>
          </a:lstStyle>
          <a:p>
            <a:r>
              <a:rPr lang="zh-CN" altLang="en-US" dirty="0"/>
              <a:t>概述</a:t>
            </a:r>
          </a:p>
        </p:txBody>
      </p:sp>
      <p:sp>
        <p:nvSpPr>
          <p:cNvPr id="22" name="Text Box 68">
            <a:extLst>
              <a:ext uri="{FF2B5EF4-FFF2-40B4-BE49-F238E27FC236}">
                <a16:creationId xmlns:a16="http://schemas.microsoft.com/office/drawing/2014/main" xmlns="" id="{B8A09D8B-848B-4D72-8D2F-1DE6A2A41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093" y="4859748"/>
            <a:ext cx="4963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endParaRPr lang="zh-CN" altLang="en-US" sz="3200" b="1">
              <a:solidFill>
                <a:schemeClr val="bg2">
                  <a:lumMod val="75000"/>
                </a:schemeClr>
              </a:solidFill>
              <a:latin typeface="楷体_GB2312" pitchFamily="49" charset="-122"/>
            </a:endParaRPr>
          </a:p>
        </p:txBody>
      </p:sp>
      <p:sp>
        <p:nvSpPr>
          <p:cNvPr id="25" name="Text Box 86">
            <a:hlinkClick r:id="rId4" action="ppaction://hlinksldjump"/>
            <a:extLst>
              <a:ext uri="{FF2B5EF4-FFF2-40B4-BE49-F238E27FC236}">
                <a16:creationId xmlns:a16="http://schemas.microsoft.com/office/drawing/2014/main" xmlns="" id="{EE3F00CC-F227-44A7-B6A6-26A1E5678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244" y="4158572"/>
            <a:ext cx="4963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chemeClr val="bg2">
                    <a:lumMod val="75000"/>
                  </a:schemeClr>
                </a:solidFill>
                <a:latin typeface="楷体_GB2312" pitchFamily="49" charset="-122"/>
              </a:rPr>
              <a:t>边沿触发的触发器</a:t>
            </a:r>
          </a:p>
        </p:txBody>
      </p:sp>
    </p:spTree>
    <p:extLst>
      <p:ext uri="{BB962C8B-B14F-4D97-AF65-F5344CB8AC3E}">
        <p14:creationId xmlns:p14="http://schemas.microsoft.com/office/powerpoint/2010/main" xmlns="" val="21106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346126" y="61532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淘宝网chenying0907出品 6"/>
          <p:cNvSpPr txBox="1"/>
          <p:nvPr/>
        </p:nvSpPr>
        <p:spPr>
          <a:xfrm>
            <a:off x="1564918" y="50071"/>
            <a:ext cx="481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6" name="Text Box 6">
            <a:extLst>
              <a:ext uri="{FF2B5EF4-FFF2-40B4-BE49-F238E27FC236}">
                <a16:creationId xmlns:a16="http://schemas.microsoft.com/office/drawing/2014/main" xmlns="" id="{15448C98-8349-4C93-9E84-583A97E4A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82" y="5317671"/>
            <a:ext cx="7129463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>
                <a:ea typeface="宋体" panose="02010600030101010101" pitchFamily="2" charset="-122"/>
              </a:rPr>
              <a:t>触发器是构成时序逻辑电路的基本单元电路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470F8A9-5A76-46BC-BC97-626E01C9EE12}"/>
              </a:ext>
            </a:extLst>
          </p:cNvPr>
          <p:cNvSpPr txBox="1"/>
          <p:nvPr/>
        </p:nvSpPr>
        <p:spPr>
          <a:xfrm>
            <a:off x="759860" y="1324711"/>
            <a:ext cx="2381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数字电路对二值信号的处理</a:t>
            </a: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xmlns="" id="{61FABC85-1BD8-485E-A712-3EAAB8118E58}"/>
              </a:ext>
            </a:extLst>
          </p:cNvPr>
          <p:cNvSpPr/>
          <p:nvPr/>
        </p:nvSpPr>
        <p:spPr>
          <a:xfrm>
            <a:off x="3211336" y="1155817"/>
            <a:ext cx="393761" cy="112300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217CDFA-AAC5-43C6-8102-903A518B3068}"/>
              </a:ext>
            </a:extLst>
          </p:cNvPr>
          <p:cNvSpPr txBox="1"/>
          <p:nvPr/>
        </p:nvSpPr>
        <p:spPr>
          <a:xfrm>
            <a:off x="3725820" y="894207"/>
            <a:ext cx="357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数值运算和逻辑运算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504B12C8-9AA8-4D39-8B54-3FDEEB7B3260}"/>
              </a:ext>
            </a:extLst>
          </p:cNvPr>
          <p:cNvSpPr txBox="1"/>
          <p:nvPr/>
        </p:nvSpPr>
        <p:spPr>
          <a:xfrm>
            <a:off x="3725820" y="1953787"/>
            <a:ext cx="357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存储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DDF5531-80CA-4A8A-B63F-2A71B0E4328D}"/>
              </a:ext>
            </a:extLst>
          </p:cNvPr>
          <p:cNvSpPr/>
          <p:nvPr/>
        </p:nvSpPr>
        <p:spPr>
          <a:xfrm>
            <a:off x="516327" y="2890391"/>
            <a:ext cx="8198911" cy="107721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宋体" panose="02010600030101010101" pitchFamily="2" charset="-122"/>
              </a:rPr>
              <a:t>能够</a:t>
            </a:r>
            <a:r>
              <a:rPr lang="zh-CN" altLang="en-US" sz="3200" b="1" dirty="0">
                <a:solidFill>
                  <a:srgbClr val="FF0000"/>
                </a:solidFill>
                <a:ea typeface="宋体" panose="02010600030101010101" pitchFamily="2" charset="-122"/>
              </a:rPr>
              <a:t>存储</a:t>
            </a: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ea typeface="宋体" panose="02010600030101010101" pitchFamily="2" charset="-122"/>
              </a:rPr>
              <a:t>位二值信号</a:t>
            </a:r>
            <a:r>
              <a:rPr lang="zh-CN" altLang="en-US" sz="3200" b="1" dirty="0">
                <a:ea typeface="宋体" panose="02010600030101010101" pitchFamily="2" charset="-122"/>
              </a:rPr>
              <a:t>的基本单元电路统称为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触发器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131AF0E-FE74-4B55-950A-5FDF27968451}"/>
              </a:ext>
            </a:extLst>
          </p:cNvPr>
          <p:cNvSpPr/>
          <p:nvPr/>
        </p:nvSpPr>
        <p:spPr>
          <a:xfrm>
            <a:off x="1030170" y="4220162"/>
            <a:ext cx="6042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Flip - Flop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，简写为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FF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，又称双稳态触发器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55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 autoUpdateAnimBg="0"/>
      <p:bldP spid="5" grpId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67189</TotalTime>
  <Words>2326</Words>
  <Application>Microsoft Office PowerPoint</Application>
  <PresentationFormat>全屏显示(4:3)</PresentationFormat>
  <Paragraphs>651</Paragraphs>
  <Slides>52</Slides>
  <Notes>51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52</vt:i4>
      </vt:variant>
    </vt:vector>
  </HeadingPairs>
  <TitlesOfParts>
    <vt:vector size="58" baseType="lpstr">
      <vt:lpstr>第一PPT，www.1ppt.com</vt:lpstr>
      <vt:lpstr>Equation</vt:lpstr>
      <vt:lpstr>Document</vt:lpstr>
      <vt:lpstr>公式</vt:lpstr>
      <vt:lpstr>BMP 图象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公开课开题报告</dc:title>
  <dc:creator>第一PPT模板网-WWW.1PPT.COM</dc:creator>
  <cp:keywords>第一PPT模板网-WWW.1PPT.COM</cp:keywords>
  <cp:lastModifiedBy>Lenovo</cp:lastModifiedBy>
  <cp:revision>2537</cp:revision>
  <dcterms:created xsi:type="dcterms:W3CDTF">2016-04-09T13:02:00Z</dcterms:created>
  <dcterms:modified xsi:type="dcterms:W3CDTF">2022-02-17T10:00:50Z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