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2"/>
  </p:notesMasterIdLst>
  <p:sldIdLst>
    <p:sldId id="256" r:id="rId2"/>
    <p:sldId id="258" r:id="rId3"/>
    <p:sldId id="423" r:id="rId4"/>
    <p:sldId id="362" r:id="rId5"/>
    <p:sldId id="602" r:id="rId6"/>
    <p:sldId id="603" r:id="rId7"/>
    <p:sldId id="599" r:id="rId8"/>
    <p:sldId id="611" r:id="rId9"/>
    <p:sldId id="595" r:id="rId10"/>
    <p:sldId id="260" r:id="rId11"/>
    <p:sldId id="430" r:id="rId12"/>
    <p:sldId id="262" r:id="rId13"/>
    <p:sldId id="390" r:id="rId14"/>
    <p:sldId id="259" r:id="rId15"/>
    <p:sldId id="420" r:id="rId16"/>
    <p:sldId id="263" r:id="rId17"/>
    <p:sldId id="264" r:id="rId18"/>
    <p:sldId id="266" r:id="rId19"/>
    <p:sldId id="267" r:id="rId20"/>
    <p:sldId id="268" r:id="rId21"/>
    <p:sldId id="269" r:id="rId22"/>
    <p:sldId id="391" r:id="rId23"/>
    <p:sldId id="392" r:id="rId24"/>
    <p:sldId id="434" r:id="rId25"/>
    <p:sldId id="429" r:id="rId26"/>
    <p:sldId id="450" r:id="rId27"/>
    <p:sldId id="451" r:id="rId28"/>
    <p:sldId id="452" r:id="rId29"/>
    <p:sldId id="453" r:id="rId30"/>
    <p:sldId id="454" r:id="rId31"/>
    <p:sldId id="455" r:id="rId32"/>
    <p:sldId id="604" r:id="rId33"/>
    <p:sldId id="605" r:id="rId34"/>
    <p:sldId id="606" r:id="rId35"/>
    <p:sldId id="460" r:id="rId36"/>
    <p:sldId id="461" r:id="rId37"/>
    <p:sldId id="462" r:id="rId38"/>
    <p:sldId id="463" r:id="rId39"/>
    <p:sldId id="464" r:id="rId40"/>
    <p:sldId id="593" r:id="rId41"/>
    <p:sldId id="466" r:id="rId42"/>
    <p:sldId id="607" r:id="rId43"/>
    <p:sldId id="468" r:id="rId44"/>
    <p:sldId id="469" r:id="rId45"/>
    <p:sldId id="608" r:id="rId46"/>
    <p:sldId id="609" r:id="rId47"/>
    <p:sldId id="472" r:id="rId48"/>
    <p:sldId id="473" r:id="rId49"/>
    <p:sldId id="474" r:id="rId50"/>
    <p:sldId id="475" r:id="rId51"/>
    <p:sldId id="476" r:id="rId52"/>
    <p:sldId id="477" r:id="rId53"/>
    <p:sldId id="478" r:id="rId54"/>
    <p:sldId id="479" r:id="rId55"/>
    <p:sldId id="481" r:id="rId56"/>
    <p:sldId id="482" r:id="rId57"/>
    <p:sldId id="483" r:id="rId58"/>
    <p:sldId id="484" r:id="rId59"/>
    <p:sldId id="485" r:id="rId60"/>
    <p:sldId id="486" r:id="rId61"/>
    <p:sldId id="487" r:id="rId62"/>
    <p:sldId id="488" r:id="rId63"/>
    <p:sldId id="489" r:id="rId64"/>
    <p:sldId id="490" r:id="rId65"/>
    <p:sldId id="491" r:id="rId66"/>
    <p:sldId id="492" r:id="rId67"/>
    <p:sldId id="493" r:id="rId68"/>
    <p:sldId id="494" r:id="rId69"/>
    <p:sldId id="495" r:id="rId70"/>
    <p:sldId id="496" r:id="rId71"/>
    <p:sldId id="497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08" r:id="rId83"/>
    <p:sldId id="509" r:id="rId84"/>
    <p:sldId id="510" r:id="rId85"/>
    <p:sldId id="511" r:id="rId86"/>
    <p:sldId id="512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522" r:id="rId97"/>
    <p:sldId id="523" r:id="rId98"/>
    <p:sldId id="524" r:id="rId99"/>
    <p:sldId id="525" r:id="rId100"/>
    <p:sldId id="526" r:id="rId101"/>
    <p:sldId id="527" r:id="rId102"/>
    <p:sldId id="528" r:id="rId103"/>
    <p:sldId id="529" r:id="rId104"/>
    <p:sldId id="530" r:id="rId105"/>
    <p:sldId id="531" r:id="rId106"/>
    <p:sldId id="532" r:id="rId107"/>
    <p:sldId id="533" r:id="rId108"/>
    <p:sldId id="534" r:id="rId109"/>
    <p:sldId id="535" r:id="rId110"/>
    <p:sldId id="536" r:id="rId111"/>
    <p:sldId id="612" r:id="rId112"/>
    <p:sldId id="613" r:id="rId113"/>
    <p:sldId id="538" r:id="rId114"/>
    <p:sldId id="539" r:id="rId115"/>
    <p:sldId id="540" r:id="rId116"/>
    <p:sldId id="541" r:id="rId117"/>
    <p:sldId id="542" r:id="rId118"/>
    <p:sldId id="543" r:id="rId119"/>
    <p:sldId id="544" r:id="rId120"/>
    <p:sldId id="545" r:id="rId121"/>
    <p:sldId id="546" r:id="rId122"/>
    <p:sldId id="547" r:id="rId123"/>
    <p:sldId id="548" r:id="rId124"/>
    <p:sldId id="549" r:id="rId125"/>
    <p:sldId id="550" r:id="rId126"/>
    <p:sldId id="551" r:id="rId127"/>
    <p:sldId id="552" r:id="rId128"/>
    <p:sldId id="553" r:id="rId129"/>
    <p:sldId id="554" r:id="rId130"/>
    <p:sldId id="614" r:id="rId131"/>
    <p:sldId id="556" r:id="rId132"/>
    <p:sldId id="557" r:id="rId133"/>
    <p:sldId id="558" r:id="rId134"/>
    <p:sldId id="559" r:id="rId135"/>
    <p:sldId id="560" r:id="rId136"/>
    <p:sldId id="561" r:id="rId137"/>
    <p:sldId id="562" r:id="rId138"/>
    <p:sldId id="563" r:id="rId139"/>
    <p:sldId id="564" r:id="rId140"/>
    <p:sldId id="565" r:id="rId141"/>
    <p:sldId id="567" r:id="rId142"/>
    <p:sldId id="610" r:id="rId143"/>
    <p:sldId id="617" r:id="rId144"/>
    <p:sldId id="618" r:id="rId145"/>
    <p:sldId id="569" r:id="rId146"/>
    <p:sldId id="570" r:id="rId147"/>
    <p:sldId id="571" r:id="rId148"/>
    <p:sldId id="572" r:id="rId149"/>
    <p:sldId id="615" r:id="rId150"/>
    <p:sldId id="616" r:id="rId151"/>
    <p:sldId id="573" r:id="rId152"/>
    <p:sldId id="574" r:id="rId153"/>
    <p:sldId id="575" r:id="rId154"/>
    <p:sldId id="576" r:id="rId155"/>
    <p:sldId id="577" r:id="rId156"/>
    <p:sldId id="578" r:id="rId157"/>
    <p:sldId id="579" r:id="rId158"/>
    <p:sldId id="580" r:id="rId159"/>
    <p:sldId id="581" r:id="rId160"/>
    <p:sldId id="582" r:id="rId161"/>
    <p:sldId id="583" r:id="rId162"/>
    <p:sldId id="584" r:id="rId163"/>
    <p:sldId id="585" r:id="rId164"/>
    <p:sldId id="586" r:id="rId165"/>
    <p:sldId id="587" r:id="rId166"/>
    <p:sldId id="588" r:id="rId167"/>
    <p:sldId id="589" r:id="rId168"/>
    <p:sldId id="590" r:id="rId169"/>
    <p:sldId id="591" r:id="rId170"/>
    <p:sldId id="592" r:id="rId17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00FF"/>
    <a:srgbClr val="660066"/>
    <a:srgbClr val="FF0000"/>
    <a:srgbClr val="666699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00" autoAdjust="0"/>
    <p:restoredTop sz="94682" autoAdjust="0"/>
  </p:normalViewPr>
  <p:slideViewPr>
    <p:cSldViewPr>
      <p:cViewPr varScale="1">
        <p:scale>
          <a:sx n="76" d="100"/>
          <a:sy n="76" d="100"/>
        </p:scale>
        <p:origin x="54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5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16FCF211-E3CB-4503-8179-86F7EE408A9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831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84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63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165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923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93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94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158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785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4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94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69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9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8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163BB49-B806-4189-AFFA-6FA80640426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jpeg"/><Relationship Id="rId5" Type="http://schemas.openxmlformats.org/officeDocument/2006/relationships/slide" Target="slide2.xml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3.bin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428860" y="785794"/>
            <a:ext cx="4429156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3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</a:t>
            </a:r>
            <a:r>
              <a:rPr kumimoji="1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 栈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和队列</a:t>
            </a:r>
            <a:r>
              <a:rPr kumimoji="1" lang="zh-CN" altLang="en-US" sz="4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3286116" y="2428868"/>
            <a:ext cx="2571768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栈 </a:t>
            </a:r>
          </a:p>
        </p:txBody>
      </p:sp>
      <p:sp>
        <p:nvSpPr>
          <p:cNvPr id="5" name="Text Box 3" descr="新闻纸"/>
          <p:cNvSpPr txBox="1">
            <a:spLocks noChangeArrowheads="1"/>
          </p:cNvSpPr>
          <p:nvPr/>
        </p:nvSpPr>
        <p:spPr bwMode="auto">
          <a:xfrm>
            <a:off x="3286116" y="3370833"/>
            <a:ext cx="257176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3.2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队列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4213" y="1285860"/>
            <a:ext cx="5338762" cy="4572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266700"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栈的几种基本运算如下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  </a:t>
            </a:r>
            <a:endParaRPr kumimoji="1"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704137" cy="41304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 </a:t>
            </a:r>
            <a:r>
              <a:rPr kumimoji="1"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初始化栈。构造一个空栈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  </a:t>
            </a:r>
            <a:r>
              <a:rPr kumimoji="1"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销毁栈。释放栈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  </a:t>
            </a:r>
            <a:r>
              <a:rPr kumimoji="1"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判断栈是否为空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返回真；否则返回假。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  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进栈。将元素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插入到栈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中作为栈顶元素。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   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出栈。从栈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中退出栈顶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元素，并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   </a:t>
            </a:r>
            <a:r>
              <a:rPr kumimoji="1"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kumimoji="1"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取栈顶元素。返回当前的栈顶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元素，并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82089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栈抽象数据类型＝逻辑结构＋基本运算（运算描述）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428596" y="4000504"/>
            <a:ext cx="705643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顺序队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要素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（初始时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front=rear=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8313" y="4652963"/>
            <a:ext cx="4608512" cy="1768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空条件</a:t>
            </a: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满条件</a:t>
            </a: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 = MaxSize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 data[rear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=data[front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500694" y="5143512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指向队头元素的前一个位置。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队列的各种状态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07950" y="727061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209800" y="744523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298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92850" y="663561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）全部出队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23851" y="333375"/>
            <a:ext cx="5105405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zh-CN" altLang="en-US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队中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实现队列的基本运算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11188" y="981075"/>
            <a:ext cx="8104216" cy="14219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构造一个空队列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指针均设置成初始状态即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值。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5429288" cy="2526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*&amp;q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&gt;front=q-&gt;rear=-1;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429388" y="2460621"/>
            <a:ext cx="2428892" cy="2468577"/>
            <a:chOff x="6429388" y="2460621"/>
            <a:chExt cx="2428892" cy="2468577"/>
          </a:xfrm>
        </p:grpSpPr>
        <p:grpSp>
          <p:nvGrpSpPr>
            <p:cNvPr id="5" name="组合 4"/>
            <p:cNvGrpSpPr/>
            <p:nvPr/>
          </p:nvGrpSpPr>
          <p:grpSpPr>
            <a:xfrm>
              <a:off x="6778655" y="2460621"/>
              <a:ext cx="2079625" cy="2468577"/>
              <a:chOff x="107950" y="727061"/>
              <a:chExt cx="2079625" cy="2468577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991475" cy="113024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释放队列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14348" y="2071678"/>
            <a:ext cx="5030795" cy="1695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*&amp;q)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free(q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68424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）判断队列是否为空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若队列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&gt;front==q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&gt;rear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条件，则返回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；否则返回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57290" y="2428868"/>
            <a:ext cx="4786346" cy="1521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return(q-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&gt;front==q-&gt;rear);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119066"/>
            <a:ext cx="8569325" cy="14219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在队列不满的条件下，先将队尾指针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，然后将元素添加到该位置。</a:t>
            </a:r>
            <a:endParaRPr lang="zh-CN" altLang="pt-BR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1484784"/>
            <a:ext cx="5745175" cy="2680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(SqQueue *&amp;q,ElemType e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(q-&gt;rear==MaxSize-1)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队满上溢出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&gt;rear++;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&gt;data[q-&gt;rear]=e;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00100" y="4344799"/>
            <a:ext cx="5657268" cy="2468577"/>
            <a:chOff x="1071538" y="4000504"/>
            <a:chExt cx="5908702" cy="2468577"/>
          </a:xfrm>
        </p:grpSpPr>
        <p:grpSp>
          <p:nvGrpSpPr>
            <p:cNvPr id="4" name="组合 3"/>
            <p:cNvGrpSpPr/>
            <p:nvPr/>
          </p:nvGrpSpPr>
          <p:grpSpPr>
            <a:xfrm>
              <a:off x="4876802" y="4091007"/>
              <a:ext cx="2103438" cy="2195513"/>
              <a:chOff x="1403330" y="1589074"/>
              <a:chExt cx="2103438" cy="2195513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330" y="3387712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front</a:t>
                </a: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479530" y="306227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</p:grpSp>
        <p:grpSp>
          <p:nvGrpSpPr>
            <p:cNvPr id="20" name="组合 4"/>
            <p:cNvGrpSpPr/>
            <p:nvPr/>
          </p:nvGrpSpPr>
          <p:grpSpPr>
            <a:xfrm>
              <a:off x="1817697" y="4000504"/>
              <a:ext cx="2079625" cy="2468577"/>
              <a:chOff x="107950" y="727061"/>
              <a:chExt cx="2079625" cy="2468577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空队时元素</a:t>
              </a: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进队：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3850" y="71414"/>
            <a:ext cx="8280400" cy="14219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在队列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不为空的条件下，将队首指针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，并将该位置的元素值赋给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pt-BR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55650" y="1560515"/>
            <a:ext cx="6030928" cy="2680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(SqQueue *&amp;q,ElemType &amp;e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(q-&gt;front==q-&gt;rear)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队空下溢出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&gt;front++;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e=q-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&gt;data[q-&gt;front];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827584" y="4595948"/>
            <a:ext cx="6746908" cy="1857388"/>
            <a:chOff x="1000100" y="4071942"/>
            <a:chExt cx="6746908" cy="1857388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99242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6702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出队一个元素：</a:t>
              </a:r>
              <a:endPara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50008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24608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416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、环形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队列（或循环队列）中实现队列的基本运算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33525" y="1246188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2203450" y="12080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533525" y="1606550"/>
            <a:ext cx="576263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203450" y="15684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533525" y="1965325"/>
            <a:ext cx="576263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203450" y="192722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533525" y="2325688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203450" y="22875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1533525" y="268605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203450" y="26479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246188" y="2514600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39750" y="2311400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223963" y="1431925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619125" y="1228725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49579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是因为采用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rear==</a:t>
            </a:r>
            <a:r>
              <a:rPr kumimoji="1"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作为队满条件的缺陷。当队满条件为真时，队中可能还有若干空位置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这种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溢出并不是真正的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溢出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，称为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溢出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132139" y="1268413"/>
            <a:ext cx="2368556" cy="1089017"/>
          </a:xfrm>
          <a:prstGeom prst="wedgeEllipseCallout">
            <a:avLst>
              <a:gd name="adj1" fmla="val 82620"/>
              <a:gd name="adj2" fmla="val 138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还有两个位置，为何不能进队？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8286750" cy="1311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数组的前端和后端连接起来，形成一个环形的顺序表，即把存储队列元素的表从逻辑上看成一个环，称为</a:t>
            </a:r>
            <a:r>
              <a:rPr kumimoji="1"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环形队列或循环队列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（初始时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front=rear=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63"/>
          <p:cNvGrpSpPr/>
          <p:nvPr/>
        </p:nvGrpSpPr>
        <p:grpSpPr bwMode="auto">
          <a:xfrm>
            <a:off x="2195513" y="4799034"/>
            <a:ext cx="3305175" cy="1701800"/>
            <a:chOff x="1383" y="2931"/>
            <a:chExt cx="2082" cy="1072"/>
          </a:xfrm>
        </p:grpSpPr>
        <p:pic>
          <p:nvPicPr>
            <p:cNvPr id="18473" name="Picture 4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3" y="3067"/>
              <a:ext cx="87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4" name="AutoShape 45"/>
            <p:cNvSpPr>
              <a:spLocks noChangeArrowheads="1"/>
            </p:cNvSpPr>
            <p:nvPr/>
          </p:nvSpPr>
          <p:spPr bwMode="auto">
            <a:xfrm>
              <a:off x="2199" y="2931"/>
              <a:ext cx="1266" cy="532"/>
            </a:xfrm>
            <a:prstGeom prst="wedgeEllipseCallout">
              <a:avLst>
                <a:gd name="adj1" fmla="val -56236"/>
                <a:gd name="adj2" fmla="val 2003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r>
                <a:rPr lang="zh-CN" altLang="en-US" sz="2000" dirty="0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原来如此，简单！</a:t>
              </a:r>
            </a:p>
          </p:txBody>
        </p:sp>
      </p:grpSp>
      <p:grpSp>
        <p:nvGrpSpPr>
          <p:cNvPr id="3" name="Group 60"/>
          <p:cNvGrpSpPr/>
          <p:nvPr/>
        </p:nvGrpSpPr>
        <p:grpSpPr bwMode="auto">
          <a:xfrm>
            <a:off x="1112839" y="2313009"/>
            <a:ext cx="2095500" cy="1838325"/>
            <a:chOff x="340" y="1229"/>
            <a:chExt cx="1320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40" y="1924"/>
              <a:ext cx="545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4" name="Group 62"/>
          <p:cNvGrpSpPr/>
          <p:nvPr/>
        </p:nvGrpSpPr>
        <p:grpSpPr bwMode="auto">
          <a:xfrm>
            <a:off x="4883150" y="2135209"/>
            <a:ext cx="3576638" cy="2416175"/>
            <a:chOff x="1353" y="2482"/>
            <a:chExt cx="2253" cy="1522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Freeform 22"/>
            <p:cNvSpPr/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Freeform 23"/>
            <p:cNvSpPr/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Freeform 24"/>
            <p:cNvSpPr/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Freeform 26"/>
            <p:cNvSpPr/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rear=4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时，下一步到位置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，可以进队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7859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227" y="2428868"/>
            <a:ext cx="553998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rear=4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，不能再进队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bldLvl="0" animBg="1"/>
      <p:bldP spid="20281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195513" y="692150"/>
            <a:ext cx="3024187" cy="2368550"/>
            <a:chOff x="2018" y="1116"/>
            <a:chExt cx="1905" cy="1492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Freeform 6"/>
            <p:cNvSpPr/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5" name="Freeform 7"/>
            <p:cNvSpPr/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Freeform 8"/>
            <p:cNvSpPr/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Freeform 10"/>
            <p:cNvSpPr/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d</a:t>
              </a: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755650" y="3502025"/>
            <a:ext cx="7959754" cy="120032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实际上内存地址一定是连续的，不可能是环形的，这里是通过逻辑方式实现环形队列，也就是将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rear++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front++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改为：</a:t>
            </a: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1643043" y="4857760"/>
            <a:ext cx="4857784" cy="116955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68313" y="307975"/>
            <a:ext cx="2736850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环形队列：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4" name="Freeform 6"/>
            <p:cNvSpPr/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5" name="Freeform 7"/>
            <p:cNvSpPr/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6" name="Freeform 8"/>
            <p:cNvSpPr/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8" name="Freeform 10"/>
            <p:cNvSpPr/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496" name="Freeform 22"/>
            <p:cNvSpPr/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Freeform 26"/>
            <p:cNvSpPr/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Freeform 27"/>
            <p:cNvSpPr/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Freeform 28"/>
            <p:cNvSpPr/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30"/>
            <p:cNvSpPr/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进队</a:t>
              </a:r>
            </a:p>
          </p:txBody>
        </p:sp>
        <p:sp>
          <p:nvSpPr>
            <p:cNvPr id="20518" name="Freeform 46"/>
            <p:cNvSpPr/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76598"/>
            <a:chOff x="179388" y="3429000"/>
            <a:chExt cx="3817937" cy="2776598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Freeform 49"/>
            <p:cNvSpPr/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2" name="Freeform 50"/>
            <p:cNvSpPr/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3" name="Freeform 51"/>
            <p:cNvSpPr/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5" name="Freeform 53"/>
            <p:cNvSpPr/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31" name="Freeform 59"/>
            <p:cNvSpPr/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）出队一次</a:t>
              </a:r>
            </a:p>
          </p:txBody>
        </p:sp>
        <p:sp>
          <p:nvSpPr>
            <p:cNvPr id="20537" name="Freeform 66"/>
            <p:cNvSpPr/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76598"/>
            <a:chOff x="4029075" y="3429000"/>
            <a:chExt cx="3567113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0540" name="Freeform 69"/>
            <p:cNvSpPr/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Freeform 70"/>
            <p:cNvSpPr/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Freeform 71"/>
            <p:cNvSpPr/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Freeform 73"/>
            <p:cNvSpPr/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51" name="Freeform 83"/>
            <p:cNvSpPr/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2" name="Freeform 84"/>
            <p:cNvSpPr/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）出队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次</a:t>
              </a: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42910" y="749293"/>
            <a:ext cx="8077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栈中元素逻辑关系与线性表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的相同，栈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可以采用与线性表相同的存储结构。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722543" y="1963739"/>
            <a:ext cx="777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Freeform 6"/>
          <p:cNvSpPr/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顺序栈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链栈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现在约定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为队空，以下两种情况都满足该条件：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12"/>
          <p:cNvSpPr/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" name="Freeform 20"/>
          <p:cNvSpPr/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1" name="Freeform 24"/>
          <p:cNvSpPr/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25"/>
          <p:cNvSpPr/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26"/>
          <p:cNvSpPr/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Freeform 28"/>
          <p:cNvSpPr/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2" name="Freeform 35"/>
          <p:cNvSpPr/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6"/>
          <p:cNvSpPr/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初始状态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进队的所有元素均出队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那么如何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设置队满的条件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呢？</a:t>
            </a: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45085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幻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111</a:t>
            </a:fld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377825" y="3356992"/>
            <a:ext cx="3455988" cy="3131712"/>
            <a:chOff x="900609" y="3026112"/>
            <a:chExt cx="3455988" cy="3131712"/>
          </a:xfrm>
        </p:grpSpPr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2051547" y="3505537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5"/>
            <p:cNvSpPr>
              <a:spLocks noChangeArrowheads="1"/>
            </p:cNvSpPr>
            <p:nvPr/>
          </p:nvSpPr>
          <p:spPr bwMode="auto">
            <a:xfrm>
              <a:off x="1494334" y="3026112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4" name="Freeform 26"/>
            <p:cNvSpPr/>
            <p:nvPr/>
          </p:nvSpPr>
          <p:spPr bwMode="auto">
            <a:xfrm>
              <a:off x="3204072" y="4370724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27"/>
            <p:cNvSpPr/>
            <p:nvPr/>
          </p:nvSpPr>
          <p:spPr bwMode="auto">
            <a:xfrm>
              <a:off x="3121522" y="3322974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28"/>
            <p:cNvSpPr/>
            <p:nvPr/>
          </p:nvSpPr>
          <p:spPr bwMode="auto">
            <a:xfrm>
              <a:off x="2122984" y="3146762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2483347" y="4658062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Freeform 30"/>
            <p:cNvSpPr/>
            <p:nvPr/>
          </p:nvSpPr>
          <p:spPr bwMode="auto">
            <a:xfrm>
              <a:off x="1502272" y="4154824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2753222" y="4251662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940547" y="3827799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Text Box 33"/>
            <p:cNvSpPr txBox="1">
              <a:spLocks noChangeArrowheads="1"/>
            </p:cNvSpPr>
            <p:nvPr/>
          </p:nvSpPr>
          <p:spPr bwMode="auto">
            <a:xfrm>
              <a:off x="2556372" y="3505537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2122984" y="3723024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2196009" y="4192924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 flipH="1" flipV="1">
              <a:off x="3348534" y="4873962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37"/>
            <p:cNvSpPr txBox="1">
              <a:spLocks noChangeArrowheads="1"/>
            </p:cNvSpPr>
            <p:nvPr/>
          </p:nvSpPr>
          <p:spPr bwMode="auto">
            <a:xfrm>
              <a:off x="3635872" y="4946987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3348534" y="3794462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2621459" y="3108662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48" name="Text Box 40"/>
            <p:cNvSpPr txBox="1">
              <a:spLocks noChangeArrowheads="1"/>
            </p:cNvSpPr>
            <p:nvPr/>
          </p:nvSpPr>
          <p:spPr bwMode="auto">
            <a:xfrm>
              <a:off x="1691184" y="3649999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2748670" y="53301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900609" y="5757714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进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队</a:t>
              </a:r>
            </a:p>
          </p:txBody>
        </p:sp>
        <p:sp>
          <p:nvSpPr>
            <p:cNvPr id="51" name="Freeform 46"/>
            <p:cNvSpPr/>
            <p:nvPr/>
          </p:nvSpPr>
          <p:spPr bwMode="auto">
            <a:xfrm flipH="1" flipV="1">
              <a:off x="2934002" y="5042336"/>
              <a:ext cx="72550" cy="322737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1888827" y="441997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d</a:t>
              </a:r>
            </a:p>
          </p:txBody>
        </p:sp>
        <p:sp>
          <p:nvSpPr>
            <p:cNvPr id="53" name="Text Box 38"/>
            <p:cNvSpPr txBox="1">
              <a:spLocks noChangeArrowheads="1"/>
            </p:cNvSpPr>
            <p:nvPr/>
          </p:nvSpPr>
          <p:spPr bwMode="auto">
            <a:xfrm>
              <a:off x="2862525" y="46163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e</a:t>
              </a:r>
            </a:p>
          </p:txBody>
        </p:sp>
      </p:grpSp>
      <p:grpSp>
        <p:nvGrpSpPr>
          <p:cNvPr id="54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3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69" name="Freeform 22"/>
            <p:cNvSpPr/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）空队</a:t>
              </a:r>
            </a:p>
          </p:txBody>
        </p:sp>
      </p:grpSp>
      <p:grpSp>
        <p:nvGrpSpPr>
          <p:cNvPr id="72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73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Freeform 27"/>
            <p:cNvSpPr/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Freeform 28"/>
            <p:cNvSpPr/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Freeform 30"/>
            <p:cNvSpPr/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5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89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91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进队</a:t>
              </a:r>
            </a:p>
          </p:txBody>
        </p:sp>
        <p:sp>
          <p:nvSpPr>
            <p:cNvPr id="92" name="Freeform 46"/>
            <p:cNvSpPr/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4307681" y="4221550"/>
            <a:ext cx="4319588" cy="138499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队满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，与队空条件一样。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设置队满的条件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42003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1015663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让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队空条件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，并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约定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rear+1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dirty="0" err="1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=front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51936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队满条件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5201" y="1056465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/>
          <p:nvPr/>
        </p:nvSpPr>
        <p:spPr bwMode="auto">
          <a:xfrm>
            <a:off x="6723071" y="374608"/>
            <a:ext cx="2084387" cy="2058987"/>
          </a:xfrm>
          <a:prstGeom prst="borderCallout1">
            <a:avLst>
              <a:gd name="adj1" fmla="val 5551"/>
              <a:gd name="adj2" fmla="val -3657"/>
              <a:gd name="adj3" fmla="val 42377"/>
              <a:gd name="adj4" fmla="val -211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进队一个元素时到达队头</a:t>
            </a:r>
            <a:r>
              <a:rPr lang="zh-CN" alt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，就</a:t>
            </a:r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认为队满了。这样做会少放一个元素，牺牲一个元素没关系的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112</a:t>
            </a:fld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971996" y="3084353"/>
            <a:ext cx="3455988" cy="2936935"/>
            <a:chOff x="900609" y="3026112"/>
            <a:chExt cx="3455988" cy="2936935"/>
          </a:xfrm>
        </p:grpSpPr>
        <p:sp>
          <p:nvSpPr>
            <p:cNvPr id="8" name="Oval 24"/>
            <p:cNvSpPr>
              <a:spLocks noChangeArrowheads="1"/>
            </p:cNvSpPr>
            <p:nvPr/>
          </p:nvSpPr>
          <p:spPr bwMode="auto">
            <a:xfrm>
              <a:off x="2051547" y="3505537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25"/>
            <p:cNvSpPr>
              <a:spLocks noChangeArrowheads="1"/>
            </p:cNvSpPr>
            <p:nvPr/>
          </p:nvSpPr>
          <p:spPr bwMode="auto">
            <a:xfrm>
              <a:off x="1494334" y="3026112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0" name="Freeform 26"/>
            <p:cNvSpPr/>
            <p:nvPr/>
          </p:nvSpPr>
          <p:spPr bwMode="auto">
            <a:xfrm>
              <a:off x="3204072" y="4370724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Freeform 27"/>
            <p:cNvSpPr/>
            <p:nvPr/>
          </p:nvSpPr>
          <p:spPr bwMode="auto">
            <a:xfrm>
              <a:off x="3121522" y="3322974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2122984" y="3146762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H="1">
              <a:off x="2483347" y="4658062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1502272" y="4154824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2753222" y="4251662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2940547" y="3827799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2556372" y="3505537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2122984" y="3723024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2196009" y="4192924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 flipH="1" flipV="1">
              <a:off x="3348534" y="4873962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3635872" y="4946987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3348534" y="3794462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2621459" y="3108662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1691184" y="3649999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900609" y="4937462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26" name="Text Box 45"/>
            <p:cNvSpPr txBox="1">
              <a:spLocks noChangeArrowheads="1"/>
            </p:cNvSpPr>
            <p:nvPr/>
          </p:nvSpPr>
          <p:spPr bwMode="auto">
            <a:xfrm>
              <a:off x="900609" y="5562937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队满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46"/>
            <p:cNvSpPr/>
            <p:nvPr/>
          </p:nvSpPr>
          <p:spPr bwMode="auto">
            <a:xfrm flipV="1">
              <a:off x="1548309" y="4834356"/>
              <a:ext cx="180309" cy="125330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888827" y="441997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0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34536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空条件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满条件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rear+1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)%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MaxSize = front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rear+1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队操作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front+1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84213" y="765175"/>
            <a:ext cx="612003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环形队列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要素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： （初始时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front=rear=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3929066"/>
            <a:ext cx="8458200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环形队列中，实现队列的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算法与非环形队列类似，只是改为上述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要素即可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3-7】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对于环形队列来说，如果知道队头指针和队列中元素个数，则可以计算出队尾指针。也就是说，可以用队列中元素个数代替队尾指针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出这种环形队列的初始化、入队、出队和判空算法。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</a:t>
            </a:r>
            <a:r>
              <a:rPr lang="en-US" altLang="zh-CN" sz="2000" dirty="0" smtClean="0">
                <a:solidFill>
                  <a:srgbClr val="0000FF"/>
                </a:solidFill>
              </a:rPr>
              <a:t>3</a:t>
            </a:r>
            <a:r>
              <a:rPr lang="en-US" altLang="zh-CN" sz="2000" dirty="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0)=3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78164"/>
            <a:chOff x="539750" y="71414"/>
            <a:chExt cx="3384550" cy="2778164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0000FF"/>
                  </a:solidFill>
                </a:rPr>
                <a:t>MaxSize</a:t>
              </a:r>
              <a:r>
                <a:rPr lang="zh-CN" altLang="en-US" sz="2000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7" name="Freeform 14"/>
            <p:cNvSpPr/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8" name="Freeform 15"/>
            <p:cNvSpPr/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9" name="Freeform 16"/>
            <p:cNvSpPr/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1" name="Freeform 18"/>
            <p:cNvSpPr/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0742" name="Freeform 30"/>
            <p:cNvSpPr/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Freeform 31"/>
            <p:cNvSpPr/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Freeform 32"/>
            <p:cNvSpPr/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6" name="Freeform 34"/>
            <p:cNvSpPr/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0753" name="Freeform 42"/>
            <p:cNvSpPr/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5847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3)=</a:t>
            </a:r>
            <a:r>
              <a:rPr lang="en-US" altLang="zh-CN" sz="2000" dirty="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2   </a:t>
            </a:r>
            <a:r>
              <a:rPr lang="en-US" altLang="zh-CN" sz="3200" dirty="0" smtClean="0">
                <a:solidFill>
                  <a:srgbClr val="FF0000"/>
                </a:solidFill>
                <a:sym typeface="Symbol" panose="05050102010706020507"/>
              </a:rPr>
              <a:t>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500330" cy="808972"/>
            <a:chOff x="1000100" y="4357694"/>
            <a:chExt cx="2500330" cy="808972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500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count=rear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front</a:t>
              </a:r>
              <a:r>
                <a:rPr lang="en-US" altLang="zh-CN" sz="2000" dirty="0" smtClean="0">
                  <a:cs typeface="Times New Roman" panose="02020603050405020304" pitchFamily="18" charset="0"/>
                </a:rPr>
                <a:t>  </a:t>
              </a:r>
              <a:r>
                <a:rPr lang="en-US" altLang="zh-CN" sz="2800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?</a:t>
              </a:r>
              <a:endPara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109815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，求队中元素个数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 =  ?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3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+MaxSize</a:t>
            </a:r>
            <a:r>
              <a:rPr lang="en-US" altLang="zh-CN" sz="2000" dirty="0" smtClean="0">
                <a:solidFill>
                  <a:srgbClr val="0000FF"/>
                </a:solidFill>
              </a:rPr>
              <a:t>)=3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5847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</a:t>
            </a:r>
            <a:r>
              <a:rPr lang="en-US" altLang="zh-CN" sz="2000" dirty="0" smtClean="0">
                <a:solidFill>
                  <a:srgbClr val="0000FF"/>
                </a:solidFill>
              </a:rPr>
              <a:t>=(3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+MaxSize</a:t>
            </a:r>
            <a:r>
              <a:rPr lang="en-US" altLang="zh-CN" sz="2000" dirty="0" smtClean="0">
                <a:solidFill>
                  <a:srgbClr val="0000FF"/>
                </a:solidFill>
              </a:rPr>
              <a:t>)=8</a:t>
            </a:r>
            <a:r>
              <a:rPr lang="en-US" altLang="zh-CN" sz="2000" dirty="0" smtClean="0"/>
              <a:t>  </a:t>
            </a:r>
            <a:r>
              <a:rPr lang="en-US" altLang="zh-CN" sz="3200" dirty="0" smtClean="0">
                <a:solidFill>
                  <a:srgbClr val="FF0000"/>
                </a:solidFill>
                <a:sym typeface="Symbol" panose="05050102010706020507"/>
              </a:rPr>
              <a:t></a:t>
            </a:r>
            <a:endParaRPr lang="en-US" altLang="zh-CN" sz="3200" dirty="0"/>
          </a:p>
        </p:txBody>
      </p:sp>
      <p:grpSp>
        <p:nvGrpSpPr>
          <p:cNvPr id="5" name="组合 59"/>
          <p:cNvGrpSpPr/>
          <p:nvPr/>
        </p:nvGrpSpPr>
        <p:grpSpPr>
          <a:xfrm>
            <a:off x="71406" y="5643578"/>
            <a:ext cx="4857784" cy="727651"/>
            <a:chOff x="71406" y="5929330"/>
            <a:chExt cx="4857784" cy="727651"/>
          </a:xfrm>
        </p:grpSpPr>
        <p:sp>
          <p:nvSpPr>
            <p:cNvPr id="55" name="下箭头 54"/>
            <p:cNvSpPr/>
            <p:nvPr/>
          </p:nvSpPr>
          <p:spPr>
            <a:xfrm>
              <a:off x="2000232" y="5929330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count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=(3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n-ea"/>
                  <a:ea typeface="+mn-ea"/>
                </a:rPr>
                <a:t>-</a:t>
              </a:r>
              <a:r>
                <a:rPr lang="en-US" altLang="zh-CN" sz="2000" dirty="0" err="1" smtClean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0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 smtClean="0"/>
                <a:t>)</a:t>
              </a:r>
              <a:r>
                <a:rPr lang="en-US" altLang="zh-CN" sz="2000" dirty="0" smtClean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=3</a:t>
              </a:r>
              <a:r>
                <a:rPr lang="en-US" altLang="zh-CN" sz="2000" dirty="0" smtClean="0"/>
                <a:t>  </a:t>
              </a:r>
              <a:r>
                <a:rPr lang="en-US" altLang="zh-CN" sz="3200" dirty="0" smtClean="0">
                  <a:solidFill>
                    <a:srgbClr val="FF0000"/>
                  </a:solidFill>
                  <a:sym typeface="Symbol" panose="05050102010706020507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870527"/>
            <a:chOff x="4071934" y="5286388"/>
            <a:chExt cx="4857784" cy="870527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count</a:t>
              </a:r>
              <a:r>
                <a:rPr lang="en-US" altLang="zh-CN" sz="2000" dirty="0" smtClean="0"/>
                <a:t>=(1</a:t>
              </a:r>
              <a:r>
                <a:rPr lang="en-US" altLang="zh-CN" sz="2000" dirty="0" smtClean="0">
                  <a:latin typeface="+mn-ea"/>
                  <a:ea typeface="+mn-ea"/>
                </a:rPr>
                <a:t>-</a:t>
              </a:r>
              <a:r>
                <a:rPr lang="en-US" altLang="zh-CN" sz="2000" dirty="0" err="1" smtClean="0">
                  <a:ea typeface="+mn-ea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 smtClean="0"/>
                <a:t>)</a:t>
              </a:r>
              <a:r>
                <a:rPr lang="en-US" altLang="zh-CN" sz="2000" dirty="0" smtClean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 smtClean="0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 smtClean="0"/>
                <a:t>=3  </a:t>
              </a:r>
              <a:r>
                <a:rPr lang="en-US" altLang="zh-CN" sz="3200" dirty="0" smtClean="0">
                  <a:solidFill>
                    <a:srgbClr val="FF0000"/>
                  </a:solidFill>
                  <a:sym typeface="Symbol" panose="05050102010706020507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bldLvl="0" animBg="1"/>
      <p:bldP spid="5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071546"/>
            <a:ext cx="7286676" cy="126188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，求队中元素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count=(rear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front+MaxSize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front+count</a:t>
            </a:r>
            <a:r>
              <a:rPr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front=(rear</a:t>
            </a:r>
            <a:r>
              <a:rPr lang="en-US" altLang="zh-CN" sz="2000" dirty="0" smtClean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count+MaxSize</a:t>
            </a:r>
            <a:r>
              <a:rPr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95288" y="214290"/>
            <a:ext cx="8137525" cy="52322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依题意设计的环形队列类型如下：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11188" y="790552"/>
            <a:ext cx="5746762" cy="1756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front;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队头指针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队列中元素个数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468313" y="2614610"/>
            <a:ext cx="7416800" cy="2629815"/>
            <a:chOff x="468313" y="2614610"/>
            <a:chExt cx="7416800" cy="2629815"/>
          </a:xfrm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该环形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队列</a:t>
              </a:r>
              <a:r>
                <a:rPr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要素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345363" cy="20313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队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空条件：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count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队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满条件：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count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进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队</a:t>
              </a:r>
              <a:r>
                <a:rPr lang="en-US" altLang="zh-CN" sz="20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操作：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rear=(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rear+1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)%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放在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出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队操作：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front=(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front+1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)%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取出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处元素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11188" y="6284168"/>
            <a:ext cx="717552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这样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的环形队列中最多可放置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个元素。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5321" y="4581129"/>
            <a:ext cx="3455987" cy="1532306"/>
            <a:chOff x="975321" y="4581129"/>
            <a:chExt cx="3455987" cy="1532306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V="1">
              <a:off x="1752486" y="4581129"/>
              <a:ext cx="731281" cy="12697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975321" y="5716560"/>
              <a:ext cx="34559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由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count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求出</a:t>
              </a: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464050" y="5498425"/>
            <a:ext cx="412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front+count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2101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初始化队运算算法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&gt;front=0;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&gt;count=0;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49314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对应的算法如下：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77174" cy="38750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x)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临时队尾指针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队满上溢出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  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front+qu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求队尾位置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队尾循环增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-&gt;data[rear]=x;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-&gt;count++;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元素个数增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57158" y="1112838"/>
            <a:ext cx="2606662" cy="1380974"/>
            <a:chOff x="357158" y="1112838"/>
            <a:chExt cx="2606662" cy="1380974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2606662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它是一个局部变量，队列</a:t>
              </a:r>
              <a:r>
                <a:rPr lang="en-US" altLang="zh-CN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qu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中不保存该值</a:t>
              </a: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7067550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3.1.2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的顺序存储结构及其基本运算实现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8351837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假设栈的元素个数最大不超过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正整数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，所有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的元素都具有同一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数据类型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可用下列方式来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kumimoji="1" lang="en-US" altLang="zh-CN" err="1"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sz="1800" b="0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115616" y="3140968"/>
            <a:ext cx="5241937" cy="198624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52000" rIns="288000" bIns="25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top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0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8152" y="473215"/>
            <a:ext cx="7848624" cy="32958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&amp;x)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-&gt;count==0)		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队空下溢出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队头循环增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x=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-&gt;count--;			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元素个数减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6848492" cy="1521919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判队空运算算法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&gt;count==0);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48218"/>
            <a:ext cx="8143932" cy="2123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显然环形队列比非环形队列更有效利用内存空间，即环形队列会重复使用已经出队元素的空间。不会出现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假溢出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但如果算法中需要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使用所有进队的元素来进一步求解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，此时可以使用非环形队列。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675344" y="3233688"/>
            <a:ext cx="85091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8932" y="2405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4241826" y="6029286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链队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示意图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41511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50112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链表存储的队列称为链队，这里采用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不带头结点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链表实现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7772400" cy="5191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3.2.3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队列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的链式存储结构及其基本运算的实现</a:t>
            </a:r>
            <a:endParaRPr kumimoji="1"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124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571480"/>
            <a:ext cx="528641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通常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将队头和队尾两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个指针合起来：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35150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480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51668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963738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904" name="Arc 23"/>
          <p:cNvSpPr/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队头</a:t>
            </a: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队尾</a:t>
            </a: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14325" y="19891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323850" y="24558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2"/>
          <p:cNvGrpSpPr/>
          <p:nvPr/>
        </p:nvGrpSpPr>
        <p:grpSpPr bwMode="auto">
          <a:xfrm>
            <a:off x="539750" y="2500313"/>
            <a:ext cx="8001000" cy="3016250"/>
            <a:chOff x="340" y="1575"/>
            <a:chExt cx="5040" cy="1900"/>
          </a:xfrm>
        </p:grpSpPr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340" y="2296"/>
              <a:ext cx="5040" cy="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链队组成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）存储队列元素的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单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链表结点</a:t>
              </a:r>
              <a:endPara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     （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 指向队头和队尾指针的</a:t>
              </a:r>
              <a:r>
                <a:rPr kumimoji="1"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链</a:t>
              </a:r>
              <a:r>
                <a:rPr kumimoji="1" lang="zh-CN" altLang="en-US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</a:t>
              </a:r>
              <a:r>
                <a:rPr kumimoji="1"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头结点    </a:t>
              </a:r>
              <a:endPara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5" name="Line 36"/>
            <p:cNvSpPr>
              <a:spLocks noChangeShapeType="1"/>
            </p:cNvSpPr>
            <p:nvPr/>
          </p:nvSpPr>
          <p:spPr bwMode="auto">
            <a:xfrm>
              <a:off x="3602" y="2758"/>
              <a:ext cx="31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37"/>
            <p:cNvSpPr>
              <a:spLocks noChangeShapeType="1"/>
            </p:cNvSpPr>
            <p:nvPr/>
          </p:nvSpPr>
          <p:spPr bwMode="auto">
            <a:xfrm flipH="1" flipV="1">
              <a:off x="2835" y="1575"/>
              <a:ext cx="1084" cy="11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38"/>
            <p:cNvSpPr>
              <a:spLocks noChangeShapeType="1"/>
            </p:cNvSpPr>
            <p:nvPr/>
          </p:nvSpPr>
          <p:spPr bwMode="auto">
            <a:xfrm>
              <a:off x="2426" y="3249"/>
              <a:ext cx="0" cy="22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39"/>
            <p:cNvSpPr>
              <a:spLocks noChangeShapeType="1"/>
            </p:cNvSpPr>
            <p:nvPr/>
          </p:nvSpPr>
          <p:spPr bwMode="auto">
            <a:xfrm>
              <a:off x="476" y="3475"/>
              <a:ext cx="195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40"/>
            <p:cNvSpPr>
              <a:spLocks noChangeShapeType="1"/>
            </p:cNvSpPr>
            <p:nvPr/>
          </p:nvSpPr>
          <p:spPr bwMode="auto">
            <a:xfrm>
              <a:off x="476" y="2115"/>
              <a:ext cx="0" cy="13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Freeform 41"/>
            <p:cNvSpPr/>
            <p:nvPr/>
          </p:nvSpPr>
          <p:spPr bwMode="auto">
            <a:xfrm>
              <a:off x="476" y="1755"/>
              <a:ext cx="289" cy="360"/>
            </a:xfrm>
            <a:custGeom>
              <a:avLst/>
              <a:gdLst>
                <a:gd name="T0" fmla="*/ 0 w 260"/>
                <a:gd name="T1" fmla="*/ 259 h 259"/>
                <a:gd name="T2" fmla="*/ 260 w 260"/>
                <a:gd name="T3" fmla="*/ 0 h 259"/>
                <a:gd name="T4" fmla="*/ 0 60000 65536"/>
                <a:gd name="T5" fmla="*/ 0 60000 65536"/>
                <a:gd name="T6" fmla="*/ 0 w 260"/>
                <a:gd name="T7" fmla="*/ 0 h 259"/>
                <a:gd name="T8" fmla="*/ 260 w 260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259">
                  <a:moveTo>
                    <a:pt x="0" y="259"/>
                  </a:moveTo>
                  <a:lnTo>
                    <a:pt x="26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125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428628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链队的进队和出队</a:t>
            </a:r>
            <a:r>
              <a:rPr kumimoji="1"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操作演示</a:t>
            </a:r>
            <a:endParaRPr kumimoji="1"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5805" y="15319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38916" name="Arc 15"/>
          <p:cNvSpPr/>
          <p:nvPr/>
        </p:nvSpPr>
        <p:spPr bwMode="auto">
          <a:xfrm>
            <a:off x="3352780" y="11715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3046393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425805" y="19637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479655" y="15319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489180" y="19986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）空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）出队一次</a:t>
            </a: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16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54230" y="1886100"/>
            <a:ext cx="6418263" cy="2311250"/>
            <a:chOff x="2254230" y="1886100"/>
            <a:chExt cx="6418263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Arc 36"/>
            <p:cNvSpPr/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队头</a:t>
              </a: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队尾</a:t>
              </a: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254230" y="3333750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263755" y="38004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8942" name="Freeform 44"/>
            <p:cNvSpPr/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63755" y="4143380"/>
            <a:ext cx="4833938" cy="1612895"/>
            <a:chOff x="2263755" y="4143380"/>
            <a:chExt cx="4833938" cy="1612895"/>
          </a:xfrm>
        </p:grpSpPr>
        <p:grpSp>
          <p:nvGrpSpPr>
            <p:cNvPr id="51" name="组合 50"/>
            <p:cNvGrpSpPr/>
            <p:nvPr/>
          </p:nvGrpSpPr>
          <p:grpSpPr>
            <a:xfrm>
              <a:off x="2263755" y="4244975"/>
              <a:ext cx="4833938" cy="1511300"/>
              <a:chOff x="2263755" y="4244975"/>
              <a:chExt cx="4833938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3" name="Arc 57"/>
              <p:cNvSpPr/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263755" y="4892675"/>
                <a:ext cx="792163" cy="40005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front</a:t>
                </a: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273280" y="5359400"/>
                <a:ext cx="792163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rear</a:t>
                </a:r>
              </a:p>
            </p:txBody>
          </p:sp>
          <p:sp>
            <p:nvSpPr>
              <p:cNvPr id="38958" name="Freeform 64"/>
              <p:cNvSpPr/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91088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qnode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469898" y="3644900"/>
            <a:ext cx="6316680" cy="1818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*front;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指向单链表队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头结点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*rear; 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指向单链表队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尾结点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043238"/>
            <a:ext cx="597693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链队中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头结点类型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379413"/>
            <a:ext cx="6264275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单链表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数据结点类型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910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front=rear=NULL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将包含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删除单链表首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数据结点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5400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链队的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要素：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8540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front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rear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419475" y="333375"/>
            <a:ext cx="11525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初始时</a:t>
            </a: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anose="05050102010706020507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anose="05050102010706020507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828792"/>
            <a:ext cx="79216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队头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队尾</a:t>
            </a: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61150" y="6309320"/>
            <a:ext cx="2133600" cy="365125"/>
          </a:xfrm>
        </p:spPr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128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8143932" cy="1865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在链队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中，队列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的基本运算算法如下。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）初始化队列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构造一个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队列，即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只创建一个链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头结点，其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域均置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元素结点。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357430"/>
            <a:ext cx="7101432" cy="1572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*&amp;q)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q=(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&gt;front=q-&gt;rear=NULL;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01882" y="4000504"/>
            <a:ext cx="3070250" cy="2201859"/>
            <a:chOff x="2501882" y="4000504"/>
            <a:chExt cx="3070250" cy="2201859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链</a:t>
              </a:r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队结点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786182" y="4000504"/>
              <a:ext cx="285752" cy="57150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1576765"/>
            <a:ext cx="2865452" cy="936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2729290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2872165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4273927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4273927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3664327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4129465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3781802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3781802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3781802"/>
            <a:ext cx="57309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i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3781802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3" name="AutoShape 23"/>
          <p:cNvSpPr/>
          <p:nvPr/>
        </p:nvSpPr>
        <p:spPr bwMode="auto">
          <a:xfrm rot="5400000">
            <a:off x="5076032" y="2763421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5027994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5137527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4705727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699961" y="5804623"/>
            <a:ext cx="2357454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的示意图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2081590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4240590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2945190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970592" y="536517"/>
            <a:ext cx="92710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栈顶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693315" y="536517"/>
            <a:ext cx="85566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栈底</a:t>
            </a: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rot="-10800000" flipV="1">
            <a:off x="4067944" y="936627"/>
            <a:ext cx="0" cy="58784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rot="-10800000" flipV="1">
            <a:off x="6300192" y="936627"/>
            <a:ext cx="0" cy="58784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71414"/>
            <a:ext cx="877731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）销毁队列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释放队列占用的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存储空间，包括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队头结点和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数据结点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存储空间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4282" y="1484313"/>
            <a:ext cx="7991475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*&amp;q)</a:t>
            </a:r>
            <a:endParaRPr lang="pt-BR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pt-BR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*p=q-&gt;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pt-BR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r;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pt-BR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pt-BR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指向队头</a:t>
            </a:r>
            <a:r>
              <a:rPr lang="zh-CN" altLang="pt-BR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pt-BR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(p!=NULL)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(r!=NULL)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free(p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r;r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释放最后一个数据结点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free(q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释放链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38151" y="530093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3021" name="Freeform 13"/>
            <p:cNvSpPr/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2" name="Freeform 14"/>
            <p:cNvSpPr/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3" name="Freeform 15"/>
            <p:cNvSpPr/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9" name="Freeform 21"/>
            <p:cNvSpPr/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38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153400" cy="14342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）判断队列是否为空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队结点的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域值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，表示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空，返回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；否则返回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return(q-&gt;rear==NULL);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01882" y="4071942"/>
            <a:ext cx="3070250" cy="1500198"/>
            <a:chOff x="2501882" y="4071942"/>
            <a:chExt cx="3070250" cy="1500198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空链队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rear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3749671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 进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enQueue(q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考虑情况：</a:t>
            </a:r>
            <a:endParaRPr kumimoji="1" lang="en-US" altLang="zh-CN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357430"/>
            <a:ext cx="2928958" cy="9629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原队列非空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(LinkQuNode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p=(DataNode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malloc(sizeof(DataNode));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q-&gt;rear==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若链队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空，新结点是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首结点又是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  q-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&gt;rear-&gt;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next=p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结点链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尾，并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指向它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0825" y="2928934"/>
            <a:ext cx="8335982" cy="3036899"/>
            <a:chOff x="250825" y="2928934"/>
            <a:chExt cx="8335982" cy="3036899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50825" y="4867275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081713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515100" y="479901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6092" name="Freeform 12"/>
            <p:cNvSpPr/>
            <p:nvPr/>
          </p:nvSpPr>
          <p:spPr bwMode="auto">
            <a:xfrm>
              <a:off x="5675313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Freeform 13"/>
            <p:cNvSpPr/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Freeform 14"/>
            <p:cNvSpPr/>
            <p:nvPr/>
          </p:nvSpPr>
          <p:spPr bwMode="auto">
            <a:xfrm>
              <a:off x="1328738" y="5502275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370638" y="5229225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714876" y="468631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812088" y="479742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0" name="Freeform 20"/>
            <p:cNvSpPr/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773988" y="4652963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594600" y="515461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8027988" y="51562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7362844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Freeform 27"/>
            <p:cNvSpPr/>
            <p:nvPr/>
          </p:nvSpPr>
          <p:spPr bwMode="auto">
            <a:xfrm>
              <a:off x="7061200" y="4510088"/>
              <a:ext cx="596900" cy="417512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deQueue(q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考虑情况：</a:t>
            </a:r>
            <a:endParaRPr kumimoji="1" lang="en-US" altLang="zh-CN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原队列只有一个结点</a:t>
            </a:r>
            <a:endParaRPr kumimoji="1" lang="en-US" altLang="zh-CN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001000" cy="3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kumimoji="1" lang="pt-BR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(LinkQuNode </a:t>
            </a:r>
            <a:r>
              <a:rPr kumimoji="1"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pt-BR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(q-&gt;rear==NULL) return false;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队列为空</a:t>
            </a: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t=q-&gt;front;		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指向第一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个数据结点</a:t>
            </a:r>
            <a:endParaRPr kumimoji="1"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q-&gt;front==q-&gt;rear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队列中只有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一个结点时</a:t>
            </a:r>
            <a:endParaRPr kumimoji="1"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q-&gt;front=q-&gt;rear=NULL;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队列中有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个结点时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q-&gt;front=q-&gt;front-&gt;next;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e=t-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free(t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357430"/>
            <a:ext cx="6910389" cy="3357586"/>
            <a:chOff x="1000100" y="2357430"/>
            <a:chExt cx="6910389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7045301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7478689" y="485300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8140" name="Freeform 13"/>
            <p:cNvSpPr/>
            <p:nvPr/>
          </p:nvSpPr>
          <p:spPr bwMode="auto">
            <a:xfrm>
              <a:off x="6638901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1" name="Freeform 14"/>
            <p:cNvSpPr/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Freeform 15"/>
            <p:cNvSpPr/>
            <p:nvPr/>
          </p:nvSpPr>
          <p:spPr bwMode="auto">
            <a:xfrm>
              <a:off x="2292326" y="5556266"/>
              <a:ext cx="5057775" cy="14287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7346926" y="5283216"/>
              <a:ext cx="0" cy="287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715008" y="47577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47" name="Freeform 20"/>
            <p:cNvSpPr/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344839" y="4311666"/>
              <a:ext cx="3603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删除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391554" cy="149579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3-8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采用一个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带头结点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尾结点指针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的循环单链表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队列，设计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队列的初始化、进队和出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队等算法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71538" y="2263775"/>
            <a:ext cx="6480175" cy="2122491"/>
            <a:chOff x="1071538" y="2263775"/>
            <a:chExt cx="6480175" cy="212249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2" name="Freeform 39"/>
            <p:cNvSpPr/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3" name="Freeform 40"/>
            <p:cNvSpPr/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7" name="Freeform 44"/>
            <p:cNvSpPr/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Freeform 47"/>
            <p:cNvSpPr/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队头</a:t>
              </a: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队尾</a:t>
              </a: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这样的链队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通过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尾结点指针</a:t>
              </a:r>
              <a:r>
                <a:rPr lang="en-US" altLang="zh-CN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唯一标识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136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971551" y="3429000"/>
            <a:ext cx="6100780" cy="1910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删除单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首结点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链队的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要素：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63659" y="377815"/>
            <a:ext cx="6480175" cy="2122491"/>
            <a:chOff x="1071538" y="2263775"/>
            <a:chExt cx="6480175" cy="2122491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队头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队尾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这样的链队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通过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尾结点指针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唯一标识。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137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177108" cy="32650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*&amp;rear)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初始化队运算算法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*rear)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判队空运算算法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return(rear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==NULL);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138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642350" cy="4359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进队运算算法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&gt;data=x;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(rear==NULL)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原链队为空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p-&gt;next=p;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构成循环链表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&gt;next=rear-&gt;next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结点插入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结点之后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rear=p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指向这个新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76293" y="3071810"/>
            <a:ext cx="7472363" cy="3429024"/>
            <a:chOff x="576293" y="3071810"/>
            <a:chExt cx="7472363" cy="34290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743606" y="5073671"/>
              <a:ext cx="7921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023968" y="5576909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457356" y="5578496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4984781" y="5578496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418168" y="5580084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32" name="Freeform 8"/>
            <p:cNvSpPr/>
            <p:nvPr/>
          </p:nvSpPr>
          <p:spPr bwMode="auto">
            <a:xfrm>
              <a:off x="4578381" y="5797571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3" name="Freeform 9"/>
            <p:cNvSpPr/>
            <p:nvPr/>
          </p:nvSpPr>
          <p:spPr bwMode="auto">
            <a:xfrm>
              <a:off x="1722468" y="5775346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3905281" y="5434034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247931" y="5576909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681318" y="5578496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37" name="Freeform 13"/>
            <p:cNvSpPr/>
            <p:nvPr/>
          </p:nvSpPr>
          <p:spPr bwMode="auto">
            <a:xfrm>
              <a:off x="2895631" y="5775346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545168" y="5840434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576293" y="6492896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Freeform 16"/>
            <p:cNvSpPr/>
            <p:nvPr/>
          </p:nvSpPr>
          <p:spPr bwMode="auto">
            <a:xfrm>
              <a:off x="595343" y="5772171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593756" y="5792809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>
              <a:off x="5562631" y="5218134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096993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队头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770468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队尾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7615268" y="5502296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6767543" y="6007121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7200931" y="6008709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7345393" y="5646759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9" name="Freeform 25"/>
            <p:cNvSpPr/>
            <p:nvPr/>
          </p:nvSpPr>
          <p:spPr bwMode="auto">
            <a:xfrm>
              <a:off x="6043643" y="5435621"/>
              <a:ext cx="941388" cy="431800"/>
            </a:xfrm>
            <a:custGeom>
              <a:avLst/>
              <a:gdLst>
                <a:gd name="T0" fmla="*/ 593 w 593"/>
                <a:gd name="T1" fmla="*/ 272 h 272"/>
                <a:gd name="T2" fmla="*/ 520 w 593"/>
                <a:gd name="T3" fmla="*/ 136 h 272"/>
                <a:gd name="T4" fmla="*/ 400 w 593"/>
                <a:gd name="T5" fmla="*/ 24 h 272"/>
                <a:gd name="T6" fmla="*/ 328 w 593"/>
                <a:gd name="T7" fmla="*/ 0 h 272"/>
                <a:gd name="T8" fmla="*/ 232 w 593"/>
                <a:gd name="T9" fmla="*/ 0 h 272"/>
                <a:gd name="T10" fmla="*/ 112 w 593"/>
                <a:gd name="T11" fmla="*/ 48 h 272"/>
                <a:gd name="T12" fmla="*/ 0 w 593"/>
                <a:gd name="T13" fmla="*/ 168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3"/>
                <a:gd name="T22" fmla="*/ 0 h 272"/>
                <a:gd name="T23" fmla="*/ 593 w 593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3" h="272">
                  <a:moveTo>
                    <a:pt x="593" y="272"/>
                  </a:moveTo>
                  <a:cubicBezTo>
                    <a:pt x="581" y="249"/>
                    <a:pt x="552" y="177"/>
                    <a:pt x="520" y="136"/>
                  </a:cubicBezTo>
                  <a:cubicBezTo>
                    <a:pt x="488" y="95"/>
                    <a:pt x="448" y="47"/>
                    <a:pt x="400" y="24"/>
                  </a:cubicBezTo>
                  <a:lnTo>
                    <a:pt x="328" y="0"/>
                  </a:lnTo>
                  <a:lnTo>
                    <a:pt x="232" y="0"/>
                  </a:lnTo>
                  <a:lnTo>
                    <a:pt x="112" y="48"/>
                  </a:lnTo>
                  <a:lnTo>
                    <a:pt x="0" y="168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28662" y="3071810"/>
              <a:ext cx="7072362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6" idx="2"/>
            </p:cNvCxnSpPr>
            <p:nvPr/>
          </p:nvCxnSpPr>
          <p:spPr>
            <a:xfrm rot="5400000">
              <a:off x="4036215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139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4925" y="1041378"/>
            <a:ext cx="1978025" cy="2848021"/>
            <a:chOff x="34925" y="1041378"/>
            <a:chExt cx="1978025" cy="2848021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）空栈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09813" y="1765307"/>
            <a:ext cx="2003425" cy="1849438"/>
            <a:chOff x="2309813" y="1765307"/>
            <a:chExt cx="2003425" cy="1849438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398963" y="1765307"/>
            <a:ext cx="2003425" cy="1838325"/>
            <a:chOff x="4398963" y="1765307"/>
            <a:chExt cx="2003425" cy="183832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）出栈一次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714348" y="4143380"/>
            <a:ext cx="5643602" cy="1882779"/>
            <a:chOff x="714348" y="4143380"/>
            <a:chExt cx="5324477" cy="1882779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4967287" cy="1311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总是指向栈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顶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元素，初始值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，出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606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&amp;x)	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*q;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(rear==NULL) return false;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队空</a:t>
            </a: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rear-&gt;next==rear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原队中只有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x=rear-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free(rear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rear=NULL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原队中有两个或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以上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q=rear-&gt;next;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x=q-&gt;data;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rear-&gt;next=q-&gt;next;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free(q);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71538" y="2786058"/>
            <a:ext cx="6435764" cy="3786214"/>
            <a:chOff x="1071538" y="2786058"/>
            <a:chExt cx="6435764" cy="3786214"/>
          </a:xfrm>
        </p:grpSpPr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792162" cy="39687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978025" y="5648347"/>
              <a:ext cx="431800" cy="4333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411413" y="5649935"/>
              <a:ext cx="431800" cy="4333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5938838" y="5649935"/>
              <a:ext cx="431800" cy="4333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6372225" y="5651522"/>
              <a:ext cx="431800" cy="4333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56" name="Freeform 8"/>
            <p:cNvSpPr/>
            <p:nvPr/>
          </p:nvSpPr>
          <p:spPr bwMode="auto">
            <a:xfrm>
              <a:off x="5532438" y="5869010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7" name="Freeform 9"/>
            <p:cNvSpPr/>
            <p:nvPr/>
          </p:nvSpPr>
          <p:spPr bwMode="auto">
            <a:xfrm>
              <a:off x="2701925" y="5846785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4859338" y="550547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201988" y="5648347"/>
              <a:ext cx="431800" cy="4333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635375" y="5649935"/>
              <a:ext cx="431800" cy="4333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61" name="Freeform 13"/>
            <p:cNvSpPr/>
            <p:nvPr/>
          </p:nvSpPr>
          <p:spPr bwMode="auto">
            <a:xfrm>
              <a:off x="3849688" y="5846785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6499225" y="5911872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530350" y="6564335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4" name="Freeform 16"/>
            <p:cNvSpPr/>
            <p:nvPr/>
          </p:nvSpPr>
          <p:spPr bwMode="auto">
            <a:xfrm>
              <a:off x="1549400" y="5843610"/>
              <a:ext cx="1588" cy="728662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1547813" y="586424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H="1">
              <a:off x="6516688" y="5289572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051050" y="6103958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队头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5724525" y="5145109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队尾</a:t>
              </a:r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1857356" y="5143512"/>
              <a:ext cx="1214446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27860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22" idx="2"/>
              <a:endCxn id="53269" idx="0"/>
            </p:cNvCxnSpPr>
            <p:nvPr/>
          </p:nvCxnSpPr>
          <p:spPr>
            <a:xfrm rot="16200000" flipH="1">
              <a:off x="1875215" y="4554148"/>
              <a:ext cx="1143008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71802" y="507207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删除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2500298" y="5067305"/>
              <a:ext cx="301614" cy="39687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/>
                <a:t>q</a:t>
              </a:r>
              <a:endParaRPr lang="en-US" altLang="zh-CN" sz="2000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2214546" y="5284803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140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142</a:t>
            </a:fld>
            <a:endParaRPr lang="en-US" altLang="zh-CN" dirty="0"/>
          </a:p>
        </p:txBody>
      </p:sp>
      <p:sp>
        <p:nvSpPr>
          <p:cNvPr id="3" name="TextBox 4"/>
          <p:cNvSpPr txBox="1"/>
          <p:nvPr/>
        </p:nvSpPr>
        <p:spPr>
          <a:xfrm>
            <a:off x="571472" y="1643050"/>
            <a:ext cx="792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栈和队列都是存放多个数据的容器。通常用于存放临时数据：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357290" y="2786058"/>
            <a:ext cx="6643734" cy="113024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如果先放入的数据先处理，则使用</a:t>
            </a:r>
            <a:r>
              <a:rPr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如果后放入的数据先处理，则使用</a:t>
            </a:r>
            <a:r>
              <a:rPr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/>
          </a:p>
        </p:txBody>
      </p:sp>
      <p:sp>
        <p:nvSpPr>
          <p:cNvPr id="5" name="Text Box 4" descr="新闻纸"/>
          <p:cNvSpPr txBox="1">
            <a:spLocks noChangeArrowheads="1"/>
          </p:cNvSpPr>
          <p:nvPr/>
        </p:nvSpPr>
        <p:spPr bwMode="auto">
          <a:xfrm>
            <a:off x="285720" y="428604"/>
            <a:ext cx="4643470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3.2.4  </a:t>
            </a:r>
            <a:r>
              <a:rPr kumimoji="1" lang="zh-CN" altLang="en-US" sz="280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用队列求解迷宫问题</a:t>
            </a:r>
            <a:endParaRPr kumimoji="1"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3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3" y="2151054"/>
            <a:ext cx="38576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：当前方块在队列中的下标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42976" y="2647961"/>
            <a:ext cx="1851025" cy="1739900"/>
            <a:chOff x="1142976" y="2647961"/>
            <a:chExt cx="1851025" cy="1739900"/>
          </a:xfrm>
        </p:grpSpPr>
        <p:sp>
          <p:nvSpPr>
            <p:cNvPr id="210950" name="Freeform 6"/>
            <p:cNvSpPr/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相邻方块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142976" y="3883036"/>
              <a:ext cx="287338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endParaRPr lang="en-US" altLang="zh-CN" sz="2000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相邻方块</a:t>
              </a:r>
              <a:r>
                <a:rPr lang="en-US" altLang="zh-CN" sz="2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0954" name="Freeform 10"/>
            <p:cNvSpPr/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+1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14414" y="2647961"/>
            <a:ext cx="2016125" cy="2349500"/>
            <a:chOff x="1214414" y="2647961"/>
            <a:chExt cx="2016125" cy="2349500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1214414" y="4600586"/>
              <a:ext cx="20161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210959" name="Freeform 15"/>
            <p:cNvSpPr/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46439" y="2659074"/>
            <a:ext cx="2305050" cy="2341562"/>
            <a:chOff x="3446439" y="2659074"/>
            <a:chExt cx="2305050" cy="2341562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9" y="4603761"/>
              <a:ext cx="230505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算法思想</a:t>
            </a:r>
            <a:r>
              <a:rPr kumimoji="1"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endParaRPr kumimoji="1"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首先将入口进队。出队一个方块，考察如下：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143</a:t>
            </a:fld>
            <a:endParaRPr lang="en-US" altLang="zh-CN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142976" y="5051387"/>
            <a:ext cx="38576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将所有相邻可走方块进队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135313" y="620713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8" name="Freeform 10"/>
          <p:cNvSpPr/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0" name="Freeform 12"/>
          <p:cNvSpPr/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1" name="Freeform 13"/>
          <p:cNvSpPr/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211987" name="Freeform 19"/>
          <p:cNvSpPr/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/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8" name="Freeform 20"/>
            <p:cNvSpPr/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9" name="Freeform 21"/>
            <p:cNvSpPr/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990" name="Freeform 22"/>
          <p:cNvSpPr/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101566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循环执行这个出队和进队过程，直至找到出口方块。</a:t>
            </a:r>
            <a:endParaRPr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此时，所有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搜索过的方块都在队列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144</a:t>
            </a:fld>
            <a:endParaRPr lang="en-US" altLang="zh-CN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93750" y="5783224"/>
            <a:ext cx="7416800" cy="46166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最后通过队列找出从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出口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入口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条迷宫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路径。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5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bldLvl="0" animBg="1"/>
      <p:bldP spid="211991" grpId="0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7" grpId="0" bldLvl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472" y="969003"/>
            <a:ext cx="7643866" cy="57246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一个队列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记录走过的方块，该队列的结构如下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   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1612905"/>
            <a:ext cx="7286676" cy="268032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方块的位置</a:t>
            </a:r>
          </a:p>
          <a:p>
            <a:pPr algn="l"/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pre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本路径中上一方块在队列中的下标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方块类型</a:t>
            </a:r>
          </a:p>
          <a:p>
            <a:pPr algn="l"/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front,rear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队头指针和队尾指针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定义顺序队类型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285720" y="4572008"/>
            <a:ext cx="8569325" cy="120032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这里使用的队列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不是环形队列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（因为要利用出队的元素找路径），因此在出队时，不会将出队元素真正从队列中删除，因为要利用它输出路径。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327021"/>
            <a:ext cx="257176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3" y="2151054"/>
            <a:ext cx="38576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：当前方块在队列中的下标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42976" y="2647961"/>
            <a:ext cx="1851025" cy="1739900"/>
            <a:chOff x="1142976" y="2647961"/>
            <a:chExt cx="1851025" cy="1739900"/>
          </a:xfrm>
        </p:grpSpPr>
        <p:sp>
          <p:nvSpPr>
            <p:cNvPr id="210950" name="Freeform 6"/>
            <p:cNvSpPr/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相邻方块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142976" y="3883036"/>
              <a:ext cx="287338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endParaRPr lang="en-US" altLang="zh-CN" sz="2000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相邻方块</a:t>
              </a:r>
              <a:r>
                <a:rPr lang="en-US" altLang="zh-CN" sz="2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0954" name="Freeform 10"/>
            <p:cNvSpPr/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+1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14414" y="2647961"/>
            <a:ext cx="2016125" cy="2349500"/>
            <a:chOff x="1214414" y="2647961"/>
            <a:chExt cx="2016125" cy="2349500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1214414" y="4600586"/>
              <a:ext cx="20161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0000FF"/>
                  </a:solidFill>
                </a:rPr>
                <a:t>Qu</a:t>
              </a:r>
              <a:r>
                <a:rPr lang="en-US" altLang="zh-CN" sz="2000" dirty="0">
                  <a:solidFill>
                    <a:srgbClr val="0000FF"/>
                  </a:solidFill>
                </a:rPr>
                <a:t>[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</a:rPr>
                <a:t>].pre=front</a:t>
              </a:r>
            </a:p>
          </p:txBody>
        </p:sp>
        <p:sp>
          <p:nvSpPr>
            <p:cNvPr id="210959" name="Freeform 15"/>
            <p:cNvSpPr/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46439" y="2659074"/>
            <a:ext cx="2305050" cy="2341562"/>
            <a:chOff x="3446439" y="2659074"/>
            <a:chExt cx="2305050" cy="2341562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9" y="4603761"/>
              <a:ext cx="230505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Qu[i+1].pre=front</a:t>
              </a: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首先将入口进队。出队一个方块，考察如下：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146</a:t>
            </a:fld>
            <a:endParaRPr lang="en-US" altLang="zh-CN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204078" y="5695290"/>
            <a:ext cx="38576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将所有相邻可走方块进队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135313" y="620713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8" name="Freeform 10"/>
          <p:cNvSpPr/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0" name="Freeform 12"/>
          <p:cNvSpPr/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1" name="Freeform 13"/>
          <p:cNvSpPr/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211987" name="Freeform 19"/>
          <p:cNvSpPr/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/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8" name="Freeform 20"/>
            <p:cNvSpPr/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9" name="Freeform 21"/>
            <p:cNvSpPr/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990" name="Freeform 22"/>
          <p:cNvSpPr/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83099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最后通过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队列中找出从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出口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入口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条迷宫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路径。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bldLvl="0" animBg="1"/>
      <p:bldP spid="211991" grpId="0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763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8351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955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939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9527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3131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47813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908176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68538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628901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87676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348038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04298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547813" y="5953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908176" y="5953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008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68538" y="5953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628901" y="5953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87676" y="5953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348038" y="5953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104298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547813" y="9556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908176" y="95567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68538" y="9556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628901" y="95567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87676" y="95567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348038" y="9556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04298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547813" y="13144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908176" y="131445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68538" y="131445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628901" y="131445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87676" y="13144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348038" y="13144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04298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547813" y="16748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908176" y="16748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68538" y="16748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628901" y="16748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87676" y="1674813"/>
            <a:ext cx="369878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 smtClean="0">
                <a:solidFill>
                  <a:srgbClr val="FF0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348038" y="16748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04298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547813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908176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68538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628901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87676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348038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104298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356101" y="90488"/>
            <a:ext cx="4319588" cy="2225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mg[</a:t>
            </a:r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M+2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][</a:t>
            </a:r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N+2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]=     //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M=</a:t>
            </a:r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4,N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=4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{ {1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, 1, 1, 1, 1, 1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{1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, 0, 0, 0, 1, 1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{1, 0, 1, 0, 0, 1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{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, 0, 0, 0, 1, 1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{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, 1, 0, 0, 0, 1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{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, 1, 1, 1, 1, 1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}  };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55095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27233" y="25495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73058" y="252730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3019395" y="31972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1147733" y="31972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2011333" y="2909888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947958" y="2909888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1146145" y="37734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79533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1147733" y="43449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79533" y="41290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3019395" y="37734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524220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3019395" y="433863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524220" y="4133850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427008" y="491966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866870" y="490061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147733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/>
          <p:nvPr/>
        </p:nvSpPr>
        <p:spPr bwMode="auto">
          <a:xfrm>
            <a:off x="1795433" y="4710113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3019395" y="487521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54168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30025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68458" y="545623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30025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741458" y="598646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357158" y="5984875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33982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4845062" y="2781300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迷宫路径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(4,4)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(3,3)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(2,3)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(1,2)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(1,1)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6069027" y="3573463"/>
            <a:ext cx="2503502" cy="1998677"/>
            <a:chOff x="6069026" y="3573463"/>
            <a:chExt cx="2681275" cy="2160587"/>
          </a:xfrm>
        </p:grpSpPr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3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3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2373234" y="589276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6689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62711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61918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10486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92879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bldLvl="0" animBg="1"/>
      <p:bldP spid="237621" grpId="0" bldLvl="0" animBg="1"/>
      <p:bldP spid="237621" grpId="1" bldLvl="0" animBg="1"/>
      <p:bldP spid="237624" grpId="0" bldLvl="0" animBg="1"/>
      <p:bldP spid="237626" grpId="0" bldLvl="0" animBg="1"/>
      <p:bldP spid="237625" grpId="0" bldLvl="0" animBg="1"/>
      <p:bldP spid="237625" grpId="1" bldLvl="0" animBg="1"/>
      <p:bldP spid="237627" grpId="0" bldLvl="0" animBg="1"/>
      <p:bldP spid="237628" grpId="0" bldLvl="0" animBg="1"/>
      <p:bldP spid="237629" grpId="0" bldLvl="0" animBg="1"/>
      <p:bldP spid="237629" grpId="1" bldLvl="0" animBg="1"/>
      <p:bldP spid="237630" grpId="0" bldLvl="0" animBg="1"/>
      <p:bldP spid="237632" grpId="0" bldLvl="0" animBg="1"/>
      <p:bldP spid="237632" grpId="1" bldLvl="0" animBg="1"/>
      <p:bldP spid="237635" grpId="0" bldLvl="0" animBg="1"/>
      <p:bldP spid="237631" grpId="0" bldLvl="0" animBg="1"/>
      <p:bldP spid="237636" grpId="0" bldLvl="0" animBg="1"/>
      <p:bldP spid="237633" grpId="0" bldLvl="0" animBg="1"/>
      <p:bldP spid="237637" grpId="0" bldLvl="0" animBg="1"/>
      <p:bldP spid="237634" grpId="0" bldLvl="0" animBg="1"/>
      <p:bldP spid="237638" grpId="0" bldLvl="0" animBg="1"/>
      <p:bldP spid="237638" grpId="1" bldLvl="0" animBg="1"/>
      <p:bldP spid="237639" grpId="0" bldLvl="0" animBg="1"/>
      <p:bldP spid="237640" grpId="0" bldLvl="0" animBg="1"/>
      <p:bldP spid="237641" grpId="0" bldLvl="0" animBg="1"/>
      <p:bldP spid="237642" grpId="0" bldLvl="0" animBg="1"/>
      <p:bldP spid="237643" grpId="0" bldLvl="0" animBg="1"/>
      <p:bldP spid="237644" grpId="0" bldLvl="0" animBg="1"/>
      <p:bldP spid="237644" grpId="1" bldLvl="0" animBg="1"/>
      <p:bldP spid="237645" grpId="0" bldLvl="0" animBg="1"/>
      <p:bldP spid="237646" grpId="0" bldLvl="0" animBg="1"/>
      <p:bldP spid="237646" grpId="1" bldLvl="0" animBg="1"/>
      <p:bldP spid="237649" grpId="0" bldLvl="0" animBg="1"/>
      <p:bldP spid="237650" grpId="0" bldLvl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8600" y="917575"/>
            <a:ext cx="8686800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</a:rPr>
              <a:t>     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）首先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xi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yi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队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）在队列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qu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不为空时循环：出队一次（由于不是环形队列，该出队元素仍在队列中），称该出队的方块为当前方块，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front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为该方块在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qu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中的下标。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①如果当前方块是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xe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ye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则输出路径并结束。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②否则按顺时针方向找出当前方块的四个方位中可走的相邻方块（对应的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mg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数组值为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），将这些可走的相邻方块均插入到队列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qu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中，其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设置为本搜索路径中上一方块在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qu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中的下标值，也就是当前方块的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front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值，并将相邻方块对应的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mg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数组值置为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，以避免回过来重复搜索。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）若队列为空仍未找到出口，即不存在路径。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640" y="26064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搜索</a:t>
            </a:r>
            <a:r>
              <a:rPr kumimoji="1" lang="zh-CN" altLang="en-US" dirty="0" smtClean="0">
                <a:solidFill>
                  <a:srgbClr val="FF0000"/>
                </a:solidFill>
                <a:ea typeface="隶书" panose="02010509060101010101" pitchFamily="49" charset="-122"/>
              </a:rPr>
              <a:t>从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xi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yi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（</a:t>
            </a:r>
            <a:r>
              <a:rPr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xe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ye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</a:t>
            </a:r>
            <a:r>
              <a:rPr kumimoji="1" lang="zh-CN" altLang="en-US" dirty="0" smtClean="0">
                <a:solidFill>
                  <a:srgbClr val="FF0000"/>
                </a:solidFill>
                <a:ea typeface="隶书" panose="02010509060101010101" pitchFamily="49" charset="-122"/>
              </a:rPr>
              <a:t>路径，使用非环形队列</a:t>
            </a:r>
            <a:r>
              <a:rPr kumimoji="1" lang="en-US" altLang="zh-CN" dirty="0" err="1" smtClean="0">
                <a:solidFill>
                  <a:srgbClr val="FF0000"/>
                </a:solidFill>
                <a:ea typeface="隶书" panose="02010509060101010101" pitchFamily="49" charset="-122"/>
              </a:rPr>
              <a:t>qu</a:t>
            </a:r>
            <a:endParaRPr kumimoji="1" lang="zh-CN" altLang="en-US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7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顺序栈</a:t>
              </a:r>
              <a:r>
                <a:rPr kumimoji="1" lang="en-US" altLang="zh-CN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top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栈的各种状态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1161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4765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）出栈一次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1034"/>
          <p:cNvSpPr>
            <a:spLocks noChangeArrowheads="1"/>
          </p:cNvSpPr>
          <p:nvPr/>
        </p:nvSpPr>
        <p:spPr bwMode="auto">
          <a:xfrm>
            <a:off x="3203575" y="2924175"/>
            <a:ext cx="1800225" cy="208915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395" name="Text Box 1026"/>
          <p:cNvSpPr txBox="1">
            <a:spLocks noChangeArrowheads="1"/>
          </p:cNvSpPr>
          <p:nvPr/>
        </p:nvSpPr>
        <p:spPr bwMode="auto">
          <a:xfrm>
            <a:off x="468313" y="692150"/>
            <a:ext cx="8305800" cy="13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实际上，上述思想是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入口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，利用队列的特点，一层一层向外扩展可走的点，直到找到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为止，这个方法就是将在图一章介绍的图的广度优先搜索方法。</a:t>
            </a:r>
          </a:p>
        </p:txBody>
      </p:sp>
      <p:sp>
        <p:nvSpPr>
          <p:cNvPr id="59396" name="Oval 1027"/>
          <p:cNvSpPr>
            <a:spLocks noChangeArrowheads="1"/>
          </p:cNvSpPr>
          <p:nvPr/>
        </p:nvSpPr>
        <p:spPr bwMode="auto">
          <a:xfrm>
            <a:off x="4067175" y="3860800"/>
            <a:ext cx="217488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397" name="Oval 1028"/>
          <p:cNvSpPr>
            <a:spLocks noChangeArrowheads="1"/>
          </p:cNvSpPr>
          <p:nvPr/>
        </p:nvSpPr>
        <p:spPr bwMode="auto">
          <a:xfrm>
            <a:off x="3635375" y="3357563"/>
            <a:ext cx="1008063" cy="1150937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398" name="Oval 1029"/>
          <p:cNvSpPr>
            <a:spLocks noChangeArrowheads="1"/>
          </p:cNvSpPr>
          <p:nvPr/>
        </p:nvSpPr>
        <p:spPr bwMode="auto">
          <a:xfrm>
            <a:off x="4545013" y="3776663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399" name="Oval 1030"/>
          <p:cNvSpPr>
            <a:spLocks noChangeArrowheads="1"/>
          </p:cNvSpPr>
          <p:nvPr/>
        </p:nvSpPr>
        <p:spPr bwMode="auto">
          <a:xfrm>
            <a:off x="3995738" y="3213100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0" name="Oval 1031"/>
          <p:cNvSpPr>
            <a:spLocks noChangeArrowheads="1"/>
          </p:cNvSpPr>
          <p:nvPr/>
        </p:nvSpPr>
        <p:spPr bwMode="auto">
          <a:xfrm>
            <a:off x="4054475" y="4391025"/>
            <a:ext cx="217488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1" name="Oval 1032"/>
          <p:cNvSpPr>
            <a:spLocks noChangeArrowheads="1"/>
          </p:cNvSpPr>
          <p:nvPr/>
        </p:nvSpPr>
        <p:spPr bwMode="auto">
          <a:xfrm>
            <a:off x="3517900" y="3883025"/>
            <a:ext cx="217488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2" name="Oval 1033"/>
          <p:cNvSpPr>
            <a:spLocks noChangeArrowheads="1"/>
          </p:cNvSpPr>
          <p:nvPr/>
        </p:nvSpPr>
        <p:spPr bwMode="auto">
          <a:xfrm>
            <a:off x="4643438" y="3141663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3" name="Oval 1035"/>
          <p:cNvSpPr>
            <a:spLocks noChangeArrowheads="1"/>
          </p:cNvSpPr>
          <p:nvPr/>
        </p:nvSpPr>
        <p:spPr bwMode="auto">
          <a:xfrm>
            <a:off x="4716463" y="4437063"/>
            <a:ext cx="217487" cy="215900"/>
          </a:xfrm>
          <a:prstGeom prst="ellipse">
            <a:avLst/>
          </a:prstGeom>
          <a:solidFill>
            <a:srgbClr val="FF00FF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4" name="Oval 1036"/>
          <p:cNvSpPr>
            <a:spLocks noChangeArrowheads="1"/>
          </p:cNvSpPr>
          <p:nvPr/>
        </p:nvSpPr>
        <p:spPr bwMode="auto">
          <a:xfrm>
            <a:off x="4067175" y="4941888"/>
            <a:ext cx="217488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5" name="Oval 1037"/>
          <p:cNvSpPr>
            <a:spLocks noChangeArrowheads="1"/>
          </p:cNvSpPr>
          <p:nvPr/>
        </p:nvSpPr>
        <p:spPr bwMode="auto">
          <a:xfrm>
            <a:off x="3348038" y="4581525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6" name="Oval 1038"/>
          <p:cNvSpPr>
            <a:spLocks noChangeArrowheads="1"/>
          </p:cNvSpPr>
          <p:nvPr/>
        </p:nvSpPr>
        <p:spPr bwMode="auto">
          <a:xfrm>
            <a:off x="3132138" y="3573463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83" name="Freeform 1039"/>
          <p:cNvSpPr>
            <a:spLocks/>
          </p:cNvSpPr>
          <p:nvPr/>
        </p:nvSpPr>
        <p:spPr bwMode="auto">
          <a:xfrm>
            <a:off x="4718050" y="3987800"/>
            <a:ext cx="115888" cy="430213"/>
          </a:xfrm>
          <a:custGeom>
            <a:avLst/>
            <a:gdLst>
              <a:gd name="T0" fmla="*/ 73 w 73"/>
              <a:gd name="T1" fmla="*/ 271 h 271"/>
              <a:gd name="T2" fmla="*/ 0 w 73"/>
              <a:gd name="T3" fmla="*/ 0 h 271"/>
              <a:gd name="T4" fmla="*/ 0 60000 65536"/>
              <a:gd name="T5" fmla="*/ 0 60000 65536"/>
              <a:gd name="T6" fmla="*/ 0 w 73"/>
              <a:gd name="T7" fmla="*/ 0 h 271"/>
              <a:gd name="T8" fmla="*/ 73 w 73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" h="271">
                <a:moveTo>
                  <a:pt x="73" y="271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84" name="Freeform 1040"/>
          <p:cNvSpPr>
            <a:spLocks/>
          </p:cNvSpPr>
          <p:nvPr/>
        </p:nvSpPr>
        <p:spPr bwMode="auto">
          <a:xfrm>
            <a:off x="4286250" y="3873500"/>
            <a:ext cx="260350" cy="34925"/>
          </a:xfrm>
          <a:custGeom>
            <a:avLst/>
            <a:gdLst>
              <a:gd name="T0" fmla="*/ 164 w 164"/>
              <a:gd name="T1" fmla="*/ 0 h 22"/>
              <a:gd name="T2" fmla="*/ 0 w 164"/>
              <a:gd name="T3" fmla="*/ 22 h 22"/>
              <a:gd name="T4" fmla="*/ 0 60000 65536"/>
              <a:gd name="T5" fmla="*/ 0 60000 65536"/>
              <a:gd name="T6" fmla="*/ 0 w 164"/>
              <a:gd name="T7" fmla="*/ 0 h 22"/>
              <a:gd name="T8" fmla="*/ 164 w 164"/>
              <a:gd name="T9" fmla="*/ 22 h 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22">
                <a:moveTo>
                  <a:pt x="164" y="0"/>
                </a:moveTo>
                <a:lnTo>
                  <a:pt x="0" y="22"/>
                </a:lnTo>
              </a:path>
            </a:pathLst>
          </a:custGeom>
          <a:noFill/>
          <a:ln w="19050" cap="rnd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9" name="Freeform 1041"/>
          <p:cNvSpPr>
            <a:spLocks/>
          </p:cNvSpPr>
          <p:nvPr/>
        </p:nvSpPr>
        <p:spPr bwMode="auto">
          <a:xfrm>
            <a:off x="3289300" y="3060700"/>
            <a:ext cx="825500" cy="825500"/>
          </a:xfrm>
          <a:custGeom>
            <a:avLst/>
            <a:gdLst>
              <a:gd name="T0" fmla="*/ 0 w 520"/>
              <a:gd name="T1" fmla="*/ 0 h 520"/>
              <a:gd name="T2" fmla="*/ 520 w 520"/>
              <a:gd name="T3" fmla="*/ 520 h 520"/>
              <a:gd name="T4" fmla="*/ 0 60000 65536"/>
              <a:gd name="T5" fmla="*/ 0 60000 65536"/>
              <a:gd name="T6" fmla="*/ 0 w 520"/>
              <a:gd name="T7" fmla="*/ 0 h 520"/>
              <a:gd name="T8" fmla="*/ 520 w 520"/>
              <a:gd name="T9" fmla="*/ 520 h 5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520">
                <a:moveTo>
                  <a:pt x="0" y="0"/>
                </a:moveTo>
                <a:lnTo>
                  <a:pt x="520" y="52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0" name="Text Box 1042"/>
          <p:cNvSpPr txBox="1">
            <a:spLocks noChangeArrowheads="1"/>
          </p:cNvSpPr>
          <p:nvPr/>
        </p:nvSpPr>
        <p:spPr bwMode="auto">
          <a:xfrm>
            <a:off x="2771775" y="2708275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59411" name="Text Box 1043"/>
          <p:cNvSpPr txBox="1">
            <a:spLocks noChangeArrowheads="1"/>
          </p:cNvSpPr>
          <p:nvPr/>
        </p:nvSpPr>
        <p:spPr bwMode="auto">
          <a:xfrm>
            <a:off x="5508625" y="4508500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59412" name="Freeform 1044"/>
          <p:cNvSpPr>
            <a:spLocks/>
          </p:cNvSpPr>
          <p:nvPr/>
        </p:nvSpPr>
        <p:spPr bwMode="auto">
          <a:xfrm>
            <a:off x="4932363" y="4583113"/>
            <a:ext cx="579437" cy="77787"/>
          </a:xfrm>
          <a:custGeom>
            <a:avLst/>
            <a:gdLst>
              <a:gd name="T0" fmla="*/ 365 w 365"/>
              <a:gd name="T1" fmla="*/ 49 h 49"/>
              <a:gd name="T2" fmla="*/ 0 w 365"/>
              <a:gd name="T3" fmla="*/ 0 h 49"/>
              <a:gd name="T4" fmla="*/ 0 60000 65536"/>
              <a:gd name="T5" fmla="*/ 0 60000 65536"/>
              <a:gd name="T6" fmla="*/ 0 w 365"/>
              <a:gd name="T7" fmla="*/ 0 h 49"/>
              <a:gd name="T8" fmla="*/ 365 w 365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5" h="49">
                <a:moveTo>
                  <a:pt x="365" y="4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3" name="Line 1045"/>
          <p:cNvSpPr>
            <a:spLocks noChangeShapeType="1"/>
          </p:cNvSpPr>
          <p:nvPr/>
        </p:nvSpPr>
        <p:spPr bwMode="auto">
          <a:xfrm flipH="1">
            <a:off x="3708400" y="4005263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4" name="Freeform 1046"/>
          <p:cNvSpPr>
            <a:spLocks/>
          </p:cNvSpPr>
          <p:nvPr/>
        </p:nvSpPr>
        <p:spPr bwMode="auto">
          <a:xfrm>
            <a:off x="3708400" y="4076700"/>
            <a:ext cx="406400" cy="330200"/>
          </a:xfrm>
          <a:custGeom>
            <a:avLst/>
            <a:gdLst>
              <a:gd name="T0" fmla="*/ 0 w 256"/>
              <a:gd name="T1" fmla="*/ 0 h 208"/>
              <a:gd name="T2" fmla="*/ 256 w 256"/>
              <a:gd name="T3" fmla="*/ 208 h 208"/>
              <a:gd name="T4" fmla="*/ 0 60000 65536"/>
              <a:gd name="T5" fmla="*/ 0 60000 65536"/>
              <a:gd name="T6" fmla="*/ 0 w 256"/>
              <a:gd name="T7" fmla="*/ 0 h 208"/>
              <a:gd name="T8" fmla="*/ 256 w 256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6" h="208">
                <a:moveTo>
                  <a:pt x="0" y="0"/>
                </a:moveTo>
                <a:lnTo>
                  <a:pt x="256" y="208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5" name="Freeform 1047"/>
          <p:cNvSpPr>
            <a:spLocks/>
          </p:cNvSpPr>
          <p:nvPr/>
        </p:nvSpPr>
        <p:spPr bwMode="auto">
          <a:xfrm>
            <a:off x="3575050" y="4508500"/>
            <a:ext cx="493713" cy="133350"/>
          </a:xfrm>
          <a:custGeom>
            <a:avLst/>
            <a:gdLst>
              <a:gd name="T0" fmla="*/ 311 w 311"/>
              <a:gd name="T1" fmla="*/ 0 h 84"/>
              <a:gd name="T2" fmla="*/ 0 w 311"/>
              <a:gd name="T3" fmla="*/ 84 h 84"/>
              <a:gd name="T4" fmla="*/ 0 60000 65536"/>
              <a:gd name="T5" fmla="*/ 0 60000 65536"/>
              <a:gd name="T6" fmla="*/ 0 w 311"/>
              <a:gd name="T7" fmla="*/ 0 h 84"/>
              <a:gd name="T8" fmla="*/ 311 w 311"/>
              <a:gd name="T9" fmla="*/ 84 h 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1" h="84">
                <a:moveTo>
                  <a:pt x="311" y="0"/>
                </a:moveTo>
                <a:lnTo>
                  <a:pt x="0" y="84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6" name="Freeform 1048"/>
          <p:cNvSpPr>
            <a:spLocks/>
          </p:cNvSpPr>
          <p:nvPr/>
        </p:nvSpPr>
        <p:spPr bwMode="auto">
          <a:xfrm>
            <a:off x="3563938" y="4724400"/>
            <a:ext cx="538162" cy="228600"/>
          </a:xfrm>
          <a:custGeom>
            <a:avLst/>
            <a:gdLst>
              <a:gd name="T0" fmla="*/ 0 w 339"/>
              <a:gd name="T1" fmla="*/ 0 h 144"/>
              <a:gd name="T2" fmla="*/ 339 w 339"/>
              <a:gd name="T3" fmla="*/ 144 h 144"/>
              <a:gd name="T4" fmla="*/ 0 60000 65536"/>
              <a:gd name="T5" fmla="*/ 0 60000 65536"/>
              <a:gd name="T6" fmla="*/ 0 w 339"/>
              <a:gd name="T7" fmla="*/ 0 h 144"/>
              <a:gd name="T8" fmla="*/ 339 w 339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9" h="144">
                <a:moveTo>
                  <a:pt x="0" y="0"/>
                </a:moveTo>
                <a:lnTo>
                  <a:pt x="339" y="144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7" name="Freeform 1049"/>
          <p:cNvSpPr>
            <a:spLocks/>
          </p:cNvSpPr>
          <p:nvPr/>
        </p:nvSpPr>
        <p:spPr bwMode="auto">
          <a:xfrm>
            <a:off x="4241800" y="4583113"/>
            <a:ext cx="474663" cy="376237"/>
          </a:xfrm>
          <a:custGeom>
            <a:avLst/>
            <a:gdLst>
              <a:gd name="T0" fmla="*/ 0 w 299"/>
              <a:gd name="T1" fmla="*/ 237 h 237"/>
              <a:gd name="T2" fmla="*/ 299 w 299"/>
              <a:gd name="T3" fmla="*/ 0 h 237"/>
              <a:gd name="T4" fmla="*/ 0 60000 65536"/>
              <a:gd name="T5" fmla="*/ 0 60000 65536"/>
              <a:gd name="T6" fmla="*/ 0 w 299"/>
              <a:gd name="T7" fmla="*/ 0 h 237"/>
              <a:gd name="T8" fmla="*/ 299 w 299"/>
              <a:gd name="T9" fmla="*/ 237 h 2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" h="237">
                <a:moveTo>
                  <a:pt x="0" y="237"/>
                </a:moveTo>
                <a:lnTo>
                  <a:pt x="299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8" name="Freeform 1050"/>
          <p:cNvSpPr>
            <a:spLocks/>
          </p:cNvSpPr>
          <p:nvPr/>
        </p:nvSpPr>
        <p:spPr bwMode="auto">
          <a:xfrm>
            <a:off x="4303713" y="3943350"/>
            <a:ext cx="249237" cy="30163"/>
          </a:xfrm>
          <a:custGeom>
            <a:avLst/>
            <a:gdLst>
              <a:gd name="T0" fmla="*/ 0 w 157"/>
              <a:gd name="T1" fmla="*/ 19 h 19"/>
              <a:gd name="T2" fmla="*/ 157 w 157"/>
              <a:gd name="T3" fmla="*/ 0 h 19"/>
              <a:gd name="T4" fmla="*/ 0 60000 65536"/>
              <a:gd name="T5" fmla="*/ 0 60000 65536"/>
              <a:gd name="T6" fmla="*/ 0 w 157"/>
              <a:gd name="T7" fmla="*/ 0 h 19"/>
              <a:gd name="T8" fmla="*/ 157 w 157"/>
              <a:gd name="T9" fmla="*/ 19 h 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7" h="19">
                <a:moveTo>
                  <a:pt x="0" y="19"/>
                </a:moveTo>
                <a:lnTo>
                  <a:pt x="157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9" name="Freeform 1051"/>
          <p:cNvSpPr>
            <a:spLocks/>
          </p:cNvSpPr>
          <p:nvPr/>
        </p:nvSpPr>
        <p:spPr bwMode="auto">
          <a:xfrm>
            <a:off x="4622800" y="3987800"/>
            <a:ext cx="133350" cy="463550"/>
          </a:xfrm>
          <a:custGeom>
            <a:avLst/>
            <a:gdLst>
              <a:gd name="T0" fmla="*/ 0 w 84"/>
              <a:gd name="T1" fmla="*/ 0 h 292"/>
              <a:gd name="T2" fmla="*/ 84 w 84"/>
              <a:gd name="T3" fmla="*/ 292 h 292"/>
              <a:gd name="T4" fmla="*/ 0 60000 65536"/>
              <a:gd name="T5" fmla="*/ 0 60000 65536"/>
              <a:gd name="T6" fmla="*/ 0 w 84"/>
              <a:gd name="T7" fmla="*/ 0 h 292"/>
              <a:gd name="T8" fmla="*/ 84 w 84"/>
              <a:gd name="T9" fmla="*/ 292 h 2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" h="292">
                <a:moveTo>
                  <a:pt x="0" y="0"/>
                </a:moveTo>
                <a:lnTo>
                  <a:pt x="84" y="292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20" name="Freeform 1052"/>
          <p:cNvSpPr>
            <a:spLocks/>
          </p:cNvSpPr>
          <p:nvPr/>
        </p:nvSpPr>
        <p:spPr bwMode="auto">
          <a:xfrm>
            <a:off x="4292600" y="4495800"/>
            <a:ext cx="423863" cy="14288"/>
          </a:xfrm>
          <a:custGeom>
            <a:avLst/>
            <a:gdLst>
              <a:gd name="T0" fmla="*/ 0 w 267"/>
              <a:gd name="T1" fmla="*/ 0 h 9"/>
              <a:gd name="T2" fmla="*/ 267 w 267"/>
              <a:gd name="T3" fmla="*/ 9 h 9"/>
              <a:gd name="T4" fmla="*/ 0 60000 65536"/>
              <a:gd name="T5" fmla="*/ 0 60000 65536"/>
              <a:gd name="T6" fmla="*/ 0 w 267"/>
              <a:gd name="T7" fmla="*/ 0 h 9"/>
              <a:gd name="T8" fmla="*/ 267 w 267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7" h="9">
                <a:moveTo>
                  <a:pt x="0" y="0"/>
                </a:moveTo>
                <a:lnTo>
                  <a:pt x="267" y="9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21" name="Freeform 1053"/>
          <p:cNvSpPr>
            <a:spLocks/>
          </p:cNvSpPr>
          <p:nvPr/>
        </p:nvSpPr>
        <p:spPr bwMode="auto">
          <a:xfrm>
            <a:off x="3327400" y="3752850"/>
            <a:ext cx="215900" cy="165100"/>
          </a:xfrm>
          <a:custGeom>
            <a:avLst/>
            <a:gdLst>
              <a:gd name="T0" fmla="*/ 136 w 136"/>
              <a:gd name="T1" fmla="*/ 104 h 104"/>
              <a:gd name="T2" fmla="*/ 0 w 136"/>
              <a:gd name="T3" fmla="*/ 0 h 104"/>
              <a:gd name="T4" fmla="*/ 0 60000 65536"/>
              <a:gd name="T5" fmla="*/ 0 60000 65536"/>
              <a:gd name="T6" fmla="*/ 0 w 136"/>
              <a:gd name="T7" fmla="*/ 0 h 104"/>
              <a:gd name="T8" fmla="*/ 136 w 136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" h="104">
                <a:moveTo>
                  <a:pt x="136" y="10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98" name="Text Box 1054"/>
          <p:cNvSpPr txBox="1">
            <a:spLocks noChangeArrowheads="1"/>
          </p:cNvSpPr>
          <p:nvPr/>
        </p:nvSpPr>
        <p:spPr bwMode="auto">
          <a:xfrm>
            <a:off x="1042988" y="53736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这样回推每一层只找一个方块，所以一定是最短路径。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39669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 animBg="1"/>
      <p:bldP spid="109584" grpId="0" animBg="1"/>
      <p:bldP spid="109598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666752" y="1142984"/>
            <a:ext cx="8120090" cy="2680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mgpath1(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xi,int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yi,int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xe,int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ye)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搜索路径为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:(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xi,yi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)-&gt;(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xe,ye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Box e;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j, di, i1, j1;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定义顺序队指针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初始化队列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endParaRPr lang="zh-CN" altLang="en-US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=xi;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e.j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e.pre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=-1;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xi,yi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mg[xi][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]=-1;	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将其赋值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-1,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以避免回过来重复搜索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620154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用队列求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一条迷宫路径的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xi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yi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（</a:t>
            </a:r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xe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ye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605802"/>
            <a:ext cx="8215370" cy="2680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(!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		//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队不空循环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//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出队方块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j=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e.j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j==ye)	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找到了出口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输出路径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 print(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qu,qu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-&gt;front);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函数输出路径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销毁队列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return true;		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找到一条路径时返回真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0" y="450907"/>
            <a:ext cx="7215237" cy="5940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for (di=0;di&lt;4;di++)	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循环扫描每个方位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switch(di)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0:i1=i-1; j1=j;   break;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1:i1=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j1=j+1; break;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2:i1=i+1; j1=j;   break;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3:i1=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j1=j-1; break;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(mg[i1][j1]==0)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=i1;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e.j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=j1; 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e.pre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-&gt;front;	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//(i1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j1)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方块进队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mg[i1][j1]=-1;	//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将其赋值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销毁队列</a:t>
            </a: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false;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72396" y="750950"/>
            <a:ext cx="849633" cy="4464000"/>
            <a:chOff x="8143900" y="428604"/>
            <a:chExt cx="849633" cy="4464000"/>
          </a:xfrm>
          <a:scene3d>
            <a:camera prst="perspectiveRight"/>
            <a:lightRig rig="threePt" dir="t"/>
          </a:scene3d>
        </p:grpSpPr>
        <p:sp>
          <p:nvSpPr>
            <p:cNvPr id="3" name="TextBox 2"/>
            <p:cNvSpPr txBox="1"/>
            <p:nvPr/>
          </p:nvSpPr>
          <p:spPr>
            <a:xfrm>
              <a:off x="8501090" y="1214422"/>
              <a:ext cx="492443" cy="35004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把每个可走的方块插入队列中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8143900" y="428604"/>
              <a:ext cx="214314" cy="4464000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95288" y="116632"/>
            <a:ext cx="849788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对于图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3.7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的迷宫，求解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(1,1)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(8,8)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时队列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中结果如下：</a:t>
            </a:r>
          </a:p>
        </p:txBody>
      </p:sp>
      <p:graphicFrame>
        <p:nvGraphicFramePr>
          <p:cNvPr id="190498" name="Group 10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54285"/>
              </p:ext>
            </p:extLst>
          </p:nvPr>
        </p:nvGraphicFramePr>
        <p:xfrm>
          <a:off x="373056" y="620688"/>
          <a:ext cx="2484432" cy="5364480"/>
        </p:xfrm>
        <a:graphic>
          <a:graphicData uri="http://schemas.openxmlformats.org/drawingml/2006/table">
            <a:tbl>
              <a:tblPr/>
              <a:tblGrid>
                <a:gridCol w="62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Group 5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10117"/>
              </p:ext>
            </p:extLst>
          </p:nvPr>
        </p:nvGraphicFramePr>
        <p:xfrm>
          <a:off x="3143240" y="634678"/>
          <a:ext cx="2522536" cy="5364480"/>
        </p:xfrm>
        <a:graphic>
          <a:graphicData uri="http://schemas.openxmlformats.org/drawingml/2006/table">
            <a:tbl>
              <a:tblPr/>
              <a:tblGrid>
                <a:gridCol w="63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43223"/>
              </p:ext>
            </p:extLst>
          </p:nvPr>
        </p:nvGraphicFramePr>
        <p:xfrm>
          <a:off x="6000760" y="641308"/>
          <a:ext cx="2643208" cy="4023360"/>
        </p:xfrm>
        <a:graphic>
          <a:graphicData uri="http://schemas.openxmlformats.org/drawingml/2006/table">
            <a:tbl>
              <a:tblPr/>
              <a:tblGrid>
                <a:gridCol w="66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09805"/>
              </p:ext>
            </p:extLst>
          </p:nvPr>
        </p:nvGraphicFramePr>
        <p:xfrm>
          <a:off x="6046798" y="429734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9585"/>
              </p:ext>
            </p:extLst>
          </p:nvPr>
        </p:nvGraphicFramePr>
        <p:xfrm>
          <a:off x="6046798" y="264157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80298"/>
              </p:ext>
            </p:extLst>
          </p:nvPr>
        </p:nvGraphicFramePr>
        <p:xfrm>
          <a:off x="6046798" y="97214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47425"/>
              </p:ext>
            </p:extLst>
          </p:nvPr>
        </p:nvGraphicFramePr>
        <p:xfrm>
          <a:off x="3109902" y="498537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85211"/>
              </p:ext>
            </p:extLst>
          </p:nvPr>
        </p:nvGraphicFramePr>
        <p:xfrm>
          <a:off x="336520" y="162779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06280"/>
              </p:ext>
            </p:extLst>
          </p:nvPr>
        </p:nvGraphicFramePr>
        <p:xfrm>
          <a:off x="3109902" y="399889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0783"/>
              </p:ext>
            </p:extLst>
          </p:nvPr>
        </p:nvGraphicFramePr>
        <p:xfrm>
          <a:off x="3109902" y="328451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85238"/>
              </p:ext>
            </p:extLst>
          </p:nvPr>
        </p:nvGraphicFramePr>
        <p:xfrm>
          <a:off x="3109902" y="260252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15352"/>
              </p:ext>
            </p:extLst>
          </p:nvPr>
        </p:nvGraphicFramePr>
        <p:xfrm>
          <a:off x="3109902" y="161604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2176"/>
              </p:ext>
            </p:extLst>
          </p:nvPr>
        </p:nvGraphicFramePr>
        <p:xfrm>
          <a:off x="336520" y="527207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11495"/>
              </p:ext>
            </p:extLst>
          </p:nvPr>
        </p:nvGraphicFramePr>
        <p:xfrm>
          <a:off x="336520" y="428369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69728"/>
              </p:ext>
            </p:extLst>
          </p:nvPr>
        </p:nvGraphicFramePr>
        <p:xfrm>
          <a:off x="336520" y="361535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32145"/>
              </p:ext>
            </p:extLst>
          </p:nvPr>
        </p:nvGraphicFramePr>
        <p:xfrm>
          <a:off x="336520" y="295971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4922"/>
              </p:ext>
            </p:extLst>
          </p:nvPr>
        </p:nvGraphicFramePr>
        <p:xfrm>
          <a:off x="336520" y="228438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66933"/>
              </p:ext>
            </p:extLst>
          </p:nvPr>
        </p:nvGraphicFramePr>
        <p:xfrm>
          <a:off x="336520" y="92706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>
            <a:off x="6572264" y="2855886"/>
            <a:ext cx="192882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6597664" y="1187412"/>
            <a:ext cx="1857388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643306" y="1212812"/>
            <a:ext cx="4429156" cy="40005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571868" y="4213208"/>
            <a:ext cx="200026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597268" y="3486128"/>
            <a:ext cx="192882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571868" y="2784448"/>
            <a:ext cx="192882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571868" y="1855754"/>
            <a:ext cx="200026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857224" y="1855754"/>
            <a:ext cx="4643470" cy="3643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57224" y="4498960"/>
            <a:ext cx="1928826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85786" y="3784580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0800000">
            <a:off x="785786" y="3213076"/>
            <a:ext cx="200026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785786" y="2498696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>
            <a:off x="785786" y="1855754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857224" y="1141374"/>
            <a:ext cx="185738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154</a:t>
            </a:fld>
            <a:endParaRPr lang="en-US" altLang="zh-CN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812896" y="4725144"/>
            <a:ext cx="2232248" cy="2123669"/>
            <a:chOff x="285720" y="1038509"/>
            <a:chExt cx="4065897" cy="4091634"/>
          </a:xfrm>
        </p:grpSpPr>
        <p:sp>
          <p:nvSpPr>
            <p:cNvPr id="3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1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Text Box 103"/>
            <p:cNvSpPr txBox="1">
              <a:spLocks noChangeArrowheads="1"/>
            </p:cNvSpPr>
            <p:nvPr/>
          </p:nvSpPr>
          <p:spPr bwMode="auto">
            <a:xfrm>
              <a:off x="628330" y="1038509"/>
              <a:ext cx="3723287" cy="4743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0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   </a:t>
              </a:r>
              <a:r>
                <a:rPr lang="en-US" altLang="zh-CN" sz="1000" dirty="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1    </a:t>
              </a:r>
              <a:r>
                <a:rPr lang="en-US" altLang="zh-CN" sz="10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    </a:t>
              </a:r>
              <a:r>
                <a:rPr lang="en-US" altLang="zh-CN" sz="1000" dirty="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3    4    </a:t>
              </a:r>
              <a:r>
                <a:rPr lang="en-US" altLang="zh-CN" sz="10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5   </a:t>
              </a:r>
              <a:r>
                <a:rPr lang="en-US" altLang="zh-CN" sz="1000" dirty="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10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6    7  </a:t>
              </a:r>
              <a:r>
                <a:rPr lang="en-US" altLang="zh-CN" sz="1000" dirty="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10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8    9</a:t>
              </a:r>
            </a:p>
          </p:txBody>
        </p:sp>
        <p:sp>
          <p:nvSpPr>
            <p:cNvPr id="145" name="Text Box 104"/>
            <p:cNvSpPr txBox="1">
              <a:spLocks noChangeArrowheads="1"/>
            </p:cNvSpPr>
            <p:nvPr/>
          </p:nvSpPr>
          <p:spPr bwMode="auto">
            <a:xfrm>
              <a:off x="285720" y="1425329"/>
              <a:ext cx="433389" cy="37048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0   1    2    3    4   5    6    7   8    9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8" name="Text Box 279"/>
          <p:cNvSpPr txBox="1">
            <a:spLocks noChangeArrowheads="1"/>
          </p:cNvSpPr>
          <p:nvPr/>
        </p:nvSpPr>
        <p:spPr bwMode="auto">
          <a:xfrm>
            <a:off x="714348" y="1571612"/>
            <a:ext cx="4857784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迷宫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路径如下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1,1) (2,1) (3,1) (4,1) (5,1)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(5,2) (5,3) (6,3) (6,4) (6,5)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(7,5) (8,5) (8,6) (8,7) (8,8)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9" y="285728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844" y="928670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3.11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迷宫，求解结果如下：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356040" y="3631904"/>
            <a:ext cx="2858770" cy="2868930"/>
            <a:chOff x="1212851" y="1430063"/>
            <a:chExt cx="3573463" cy="358616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212851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71626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19289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1239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640014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987676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46451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68764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06814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7539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212851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71626" y="178883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19289" y="1788838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81239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64001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87676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46451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06876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06814" y="1788838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427539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12851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571626" y="214920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19289" y="2149201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281239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64001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87676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346451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06876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706814" y="214920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39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212851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71626" y="2509563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919289" y="2509563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281239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640014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2987676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46451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4068764" y="2509563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706814" y="2509563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427539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212851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571626" y="2862560"/>
              <a:ext cx="358775" cy="39154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19289" y="28572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281239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640014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987676" y="28572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3346451" y="28572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068764" y="28572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706814" y="2857226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4427539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212851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571626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919289" y="321758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81239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640014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7676" y="3217588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346451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068764" y="3217588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706814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27539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1212851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1571626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1919289" y="35779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2281239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2640014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87676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3346451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068764" y="357795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706814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4427539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212851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1571626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919289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281239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640014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987676" y="39367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346451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068764" y="39367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706814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427539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1212851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1571626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919289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2281239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2640014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987676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346451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4068764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706814" y="429708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427539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1212851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1571626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919289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2281239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640014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987676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46451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068764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06814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427539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5400000">
              <a:off x="986710" y="2658372"/>
              <a:ext cx="1541256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757338" y="342900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2291718" y="3609000"/>
              <a:ext cx="36000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471718" y="378619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2828908" y="414338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186098" y="4500570"/>
              <a:ext cx="107157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 Box 117"/>
          <p:cNvSpPr txBox="1">
            <a:spLocks noChangeArrowheads="1"/>
          </p:cNvSpPr>
          <p:nvPr/>
        </p:nvSpPr>
        <p:spPr bwMode="auto">
          <a:xfrm>
            <a:off x="4500562" y="4500570"/>
            <a:ext cx="3384550" cy="83099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显然，这个解是最优解，即是最短路径。</a:t>
            </a:r>
          </a:p>
        </p:txBody>
      </p:sp>
      <p:sp>
        <p:nvSpPr>
          <p:cNvPr id="117" name="下箭头 116"/>
          <p:cNvSpPr/>
          <p:nvPr/>
        </p:nvSpPr>
        <p:spPr bwMode="auto">
          <a:xfrm>
            <a:off x="2500298" y="3000372"/>
            <a:ext cx="214314" cy="357190"/>
          </a:xfrm>
          <a:prstGeom prst="downArrow">
            <a:avLst/>
          </a:prstGeom>
          <a:ln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2029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用队列和用栈求解迷宫问题有什么不同？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357422" y="720850"/>
            <a:ext cx="278608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71438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栈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85786" y="3143249"/>
            <a:ext cx="800105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先进后出表。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通过一个栈的出栈序列个数？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7" imgW="2438400" imgH="4572000" progId="">
                  <p:embed/>
                </p:oleObj>
              </mc:Choice>
              <mc:Fallback>
                <p:oleObj name="Equation" r:id="rId7" imgW="2438400" imgH="45720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9" imgW="2438400" imgH="4572000" progId="">
                  <p:embed/>
                </p:oleObj>
              </mc:Choice>
              <mc:Fallback>
                <p:oleObj name="Equation" r:id="rId9" imgW="2438400" imgH="45720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604" y="5143513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，结果为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28728" y="4000499"/>
            <a:ext cx="5643602" cy="762004"/>
            <a:chOff x="1428728" y="3000378"/>
            <a:chExt cx="5087191" cy="57150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22081" y="3134031"/>
              <a:ext cx="2093838" cy="34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2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Catalan</a:t>
              </a: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</a:t>
              </a:r>
              <a:endParaRPr 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158</a:t>
            </a:fld>
            <a:endParaRPr lang="en-US" altLang="zh-CN" dirty="0"/>
          </a:p>
        </p:txBody>
      </p:sp>
      <p:sp>
        <p:nvSpPr>
          <p:cNvPr id="17" name="TextBox 32"/>
          <p:cNvSpPr txBox="1"/>
          <p:nvPr/>
        </p:nvSpPr>
        <p:spPr>
          <a:xfrm>
            <a:off x="1569222" y="5748890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，结果为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61982"/>
            <a:ext cx="728667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一个大小为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的顺序栈，最多只能进行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次进栈操作吗？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619237"/>
            <a:ext cx="5500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错误：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可以进行任意多次进栈操作。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但最多只能进行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次进栈操作。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1800" y="142852"/>
            <a:ext cx="8243888" cy="16435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在顺序栈中实现栈的基本运算算法。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建立一个新的空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，实际上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是将栈顶指针指向</a:t>
            </a:r>
            <a:r>
              <a:rPr kumimoji="1"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即可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0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831973"/>
            <a:ext cx="5643602" cy="1449216"/>
          </a:xfrm>
          <a:prstGeom prst="rect">
            <a:avLst/>
          </a:prstGeom>
          <a:gradFill>
            <a:gsLst>
              <a:gs pos="15995">
                <a:srgbClr val="DFFDB3"/>
              </a:gs>
              <a:gs pos="0">
                <a:schemeClr val="accent3">
                  <a:tint val="50000"/>
                  <a:satMod val="300000"/>
                </a:schemeClr>
              </a:gs>
              <a:gs pos="36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*&amp;s)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&gt;top=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25688" y="4073528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39935" y="3929066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798889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357562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2928958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栈指针，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top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所指栈的栈顶指针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10113"/>
            <a:ext cx="5643602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  顺序栈只能将栈底设置在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data[0]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端吗？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4" y="1813887"/>
            <a:ext cx="1143008" cy="3352720"/>
            <a:chOff x="785786" y="1214428"/>
            <a:chExt cx="1143008" cy="2514540"/>
          </a:xfrm>
        </p:grpSpPr>
        <p:sp>
          <p:nvSpPr>
            <p:cNvPr id="4" name="矩形 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05286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</a:rPr>
                <a:t>0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2571750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</a:rPr>
                <a:t>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198129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┆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121442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-1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350044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</a:rPr>
                <a:t>data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488" y="1619238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可以将栈底设置在任意一端，但不能设置在中间。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28926" y="2381243"/>
            <a:ext cx="4786346" cy="2590742"/>
            <a:chOff x="2928926" y="1785932"/>
            <a:chExt cx="4786346" cy="1943057"/>
          </a:xfrm>
        </p:grpSpPr>
        <p:sp>
          <p:nvSpPr>
            <p:cNvPr id="11" name="TextBox 10"/>
            <p:cNvSpPr txBox="1"/>
            <p:nvPr/>
          </p:nvSpPr>
          <p:spPr>
            <a:xfrm>
              <a:off x="2928926" y="1785932"/>
              <a:ext cx="4286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将栈底设置在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data[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-1]</a:t>
              </a:r>
              <a:r>
                <a:rPr lang="zh-CN" altLang="en-US" sz="22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端的设计：</a:t>
              </a:r>
              <a:endParaRPr lang="en-US" altLang="zh-CN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2285998"/>
              <a:ext cx="4714908" cy="14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初始化：    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栈空：        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top==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栈满：           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top==0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（最小下标）</a:t>
              </a:r>
              <a:endPara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元素</a:t>
              </a:r>
              <a:r>
                <a:rPr lang="en-US" altLang="zh-CN" sz="2200" i="1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2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进栈：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top--; data[top]=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出栈：           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=data[top]; top--</a:t>
              </a:r>
              <a:endPara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285729"/>
            <a:ext cx="192882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  共 享 栈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167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8860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744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3438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0628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932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651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212973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</a:rPr>
              <a:t>0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1212973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</a:rPr>
              <a:t>1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636" y="1212973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C00000"/>
                </a:solidFill>
              </a:rPr>
              <a:t>M</a:t>
            </a:r>
            <a:r>
              <a:rPr lang="en-US" altLang="zh-CN" sz="1800" smtClean="0">
                <a:solidFill>
                  <a:srgbClr val="C00000"/>
                </a:solidFill>
              </a:rPr>
              <a:t>-1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4612" y="1212973"/>
            <a:ext cx="857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………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00" y="1813887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data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57356" y="380979"/>
            <a:ext cx="4643470" cy="857256"/>
            <a:chOff x="1857356" y="285734"/>
            <a:chExt cx="4643470" cy="642942"/>
          </a:xfrm>
        </p:grpSpPr>
        <p:sp>
          <p:nvSpPr>
            <p:cNvPr id="21" name="左大括号 20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86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4678" y="2285992"/>
            <a:ext cx="1928826" cy="689849"/>
            <a:chOff x="3214678" y="1714494"/>
            <a:chExt cx="1928826" cy="517387"/>
          </a:xfrm>
        </p:grpSpPr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393272" y="19057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4678" y="2003357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</a:rPr>
                <a:t>top1</a:t>
              </a:r>
              <a:endParaRPr lang="zh-CN" altLang="en-US" sz="1800">
                <a:solidFill>
                  <a:srgbClr val="FF00FF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6" y="18930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00562" y="1990656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</a:rPr>
                <a:t>top2</a:t>
              </a:r>
              <a:endParaRPr lang="zh-CN" altLang="en-US" sz="1800">
                <a:solidFill>
                  <a:srgbClr val="FF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2976" y="3238499"/>
            <a:ext cx="6286544" cy="269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初始化：       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top1=-1;  top2=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空： 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top1==-1    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空：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top2==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栈满：           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top1+1=top2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元素进栈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top1++; data[top1]=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元素进栈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top2--;   data[top2]=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出栈：     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=data[top1]; top1--;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出栈：     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=data[top2]; top2++;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Oval 8"/>
          <p:cNvSpPr>
            <a:spLocks noChangeAspect="1" noChangeArrowheads="1"/>
          </p:cNvSpPr>
          <p:nvPr/>
        </p:nvSpPr>
        <p:spPr bwMode="auto">
          <a:xfrm>
            <a:off x="785786" y="76682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Oval 9"/>
          <p:cNvSpPr>
            <a:spLocks noChangeAspect="1" noChangeArrowheads="1"/>
          </p:cNvSpPr>
          <p:nvPr/>
        </p:nvSpPr>
        <p:spPr bwMode="auto">
          <a:xfrm>
            <a:off x="836617" y="81736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966886"/>
            <a:ext cx="121444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队 列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200024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先进先出表。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通过一个队列的出队序列个数？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952747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只有一个：即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11145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环形队列解决了假溢出问题，任何情况下都使用环形队列吗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968707"/>
            <a:ext cx="7786742" cy="134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采用环形队列时，进队的元素可能被覆盖。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如果需要用队列中全部进队的元素进一步求解问题，应该采用非环形队列。如用队列求解迷宫路径！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47734"/>
            <a:ext cx="7858180" cy="810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 如果需要多个队列，可以像共享栈一样设置共享队列吗？如果需要使用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10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个队列，如何设计？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285993"/>
            <a:ext cx="7786742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不能。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栈是向一端生长的，而队列不是。为了节省空间，应该采用链队。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407165"/>
            <a:ext cx="578647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如果需要使用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个队列，可以设置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个链队：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队头指针：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front[10]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队尾指针：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rear[10]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293881" y="2190741"/>
            <a:ext cx="1571636" cy="266701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57632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62686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752572"/>
            <a:ext cx="2786082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栈和队列的应用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651071" y="2476493"/>
            <a:ext cx="428628" cy="2117859"/>
            <a:chOff x="2786050" y="2571750"/>
            <a:chExt cx="428628" cy="1588394"/>
          </a:xfrm>
        </p:grpSpPr>
        <p:sp>
          <p:nvSpPr>
            <p:cNvPr id="14" name="椭圆 13"/>
            <p:cNvSpPr/>
            <p:nvPr/>
          </p:nvSpPr>
          <p:spPr>
            <a:xfrm>
              <a:off x="2786050" y="2571750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86050" y="3143254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>
              <a:stCxn id="14" idx="4"/>
              <a:endCxn id="15" idx="0"/>
            </p:cNvCxnSpPr>
            <p:nvPr/>
          </p:nvCxnSpPr>
          <p:spPr>
            <a:xfrm rot="5400000">
              <a:off x="2893207" y="3036097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2903526" y="3640145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8913" y="3786196"/>
              <a:ext cx="357190" cy="37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rPr>
                <a:t>┆</a:t>
              </a: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2822" y="2571744"/>
            <a:ext cx="499624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3222707" y="2285992"/>
            <a:ext cx="4992630" cy="2635339"/>
            <a:chOff x="4357686" y="2643188"/>
            <a:chExt cx="4992630" cy="1976503"/>
          </a:xfrm>
        </p:grpSpPr>
        <p:sp>
          <p:nvSpPr>
            <p:cNvPr id="27" name="TextBox 26"/>
            <p:cNvSpPr txBox="1"/>
            <p:nvPr/>
          </p:nvSpPr>
          <p:spPr>
            <a:xfrm>
              <a:off x="4357686" y="2643188"/>
              <a:ext cx="2928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保存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200" smtClean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…</a:t>
              </a:r>
              <a:endParaRPr lang="zh-CN" altLang="en-US" sz="220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0561" y="3071815"/>
              <a:ext cx="4849755" cy="154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先产生的数据后处理</a:t>
              </a:r>
              <a:r>
                <a:rPr lang="en-US" altLang="zh-CN" sz="2200" smtClean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―</a:t>
              </a:r>
              <a:r>
                <a:rPr lang="zh-CN" altLang="en-US" sz="220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栈</a:t>
              </a:r>
              <a:r>
                <a:rPr lang="zh-CN" altLang="en-US" sz="22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（先进后出表）</a:t>
              </a:r>
              <a:endParaRPr lang="en-US" altLang="zh-CN" sz="2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先产生的数据先处理</a:t>
              </a:r>
              <a:r>
                <a:rPr lang="en-US" altLang="zh-CN" sz="2200" smtClean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―</a:t>
              </a:r>
              <a:r>
                <a:rPr lang="zh-CN" altLang="en-US" sz="220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队列</a:t>
              </a:r>
              <a:r>
                <a:rPr lang="zh-CN" altLang="en-US" sz="22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（先进先出表）</a:t>
              </a:r>
              <a:endParaRPr lang="en-US" altLang="zh-CN" sz="22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2151138" y="2762245"/>
            <a:ext cx="598385" cy="1714512"/>
            <a:chOff x="3286116" y="2786064"/>
            <a:chExt cx="598385" cy="1285884"/>
          </a:xfrm>
        </p:grpSpPr>
        <p:sp>
          <p:nvSpPr>
            <p:cNvPr id="29" name="TextBox 28"/>
            <p:cNvSpPr txBox="1"/>
            <p:nvPr/>
          </p:nvSpPr>
          <p:spPr>
            <a:xfrm>
              <a:off x="3432390" y="2857502"/>
              <a:ext cx="452111" cy="10715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临时数据</a:t>
              </a:r>
              <a:endPara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3286116" y="2786064"/>
              <a:ext cx="142876" cy="128588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7148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285852" y="1096900"/>
            <a:ext cx="7143800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求解魔法机问题。即输入序列为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，通过一个栈能否得到序列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输入格式：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输入有两行，第一行是一个正整数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），表示输入魔法机序列的长度，第二行是序列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，共有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个整数，表示要得到的目标序列。序列为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的排列，即序列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，保证序列中的整数都不相同，且整数在区间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n]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内。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输出格式：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输出一行。如果能通过魔法机得到序列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，则输出“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YES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”，否则输出“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NO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”。</a:t>
            </a:r>
            <a:endParaRPr lang="zh-CN" altLang="en-US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274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本题实际上就是判定由输入序列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是否可以产生指定的出栈序列。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思路：采用一个临时栈，从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i=1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循环，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k=0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。先将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进栈，若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num[k]=i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，元素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退栈；否则继续这样的过程。循环结束，栈空表示可以产生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的出栈序列；否则不能产生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的出栈序列。</a:t>
            </a:r>
            <a:endParaRPr lang="zh-CN" altLang="en-US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8604"/>
            <a:ext cx="6500858" cy="60324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#include&lt;iostream&gt;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#include&lt;stack&gt;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using namespace std;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num[105];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main()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int 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while(scanf("%d"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&amp;N)==1&amp;&amp;N)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stack &lt;int&gt; s;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for(i=1;i &lt;= N;i++)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cin &gt;&gt; num[i];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int k = 1;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	for(i=1;i&lt;=N;i++)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s.push(i);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while (!s.empty() &amp;&amp; num[k]==s.top())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{	s.pop();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k++;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642918"/>
            <a:ext cx="5500726" cy="27762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if(s.empty())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cout &lt;&lt; "YES" &lt;&lt; endl;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cout &lt;&lt; "NO" &lt;&lt; endl;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0;  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49275"/>
            <a:ext cx="82296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占用的存储空间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857225" y="1785926"/>
            <a:ext cx="4786346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free(s);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42805" y="2789561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80010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为空的条件是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&gt;top==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071678"/>
            <a:ext cx="5040313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return(s-&gt;top==-1);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Push(&amp;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在栈不满的条件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下，先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顶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，然后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在该位置上插入元素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6952" y="1785926"/>
            <a:ext cx="76327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s-&gt;top==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栈满的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&gt;top++;	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栈顶指针增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&gt;data[s-&gt;top]=e;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放在栈顶指针处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357290" y="4286256"/>
            <a:ext cx="4786346" cy="1857388"/>
            <a:chOff x="1357290" y="4286256"/>
            <a:chExt cx="478634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e</a:t>
              </a:r>
              <a:endParaRPr lang="zh-CN" altLang="en-US" i="1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top</a:t>
              </a:r>
              <a:endParaRPr lang="zh-CN" altLang="en-US" sz="20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e</a:t>
                </a:r>
                <a:endParaRPr lang="zh-CN" altLang="en-US" i="1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42862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Push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80" y="1951956"/>
            <a:ext cx="7286620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547682" y="1214422"/>
            <a:ext cx="3167062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3.1.1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的定义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243277"/>
            <a:ext cx="4824412" cy="504825"/>
          </a:xfrm>
          <a:prstGeom prst="rect">
            <a:avLst/>
          </a:prstGeom>
          <a:solidFill>
            <a:srgbClr val="92D05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3890977"/>
            <a:ext cx="5832475" cy="795389"/>
            <a:chOff x="1476375" y="3890977"/>
            <a:chExt cx="5832475" cy="795389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71539" y="5114940"/>
            <a:ext cx="6453212" cy="430887"/>
          </a:xfrm>
          <a:prstGeom prst="rect">
            <a:avLst/>
          </a:prstGeom>
          <a:noFill/>
          <a:ln w="38100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只能选取同一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个端点进行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插入和删除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</a:p>
        </p:txBody>
      </p:sp>
      <p:sp>
        <p:nvSpPr>
          <p:cNvPr id="10" name="Text Box 3" descr="新闻纸"/>
          <p:cNvSpPr txBox="1">
            <a:spLocks noChangeArrowheads="1"/>
          </p:cNvSpPr>
          <p:nvPr/>
        </p:nvSpPr>
        <p:spPr bwMode="auto">
          <a:xfrm>
            <a:off x="3071802" y="357166"/>
            <a:ext cx="2643206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栈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43914" cy="13111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下，先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将栈顶元素赋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，然后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将栈指针减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755781"/>
            <a:ext cx="7064426" cy="2372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s-&gt;top==-1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栈为空的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e=s-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&gt;top--;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栈顶指针减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e</a:t>
              </a:r>
              <a:endParaRPr lang="zh-CN" altLang="en-US" i="1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top</a:t>
              </a:r>
              <a:endParaRPr lang="zh-CN" altLang="en-US" sz="2000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14612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Pop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GetTop(s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下，将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栈顶元素赋给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928660" y="1485083"/>
            <a:ext cx="6715174" cy="2372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(s-&gt;top==-1)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栈下溢出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e=s-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e</a:t>
              </a:r>
              <a:endParaRPr lang="zh-CN" altLang="en-US" i="1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top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1714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GetTop(s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top</a:t>
                </a:r>
                <a:endParaRPr lang="zh-CN" altLang="en-US" sz="2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e</a:t>
                </a:r>
                <a:endParaRPr lang="zh-CN" altLang="en-US" i="1" dirty="0"/>
              </a:p>
            </p:txBody>
          </p: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84978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3-4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设计一个算法利用顺序栈判断一个字符串是否是对称串。所谓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对称串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是指从左向右读和从右向左读的序列相同。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27014" y="2991822"/>
            <a:ext cx="7715304" cy="97872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字符串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的所有元素依次进栈，产生的出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序列正好与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的顺序相反。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250033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算法设计思路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56323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symmetry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endParaRPr lang="en-US" altLang="zh-CN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将串所有元素进栈</a:t>
            </a:r>
          </a:p>
          <a:p>
            <a:pPr algn="l"/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Push(st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str[i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元素进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endParaRPr lang="en-US" altLang="zh-CN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Pop(st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退栈元素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]!=e)	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与当前串元素不同则不是对称串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357298"/>
            <a:ext cx="6286544" cy="4972142"/>
            <a:chOff x="571472" y="1428736"/>
            <a:chExt cx="6286544" cy="4972142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6286544" cy="85725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72" y="6000768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str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的所有元素依次进栈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-107189" y="4179099"/>
              <a:ext cx="378621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2428868"/>
            <a:ext cx="7715304" cy="3929090"/>
            <a:chOff x="571472" y="2428868"/>
            <a:chExt cx="7715304" cy="3929090"/>
          </a:xfrm>
        </p:grpSpPr>
        <p:sp>
          <p:nvSpPr>
            <p:cNvPr id="4" name="矩形 3"/>
            <p:cNvSpPr/>
            <p:nvPr/>
          </p:nvSpPr>
          <p:spPr>
            <a:xfrm>
              <a:off x="571472" y="2428868"/>
              <a:ext cx="7715304" cy="214314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868" y="595784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判断正反序是否相同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3464711" y="4822041"/>
              <a:ext cx="1428760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如果需要用到两个相同类型的栈，可以用一个数组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data[0..MaxSize-1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来实现这两个栈，这称为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共享栈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71472" y="1643050"/>
            <a:ext cx="7488290" cy="2330066"/>
            <a:chOff x="571472" y="1643050"/>
            <a:chExt cx="7488290" cy="2330066"/>
          </a:xfrm>
        </p:grpSpPr>
        <p:sp>
          <p:nvSpPr>
            <p:cNvPr id="4" name="矩形 3"/>
            <p:cNvSpPr/>
            <p:nvPr/>
          </p:nvSpPr>
          <p:spPr>
            <a:xfrm>
              <a:off x="1357290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2879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00298" y="2093703"/>
              <a:ext cx="857256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5755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1758" y="2093703"/>
              <a:ext cx="857256" cy="396000"/>
            </a:xfrm>
            <a:prstGeom prst="rect">
              <a:avLst/>
            </a:prstGeom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9451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1197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0518" y="2093703"/>
              <a:ext cx="857256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7774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8728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0</a:t>
              </a:r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0232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1736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2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166507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/>
                <a:t>n</a:t>
              </a:r>
              <a:r>
                <a:rPr lang="en-US" altLang="zh-CN" sz="2000" smtClean="0"/>
                <a:t>-1</a:t>
              </a:r>
              <a:endParaRPr lang="zh-CN" altLang="en-US" sz="2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3438" y="16430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5316" y="166507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MaxSize-1</a:t>
              </a:r>
              <a:endParaRPr lang="zh-CN" alt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472" y="209370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data</a:t>
              </a:r>
              <a:endParaRPr lang="zh-CN" altLang="en-US" sz="20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736645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95096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top1</a:t>
              </a:r>
              <a:endParaRPr lang="zh-CN" altLang="en-US" sz="200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58546" y="2735851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95016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top2</a:t>
              </a:r>
              <a:endParaRPr lang="zh-CN" altLang="en-US" sz="2000"/>
            </a:p>
          </p:txBody>
        </p:sp>
        <p:sp>
          <p:nvSpPr>
            <p:cNvPr id="25" name="右大括号 24"/>
            <p:cNvSpPr/>
            <p:nvPr/>
          </p:nvSpPr>
          <p:spPr>
            <a:xfrm rot="5400000">
              <a:off x="2471604" y="2408149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665339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5400000">
              <a:off x="6027768" y="2386124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64331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7224" y="4071942"/>
            <a:ext cx="7000924" cy="1823505"/>
            <a:chOff x="857224" y="4071942"/>
            <a:chExt cx="7000924" cy="1823505"/>
          </a:xfrm>
        </p:grpSpPr>
        <p:sp>
          <p:nvSpPr>
            <p:cNvPr id="29" name="TextBox 28"/>
            <p:cNvSpPr txBox="1"/>
            <p:nvPr/>
          </p:nvSpPr>
          <p:spPr>
            <a:xfrm>
              <a:off x="1357290" y="4572008"/>
              <a:ext cx="65008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typedef</a:t>
              </a:r>
              <a:r>
                <a:rPr 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endPara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{     </a:t>
              </a:r>
              <a:r>
                <a:rPr lang="en-US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ElemType</a:t>
              </a:r>
              <a:r>
                <a:rPr 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data[</a:t>
              </a:r>
              <a:r>
                <a:rPr lang="en-US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];	//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存放共享栈中元素</a:t>
              </a:r>
            </a:p>
            <a:p>
              <a:pPr algn="l"/>
              <a:r>
                <a:rPr 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en-US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top1，top2;		//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两个栈的栈顶指针</a:t>
              </a:r>
            </a:p>
            <a:p>
              <a:pPr algn="l"/>
              <a:r>
                <a:rPr 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} </a:t>
              </a:r>
              <a:r>
                <a:rPr lang="en-US" sz="2000" dirty="0" err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DStack</a:t>
              </a:r>
              <a:r>
                <a:rPr 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;	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4071942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共享栈类型：</a:t>
              </a: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357554" y="2285992"/>
            <a:ext cx="3044809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4894294" y="3438517"/>
            <a:ext cx="360363" cy="1155696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249931" y="3594081"/>
            <a:ext cx="92238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映射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212758" y="2879701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284196" y="4973650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99707" name="AutoShape 27"/>
          <p:cNvSpPr>
            <a:spLocks noChangeArrowheads="1"/>
          </p:cNvSpPr>
          <p:nvPr/>
        </p:nvSpPr>
        <p:spPr bwMode="auto">
          <a:xfrm>
            <a:off x="717582" y="3629017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846294" y="4951404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3892577" y="5951535"/>
            <a:ext cx="2357453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链栈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的示意图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2376519" y="4951404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3346482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3851307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2590832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4859369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5364194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41037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028019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8532844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727236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56150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6437344" y="4926004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720" name="Arc 40"/>
          <p:cNvSpPr/>
          <p:nvPr/>
        </p:nvSpPr>
        <p:spPr bwMode="auto">
          <a:xfrm>
            <a:off x="1943132" y="4591042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511332" y="4303704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3321105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栈顶</a:t>
            </a: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8028083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035353" y="4308461"/>
            <a:ext cx="1571636" cy="1357322"/>
          </a:xfrm>
          <a:prstGeom prst="roundRect">
            <a:avLst/>
          </a:prstGeom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7272338" cy="5598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3.1.3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的链式存储结构及其基本运算的实现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78814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链表存储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的栈称为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栈，这里采用带头结点的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链栈的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的结点插入到头结点之后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退栈操作：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头结点之后结点的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Arc 40"/>
          <p:cNvSpPr/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11200" y="928670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 rot="21600000">
            <a:off x="938240" y="1077919"/>
            <a:ext cx="610554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栈中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数据结点的类型</a:t>
            </a:r>
            <a:r>
              <a:rPr kumimoji="1"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7624" y="1844824"/>
            <a:ext cx="6029342" cy="202550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229600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在链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建立一个空栈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。实际上是创建链栈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头结点，并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域置为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27088" y="2285992"/>
            <a:ext cx="6624637" cy="21374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*&amp;s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21" name="Arc 40"/>
            <p:cNvSpPr/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000924" cy="23724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允许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进行插入、删除操作的一端称为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的另一端称为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栈中没有数据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的插入操作通常称为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栈。</a:t>
            </a:r>
            <a:endParaRPr kumimoji="1" lang="en-US" altLang="zh-CN" sz="2200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的删除操作通常称为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退栈</a:t>
            </a: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886200" y="4519634"/>
            <a:ext cx="685800" cy="198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716463" y="4414859"/>
            <a:ext cx="92710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栈顶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716463" y="6015059"/>
            <a:ext cx="85566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栈底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2285984" y="5195918"/>
            <a:ext cx="135732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栈示意图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32138" y="3300434"/>
            <a:ext cx="1143000" cy="1223962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进栈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00" y="3300434"/>
            <a:ext cx="1249362" cy="1223962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出栈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472" y="14285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栈的几个概念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6" grpId="1"/>
      <p:bldP spid="201737" grpId="0"/>
      <p:bldP spid="20173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71476" y="357166"/>
            <a:ext cx="620078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占用的全部存储空间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6215106" cy="3911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*&amp;s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p=s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free(p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尾结点，释放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16065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为空的条件是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==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单链表中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没有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数据结点。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2371705"/>
            <a:ext cx="4967287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08000" rIns="28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return(s-&gt;next==NULL);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4071942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10" name="Arc 40"/>
            <p:cNvSpPr/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空栈的情况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182948"/>
            <a:ext cx="8839200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Push(&amp;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将新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数据结点插入到头结点之后。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p=(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新建元素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&gt;next=s-&gt;next;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插入*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结点作为开始结点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42976" y="2071678"/>
            <a:ext cx="6524649" cy="4286280"/>
            <a:chOff x="1142976" y="2071678"/>
            <a:chExt cx="6524649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474788" y="42926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802438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7307263" y="4292600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442075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649913" y="42211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28860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643042" y="3571876"/>
              <a:ext cx="642942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5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15888"/>
            <a:ext cx="8672513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下，将头结点后继数据结点的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数据域赋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，然后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将其删除。对应算法如下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614488"/>
            <a:ext cx="7993062" cy="314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Pop(LinkStNode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s-&gt;next==NULL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栈空的情况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p=s-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e=p-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&gt;next=p-&gt;next;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258888" y="4754563"/>
            <a:ext cx="6192837" cy="1860629"/>
            <a:chOff x="1258888" y="4754563"/>
            <a:chExt cx="6192837" cy="1860629"/>
          </a:xfrm>
        </p:grpSpPr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815591" y="4754563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258888" y="53721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删除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p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000100" y="2928934"/>
            <a:ext cx="5429288" cy="2214578"/>
            <a:chOff x="1000100" y="2928934"/>
            <a:chExt cx="5429288" cy="2214578"/>
          </a:xfrm>
        </p:grpSpPr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285852" y="4357694"/>
              <a:ext cx="1000132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68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333375"/>
            <a:ext cx="8915400" cy="9732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）取栈顶元素</a:t>
            </a:r>
            <a:r>
              <a:rPr kumimoji="1" lang="en-US" altLang="zh-CN" dirty="0" err="1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i="1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在栈不为空的条件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下，将头结点后继数据结点的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数据域赋给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(s-&gt;next==NULL)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栈空的情况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e=s-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&gt;next-&gt;data;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857224" y="2643182"/>
            <a:ext cx="6192837" cy="3186192"/>
            <a:chOff x="857224" y="2643182"/>
            <a:chExt cx="6192837" cy="3186192"/>
          </a:xfrm>
        </p:grpSpPr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6633" y="4071942"/>
              <a:ext cx="1150937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57224" y="4586282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6093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634796"/>
              <a:ext cx="360362" cy="348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6184874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689699" y="4586282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824511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032349" y="4514845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8700" y="542926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取值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43182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1393009" y="3464719"/>
              <a:ext cx="1214446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36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069975"/>
            <a:ext cx="76962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3-5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034" y="2357430"/>
            <a:ext cx="7981950" cy="1550233"/>
            <a:chOff x="785786" y="2357430"/>
            <a:chExt cx="7981950" cy="1550233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9787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一个表达式中的左右括号是按</a:t>
              </a:r>
              <a:r>
                <a:rPr kumimoji="1" lang="zh-CN" altLang="en-US" dirty="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最近位置配对</a:t>
              </a:r>
              <a:r>
                <a:rPr kumimoji="1"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的。所以利用一个栈来进行求解。这里采用链栈。</a:t>
              </a:r>
              <a:endPara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算法设计思路</a:t>
              </a:r>
              <a:endPara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41512" y="4249742"/>
            <a:ext cx="7274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在表达式括号配对时返回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，否则返回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。设置一个链栈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，扫描表达式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exp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，遇到左括号时进栈；遇到右括号时：若栈顶为左括号，则出栈，否则返回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。当表达式扫描完毕，栈为空时返回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；否则返回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42910" y="1571612"/>
            <a:ext cx="338455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(()))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39421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008457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 遇到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8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18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空，返回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4533902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不配对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‘(‘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遇到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遇到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 bldLvl="0" animBg="1"/>
      <p:bldP spid="202763" grpId="0" bldLvl="0" animBg="1"/>
      <p:bldP spid="202763" grpId="1" bldLvl="0" animBg="1"/>
      <p:bldP spid="202764" grpId="0" bldLvl="0" animBg="1"/>
      <p:bldP spid="202760" grpId="0" bldLvl="0" animBg="1"/>
      <p:bldP spid="202771" grpId="0" bldLvl="0" animBg="1"/>
      <p:bldP spid="202771" grpId="1" bldLvl="0" animBg="1"/>
      <p:bldP spid="202773" grpId="0" bldLvl="0" animBg="1"/>
      <p:bldP spid="20277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39750" y="1676400"/>
            <a:ext cx="3095625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exp=“(())”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遇到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遇到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4897438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18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完，返回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4748216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bldLvl="0" animBg="1"/>
      <p:bldP spid="203787" grpId="0" bldLvl="0" animBg="1"/>
      <p:bldP spid="203787" grpId="1" bldLvl="0" animBg="1"/>
      <p:bldP spid="203784" grpId="0" bldLvl="0" animBg="1"/>
      <p:bldP spid="203784" grpId="1" bldLvl="0" animBg="1"/>
      <p:bldP spid="203783" grpId="0" bldLvl="0" animBg="1"/>
      <p:bldP spid="203788" grpId="0" bldLvl="0" animBg="1"/>
      <p:bldP spid="203789" grpId="0" bldLvl="0" animBg="1"/>
      <p:bldP spid="20380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509610"/>
            <a:ext cx="6357982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(char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 char e;  </a:t>
            </a: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match=true; </a:t>
            </a: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LinkStNode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 &amp;&amp; match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中所有字符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(exp[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]=='(‘)</a:t>
            </a:r>
            <a:endParaRPr kumimoji="1"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Push(st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exp[i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1538" y="2285992"/>
            <a:ext cx="6500859" cy="2928958"/>
            <a:chOff x="785786" y="2000240"/>
            <a:chExt cx="6500859" cy="2928958"/>
          </a:xfrm>
        </p:grpSpPr>
        <p:sp>
          <p:nvSpPr>
            <p:cNvPr id="3" name="矩形 2"/>
            <p:cNvSpPr/>
            <p:nvPr/>
          </p:nvSpPr>
          <p:spPr>
            <a:xfrm>
              <a:off x="785786" y="3000372"/>
              <a:ext cx="2786082" cy="642942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3" idx="3"/>
            </p:cNvCxnSpPr>
            <p:nvPr/>
          </p:nvCxnSpPr>
          <p:spPr>
            <a:xfrm flipV="1">
              <a:off x="3571868" y="3286124"/>
              <a:ext cx="3214710" cy="35719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94202" y="2000240"/>
              <a:ext cx="492443" cy="29289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遇到任何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左括号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都进栈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5786" y="1149478"/>
            <a:ext cx="8215370" cy="707886"/>
            <a:chOff x="500034" y="863726"/>
            <a:chExt cx="8215370" cy="707886"/>
          </a:xfrm>
        </p:grpSpPr>
        <p:sp>
          <p:nvSpPr>
            <p:cNvPr id="12" name="矩形 11"/>
            <p:cNvSpPr/>
            <p:nvPr/>
          </p:nvSpPr>
          <p:spPr>
            <a:xfrm>
              <a:off x="500034" y="1000108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2" idx="3"/>
            </p:cNvCxnSpPr>
            <p:nvPr/>
          </p:nvCxnSpPr>
          <p:spPr>
            <a:xfrm>
              <a:off x="2643174" y="1214422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6578" y="863726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配对时为</a:t>
              </a:r>
              <a:r>
                <a:rPr kumimoji="1" lang="en-US" altLang="zh-CN" sz="20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true</a:t>
              </a:r>
              <a:r>
                <a:rPr kumimoji="1" lang="zh-CN" altLang="en-US" sz="20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；否则为</a:t>
              </a:r>
              <a:r>
                <a:rPr kumimoji="1" lang="en-US" altLang="zh-CN" sz="20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false</a:t>
              </a:r>
              <a:endPara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5786" y="1857364"/>
            <a:ext cx="7786742" cy="428628"/>
            <a:chOff x="500034" y="1571612"/>
            <a:chExt cx="7786742" cy="428628"/>
          </a:xfrm>
        </p:grpSpPr>
        <p:sp>
          <p:nvSpPr>
            <p:cNvPr id="16" name="矩形 15"/>
            <p:cNvSpPr/>
            <p:nvPr/>
          </p:nvSpPr>
          <p:spPr>
            <a:xfrm>
              <a:off x="500034" y="1571612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>
            <a:xfrm>
              <a:off x="2643174" y="1785926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86578" y="157161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链栈指针</a:t>
              </a:r>
              <a:endPara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42844" y="226990"/>
            <a:ext cx="7629548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else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(exp[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]==')') 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当前字符为右括号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)==true)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(e!='(')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栈顶元素不为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match=false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else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将栈顶元素出栈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else  match=false;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无法取栈顶元素时表示不匹配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继续处理其他字符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714348" y="295252"/>
            <a:ext cx="7786743" cy="3133748"/>
            <a:chOff x="714348" y="1857364"/>
            <a:chExt cx="7786743" cy="3133748"/>
          </a:xfrm>
        </p:grpSpPr>
        <p:sp>
          <p:nvSpPr>
            <p:cNvPr id="4" name="矩形 3"/>
            <p:cNvSpPr/>
            <p:nvPr/>
          </p:nvSpPr>
          <p:spPr>
            <a:xfrm>
              <a:off x="714348" y="2033578"/>
              <a:ext cx="6786610" cy="264320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8648" y="1857364"/>
              <a:ext cx="492443" cy="31337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右括号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判断是否匹配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500958" y="3357562"/>
              <a:ext cx="576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39</a:t>
            </a:fld>
            <a:endParaRPr lang="en-US" altLang="zh-CN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512" y="4025605"/>
            <a:ext cx="500066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(!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	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1560" y="4227219"/>
            <a:ext cx="8001056" cy="785818"/>
            <a:chOff x="571472" y="428604"/>
            <a:chExt cx="8001056" cy="785818"/>
          </a:xfrm>
        </p:grpSpPr>
        <p:sp>
          <p:nvSpPr>
            <p:cNvPr id="12" name="TextBox 10"/>
            <p:cNvSpPr txBox="1"/>
            <p:nvPr/>
          </p:nvSpPr>
          <p:spPr>
            <a:xfrm>
              <a:off x="5572132" y="59999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栈不空时表示不匹配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472" y="428604"/>
              <a:ext cx="2928958" cy="78581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>
            <a:xfrm>
              <a:off x="3500430" y="821513"/>
              <a:ext cx="2357454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6"/>
          <p:cNvSpPr txBox="1"/>
          <p:nvPr/>
        </p:nvSpPr>
        <p:spPr>
          <a:xfrm>
            <a:off x="285720" y="6309320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只有在表达式扫描完毕且栈空时返回</a:t>
            </a:r>
            <a:r>
              <a:rPr kumimoji="1" lang="en-US" altLang="zh-CN" sz="2200" dirty="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200" dirty="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栈的主要特点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“后进先出”，即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后进栈的元素先出栈。栈也称为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后进先出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71604" y="1759120"/>
            <a:ext cx="5429288" cy="3743841"/>
            <a:chOff x="1214414" y="1759120"/>
            <a:chExt cx="5429288" cy="3743841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走进死胡同的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人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要按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214414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3088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8600" y="390525"/>
            <a:ext cx="8591550" cy="61341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bool </a:t>
            </a:r>
            <a:r>
              <a:rPr kumimoji="1"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Match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(char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[],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n)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=0; char e;  bool match=true;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LiStack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*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InitStack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		 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初始化栈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while 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&lt;n &amp;&amp; match)	 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扫描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exp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中所有字符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	if 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]=='(')	 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当前字符为左括号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,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将其进栈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Push(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st,exp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]);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else if 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]==')') 	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当前字符为右括号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if 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GetTop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st,e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)==true)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{	if (e!='(')	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栈顶元素不为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'('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	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	else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	   Pop(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st,e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将栈顶元素出栈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else  match=false;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无法取栈顶元素时表示不匹配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++;			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继续处理其他字符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(!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StackEmpty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))	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栈不空时表示不匹配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DestroyStack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	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return 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1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643050"/>
            <a:ext cx="792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栈和队列都是存放多个数据的容器。通常用于存放临时数据：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86058"/>
            <a:ext cx="6643734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如果先放入的数据先处理，则使用</a:t>
            </a:r>
            <a:r>
              <a:rPr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如果后放入的数据先处理，则使用</a:t>
            </a:r>
            <a:r>
              <a:rPr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Font typeface="Wingdings" charset="2"/>
              <a:buChar char="u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简单表达式求值和迷宫问题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714356"/>
            <a:ext cx="3167062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r>
              <a:rPr kumimoji="1" lang="en-US" altLang="zh-CN" sz="2800" smtClean="0">
                <a:solidFill>
                  <a:srgbClr val="FF3300"/>
                </a:solidFill>
                <a:ea typeface="隶书" pitchFamily="49" charset="-122"/>
              </a:rPr>
              <a:t>3.1.4   </a:t>
            </a:r>
            <a:r>
              <a:rPr kumimoji="1" lang="zh-CN" altLang="en-US" sz="2800" smtClean="0">
                <a:solidFill>
                  <a:srgbClr val="FF3300"/>
                </a:solidFill>
                <a:ea typeface="隶书" pitchFamily="49" charset="-122"/>
              </a:rPr>
              <a:t>栈的应用</a:t>
            </a:r>
            <a:r>
              <a:rPr kumimoji="1" lang="zh-CN" altLang="en-US" sz="2800" smtClean="0">
                <a:solidFill>
                  <a:srgbClr val="FF3300"/>
                </a:solidFill>
                <a:latin typeface="楷体_GB2312" pitchFamily="49" charset="-122"/>
              </a:rPr>
              <a:t> </a:t>
            </a:r>
            <a:endParaRPr kumimoji="1" lang="zh-CN" altLang="en-US" sz="2800" dirty="0">
              <a:solidFill>
                <a:srgbClr val="FF33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2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kumimoji="1" lang="zh-CN" alt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kumimoji="1" lang="zh-CN" alt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57190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简单表达式求值</a:t>
            </a:r>
            <a:endParaRPr kumimoji="1"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这里限定的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简单表达式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求值问题是：用户输入一个包含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”、正整数和圆括号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的合法算术表达式，计算该表达式的运算结果。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简单表达式采用字符数组</a:t>
            </a:r>
            <a:r>
              <a:rPr lang="en-US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表示，其中只含有“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”、正整数和圆括号。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为了方便，假设该表达式都是合法的算术表达式，例如，</a:t>
            </a:r>
            <a:r>
              <a:rPr lang="en-US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1+2*(4+12)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在设计相关算法中用到栈，这里采用顺序栈存储结构。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运算符位于两个操作数中间的表达式称为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中缀表达式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。例如，</a:t>
            </a:r>
            <a:r>
              <a:rPr 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1+2*3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就是一个中缀表达式。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3128954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72" y="2500306"/>
            <a:ext cx="8001056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中缀表达式的运算规则：“</a:t>
            </a:r>
            <a:r>
              <a:rPr lang="zh-CN" altLang="en-US" dirty="0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先乘除，后加减，从左到右计算，先括号内，后括号外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因此，中缀表达式</a:t>
            </a:r>
            <a:r>
              <a:rPr lang="zh-CN" alt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不仅要依赖运算符优先级，而且还要处理括号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9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285728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算术表达式的另一种形式是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后缀表达式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逆波兰表达式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，就是在算术表达式中，运算符在操作数的后面，如</a:t>
            </a:r>
            <a:r>
              <a:rPr 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1+2*3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的后缀表达式为</a:t>
            </a:r>
            <a:r>
              <a:rPr 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2 3 * +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0100" y="2500306"/>
            <a:ext cx="7286676" cy="2581934"/>
            <a:chOff x="1000100" y="2500306"/>
            <a:chExt cx="7286676" cy="2581934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2500306"/>
              <a:ext cx="235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后缀表达式：</a:t>
              </a: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3143248"/>
              <a:ext cx="7215238" cy="19389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已考虑了运算符的优先级。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u="sng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没有括号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只有操作数和运算符，而且越放在前面的运算符越优先执行。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0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在算术表达式中，如果运算符在操作数的前面，称为前缀表达式，如</a:t>
            </a:r>
            <a:r>
              <a:rPr 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1+2*3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的前缀表达式为</a:t>
            </a:r>
            <a:r>
              <a:rPr lang="en-US" smtClean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+ 1 * 2 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285992"/>
            <a:ext cx="7286676" cy="1754326"/>
            <a:chOff x="1000100" y="2285992"/>
            <a:chExt cx="7286676" cy="1754326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中缀表达式：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 +  2 * 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后缀表达式：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 2  3 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前缀表达式：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  1 * 2  3</a:t>
              </a:r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5072066" y="2500306"/>
              <a:ext cx="214314" cy="1428760"/>
            </a:xfrm>
            <a:prstGeom prst="rightBrac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57818" y="300037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运算数的相对次序相同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47</a:t>
            </a:fld>
            <a:endParaRPr lang="en-US" altLang="zh-CN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19221" y="4557607"/>
            <a:ext cx="7128718" cy="162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例如，中缀表达式：</a:t>
            </a:r>
            <a:r>
              <a:rPr lang="en-US" altLang="zh-CN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/ 2 + 3 * (5 - 1)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，对应：</a:t>
            </a:r>
          </a:p>
          <a:p>
            <a:pPr eaLnBrk="0" hangingPunc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后缀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表达式：</a:t>
            </a:r>
            <a:r>
              <a:rPr lang="en-US" altLang="zh-CN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2 / 3 5 1 - * +</a:t>
            </a:r>
          </a:p>
          <a:p>
            <a:pPr eaLnBrk="0" hangingPunc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前缀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表达式：</a:t>
            </a:r>
            <a:r>
              <a:rPr lang="en-US" altLang="zh-CN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/ 4 2 * 3 - 5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中缀表达式的求值过程：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34" y="1428736"/>
            <a:ext cx="5572164" cy="121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将中缀算术表达式转换成后缀表达式。</a:t>
            </a:r>
            <a:endParaRPr lang="en-US" altLang="zh-CN" sz="200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对该后缀表达式求值。</a:t>
            </a:r>
            <a:endParaRPr lang="zh-CN" altLang="en-US" sz="20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571504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）将算术表达式转换成后缀表达式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  </a:t>
            </a:r>
            <a:r>
              <a:rPr lang="zh-CN" altLang="en-US" smtClean="0">
                <a:solidFill>
                  <a:srgbClr val="C00000"/>
                </a:solidFill>
                <a:sym typeface="Symbol" panose="05050102010706020507"/>
              </a:rPr>
              <a:t></a:t>
            </a:r>
            <a:r>
              <a:rPr lang="zh-CN" altLang="en-US" smtClean="0">
                <a:sym typeface="Symbol" panose="05050102010706020507"/>
              </a:rPr>
              <a:t> </a:t>
            </a:r>
            <a:r>
              <a:rPr lang="en-US" i="1" smtClean="0"/>
              <a:t>postexp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运算符栈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的所有字符：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数字字符直接放在</a:t>
            </a:r>
            <a:r>
              <a:rPr lang="en-US" sz="2000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运算符通过一个</a:t>
            </a:r>
            <a:r>
              <a:rPr lang="zh-CN" altLang="en-US" sz="2000" dirty="0" smtClean="0">
                <a:solidFill>
                  <a:srgbClr val="FF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来处理优先级</a:t>
            </a:r>
            <a:endParaRPr lang="zh-CN" altLang="en-US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77200" cy="21544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0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b="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设一个栈的输入序列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借助一个栈所得到的输出序列不可能是</a:t>
            </a:r>
            <a:r>
              <a:rPr kumimoji="1" lang="zh-CN" altLang="en-US" u="sng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B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C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D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610225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80548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9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7158" y="28572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  </a:t>
            </a:r>
            <a:r>
              <a:rPr lang="zh-CN" altLang="en-US" smtClean="0">
                <a:solidFill>
                  <a:srgbClr val="C00000"/>
                </a:solidFill>
                <a:sym typeface="Symbol" panose="05050102010706020507"/>
              </a:rPr>
              <a:t></a:t>
            </a:r>
            <a:r>
              <a:rPr lang="zh-CN" altLang="en-US" smtClean="0">
                <a:sym typeface="Symbol" panose="05050102010706020507"/>
              </a:rPr>
              <a:t> </a:t>
            </a:r>
            <a:r>
              <a:rPr lang="en-US" i="1" smtClean="0"/>
              <a:t>postexp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282" y="895633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（没有括号）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</a:t>
            </a:r>
            <a:r>
              <a:rPr lang="en-US" smtClean="0"/>
              <a:t>=</a:t>
            </a: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运算符栈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58" y="307181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postexp</a:t>
            </a:r>
            <a:r>
              <a:rPr lang="zh-CN" altLang="en-US" smtClean="0"/>
              <a:t>：</a:t>
            </a:r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500438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008000"/>
                </a:solidFill>
              </a:rPr>
              <a:t>+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“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”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楷体" panose="02010609060101010101" pitchFamily="49" charset="-122"/>
                  <a:ea typeface="楷体" panose="02010609060101010101" pitchFamily="49" charset="-122"/>
                </a:rPr>
                <a:t>优先级比较</a:t>
              </a:r>
              <a:endParaRPr lang="zh-CN" altLang="en-US" sz="1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先进栈的先退栈即先执行：</a:t>
            </a:r>
            <a:endParaRPr lang="en-US" altLang="zh-CN" sz="180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只有大于栈顶优先级才能直接进栈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929190" y="3643314"/>
            <a:ext cx="3857652" cy="890293"/>
            <a:chOff x="5214942" y="4000504"/>
            <a:chExt cx="3857652" cy="890293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4000504"/>
              <a:ext cx="216000" cy="43200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4429132"/>
              <a:ext cx="3857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/>
                <a:t>“</a:t>
              </a:r>
              <a:r>
                <a:rPr lang="en-US" altLang="zh-CN" smtClean="0"/>
                <a:t>1+2+3</a:t>
              </a:r>
              <a:r>
                <a:rPr lang="zh-CN" altLang="en-US" smtClean="0"/>
                <a:t>”</a:t>
              </a:r>
              <a:r>
                <a:rPr lang="zh-CN" altLang="en-US" smtClean="0">
                  <a:solidFill>
                    <a:srgbClr val="C00000"/>
                  </a:solidFill>
                  <a:sym typeface="Symbol" panose="05050102010706020507"/>
                </a:rPr>
                <a:t> </a:t>
              </a:r>
              <a:r>
                <a:rPr lang="zh-CN" altLang="en-US" smtClean="0">
                  <a:sym typeface="Symbol" panose="05050102010706020507"/>
                </a:rPr>
                <a:t> </a:t>
              </a:r>
              <a:r>
                <a:rPr lang="zh-CN" altLang="en-US" smtClean="0"/>
                <a:t>“</a:t>
              </a:r>
              <a:r>
                <a:rPr lang="en-US" altLang="zh-CN" smtClean="0"/>
                <a:t>1 2 </a:t>
              </a:r>
              <a:r>
                <a:rPr lang="en-US" altLang="zh-CN" smtClean="0">
                  <a:solidFill>
                    <a:srgbClr val="008000"/>
                  </a:solidFill>
                </a:rPr>
                <a:t>+</a:t>
              </a:r>
              <a:r>
                <a:rPr lang="en-US" altLang="zh-CN" smtClean="0"/>
                <a:t> 3 +</a:t>
              </a:r>
              <a:r>
                <a:rPr lang="zh-CN" altLang="en-US" smtClean="0"/>
                <a:t>”</a:t>
              </a:r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8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扫描完毕，所有运算符退栈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357158" y="14285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  </a:t>
            </a:r>
            <a:r>
              <a:rPr lang="zh-CN" altLang="en-US" smtClean="0">
                <a:solidFill>
                  <a:srgbClr val="C00000"/>
                </a:solidFill>
                <a:sym typeface="Symbol" panose="05050102010706020507"/>
              </a:rPr>
              <a:t></a:t>
            </a:r>
            <a:r>
              <a:rPr lang="zh-CN" altLang="en-US" smtClean="0">
                <a:sym typeface="Symbol" panose="05050102010706020507"/>
              </a:rPr>
              <a:t> </a:t>
            </a:r>
            <a:r>
              <a:rPr lang="en-US" i="1" smtClean="0"/>
              <a:t>postexp</a:t>
            </a:r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（带有括号）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exp</a:t>
            </a:r>
            <a:r>
              <a:rPr lang="en-US" smtClean="0"/>
              <a:t>=</a:t>
            </a:r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*</a:t>
            </a:r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(</a:t>
            </a:r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“</a:t>
            </a:r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mtClean="0"/>
              <a:t>”</a:t>
            </a:r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latin typeface="+mn-ea"/>
                <a:ea typeface="+mn-ea"/>
              </a:rPr>
              <a:t>-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运算符栈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postexp</a:t>
            </a:r>
            <a:r>
              <a:rPr lang="zh-CN" altLang="en-US" smtClean="0"/>
              <a:t>：</a:t>
            </a:r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：一个子表达式开始，进栈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开始时，任何运算符都进栈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栈顶为</a:t>
            </a:r>
            <a:r>
              <a:rPr lang="en-US" altLang="zh-CN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：任何运算符进栈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：退栈到（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只有大于栈顶的优先级，才进栈；否则退栈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4786314" y="3286124"/>
            <a:ext cx="3571900" cy="890293"/>
            <a:chOff x="4786314" y="3286124"/>
            <a:chExt cx="3571900" cy="890293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86314" y="3714752"/>
              <a:ext cx="3571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i="1" smtClean="0"/>
                <a:t>postexp</a:t>
              </a:r>
              <a:r>
                <a:rPr lang="en-US" smtClean="0"/>
                <a:t>=</a:t>
              </a:r>
              <a:r>
                <a:rPr lang="zh-CN" altLang="en-US" smtClean="0"/>
                <a:t>“</a:t>
              </a:r>
              <a:r>
                <a:rPr lang="en-US" altLang="zh-CN" smtClean="0"/>
                <a:t>2 1 3 + * 4 </a:t>
              </a:r>
              <a:r>
                <a:rPr lang="en-US" altLang="zh-CN" smtClean="0">
                  <a:latin typeface="+mn-ea"/>
                  <a:ea typeface="+mn-ea"/>
                </a:rPr>
                <a:t>-</a:t>
              </a:r>
              <a:r>
                <a:rPr lang="zh-CN" altLang="en-US" smtClean="0"/>
                <a:t>”</a:t>
              </a:r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14282" y="1052736"/>
            <a:ext cx="8929718" cy="5146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 (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读取字符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ch，ch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!='\0')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      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为数字：将后续的所有数字均依次存放到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并以字符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'#'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标志数值串结束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为左括号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：将此括号进栈到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为右括号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')'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中出栈时遇到的第一个左括号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以前的运算符依次出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栈并存放到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中，然后将左括号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出栈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if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（栈空或者栈顶运算符为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直接将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else if (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的优先级高于栈顶运算符的优先级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直接将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else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依次出栈并存入到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lang="zh-CN" alt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的优先级高于栈顶运算符的优先级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然后将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扫描完毕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则将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中所有运算符依次出栈并存放到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52</a:t>
            </a:fld>
            <a:endParaRPr lang="en-US" altLang="zh-CN" dirty="0"/>
          </a:p>
        </p:txBody>
      </p:sp>
      <p:sp>
        <p:nvSpPr>
          <p:cNvPr id="4" name="TextBox 44"/>
          <p:cNvSpPr txBox="1"/>
          <p:nvPr/>
        </p:nvSpPr>
        <p:spPr>
          <a:xfrm>
            <a:off x="323528" y="33265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将算术</a:t>
            </a:r>
            <a:r>
              <a:rPr lang="zh-CN" altLang="en-US" dirty="0" smtClean="0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表达式</a:t>
            </a:r>
            <a:r>
              <a:rPr lang="en-US" altLang="zh-CN" dirty="0" err="1" smtClean="0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exp</a:t>
            </a:r>
            <a:r>
              <a:rPr lang="zh-CN" altLang="en-US" dirty="0" smtClean="0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转换</a:t>
            </a:r>
            <a:r>
              <a:rPr lang="zh-CN" altLang="en-US" dirty="0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成后缀</a:t>
            </a:r>
            <a:r>
              <a:rPr lang="zh-CN" altLang="en-US" dirty="0" smtClean="0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表达式</a:t>
            </a:r>
            <a:r>
              <a:rPr lang="en-US" altLang="zh-CN" dirty="0" err="1" smtClean="0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postexp</a:t>
            </a:r>
            <a:endParaRPr lang="zh-CN" altLang="en-US" dirty="0">
              <a:solidFill>
                <a:srgbClr val="666699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57158" y="1000108"/>
            <a:ext cx="8429684" cy="4064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 (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读取字符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ch，ch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!='\0')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      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为数字：将后续的所有数字均依次存放到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并以字符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'#'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标志数值串结束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为左括号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：将此括号进栈到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为右括号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')'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中出栈时遇到的第一个左括号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以前的运算符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依次出栈并存放到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中，然后将左括号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出栈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'+'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'-'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：出栈运算符并存放到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直到栈空或者栈顶为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然后将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'*'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'/'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：出栈运算符并存放到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直到栈空或者栈顶为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'+'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'-'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然后将</a:t>
            </a:r>
            <a:r>
              <a:rPr lang="en-US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扫描完毕</a:t>
            </a:r>
            <a:r>
              <a:rPr 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则将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中所有运算符依次出栈并存放到</a:t>
            </a:r>
            <a:r>
              <a:rPr lang="en-US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53</a:t>
            </a:fld>
            <a:endParaRPr lang="en-US" altLang="zh-CN" dirty="0"/>
          </a:p>
        </p:txBody>
      </p:sp>
      <p:sp>
        <p:nvSpPr>
          <p:cNvPr id="5" name="TextBox 44"/>
          <p:cNvSpPr txBox="1"/>
          <p:nvPr/>
        </p:nvSpPr>
        <p:spPr>
          <a:xfrm>
            <a:off x="179512" y="260648"/>
            <a:ext cx="479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6666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进一步改进，针对</a:t>
            </a:r>
            <a:r>
              <a:rPr lang="zh-CN" altLang="en-US" u="sng" dirty="0" smtClean="0">
                <a:solidFill>
                  <a:srgbClr val="6666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简单表达式</a:t>
            </a:r>
            <a:r>
              <a:rPr lang="zh-CN" altLang="en-US" dirty="0" smtClean="0">
                <a:solidFill>
                  <a:srgbClr val="6666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>
              <a:solidFill>
                <a:srgbClr val="6666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35716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中缀表达式“</a:t>
            </a:r>
            <a:r>
              <a:rPr lang="en-US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(56</a:t>
            </a:r>
            <a:r>
              <a:rPr lang="en-US" smtClean="0">
                <a:solidFill>
                  <a:srgbClr val="00B05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20)/(4+2)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”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后缀表达式“</a:t>
            </a:r>
            <a:r>
              <a:rPr 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56#20#</a:t>
            </a:r>
            <a:r>
              <a:rPr lang="en-US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4#2#+/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73953"/>
              </p:ext>
            </p:extLst>
          </p:nvPr>
        </p:nvGraphicFramePr>
        <p:xfrm>
          <a:off x="500034" y="908720"/>
          <a:ext cx="8286808" cy="2917520"/>
        </p:xfrm>
        <a:graphic>
          <a:graphicData uri="http://schemas.openxmlformats.org/drawingml/2006/table">
            <a:tbl>
              <a:tblPr/>
              <a:tblGrid>
                <a:gridCol w="536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Optr</a:t>
                      </a:r>
                      <a:r>
                        <a:rPr lang="zh-CN" sz="1800" b="1" kern="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44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zh-CN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数字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56#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直接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(-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44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zh-CN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数字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(-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')'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栈中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之前的运算符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'-'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出栈并存入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然后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#-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'/'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#-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54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70952"/>
              </p:ext>
            </p:extLst>
          </p:nvPr>
        </p:nvGraphicFramePr>
        <p:xfrm>
          <a:off x="500034" y="3828853"/>
          <a:ext cx="8286808" cy="2624483"/>
        </p:xfrm>
        <a:graphic>
          <a:graphicData uri="http://schemas.openxmlformats.org/drawingml/2006/table">
            <a:tbl>
              <a:tblPr/>
              <a:tblGrid>
                <a:gridCol w="536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03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#-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/(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35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zh-CN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数字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4#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#-4#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/(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'+'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顶运算符为</a:t>
                      </a:r>
                      <a:r>
                        <a:rPr 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直接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#-4#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/(+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zh-CN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数字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2#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#-4#2#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/(+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')'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栈中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之前的运算符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'+'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出栈并存入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然后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#-4#2#+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扫描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完毕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Optr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栈中的所有运算符依次出栈并存入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</a:t>
                      </a: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#-4#2#+/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428736"/>
            <a:ext cx="7643866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trans(char *exp，char postexp[])		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char e; 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SqStack *Optr;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定义运算符栈指针</a:t>
            </a:r>
          </a:p>
          <a:p>
            <a:pPr algn="l"/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InitStack(Optr);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初始化运算符栈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int i=0;			//i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的下标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while (*exp!='\0')		//exp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表达式未扫描完时循环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 	switch(*exp)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判定为左括号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Push(Optr，'(');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左括号进栈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exp++;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break;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将算术表达式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转换成后缀表达式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42918"/>
            <a:ext cx="7715304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case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')'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		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Pop(Optr，e);	    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while (e!='(')	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不为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{	  postexp[i++]=e;	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Pop(Optr，e);	    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exp++;		 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break;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28680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case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'+':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判定为加或减号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case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'-'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while (!StackEmpty(Optr))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{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GetTop(Optr，e);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if (e!='(')			//e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{      postexp[i++]=e;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Pop(Optr，e);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else			//e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时退出循环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Push(Optr，*exp);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'+'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'-'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exp++;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429684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case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(!StackEmpty(Optr))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{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GetTop(Optr，e);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 (e=='*' || e=='/')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{       postexp[i++]=e;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Pop(Optr，e);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else			//e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为非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运算符时退出循环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Push(Optr，*exp);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exp++;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358246" cy="54487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default:	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while (*exp&gt;='0' &amp;&amp; *exp&lt;='9')   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{      postexp[i++]=*exp;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exp++;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postexp[i++]='#';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while (!StackEmpty(Optr))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扫描完毕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Pop(Optr，e);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postexp[i++]=e;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存放到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postexp[i]='\0';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DestroyStack(Optr);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77200" cy="21544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0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b="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设一个栈的输入序列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借助一个栈所得到的输出序列不可能是</a:t>
            </a:r>
            <a:r>
              <a:rPr kumimoji="1" lang="zh-CN" altLang="en-US" u="sng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B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C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D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610225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969964" y="2415597"/>
            <a:ext cx="3459160" cy="5847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选项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不可能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32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80548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005263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下一步不可能出栈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42902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）后缀表达式求值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smtClean="0"/>
              <a:t>postexp </a:t>
            </a:r>
            <a:r>
              <a:rPr lang="zh-CN" altLang="en-US" smtClean="0">
                <a:solidFill>
                  <a:srgbClr val="C00000"/>
                </a:solidFill>
                <a:sym typeface="Symbol" panose="05050102010706020507"/>
              </a:rPr>
              <a:t> 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/>
              </a:rPr>
              <a:t>值</a:t>
            </a:r>
            <a:endParaRPr lang="zh-CN" altLang="en-US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操作数栈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的所有字符：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数字字符：转换为数值并进栈</a:t>
            </a:r>
            <a:endParaRPr lang="en-US" altLang="zh-CN" sz="200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运算符：退栈两个操作数，计算，将结果进栈</a:t>
            </a:r>
            <a:endParaRPr lang="zh-CN" altLang="en-US" sz="20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14393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c=b+a;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c=b-a;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c=b*a;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不零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c=b/a;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ch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为数字字符：将连续的数字串转换成数值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d，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lang="en-US" sz="1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栈的栈顶操作数即后缀表达式的值</a:t>
            </a:r>
            <a:r>
              <a:rPr 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后缀表达式“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56#20#</a:t>
            </a:r>
            <a:r>
              <a:rPr lang="en-US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4#2#+/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”的求值过程。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071549"/>
          <a:ext cx="7786742" cy="4500594"/>
        </p:xfrm>
        <a:graphic>
          <a:graphicData uri="http://schemas.openxmlformats.org/drawingml/2006/table">
            <a:tbl>
              <a:tblPr/>
              <a:tblGrid>
                <a:gridCol w="539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 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Opnd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栈底→栈顶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56-20=36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2#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4+2=6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栈两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36/6=6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扫描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完毕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算法结束</a:t>
                      </a:r>
                      <a:r>
                        <a:rPr lang="zh-CN" altLang="en-US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顶数值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即为所求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28670"/>
            <a:ext cx="835824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double compvalue(char *postexp)	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double d， a， b， c， e;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SqStack1 *Opnd;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InitStack1(Opnd);	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(*postexp!='\0')		//postexp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 switch (*postexp)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{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case '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':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'+'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Pop1(Opnd，a);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Pop1(Opnd，b);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c=b+a;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Push1(Opnd，c);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算法：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计算后缀表达式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的值。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'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'-'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Pop1(Opnd，a);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Pop1(Opnd，b);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c=b-a;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Push1(Opnd，c);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'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Pop1(Opnd，a);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Pop1(Opnd，b);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c=b*a;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Push1(Opnd，c);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0105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'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':	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Pop1(Opnd，a);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Pop1(Opnd，b);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if (a!=0)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{	c=b/a;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Push1(Opnd，c);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将计算结果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else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{	printf("\n\t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除零错误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!\n");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exit(0);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92961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default:	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处理数字字符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d=0;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转换成对应的数值存放到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while (*postexp&gt;='0' &amp;&amp; *postexp&lt;='9')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{	d=10*d+*postexp-'0';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postexp++;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Push1(Opnd，d);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将数值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postexp++;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继续处理其他字符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GetTop1(Opnd，e);	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取栈顶元素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DestroyStack1(Opnd);	//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e;		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7572428" cy="2988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main()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char exp[]="(56-20)/(4+2)";	 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可将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改为键盘输入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char postexp[MaxSize];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trans(exp，postexp);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中缀表达式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:%s\n"，exp);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后缀表达式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:%s\n"，postexp);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表达式的值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:%g\n"，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compvalue(postexp)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1;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4143404" cy="16758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中缀表达式</a:t>
            </a:r>
            <a:r>
              <a:rPr lang="en-US" sz="2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:(56-20)/(4+2)</a:t>
            </a:r>
            <a:endParaRPr lang="zh-CN" altLang="en-US" sz="20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后缀表达式</a:t>
            </a:r>
            <a:r>
              <a:rPr lang="en-US" sz="2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:56#20#-4#2#+/</a:t>
            </a:r>
            <a:endParaRPr lang="zh-CN" altLang="en-US" sz="20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表达式的值</a:t>
            </a:r>
            <a:r>
              <a:rPr lang="en-US" sz="2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:6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572326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是否可以将求解简单表达式的两个阶段合并起来？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3-3】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一个栈的入栈序列为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，其出栈序列是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altLang="zh-CN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。若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可能取值的个数是</a:t>
            </a:r>
            <a:r>
              <a:rPr lang="zh-CN" altLang="en-US" u="sng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A.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         B.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        C.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         D.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无法确定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135310" y="3615311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071935" y="3615311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35310" y="5436173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422648" y="5631436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9620" y="4907173"/>
            <a:ext cx="468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82954" y="4475170"/>
            <a:ext cx="468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192661"/>
            <a:ext cx="4680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3192661"/>
            <a:ext cx="468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0232" y="3286124"/>
            <a:ext cx="10001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 smtClean="0">
                <a:sym typeface="Symbol" panose="05050102010706020507"/>
              </a:rPr>
              <a:t>n</a:t>
            </a:r>
            <a:r>
              <a:rPr lang="en-US" altLang="zh-CN" sz="2000" smtClean="0">
                <a:sym typeface="Symbol" panose="05050102010706020507"/>
              </a:rPr>
              <a:t>  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…</a:t>
            </a:r>
            <a:r>
              <a:rPr lang="en-US" altLang="zh-CN" sz="2000" smtClean="0">
                <a:sym typeface="Symbol" panose="05050102010706020507"/>
              </a:rPr>
              <a:t>   </a:t>
            </a:r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03724" y="3857628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不可能是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5" name="直接箭头连接符 14"/>
          <p:cNvCxnSpPr>
            <a:stCxn id="13" idx="0"/>
            <a:endCxn id="11" idx="2"/>
          </p:cNvCxnSpPr>
          <p:nvPr/>
        </p:nvCxnSpPr>
        <p:spPr>
          <a:xfrm flipV="1">
            <a:off x="5511013" y="3500438"/>
            <a:ext cx="9367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3042" y="2571744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/>
              <a:t>1</a:t>
            </a:r>
            <a:r>
              <a:rPr lang="zh-CN" altLang="en-US" sz="2200" smtClean="0"/>
              <a:t>、</a:t>
            </a:r>
            <a:r>
              <a:rPr lang="en-US" altLang="zh-CN" sz="2200" smtClean="0"/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进栈，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出栈的结果：</a:t>
            </a:r>
            <a:endParaRPr lang="zh-CN" altLang="en-US" sz="22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2483768" y="1556792"/>
            <a:ext cx="938880" cy="432048"/>
          </a:xfrm>
          <a:prstGeom prst="rect">
            <a:avLst/>
          </a:prstGeom>
          <a:ln w="38100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kumimoji="1" lang="zh-CN" alt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kumimoji="1" lang="zh-CN" alt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96239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用栈求解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给定一个</a:t>
            </a:r>
            <a:r>
              <a:rPr lang="en-US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迷宫图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入口与出口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行走规则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。求一条从指定入口到出口的路径。</a:t>
            </a:r>
            <a:endParaRPr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所求路径必须是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简单路径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路径不重复。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行走规则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：上、下、左、右相邻方块行走。其中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）表示一个方块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142984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17203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143248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143248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067038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594773"/>
            <a:ext cx="938182" cy="635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309927"/>
            <a:ext cx="939800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57598" y="4081451"/>
            <a:ext cx="957262" cy="23813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309927"/>
            <a:ext cx="915988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600187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057513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067038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572008"/>
            <a:ext cx="756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2846385" y="1357298"/>
            <a:ext cx="35317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  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1  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    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3    4  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6    7  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8    9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63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=8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=8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，图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每个方块，用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空白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表示通道，用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阴影表示障碍物。为了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算法方便，一般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在迷宫外围加上了一条围墙。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4681538" y="4786322"/>
            <a:ext cx="2143140" cy="1257366"/>
            <a:chOff x="3929058" y="4857760"/>
            <a:chExt cx="2143140" cy="1257366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一条迷宫路径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幻灯片编号占位符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设置一个迷宫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mg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每个元素表示一个方块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的状态，为</a:t>
            </a:r>
            <a:r>
              <a:rPr 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时表示对应方块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是通道，为</a:t>
            </a:r>
            <a:r>
              <a:rPr 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时表示对应方块不可走。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/>
              <a:t>int</a:t>
            </a:r>
            <a:r>
              <a:rPr lang="en-US" sz="2000" dirty="0" smtClean="0"/>
              <a:t> mg[</a:t>
            </a:r>
            <a:r>
              <a:rPr lang="en-US" sz="2000" i="1" dirty="0" err="1" smtClean="0"/>
              <a:t>M</a:t>
            </a:r>
            <a:r>
              <a:rPr lang="en-US" sz="2000" dirty="0" err="1" smtClean="0"/>
              <a:t>+2</a:t>
            </a:r>
            <a:r>
              <a:rPr lang="en-US" sz="2000" dirty="0" smtClean="0"/>
              <a:t>][</a:t>
            </a:r>
            <a:r>
              <a:rPr lang="en-US" sz="2000" i="1" dirty="0" err="1" smtClean="0"/>
              <a:t>N</a:t>
            </a:r>
            <a:r>
              <a:rPr lang="en-US" sz="2000" dirty="0" err="1" smtClean="0"/>
              <a:t>+2</a:t>
            </a:r>
            <a:r>
              <a:rPr lang="en-US" sz="2000" dirty="0" smtClean="0"/>
              <a:t>]=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{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1, 1,1,1,1,1,1,1,1,  1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0,0,1,0,0,0,1,0,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0,0,1,0,0,0,1,0,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0,0,0,0,1,1,0,0,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0,1,1,1,0,0,0,0,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0,0,0,1,0,0,0,0,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0,1,0,0,0,1,0,0,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0,1,1,1,0,1,1,0,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1,0,0,0,0,0,0,0,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1, 1,1,1,1,1,1,1,1,  </a:t>
            </a:r>
            <a:r>
              <a:rPr lang="en-US" sz="2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}</a:t>
            </a:r>
          </a:p>
          <a:p>
            <a:pPr algn="l"/>
            <a:r>
              <a:rPr lang="en-US" sz="2000" dirty="0" smtClean="0"/>
              <a:t>};</a:t>
            </a:r>
            <a:endParaRPr lang="zh-CN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5317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  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1  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    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3    4  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   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6    7  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8    9</a:t>
            </a: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0   1    2    3    4   5    6    7   8    9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5345118" y="2224379"/>
            <a:ext cx="1643074" cy="3919265"/>
            <a:chOff x="5345118" y="1257284"/>
            <a:chExt cx="1643074" cy="3919265"/>
          </a:xfrm>
        </p:grpSpPr>
        <p:sp>
          <p:nvSpPr>
            <p:cNvPr id="111" name="矩形 110"/>
            <p:cNvSpPr/>
            <p:nvPr/>
          </p:nvSpPr>
          <p:spPr bwMode="auto">
            <a:xfrm>
              <a:off x="5345118" y="1257284"/>
              <a:ext cx="1643074" cy="242889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</p:cNvCxnSpPr>
            <p:nvPr/>
          </p:nvCxnSpPr>
          <p:spPr>
            <a:xfrm rot="5400000">
              <a:off x="5640792" y="4189021"/>
              <a:ext cx="1028708" cy="230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437194" y="471488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M×N</a:t>
              </a:r>
              <a:endParaRPr lang="zh-CN" altLang="en-US" dirty="0"/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3" name="幻灯片编号占位符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28572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在算法中用到的栈采用顺序栈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存储结构，即将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栈定义为：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2473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j;				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	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top;			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StType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定义顺序栈类型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14480" y="2786058"/>
            <a:ext cx="3786214" cy="3449965"/>
            <a:chOff x="1714480" y="2786058"/>
            <a:chExt cx="3786214" cy="3449965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di</a:t>
              </a:r>
              <a:endParaRPr lang="zh-CN" altLang="en-US" sz="20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036091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37297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试探顺序：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从方位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开始，顺时针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方向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337363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366409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337627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337627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261417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1794566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251892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261417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4766387"/>
            <a:ext cx="756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301776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00166" y="2214554"/>
            <a:ext cx="5072098" cy="2571768"/>
            <a:chOff x="1785918" y="2500306"/>
            <a:chExt cx="5072098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FF"/>
                  </a:solidFill>
                </a:rPr>
                <a:t>di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latin typeface="+mj-ea"/>
                  <a:ea typeface="+mj-ea"/>
                </a:rPr>
                <a:t>-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  <a:endPara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）进栈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初始时，入口（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）作为当前方块。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3108" y="5000636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所有走过的方块都会进栈！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57148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如果一个当前方块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）找到一个相邻可走方块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），就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继续从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）走下去。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85918" y="2500306"/>
            <a:ext cx="5357850" cy="2571768"/>
            <a:chOff x="1785918" y="2500306"/>
            <a:chExt cx="535785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FF00FF"/>
                  </a:solidFill>
                </a:rPr>
                <a:t>d</a:t>
              </a:r>
              <a:endParaRPr lang="zh-CN" altLang="en-US" i="1" dirty="0">
                <a:solidFill>
                  <a:srgbClr val="FF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  <a:endPara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）进栈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x</a:t>
              </a:r>
              <a:endParaRPr lang="zh-CN" altLang="en-US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zh-CN" altLang="en-US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3-3b】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一个栈的入栈序列为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，其出栈序列是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altLang="zh-CN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。若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3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可能取值的个数是</a:t>
            </a:r>
            <a:r>
              <a:rPr lang="zh-CN" altLang="en-US" u="sng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A.n-3           B.n-2         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         D.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无法确定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2571744"/>
            <a:ext cx="4975260" cy="3429024"/>
            <a:chOff x="2000232" y="2643182"/>
            <a:chExt cx="4975260" cy="3429024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 smtClean="0">
                  <a:sym typeface="Symbol" panose="05050102010706020507"/>
                </a:rPr>
                <a:t>n</a:t>
              </a:r>
              <a:r>
                <a:rPr lang="en-US" altLang="zh-CN" sz="2000" smtClean="0">
                  <a:sym typeface="Symbol" panose="05050102010706020507"/>
                </a:rPr>
                <a:t>  </a:t>
              </a:r>
              <a:r>
                <a:rPr lang="en-US" altLang="zh-CN" sz="2000" smtClean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/>
                </a:rPr>
                <a:t>…</a:t>
              </a:r>
              <a:r>
                <a:rPr lang="en-US" altLang="zh-CN" sz="2000" smtClean="0">
                  <a:sym typeface="Symbol" panose="05050102010706020507"/>
                </a:rPr>
                <a:t>   </a:t>
              </a:r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不可能是</a:t>
              </a:r>
              <a:r>
                <a:rPr lang="en-US" altLang="zh-CN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flipV="1">
              <a:off x="5868203" y="3571876"/>
              <a:ext cx="9367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/>
                <a:t>1</a:t>
              </a:r>
              <a:r>
                <a:rPr lang="zh-CN" altLang="en-US" sz="2200" smtClean="0"/>
                <a:t>、</a:t>
              </a:r>
              <a:r>
                <a:rPr lang="en-US" altLang="zh-CN" sz="2200" smtClean="0"/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进栈，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3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出栈的结果：</a:t>
              </a:r>
              <a:endParaRPr lang="zh-CN" altLang="en-US" sz="2200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3923928" y="1556792"/>
            <a:ext cx="864096" cy="504056"/>
          </a:xfrm>
          <a:prstGeom prst="rect">
            <a:avLst/>
          </a:prstGeom>
          <a:ln w="38100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0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428604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如果一个当前方块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）没有找到任何相邻可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走方块，表示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无路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可走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，将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其退栈。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143240" y="1285860"/>
            <a:ext cx="5715040" cy="2571768"/>
            <a:chOff x="3143240" y="1285860"/>
            <a:chExt cx="571504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d</a:t>
              </a:r>
              <a:endParaRPr lang="zh-CN" altLang="en-US" i="1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  <a:endPara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）退栈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143636" y="1285860"/>
              <a:ext cx="285752" cy="857256"/>
            </a:xfrm>
            <a:prstGeom prst="upArrow">
              <a:avLst/>
            </a:prstGeom>
            <a:ln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ym typeface="Symbol" panose="05050102010706020507"/>
                </a:rPr>
                <a:t></a:t>
              </a:r>
              <a:endParaRPr lang="zh-CN" altLang="en-US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86135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求解迷宫路径的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过程：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前一方块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/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×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当前方块</a:t>
              </a:r>
            </a:p>
          </p:txBody>
        </p:sp>
        <p:sp>
          <p:nvSpPr>
            <p:cNvPr id="156685" name="Freeform 13"/>
            <p:cNvSpPr/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回溯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43658" y="2349500"/>
            <a:ext cx="528080" cy="3384550"/>
            <a:chOff x="1943658" y="2349500"/>
            <a:chExt cx="528080" cy="3384550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1943658" y="2492375"/>
              <a:ext cx="369332" cy="32416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vert="eaVert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所有相邻方块都不能走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bldLvl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21537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mgpath(int xi,int yi,int xe,int ye)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求解路径为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:(xi,yi)-&gt;(xe,ye)</a:t>
            </a:r>
            <a:endParaRPr lang="zh-CN" altLang="en-US" sz="2000" smtClean="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Box path[MaxSize], e;  int i,j,di,i1,j1,k;   bool find;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StType *st;				/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定义栈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smtClean="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InitStack(st);		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初始化栈顶指针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e.i=xi; e.j=yi; e.di=-1;	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为入口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Push(st,e);		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方块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mg[xi][yi]=-1;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入口的迷宫值置为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避免重复走到该方块</a:t>
            </a:r>
            <a:endParaRPr lang="zh-CN" altLang="en-US" sz="200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166688" y="71438"/>
            <a:ext cx="8620154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用栈求一条迷宫路径的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 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yi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xe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ye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900113" y="3183496"/>
            <a:ext cx="4814895" cy="3317338"/>
            <a:chOff x="900113" y="2916792"/>
            <a:chExt cx="4814895" cy="3317338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3112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   </a:t>
              </a:r>
              <a:r>
                <a:rPr lang="en-US" altLang="zh-CN" sz="1800" dirty="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1    </a:t>
              </a: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   </a:t>
              </a:r>
              <a:r>
                <a:rPr lang="en-US" altLang="zh-CN" sz="1800" dirty="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3    4   </a:t>
              </a:r>
              <a:r>
                <a:rPr lang="en-US" altLang="zh-CN" sz="1800" dirty="0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5</a:t>
              </a:r>
              <a:endPara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92" name="Group 193"/>
            <p:cNvGrpSpPr/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一个栈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286124"/>
              <a:ext cx="25717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为了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避免重复，当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一个方块进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栈时，将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迷宫值改为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36533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(!StackEmpty(st))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GetTop(st,e);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取栈顶方块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i=e.i; j=e.j; di=e.di;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(i==xe &amp;&amp; j==ye)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找到了出口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输出该路径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一条迷宫路径如下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:\n");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k=0;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(!StackEmpty(st))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Pop(st,e);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出栈方块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smtClean="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path[k++]=e;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添加到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4283" y="142852"/>
            <a:ext cx="6500858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while (k&gt;=1)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{     k--;				        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printf("\t(%d,%d)",path[k].i,path[k].j);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if ((k+2)%5==0)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每输出每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个方块后换一行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printf("\n");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printf("\n");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DestroyStack(st);//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return true;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输出一条迷宫路径后返回</a:t>
            </a:r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131079" y="1230042"/>
            <a:ext cx="1584325" cy="3413404"/>
            <a:chOff x="7131079" y="1230042"/>
            <a:chExt cx="1584325" cy="3413404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131079" y="4338646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i</a:t>
              </a:r>
              <a:r>
                <a:rPr lang="en-US" altLang="zh-CN" sz="2000"/>
                <a:t> </a:t>
              </a:r>
              <a:r>
                <a:rPr lang="zh-CN" altLang="en-US" sz="2000"/>
                <a:t>　</a:t>
              </a:r>
              <a:r>
                <a:rPr lang="en-US" altLang="zh-CN" sz="2000" i="1"/>
                <a:t>j</a:t>
              </a:r>
              <a:r>
                <a:rPr lang="en-US" altLang="zh-CN" sz="2000"/>
                <a:t>     di</a:t>
              </a:r>
            </a:p>
          </p:txBody>
        </p:sp>
        <p:grpSp>
          <p:nvGrpSpPr>
            <p:cNvPr id="3" name="Group 193"/>
            <p:cNvGrpSpPr/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8" name="Group 194"/>
            <p:cNvGrpSpPr/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3" name="Group 195"/>
            <p:cNvGrpSpPr/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7" name="Group 197"/>
            <p:cNvGrpSpPr/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21" name="Group 196"/>
            <p:cNvGrpSpPr/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2</a:t>
              </a:r>
              <a:endParaRPr lang="en-US" altLang="zh-CN" sz="2000"/>
            </a:p>
          </p:txBody>
        </p:sp>
        <p:grpSp>
          <p:nvGrpSpPr>
            <p:cNvPr id="25" name="Group 203"/>
            <p:cNvGrpSpPr/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3" name="Group 208"/>
            <p:cNvGrpSpPr/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8" name="Group 212"/>
            <p:cNvGrpSpPr/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4206880"/>
            <a:ext cx="3841769" cy="2393394"/>
            <a:chOff x="3209923" y="4206880"/>
            <a:chExt cx="3841769" cy="2393394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480056" y="4206880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幻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5919798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find=false;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(di&lt;4 &amp;&amp; !find)   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找相邻可走方块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(i1,j1)</a:t>
            </a:r>
            <a:endParaRPr lang="zh-CN" altLang="en-US" sz="2000" smtClean="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	di++;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switch(di)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0:i1=i-1; j1=j; 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1:i1=i;   j1=j+1;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2:i1=i+1; j1=j;  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3:i1=i;   j1=j-1; break;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(mg[i1][j1]==0)  find=true;	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找到一个相邻可走方块，设置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为真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6445271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6445271" y="305753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6445271" y="3417897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3"/>
          <p:cNvSpPr>
            <a:spLocks noChangeArrowheads="1"/>
          </p:cNvSpPr>
          <p:nvPr/>
        </p:nvSpPr>
        <p:spPr bwMode="auto">
          <a:xfrm>
            <a:off x="6445271" y="37782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6445271" y="4138622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3"/>
          <p:cNvSpPr>
            <a:spLocks noChangeArrowheads="1"/>
          </p:cNvSpPr>
          <p:nvPr/>
        </p:nvSpPr>
        <p:spPr bwMode="auto">
          <a:xfrm>
            <a:off x="6445271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6804046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6804046" y="3057535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6804046" y="3417897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auto">
          <a:xfrm>
            <a:off x="6804046" y="3778260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6804046" y="4138622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6804046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7161236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7161236" y="3057535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7161236" y="3417897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7161236" y="3778260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7161236" y="4138622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Rectangle 83"/>
          <p:cNvSpPr>
            <a:spLocks noChangeArrowheads="1"/>
          </p:cNvSpPr>
          <p:nvPr/>
        </p:nvSpPr>
        <p:spPr bwMode="auto">
          <a:xfrm>
            <a:off x="7161236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7520011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7520011" y="3057535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7520011" y="3417897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63"/>
          <p:cNvSpPr>
            <a:spLocks noChangeArrowheads="1"/>
          </p:cNvSpPr>
          <p:nvPr/>
        </p:nvSpPr>
        <p:spPr bwMode="auto">
          <a:xfrm>
            <a:off x="7520011" y="3778260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73"/>
          <p:cNvSpPr>
            <a:spLocks noChangeArrowheads="1"/>
          </p:cNvSpPr>
          <p:nvPr/>
        </p:nvSpPr>
        <p:spPr bwMode="auto">
          <a:xfrm>
            <a:off x="7520011" y="4138622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83"/>
          <p:cNvSpPr>
            <a:spLocks noChangeArrowheads="1"/>
          </p:cNvSpPr>
          <p:nvPr/>
        </p:nvSpPr>
        <p:spPr bwMode="auto">
          <a:xfrm>
            <a:off x="7520011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875616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7875616" y="305753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>
            <a:off x="7875616" y="3417897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7875616" y="37782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7875616" y="4138622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83"/>
          <p:cNvSpPr>
            <a:spLocks noChangeArrowheads="1"/>
          </p:cNvSpPr>
          <p:nvPr/>
        </p:nvSpPr>
        <p:spPr bwMode="auto">
          <a:xfrm>
            <a:off x="7875616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34391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8234391" y="305753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8234391" y="3417897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8234391" y="37782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ctangle 73"/>
          <p:cNvSpPr>
            <a:spLocks noChangeArrowheads="1"/>
          </p:cNvSpPr>
          <p:nvPr/>
        </p:nvSpPr>
        <p:spPr bwMode="auto">
          <a:xfrm>
            <a:off x="8234391" y="4138622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83"/>
          <p:cNvSpPr>
            <a:spLocks noChangeArrowheads="1"/>
          </p:cNvSpPr>
          <p:nvPr/>
        </p:nvSpPr>
        <p:spPr bwMode="auto">
          <a:xfrm>
            <a:off x="8234391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Text Box 182"/>
          <p:cNvSpPr txBox="1">
            <a:spLocks noChangeArrowheads="1"/>
          </p:cNvSpPr>
          <p:nvPr/>
        </p:nvSpPr>
        <p:spPr bwMode="auto">
          <a:xfrm>
            <a:off x="6840561" y="3081908"/>
            <a:ext cx="287337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</a:rPr>
              <a:t>→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3636" y="1578106"/>
            <a:ext cx="2928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从入口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1,1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）出发找到一个可走方块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6983025" y="2661050"/>
            <a:ext cx="1000132" cy="250017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286808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(find)  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找到了一个相邻可走方块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(i1,j1)</a:t>
            </a:r>
            <a:endParaRPr lang="zh-CN" altLang="en-US" sz="2000" smtClean="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       st-&gt;data[st-&gt;top].di=di;	 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修改原栈顶元素的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e.i=i1; e.j=j1; e.di=-1;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Push(st,e);		  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相邻可走方块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mg[i1][j1]=-1;	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//(i1,j1)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迷宫值置为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避免重复走到该方块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8596" y="2928934"/>
            <a:ext cx="6227795" cy="3571900"/>
            <a:chOff x="428596" y="2928934"/>
            <a:chExt cx="6227795" cy="357190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从入口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1,1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）出发找到一个可走方块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）进栈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45" name="Group 193"/>
            <p:cNvGrpSpPr/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rgbClr val="008000"/>
                    </a:solidFill>
                  </a:rPr>
                  <a:t>1</a:t>
                </a:r>
                <a:endParaRPr lang="en-US" altLang="zh-CN" sz="20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196034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ea typeface="宋体" panose="02010600030101010101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143668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	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没有路径可走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则退栈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Pop(st,e);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将栈顶方块退栈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mg[e.i][e.j]=0;	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让退栈方块的位置变为其他路径可走方块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DestroyStack(st);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false;		</a:t>
            </a:r>
            <a:r>
              <a:rPr 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表示没有可走路径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5786" y="3429000"/>
            <a:ext cx="7286676" cy="3126790"/>
            <a:chOff x="785786" y="3429000"/>
            <a:chExt cx="7286676" cy="312679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2, 4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）方块没有通路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ea typeface="宋体" panose="02010600030101010101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anose="05000000000000000000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/>
                <a:t>… </a:t>
              </a:r>
              <a:endParaRPr lang="en-US" altLang="zh-CN" sz="2800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退栈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疑难解答：</a:t>
            </a:r>
            <a:endParaRPr lang="en-US" altLang="zh-CN" sz="2000" smtClean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这里不将</a:t>
            </a:r>
            <a:r>
              <a:rPr lang="en-US" altLang="zh-CN" sz="18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mg[</a:t>
            </a:r>
            <a:r>
              <a:rPr lang="zh-CN" altLang="en-US" sz="18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栈顶方块</a:t>
            </a:r>
            <a:r>
              <a:rPr lang="en-US" altLang="zh-CN" sz="18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18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设置为</a:t>
            </a:r>
            <a:r>
              <a:rPr lang="en-US" altLang="zh-CN" sz="18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，程序执行也是正确的，但从原理上应该这样做，</a:t>
            </a:r>
            <a:r>
              <a:rPr lang="zh-CN" altLang="en-US" sz="1800" smtClean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回退后需要恢复环境！</a:t>
            </a:r>
            <a:endParaRPr lang="zh-CN" altLang="en-US" sz="1800">
              <a:solidFill>
                <a:srgbClr val="00206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5472112" cy="2218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main()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(!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(1,1,M,N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该迷宫问题没有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1;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214422"/>
            <a:ext cx="5173671" cy="1920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1,1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1,2) (2,2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3,2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3,1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4,1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5,1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5,2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5,3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6,3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6,4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6,5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5,5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4,5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4,6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4,7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3,7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3,8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4,8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5,8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6,8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7,8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(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8,8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642918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3.11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的迷宫，求解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结果如下：</a:t>
            </a: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357290" y="3703342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83099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显然，这个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最优解，即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不是最短路径。</a:t>
            </a: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214686"/>
            <a:ext cx="214314" cy="357190"/>
          </a:xfrm>
          <a:prstGeom prst="downArrow">
            <a:avLst/>
          </a:prstGeom>
          <a:ln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11188" y="260350"/>
            <a:ext cx="806450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楷体_GB2312" pitchFamily="49" charset="-122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例（补充）</a:t>
            </a: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】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设有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个元素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进栈，给出它们所有可能的出栈次序。    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9750" y="3284538"/>
            <a:ext cx="597646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所有可能的出栈次序如下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abcd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abdc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acbd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acdb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adcb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bacd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badc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bcad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bcda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bdca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cbad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cbda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cdba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dcba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2843213" y="1268413"/>
            <a:ext cx="2376487" cy="1733550"/>
            <a:chOff x="2925" y="886"/>
            <a:chExt cx="1497" cy="1092"/>
          </a:xfrm>
        </p:grpSpPr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2925" y="116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3424" y="116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923" y="116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424" y="1978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3923" y="116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2925" y="886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dcba</a:t>
              </a:r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3344" y="1026"/>
              <a:ext cx="179" cy="148"/>
            </a:xfrm>
            <a:custGeom>
              <a:avLst/>
              <a:gdLst>
                <a:gd name="T0" fmla="*/ 0 w 179"/>
                <a:gd name="T1" fmla="*/ 0 h 148"/>
                <a:gd name="T2" fmla="*/ 150 w 179"/>
                <a:gd name="T3" fmla="*/ 2 h 148"/>
                <a:gd name="T4" fmla="*/ 179 w 179"/>
                <a:gd name="T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48">
                  <a:moveTo>
                    <a:pt x="0" y="0"/>
                  </a:moveTo>
                  <a:lnTo>
                    <a:pt x="150" y="2"/>
                  </a:lnTo>
                  <a:lnTo>
                    <a:pt x="179" y="1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4521200" y="3346450"/>
          <a:ext cx="101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公式" r:id="rId3" imgW="101520" imgH="164880" progId="Equation.3">
                  <p:embed/>
                </p:oleObj>
              </mc:Choice>
              <mc:Fallback>
                <p:oleObj name="公式" r:id="rId3" imgW="101520" imgH="164880" progId="Equation.3">
                  <p:embed/>
                  <p:pic>
                    <p:nvPicPr>
                      <p:cNvPr id="276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46450"/>
                        <a:ext cx="1016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0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28802"/>
            <a:ext cx="707236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队列简称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，它也是一种运算受限的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线性表。       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428596" y="1268760"/>
            <a:ext cx="30257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3.2.1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队列的定义</a:t>
            </a:r>
            <a:r>
              <a:rPr kumimoji="1" lang="zh-CN" altLang="en-US" sz="4000" b="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857224" y="4884019"/>
            <a:ext cx="7429552" cy="8327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队列只能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选取一个端点进行插入操作，另一个端点进行删除操作</a:t>
            </a:r>
          </a:p>
        </p:txBody>
      </p:sp>
      <p:sp>
        <p:nvSpPr>
          <p:cNvPr id="12" name="Text Box 3" descr="新闻纸"/>
          <p:cNvSpPr txBox="1">
            <a:spLocks noChangeArrowheads="1"/>
          </p:cNvSpPr>
          <p:nvPr/>
        </p:nvSpPr>
        <p:spPr bwMode="auto">
          <a:xfrm>
            <a:off x="3286116" y="357166"/>
            <a:ext cx="2714644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3.2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队列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76375" y="3874316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5820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把进行插入的一端称做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进行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删除的一端称做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队首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队头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队列中插入新元素称为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，新元素进队后就成为新的队尾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元素。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队列中删除元素称为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离队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，元素出队后，其后继元素就成为队首元素。 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27258" y="3952827"/>
            <a:ext cx="4824413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419871" y="4529088"/>
            <a:ext cx="8651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68483" y="4529088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554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队列示意图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28662" y="3671832"/>
            <a:ext cx="950959" cy="534995"/>
            <a:chOff x="928662" y="3671832"/>
            <a:chExt cx="950959" cy="534995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出队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96133" y="3714752"/>
            <a:ext cx="933453" cy="525412"/>
            <a:chOff x="6996133" y="3714752"/>
            <a:chExt cx="933453" cy="525412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进队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9" grpId="0"/>
      <p:bldP spid="3079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250265" cy="93634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队列的主要特点是先进先出，所以又把队列称为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先进先出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88473"/>
            <a:chOff x="2357422" y="1855105"/>
            <a:chExt cx="4286280" cy="3788473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个人过独木桥</a:t>
              </a: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只能按上桥的次序过桥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3088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这里独木桥就是一个队列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157161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 rot="227613">
            <a:off x="398601" y="1381598"/>
            <a:ext cx="396182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队列的基本运算如下：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647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队列。构造一个空队列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队列。释放队列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QueueEmpty(q)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队列是否为空。若队列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为空，则返回真；否则返回假。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q,e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队列。将元素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进队作为队尾元素。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q,&amp;</a:t>
            </a:r>
            <a:r>
              <a:rPr lang="en-US" altLang="zh-CN" sz="220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队列。从队列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中出队一个元素，并将其值赋给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85720" y="642918"/>
            <a:ext cx="8208963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队列抽象数据类型＝逻辑结构＋基本运算（运算描述）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71775" y="1628775"/>
            <a:ext cx="4824413" cy="1569660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队列和线性表有什么不同？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队列和栈有什么不同？</a:t>
            </a:r>
          </a:p>
        </p:txBody>
      </p:sp>
      <p:pic>
        <p:nvPicPr>
          <p:cNvPr id="7171" name="Picture 5" descr="u=2609916094,179178809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96975"/>
            <a:ext cx="224313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48" y="571480"/>
            <a:ext cx="8077200" cy="11302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既然队列中元素逻辑关系与线性表的相同，队列可以采用与线性表相同的存储结构。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79667" y="1963739"/>
            <a:ext cx="99220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Freeform 6"/>
          <p:cNvSpPr/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顺序队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链队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新闻纸"/>
          <p:cNvSpPr txBox="1">
            <a:spLocks noChangeArrowheads="1"/>
          </p:cNvSpPr>
          <p:nvPr/>
        </p:nvSpPr>
        <p:spPr bwMode="auto">
          <a:xfrm>
            <a:off x="152400" y="333375"/>
            <a:ext cx="7804150" cy="5794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3.2.2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队列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的顺序存储结构及其基本运算的实现</a:t>
            </a:r>
            <a:endParaRPr kumimoji="1" lang="zh-CN" altLang="en-US" sz="2800" b="0" dirty="0">
              <a:solidFill>
                <a:srgbClr val="FF3300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203399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front,rear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队首和队尾指针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5643602" cy="46544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顺序队类型</a:t>
            </a:r>
            <a:r>
              <a:rPr kumimoji="1"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定义如下：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00034" y="4572008"/>
            <a:ext cx="8001056" cy="83099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因为队列两端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都在变化，所以需要两个指针来标识队列的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状态。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直接映射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708275"/>
            <a:ext cx="15128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384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38450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  <a:r>
              <a:rPr lang="en-US" altLang="zh-CN" sz="2000"/>
              <a:t>+1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9563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r</a:t>
            </a:r>
            <a:endParaRPr lang="en-US" altLang="zh-CN" sz="2000"/>
          </a:p>
        </p:txBody>
      </p:sp>
      <p:sp>
        <p:nvSpPr>
          <p:cNvPr id="9235" name="AutoShape 20"/>
          <p:cNvSpPr/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853238" y="4181475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的示意图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2733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55775" y="15716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755775" y="19319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755775" y="2290749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755775" y="26511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755775" y="30114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09550" y="3351199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）全部出队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245092" y="3929066"/>
            <a:ext cx="6327304" cy="2225675"/>
            <a:chOff x="1245092" y="4071942"/>
            <a:chExt cx="6327304" cy="2225675"/>
          </a:xfrm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45092" y="4386253"/>
              <a:ext cx="941387" cy="101566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</a:t>
              </a:r>
              <a:endParaRPr lang="en-US" altLang="zh-CN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</a:t>
              </a:r>
              <a:endPara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5643602" cy="22256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总是指向队尾元素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元素进队，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指向当前队中队头元素的前一位置 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元素出队，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时不能再进队</a:t>
              </a: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107950" y="3643314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front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209800" y="1589074"/>
            <a:ext cx="2103438" cy="2195513"/>
            <a:chOff x="2209800" y="1589074"/>
            <a:chExt cx="2103438" cy="2195513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98950" y="1589074"/>
            <a:ext cx="2103438" cy="2159000"/>
            <a:chOff x="4298950" y="1589074"/>
            <a:chExt cx="2103438" cy="2159000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267450" y="1474774"/>
            <a:ext cx="2120900" cy="1952625"/>
            <a:chOff x="6267450" y="1474774"/>
            <a:chExt cx="2120900" cy="1952625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956550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956550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956550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956550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956550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67450" y="167480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72225" y="14747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8989</Words>
  <Application>Microsoft Office PowerPoint</Application>
  <PresentationFormat>全屏显示(4:3)</PresentationFormat>
  <Paragraphs>2516</Paragraphs>
  <Slides>170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170</vt:i4>
      </vt:variant>
    </vt:vector>
  </HeadingPairs>
  <TitlesOfParts>
    <vt:vector size="188" baseType="lpstr">
      <vt:lpstr>Arial Unicode MS</vt:lpstr>
      <vt:lpstr>KaiTi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Dong HongBin</cp:lastModifiedBy>
  <cp:revision>883</cp:revision>
  <dcterms:created xsi:type="dcterms:W3CDTF">2004-04-04T02:09:00Z</dcterms:created>
  <dcterms:modified xsi:type="dcterms:W3CDTF">2019-11-29T03:41:28Z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