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6"/>
  </p:notesMasterIdLst>
  <p:handoutMasterIdLst>
    <p:handoutMasterId r:id="rId247"/>
  </p:handoutMasterIdLst>
  <p:sldIdLst>
    <p:sldId id="256" r:id="rId2"/>
    <p:sldId id="257" r:id="rId3"/>
    <p:sldId id="460" r:id="rId4"/>
    <p:sldId id="258" r:id="rId5"/>
    <p:sldId id="259" r:id="rId6"/>
    <p:sldId id="487" r:id="rId7"/>
    <p:sldId id="260" r:id="rId8"/>
    <p:sldId id="261" r:id="rId9"/>
    <p:sldId id="459" r:id="rId10"/>
    <p:sldId id="486" r:id="rId11"/>
    <p:sldId id="262" r:id="rId12"/>
    <p:sldId id="263" r:id="rId13"/>
    <p:sldId id="264" r:id="rId14"/>
    <p:sldId id="265" r:id="rId15"/>
    <p:sldId id="484" r:id="rId16"/>
    <p:sldId id="485" r:id="rId17"/>
    <p:sldId id="266" r:id="rId18"/>
    <p:sldId id="458" r:id="rId19"/>
    <p:sldId id="500" r:id="rId20"/>
    <p:sldId id="501" r:id="rId21"/>
    <p:sldId id="503" r:id="rId22"/>
    <p:sldId id="504" r:id="rId23"/>
    <p:sldId id="505" r:id="rId24"/>
    <p:sldId id="506" r:id="rId25"/>
    <p:sldId id="507" r:id="rId26"/>
    <p:sldId id="508" r:id="rId27"/>
    <p:sldId id="509" r:id="rId28"/>
    <p:sldId id="510" r:id="rId29"/>
    <p:sldId id="511" r:id="rId30"/>
    <p:sldId id="512" r:id="rId31"/>
    <p:sldId id="513" r:id="rId32"/>
    <p:sldId id="514" r:id="rId33"/>
    <p:sldId id="515" r:id="rId34"/>
    <p:sldId id="516" r:id="rId35"/>
    <p:sldId id="517" r:id="rId36"/>
    <p:sldId id="518" r:id="rId37"/>
    <p:sldId id="519" r:id="rId38"/>
    <p:sldId id="520" r:id="rId39"/>
    <p:sldId id="521" r:id="rId40"/>
    <p:sldId id="522" r:id="rId41"/>
    <p:sldId id="523" r:id="rId42"/>
    <p:sldId id="524" r:id="rId43"/>
    <p:sldId id="525" r:id="rId44"/>
    <p:sldId id="526" r:id="rId45"/>
    <p:sldId id="527" r:id="rId46"/>
    <p:sldId id="528" r:id="rId47"/>
    <p:sldId id="529" r:id="rId48"/>
    <p:sldId id="530" r:id="rId49"/>
    <p:sldId id="531" r:id="rId50"/>
    <p:sldId id="532" r:id="rId51"/>
    <p:sldId id="533" r:id="rId52"/>
    <p:sldId id="534" r:id="rId53"/>
    <p:sldId id="535" r:id="rId54"/>
    <p:sldId id="536" r:id="rId55"/>
    <p:sldId id="537" r:id="rId56"/>
    <p:sldId id="538" r:id="rId57"/>
    <p:sldId id="539" r:id="rId58"/>
    <p:sldId id="540" r:id="rId59"/>
    <p:sldId id="541" r:id="rId60"/>
    <p:sldId id="542" r:id="rId61"/>
    <p:sldId id="543" r:id="rId62"/>
    <p:sldId id="544" r:id="rId63"/>
    <p:sldId id="545" r:id="rId64"/>
    <p:sldId id="546" r:id="rId65"/>
    <p:sldId id="547" r:id="rId66"/>
    <p:sldId id="548" r:id="rId67"/>
    <p:sldId id="549" r:id="rId68"/>
    <p:sldId id="550" r:id="rId69"/>
    <p:sldId id="551" r:id="rId70"/>
    <p:sldId id="552" r:id="rId71"/>
    <p:sldId id="553" r:id="rId72"/>
    <p:sldId id="554" r:id="rId73"/>
    <p:sldId id="555" r:id="rId74"/>
    <p:sldId id="556" r:id="rId75"/>
    <p:sldId id="557" r:id="rId76"/>
    <p:sldId id="558" r:id="rId77"/>
    <p:sldId id="559" r:id="rId78"/>
    <p:sldId id="560" r:id="rId79"/>
    <p:sldId id="561" r:id="rId80"/>
    <p:sldId id="562" r:id="rId81"/>
    <p:sldId id="563" r:id="rId82"/>
    <p:sldId id="564" r:id="rId83"/>
    <p:sldId id="565" r:id="rId84"/>
    <p:sldId id="566" r:id="rId85"/>
    <p:sldId id="567" r:id="rId86"/>
    <p:sldId id="568" r:id="rId87"/>
    <p:sldId id="569" r:id="rId88"/>
    <p:sldId id="570" r:id="rId89"/>
    <p:sldId id="571" r:id="rId90"/>
    <p:sldId id="572" r:id="rId91"/>
    <p:sldId id="573" r:id="rId92"/>
    <p:sldId id="574" r:id="rId93"/>
    <p:sldId id="575" r:id="rId94"/>
    <p:sldId id="576" r:id="rId95"/>
    <p:sldId id="577" r:id="rId96"/>
    <p:sldId id="578" r:id="rId97"/>
    <p:sldId id="579" r:id="rId98"/>
    <p:sldId id="580" r:id="rId99"/>
    <p:sldId id="581" r:id="rId100"/>
    <p:sldId id="582" r:id="rId101"/>
    <p:sldId id="604" r:id="rId102"/>
    <p:sldId id="605" r:id="rId103"/>
    <p:sldId id="606" r:id="rId104"/>
    <p:sldId id="607" r:id="rId105"/>
    <p:sldId id="608" r:id="rId106"/>
    <p:sldId id="609" r:id="rId107"/>
    <p:sldId id="610" r:id="rId108"/>
    <p:sldId id="611" r:id="rId109"/>
    <p:sldId id="612" r:id="rId110"/>
    <p:sldId id="613" r:id="rId111"/>
    <p:sldId id="614" r:id="rId112"/>
    <p:sldId id="615" r:id="rId113"/>
    <p:sldId id="616" r:id="rId114"/>
    <p:sldId id="617" r:id="rId115"/>
    <p:sldId id="618" r:id="rId116"/>
    <p:sldId id="619" r:id="rId117"/>
    <p:sldId id="620" r:id="rId118"/>
    <p:sldId id="621" r:id="rId119"/>
    <p:sldId id="622" r:id="rId120"/>
    <p:sldId id="623" r:id="rId121"/>
    <p:sldId id="624" r:id="rId122"/>
    <p:sldId id="625" r:id="rId123"/>
    <p:sldId id="626" r:id="rId124"/>
    <p:sldId id="627" r:id="rId125"/>
    <p:sldId id="628" r:id="rId126"/>
    <p:sldId id="629" r:id="rId127"/>
    <p:sldId id="630" r:id="rId128"/>
    <p:sldId id="631" r:id="rId129"/>
    <p:sldId id="632" r:id="rId130"/>
    <p:sldId id="633" r:id="rId131"/>
    <p:sldId id="634" r:id="rId132"/>
    <p:sldId id="635" r:id="rId133"/>
    <p:sldId id="636" r:id="rId134"/>
    <p:sldId id="637" r:id="rId135"/>
    <p:sldId id="638" r:id="rId136"/>
    <p:sldId id="639" r:id="rId137"/>
    <p:sldId id="640" r:id="rId138"/>
    <p:sldId id="641" r:id="rId139"/>
    <p:sldId id="642" r:id="rId140"/>
    <p:sldId id="643" r:id="rId141"/>
    <p:sldId id="644" r:id="rId142"/>
    <p:sldId id="645" r:id="rId143"/>
    <p:sldId id="646" r:id="rId144"/>
    <p:sldId id="647" r:id="rId145"/>
    <p:sldId id="648" r:id="rId146"/>
    <p:sldId id="649" r:id="rId147"/>
    <p:sldId id="650" r:id="rId148"/>
    <p:sldId id="651" r:id="rId149"/>
    <p:sldId id="652" r:id="rId150"/>
    <p:sldId id="653" r:id="rId151"/>
    <p:sldId id="654" r:id="rId152"/>
    <p:sldId id="655" r:id="rId153"/>
    <p:sldId id="656" r:id="rId154"/>
    <p:sldId id="657" r:id="rId155"/>
    <p:sldId id="658" r:id="rId156"/>
    <p:sldId id="659" r:id="rId157"/>
    <p:sldId id="660" r:id="rId158"/>
    <p:sldId id="661" r:id="rId159"/>
    <p:sldId id="662" r:id="rId160"/>
    <p:sldId id="663" r:id="rId161"/>
    <p:sldId id="664" r:id="rId162"/>
    <p:sldId id="665" r:id="rId163"/>
    <p:sldId id="666" r:id="rId164"/>
    <p:sldId id="667" r:id="rId165"/>
    <p:sldId id="668" r:id="rId166"/>
    <p:sldId id="669" r:id="rId167"/>
    <p:sldId id="670" r:id="rId168"/>
    <p:sldId id="671" r:id="rId169"/>
    <p:sldId id="672" r:id="rId170"/>
    <p:sldId id="673" r:id="rId171"/>
    <p:sldId id="674" r:id="rId172"/>
    <p:sldId id="675" r:id="rId173"/>
    <p:sldId id="676" r:id="rId174"/>
    <p:sldId id="677" r:id="rId175"/>
    <p:sldId id="678" r:id="rId176"/>
    <p:sldId id="679" r:id="rId177"/>
    <p:sldId id="680" r:id="rId178"/>
    <p:sldId id="681" r:id="rId179"/>
    <p:sldId id="682" r:id="rId180"/>
    <p:sldId id="683" r:id="rId181"/>
    <p:sldId id="684" r:id="rId182"/>
    <p:sldId id="685" r:id="rId183"/>
    <p:sldId id="686" r:id="rId184"/>
    <p:sldId id="687" r:id="rId185"/>
    <p:sldId id="688" r:id="rId186"/>
    <p:sldId id="689" r:id="rId187"/>
    <p:sldId id="690" r:id="rId188"/>
    <p:sldId id="691" r:id="rId189"/>
    <p:sldId id="692" r:id="rId190"/>
    <p:sldId id="693" r:id="rId191"/>
    <p:sldId id="694" r:id="rId192"/>
    <p:sldId id="695" r:id="rId193"/>
    <p:sldId id="696" r:id="rId194"/>
    <p:sldId id="697" r:id="rId195"/>
    <p:sldId id="698" r:id="rId196"/>
    <p:sldId id="699" r:id="rId197"/>
    <p:sldId id="700" r:id="rId198"/>
    <p:sldId id="701" r:id="rId199"/>
    <p:sldId id="702" r:id="rId200"/>
    <p:sldId id="703" r:id="rId201"/>
    <p:sldId id="704" r:id="rId202"/>
    <p:sldId id="705" r:id="rId203"/>
    <p:sldId id="706" r:id="rId204"/>
    <p:sldId id="707" r:id="rId205"/>
    <p:sldId id="708" r:id="rId206"/>
    <p:sldId id="727" r:id="rId207"/>
    <p:sldId id="728" r:id="rId208"/>
    <p:sldId id="729" r:id="rId209"/>
    <p:sldId id="730" r:id="rId210"/>
    <p:sldId id="731" r:id="rId211"/>
    <p:sldId id="732" r:id="rId212"/>
    <p:sldId id="733" r:id="rId213"/>
    <p:sldId id="734" r:id="rId214"/>
    <p:sldId id="735" r:id="rId215"/>
    <p:sldId id="736" r:id="rId216"/>
    <p:sldId id="737" r:id="rId217"/>
    <p:sldId id="738" r:id="rId218"/>
    <p:sldId id="739" r:id="rId219"/>
    <p:sldId id="740" r:id="rId220"/>
    <p:sldId id="741" r:id="rId221"/>
    <p:sldId id="742" r:id="rId222"/>
    <p:sldId id="743" r:id="rId223"/>
    <p:sldId id="744" r:id="rId224"/>
    <p:sldId id="745" r:id="rId225"/>
    <p:sldId id="746" r:id="rId226"/>
    <p:sldId id="747" r:id="rId227"/>
    <p:sldId id="709" r:id="rId228"/>
    <p:sldId id="710" r:id="rId229"/>
    <p:sldId id="711" r:id="rId230"/>
    <p:sldId id="712" r:id="rId231"/>
    <p:sldId id="713" r:id="rId232"/>
    <p:sldId id="714" r:id="rId233"/>
    <p:sldId id="715" r:id="rId234"/>
    <p:sldId id="716" r:id="rId235"/>
    <p:sldId id="717" r:id="rId236"/>
    <p:sldId id="718" r:id="rId237"/>
    <p:sldId id="719" r:id="rId238"/>
    <p:sldId id="720" r:id="rId239"/>
    <p:sldId id="721" r:id="rId240"/>
    <p:sldId id="722" r:id="rId241"/>
    <p:sldId id="723" r:id="rId242"/>
    <p:sldId id="724" r:id="rId243"/>
    <p:sldId id="725" r:id="rId244"/>
    <p:sldId id="726" r:id="rId245"/>
  </p:sldIdLst>
  <p:sldSz cx="9144000" cy="6858000" type="screen4x3"/>
  <p:notesSz cx="9144000" cy="6858000"/>
  <p:defaultTextStyle>
    <a:defPPr>
      <a:defRPr lang="zh-CN"/>
    </a:defPPr>
    <a:lvl1pPr algn="ctr" rtl="0" fontAlgn="base">
      <a:spcBef>
        <a:spcPct val="0"/>
      </a:spcBef>
      <a:spcAft>
        <a:spcPct val="0"/>
      </a:spcAft>
      <a:defRPr sz="2400" b="1" kern="1200">
        <a:solidFill>
          <a:srgbClr val="3333FF"/>
        </a:solidFill>
        <a:latin typeface="Times New Roman" panose="02020603050405020304" pitchFamily="18" charset="0"/>
        <a:ea typeface="楷体_GB2312" pitchFamily="49" charset="-122"/>
        <a:cs typeface="+mn-cs"/>
      </a:defRPr>
    </a:lvl1pPr>
    <a:lvl2pPr marL="457200" algn="ctr" rtl="0" fontAlgn="base">
      <a:spcBef>
        <a:spcPct val="0"/>
      </a:spcBef>
      <a:spcAft>
        <a:spcPct val="0"/>
      </a:spcAft>
      <a:defRPr sz="2400" b="1" kern="1200">
        <a:solidFill>
          <a:srgbClr val="3333FF"/>
        </a:solidFill>
        <a:latin typeface="Times New Roman" panose="02020603050405020304" pitchFamily="18" charset="0"/>
        <a:ea typeface="楷体_GB2312" pitchFamily="49" charset="-122"/>
        <a:cs typeface="+mn-cs"/>
      </a:defRPr>
    </a:lvl2pPr>
    <a:lvl3pPr marL="914400" algn="ctr" rtl="0" fontAlgn="base">
      <a:spcBef>
        <a:spcPct val="0"/>
      </a:spcBef>
      <a:spcAft>
        <a:spcPct val="0"/>
      </a:spcAft>
      <a:defRPr sz="2400" b="1" kern="1200">
        <a:solidFill>
          <a:srgbClr val="3333FF"/>
        </a:solidFill>
        <a:latin typeface="Times New Roman" panose="02020603050405020304" pitchFamily="18" charset="0"/>
        <a:ea typeface="楷体_GB2312" pitchFamily="49" charset="-122"/>
        <a:cs typeface="+mn-cs"/>
      </a:defRPr>
    </a:lvl3pPr>
    <a:lvl4pPr marL="1371600" algn="ctr" rtl="0" fontAlgn="base">
      <a:spcBef>
        <a:spcPct val="0"/>
      </a:spcBef>
      <a:spcAft>
        <a:spcPct val="0"/>
      </a:spcAft>
      <a:defRPr sz="2400" b="1" kern="1200">
        <a:solidFill>
          <a:srgbClr val="3333FF"/>
        </a:solidFill>
        <a:latin typeface="Times New Roman" panose="02020603050405020304" pitchFamily="18" charset="0"/>
        <a:ea typeface="楷体_GB2312" pitchFamily="49" charset="-122"/>
        <a:cs typeface="+mn-cs"/>
      </a:defRPr>
    </a:lvl4pPr>
    <a:lvl5pPr marL="1828800" algn="ctr" rtl="0" fontAlgn="base">
      <a:spcBef>
        <a:spcPct val="0"/>
      </a:spcBef>
      <a:spcAft>
        <a:spcPct val="0"/>
      </a:spcAft>
      <a:defRPr sz="2400" b="1" kern="1200">
        <a:solidFill>
          <a:srgbClr val="3333FF"/>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rgbClr val="3333FF"/>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rgbClr val="3333FF"/>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rgbClr val="3333FF"/>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rgbClr val="3333FF"/>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3300"/>
    <a:srgbClr val="0000CC"/>
    <a:srgbClr val="0000FF"/>
    <a:srgbClr val="339933"/>
    <a:srgbClr val="DDDDDD"/>
    <a:srgbClr val="C0C0C0"/>
    <a:srgbClr val="D1DC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29" autoAdjust="0"/>
    <p:restoredTop sz="94682" autoAdjust="0"/>
  </p:normalViewPr>
  <p:slideViewPr>
    <p:cSldViewPr>
      <p:cViewPr varScale="1">
        <p:scale>
          <a:sx n="109" d="100"/>
          <a:sy n="109" d="100"/>
        </p:scale>
        <p:origin x="1026" y="78"/>
      </p:cViewPr>
      <p:guideLst>
        <p:guide orient="horz" pos="2160"/>
        <p:guide pos="286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notesMaster" Target="notesMasters/notesMaster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F37E3389-0C4C-4F0A-89F0-7DC563BA5443}" type="datetimeFigureOut">
              <a:rPr lang="zh-CN" altLang="en-US" smtClean="0"/>
              <a:t>2023/4/20</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DFE4136-68EB-48BD-9424-305F7C2C9F8E}" type="slidenum">
              <a:rPr lang="zh-CN" altLang="en-US" smtClean="0"/>
              <a:t>‹#›</a:t>
            </a:fld>
            <a:endParaRPr lang="zh-CN" altLang="en-US"/>
          </a:p>
        </p:txBody>
      </p:sp>
    </p:spTree>
    <p:extLst>
      <p:ext uri="{BB962C8B-B14F-4D97-AF65-F5344CB8AC3E}">
        <p14:creationId xmlns:p14="http://schemas.microsoft.com/office/powerpoint/2010/main" val="4178860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5A521C92-A49A-4867-A77D-FA33BA68F307}" type="datetimeFigureOut">
              <a:rPr lang="zh-CN" altLang="en-US" smtClean="0"/>
              <a:t>2023/4/20</a:t>
            </a:fld>
            <a:endParaRPr lang="zh-CN" altLang="en-US"/>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A157EB1-F58D-4197-A87F-1534DD93B239}" type="slidenum">
              <a:rPr lang="zh-CN" altLang="en-US" smtClean="0"/>
              <a:t>‹#›</a:t>
            </a:fld>
            <a:endParaRPr lang="zh-CN" altLang="en-US"/>
          </a:p>
        </p:txBody>
      </p:sp>
    </p:spTree>
    <p:extLst>
      <p:ext uri="{BB962C8B-B14F-4D97-AF65-F5344CB8AC3E}">
        <p14:creationId xmlns:p14="http://schemas.microsoft.com/office/powerpoint/2010/main" val="3405411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2A157EB1-F58D-4197-A87F-1534DD93B239}" type="slidenum">
              <a:rPr lang="zh-CN" altLang="en-US" smtClean="0"/>
              <a:t>1</a:t>
            </a:fld>
            <a:endParaRPr lang="zh-CN" altLang="en-US"/>
          </a:p>
        </p:txBody>
      </p:sp>
    </p:spTree>
    <p:extLst>
      <p:ext uri="{BB962C8B-B14F-4D97-AF65-F5344CB8AC3E}">
        <p14:creationId xmlns:p14="http://schemas.microsoft.com/office/powerpoint/2010/main" val="1224314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212</a:t>
            </a:fld>
            <a:endParaRPr lang="en-US" altLang="zh-CN"/>
          </a:p>
        </p:txBody>
      </p:sp>
    </p:spTree>
    <p:extLst>
      <p:ext uri="{BB962C8B-B14F-4D97-AF65-F5344CB8AC3E}">
        <p14:creationId xmlns:p14="http://schemas.microsoft.com/office/powerpoint/2010/main" val="2501108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213</a:t>
            </a:fld>
            <a:endParaRPr lang="en-US" altLang="zh-CN"/>
          </a:p>
        </p:txBody>
      </p:sp>
    </p:spTree>
    <p:extLst>
      <p:ext uri="{BB962C8B-B14F-4D97-AF65-F5344CB8AC3E}">
        <p14:creationId xmlns:p14="http://schemas.microsoft.com/office/powerpoint/2010/main" val="2863521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t>214</a:t>
            </a:fld>
            <a:endParaRPr lang="en-US" altLang="zh-CN"/>
          </a:p>
        </p:txBody>
      </p:sp>
      <p:sp>
        <p:nvSpPr>
          <p:cNvPr id="219138" name="Rectangle 2"/>
          <p:cNvSpPr>
            <a:spLocks noGrp="1" noRot="1" noChangeAspect="1" noChangeArrowheads="1" noTextEdit="1"/>
          </p:cNvSpPr>
          <p:nvPr>
            <p:ph type="sldImg"/>
          </p:nvPr>
        </p:nvSpPr>
        <p:spPr>
          <a:xfrm>
            <a:off x="2857500" y="514350"/>
            <a:ext cx="3429000" cy="2571750"/>
          </a:xfrm>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97911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215</a:t>
            </a:fld>
            <a:endParaRPr lang="en-US" altLang="zh-CN"/>
          </a:p>
        </p:txBody>
      </p:sp>
    </p:spTree>
    <p:extLst>
      <p:ext uri="{BB962C8B-B14F-4D97-AF65-F5344CB8AC3E}">
        <p14:creationId xmlns:p14="http://schemas.microsoft.com/office/powerpoint/2010/main" val="1401867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216</a:t>
            </a:fld>
            <a:endParaRPr lang="en-US" altLang="zh-CN"/>
          </a:p>
        </p:txBody>
      </p:sp>
    </p:spTree>
    <p:extLst>
      <p:ext uri="{BB962C8B-B14F-4D97-AF65-F5344CB8AC3E}">
        <p14:creationId xmlns:p14="http://schemas.microsoft.com/office/powerpoint/2010/main" val="2220622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217</a:t>
            </a:fld>
            <a:endParaRPr lang="en-US" altLang="zh-CN"/>
          </a:p>
        </p:txBody>
      </p:sp>
    </p:spTree>
    <p:extLst>
      <p:ext uri="{BB962C8B-B14F-4D97-AF65-F5344CB8AC3E}">
        <p14:creationId xmlns:p14="http://schemas.microsoft.com/office/powerpoint/2010/main" val="2470718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218</a:t>
            </a:fld>
            <a:endParaRPr lang="en-US" altLang="zh-CN"/>
          </a:p>
        </p:txBody>
      </p:sp>
    </p:spTree>
    <p:extLst>
      <p:ext uri="{BB962C8B-B14F-4D97-AF65-F5344CB8AC3E}">
        <p14:creationId xmlns:p14="http://schemas.microsoft.com/office/powerpoint/2010/main" val="746613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219</a:t>
            </a:fld>
            <a:endParaRPr lang="en-US" altLang="zh-CN"/>
          </a:p>
        </p:txBody>
      </p:sp>
    </p:spTree>
    <p:extLst>
      <p:ext uri="{BB962C8B-B14F-4D97-AF65-F5344CB8AC3E}">
        <p14:creationId xmlns:p14="http://schemas.microsoft.com/office/powerpoint/2010/main" val="3186850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220</a:t>
            </a:fld>
            <a:endParaRPr lang="en-US" altLang="zh-CN"/>
          </a:p>
        </p:txBody>
      </p:sp>
    </p:spTree>
    <p:extLst>
      <p:ext uri="{BB962C8B-B14F-4D97-AF65-F5344CB8AC3E}">
        <p14:creationId xmlns:p14="http://schemas.microsoft.com/office/powerpoint/2010/main" val="695525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221</a:t>
            </a:fld>
            <a:endParaRPr lang="en-US" altLang="zh-CN"/>
          </a:p>
        </p:txBody>
      </p:sp>
    </p:spTree>
    <p:extLst>
      <p:ext uri="{BB962C8B-B14F-4D97-AF65-F5344CB8AC3E}">
        <p14:creationId xmlns:p14="http://schemas.microsoft.com/office/powerpoint/2010/main" val="67574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157EB1-F58D-4197-A87F-1534DD93B239}" type="slidenum">
              <a:rPr lang="zh-CN" altLang="en-US" smtClean="0"/>
              <a:t>31</a:t>
            </a:fld>
            <a:endParaRPr lang="zh-CN" altLang="en-US"/>
          </a:p>
        </p:txBody>
      </p:sp>
    </p:spTree>
    <p:extLst>
      <p:ext uri="{BB962C8B-B14F-4D97-AF65-F5344CB8AC3E}">
        <p14:creationId xmlns:p14="http://schemas.microsoft.com/office/powerpoint/2010/main" val="2714702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t>227</a:t>
            </a:fld>
            <a:endParaRPr lang="en-US" altLang="zh-CN"/>
          </a:p>
        </p:txBody>
      </p:sp>
      <p:sp>
        <p:nvSpPr>
          <p:cNvPr id="219138" name="Rectangle 2"/>
          <p:cNvSpPr>
            <a:spLocks noGrp="1" noRot="1" noChangeAspect="1" noChangeArrowheads="1" noTextEdit="1"/>
          </p:cNvSpPr>
          <p:nvPr>
            <p:ph type="sldImg"/>
          </p:nvPr>
        </p:nvSpPr>
        <p:spPr>
          <a:xfrm>
            <a:off x="2857500" y="514350"/>
            <a:ext cx="3429000" cy="2571750"/>
          </a:xfrm>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94280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239</a:t>
            </a:fld>
            <a:endParaRPr lang="en-US" altLang="zh-CN"/>
          </a:p>
        </p:txBody>
      </p:sp>
    </p:spTree>
    <p:extLst>
      <p:ext uri="{BB962C8B-B14F-4D97-AF65-F5344CB8AC3E}">
        <p14:creationId xmlns:p14="http://schemas.microsoft.com/office/powerpoint/2010/main" val="3082600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157EB1-F58D-4197-A87F-1534DD93B239}" type="slidenum">
              <a:rPr lang="zh-CN" altLang="en-US" smtClean="0"/>
              <a:t>150</a:t>
            </a:fld>
            <a:endParaRPr lang="zh-CN" altLang="en-US"/>
          </a:p>
        </p:txBody>
      </p:sp>
    </p:spTree>
    <p:extLst>
      <p:ext uri="{BB962C8B-B14F-4D97-AF65-F5344CB8AC3E}">
        <p14:creationId xmlns:p14="http://schemas.microsoft.com/office/powerpoint/2010/main" val="4069238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8C1A40-83A1-49D1-BF1B-B3BEC23E6C99}" type="slidenum">
              <a:rPr lang="en-US" altLang="zh-CN"/>
              <a:t>206</a:t>
            </a:fld>
            <a:endParaRPr lang="en-US" altLang="zh-CN"/>
          </a:p>
        </p:txBody>
      </p:sp>
      <p:sp>
        <p:nvSpPr>
          <p:cNvPr id="219138" name="Rectangle 2"/>
          <p:cNvSpPr>
            <a:spLocks noGrp="1" noRot="1" noChangeAspect="1" noChangeArrowheads="1" noTextEdit="1"/>
          </p:cNvSpPr>
          <p:nvPr>
            <p:ph type="sldImg"/>
          </p:nvPr>
        </p:nvSpPr>
        <p:spPr>
          <a:xfrm>
            <a:off x="2857500" y="514350"/>
            <a:ext cx="3429000" cy="2571750"/>
          </a:xfrm>
        </p:spPr>
      </p:sp>
      <p:sp>
        <p:nvSpPr>
          <p:cNvPr id="219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61107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207</a:t>
            </a:fld>
            <a:endParaRPr lang="en-US" altLang="zh-CN"/>
          </a:p>
        </p:txBody>
      </p:sp>
    </p:spTree>
    <p:extLst>
      <p:ext uri="{BB962C8B-B14F-4D97-AF65-F5344CB8AC3E}">
        <p14:creationId xmlns:p14="http://schemas.microsoft.com/office/powerpoint/2010/main" val="2455078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208</a:t>
            </a:fld>
            <a:endParaRPr lang="en-US" altLang="zh-CN"/>
          </a:p>
        </p:txBody>
      </p:sp>
    </p:spTree>
    <p:extLst>
      <p:ext uri="{BB962C8B-B14F-4D97-AF65-F5344CB8AC3E}">
        <p14:creationId xmlns:p14="http://schemas.microsoft.com/office/powerpoint/2010/main" val="1120036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209</a:t>
            </a:fld>
            <a:endParaRPr lang="en-US" altLang="zh-CN"/>
          </a:p>
        </p:txBody>
      </p:sp>
    </p:spTree>
    <p:extLst>
      <p:ext uri="{BB962C8B-B14F-4D97-AF65-F5344CB8AC3E}">
        <p14:creationId xmlns:p14="http://schemas.microsoft.com/office/powerpoint/2010/main" val="30019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210</a:t>
            </a:fld>
            <a:endParaRPr lang="en-US" altLang="zh-CN"/>
          </a:p>
        </p:txBody>
      </p:sp>
    </p:spTree>
    <p:extLst>
      <p:ext uri="{BB962C8B-B14F-4D97-AF65-F5344CB8AC3E}">
        <p14:creationId xmlns:p14="http://schemas.microsoft.com/office/powerpoint/2010/main" val="1141888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514350"/>
            <a:ext cx="3429000" cy="257175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t>211</a:t>
            </a:fld>
            <a:endParaRPr lang="en-US" altLang="zh-CN"/>
          </a:p>
        </p:txBody>
      </p:sp>
    </p:spTree>
    <p:extLst>
      <p:ext uri="{BB962C8B-B14F-4D97-AF65-F5344CB8AC3E}">
        <p14:creationId xmlns:p14="http://schemas.microsoft.com/office/powerpoint/2010/main" val="1340619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B87D1E45-C356-41FB-B510-EB3E65F89B36}" type="slidenum">
              <a:rPr lang="en-US" altLang="zh-CN" smtClean="0"/>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F0D1289-34D7-47B2-B96E-1DD1405F16BC}" type="slidenum">
              <a:rPr lang="en-US" altLang="zh-CN" smtClean="0"/>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9FB9C97-79C7-4A38-9111-79C51DC839A6}"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153172AD-FDDA-44AA-B287-01558B314681}"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0396A83-39AB-4BD8-B3E6-84C22BAB5E01}"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472AA3CB-21F0-4873-BABA-B165C34B2249}" type="slidenum">
              <a:rPr lang="en-US" altLang="zh-CN"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D33B60C1-64CB-408B-8148-B8F78D350277}"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B63CC673-4A7A-41A6-B44C-DCAC0A161783}" type="slidenum">
              <a:rPr lang="en-US" altLang="zh-CN"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2000">
                <a:solidFill>
                  <a:srgbClr val="FF0000"/>
                </a:solidFill>
              </a:defRPr>
            </a:lvl1pPr>
          </a:lstStyle>
          <a:p>
            <a:fld id="{7B73CAF9-FD11-4256-9668-6A8A3A0B73F9}" type="slidenum">
              <a:rPr lang="en-US" altLang="zh-CN" smtClean="0"/>
              <a:t>‹#›</a:t>
            </a:fld>
            <a:endParaRPr lang="en-US" altLang="zh-CN"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CC31188D-9A16-4BD8-9740-B7DB8DD47674}" type="slidenum">
              <a:rPr lang="en-US" altLang="zh-CN"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F78C90F3-8FBB-4736-8403-0BCB24A05E3A}" type="slidenum">
              <a:rPr lang="en-US" altLang="zh-CN" smtClean="0"/>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30867-2D46-473B-BC29-1E44AFB3697C}"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3.GIF"/><Relationship Id="rId5" Type="http://schemas.openxmlformats.org/officeDocument/2006/relationships/image" Target="../media/image22.jpeg"/><Relationship Id="rId4" Type="http://schemas.openxmlformats.org/officeDocument/2006/relationships/slide" Target="slide12.xml"/></Relationships>
</file>

<file path=ppt/slides/_rels/slide20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20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0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4.png"/><Relationship Id="rId5" Type="http://schemas.openxmlformats.org/officeDocument/2006/relationships/image" Target="../media/image25.wmf"/><Relationship Id="rId4" Type="http://schemas.openxmlformats.org/officeDocument/2006/relationships/oleObject" Target="../embeddings/oleObject2.bin"/></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26.jpeg"/><Relationship Id="rId4" Type="http://schemas.openxmlformats.org/officeDocument/2006/relationships/slide" Target="slide16.xml"/></Relationships>
</file>

<file path=ppt/slides/_rels/slide22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8.w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descr="信纸"/>
          <p:cNvSpPr txBox="1">
            <a:spLocks noChangeArrowheads="1"/>
          </p:cNvSpPr>
          <p:nvPr/>
        </p:nvSpPr>
        <p:spPr bwMode="auto">
          <a:xfrm>
            <a:off x="571472" y="1994206"/>
            <a:ext cx="3384000" cy="52322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8.1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图</a:t>
            </a:r>
            <a:r>
              <a:rPr kumimoji="1"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的概念</a:t>
            </a:r>
            <a:endPar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sp>
        <p:nvSpPr>
          <p:cNvPr id="2051" name="Text Box 3"/>
          <p:cNvSpPr txBox="1">
            <a:spLocks noChangeArrowheads="1"/>
          </p:cNvSpPr>
          <p:nvPr/>
        </p:nvSpPr>
        <p:spPr bwMode="auto">
          <a:xfrm>
            <a:off x="2697173" y="441309"/>
            <a:ext cx="3303587" cy="701675"/>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ln>
          <a:effectLst/>
        </p:spPr>
        <p:txBody>
          <a:bodyPr>
            <a:spAutoFit/>
          </a:bodyPr>
          <a:lstStyle/>
          <a:p>
            <a:pPr>
              <a:spcBef>
                <a:spcPct val="50000"/>
              </a:spcBef>
            </a:pPr>
            <a:r>
              <a:rPr kumimoji="1" lang="zh-CN" altLang="en-US" sz="4000" dirty="0">
                <a:solidFill>
                  <a:srgbClr val="FF0000"/>
                </a:solidFill>
                <a:effectLst>
                  <a:outerShdw blurRad="38100" dist="38100" dir="2700000" algn="tl">
                    <a:srgbClr val="000000"/>
                  </a:outerShdw>
                </a:effectLst>
                <a:ea typeface="隶书" pitchFamily="49" charset="-122"/>
              </a:rPr>
              <a:t>第</a:t>
            </a:r>
            <a:r>
              <a:rPr kumimoji="1" lang="en-US" altLang="zh-CN" sz="4000" dirty="0">
                <a:solidFill>
                  <a:srgbClr val="FF0000"/>
                </a:solidFill>
                <a:effectLst>
                  <a:outerShdw blurRad="38100" dist="38100" dir="2700000" algn="tl">
                    <a:srgbClr val="000000"/>
                  </a:outerShdw>
                </a:effectLst>
                <a:ea typeface="隶书" pitchFamily="49" charset="-122"/>
              </a:rPr>
              <a:t>8</a:t>
            </a:r>
            <a:r>
              <a:rPr kumimoji="1" lang="zh-CN" altLang="en-US" sz="4000" dirty="0">
                <a:solidFill>
                  <a:srgbClr val="FF0000"/>
                </a:solidFill>
                <a:effectLst>
                  <a:outerShdw blurRad="38100" dist="38100" dir="2700000" algn="tl">
                    <a:srgbClr val="000000"/>
                  </a:outerShdw>
                </a:effectLst>
                <a:ea typeface="隶书" pitchFamily="49" charset="-122"/>
              </a:rPr>
              <a:t>章  图</a:t>
            </a:r>
          </a:p>
        </p:txBody>
      </p:sp>
      <p:sp>
        <p:nvSpPr>
          <p:cNvPr id="4" name="Text Box 12" descr="信纸"/>
          <p:cNvSpPr txBox="1">
            <a:spLocks noChangeArrowheads="1"/>
          </p:cNvSpPr>
          <p:nvPr/>
        </p:nvSpPr>
        <p:spPr bwMode="auto">
          <a:xfrm>
            <a:off x="571472" y="3389628"/>
            <a:ext cx="3384000" cy="468000"/>
          </a:xfrm>
          <a:prstGeom prst="rect">
            <a:avLst/>
          </a:prstGeom>
        </p:spPr>
        <p:style>
          <a:lnRef idx="1">
            <a:schemeClr val="accent6"/>
          </a:lnRef>
          <a:fillRef idx="2">
            <a:schemeClr val="accent6"/>
          </a:fillRef>
          <a:effectRef idx="1">
            <a:schemeClr val="accent6"/>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defRPr/>
            </a:pPr>
            <a:r>
              <a:rPr kumimoji="1"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8.3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图的遍历</a:t>
            </a:r>
          </a:p>
        </p:txBody>
      </p:sp>
      <p:sp>
        <p:nvSpPr>
          <p:cNvPr id="5" name="Text Box 12" descr="信纸"/>
          <p:cNvSpPr txBox="1">
            <a:spLocks noChangeArrowheads="1"/>
          </p:cNvSpPr>
          <p:nvPr/>
        </p:nvSpPr>
        <p:spPr bwMode="auto">
          <a:xfrm>
            <a:off x="571472" y="2714620"/>
            <a:ext cx="3384000" cy="46800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8.2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图的存储结构</a:t>
            </a:r>
          </a:p>
        </p:txBody>
      </p:sp>
      <p:sp>
        <p:nvSpPr>
          <p:cNvPr id="7" name="Text Box 12" descr="信纸"/>
          <p:cNvSpPr txBox="1">
            <a:spLocks noChangeArrowheads="1"/>
          </p:cNvSpPr>
          <p:nvPr/>
        </p:nvSpPr>
        <p:spPr bwMode="auto">
          <a:xfrm>
            <a:off x="4178280" y="2937846"/>
            <a:ext cx="4392000" cy="523220"/>
          </a:xfrm>
          <a:prstGeom prst="rect">
            <a:avLst/>
          </a:prstGeom>
        </p:spPr>
        <p:style>
          <a:lnRef idx="1">
            <a:schemeClr val="accent6"/>
          </a:lnRef>
          <a:fillRef idx="2">
            <a:schemeClr val="accent6"/>
          </a:fillRef>
          <a:effectRef idx="1">
            <a:schemeClr val="accent6"/>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8.6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拓扑排序</a:t>
            </a:r>
          </a:p>
        </p:txBody>
      </p:sp>
      <p:sp>
        <p:nvSpPr>
          <p:cNvPr id="8" name="Text Box 12" descr="信纸"/>
          <p:cNvSpPr txBox="1">
            <a:spLocks noChangeArrowheads="1"/>
          </p:cNvSpPr>
          <p:nvPr/>
        </p:nvSpPr>
        <p:spPr bwMode="auto">
          <a:xfrm>
            <a:off x="4178280" y="3580788"/>
            <a:ext cx="4392000" cy="523220"/>
          </a:xfrm>
          <a:prstGeom prst="rect">
            <a:avLst/>
          </a:prstGeom>
        </p:spPr>
        <p:style>
          <a:lnRef idx="1">
            <a:schemeClr val="accent6"/>
          </a:lnRef>
          <a:fillRef idx="2">
            <a:schemeClr val="accent6"/>
          </a:fillRef>
          <a:effectRef idx="1">
            <a:schemeClr val="accent6"/>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8.7  </a:t>
            </a:r>
            <a:r>
              <a:rPr kumimoji="1" lang="en-US" altLang="zh-CN" sz="2800"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AOE</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网与关键路径</a:t>
            </a:r>
          </a:p>
        </p:txBody>
      </p:sp>
      <p:sp>
        <p:nvSpPr>
          <p:cNvPr id="9" name="Text Box 12" descr="信纸"/>
          <p:cNvSpPr txBox="1">
            <a:spLocks noChangeArrowheads="1"/>
          </p:cNvSpPr>
          <p:nvPr/>
        </p:nvSpPr>
        <p:spPr bwMode="auto">
          <a:xfrm>
            <a:off x="4178280" y="1542424"/>
            <a:ext cx="4392000" cy="523220"/>
          </a:xfrm>
          <a:prstGeom prst="rect">
            <a:avLst/>
          </a:prstGeom>
        </p:spPr>
        <p:style>
          <a:lnRef idx="1">
            <a:schemeClr val="accent6"/>
          </a:lnRef>
          <a:fillRef idx="2">
            <a:schemeClr val="accent6"/>
          </a:fillRef>
          <a:effectRef idx="1">
            <a:schemeClr val="accent6"/>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8.4</a:t>
            </a:r>
            <a:r>
              <a:rPr kumimoji="1" lang="zh-CN" altLang="en-US"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r>
              <a:rPr kumimoji="1" lang="zh-CN" altLang="en-US" sz="28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生成</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树和最小生成树</a:t>
            </a:r>
          </a:p>
        </p:txBody>
      </p:sp>
      <p:sp>
        <p:nvSpPr>
          <p:cNvPr id="10" name="Text Box 12" descr="信纸"/>
          <p:cNvSpPr txBox="1">
            <a:spLocks noChangeArrowheads="1"/>
          </p:cNvSpPr>
          <p:nvPr/>
        </p:nvSpPr>
        <p:spPr bwMode="auto">
          <a:xfrm>
            <a:off x="4178280" y="2262838"/>
            <a:ext cx="4392000" cy="523220"/>
          </a:xfrm>
          <a:prstGeom prst="rect">
            <a:avLst/>
          </a:prstGeom>
        </p:spPr>
        <p:style>
          <a:lnRef idx="1">
            <a:schemeClr val="accent6"/>
          </a:lnRef>
          <a:fillRef idx="2">
            <a:schemeClr val="accent6"/>
          </a:fillRef>
          <a:effectRef idx="1">
            <a:schemeClr val="accent6"/>
          </a:effectRef>
          <a:fontRef idx="minor">
            <a:schemeClr val="dk1"/>
          </a:fontRef>
        </p:style>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kumimoji="1" lang="en-US" altLang="zh-CN" sz="28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8.5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最短路径</a:t>
            </a:r>
          </a:p>
        </p:txBody>
      </p:sp>
      <p:sp>
        <p:nvSpPr>
          <p:cNvPr id="13" name="Text Box 12" descr="信纸"/>
          <p:cNvSpPr txBox="1">
            <a:spLocks noChangeArrowheads="1"/>
          </p:cNvSpPr>
          <p:nvPr/>
        </p:nvSpPr>
        <p:spPr bwMode="auto">
          <a:xfrm>
            <a:off x="1785918" y="4477416"/>
            <a:ext cx="5429288" cy="523220"/>
          </a:xfrm>
          <a:prstGeom prst="rect">
            <a:avLst/>
          </a:prstGeom>
          <a:blipFill dpi="0" rotWithShape="1">
            <a:blip r:embed="rId3"/>
            <a:srcRect/>
            <a:tile tx="0" ty="0" sx="100000" sy="100000" flip="none" algn="tl"/>
          </a:blipFill>
          <a:ln w="9525">
            <a:noFill/>
            <a:miter lim="800000"/>
          </a:ln>
          <a:effectLst>
            <a:prstShdw prst="shdw17" dist="17961" dir="2700000">
              <a:srgbClr val="FFFFCC">
                <a:gamma/>
                <a:shade val="60000"/>
                <a:invGamma/>
              </a:srgbClr>
            </a:prstShdw>
          </a:effectLst>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spcBef>
                <a:spcPct val="50000"/>
              </a:spcBef>
            </a:pPr>
            <a:r>
              <a:rPr kumimoji="1" lang="en-US" altLang="zh-CN" sz="2800" spc="50" smtClean="0">
                <a:ln w="11430"/>
                <a:solidFill>
                  <a:srgbClr val="FF0000"/>
                </a:solidFill>
                <a:effectLst>
                  <a:outerShdw blurRad="76200" dist="50800" dir="5400000" algn="tl" rotWithShape="0">
                    <a:srgbClr val="000000">
                      <a:alpha val="65000"/>
                    </a:srgbClr>
                  </a:outerShdw>
                </a:effectLst>
                <a:ea typeface="隶书" pitchFamily="49" charset="-122"/>
                <a:cs typeface="Times New Roman" panose="02020603050405020304" pitchFamily="18" charset="0"/>
              </a:rPr>
              <a:t>  8.8  </a:t>
            </a:r>
            <a:r>
              <a:rPr kumimoji="1" lang="zh-CN" altLang="en-US" sz="2800" spc="50" smtClean="0">
                <a:ln w="11430"/>
                <a:solidFill>
                  <a:srgbClr val="FF0000"/>
                </a:solidFill>
                <a:effectLst>
                  <a:outerShdw blurRad="76200" dist="50800" dir="5400000" algn="tl" rotWithShape="0">
                    <a:srgbClr val="000000">
                      <a:alpha val="65000"/>
                    </a:srgbClr>
                  </a:outerShdw>
                </a:effectLst>
                <a:ea typeface="隶书" pitchFamily="49" charset="-122"/>
                <a:cs typeface="Times New Roman" panose="02020603050405020304" pitchFamily="18" charset="0"/>
              </a:rPr>
              <a:t>“</a:t>
            </a:r>
            <a:r>
              <a:rPr lang="zh-CN" altLang="en-US" sz="2800" smtClean="0">
                <a:solidFill>
                  <a:srgbClr val="FF0000"/>
                </a:solidFill>
                <a:ea typeface="隶书" pitchFamily="49" charset="-122"/>
                <a:cs typeface="Times New Roman" panose="02020603050405020304" pitchFamily="18" charset="0"/>
                <a:sym typeface="Wingdings" panose="05000000000000000000" pitchFamily="2" charset="2"/>
              </a:rPr>
              <a:t>小</a:t>
            </a:r>
            <a:r>
              <a:rPr kumimoji="1" lang="zh-CN" altLang="en-US" sz="2800" smtClean="0">
                <a:solidFill>
                  <a:srgbClr val="FF0000"/>
                </a:solidFill>
                <a:ea typeface="隶书" pitchFamily="49" charset="-122"/>
                <a:cs typeface="Times New Roman" panose="02020603050405020304" pitchFamily="18" charset="0"/>
              </a:rPr>
              <a:t>算法”解决“大问题”</a:t>
            </a:r>
            <a:endParaRPr kumimoji="1" lang="zh-CN" altLang="en-US" sz="2800" spc="50" dirty="0">
              <a:ln w="11430"/>
              <a:solidFill>
                <a:srgbClr val="FF0000"/>
              </a:solidFill>
              <a:effectLst>
                <a:outerShdw blurRad="76200" dist="50800" dir="5400000" algn="tl" rotWithShape="0">
                  <a:srgbClr val="000000">
                    <a:alpha val="65000"/>
                  </a:srgbClr>
                </a:outerShdw>
              </a:effectLst>
              <a:ea typeface="隶书"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a:t>
            </a:fld>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642918"/>
            <a:ext cx="8215370" cy="175432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lnSpc>
                <a:spcPct val="150000"/>
              </a:lnSpc>
            </a:pP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endParaRPr kumimoji="1" lang="en-US" altLang="zh-CN"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algn="l">
              <a:lnSpc>
                <a:spcPct val="150000"/>
              </a:lnSpc>
            </a:pPr>
            <a:r>
              <a:rPr kumimoji="1" lang="zh-CN" altLang="en-US" dirty="0" smtClean="0">
                <a:ea typeface="楷体" panose="02010609060101010101" pitchFamily="49" charset="-122"/>
                <a:cs typeface="Times New Roman" panose="02020603050405020304" pitchFamily="18" charset="0"/>
              </a:rPr>
              <a:t>        </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设有一个图</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G=(V</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，取</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的子集</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 </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的子集</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 </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。那么，</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一定是</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的子图吗？</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10</a:t>
            </a:fld>
            <a:endParaRPr lang="en-US" altLang="zh-CN"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defRPr/>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100</a:t>
            </a:fld>
            <a:endParaRPr lang="en-US" altLang="zh-CN"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85720" y="1857364"/>
            <a:ext cx="8610600" cy="978729"/>
          </a:xfrm>
          <a:prstGeom prst="rect">
            <a:avLst/>
          </a:prstGeom>
          <a:noFill/>
          <a:ln w="9525">
            <a:noFill/>
            <a:miter lim="800000"/>
          </a:ln>
          <a:effectLst/>
        </p:spPr>
        <p:txBody>
          <a:bodyPr>
            <a:spAutoFit/>
          </a:bodyPr>
          <a:lstStyle/>
          <a:p>
            <a:pPr algn="l">
              <a:lnSpc>
                <a:spcPct val="120000"/>
              </a:lnSpc>
              <a:spcBef>
                <a:spcPct val="50000"/>
              </a:spcBef>
            </a:pPr>
            <a:r>
              <a:rPr kumimoji="1" lang="zh-CN" altLang="en-US" dirty="0">
                <a:ea typeface="楷体" panose="02010609060101010101" pitchFamily="49" charset="-122"/>
                <a:cs typeface="Times New Roman" panose="02020603050405020304" pitchFamily="18" charset="0"/>
              </a:rPr>
              <a:t>　　一个</a:t>
            </a:r>
            <a:r>
              <a:rPr kumimoji="1" lang="zh-CN" altLang="en-US" dirty="0">
                <a:solidFill>
                  <a:srgbClr val="FF00FF"/>
                </a:solidFill>
                <a:ea typeface="楷体" panose="02010609060101010101" pitchFamily="49" charset="-122"/>
                <a:cs typeface="Times New Roman" panose="02020603050405020304" pitchFamily="18" charset="0"/>
              </a:rPr>
              <a:t>连通图的生成树是一个极小</a:t>
            </a:r>
            <a:r>
              <a:rPr kumimoji="1" lang="zh-CN" altLang="en-US">
                <a:solidFill>
                  <a:srgbClr val="FF00FF"/>
                </a:solidFill>
                <a:ea typeface="楷体" panose="02010609060101010101" pitchFamily="49" charset="-122"/>
                <a:cs typeface="Times New Roman" panose="02020603050405020304" pitchFamily="18" charset="0"/>
              </a:rPr>
              <a:t>连通</a:t>
            </a:r>
            <a:r>
              <a:rPr kumimoji="1" lang="zh-CN" altLang="en-US" smtClean="0">
                <a:solidFill>
                  <a:srgbClr val="FF00FF"/>
                </a:solidFill>
                <a:ea typeface="楷体" panose="02010609060101010101" pitchFamily="49" charset="-122"/>
                <a:cs typeface="Times New Roman" panose="02020603050405020304" pitchFamily="18" charset="0"/>
              </a:rPr>
              <a:t>子图</a:t>
            </a:r>
            <a:r>
              <a:rPr kumimoji="1" lang="zh-CN" altLang="en-US" smtClean="0">
                <a:ea typeface="楷体" panose="02010609060101010101" pitchFamily="49" charset="-122"/>
                <a:cs typeface="Times New Roman" panose="02020603050405020304" pitchFamily="18" charset="0"/>
              </a:rPr>
              <a:t>，它</a:t>
            </a:r>
            <a:r>
              <a:rPr kumimoji="1" lang="zh-CN" altLang="en-US" dirty="0">
                <a:ea typeface="楷体" panose="02010609060101010101" pitchFamily="49" charset="-122"/>
                <a:cs typeface="Times New Roman" panose="02020603050405020304" pitchFamily="18" charset="0"/>
              </a:rPr>
              <a:t>含有图中</a:t>
            </a:r>
            <a:r>
              <a:rPr kumimoji="1" lang="zh-CN" altLang="en-US" dirty="0" smtClean="0">
                <a:ea typeface="楷体" panose="02010609060101010101" pitchFamily="49" charset="-122"/>
                <a:cs typeface="Times New Roman" panose="02020603050405020304" pitchFamily="18" charset="0"/>
              </a:rPr>
              <a:t>全部</a:t>
            </a:r>
            <a:r>
              <a:rPr kumimoji="1" lang="en-US" altLang="zh-CN" i="1" dirty="0" smtClean="0">
                <a:ea typeface="楷体" panose="02010609060101010101" pitchFamily="49" charset="-122"/>
                <a:cs typeface="Times New Roman" panose="02020603050405020304" pitchFamily="18" charset="0"/>
              </a:rPr>
              <a:t>n</a:t>
            </a:r>
            <a:r>
              <a:rPr kumimoji="1" lang="zh-CN" altLang="en-US" dirty="0" smtClean="0">
                <a:ea typeface="楷体" panose="02010609060101010101" pitchFamily="49" charset="-122"/>
                <a:cs typeface="Times New Roman" panose="02020603050405020304" pitchFamily="18" charset="0"/>
              </a:rPr>
              <a:t>个顶点和构成</a:t>
            </a:r>
            <a:r>
              <a:rPr kumimoji="1" lang="zh-CN" altLang="en-US" dirty="0">
                <a:ea typeface="楷体" panose="02010609060101010101" pitchFamily="49" charset="-122"/>
                <a:cs typeface="Times New Roman" panose="02020603050405020304" pitchFamily="18" charset="0"/>
              </a:rPr>
              <a:t>一棵树的</a:t>
            </a:r>
            <a:r>
              <a:rPr kumimoji="1" lang="en-US" altLang="zh-CN" dirty="0">
                <a:ea typeface="楷体" panose="02010609060101010101" pitchFamily="49" charset="-122"/>
                <a:cs typeface="Times New Roman" panose="02020603050405020304" pitchFamily="18" charset="0"/>
              </a:rPr>
              <a:t>(</a:t>
            </a:r>
            <a:r>
              <a:rPr kumimoji="1" lang="en-US" altLang="zh-CN" i="1" dirty="0">
                <a:ea typeface="楷体" panose="02010609060101010101" pitchFamily="49" charset="-122"/>
                <a:cs typeface="Times New Roman" panose="02020603050405020304" pitchFamily="18" charset="0"/>
              </a:rPr>
              <a:t>n</a:t>
            </a:r>
            <a:r>
              <a:rPr kumimoji="1" lang="en-US" altLang="zh-CN" dirty="0">
                <a:latin typeface="+mn-ea"/>
                <a:ea typeface="+mn-ea"/>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1)</a:t>
            </a:r>
            <a:r>
              <a:rPr kumimoji="1" lang="zh-CN" altLang="en-US" dirty="0">
                <a:ea typeface="楷体" panose="02010609060101010101" pitchFamily="49" charset="-122"/>
                <a:cs typeface="Times New Roman" panose="02020603050405020304" pitchFamily="18" charset="0"/>
              </a:rPr>
              <a:t>条边</a:t>
            </a:r>
            <a:r>
              <a:rPr kumimoji="1" lang="zh-CN" altLang="en-US" dirty="0" smtClean="0">
                <a:ea typeface="楷体" panose="02010609060101010101" pitchFamily="49" charset="-122"/>
                <a:cs typeface="Times New Roman" panose="02020603050405020304" pitchFamily="18" charset="0"/>
              </a:rPr>
              <a:t>。</a:t>
            </a:r>
            <a:r>
              <a:rPr kumimoji="1" lang="zh-CN" altLang="en-US" dirty="0">
                <a:ea typeface="楷体" panose="02010609060101010101" pitchFamily="49" charset="-122"/>
                <a:cs typeface="Times New Roman" panose="02020603050405020304" pitchFamily="18" charset="0"/>
              </a:rPr>
              <a:t>　　</a:t>
            </a:r>
          </a:p>
        </p:txBody>
      </p:sp>
      <p:sp>
        <p:nvSpPr>
          <p:cNvPr id="41987" name="Text Box 3" descr="再生纸"/>
          <p:cNvSpPr txBox="1">
            <a:spLocks noChangeArrowheads="1"/>
          </p:cNvSpPr>
          <p:nvPr/>
        </p:nvSpPr>
        <p:spPr bwMode="auto">
          <a:xfrm>
            <a:off x="357158" y="1071546"/>
            <a:ext cx="3500462" cy="523220"/>
          </a:xfrm>
          <a:prstGeom prst="rect">
            <a:avLst/>
          </a:prstGeom>
          <a:ln>
            <a:noFill/>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4"/>
          </a:lnRef>
          <a:fillRef idx="2">
            <a:schemeClr val="accent4"/>
          </a:fillRef>
          <a:effectRef idx="1">
            <a:schemeClr val="accent4"/>
          </a:effectRef>
          <a:fontRef idx="minor">
            <a:schemeClr val="dk1"/>
          </a:fontRef>
        </p:style>
        <p:txBody>
          <a:bodyPr wrap="square">
            <a:spAutoFit/>
          </a:bodyPr>
          <a:lstStyle/>
          <a:p>
            <a:pPr>
              <a:spcBef>
                <a:spcPct val="50000"/>
              </a:spcBef>
            </a:pPr>
            <a:r>
              <a:rPr kumimoji="1" lang="en-US" altLang="zh-CN" sz="2800" smtClean="0">
                <a:solidFill>
                  <a:srgbClr val="FF3300"/>
                </a:solidFill>
                <a:latin typeface="Times New Roman" panose="02020603050405020304" pitchFamily="18" charset="0"/>
                <a:ea typeface="隶书" pitchFamily="49" charset="-122"/>
                <a:cs typeface="Times New Roman" panose="02020603050405020304" pitchFamily="18" charset="0"/>
              </a:rPr>
              <a:t>8.4.1  </a:t>
            </a:r>
            <a:r>
              <a:rPr kumimoji="1" lang="zh-CN" altLang="en-US" sz="2800" dirty="0">
                <a:solidFill>
                  <a:srgbClr val="FF3300"/>
                </a:solidFill>
                <a:latin typeface="Times New Roman" panose="02020603050405020304" pitchFamily="18" charset="0"/>
                <a:ea typeface="隶书" pitchFamily="49" charset="-122"/>
                <a:cs typeface="Times New Roman" panose="02020603050405020304" pitchFamily="18" charset="0"/>
              </a:rPr>
              <a:t>生成树的概念</a:t>
            </a:r>
            <a:endParaRPr lang="zh-CN" altLang="en-US" sz="2800" dirty="0">
              <a:latin typeface="Times New Roman" panose="02020603050405020304" pitchFamily="18" charset="0"/>
              <a:ea typeface="隶书" pitchFamily="49" charset="-122"/>
              <a:cs typeface="Times New Roman" panose="02020603050405020304" pitchFamily="18" charset="0"/>
            </a:endParaRPr>
          </a:p>
        </p:txBody>
      </p:sp>
      <p:sp>
        <p:nvSpPr>
          <p:cNvPr id="4" name="Text Box 12" descr="信纸"/>
          <p:cNvSpPr txBox="1">
            <a:spLocks noChangeArrowheads="1"/>
          </p:cNvSpPr>
          <p:nvPr/>
        </p:nvSpPr>
        <p:spPr bwMode="auto">
          <a:xfrm>
            <a:off x="1857356" y="277795"/>
            <a:ext cx="5257800" cy="579437"/>
          </a:xfrm>
          <a:prstGeom prst="rect">
            <a:avLst/>
          </a:prstGeom>
          <a:blipFill dpi="0" rotWithShape="1">
            <a:blip r:embed="rId2"/>
            <a:srcRect/>
            <a:tile tx="0" ty="0" sx="100000" sy="100000" flip="none" algn="tl"/>
          </a:blipFill>
          <a:ln w="9525">
            <a:noFill/>
            <a:miter lim="800000"/>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8.4</a:t>
            </a:r>
            <a:r>
              <a:rPr kumimoji="1"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  </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生成</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树和最小生成树</a:t>
            </a:r>
          </a:p>
        </p:txBody>
      </p:sp>
      <p:sp>
        <p:nvSpPr>
          <p:cNvPr id="5" name="TextBox 4"/>
          <p:cNvSpPr txBox="1"/>
          <p:nvPr/>
        </p:nvSpPr>
        <p:spPr>
          <a:xfrm>
            <a:off x="428596" y="5214950"/>
            <a:ext cx="8501122"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kumimoji="1" lang="zh-CN" altLang="en-US" dirty="0" smtClean="0">
                <a:ea typeface="楷体" panose="02010609060101010101" pitchFamily="49" charset="-122"/>
                <a:cs typeface="Times New Roman" panose="02020603050405020304" pitchFamily="18" charset="0"/>
              </a:rPr>
              <a:t> </a:t>
            </a: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命题：</a:t>
            </a:r>
            <a:r>
              <a:rPr kumimoji="1" lang="zh-CN" altLang="en-US" dirty="0" smtClean="0">
                <a:solidFill>
                  <a:srgbClr val="0000FF"/>
                </a:solidFill>
                <a:ea typeface="楷体" panose="02010609060101010101" pitchFamily="49" charset="-122"/>
                <a:cs typeface="Times New Roman" panose="02020603050405020304" pitchFamily="18" charset="0"/>
              </a:rPr>
              <a:t>如果在一棵生成树上添加一</a:t>
            </a:r>
            <a:r>
              <a:rPr kumimoji="1" lang="zh-CN" altLang="en-US" smtClean="0">
                <a:solidFill>
                  <a:srgbClr val="0000FF"/>
                </a:solidFill>
                <a:ea typeface="楷体" panose="02010609060101010101" pitchFamily="49" charset="-122"/>
                <a:cs typeface="Times New Roman" panose="02020603050405020304" pitchFamily="18" charset="0"/>
              </a:rPr>
              <a:t>条边，必定</a:t>
            </a:r>
            <a:r>
              <a:rPr kumimoji="1" lang="zh-CN" altLang="en-US" dirty="0" smtClean="0">
                <a:solidFill>
                  <a:srgbClr val="0000FF"/>
                </a:solidFill>
                <a:ea typeface="楷体" panose="02010609060101010101" pitchFamily="49" charset="-122"/>
                <a:cs typeface="Times New Roman" panose="02020603050405020304" pitchFamily="18" charset="0"/>
              </a:rPr>
              <a:t>构成一个环。</a:t>
            </a:r>
            <a:endParaRPr lang="zh-CN" altLang="en-US" dirty="0">
              <a:solidFill>
                <a:srgbClr val="0000FF"/>
              </a:solidFill>
              <a:ea typeface="楷体" panose="02010609060101010101" pitchFamily="49" charset="-122"/>
              <a:cs typeface="Times New Roman" panose="02020603050405020304" pitchFamily="18" charset="0"/>
            </a:endParaRPr>
          </a:p>
        </p:txBody>
      </p:sp>
      <p:grpSp>
        <p:nvGrpSpPr>
          <p:cNvPr id="50" name="组合 49"/>
          <p:cNvGrpSpPr/>
          <p:nvPr/>
        </p:nvGrpSpPr>
        <p:grpSpPr>
          <a:xfrm>
            <a:off x="1142976" y="2897212"/>
            <a:ext cx="2376488" cy="2016125"/>
            <a:chOff x="1142976" y="2555883"/>
            <a:chExt cx="2376488" cy="2016125"/>
          </a:xfrm>
        </p:grpSpPr>
        <p:sp>
          <p:nvSpPr>
            <p:cNvPr id="9" name="Oval 31"/>
            <p:cNvSpPr>
              <a:spLocks noChangeArrowheads="1"/>
            </p:cNvSpPr>
            <p:nvPr/>
          </p:nvSpPr>
          <p:spPr bwMode="auto">
            <a:xfrm>
              <a:off x="1719239" y="255588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10" name="Oval 32"/>
            <p:cNvSpPr>
              <a:spLocks noChangeArrowheads="1"/>
            </p:cNvSpPr>
            <p:nvPr/>
          </p:nvSpPr>
          <p:spPr bwMode="auto">
            <a:xfrm>
              <a:off x="2282811" y="3384567"/>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11" name="Oval 33"/>
            <p:cNvSpPr>
              <a:spLocks noChangeArrowheads="1"/>
            </p:cNvSpPr>
            <p:nvPr/>
          </p:nvSpPr>
          <p:spPr bwMode="auto">
            <a:xfrm>
              <a:off x="1142976" y="3421071"/>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2</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12" name="Oval 34"/>
            <p:cNvSpPr>
              <a:spLocks noChangeArrowheads="1"/>
            </p:cNvSpPr>
            <p:nvPr/>
          </p:nvSpPr>
          <p:spPr bwMode="auto">
            <a:xfrm>
              <a:off x="1792264" y="414020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3</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13" name="Oval 35"/>
            <p:cNvSpPr>
              <a:spLocks noChangeArrowheads="1"/>
            </p:cNvSpPr>
            <p:nvPr/>
          </p:nvSpPr>
          <p:spPr bwMode="auto">
            <a:xfrm>
              <a:off x="2727301" y="4137047"/>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15" name="Oval 37"/>
            <p:cNvSpPr>
              <a:spLocks noChangeArrowheads="1"/>
            </p:cNvSpPr>
            <p:nvPr/>
          </p:nvSpPr>
          <p:spPr bwMode="auto">
            <a:xfrm>
              <a:off x="3159101" y="3348046"/>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16" name="Freeform 13"/>
            <p:cNvSpPr/>
            <p:nvPr/>
          </p:nvSpPr>
          <p:spPr bwMode="auto">
            <a:xfrm>
              <a:off x="1379452" y="2913073"/>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cxnSp>
          <p:nvCxnSpPr>
            <p:cNvPr id="19" name="直接连接符 18"/>
            <p:cNvCxnSpPr>
              <a:stCxn id="11" idx="5"/>
              <a:endCxn id="12" idx="1"/>
            </p:cNvCxnSpPr>
            <p:nvPr/>
          </p:nvCxnSpPr>
          <p:spPr>
            <a:xfrm rot="16200000" flipH="1">
              <a:off x="1440897" y="3799302"/>
              <a:ext cx="413809" cy="39447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9" idx="5"/>
              <a:endCxn id="10" idx="1"/>
            </p:cNvCxnSpPr>
            <p:nvPr/>
          </p:nvCxnSpPr>
          <p:spPr>
            <a:xfrm rot="16200000" flipH="1">
              <a:off x="1919528" y="3031746"/>
              <a:ext cx="523356" cy="30875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6"/>
              <a:endCxn id="10" idx="2"/>
            </p:cNvCxnSpPr>
            <p:nvPr/>
          </p:nvCxnSpPr>
          <p:spPr>
            <a:xfrm flipV="1">
              <a:off x="1503339" y="3600467"/>
              <a:ext cx="779472" cy="3650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0" idx="6"/>
              <a:endCxn id="15" idx="2"/>
            </p:cNvCxnSpPr>
            <p:nvPr/>
          </p:nvCxnSpPr>
          <p:spPr>
            <a:xfrm flipV="1">
              <a:off x="2643174" y="3563946"/>
              <a:ext cx="515927" cy="3652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0" idx="5"/>
              <a:endCxn id="13" idx="1"/>
            </p:cNvCxnSpPr>
            <p:nvPr/>
          </p:nvCxnSpPr>
          <p:spPr>
            <a:xfrm rot="16200000" flipH="1">
              <a:off x="2461661" y="3881869"/>
              <a:ext cx="447152" cy="18967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2" idx="6"/>
              <a:endCxn id="13" idx="2"/>
            </p:cNvCxnSpPr>
            <p:nvPr/>
          </p:nvCxnSpPr>
          <p:spPr>
            <a:xfrm flipV="1">
              <a:off x="2152627" y="4352947"/>
              <a:ext cx="574674" cy="316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9" idx="6"/>
              <a:endCxn id="15" idx="1"/>
            </p:cNvCxnSpPr>
            <p:nvPr/>
          </p:nvCxnSpPr>
          <p:spPr>
            <a:xfrm>
              <a:off x="2079602" y="2771783"/>
              <a:ext cx="1132273" cy="6394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5410222" y="2913073"/>
            <a:ext cx="2376488" cy="2016125"/>
            <a:chOff x="5410222" y="2571744"/>
            <a:chExt cx="2376488" cy="2016125"/>
          </a:xfrm>
        </p:grpSpPr>
        <p:sp>
          <p:nvSpPr>
            <p:cNvPr id="34" name="Oval 31"/>
            <p:cNvSpPr>
              <a:spLocks noChangeArrowheads="1"/>
            </p:cNvSpPr>
            <p:nvPr/>
          </p:nvSpPr>
          <p:spPr bwMode="auto">
            <a:xfrm>
              <a:off x="5986485" y="2571744"/>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35" name="Oval 32"/>
            <p:cNvSpPr>
              <a:spLocks noChangeArrowheads="1"/>
            </p:cNvSpPr>
            <p:nvPr/>
          </p:nvSpPr>
          <p:spPr bwMode="auto">
            <a:xfrm>
              <a:off x="6550057" y="340042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36" name="Oval 33"/>
            <p:cNvSpPr>
              <a:spLocks noChangeArrowheads="1"/>
            </p:cNvSpPr>
            <p:nvPr/>
          </p:nvSpPr>
          <p:spPr bwMode="auto">
            <a:xfrm>
              <a:off x="5410222" y="3436932"/>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2</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37" name="Oval 34"/>
            <p:cNvSpPr>
              <a:spLocks noChangeArrowheads="1"/>
            </p:cNvSpPr>
            <p:nvPr/>
          </p:nvSpPr>
          <p:spPr bwMode="auto">
            <a:xfrm>
              <a:off x="6059510" y="4156069"/>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3</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38" name="Oval 35"/>
            <p:cNvSpPr>
              <a:spLocks noChangeArrowheads="1"/>
            </p:cNvSpPr>
            <p:nvPr/>
          </p:nvSpPr>
          <p:spPr bwMode="auto">
            <a:xfrm>
              <a:off x="6994547" y="415290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39" name="Oval 37"/>
            <p:cNvSpPr>
              <a:spLocks noChangeArrowheads="1"/>
            </p:cNvSpPr>
            <p:nvPr/>
          </p:nvSpPr>
          <p:spPr bwMode="auto">
            <a:xfrm>
              <a:off x="7426347" y="3363907"/>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40" name="Freeform 13"/>
            <p:cNvSpPr/>
            <p:nvPr/>
          </p:nvSpPr>
          <p:spPr bwMode="auto">
            <a:xfrm>
              <a:off x="5646698" y="2928934"/>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cxnSp>
          <p:nvCxnSpPr>
            <p:cNvPr id="41" name="直接连接符 40"/>
            <p:cNvCxnSpPr>
              <a:stCxn id="36" idx="5"/>
              <a:endCxn id="37" idx="1"/>
            </p:cNvCxnSpPr>
            <p:nvPr/>
          </p:nvCxnSpPr>
          <p:spPr>
            <a:xfrm rot="16200000" flipH="1">
              <a:off x="5708143" y="3815163"/>
              <a:ext cx="413809" cy="39447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5" idx="6"/>
              <a:endCxn id="39" idx="2"/>
            </p:cNvCxnSpPr>
            <p:nvPr/>
          </p:nvCxnSpPr>
          <p:spPr>
            <a:xfrm flipV="1">
              <a:off x="6910420" y="3579807"/>
              <a:ext cx="515927" cy="3652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5" idx="5"/>
              <a:endCxn id="38" idx="1"/>
            </p:cNvCxnSpPr>
            <p:nvPr/>
          </p:nvCxnSpPr>
          <p:spPr>
            <a:xfrm rot="16200000" flipH="1">
              <a:off x="6728907" y="3897730"/>
              <a:ext cx="447152" cy="18967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4" idx="6"/>
              <a:endCxn id="39" idx="1"/>
            </p:cNvCxnSpPr>
            <p:nvPr/>
          </p:nvCxnSpPr>
          <p:spPr>
            <a:xfrm>
              <a:off x="6346848" y="2787644"/>
              <a:ext cx="1132273" cy="6394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3643306" y="3341701"/>
            <a:ext cx="1643074" cy="642942"/>
            <a:chOff x="3643306" y="3000372"/>
            <a:chExt cx="1643074" cy="642942"/>
          </a:xfrm>
        </p:grpSpPr>
        <p:sp>
          <p:nvSpPr>
            <p:cNvPr id="48" name="右箭头 47"/>
            <p:cNvSpPr/>
            <p:nvPr/>
          </p:nvSpPr>
          <p:spPr bwMode="auto">
            <a:xfrm>
              <a:off x="3786182" y="3429000"/>
              <a:ext cx="1428760" cy="214314"/>
            </a:xfrm>
            <a:prstGeom prst="rightArrow">
              <a:avLst/>
            </a:prstGeom>
            <a:ln>
              <a:headEnd type="none" w="med" len="med"/>
              <a:tailEnd type="none" w="med" len="lg"/>
            </a:ln>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zh-CN" altLang="en-US"/>
            </a:p>
          </p:txBody>
        </p:sp>
        <p:sp>
          <p:nvSpPr>
            <p:cNvPr id="49" name="TextBox 48"/>
            <p:cNvSpPr txBox="1"/>
            <p:nvPr/>
          </p:nvSpPr>
          <p:spPr>
            <a:xfrm>
              <a:off x="3643306" y="3000372"/>
              <a:ext cx="1643074" cy="400110"/>
            </a:xfrm>
            <a:prstGeom prst="rect">
              <a:avLst/>
            </a:prstGeom>
            <a:noFill/>
          </p:spPr>
          <p:txBody>
            <a:bodyPr wrap="square" rtlCol="0">
              <a:spAutoFit/>
            </a:bodyPr>
            <a:lstStyle/>
            <a:p>
              <a:r>
                <a:rPr kumimoji="1" lang="zh-CN" altLang="en-US" sz="2000" smtClean="0">
                  <a:solidFill>
                    <a:srgbClr val="0000FF"/>
                  </a:solidFill>
                  <a:ea typeface="楷体" panose="02010609060101010101" pitchFamily="49" charset="-122"/>
                  <a:cs typeface="Times New Roman" panose="02020603050405020304" pitchFamily="18" charset="0"/>
                </a:rPr>
                <a:t>一棵生成树</a:t>
              </a:r>
              <a:endParaRPr lang="zh-CN" altLang="en-US" sz="2000">
                <a:solidFill>
                  <a:srgbClr val="0000FF"/>
                </a:solidFill>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101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strips(downRight)">
                                      <p:cBhvr>
                                        <p:cTn id="11" dur="500"/>
                                        <p:tgtEl>
                                          <p:spTgt spid="51"/>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5"/>
                                        </p:tgtEl>
                                        <p:attrNameLst>
                                          <p:attrName>style.visibility</p:attrName>
                                        </p:attrNameLst>
                                      </p:cBhvr>
                                      <p:to>
                                        <p:strVal val="visible"/>
                                      </p:to>
                                    </p:set>
                                    <p:anim calcmode="discrete" valueType="clr">
                                      <p:cBhvr override="childStyle">
                                        <p:cTn id="19"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5"/>
                                        </p:tgtEl>
                                        <p:attrNameLst>
                                          <p:attrName>fillcolor</p:attrName>
                                        </p:attrNameLst>
                                      </p:cBhvr>
                                      <p:tavLst>
                                        <p:tav tm="0">
                                          <p:val>
                                            <p:clrVal>
                                              <a:schemeClr val="accent2"/>
                                            </p:clrVal>
                                          </p:val>
                                        </p:tav>
                                        <p:tav tm="50000">
                                          <p:val>
                                            <p:clrVal>
                                              <a:schemeClr val="hlink"/>
                                            </p:clrVal>
                                          </p:val>
                                        </p:tav>
                                      </p:tavLst>
                                    </p:anim>
                                    <p:set>
                                      <p:cBhvr>
                                        <p:cTn id="21"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571472" y="857232"/>
            <a:ext cx="7786742" cy="576248"/>
          </a:xfrm>
          <a:prstGeom prst="rect">
            <a:avLst/>
          </a:prstGeom>
          <a:no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457200" indent="-457200" algn="just">
              <a:lnSpc>
                <a:spcPct val="150000"/>
              </a:lnSpc>
              <a:spcBef>
                <a:spcPts val="0"/>
              </a:spcBef>
              <a:buBlip>
                <a:blip r:embed="rId2"/>
              </a:buBlip>
            </a:pPr>
            <a:r>
              <a:rPr kumimoji="1" lang="zh-CN" altLang="en-US" dirty="0" smtClean="0">
                <a:ea typeface="楷体" panose="02010609060101010101" pitchFamily="49" charset="-122"/>
                <a:cs typeface="Times New Roman" panose="02020603050405020304" pitchFamily="18" charset="0"/>
              </a:rPr>
              <a:t>由</a:t>
            </a:r>
            <a:r>
              <a:rPr kumimoji="1" lang="zh-CN" altLang="en-US" dirty="0">
                <a:ea typeface="楷体" panose="02010609060101010101" pitchFamily="49" charset="-122"/>
                <a:cs typeface="Times New Roman" panose="02020603050405020304" pitchFamily="18" charset="0"/>
              </a:rPr>
              <a:t>深度优先遍历得到的生成树称为</a:t>
            </a:r>
            <a:r>
              <a:rPr kumimoji="1" lang="zh-CN" altLang="en-US" dirty="0">
                <a:solidFill>
                  <a:srgbClr val="FF0000"/>
                </a:solidFill>
                <a:ea typeface="楷体" panose="02010609060101010101" pitchFamily="49" charset="-122"/>
                <a:cs typeface="Times New Roman" panose="02020603050405020304" pitchFamily="18" charset="0"/>
              </a:rPr>
              <a:t>深度优先生成</a:t>
            </a:r>
            <a:r>
              <a:rPr kumimoji="1" lang="zh-CN" altLang="en-US" smtClean="0">
                <a:solidFill>
                  <a:srgbClr val="FF0000"/>
                </a:solidFill>
                <a:ea typeface="楷体" panose="02010609060101010101" pitchFamily="49" charset="-122"/>
                <a:cs typeface="Times New Roman" panose="02020603050405020304" pitchFamily="18" charset="0"/>
              </a:rPr>
              <a:t>树</a:t>
            </a:r>
            <a:r>
              <a:rPr kumimoji="1" lang="zh-CN" altLang="en-US" smtClean="0">
                <a:solidFill>
                  <a:srgbClr val="0000FF"/>
                </a:solidFill>
                <a:ea typeface="楷体" panose="02010609060101010101" pitchFamily="49" charset="-122"/>
                <a:cs typeface="Times New Roman" panose="02020603050405020304" pitchFamily="18" charset="0"/>
              </a:rPr>
              <a:t>。</a:t>
            </a:r>
            <a:endParaRPr kumimoji="1" lang="en-US" altLang="zh-CN" dirty="0" smtClean="0">
              <a:solidFill>
                <a:srgbClr val="0000FF"/>
              </a:solidFill>
              <a:ea typeface="楷体" panose="02010609060101010101" pitchFamily="49" charset="-122"/>
              <a:cs typeface="Times New Roman" panose="02020603050405020304" pitchFamily="18" charset="0"/>
            </a:endParaRPr>
          </a:p>
        </p:txBody>
      </p:sp>
      <p:sp>
        <p:nvSpPr>
          <p:cNvPr id="3" name="TextBox 2"/>
          <p:cNvSpPr txBox="1"/>
          <p:nvPr/>
        </p:nvSpPr>
        <p:spPr>
          <a:xfrm>
            <a:off x="500034" y="285728"/>
            <a:ext cx="6929486" cy="461665"/>
          </a:xfrm>
          <a:prstGeom prst="rect">
            <a:avLst/>
          </a:prstGeom>
          <a:noFill/>
        </p:spPr>
        <p:txBody>
          <a:bodyPr wrap="square" rtlCol="0">
            <a:spAutoFit/>
          </a:bodyPr>
          <a:lstStyle/>
          <a:p>
            <a:pPr algn="l"/>
            <a:r>
              <a:rPr lang="zh-CN" altLang="en-US" dirty="0" smtClean="0">
                <a:ea typeface="楷体" panose="02010609060101010101" pitchFamily="49" charset="-122"/>
                <a:cs typeface="Times New Roman" panose="02020603050405020304" pitchFamily="18" charset="0"/>
              </a:rPr>
              <a:t>可以通过</a:t>
            </a:r>
            <a:r>
              <a:rPr kumimoji="1" lang="zh-CN" altLang="en-US" dirty="0" smtClean="0">
                <a:ea typeface="楷体" panose="02010609060101010101" pitchFamily="49" charset="-122"/>
                <a:cs typeface="Times New Roman" panose="02020603050405020304" pitchFamily="18" charset="0"/>
              </a:rPr>
              <a:t>遍历方法产生</a:t>
            </a:r>
            <a:r>
              <a:rPr kumimoji="1" lang="zh-CN" altLang="en-US" smtClean="0">
                <a:ea typeface="楷体" panose="02010609060101010101" pitchFamily="49" charset="-122"/>
                <a:cs typeface="Times New Roman" panose="02020603050405020304" pitchFamily="18" charset="0"/>
              </a:rPr>
              <a:t>生成树：</a:t>
            </a:r>
            <a:endParaRPr lang="zh-CN" altLang="en-US" dirty="0">
              <a:ea typeface="楷体" panose="02010609060101010101" pitchFamily="49" charset="-122"/>
              <a:cs typeface="Times New Roman" panose="02020603050405020304" pitchFamily="18" charset="0"/>
            </a:endParaRPr>
          </a:p>
        </p:txBody>
      </p:sp>
      <p:sp>
        <p:nvSpPr>
          <p:cNvPr id="7" name="Oval 31"/>
          <p:cNvSpPr>
            <a:spLocks noChangeArrowheads="1"/>
          </p:cNvSpPr>
          <p:nvPr/>
        </p:nvSpPr>
        <p:spPr bwMode="auto">
          <a:xfrm>
            <a:off x="1147735" y="178592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8" name="Oval 32"/>
          <p:cNvSpPr>
            <a:spLocks noChangeArrowheads="1"/>
          </p:cNvSpPr>
          <p:nvPr/>
        </p:nvSpPr>
        <p:spPr bwMode="auto">
          <a:xfrm>
            <a:off x="1711307" y="261461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9" name="Oval 33"/>
          <p:cNvSpPr>
            <a:spLocks noChangeArrowheads="1"/>
          </p:cNvSpPr>
          <p:nvPr/>
        </p:nvSpPr>
        <p:spPr bwMode="auto">
          <a:xfrm>
            <a:off x="571472" y="2651114"/>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2</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10" name="Oval 34"/>
          <p:cNvSpPr>
            <a:spLocks noChangeArrowheads="1"/>
          </p:cNvSpPr>
          <p:nvPr/>
        </p:nvSpPr>
        <p:spPr bwMode="auto">
          <a:xfrm>
            <a:off x="1220760" y="3370251"/>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3</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11" name="Oval 35"/>
          <p:cNvSpPr>
            <a:spLocks noChangeArrowheads="1"/>
          </p:cNvSpPr>
          <p:nvPr/>
        </p:nvSpPr>
        <p:spPr bwMode="auto">
          <a:xfrm>
            <a:off x="2155797" y="336709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12" name="Oval 37"/>
          <p:cNvSpPr>
            <a:spLocks noChangeArrowheads="1"/>
          </p:cNvSpPr>
          <p:nvPr/>
        </p:nvSpPr>
        <p:spPr bwMode="auto">
          <a:xfrm>
            <a:off x="2587597" y="2578089"/>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13" name="Freeform 13"/>
          <p:cNvSpPr/>
          <p:nvPr/>
        </p:nvSpPr>
        <p:spPr bwMode="auto">
          <a:xfrm>
            <a:off x="807948" y="2143116"/>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cxnSp>
        <p:nvCxnSpPr>
          <p:cNvPr id="14" name="直接连接符 13"/>
          <p:cNvCxnSpPr>
            <a:stCxn id="9" idx="5"/>
            <a:endCxn id="10" idx="1"/>
          </p:cNvCxnSpPr>
          <p:nvPr/>
        </p:nvCxnSpPr>
        <p:spPr>
          <a:xfrm rot="16200000" flipH="1">
            <a:off x="869393" y="3029345"/>
            <a:ext cx="413809" cy="39447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5"/>
            <a:endCxn id="8" idx="1"/>
          </p:cNvCxnSpPr>
          <p:nvPr/>
        </p:nvCxnSpPr>
        <p:spPr>
          <a:xfrm rot="16200000" flipH="1">
            <a:off x="1348024" y="2261789"/>
            <a:ext cx="523356" cy="30875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9" idx="6"/>
            <a:endCxn id="8" idx="2"/>
          </p:cNvCxnSpPr>
          <p:nvPr/>
        </p:nvCxnSpPr>
        <p:spPr>
          <a:xfrm flipV="1">
            <a:off x="931835" y="2830510"/>
            <a:ext cx="779472" cy="3650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6"/>
            <a:endCxn id="12" idx="2"/>
          </p:cNvCxnSpPr>
          <p:nvPr/>
        </p:nvCxnSpPr>
        <p:spPr>
          <a:xfrm flipV="1">
            <a:off x="2071670" y="2793989"/>
            <a:ext cx="515927" cy="3652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8" idx="5"/>
            <a:endCxn id="11" idx="1"/>
          </p:cNvCxnSpPr>
          <p:nvPr/>
        </p:nvCxnSpPr>
        <p:spPr>
          <a:xfrm rot="16200000" flipH="1">
            <a:off x="1890157" y="3111912"/>
            <a:ext cx="447152" cy="18967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6"/>
            <a:endCxn id="11" idx="2"/>
          </p:cNvCxnSpPr>
          <p:nvPr/>
        </p:nvCxnSpPr>
        <p:spPr>
          <a:xfrm flipV="1">
            <a:off x="1581123" y="3582990"/>
            <a:ext cx="574674" cy="316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7" idx="6"/>
            <a:endCxn id="12" idx="1"/>
          </p:cNvCxnSpPr>
          <p:nvPr/>
        </p:nvCxnSpPr>
        <p:spPr>
          <a:xfrm>
            <a:off x="1508098" y="2001826"/>
            <a:ext cx="1132273" cy="6394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5124470" y="1785926"/>
            <a:ext cx="2376488" cy="2016125"/>
            <a:chOff x="5124470" y="2341569"/>
            <a:chExt cx="2376488" cy="2016125"/>
          </a:xfrm>
        </p:grpSpPr>
        <p:sp>
          <p:nvSpPr>
            <p:cNvPr id="21" name="Oval 31"/>
            <p:cNvSpPr>
              <a:spLocks noChangeArrowheads="1"/>
            </p:cNvSpPr>
            <p:nvPr/>
          </p:nvSpPr>
          <p:spPr bwMode="auto">
            <a:xfrm>
              <a:off x="5700733" y="2341569"/>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22" name="Oval 32"/>
            <p:cNvSpPr>
              <a:spLocks noChangeArrowheads="1"/>
            </p:cNvSpPr>
            <p:nvPr/>
          </p:nvSpPr>
          <p:spPr bwMode="auto">
            <a:xfrm>
              <a:off x="6264305" y="317025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23" name="Oval 33"/>
            <p:cNvSpPr>
              <a:spLocks noChangeArrowheads="1"/>
            </p:cNvSpPr>
            <p:nvPr/>
          </p:nvSpPr>
          <p:spPr bwMode="auto">
            <a:xfrm>
              <a:off x="5124470" y="3206757"/>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2</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24" name="Oval 34"/>
            <p:cNvSpPr>
              <a:spLocks noChangeArrowheads="1"/>
            </p:cNvSpPr>
            <p:nvPr/>
          </p:nvSpPr>
          <p:spPr bwMode="auto">
            <a:xfrm>
              <a:off x="5773758" y="3925894"/>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3</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25" name="Oval 35"/>
            <p:cNvSpPr>
              <a:spLocks noChangeArrowheads="1"/>
            </p:cNvSpPr>
            <p:nvPr/>
          </p:nvSpPr>
          <p:spPr bwMode="auto">
            <a:xfrm>
              <a:off x="6708795" y="392273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26" name="Oval 37"/>
            <p:cNvSpPr>
              <a:spLocks noChangeArrowheads="1"/>
            </p:cNvSpPr>
            <p:nvPr/>
          </p:nvSpPr>
          <p:spPr bwMode="auto">
            <a:xfrm>
              <a:off x="7140595" y="3133732"/>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27" name="Freeform 13"/>
            <p:cNvSpPr/>
            <p:nvPr/>
          </p:nvSpPr>
          <p:spPr bwMode="auto">
            <a:xfrm>
              <a:off x="5360946" y="2698759"/>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CC00CC"/>
              </a:solidFill>
              <a:prstDash val="solid"/>
              <a:round/>
              <a:headEnd type="none" w="med" len="med"/>
              <a:tailEnd type="none" w="med" len="lg"/>
            </a:ln>
            <a:effectLst/>
          </p:spPr>
          <p:txBody>
            <a:bodyPr wrap="none"/>
            <a:lstStyle/>
            <a:p>
              <a:endParaRPr lang="zh-CN" altLang="en-US"/>
            </a:p>
          </p:txBody>
        </p:sp>
        <p:cxnSp>
          <p:nvCxnSpPr>
            <p:cNvPr id="28" name="直接连接符 27"/>
            <p:cNvCxnSpPr>
              <a:stCxn id="23" idx="5"/>
              <a:endCxn id="24" idx="1"/>
            </p:cNvCxnSpPr>
            <p:nvPr/>
          </p:nvCxnSpPr>
          <p:spPr>
            <a:xfrm rot="16200000" flipH="1">
              <a:off x="5422391" y="3584988"/>
              <a:ext cx="413809" cy="394473"/>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2" idx="6"/>
              <a:endCxn id="26" idx="2"/>
            </p:cNvCxnSpPr>
            <p:nvPr/>
          </p:nvCxnSpPr>
          <p:spPr>
            <a:xfrm flipV="1">
              <a:off x="6624668" y="3349632"/>
              <a:ext cx="515927" cy="36521"/>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5"/>
              <a:endCxn id="25" idx="1"/>
            </p:cNvCxnSpPr>
            <p:nvPr/>
          </p:nvCxnSpPr>
          <p:spPr>
            <a:xfrm rot="16200000" flipH="1">
              <a:off x="6443155" y="3667555"/>
              <a:ext cx="447152" cy="189675"/>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4" idx="6"/>
              <a:endCxn id="25" idx="2"/>
            </p:cNvCxnSpPr>
            <p:nvPr/>
          </p:nvCxnSpPr>
          <p:spPr>
            <a:xfrm flipV="1">
              <a:off x="6134121" y="4138633"/>
              <a:ext cx="574674" cy="3161"/>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3143240" y="2301853"/>
            <a:ext cx="1643074" cy="642942"/>
            <a:chOff x="3643306" y="3000372"/>
            <a:chExt cx="1643074" cy="642942"/>
          </a:xfrm>
        </p:grpSpPr>
        <p:sp>
          <p:nvSpPr>
            <p:cNvPr id="36" name="右箭头 35"/>
            <p:cNvSpPr/>
            <p:nvPr/>
          </p:nvSpPr>
          <p:spPr bwMode="auto">
            <a:xfrm>
              <a:off x="3786182" y="3429000"/>
              <a:ext cx="1428760" cy="214314"/>
            </a:xfrm>
            <a:prstGeom prst="rightArrow">
              <a:avLst/>
            </a:prstGeom>
            <a:ln>
              <a:headEnd type="none" w="med" len="med"/>
              <a:tailEnd type="none" w="med" len="lg"/>
            </a:ln>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zh-CN" altLang="en-US"/>
            </a:p>
          </p:txBody>
        </p:sp>
        <p:sp>
          <p:nvSpPr>
            <p:cNvPr id="37" name="TextBox 36"/>
            <p:cNvSpPr txBox="1"/>
            <p:nvPr/>
          </p:nvSpPr>
          <p:spPr>
            <a:xfrm>
              <a:off x="3643306" y="3000372"/>
              <a:ext cx="1643074" cy="400110"/>
            </a:xfrm>
            <a:prstGeom prst="rect">
              <a:avLst/>
            </a:prstGeom>
            <a:noFill/>
          </p:spPr>
          <p:txBody>
            <a:bodyPr wrap="square" rtlCol="0">
              <a:spAutoFit/>
            </a:bodyPr>
            <a:lstStyle/>
            <a:p>
              <a:r>
                <a:rPr kumimoji="1" lang="en-US" altLang="zh-CN" sz="2000" smtClean="0">
                  <a:solidFill>
                    <a:srgbClr val="0000FF"/>
                  </a:solidFill>
                  <a:ea typeface="楷体" panose="02010609060101010101" pitchFamily="49" charset="-122"/>
                  <a:cs typeface="Times New Roman" panose="02020603050405020304" pitchFamily="18" charset="0"/>
                </a:rPr>
                <a:t>DFS</a:t>
              </a:r>
              <a:r>
                <a:rPr kumimoji="1" lang="zh-CN" altLang="en-US" sz="2000" smtClean="0">
                  <a:solidFill>
                    <a:srgbClr val="0000FF"/>
                  </a:solidFill>
                  <a:ea typeface="楷体" panose="02010609060101010101" pitchFamily="49" charset="-122"/>
                  <a:cs typeface="Times New Roman" panose="02020603050405020304" pitchFamily="18" charset="0"/>
                </a:rPr>
                <a:t>生成树</a:t>
              </a:r>
              <a:endParaRPr lang="zh-CN" altLang="en-US" sz="2000">
                <a:solidFill>
                  <a:srgbClr val="0000FF"/>
                </a:solidFill>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102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98306">
                                            <p:txEl>
                                              <p:pRg st="0" end="0"/>
                                            </p:txEl>
                                          </p:spTgt>
                                        </p:tgtEl>
                                        <p:attrNameLst>
                                          <p:attrName>style.visibility</p:attrName>
                                        </p:attrNameLst>
                                      </p:cBhvr>
                                      <p:to>
                                        <p:strVal val="visible"/>
                                      </p:to>
                                    </p:set>
                                    <p:anim calcmode="discrete" valueType="clr">
                                      <p:cBhvr override="childStyle">
                                        <p:cTn id="7" dur="80"/>
                                        <p:tgtEl>
                                          <p:spTgt spid="9830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8306">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8306">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1" presetClass="emph" presetSubtype="0" fill="hold" grpId="0" nodeType="clickEffect">
                                  <p:stCondLst>
                                    <p:cond delay="0"/>
                                  </p:stCondLst>
                                  <p:childTnLst>
                                    <p:animClr clrSpc="hsl" dir="cw">
                                      <p:cBhvr override="childStyle">
                                        <p:cTn id="13" dur="500" fill="hold"/>
                                        <p:tgtEl>
                                          <p:spTgt spid="13"/>
                                        </p:tgtEl>
                                        <p:attrNameLst>
                                          <p:attrName>style.color</p:attrName>
                                        </p:attrNameLst>
                                      </p:cBhvr>
                                      <p:by>
                                        <p:hsl h="7200000" s="0" l="0"/>
                                      </p:by>
                                    </p:animClr>
                                    <p:animClr clrSpc="hsl" dir="cw">
                                      <p:cBhvr>
                                        <p:cTn id="14" dur="500" fill="hold"/>
                                        <p:tgtEl>
                                          <p:spTgt spid="13"/>
                                        </p:tgtEl>
                                        <p:attrNameLst>
                                          <p:attrName>fillcolor</p:attrName>
                                        </p:attrNameLst>
                                      </p:cBhvr>
                                      <p:by>
                                        <p:hsl h="7200000" s="0" l="0"/>
                                      </p:by>
                                    </p:animClr>
                                    <p:animClr clrSpc="hsl" dir="cw">
                                      <p:cBhvr>
                                        <p:cTn id="15" dur="500" fill="hold"/>
                                        <p:tgtEl>
                                          <p:spTgt spid="13"/>
                                        </p:tgtEl>
                                        <p:attrNameLst>
                                          <p:attrName>stroke.color</p:attrName>
                                        </p:attrNameLst>
                                      </p:cBhvr>
                                      <p:by>
                                        <p:hsl h="7200000" s="0" l="0"/>
                                      </p:by>
                                    </p:animClr>
                                    <p:set>
                                      <p:cBhvr>
                                        <p:cTn id="16" dur="500" fill="hold"/>
                                        <p:tgtEl>
                                          <p:spTgt spid="13"/>
                                        </p:tgtEl>
                                        <p:attrNameLst>
                                          <p:attrName>fill.type</p:attrName>
                                        </p:attrNameLst>
                                      </p:cBhvr>
                                      <p:to>
                                        <p:strVal val="solid"/>
                                      </p:to>
                                    </p:set>
                                  </p:childTnLst>
                                </p:cTn>
                              </p:par>
                              <p:par>
                                <p:cTn id="17" presetID="21" presetClass="emph" presetSubtype="0" fill="hold" grpId="0" nodeType="withEffect">
                                  <p:stCondLst>
                                    <p:cond delay="0"/>
                                  </p:stCondLst>
                                  <p:childTnLst>
                                    <p:animClr clrSpc="hsl" dir="cw">
                                      <p:cBhvr override="childStyle">
                                        <p:cTn id="18" dur="500" fill="hold"/>
                                        <p:tgtEl>
                                          <p:spTgt spid="9"/>
                                        </p:tgtEl>
                                        <p:attrNameLst>
                                          <p:attrName>style.color</p:attrName>
                                        </p:attrNameLst>
                                      </p:cBhvr>
                                      <p:by>
                                        <p:hsl h="7200000" s="0" l="0"/>
                                      </p:by>
                                    </p:animClr>
                                    <p:animClr clrSpc="hsl" dir="cw">
                                      <p:cBhvr>
                                        <p:cTn id="19" dur="500" fill="hold"/>
                                        <p:tgtEl>
                                          <p:spTgt spid="9"/>
                                        </p:tgtEl>
                                        <p:attrNameLst>
                                          <p:attrName>fillcolor</p:attrName>
                                        </p:attrNameLst>
                                      </p:cBhvr>
                                      <p:by>
                                        <p:hsl h="7200000" s="0" l="0"/>
                                      </p:by>
                                    </p:animClr>
                                    <p:animClr clrSpc="hsl" dir="cw">
                                      <p:cBhvr>
                                        <p:cTn id="20" dur="500" fill="hold"/>
                                        <p:tgtEl>
                                          <p:spTgt spid="9"/>
                                        </p:tgtEl>
                                        <p:attrNameLst>
                                          <p:attrName>stroke.color</p:attrName>
                                        </p:attrNameLst>
                                      </p:cBhvr>
                                      <p:by>
                                        <p:hsl h="7200000" s="0" l="0"/>
                                      </p:by>
                                    </p:animClr>
                                    <p:set>
                                      <p:cBhvr>
                                        <p:cTn id="21" dur="500" fill="hold"/>
                                        <p:tgtEl>
                                          <p:spTgt spid="9"/>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1" presetClass="emph" presetSubtype="0" fill="hold" nodeType="clickEffect">
                                  <p:stCondLst>
                                    <p:cond delay="0"/>
                                  </p:stCondLst>
                                  <p:childTnLst>
                                    <p:animClr clrSpc="hsl" dir="cw">
                                      <p:cBhvr override="childStyle">
                                        <p:cTn id="25" dur="500" fill="hold"/>
                                        <p:tgtEl>
                                          <p:spTgt spid="14"/>
                                        </p:tgtEl>
                                        <p:attrNameLst>
                                          <p:attrName>style.color</p:attrName>
                                        </p:attrNameLst>
                                      </p:cBhvr>
                                      <p:by>
                                        <p:hsl h="7200000" s="0" l="0"/>
                                      </p:by>
                                    </p:animClr>
                                    <p:animClr clrSpc="hsl" dir="cw">
                                      <p:cBhvr>
                                        <p:cTn id="26" dur="500" fill="hold"/>
                                        <p:tgtEl>
                                          <p:spTgt spid="14"/>
                                        </p:tgtEl>
                                        <p:attrNameLst>
                                          <p:attrName>fillcolor</p:attrName>
                                        </p:attrNameLst>
                                      </p:cBhvr>
                                      <p:by>
                                        <p:hsl h="7200000" s="0" l="0"/>
                                      </p:by>
                                    </p:animClr>
                                    <p:animClr clrSpc="hsl" dir="cw">
                                      <p:cBhvr>
                                        <p:cTn id="27" dur="500" fill="hold"/>
                                        <p:tgtEl>
                                          <p:spTgt spid="14"/>
                                        </p:tgtEl>
                                        <p:attrNameLst>
                                          <p:attrName>stroke.color</p:attrName>
                                        </p:attrNameLst>
                                      </p:cBhvr>
                                      <p:by>
                                        <p:hsl h="7200000" s="0" l="0"/>
                                      </p:by>
                                    </p:animClr>
                                    <p:set>
                                      <p:cBhvr>
                                        <p:cTn id="28" dur="500" fill="hold"/>
                                        <p:tgtEl>
                                          <p:spTgt spid="14"/>
                                        </p:tgtEl>
                                        <p:attrNameLst>
                                          <p:attrName>fill.type</p:attrName>
                                        </p:attrNameLst>
                                      </p:cBhvr>
                                      <p:to>
                                        <p:strVal val="solid"/>
                                      </p:to>
                                    </p:set>
                                  </p:childTnLst>
                                </p:cTn>
                              </p:par>
                              <p:par>
                                <p:cTn id="29" presetID="21" presetClass="emph" presetSubtype="0" fill="hold" grpId="0" nodeType="withEffect">
                                  <p:stCondLst>
                                    <p:cond delay="0"/>
                                  </p:stCondLst>
                                  <p:childTnLst>
                                    <p:animClr clrSpc="hsl" dir="cw">
                                      <p:cBhvr override="childStyle">
                                        <p:cTn id="30" dur="500" fill="hold"/>
                                        <p:tgtEl>
                                          <p:spTgt spid="10"/>
                                        </p:tgtEl>
                                        <p:attrNameLst>
                                          <p:attrName>style.color</p:attrName>
                                        </p:attrNameLst>
                                      </p:cBhvr>
                                      <p:by>
                                        <p:hsl h="7200000" s="0" l="0"/>
                                      </p:by>
                                    </p:animClr>
                                    <p:animClr clrSpc="hsl" dir="cw">
                                      <p:cBhvr>
                                        <p:cTn id="31" dur="500" fill="hold"/>
                                        <p:tgtEl>
                                          <p:spTgt spid="10"/>
                                        </p:tgtEl>
                                        <p:attrNameLst>
                                          <p:attrName>fillcolor</p:attrName>
                                        </p:attrNameLst>
                                      </p:cBhvr>
                                      <p:by>
                                        <p:hsl h="7200000" s="0" l="0"/>
                                      </p:by>
                                    </p:animClr>
                                    <p:animClr clrSpc="hsl" dir="cw">
                                      <p:cBhvr>
                                        <p:cTn id="32" dur="500" fill="hold"/>
                                        <p:tgtEl>
                                          <p:spTgt spid="10"/>
                                        </p:tgtEl>
                                        <p:attrNameLst>
                                          <p:attrName>stroke.color</p:attrName>
                                        </p:attrNameLst>
                                      </p:cBhvr>
                                      <p:by>
                                        <p:hsl h="7200000" s="0" l="0"/>
                                      </p:by>
                                    </p:animClr>
                                    <p:set>
                                      <p:cBhvr>
                                        <p:cTn id="33" dur="500" fill="hold"/>
                                        <p:tgtEl>
                                          <p:spTgt spid="10"/>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1" presetClass="emph" presetSubtype="0" fill="hold" nodeType="clickEffect">
                                  <p:stCondLst>
                                    <p:cond delay="0"/>
                                  </p:stCondLst>
                                  <p:childTnLst>
                                    <p:animClr clrSpc="hsl" dir="cw">
                                      <p:cBhvr override="childStyle">
                                        <p:cTn id="37" dur="500" fill="hold"/>
                                        <p:tgtEl>
                                          <p:spTgt spid="19"/>
                                        </p:tgtEl>
                                        <p:attrNameLst>
                                          <p:attrName>style.color</p:attrName>
                                        </p:attrNameLst>
                                      </p:cBhvr>
                                      <p:by>
                                        <p:hsl h="7200000" s="0" l="0"/>
                                      </p:by>
                                    </p:animClr>
                                    <p:animClr clrSpc="hsl" dir="cw">
                                      <p:cBhvr>
                                        <p:cTn id="38" dur="500" fill="hold"/>
                                        <p:tgtEl>
                                          <p:spTgt spid="19"/>
                                        </p:tgtEl>
                                        <p:attrNameLst>
                                          <p:attrName>fillcolor</p:attrName>
                                        </p:attrNameLst>
                                      </p:cBhvr>
                                      <p:by>
                                        <p:hsl h="7200000" s="0" l="0"/>
                                      </p:by>
                                    </p:animClr>
                                    <p:animClr clrSpc="hsl" dir="cw">
                                      <p:cBhvr>
                                        <p:cTn id="39" dur="500" fill="hold"/>
                                        <p:tgtEl>
                                          <p:spTgt spid="19"/>
                                        </p:tgtEl>
                                        <p:attrNameLst>
                                          <p:attrName>stroke.color</p:attrName>
                                        </p:attrNameLst>
                                      </p:cBhvr>
                                      <p:by>
                                        <p:hsl h="7200000" s="0" l="0"/>
                                      </p:by>
                                    </p:animClr>
                                    <p:set>
                                      <p:cBhvr>
                                        <p:cTn id="40" dur="500" fill="hold"/>
                                        <p:tgtEl>
                                          <p:spTgt spid="19"/>
                                        </p:tgtEl>
                                        <p:attrNameLst>
                                          <p:attrName>fill.type</p:attrName>
                                        </p:attrNameLst>
                                      </p:cBhvr>
                                      <p:to>
                                        <p:strVal val="solid"/>
                                      </p:to>
                                    </p:set>
                                  </p:childTnLst>
                                </p:cTn>
                              </p:par>
                              <p:par>
                                <p:cTn id="41" presetID="21" presetClass="emph" presetSubtype="0" fill="hold" grpId="0" nodeType="withEffect">
                                  <p:stCondLst>
                                    <p:cond delay="0"/>
                                  </p:stCondLst>
                                  <p:childTnLst>
                                    <p:animClr clrSpc="hsl" dir="cw">
                                      <p:cBhvr override="childStyle">
                                        <p:cTn id="42" dur="500" fill="hold"/>
                                        <p:tgtEl>
                                          <p:spTgt spid="11"/>
                                        </p:tgtEl>
                                        <p:attrNameLst>
                                          <p:attrName>style.color</p:attrName>
                                        </p:attrNameLst>
                                      </p:cBhvr>
                                      <p:by>
                                        <p:hsl h="7200000" s="0" l="0"/>
                                      </p:by>
                                    </p:animClr>
                                    <p:animClr clrSpc="hsl" dir="cw">
                                      <p:cBhvr>
                                        <p:cTn id="43" dur="500" fill="hold"/>
                                        <p:tgtEl>
                                          <p:spTgt spid="11"/>
                                        </p:tgtEl>
                                        <p:attrNameLst>
                                          <p:attrName>fillcolor</p:attrName>
                                        </p:attrNameLst>
                                      </p:cBhvr>
                                      <p:by>
                                        <p:hsl h="7200000" s="0" l="0"/>
                                      </p:by>
                                    </p:animClr>
                                    <p:animClr clrSpc="hsl" dir="cw">
                                      <p:cBhvr>
                                        <p:cTn id="44" dur="500" fill="hold"/>
                                        <p:tgtEl>
                                          <p:spTgt spid="11"/>
                                        </p:tgtEl>
                                        <p:attrNameLst>
                                          <p:attrName>stroke.color</p:attrName>
                                        </p:attrNameLst>
                                      </p:cBhvr>
                                      <p:by>
                                        <p:hsl h="7200000" s="0" l="0"/>
                                      </p:by>
                                    </p:animClr>
                                    <p:set>
                                      <p:cBhvr>
                                        <p:cTn id="45" dur="500" fill="hold"/>
                                        <p:tgtEl>
                                          <p:spTgt spid="11"/>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21" presetClass="emph" presetSubtype="0" fill="hold" nodeType="clickEffect">
                                  <p:stCondLst>
                                    <p:cond delay="0"/>
                                  </p:stCondLst>
                                  <p:childTnLst>
                                    <p:animClr clrSpc="hsl" dir="cw">
                                      <p:cBhvr override="childStyle">
                                        <p:cTn id="49" dur="500" fill="hold"/>
                                        <p:tgtEl>
                                          <p:spTgt spid="18"/>
                                        </p:tgtEl>
                                        <p:attrNameLst>
                                          <p:attrName>style.color</p:attrName>
                                        </p:attrNameLst>
                                      </p:cBhvr>
                                      <p:by>
                                        <p:hsl h="7200000" s="0" l="0"/>
                                      </p:by>
                                    </p:animClr>
                                    <p:animClr clrSpc="hsl" dir="cw">
                                      <p:cBhvr>
                                        <p:cTn id="50" dur="500" fill="hold"/>
                                        <p:tgtEl>
                                          <p:spTgt spid="18"/>
                                        </p:tgtEl>
                                        <p:attrNameLst>
                                          <p:attrName>fillcolor</p:attrName>
                                        </p:attrNameLst>
                                      </p:cBhvr>
                                      <p:by>
                                        <p:hsl h="7200000" s="0" l="0"/>
                                      </p:by>
                                    </p:animClr>
                                    <p:animClr clrSpc="hsl" dir="cw">
                                      <p:cBhvr>
                                        <p:cTn id="51" dur="500" fill="hold"/>
                                        <p:tgtEl>
                                          <p:spTgt spid="18"/>
                                        </p:tgtEl>
                                        <p:attrNameLst>
                                          <p:attrName>stroke.color</p:attrName>
                                        </p:attrNameLst>
                                      </p:cBhvr>
                                      <p:by>
                                        <p:hsl h="7200000" s="0" l="0"/>
                                      </p:by>
                                    </p:animClr>
                                    <p:set>
                                      <p:cBhvr>
                                        <p:cTn id="52" dur="500" fill="hold"/>
                                        <p:tgtEl>
                                          <p:spTgt spid="18"/>
                                        </p:tgtEl>
                                        <p:attrNameLst>
                                          <p:attrName>fill.type</p:attrName>
                                        </p:attrNameLst>
                                      </p:cBhvr>
                                      <p:to>
                                        <p:strVal val="solid"/>
                                      </p:to>
                                    </p:set>
                                  </p:childTnLst>
                                </p:cTn>
                              </p:par>
                              <p:par>
                                <p:cTn id="53" presetID="21" presetClass="emph" presetSubtype="0" fill="hold" grpId="0" nodeType="withEffect">
                                  <p:stCondLst>
                                    <p:cond delay="0"/>
                                  </p:stCondLst>
                                  <p:childTnLst>
                                    <p:animClr clrSpc="hsl" dir="cw">
                                      <p:cBhvr override="childStyle">
                                        <p:cTn id="54" dur="500" fill="hold"/>
                                        <p:tgtEl>
                                          <p:spTgt spid="8"/>
                                        </p:tgtEl>
                                        <p:attrNameLst>
                                          <p:attrName>style.color</p:attrName>
                                        </p:attrNameLst>
                                      </p:cBhvr>
                                      <p:by>
                                        <p:hsl h="7200000" s="0" l="0"/>
                                      </p:by>
                                    </p:animClr>
                                    <p:animClr clrSpc="hsl" dir="cw">
                                      <p:cBhvr>
                                        <p:cTn id="55" dur="500" fill="hold"/>
                                        <p:tgtEl>
                                          <p:spTgt spid="8"/>
                                        </p:tgtEl>
                                        <p:attrNameLst>
                                          <p:attrName>fillcolor</p:attrName>
                                        </p:attrNameLst>
                                      </p:cBhvr>
                                      <p:by>
                                        <p:hsl h="7200000" s="0" l="0"/>
                                      </p:by>
                                    </p:animClr>
                                    <p:animClr clrSpc="hsl" dir="cw">
                                      <p:cBhvr>
                                        <p:cTn id="56" dur="500" fill="hold"/>
                                        <p:tgtEl>
                                          <p:spTgt spid="8"/>
                                        </p:tgtEl>
                                        <p:attrNameLst>
                                          <p:attrName>stroke.color</p:attrName>
                                        </p:attrNameLst>
                                      </p:cBhvr>
                                      <p:by>
                                        <p:hsl h="7200000" s="0" l="0"/>
                                      </p:by>
                                    </p:animClr>
                                    <p:set>
                                      <p:cBhvr>
                                        <p:cTn id="57" dur="500" fill="hold"/>
                                        <p:tgtEl>
                                          <p:spTgt spid="8"/>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1" presetClass="emph" presetSubtype="0" fill="hold" nodeType="clickEffect">
                                  <p:stCondLst>
                                    <p:cond delay="0"/>
                                  </p:stCondLst>
                                  <p:childTnLst>
                                    <p:animClr clrSpc="hsl" dir="cw">
                                      <p:cBhvr override="childStyle">
                                        <p:cTn id="61" dur="500" fill="hold"/>
                                        <p:tgtEl>
                                          <p:spTgt spid="17"/>
                                        </p:tgtEl>
                                        <p:attrNameLst>
                                          <p:attrName>style.color</p:attrName>
                                        </p:attrNameLst>
                                      </p:cBhvr>
                                      <p:by>
                                        <p:hsl h="7200000" s="0" l="0"/>
                                      </p:by>
                                    </p:animClr>
                                    <p:animClr clrSpc="hsl" dir="cw">
                                      <p:cBhvr>
                                        <p:cTn id="62" dur="500" fill="hold"/>
                                        <p:tgtEl>
                                          <p:spTgt spid="17"/>
                                        </p:tgtEl>
                                        <p:attrNameLst>
                                          <p:attrName>fillcolor</p:attrName>
                                        </p:attrNameLst>
                                      </p:cBhvr>
                                      <p:by>
                                        <p:hsl h="7200000" s="0" l="0"/>
                                      </p:by>
                                    </p:animClr>
                                    <p:animClr clrSpc="hsl" dir="cw">
                                      <p:cBhvr>
                                        <p:cTn id="63" dur="500" fill="hold"/>
                                        <p:tgtEl>
                                          <p:spTgt spid="17"/>
                                        </p:tgtEl>
                                        <p:attrNameLst>
                                          <p:attrName>stroke.color</p:attrName>
                                        </p:attrNameLst>
                                      </p:cBhvr>
                                      <p:by>
                                        <p:hsl h="7200000" s="0" l="0"/>
                                      </p:by>
                                    </p:animClr>
                                    <p:set>
                                      <p:cBhvr>
                                        <p:cTn id="64" dur="500" fill="hold"/>
                                        <p:tgtEl>
                                          <p:spTgt spid="17"/>
                                        </p:tgtEl>
                                        <p:attrNameLst>
                                          <p:attrName>fill.type</p:attrName>
                                        </p:attrNameLst>
                                      </p:cBhvr>
                                      <p:to>
                                        <p:strVal val="solid"/>
                                      </p:to>
                                    </p:set>
                                  </p:childTnLst>
                                </p:cTn>
                              </p:par>
                              <p:par>
                                <p:cTn id="65" presetID="21" presetClass="emph" presetSubtype="0" fill="hold" grpId="0" nodeType="withEffect">
                                  <p:stCondLst>
                                    <p:cond delay="0"/>
                                  </p:stCondLst>
                                  <p:childTnLst>
                                    <p:animClr clrSpc="hsl" dir="cw">
                                      <p:cBhvr override="childStyle">
                                        <p:cTn id="66" dur="500" fill="hold"/>
                                        <p:tgtEl>
                                          <p:spTgt spid="12"/>
                                        </p:tgtEl>
                                        <p:attrNameLst>
                                          <p:attrName>style.color</p:attrName>
                                        </p:attrNameLst>
                                      </p:cBhvr>
                                      <p:by>
                                        <p:hsl h="7200000" s="0" l="0"/>
                                      </p:by>
                                    </p:animClr>
                                    <p:animClr clrSpc="hsl" dir="cw">
                                      <p:cBhvr>
                                        <p:cTn id="67" dur="500" fill="hold"/>
                                        <p:tgtEl>
                                          <p:spTgt spid="12"/>
                                        </p:tgtEl>
                                        <p:attrNameLst>
                                          <p:attrName>fillcolor</p:attrName>
                                        </p:attrNameLst>
                                      </p:cBhvr>
                                      <p:by>
                                        <p:hsl h="7200000" s="0" l="0"/>
                                      </p:by>
                                    </p:animClr>
                                    <p:animClr clrSpc="hsl" dir="cw">
                                      <p:cBhvr>
                                        <p:cTn id="68" dur="500" fill="hold"/>
                                        <p:tgtEl>
                                          <p:spTgt spid="12"/>
                                        </p:tgtEl>
                                        <p:attrNameLst>
                                          <p:attrName>stroke.color</p:attrName>
                                        </p:attrNameLst>
                                      </p:cBhvr>
                                      <p:by>
                                        <p:hsl h="7200000" s="0" l="0"/>
                                      </p:by>
                                    </p:animClr>
                                    <p:set>
                                      <p:cBhvr>
                                        <p:cTn id="69" dur="500" fill="hold"/>
                                        <p:tgtEl>
                                          <p:spTgt spid="12"/>
                                        </p:tgtEl>
                                        <p:attrNameLst>
                                          <p:attrName>fill.type</p:attrName>
                                        </p:attrNameLst>
                                      </p:cBhvr>
                                      <p:to>
                                        <p:strVal val="solid"/>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5"/>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13"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571472" y="428604"/>
            <a:ext cx="7786742" cy="576248"/>
          </a:xfrm>
          <a:prstGeom prst="rect">
            <a:avLst/>
          </a:prstGeom>
          <a:noFill/>
          <a:ln w="9525">
            <a:noFill/>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457200" indent="-457200" algn="just">
              <a:lnSpc>
                <a:spcPct val="150000"/>
              </a:lnSpc>
              <a:spcBef>
                <a:spcPts val="0"/>
              </a:spcBef>
              <a:buBlip>
                <a:blip r:embed="rId2"/>
              </a:buBlip>
            </a:pPr>
            <a:r>
              <a:rPr kumimoji="1" lang="zh-CN" altLang="en-US" smtClean="0">
                <a:ea typeface="楷体" panose="02010609060101010101" pitchFamily="49" charset="-122"/>
                <a:cs typeface="Times New Roman" panose="02020603050405020304" pitchFamily="18" charset="0"/>
              </a:rPr>
              <a:t>由</a:t>
            </a:r>
            <a:r>
              <a:rPr kumimoji="1" lang="zh-CN" altLang="en-US" dirty="0">
                <a:ea typeface="楷体" panose="02010609060101010101" pitchFamily="49" charset="-122"/>
                <a:cs typeface="Times New Roman" panose="02020603050405020304" pitchFamily="18" charset="0"/>
              </a:rPr>
              <a:t>广度优先遍历得到的生成树称为</a:t>
            </a:r>
            <a:r>
              <a:rPr kumimoji="1" lang="zh-CN" altLang="en-US" dirty="0">
                <a:solidFill>
                  <a:srgbClr val="FF0000"/>
                </a:solidFill>
                <a:ea typeface="楷体" panose="02010609060101010101" pitchFamily="49" charset="-122"/>
                <a:cs typeface="Times New Roman" panose="02020603050405020304" pitchFamily="18" charset="0"/>
              </a:rPr>
              <a:t>广度优先生成树</a:t>
            </a:r>
            <a:r>
              <a:rPr kumimoji="1" lang="zh-CN" altLang="en-US" dirty="0" smtClean="0">
                <a:ea typeface="楷体" panose="02010609060101010101" pitchFamily="49" charset="-122"/>
                <a:cs typeface="Times New Roman" panose="02020603050405020304" pitchFamily="18" charset="0"/>
              </a:rPr>
              <a:t>。</a:t>
            </a:r>
          </a:p>
        </p:txBody>
      </p:sp>
      <p:sp>
        <p:nvSpPr>
          <p:cNvPr id="7" name="Oval 31"/>
          <p:cNvSpPr>
            <a:spLocks noChangeArrowheads="1"/>
          </p:cNvSpPr>
          <p:nvPr/>
        </p:nvSpPr>
        <p:spPr bwMode="auto">
          <a:xfrm>
            <a:off x="1147735" y="1484313"/>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8" name="Oval 32"/>
          <p:cNvSpPr>
            <a:spLocks noChangeArrowheads="1"/>
          </p:cNvSpPr>
          <p:nvPr/>
        </p:nvSpPr>
        <p:spPr bwMode="auto">
          <a:xfrm>
            <a:off x="1711307" y="2312997"/>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9" name="Oval 33"/>
          <p:cNvSpPr>
            <a:spLocks noChangeArrowheads="1"/>
          </p:cNvSpPr>
          <p:nvPr/>
        </p:nvSpPr>
        <p:spPr bwMode="auto">
          <a:xfrm>
            <a:off x="571472" y="2349501"/>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2</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10" name="Oval 34"/>
          <p:cNvSpPr>
            <a:spLocks noChangeArrowheads="1"/>
          </p:cNvSpPr>
          <p:nvPr/>
        </p:nvSpPr>
        <p:spPr bwMode="auto">
          <a:xfrm>
            <a:off x="1220760" y="3068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3</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11" name="Oval 35"/>
          <p:cNvSpPr>
            <a:spLocks noChangeArrowheads="1"/>
          </p:cNvSpPr>
          <p:nvPr/>
        </p:nvSpPr>
        <p:spPr bwMode="auto">
          <a:xfrm>
            <a:off x="2155797" y="3065477"/>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12" name="Oval 37"/>
          <p:cNvSpPr>
            <a:spLocks noChangeArrowheads="1"/>
          </p:cNvSpPr>
          <p:nvPr/>
        </p:nvSpPr>
        <p:spPr bwMode="auto">
          <a:xfrm>
            <a:off x="2587597" y="2276476"/>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13" name="Freeform 13"/>
          <p:cNvSpPr/>
          <p:nvPr/>
        </p:nvSpPr>
        <p:spPr bwMode="auto">
          <a:xfrm>
            <a:off x="807948" y="1841503"/>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cxnSp>
        <p:nvCxnSpPr>
          <p:cNvPr id="14" name="直接连接符 13"/>
          <p:cNvCxnSpPr>
            <a:stCxn id="9" idx="5"/>
            <a:endCxn id="10" idx="1"/>
          </p:cNvCxnSpPr>
          <p:nvPr/>
        </p:nvCxnSpPr>
        <p:spPr>
          <a:xfrm rot="16200000" flipH="1">
            <a:off x="869393" y="2727732"/>
            <a:ext cx="413809" cy="39447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5"/>
            <a:endCxn id="8" idx="1"/>
          </p:cNvCxnSpPr>
          <p:nvPr/>
        </p:nvCxnSpPr>
        <p:spPr>
          <a:xfrm rot="16200000" flipH="1">
            <a:off x="1348024" y="1960176"/>
            <a:ext cx="523356" cy="30875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9" idx="6"/>
            <a:endCxn id="8" idx="2"/>
          </p:cNvCxnSpPr>
          <p:nvPr/>
        </p:nvCxnSpPr>
        <p:spPr>
          <a:xfrm flipV="1">
            <a:off x="931835" y="2528897"/>
            <a:ext cx="779472" cy="3650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8" idx="6"/>
            <a:endCxn id="12" idx="2"/>
          </p:cNvCxnSpPr>
          <p:nvPr/>
        </p:nvCxnSpPr>
        <p:spPr>
          <a:xfrm flipV="1">
            <a:off x="2071670" y="2492376"/>
            <a:ext cx="515927" cy="3652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8" idx="5"/>
            <a:endCxn id="11" idx="1"/>
          </p:cNvCxnSpPr>
          <p:nvPr/>
        </p:nvCxnSpPr>
        <p:spPr>
          <a:xfrm rot="16200000" flipH="1">
            <a:off x="1890157" y="2810299"/>
            <a:ext cx="447152" cy="18967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6"/>
            <a:endCxn id="11" idx="2"/>
          </p:cNvCxnSpPr>
          <p:nvPr/>
        </p:nvCxnSpPr>
        <p:spPr>
          <a:xfrm flipV="1">
            <a:off x="1581123" y="3281377"/>
            <a:ext cx="574674" cy="316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7" idx="6"/>
            <a:endCxn id="12" idx="1"/>
          </p:cNvCxnSpPr>
          <p:nvPr/>
        </p:nvCxnSpPr>
        <p:spPr>
          <a:xfrm>
            <a:off x="1508098" y="1700213"/>
            <a:ext cx="1132273" cy="6394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4" name="组合 34"/>
          <p:cNvGrpSpPr/>
          <p:nvPr/>
        </p:nvGrpSpPr>
        <p:grpSpPr>
          <a:xfrm>
            <a:off x="3143240" y="2000240"/>
            <a:ext cx="1643074" cy="642942"/>
            <a:chOff x="3643306" y="3000372"/>
            <a:chExt cx="1643074" cy="642942"/>
          </a:xfrm>
        </p:grpSpPr>
        <p:sp>
          <p:nvSpPr>
            <p:cNvPr id="36" name="右箭头 35"/>
            <p:cNvSpPr/>
            <p:nvPr/>
          </p:nvSpPr>
          <p:spPr bwMode="auto">
            <a:xfrm>
              <a:off x="3786182" y="3429000"/>
              <a:ext cx="1428760" cy="214314"/>
            </a:xfrm>
            <a:prstGeom prst="rightArrow">
              <a:avLst/>
            </a:prstGeom>
            <a:ln>
              <a:headEnd type="none" w="med" len="med"/>
              <a:tailEnd type="none" w="med" len="lg"/>
            </a:ln>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zh-CN" altLang="en-US"/>
            </a:p>
          </p:txBody>
        </p:sp>
        <p:sp>
          <p:nvSpPr>
            <p:cNvPr id="37" name="TextBox 36"/>
            <p:cNvSpPr txBox="1"/>
            <p:nvPr/>
          </p:nvSpPr>
          <p:spPr>
            <a:xfrm>
              <a:off x="3643306" y="3000372"/>
              <a:ext cx="1643074" cy="400110"/>
            </a:xfrm>
            <a:prstGeom prst="rect">
              <a:avLst/>
            </a:prstGeom>
            <a:noFill/>
          </p:spPr>
          <p:txBody>
            <a:bodyPr wrap="square" rtlCol="0">
              <a:spAutoFit/>
            </a:bodyPr>
            <a:lstStyle/>
            <a:p>
              <a:r>
                <a:rPr kumimoji="1" lang="en-US" altLang="zh-CN" sz="2000" smtClean="0">
                  <a:solidFill>
                    <a:srgbClr val="0000FF"/>
                  </a:solidFill>
                  <a:ea typeface="楷体" panose="02010609060101010101" pitchFamily="49" charset="-122"/>
                  <a:cs typeface="Times New Roman" panose="02020603050405020304" pitchFamily="18" charset="0"/>
                </a:rPr>
                <a:t>BFS</a:t>
              </a:r>
              <a:r>
                <a:rPr kumimoji="1" lang="zh-CN" altLang="en-US" sz="2000" smtClean="0">
                  <a:solidFill>
                    <a:srgbClr val="0000FF"/>
                  </a:solidFill>
                  <a:ea typeface="楷体" panose="02010609060101010101" pitchFamily="49" charset="-122"/>
                  <a:cs typeface="Times New Roman" panose="02020603050405020304" pitchFamily="18" charset="0"/>
                </a:rPr>
                <a:t>生成树</a:t>
              </a:r>
              <a:endParaRPr lang="zh-CN" altLang="en-US" sz="2000">
                <a:solidFill>
                  <a:srgbClr val="0000FF"/>
                </a:solidFill>
              </a:endParaRPr>
            </a:p>
          </p:txBody>
        </p:sp>
      </p:grpSp>
      <p:grpSp>
        <p:nvGrpSpPr>
          <p:cNvPr id="29" name="组合 68"/>
          <p:cNvGrpSpPr/>
          <p:nvPr/>
        </p:nvGrpSpPr>
        <p:grpSpPr>
          <a:xfrm>
            <a:off x="5214942" y="1484313"/>
            <a:ext cx="2376488" cy="2016125"/>
            <a:chOff x="3124206" y="4127519"/>
            <a:chExt cx="2376488" cy="2016125"/>
          </a:xfrm>
        </p:grpSpPr>
        <p:sp>
          <p:nvSpPr>
            <p:cNvPr id="55" name="Oval 31"/>
            <p:cNvSpPr>
              <a:spLocks noChangeArrowheads="1"/>
            </p:cNvSpPr>
            <p:nvPr/>
          </p:nvSpPr>
          <p:spPr bwMode="auto">
            <a:xfrm>
              <a:off x="3700469" y="4127519"/>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56" name="Oval 32"/>
            <p:cNvSpPr>
              <a:spLocks noChangeArrowheads="1"/>
            </p:cNvSpPr>
            <p:nvPr/>
          </p:nvSpPr>
          <p:spPr bwMode="auto">
            <a:xfrm>
              <a:off x="4264041" y="495620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57" name="Oval 33"/>
            <p:cNvSpPr>
              <a:spLocks noChangeArrowheads="1"/>
            </p:cNvSpPr>
            <p:nvPr/>
          </p:nvSpPr>
          <p:spPr bwMode="auto">
            <a:xfrm>
              <a:off x="3124206" y="4992707"/>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2</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58" name="Oval 34"/>
            <p:cNvSpPr>
              <a:spLocks noChangeArrowheads="1"/>
            </p:cNvSpPr>
            <p:nvPr/>
          </p:nvSpPr>
          <p:spPr bwMode="auto">
            <a:xfrm>
              <a:off x="3773494" y="5711844"/>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mtClean="0">
                  <a:solidFill>
                    <a:srgbClr val="0000FF"/>
                  </a:solidFill>
                  <a:latin typeface="Times New Roman" panose="02020603050405020304" pitchFamily="18" charset="0"/>
                  <a:cs typeface="Times New Roman" panose="02020603050405020304" pitchFamily="18" charset="0"/>
                </a:rPr>
                <a:t>3</a:t>
              </a:r>
              <a:endParaRPr lang="en-US" altLang="zh-CN">
                <a:solidFill>
                  <a:srgbClr val="0000FF"/>
                </a:solidFill>
                <a:latin typeface="Times New Roman" panose="02020603050405020304" pitchFamily="18" charset="0"/>
                <a:cs typeface="Times New Roman" panose="02020603050405020304" pitchFamily="18" charset="0"/>
              </a:endParaRPr>
            </a:p>
          </p:txBody>
        </p:sp>
        <p:sp>
          <p:nvSpPr>
            <p:cNvPr id="59" name="Oval 35"/>
            <p:cNvSpPr>
              <a:spLocks noChangeArrowheads="1"/>
            </p:cNvSpPr>
            <p:nvPr/>
          </p:nvSpPr>
          <p:spPr bwMode="auto">
            <a:xfrm>
              <a:off x="4708531" y="570868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60" name="Oval 37"/>
            <p:cNvSpPr>
              <a:spLocks noChangeArrowheads="1"/>
            </p:cNvSpPr>
            <p:nvPr/>
          </p:nvSpPr>
          <p:spPr bwMode="auto">
            <a:xfrm>
              <a:off x="5140331" y="4919682"/>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61" name="Freeform 13"/>
            <p:cNvSpPr/>
            <p:nvPr/>
          </p:nvSpPr>
          <p:spPr bwMode="auto">
            <a:xfrm>
              <a:off x="3360682" y="4484709"/>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CC00CC"/>
              </a:solidFill>
              <a:prstDash val="solid"/>
              <a:round/>
              <a:headEnd type="none" w="med" len="med"/>
              <a:tailEnd type="none" w="med" len="lg"/>
            </a:ln>
            <a:effectLst/>
          </p:spPr>
          <p:txBody>
            <a:bodyPr wrap="none"/>
            <a:lstStyle/>
            <a:p>
              <a:endParaRPr lang="zh-CN" altLang="en-US"/>
            </a:p>
          </p:txBody>
        </p:sp>
        <p:cxnSp>
          <p:nvCxnSpPr>
            <p:cNvPr id="62" name="直接连接符 61"/>
            <p:cNvCxnSpPr>
              <a:stCxn id="57" idx="5"/>
              <a:endCxn id="58" idx="1"/>
            </p:cNvCxnSpPr>
            <p:nvPr/>
          </p:nvCxnSpPr>
          <p:spPr>
            <a:xfrm rot="16200000" flipH="1">
              <a:off x="3422127" y="5370938"/>
              <a:ext cx="413809" cy="394473"/>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5" idx="5"/>
              <a:endCxn id="56" idx="1"/>
            </p:cNvCxnSpPr>
            <p:nvPr/>
          </p:nvCxnSpPr>
          <p:spPr>
            <a:xfrm rot="16200000" flipH="1">
              <a:off x="3900758" y="4603382"/>
              <a:ext cx="523356" cy="308757"/>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6" idx="5"/>
              <a:endCxn id="59" idx="1"/>
            </p:cNvCxnSpPr>
            <p:nvPr/>
          </p:nvCxnSpPr>
          <p:spPr>
            <a:xfrm rot="16200000" flipH="1">
              <a:off x="4442891" y="5453505"/>
              <a:ext cx="447152" cy="189675"/>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5" idx="6"/>
              <a:endCxn id="60" idx="1"/>
            </p:cNvCxnSpPr>
            <p:nvPr/>
          </p:nvCxnSpPr>
          <p:spPr>
            <a:xfrm>
              <a:off x="4060832" y="4343419"/>
              <a:ext cx="1132273" cy="639499"/>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1357290" y="4000504"/>
            <a:ext cx="5786478" cy="46166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r>
              <a:rPr kumimoji="1" lang="zh-CN" altLang="en-US" smtClean="0">
                <a:solidFill>
                  <a:srgbClr val="FF00FF"/>
                </a:solidFill>
                <a:ea typeface="楷体" panose="02010609060101010101" pitchFamily="49" charset="-122"/>
                <a:cs typeface="Times New Roman" panose="02020603050405020304" pitchFamily="18" charset="0"/>
              </a:rPr>
              <a:t>一个连通图的生成树不一定是唯一的！</a:t>
            </a:r>
            <a:endParaRPr lang="zh-CN" altLang="en-US">
              <a:solidFill>
                <a:srgbClr val="FF00FF"/>
              </a:solidFill>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103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98306">
                                            <p:txEl>
                                              <p:pRg st="0" end="0"/>
                                            </p:txEl>
                                          </p:spTgt>
                                        </p:tgtEl>
                                        <p:attrNameLst>
                                          <p:attrName>style.visibility</p:attrName>
                                        </p:attrNameLst>
                                      </p:cBhvr>
                                      <p:to>
                                        <p:strVal val="visible"/>
                                      </p:to>
                                    </p:set>
                                    <p:anim calcmode="discrete" valueType="clr">
                                      <p:cBhvr override="childStyle">
                                        <p:cTn id="7" dur="80"/>
                                        <p:tgtEl>
                                          <p:spTgt spid="9830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98306">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98306">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1" presetClass="emph" presetSubtype="0" fill="hold" grpId="0" nodeType="clickEffect">
                                  <p:stCondLst>
                                    <p:cond delay="0"/>
                                  </p:stCondLst>
                                  <p:childTnLst>
                                    <p:animClr clrSpc="hsl" dir="cw">
                                      <p:cBhvr override="childStyle">
                                        <p:cTn id="13" dur="500" fill="hold"/>
                                        <p:tgtEl>
                                          <p:spTgt spid="13"/>
                                        </p:tgtEl>
                                        <p:attrNameLst>
                                          <p:attrName>style.color</p:attrName>
                                        </p:attrNameLst>
                                      </p:cBhvr>
                                      <p:by>
                                        <p:hsl h="7200000" s="0" l="0"/>
                                      </p:by>
                                    </p:animClr>
                                    <p:animClr clrSpc="hsl" dir="cw">
                                      <p:cBhvr>
                                        <p:cTn id="14" dur="500" fill="hold"/>
                                        <p:tgtEl>
                                          <p:spTgt spid="13"/>
                                        </p:tgtEl>
                                        <p:attrNameLst>
                                          <p:attrName>fillcolor</p:attrName>
                                        </p:attrNameLst>
                                      </p:cBhvr>
                                      <p:by>
                                        <p:hsl h="7200000" s="0" l="0"/>
                                      </p:by>
                                    </p:animClr>
                                    <p:animClr clrSpc="hsl" dir="cw">
                                      <p:cBhvr>
                                        <p:cTn id="15" dur="500" fill="hold"/>
                                        <p:tgtEl>
                                          <p:spTgt spid="13"/>
                                        </p:tgtEl>
                                        <p:attrNameLst>
                                          <p:attrName>stroke.color</p:attrName>
                                        </p:attrNameLst>
                                      </p:cBhvr>
                                      <p:by>
                                        <p:hsl h="7200000" s="0" l="0"/>
                                      </p:by>
                                    </p:animClr>
                                    <p:set>
                                      <p:cBhvr>
                                        <p:cTn id="16" dur="500" fill="hold"/>
                                        <p:tgtEl>
                                          <p:spTgt spid="13"/>
                                        </p:tgtEl>
                                        <p:attrNameLst>
                                          <p:attrName>fill.type</p:attrName>
                                        </p:attrNameLst>
                                      </p:cBhvr>
                                      <p:to>
                                        <p:strVal val="solid"/>
                                      </p:to>
                                    </p:set>
                                  </p:childTnLst>
                                </p:cTn>
                              </p:par>
                              <p:par>
                                <p:cTn id="17" presetID="21" presetClass="emph" presetSubtype="0" fill="hold" grpId="0" nodeType="withEffect">
                                  <p:stCondLst>
                                    <p:cond delay="0"/>
                                  </p:stCondLst>
                                  <p:childTnLst>
                                    <p:animClr clrSpc="hsl" dir="cw">
                                      <p:cBhvr override="childStyle">
                                        <p:cTn id="18" dur="500" fill="hold"/>
                                        <p:tgtEl>
                                          <p:spTgt spid="9"/>
                                        </p:tgtEl>
                                        <p:attrNameLst>
                                          <p:attrName>style.color</p:attrName>
                                        </p:attrNameLst>
                                      </p:cBhvr>
                                      <p:by>
                                        <p:hsl h="7200000" s="0" l="0"/>
                                      </p:by>
                                    </p:animClr>
                                    <p:animClr clrSpc="hsl" dir="cw">
                                      <p:cBhvr>
                                        <p:cTn id="19" dur="500" fill="hold"/>
                                        <p:tgtEl>
                                          <p:spTgt spid="9"/>
                                        </p:tgtEl>
                                        <p:attrNameLst>
                                          <p:attrName>fillcolor</p:attrName>
                                        </p:attrNameLst>
                                      </p:cBhvr>
                                      <p:by>
                                        <p:hsl h="7200000" s="0" l="0"/>
                                      </p:by>
                                    </p:animClr>
                                    <p:animClr clrSpc="hsl" dir="cw">
                                      <p:cBhvr>
                                        <p:cTn id="20" dur="500" fill="hold"/>
                                        <p:tgtEl>
                                          <p:spTgt spid="9"/>
                                        </p:tgtEl>
                                        <p:attrNameLst>
                                          <p:attrName>stroke.color</p:attrName>
                                        </p:attrNameLst>
                                      </p:cBhvr>
                                      <p:by>
                                        <p:hsl h="7200000" s="0" l="0"/>
                                      </p:by>
                                    </p:animClr>
                                    <p:set>
                                      <p:cBhvr>
                                        <p:cTn id="21" dur="500" fill="hold"/>
                                        <p:tgtEl>
                                          <p:spTgt spid="9"/>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1" presetClass="emph" presetSubtype="0" fill="hold" nodeType="clickEffect">
                                  <p:stCondLst>
                                    <p:cond delay="0"/>
                                  </p:stCondLst>
                                  <p:childTnLst>
                                    <p:animClr clrSpc="hsl" dir="cw">
                                      <p:cBhvr override="childStyle">
                                        <p:cTn id="25" dur="500" fill="hold"/>
                                        <p:tgtEl>
                                          <p:spTgt spid="15"/>
                                        </p:tgtEl>
                                        <p:attrNameLst>
                                          <p:attrName>style.color</p:attrName>
                                        </p:attrNameLst>
                                      </p:cBhvr>
                                      <p:by>
                                        <p:hsl h="7200000" s="0" l="0"/>
                                      </p:by>
                                    </p:animClr>
                                    <p:animClr clrSpc="hsl" dir="cw">
                                      <p:cBhvr>
                                        <p:cTn id="26" dur="500" fill="hold"/>
                                        <p:tgtEl>
                                          <p:spTgt spid="15"/>
                                        </p:tgtEl>
                                        <p:attrNameLst>
                                          <p:attrName>fillcolor</p:attrName>
                                        </p:attrNameLst>
                                      </p:cBhvr>
                                      <p:by>
                                        <p:hsl h="7200000" s="0" l="0"/>
                                      </p:by>
                                    </p:animClr>
                                    <p:animClr clrSpc="hsl" dir="cw">
                                      <p:cBhvr>
                                        <p:cTn id="27" dur="500" fill="hold"/>
                                        <p:tgtEl>
                                          <p:spTgt spid="15"/>
                                        </p:tgtEl>
                                        <p:attrNameLst>
                                          <p:attrName>stroke.color</p:attrName>
                                        </p:attrNameLst>
                                      </p:cBhvr>
                                      <p:by>
                                        <p:hsl h="7200000" s="0" l="0"/>
                                      </p:by>
                                    </p:animClr>
                                    <p:set>
                                      <p:cBhvr>
                                        <p:cTn id="28" dur="500" fill="hold"/>
                                        <p:tgtEl>
                                          <p:spTgt spid="15"/>
                                        </p:tgtEl>
                                        <p:attrNameLst>
                                          <p:attrName>fill.type</p:attrName>
                                        </p:attrNameLst>
                                      </p:cBhvr>
                                      <p:to>
                                        <p:strVal val="solid"/>
                                      </p:to>
                                    </p:set>
                                  </p:childTnLst>
                                </p:cTn>
                              </p:par>
                              <p:par>
                                <p:cTn id="29" presetID="21" presetClass="emph" presetSubtype="0" fill="hold" grpId="0" nodeType="withEffect">
                                  <p:stCondLst>
                                    <p:cond delay="0"/>
                                  </p:stCondLst>
                                  <p:childTnLst>
                                    <p:animClr clrSpc="hsl" dir="cw">
                                      <p:cBhvr override="childStyle">
                                        <p:cTn id="30" dur="500" fill="hold"/>
                                        <p:tgtEl>
                                          <p:spTgt spid="8"/>
                                        </p:tgtEl>
                                        <p:attrNameLst>
                                          <p:attrName>style.color</p:attrName>
                                        </p:attrNameLst>
                                      </p:cBhvr>
                                      <p:by>
                                        <p:hsl h="7200000" s="0" l="0"/>
                                      </p:by>
                                    </p:animClr>
                                    <p:animClr clrSpc="hsl" dir="cw">
                                      <p:cBhvr>
                                        <p:cTn id="31" dur="500" fill="hold"/>
                                        <p:tgtEl>
                                          <p:spTgt spid="8"/>
                                        </p:tgtEl>
                                        <p:attrNameLst>
                                          <p:attrName>fillcolor</p:attrName>
                                        </p:attrNameLst>
                                      </p:cBhvr>
                                      <p:by>
                                        <p:hsl h="7200000" s="0" l="0"/>
                                      </p:by>
                                    </p:animClr>
                                    <p:animClr clrSpc="hsl" dir="cw">
                                      <p:cBhvr>
                                        <p:cTn id="32" dur="500" fill="hold"/>
                                        <p:tgtEl>
                                          <p:spTgt spid="8"/>
                                        </p:tgtEl>
                                        <p:attrNameLst>
                                          <p:attrName>stroke.color</p:attrName>
                                        </p:attrNameLst>
                                      </p:cBhvr>
                                      <p:by>
                                        <p:hsl h="7200000" s="0" l="0"/>
                                      </p:by>
                                    </p:animClr>
                                    <p:set>
                                      <p:cBhvr>
                                        <p:cTn id="33" dur="500" fill="hold"/>
                                        <p:tgtEl>
                                          <p:spTgt spid="8"/>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1" presetClass="emph" presetSubtype="0" fill="hold" nodeType="clickEffect">
                                  <p:stCondLst>
                                    <p:cond delay="0"/>
                                  </p:stCondLst>
                                  <p:childTnLst>
                                    <p:animClr clrSpc="hsl" dir="cw">
                                      <p:cBhvr override="childStyle">
                                        <p:cTn id="37" dur="500" fill="hold"/>
                                        <p:tgtEl>
                                          <p:spTgt spid="20"/>
                                        </p:tgtEl>
                                        <p:attrNameLst>
                                          <p:attrName>style.color</p:attrName>
                                        </p:attrNameLst>
                                      </p:cBhvr>
                                      <p:by>
                                        <p:hsl h="7200000" s="0" l="0"/>
                                      </p:by>
                                    </p:animClr>
                                    <p:animClr clrSpc="hsl" dir="cw">
                                      <p:cBhvr>
                                        <p:cTn id="38" dur="500" fill="hold"/>
                                        <p:tgtEl>
                                          <p:spTgt spid="20"/>
                                        </p:tgtEl>
                                        <p:attrNameLst>
                                          <p:attrName>fillcolor</p:attrName>
                                        </p:attrNameLst>
                                      </p:cBhvr>
                                      <p:by>
                                        <p:hsl h="7200000" s="0" l="0"/>
                                      </p:by>
                                    </p:animClr>
                                    <p:animClr clrSpc="hsl" dir="cw">
                                      <p:cBhvr>
                                        <p:cTn id="39" dur="500" fill="hold"/>
                                        <p:tgtEl>
                                          <p:spTgt spid="20"/>
                                        </p:tgtEl>
                                        <p:attrNameLst>
                                          <p:attrName>stroke.color</p:attrName>
                                        </p:attrNameLst>
                                      </p:cBhvr>
                                      <p:by>
                                        <p:hsl h="7200000" s="0" l="0"/>
                                      </p:by>
                                    </p:animClr>
                                    <p:set>
                                      <p:cBhvr>
                                        <p:cTn id="40" dur="500" fill="hold"/>
                                        <p:tgtEl>
                                          <p:spTgt spid="20"/>
                                        </p:tgtEl>
                                        <p:attrNameLst>
                                          <p:attrName>fill.type</p:attrName>
                                        </p:attrNameLst>
                                      </p:cBhvr>
                                      <p:to>
                                        <p:strVal val="solid"/>
                                      </p:to>
                                    </p:set>
                                  </p:childTnLst>
                                </p:cTn>
                              </p:par>
                              <p:par>
                                <p:cTn id="41" presetID="21" presetClass="emph" presetSubtype="0" fill="hold" grpId="0" nodeType="withEffect">
                                  <p:stCondLst>
                                    <p:cond delay="0"/>
                                  </p:stCondLst>
                                  <p:childTnLst>
                                    <p:animClr clrSpc="hsl" dir="cw">
                                      <p:cBhvr override="childStyle">
                                        <p:cTn id="42" dur="500" fill="hold"/>
                                        <p:tgtEl>
                                          <p:spTgt spid="12"/>
                                        </p:tgtEl>
                                        <p:attrNameLst>
                                          <p:attrName>style.color</p:attrName>
                                        </p:attrNameLst>
                                      </p:cBhvr>
                                      <p:by>
                                        <p:hsl h="7200000" s="0" l="0"/>
                                      </p:by>
                                    </p:animClr>
                                    <p:animClr clrSpc="hsl" dir="cw">
                                      <p:cBhvr>
                                        <p:cTn id="43" dur="500" fill="hold"/>
                                        <p:tgtEl>
                                          <p:spTgt spid="12"/>
                                        </p:tgtEl>
                                        <p:attrNameLst>
                                          <p:attrName>fillcolor</p:attrName>
                                        </p:attrNameLst>
                                      </p:cBhvr>
                                      <p:by>
                                        <p:hsl h="7200000" s="0" l="0"/>
                                      </p:by>
                                    </p:animClr>
                                    <p:animClr clrSpc="hsl" dir="cw">
                                      <p:cBhvr>
                                        <p:cTn id="44" dur="500" fill="hold"/>
                                        <p:tgtEl>
                                          <p:spTgt spid="12"/>
                                        </p:tgtEl>
                                        <p:attrNameLst>
                                          <p:attrName>stroke.color</p:attrName>
                                        </p:attrNameLst>
                                      </p:cBhvr>
                                      <p:by>
                                        <p:hsl h="7200000" s="0" l="0"/>
                                      </p:by>
                                    </p:animClr>
                                    <p:set>
                                      <p:cBhvr>
                                        <p:cTn id="45" dur="500" fill="hold"/>
                                        <p:tgtEl>
                                          <p:spTgt spid="12"/>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21" presetClass="emph" presetSubtype="0" fill="hold" nodeType="clickEffect">
                                  <p:stCondLst>
                                    <p:cond delay="0"/>
                                  </p:stCondLst>
                                  <p:childTnLst>
                                    <p:animClr clrSpc="hsl" dir="cw">
                                      <p:cBhvr override="childStyle">
                                        <p:cTn id="49" dur="500" fill="hold"/>
                                        <p:tgtEl>
                                          <p:spTgt spid="14"/>
                                        </p:tgtEl>
                                        <p:attrNameLst>
                                          <p:attrName>style.color</p:attrName>
                                        </p:attrNameLst>
                                      </p:cBhvr>
                                      <p:by>
                                        <p:hsl h="7200000" s="0" l="0"/>
                                      </p:by>
                                    </p:animClr>
                                    <p:animClr clrSpc="hsl" dir="cw">
                                      <p:cBhvr>
                                        <p:cTn id="50" dur="500" fill="hold"/>
                                        <p:tgtEl>
                                          <p:spTgt spid="14"/>
                                        </p:tgtEl>
                                        <p:attrNameLst>
                                          <p:attrName>fillcolor</p:attrName>
                                        </p:attrNameLst>
                                      </p:cBhvr>
                                      <p:by>
                                        <p:hsl h="7200000" s="0" l="0"/>
                                      </p:by>
                                    </p:animClr>
                                    <p:animClr clrSpc="hsl" dir="cw">
                                      <p:cBhvr>
                                        <p:cTn id="51" dur="500" fill="hold"/>
                                        <p:tgtEl>
                                          <p:spTgt spid="14"/>
                                        </p:tgtEl>
                                        <p:attrNameLst>
                                          <p:attrName>stroke.color</p:attrName>
                                        </p:attrNameLst>
                                      </p:cBhvr>
                                      <p:by>
                                        <p:hsl h="7200000" s="0" l="0"/>
                                      </p:by>
                                    </p:animClr>
                                    <p:set>
                                      <p:cBhvr>
                                        <p:cTn id="52" dur="500" fill="hold"/>
                                        <p:tgtEl>
                                          <p:spTgt spid="14"/>
                                        </p:tgtEl>
                                        <p:attrNameLst>
                                          <p:attrName>fill.type</p:attrName>
                                        </p:attrNameLst>
                                      </p:cBhvr>
                                      <p:to>
                                        <p:strVal val="solid"/>
                                      </p:to>
                                    </p:set>
                                  </p:childTnLst>
                                </p:cTn>
                              </p:par>
                              <p:par>
                                <p:cTn id="53" presetID="21" presetClass="emph" presetSubtype="0" fill="hold" grpId="0" nodeType="withEffect">
                                  <p:stCondLst>
                                    <p:cond delay="0"/>
                                  </p:stCondLst>
                                  <p:childTnLst>
                                    <p:animClr clrSpc="hsl" dir="cw">
                                      <p:cBhvr override="childStyle">
                                        <p:cTn id="54" dur="500" fill="hold"/>
                                        <p:tgtEl>
                                          <p:spTgt spid="10"/>
                                        </p:tgtEl>
                                        <p:attrNameLst>
                                          <p:attrName>style.color</p:attrName>
                                        </p:attrNameLst>
                                      </p:cBhvr>
                                      <p:by>
                                        <p:hsl h="7200000" s="0" l="0"/>
                                      </p:by>
                                    </p:animClr>
                                    <p:animClr clrSpc="hsl" dir="cw">
                                      <p:cBhvr>
                                        <p:cTn id="55" dur="500" fill="hold"/>
                                        <p:tgtEl>
                                          <p:spTgt spid="10"/>
                                        </p:tgtEl>
                                        <p:attrNameLst>
                                          <p:attrName>fillcolor</p:attrName>
                                        </p:attrNameLst>
                                      </p:cBhvr>
                                      <p:by>
                                        <p:hsl h="7200000" s="0" l="0"/>
                                      </p:by>
                                    </p:animClr>
                                    <p:animClr clrSpc="hsl" dir="cw">
                                      <p:cBhvr>
                                        <p:cTn id="56" dur="500" fill="hold"/>
                                        <p:tgtEl>
                                          <p:spTgt spid="10"/>
                                        </p:tgtEl>
                                        <p:attrNameLst>
                                          <p:attrName>stroke.color</p:attrName>
                                        </p:attrNameLst>
                                      </p:cBhvr>
                                      <p:by>
                                        <p:hsl h="7200000" s="0" l="0"/>
                                      </p:by>
                                    </p:animClr>
                                    <p:set>
                                      <p:cBhvr>
                                        <p:cTn id="57" dur="500" fill="hold"/>
                                        <p:tgtEl>
                                          <p:spTgt spid="10"/>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21" presetClass="emph" presetSubtype="0" fill="hold" nodeType="clickEffect">
                                  <p:stCondLst>
                                    <p:cond delay="0"/>
                                  </p:stCondLst>
                                  <p:childTnLst>
                                    <p:animClr clrSpc="hsl" dir="cw">
                                      <p:cBhvr override="childStyle">
                                        <p:cTn id="61" dur="500" fill="hold"/>
                                        <p:tgtEl>
                                          <p:spTgt spid="18"/>
                                        </p:tgtEl>
                                        <p:attrNameLst>
                                          <p:attrName>style.color</p:attrName>
                                        </p:attrNameLst>
                                      </p:cBhvr>
                                      <p:by>
                                        <p:hsl h="7200000" s="0" l="0"/>
                                      </p:by>
                                    </p:animClr>
                                    <p:animClr clrSpc="hsl" dir="cw">
                                      <p:cBhvr>
                                        <p:cTn id="62" dur="500" fill="hold"/>
                                        <p:tgtEl>
                                          <p:spTgt spid="18"/>
                                        </p:tgtEl>
                                        <p:attrNameLst>
                                          <p:attrName>fillcolor</p:attrName>
                                        </p:attrNameLst>
                                      </p:cBhvr>
                                      <p:by>
                                        <p:hsl h="7200000" s="0" l="0"/>
                                      </p:by>
                                    </p:animClr>
                                    <p:animClr clrSpc="hsl" dir="cw">
                                      <p:cBhvr>
                                        <p:cTn id="63" dur="500" fill="hold"/>
                                        <p:tgtEl>
                                          <p:spTgt spid="18"/>
                                        </p:tgtEl>
                                        <p:attrNameLst>
                                          <p:attrName>stroke.color</p:attrName>
                                        </p:attrNameLst>
                                      </p:cBhvr>
                                      <p:by>
                                        <p:hsl h="7200000" s="0" l="0"/>
                                      </p:by>
                                    </p:animClr>
                                    <p:set>
                                      <p:cBhvr>
                                        <p:cTn id="64" dur="500" fill="hold"/>
                                        <p:tgtEl>
                                          <p:spTgt spid="18"/>
                                        </p:tgtEl>
                                        <p:attrNameLst>
                                          <p:attrName>fill.type</p:attrName>
                                        </p:attrNameLst>
                                      </p:cBhvr>
                                      <p:to>
                                        <p:strVal val="solid"/>
                                      </p:to>
                                    </p:set>
                                  </p:childTnLst>
                                </p:cTn>
                              </p:par>
                              <p:par>
                                <p:cTn id="65" presetID="21" presetClass="emph" presetSubtype="0" fill="hold" grpId="0" nodeType="withEffect">
                                  <p:stCondLst>
                                    <p:cond delay="0"/>
                                  </p:stCondLst>
                                  <p:childTnLst>
                                    <p:animClr clrSpc="hsl" dir="cw">
                                      <p:cBhvr override="childStyle">
                                        <p:cTn id="66" dur="500" fill="hold"/>
                                        <p:tgtEl>
                                          <p:spTgt spid="11"/>
                                        </p:tgtEl>
                                        <p:attrNameLst>
                                          <p:attrName>style.color</p:attrName>
                                        </p:attrNameLst>
                                      </p:cBhvr>
                                      <p:by>
                                        <p:hsl h="7200000" s="0" l="0"/>
                                      </p:by>
                                    </p:animClr>
                                    <p:animClr clrSpc="hsl" dir="cw">
                                      <p:cBhvr>
                                        <p:cTn id="67" dur="500" fill="hold"/>
                                        <p:tgtEl>
                                          <p:spTgt spid="11"/>
                                        </p:tgtEl>
                                        <p:attrNameLst>
                                          <p:attrName>fillcolor</p:attrName>
                                        </p:attrNameLst>
                                      </p:cBhvr>
                                      <p:by>
                                        <p:hsl h="7200000" s="0" l="0"/>
                                      </p:by>
                                    </p:animClr>
                                    <p:animClr clrSpc="hsl" dir="cw">
                                      <p:cBhvr>
                                        <p:cTn id="68" dur="500" fill="hold"/>
                                        <p:tgtEl>
                                          <p:spTgt spid="11"/>
                                        </p:tgtEl>
                                        <p:attrNameLst>
                                          <p:attrName>stroke.color</p:attrName>
                                        </p:attrNameLst>
                                      </p:cBhvr>
                                      <p:by>
                                        <p:hsl h="7200000" s="0" l="0"/>
                                      </p:by>
                                    </p:animClr>
                                    <p:set>
                                      <p:cBhvr>
                                        <p:cTn id="69" dur="500" fill="hold"/>
                                        <p:tgtEl>
                                          <p:spTgt spid="11"/>
                                        </p:tgtEl>
                                        <p:attrNameLst>
                                          <p:attrName>fill.type</p:attrName>
                                        </p:attrNameLst>
                                      </p:cBhvr>
                                      <p:to>
                                        <p:strVal val="solid"/>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4"/>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2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7" presetClass="entr" presetSubtype="0" fill="hold" grpId="0" nodeType="clickEffect">
                                  <p:stCondLst>
                                    <p:cond delay="0"/>
                                  </p:stCondLst>
                                  <p:iterate type="lt">
                                    <p:tmPct val="50000"/>
                                  </p:iterate>
                                  <p:childTnLst>
                                    <p:set>
                                      <p:cBhvr>
                                        <p:cTn id="79" dur="1" fill="hold">
                                          <p:stCondLst>
                                            <p:cond delay="0"/>
                                          </p:stCondLst>
                                        </p:cTn>
                                        <p:tgtEl>
                                          <p:spTgt spid="70"/>
                                        </p:tgtEl>
                                        <p:attrNameLst>
                                          <p:attrName>style.visibility</p:attrName>
                                        </p:attrNameLst>
                                      </p:cBhvr>
                                      <p:to>
                                        <p:strVal val="visible"/>
                                      </p:to>
                                    </p:set>
                                    <p:anim calcmode="discrete" valueType="clr">
                                      <p:cBhvr override="childStyle">
                                        <p:cTn id="80" dur="80"/>
                                        <p:tgtEl>
                                          <p:spTgt spid="70"/>
                                        </p:tgtEl>
                                        <p:attrNameLst>
                                          <p:attrName>style.color</p:attrName>
                                        </p:attrNameLst>
                                      </p:cBhvr>
                                      <p:tavLst>
                                        <p:tav tm="0">
                                          <p:val>
                                            <p:clrVal>
                                              <a:schemeClr val="accent2"/>
                                            </p:clrVal>
                                          </p:val>
                                        </p:tav>
                                        <p:tav tm="50000">
                                          <p:val>
                                            <p:clrVal>
                                              <a:schemeClr val="hlink"/>
                                            </p:clrVal>
                                          </p:val>
                                        </p:tav>
                                      </p:tavLst>
                                    </p:anim>
                                    <p:anim calcmode="discrete" valueType="clr">
                                      <p:cBhvr>
                                        <p:cTn id="81" dur="80"/>
                                        <p:tgtEl>
                                          <p:spTgt spid="70"/>
                                        </p:tgtEl>
                                        <p:attrNameLst>
                                          <p:attrName>fillcolor</p:attrName>
                                        </p:attrNameLst>
                                      </p:cBhvr>
                                      <p:tavLst>
                                        <p:tav tm="0">
                                          <p:val>
                                            <p:clrVal>
                                              <a:schemeClr val="accent2"/>
                                            </p:clrVal>
                                          </p:val>
                                        </p:tav>
                                        <p:tav tm="50000">
                                          <p:val>
                                            <p:clrVal>
                                              <a:schemeClr val="hlink"/>
                                            </p:clrVal>
                                          </p:val>
                                        </p:tav>
                                      </p:tavLst>
                                    </p:anim>
                                    <p:set>
                                      <p:cBhvr>
                                        <p:cTn id="82" dur="80"/>
                                        <p:tgtEl>
                                          <p:spTgt spid="7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13" grpId="0" bldLvl="0" animBg="1"/>
      <p:bldP spid="70"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642910" y="1571612"/>
            <a:ext cx="8201052" cy="1920526"/>
          </a:xfrm>
          <a:prstGeom prst="rect">
            <a:avLst/>
          </a:prstGeom>
          <a:noFill/>
          <a:ln w="9525">
            <a:noFill/>
            <a:miter lim="800000"/>
          </a:ln>
          <a:effectLst/>
        </p:spPr>
        <p:txBody>
          <a:bodyPr wrap="square">
            <a:spAutoFit/>
          </a:bodyPr>
          <a:lstStyle/>
          <a:p>
            <a:pPr marL="457200" indent="-457200" algn="just">
              <a:lnSpc>
                <a:spcPct val="110000"/>
              </a:lnSpc>
              <a:spcBef>
                <a:spcPct val="50000"/>
              </a:spcBef>
              <a:buBlip>
                <a:blip r:embed="rId2"/>
              </a:buBlip>
            </a:pPr>
            <a:r>
              <a:rPr kumimoji="1" lang="zh-CN" altLang="en-US" sz="2200" smtClean="0">
                <a:ea typeface="楷体" panose="02010609060101010101" pitchFamily="49" charset="-122"/>
                <a:cs typeface="Times New Roman" panose="02020603050405020304" pitchFamily="18" charset="0"/>
              </a:rPr>
              <a:t>对于</a:t>
            </a:r>
            <a:r>
              <a:rPr kumimoji="1" lang="zh-CN" altLang="en-US" sz="2200" smtClean="0">
                <a:solidFill>
                  <a:srgbClr val="FF00FF"/>
                </a:solidFill>
                <a:ea typeface="楷体" panose="02010609060101010101" pitchFamily="49" charset="-122"/>
                <a:cs typeface="Times New Roman" panose="02020603050405020304" pitchFamily="18" charset="0"/>
              </a:rPr>
              <a:t>带权连通图</a:t>
            </a:r>
            <a:r>
              <a:rPr kumimoji="1" lang="en-US" altLang="zh-CN" sz="2200" smtClean="0">
                <a:ea typeface="楷体" panose="02010609060101010101" pitchFamily="49" charset="-122"/>
                <a:cs typeface="Times New Roman" panose="02020603050405020304" pitchFamily="18" charset="0"/>
              </a:rPr>
              <a:t>G </a:t>
            </a:r>
            <a:r>
              <a:rPr kumimoji="1" lang="zh-CN" altLang="en-US" sz="2200" smtClean="0">
                <a:ea typeface="楷体" panose="02010609060101010101" pitchFamily="49" charset="-122"/>
                <a:cs typeface="Times New Roman" panose="02020603050405020304" pitchFamily="18" charset="0"/>
              </a:rPr>
              <a:t>（</a:t>
            </a:r>
            <a:r>
              <a:rPr kumimoji="1" lang="zh-CN" altLang="en-US" sz="2200" dirty="0" smtClean="0">
                <a:ea typeface="楷体" panose="02010609060101010101" pitchFamily="49" charset="-122"/>
                <a:cs typeface="Times New Roman" panose="02020603050405020304" pitchFamily="18" charset="0"/>
              </a:rPr>
              <a:t>每</a:t>
            </a:r>
            <a:r>
              <a:rPr kumimoji="1" lang="zh-CN" altLang="en-US" sz="2200" dirty="0">
                <a:ea typeface="楷体" panose="02010609060101010101" pitchFamily="49" charset="-122"/>
                <a:cs typeface="Times New Roman" panose="02020603050405020304" pitchFamily="18" charset="0"/>
              </a:rPr>
              <a:t>条边上的权均为大于零的</a:t>
            </a:r>
            <a:r>
              <a:rPr kumimoji="1" lang="zh-CN" altLang="en-US" sz="2200" smtClean="0">
                <a:ea typeface="楷体" panose="02010609060101010101" pitchFamily="49" charset="-122"/>
                <a:cs typeface="Times New Roman" panose="02020603050405020304" pitchFamily="18" charset="0"/>
              </a:rPr>
              <a:t>实数），可能</a:t>
            </a:r>
            <a:r>
              <a:rPr kumimoji="1" lang="zh-CN" altLang="en-US" sz="2200" dirty="0" smtClean="0">
                <a:ea typeface="楷体" panose="02010609060101010101" pitchFamily="49" charset="-122"/>
                <a:cs typeface="Times New Roman" panose="02020603050405020304" pitchFamily="18" charset="0"/>
              </a:rPr>
              <a:t>有多棵不同</a:t>
            </a:r>
            <a:r>
              <a:rPr kumimoji="1" lang="zh-CN" altLang="en-US" sz="2200" dirty="0">
                <a:ea typeface="楷体" panose="02010609060101010101" pitchFamily="49" charset="-122"/>
                <a:cs typeface="Times New Roman" panose="02020603050405020304" pitchFamily="18" charset="0"/>
              </a:rPr>
              <a:t>生成</a:t>
            </a:r>
            <a:r>
              <a:rPr kumimoji="1" lang="zh-CN" altLang="en-US" sz="2200" dirty="0" smtClean="0">
                <a:ea typeface="楷体" panose="02010609060101010101" pitchFamily="49" charset="-122"/>
                <a:cs typeface="Times New Roman" panose="02020603050405020304" pitchFamily="18" charset="0"/>
              </a:rPr>
              <a:t>树。</a:t>
            </a:r>
            <a:endParaRPr kumimoji="1" lang="en-US" altLang="zh-CN" sz="2200" dirty="0" smtClean="0">
              <a:ea typeface="楷体" panose="02010609060101010101" pitchFamily="49" charset="-122"/>
              <a:cs typeface="Times New Roman" panose="02020603050405020304" pitchFamily="18" charset="0"/>
            </a:endParaRPr>
          </a:p>
          <a:p>
            <a:pPr marL="457200" indent="-457200" algn="just">
              <a:lnSpc>
                <a:spcPct val="110000"/>
              </a:lnSpc>
              <a:spcBef>
                <a:spcPct val="50000"/>
              </a:spcBef>
              <a:buBlip>
                <a:blip r:embed="rId2"/>
              </a:buBlip>
            </a:pPr>
            <a:r>
              <a:rPr kumimoji="1" lang="zh-CN" altLang="en-US" sz="2200" dirty="0" smtClean="0">
                <a:ea typeface="楷体" panose="02010609060101010101" pitchFamily="49" charset="-122"/>
                <a:cs typeface="Times New Roman" panose="02020603050405020304" pitchFamily="18" charset="0"/>
              </a:rPr>
              <a:t>每棵生成树的</a:t>
            </a:r>
            <a:r>
              <a:rPr kumimoji="1" lang="zh-CN" altLang="en-US" sz="2200" dirty="0">
                <a:ea typeface="楷体" panose="02010609060101010101" pitchFamily="49" charset="-122"/>
                <a:cs typeface="Times New Roman" panose="02020603050405020304" pitchFamily="18" charset="0"/>
              </a:rPr>
              <a:t>所有</a:t>
            </a:r>
            <a:r>
              <a:rPr kumimoji="1" lang="zh-CN" altLang="en-US" sz="2200" dirty="0" smtClean="0">
                <a:ea typeface="楷体" panose="02010609060101010101" pitchFamily="49" charset="-122"/>
                <a:cs typeface="Times New Roman" panose="02020603050405020304" pitchFamily="18" charset="0"/>
              </a:rPr>
              <a:t>边的</a:t>
            </a:r>
            <a:r>
              <a:rPr kumimoji="1" lang="zh-CN" altLang="en-US" sz="2200" dirty="0">
                <a:ea typeface="楷体" panose="02010609060101010101" pitchFamily="49" charset="-122"/>
                <a:cs typeface="Times New Roman" panose="02020603050405020304" pitchFamily="18" charset="0"/>
              </a:rPr>
              <a:t>权值之</a:t>
            </a:r>
            <a:r>
              <a:rPr kumimoji="1" lang="zh-CN" altLang="en-US" sz="2200" dirty="0" smtClean="0">
                <a:ea typeface="楷体" panose="02010609060101010101" pitchFamily="49" charset="-122"/>
                <a:cs typeface="Times New Roman" panose="02020603050405020304" pitchFamily="18" charset="0"/>
              </a:rPr>
              <a:t>和可能不同。</a:t>
            </a:r>
            <a:endParaRPr kumimoji="1" lang="en-US" altLang="zh-CN" sz="2200" dirty="0" smtClean="0">
              <a:ea typeface="楷体" panose="02010609060101010101" pitchFamily="49" charset="-122"/>
              <a:cs typeface="Times New Roman" panose="02020603050405020304" pitchFamily="18" charset="0"/>
            </a:endParaRPr>
          </a:p>
          <a:p>
            <a:pPr marL="457200" indent="-457200" algn="just">
              <a:lnSpc>
                <a:spcPct val="110000"/>
              </a:lnSpc>
              <a:spcBef>
                <a:spcPct val="50000"/>
              </a:spcBef>
              <a:buBlip>
                <a:blip r:embed="rId2"/>
              </a:buBlip>
            </a:pPr>
            <a:r>
              <a:rPr kumimoji="1" lang="zh-CN" altLang="en-US" sz="2200" dirty="0" smtClean="0">
                <a:ea typeface="楷体" panose="02010609060101010101" pitchFamily="49" charset="-122"/>
                <a:cs typeface="Times New Roman" panose="02020603050405020304" pitchFamily="18" charset="0"/>
              </a:rPr>
              <a:t>其中权</a:t>
            </a:r>
            <a:r>
              <a:rPr kumimoji="1" lang="zh-CN" altLang="en-US" sz="2200" dirty="0">
                <a:ea typeface="楷体" panose="02010609060101010101" pitchFamily="49" charset="-122"/>
                <a:cs typeface="Times New Roman" panose="02020603050405020304" pitchFamily="18" charset="0"/>
              </a:rPr>
              <a:t>值之和最小</a:t>
            </a:r>
            <a:r>
              <a:rPr kumimoji="1" lang="zh-CN" altLang="en-US" sz="2200" dirty="0" smtClean="0">
                <a:ea typeface="楷体" panose="02010609060101010101" pitchFamily="49" charset="-122"/>
                <a:cs typeface="Times New Roman" panose="02020603050405020304" pitchFamily="18" charset="0"/>
              </a:rPr>
              <a:t>的生成树</a:t>
            </a:r>
            <a:r>
              <a:rPr kumimoji="1" lang="zh-CN" altLang="en-US" sz="2200" dirty="0">
                <a:ea typeface="楷体" panose="02010609060101010101" pitchFamily="49" charset="-122"/>
                <a:cs typeface="Times New Roman" panose="02020603050405020304" pitchFamily="18" charset="0"/>
              </a:rPr>
              <a:t>称为图的</a:t>
            </a:r>
            <a:r>
              <a:rPr kumimoji="1" lang="zh-CN" altLang="en-US" sz="2200" dirty="0">
                <a:solidFill>
                  <a:srgbClr val="FF0000"/>
                </a:solidFill>
                <a:ea typeface="楷体" panose="02010609060101010101" pitchFamily="49" charset="-122"/>
                <a:cs typeface="Times New Roman" panose="02020603050405020304" pitchFamily="18" charset="0"/>
              </a:rPr>
              <a:t>最小生成树</a:t>
            </a:r>
            <a:r>
              <a:rPr kumimoji="1" lang="zh-CN" altLang="en-US" sz="2200" dirty="0" smtClean="0">
                <a:ea typeface="楷体" panose="02010609060101010101" pitchFamily="49" charset="-122"/>
                <a:cs typeface="Times New Roman" panose="02020603050405020304" pitchFamily="18" charset="0"/>
              </a:rPr>
              <a:t>。</a:t>
            </a:r>
            <a:endParaRPr kumimoji="1" lang="zh-CN" altLang="en-US" sz="2200" dirty="0">
              <a:ea typeface="楷体" panose="02010609060101010101" pitchFamily="49" charset="-122"/>
              <a:cs typeface="Times New Roman" panose="02020603050405020304" pitchFamily="18" charset="0"/>
            </a:endParaRPr>
          </a:p>
        </p:txBody>
      </p:sp>
      <p:sp>
        <p:nvSpPr>
          <p:cNvPr id="3" name="TextBox 2"/>
          <p:cNvSpPr txBox="1"/>
          <p:nvPr/>
        </p:nvSpPr>
        <p:spPr>
          <a:xfrm>
            <a:off x="714348" y="714356"/>
            <a:ext cx="3071834"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zh-CN" altLang="en-US" smtClean="0">
                <a:solidFill>
                  <a:srgbClr val="FF0000"/>
                </a:solidFill>
                <a:ea typeface="楷体" panose="02010609060101010101" pitchFamily="49" charset="-122"/>
                <a:cs typeface="Times New Roman" panose="02020603050405020304" pitchFamily="18" charset="0"/>
              </a:rPr>
              <a:t>最小生成树的概念</a:t>
            </a:r>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104</a:t>
            </a:fld>
            <a:endParaRPr lang="en-US" altLang="zh-CN"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285720" y="1357298"/>
            <a:ext cx="8858280" cy="1200329"/>
          </a:xfrm>
          <a:prstGeom prst="rect">
            <a:avLst/>
          </a:prstGeom>
          <a:noFill/>
          <a:ln w="9525">
            <a:noFill/>
            <a:miter lim="800000"/>
          </a:ln>
          <a:effectLst/>
        </p:spPr>
        <p:txBody>
          <a:bodyPr wrap="square">
            <a:spAutoFit/>
          </a:bodyPr>
          <a:lstStyle/>
          <a:p>
            <a:pPr algn="l">
              <a:lnSpc>
                <a:spcPct val="150000"/>
              </a:lnSpc>
              <a:spcBef>
                <a:spcPct val="50000"/>
              </a:spcBef>
            </a:pPr>
            <a:r>
              <a:rPr kumimoji="1" lang="zh-CN" altLang="en-US" dirty="0">
                <a:ea typeface="楷体" panose="02010609060101010101" pitchFamily="49" charset="-122"/>
                <a:cs typeface="Times New Roman" panose="02020603050405020304" pitchFamily="18" charset="0"/>
              </a:rPr>
              <a:t>　</a:t>
            </a:r>
            <a:r>
              <a:rPr kumimoji="1" lang="zh-CN" altLang="en-US">
                <a:ea typeface="楷体" panose="02010609060101010101" pitchFamily="49" charset="-122"/>
                <a:cs typeface="Times New Roman" panose="02020603050405020304" pitchFamily="18" charset="0"/>
              </a:rPr>
              <a:t>　</a:t>
            </a:r>
            <a:r>
              <a:rPr kumimoji="1" lang="zh-CN" altLang="en-US" smtClean="0">
                <a:solidFill>
                  <a:srgbClr val="FF00FF"/>
                </a:solidFill>
                <a:ea typeface="楷体" panose="02010609060101010101" pitchFamily="49" charset="-122"/>
                <a:cs typeface="Times New Roman" panose="02020603050405020304" pitchFamily="18" charset="0"/>
              </a:rPr>
              <a:t>连通图</a:t>
            </a:r>
            <a:r>
              <a:rPr kumimoji="1" lang="zh-CN" altLang="en-US" smtClean="0">
                <a:ea typeface="楷体" panose="02010609060101010101" pitchFamily="49" charset="-122"/>
                <a:cs typeface="Times New Roman" panose="02020603050405020304" pitchFamily="18" charset="0"/>
              </a:rPr>
              <a:t>：仅</a:t>
            </a:r>
            <a:r>
              <a:rPr kumimoji="1" lang="zh-CN" altLang="en-US" dirty="0">
                <a:ea typeface="楷体" panose="02010609060101010101" pitchFamily="49" charset="-122"/>
                <a:cs typeface="Times New Roman" panose="02020603050405020304" pitchFamily="18" charset="0"/>
              </a:rPr>
              <a:t>需调用遍历过程（</a:t>
            </a:r>
            <a:r>
              <a:rPr kumimoji="1" lang="en-US" altLang="zh-CN" dirty="0" err="1">
                <a:ea typeface="楷体" panose="02010609060101010101" pitchFamily="49" charset="-122"/>
                <a:cs typeface="Times New Roman" panose="02020603050405020304" pitchFamily="18" charset="0"/>
              </a:rPr>
              <a:t>DFS</a:t>
            </a:r>
            <a:r>
              <a:rPr kumimoji="1" lang="zh-CN" altLang="en-US" dirty="0">
                <a:ea typeface="楷体" panose="02010609060101010101" pitchFamily="49" charset="-122"/>
                <a:cs typeface="Times New Roman" panose="02020603050405020304" pitchFamily="18" charset="0"/>
              </a:rPr>
              <a:t>或</a:t>
            </a:r>
            <a:r>
              <a:rPr kumimoji="1" lang="en-US" altLang="zh-CN" dirty="0" err="1">
                <a:ea typeface="楷体" panose="02010609060101010101" pitchFamily="49" charset="-122"/>
                <a:cs typeface="Times New Roman" panose="02020603050405020304" pitchFamily="18" charset="0"/>
              </a:rPr>
              <a:t>BFS</a:t>
            </a:r>
            <a:r>
              <a:rPr kumimoji="1" lang="zh-CN" altLang="en-US" dirty="0">
                <a:ea typeface="楷体" panose="02010609060101010101" pitchFamily="49" charset="-122"/>
                <a:cs typeface="Times New Roman" panose="02020603050405020304" pitchFamily="18" charset="0"/>
              </a:rPr>
              <a:t>）</a:t>
            </a:r>
            <a:r>
              <a:rPr kumimoji="1" lang="zh-CN" altLang="en-US">
                <a:ea typeface="楷体" panose="02010609060101010101" pitchFamily="49" charset="-122"/>
                <a:cs typeface="Times New Roman" panose="02020603050405020304" pitchFamily="18" charset="0"/>
              </a:rPr>
              <a:t>一</a:t>
            </a:r>
            <a:r>
              <a:rPr kumimoji="1" lang="zh-CN" altLang="en-US" smtClean="0">
                <a:ea typeface="楷体" panose="02010609060101010101" pitchFamily="49" charset="-122"/>
                <a:cs typeface="Times New Roman" panose="02020603050405020304" pitchFamily="18" charset="0"/>
              </a:rPr>
              <a:t>次，从</a:t>
            </a:r>
            <a:r>
              <a:rPr kumimoji="1" lang="zh-CN" altLang="en-US" dirty="0">
                <a:ea typeface="楷体" panose="02010609060101010101" pitchFamily="49" charset="-122"/>
                <a:cs typeface="Times New Roman" panose="02020603050405020304" pitchFamily="18" charset="0"/>
              </a:rPr>
              <a:t>图中任一</a:t>
            </a:r>
            <a:r>
              <a:rPr kumimoji="1" lang="zh-CN" altLang="en-US">
                <a:ea typeface="楷体" panose="02010609060101010101" pitchFamily="49" charset="-122"/>
                <a:cs typeface="Times New Roman" panose="02020603050405020304" pitchFamily="18" charset="0"/>
              </a:rPr>
              <a:t>顶点</a:t>
            </a:r>
            <a:r>
              <a:rPr kumimoji="1" lang="zh-CN" altLang="en-US" smtClean="0">
                <a:ea typeface="楷体" panose="02010609060101010101" pitchFamily="49" charset="-122"/>
                <a:cs typeface="Times New Roman" panose="02020603050405020304" pitchFamily="18" charset="0"/>
              </a:rPr>
              <a:t>出发，便</a:t>
            </a:r>
            <a:r>
              <a:rPr kumimoji="1" lang="zh-CN" altLang="en-US" dirty="0">
                <a:ea typeface="楷体" panose="02010609060101010101" pitchFamily="49" charset="-122"/>
                <a:cs typeface="Times New Roman" panose="02020603050405020304" pitchFamily="18" charset="0"/>
              </a:rPr>
              <a:t>可以遍历图中的</a:t>
            </a:r>
            <a:r>
              <a:rPr kumimoji="1" lang="zh-CN" altLang="en-US">
                <a:ea typeface="楷体" panose="02010609060101010101" pitchFamily="49" charset="-122"/>
                <a:cs typeface="Times New Roman" panose="02020603050405020304" pitchFamily="18" charset="0"/>
              </a:rPr>
              <a:t>各个</a:t>
            </a:r>
            <a:r>
              <a:rPr kumimoji="1" lang="zh-CN" altLang="en-US" smtClean="0">
                <a:ea typeface="楷体" panose="02010609060101010101" pitchFamily="49" charset="-122"/>
                <a:cs typeface="Times New Roman" panose="02020603050405020304" pitchFamily="18" charset="0"/>
              </a:rPr>
              <a:t>顶点，产生相应的生成树。</a:t>
            </a:r>
            <a:r>
              <a:rPr kumimoji="1" lang="zh-CN" altLang="en-US" dirty="0">
                <a:ea typeface="楷体" panose="02010609060101010101" pitchFamily="49" charset="-122"/>
                <a:cs typeface="Times New Roman" panose="02020603050405020304" pitchFamily="18" charset="0"/>
              </a:rPr>
              <a:t>　</a:t>
            </a:r>
          </a:p>
        </p:txBody>
      </p:sp>
      <p:sp>
        <p:nvSpPr>
          <p:cNvPr id="71683" name="Text Box 3" descr="再生纸"/>
          <p:cNvSpPr txBox="1">
            <a:spLocks noChangeArrowheads="1"/>
          </p:cNvSpPr>
          <p:nvPr/>
        </p:nvSpPr>
        <p:spPr bwMode="auto">
          <a:xfrm>
            <a:off x="285720" y="500042"/>
            <a:ext cx="4429156" cy="519113"/>
          </a:xfrm>
          <a:prstGeom prst="rect">
            <a:avLst/>
          </a:prstGeom>
          <a:blipFill dpi="0" rotWithShape="1">
            <a:blip r:embed="rId2"/>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ct val="50000"/>
              </a:spcBef>
            </a:pPr>
            <a:r>
              <a:rPr kumimoji="1" lang="en-US" altLang="zh-CN" sz="2800" smtClean="0">
                <a:solidFill>
                  <a:srgbClr val="FF3300"/>
                </a:solidFill>
                <a:ea typeface="隶书" pitchFamily="49" charset="-122"/>
              </a:rPr>
              <a:t>8.4.2  </a:t>
            </a:r>
            <a:r>
              <a:rPr kumimoji="1" lang="zh-CN" altLang="en-US" sz="2800" dirty="0" smtClean="0">
                <a:solidFill>
                  <a:srgbClr val="FF3300"/>
                </a:solidFill>
                <a:ea typeface="隶书" pitchFamily="49" charset="-122"/>
              </a:rPr>
              <a:t>非连通图和</a:t>
            </a:r>
            <a:r>
              <a:rPr kumimoji="1" lang="zh-CN" altLang="en-US" sz="2800" dirty="0">
                <a:solidFill>
                  <a:srgbClr val="FF3300"/>
                </a:solidFill>
                <a:ea typeface="隶书" pitchFamily="49" charset="-122"/>
              </a:rPr>
              <a:t>生成树</a:t>
            </a:r>
            <a:endParaRPr lang="zh-CN" altLang="en-US" sz="2800" dirty="0">
              <a:ea typeface="隶书" pitchFamily="49" charset="-122"/>
            </a:endParaRPr>
          </a:p>
        </p:txBody>
      </p:sp>
      <p:sp>
        <p:nvSpPr>
          <p:cNvPr id="4" name="TextBox 3"/>
          <p:cNvSpPr txBox="1"/>
          <p:nvPr/>
        </p:nvSpPr>
        <p:spPr>
          <a:xfrm>
            <a:off x="214282" y="2746244"/>
            <a:ext cx="8715436" cy="1754326"/>
          </a:xfrm>
          <a:prstGeom prst="rect">
            <a:avLst/>
          </a:prstGeom>
          <a:noFill/>
        </p:spPr>
        <p:txBody>
          <a:bodyPr wrap="square" rtlCol="0">
            <a:spAutoFit/>
          </a:bodyPr>
          <a:lstStyle/>
          <a:p>
            <a:pPr algn="l">
              <a:lnSpc>
                <a:spcPct val="150000"/>
              </a:lnSpc>
            </a:pPr>
            <a:r>
              <a:rPr kumimoji="1" lang="zh-CN" altLang="en-US" dirty="0" smtClean="0">
                <a:ea typeface="楷体" panose="02010609060101010101" pitchFamily="49" charset="-122"/>
                <a:cs typeface="Times New Roman" panose="02020603050405020304" pitchFamily="18" charset="0"/>
              </a:rPr>
              <a:t>　</a:t>
            </a:r>
            <a:r>
              <a:rPr kumimoji="1" lang="zh-CN" altLang="en-US" smtClean="0">
                <a:ea typeface="楷体" panose="02010609060101010101" pitchFamily="49" charset="-122"/>
                <a:cs typeface="Times New Roman" panose="02020603050405020304" pitchFamily="18" charset="0"/>
              </a:rPr>
              <a:t>    </a:t>
            </a:r>
            <a:r>
              <a:rPr kumimoji="1" lang="zh-CN" altLang="en-US" smtClean="0">
                <a:solidFill>
                  <a:srgbClr val="FF00FF"/>
                </a:solidFill>
                <a:ea typeface="楷体" panose="02010609060101010101" pitchFamily="49" charset="-122"/>
                <a:cs typeface="Times New Roman" panose="02020603050405020304" pitchFamily="18" charset="0"/>
              </a:rPr>
              <a:t>非连通图</a:t>
            </a:r>
            <a:r>
              <a:rPr kumimoji="1" lang="zh-CN" altLang="en-US" smtClean="0">
                <a:ea typeface="楷体" panose="02010609060101010101" pitchFamily="49" charset="-122"/>
                <a:cs typeface="Times New Roman" panose="02020603050405020304" pitchFamily="18" charset="0"/>
              </a:rPr>
              <a:t>：需</a:t>
            </a:r>
            <a:r>
              <a:rPr kumimoji="1" lang="zh-CN" altLang="en-US" dirty="0" smtClean="0">
                <a:ea typeface="楷体" panose="02010609060101010101" pitchFamily="49" charset="-122"/>
                <a:cs typeface="Times New Roman" panose="02020603050405020304" pitchFamily="18" charset="0"/>
              </a:rPr>
              <a:t>多次</a:t>
            </a:r>
            <a:r>
              <a:rPr kumimoji="1" lang="zh-CN" altLang="en-US" smtClean="0">
                <a:ea typeface="楷体" panose="02010609060101010101" pitchFamily="49" charset="-122"/>
                <a:cs typeface="Times New Roman" panose="02020603050405020304" pitchFamily="18" charset="0"/>
              </a:rPr>
              <a:t>调用遍历过程。每个</a:t>
            </a:r>
            <a:r>
              <a:rPr kumimoji="1" lang="zh-CN" altLang="en-US" dirty="0" smtClean="0">
                <a:ea typeface="楷体" panose="02010609060101010101" pitchFamily="49" charset="-122"/>
                <a:cs typeface="Times New Roman" panose="02020603050405020304" pitchFamily="18" charset="0"/>
              </a:rPr>
              <a:t>连通分量中的顶点集和遍历时走过的边一起构成一棵</a:t>
            </a:r>
            <a:r>
              <a:rPr kumimoji="1" lang="zh-CN" altLang="en-US" smtClean="0">
                <a:ea typeface="楷体" panose="02010609060101010101" pitchFamily="49" charset="-122"/>
                <a:cs typeface="Times New Roman" panose="02020603050405020304" pitchFamily="18" charset="0"/>
              </a:rPr>
              <a:t>生成树。所有连通</a:t>
            </a:r>
            <a:r>
              <a:rPr kumimoji="1" lang="zh-CN" altLang="en-US" dirty="0" smtClean="0">
                <a:ea typeface="楷体" panose="02010609060101010101" pitchFamily="49" charset="-122"/>
                <a:cs typeface="Times New Roman" panose="02020603050405020304" pitchFamily="18" charset="0"/>
              </a:rPr>
              <a:t>分量的生成树组成非连通图的</a:t>
            </a:r>
            <a:r>
              <a:rPr kumimoji="1" lang="zh-CN" altLang="en-US" dirty="0" smtClean="0">
                <a:solidFill>
                  <a:srgbClr val="FF00FF"/>
                </a:solidFill>
                <a:ea typeface="楷体" panose="02010609060101010101" pitchFamily="49" charset="-122"/>
                <a:cs typeface="Times New Roman" panose="02020603050405020304" pitchFamily="18" charset="0"/>
              </a:rPr>
              <a:t>生成森林</a:t>
            </a:r>
            <a:r>
              <a:rPr kumimoji="1"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7" name="TextBox 6"/>
          <p:cNvSpPr txBox="1"/>
          <p:nvPr/>
        </p:nvSpPr>
        <p:spPr>
          <a:xfrm>
            <a:off x="1571604" y="4929198"/>
            <a:ext cx="5286412" cy="461665"/>
          </a:xfrm>
          <a:prstGeom prst="rect">
            <a:avLst/>
          </a:prstGeom>
          <a:noFill/>
        </p:spPr>
        <p:txBody>
          <a:bodyPr wrap="square" rtlCol="0">
            <a:spAutoFit/>
          </a:bodyPr>
          <a:lstStyle/>
          <a:p>
            <a:pPr algn="l"/>
            <a:r>
              <a:rPr lang="zh-CN" altLang="en-US" smtClean="0">
                <a:solidFill>
                  <a:srgbClr val="FF0000"/>
                </a:solidFill>
                <a:latin typeface="黑体" panose="02010609060101010101" pitchFamily="49" charset="-122"/>
                <a:ea typeface="黑体" panose="02010609060101010101" pitchFamily="49" charset="-122"/>
              </a:rPr>
              <a:t>重点：</a:t>
            </a:r>
            <a:r>
              <a:rPr kumimoji="1" lang="zh-CN" altLang="en-US"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求带权连通图的最小生成树</a:t>
            </a:r>
            <a:endParaRPr lang="zh-CN" altLang="en-US">
              <a:solidFill>
                <a:srgbClr val="0000FF"/>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105</a:t>
            </a:fld>
            <a:endParaRPr lang="en-US" altLang="zh-CN"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descr="羊皮纸"/>
          <p:cNvSpPr txBox="1">
            <a:spLocks noChangeArrowheads="1"/>
          </p:cNvSpPr>
          <p:nvPr/>
        </p:nvSpPr>
        <p:spPr bwMode="auto">
          <a:xfrm>
            <a:off x="214282" y="142852"/>
            <a:ext cx="3240088" cy="519112"/>
          </a:xfrm>
          <a:prstGeom prst="rect">
            <a:avLst/>
          </a:prstGeom>
          <a:blipFill dpi="0" rotWithShape="1">
            <a:blip r:embed="rId2"/>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spcBef>
                <a:spcPct val="50000"/>
              </a:spcBef>
            </a:pPr>
            <a:r>
              <a:rPr kumimoji="1" lang="en-US" altLang="zh-CN" sz="2800" smtClean="0">
                <a:solidFill>
                  <a:srgbClr val="FF0000"/>
                </a:solidFill>
                <a:ea typeface="隶书" pitchFamily="49" charset="-122"/>
              </a:rPr>
              <a:t>8.4.3  </a:t>
            </a:r>
            <a:r>
              <a:rPr kumimoji="1" lang="zh-CN" altLang="en-US" sz="2800" dirty="0">
                <a:solidFill>
                  <a:srgbClr val="FF0000"/>
                </a:solidFill>
                <a:ea typeface="隶书" pitchFamily="49" charset="-122"/>
              </a:rPr>
              <a:t>普里姆算法</a:t>
            </a:r>
            <a:endParaRPr lang="zh-CN" altLang="en-US" sz="2800" dirty="0">
              <a:ea typeface="隶书" pitchFamily="49" charset="-122"/>
            </a:endParaRPr>
          </a:p>
        </p:txBody>
      </p:sp>
      <p:pic>
        <p:nvPicPr>
          <p:cNvPr id="44036" name="Picture 4" descr="2"/>
          <p:cNvPicPr>
            <a:picLocks noChangeAspect="1" noChangeArrowheads="1"/>
          </p:cNvPicPr>
          <p:nvPr/>
        </p:nvPicPr>
        <p:blipFill>
          <a:blip r:embed="rId3"/>
          <a:srcRect/>
          <a:stretch>
            <a:fillRect/>
          </a:stretch>
        </p:blipFill>
        <p:spPr bwMode="auto">
          <a:xfrm>
            <a:off x="7143768" y="214290"/>
            <a:ext cx="1500198" cy="1888811"/>
          </a:xfrm>
          <a:prstGeom prst="rect">
            <a:avLst/>
          </a:prstGeom>
          <a:noFill/>
          <a:ln w="9525">
            <a:noFill/>
            <a:miter lim="800000"/>
            <a:headEnd/>
            <a:tailEnd/>
          </a:ln>
        </p:spPr>
      </p:pic>
      <p:sp>
        <p:nvSpPr>
          <p:cNvPr id="5" name="TextBox 4"/>
          <p:cNvSpPr txBox="1"/>
          <p:nvPr/>
        </p:nvSpPr>
        <p:spPr>
          <a:xfrm>
            <a:off x="285720" y="1026367"/>
            <a:ext cx="6572296" cy="830997"/>
          </a:xfrm>
          <a:prstGeom prst="rect">
            <a:avLst/>
          </a:prstGeom>
          <a:noFill/>
        </p:spPr>
        <p:txBody>
          <a:bodyPr wrap="square" rtlCol="0">
            <a:spAutoFit/>
          </a:bodyPr>
          <a:lstStyle/>
          <a:p>
            <a:pPr algn="l"/>
            <a:r>
              <a:rPr kumimoji="1" lang="zh-CN" altLang="en-US" smtClean="0">
                <a:ea typeface="楷体" panose="02010609060101010101" pitchFamily="49" charset="-122"/>
                <a:cs typeface="Times New Roman" panose="02020603050405020304" pitchFamily="18" charset="0"/>
              </a:rPr>
              <a:t>       普里姆</a:t>
            </a:r>
            <a:r>
              <a:rPr kumimoji="1" lang="zh-CN" altLang="en-US" dirty="0" smtClean="0">
                <a:ea typeface="楷体" panose="02010609060101010101" pitchFamily="49" charset="-122"/>
                <a:cs typeface="Times New Roman" panose="02020603050405020304" pitchFamily="18" charset="0"/>
              </a:rPr>
              <a:t>（</a:t>
            </a:r>
            <a:r>
              <a:rPr kumimoji="1" lang="en-US" altLang="zh-CN" dirty="0" smtClean="0">
                <a:ea typeface="楷体" panose="02010609060101010101" pitchFamily="49" charset="-122"/>
                <a:cs typeface="Times New Roman" panose="02020603050405020304" pitchFamily="18" charset="0"/>
              </a:rPr>
              <a:t>Prim</a:t>
            </a:r>
            <a:r>
              <a:rPr kumimoji="1" lang="zh-CN" altLang="en-US" dirty="0" smtClean="0">
                <a:ea typeface="楷体" panose="02010609060101010101" pitchFamily="49" charset="-122"/>
                <a:cs typeface="Times New Roman" panose="02020603050405020304" pitchFamily="18" charset="0"/>
              </a:rPr>
              <a:t>）算法是一种</a:t>
            </a:r>
            <a:r>
              <a:rPr kumimoji="1" lang="zh-CN" altLang="en-US" smtClean="0">
                <a:ea typeface="楷体" panose="02010609060101010101" pitchFamily="49" charset="-122"/>
                <a:cs typeface="Times New Roman" panose="02020603050405020304" pitchFamily="18" charset="0"/>
              </a:rPr>
              <a:t>构造性算法，用于构造最小生成树。过程如下：</a:t>
            </a:r>
            <a:endParaRPr lang="zh-CN" altLang="en-US" dirty="0">
              <a:ea typeface="楷体" panose="02010609060101010101" pitchFamily="49" charset="-122"/>
              <a:cs typeface="Times New Roman" panose="02020603050405020304" pitchFamily="18" charset="0"/>
            </a:endParaRPr>
          </a:p>
        </p:txBody>
      </p:sp>
      <p:sp>
        <p:nvSpPr>
          <p:cNvPr id="6" name="Text Box 4" descr="羊皮纸"/>
          <p:cNvSpPr txBox="1">
            <a:spLocks noChangeArrowheads="1"/>
          </p:cNvSpPr>
          <p:nvPr/>
        </p:nvSpPr>
        <p:spPr bwMode="auto">
          <a:xfrm>
            <a:off x="285720" y="2184690"/>
            <a:ext cx="8569325" cy="2244442"/>
          </a:xfrm>
          <a:prstGeom prst="rect">
            <a:avLst/>
          </a:prstGeom>
        </p:spPr>
        <p:style>
          <a:lnRef idx="1">
            <a:schemeClr val="accent3"/>
          </a:lnRef>
          <a:fillRef idx="2">
            <a:schemeClr val="accent3"/>
          </a:fillRef>
          <a:effectRef idx="1">
            <a:schemeClr val="accent3"/>
          </a:effectRef>
          <a:fontRef idx="minor">
            <a:schemeClr val="dk1"/>
          </a:fontRef>
        </p:style>
        <p:txBody>
          <a:bodyPr tIns="72000" bIns="72000">
            <a:spAutoFit/>
          </a:bodyPr>
          <a:lstStyle/>
          <a:p>
            <a:pPr algn="l">
              <a:lnSpc>
                <a:spcPct val="110000"/>
              </a:lnSpc>
            </a:pPr>
            <a:r>
              <a:rPr kumimoji="1" lang="en-US" altLang="zh-CN"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）初始化</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到其他顶点的所有边为候选边；</a:t>
            </a:r>
          </a:p>
          <a:p>
            <a:pPr algn="l">
              <a:lnSpc>
                <a:spcPct val="110000"/>
              </a:lnSpc>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）重复以下步骤</a:t>
            </a:r>
            <a:r>
              <a:rPr kumimoji="1" lang="en-US" altLang="zh-CN" sz="2000" i="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z="2000">
                <a:solidFill>
                  <a:srgbClr val="0000FF"/>
                </a:solidFill>
                <a:latin typeface="+mj-ea"/>
                <a:ea typeface="+mj-ea"/>
                <a:cs typeface="Times New Roman" panose="02020603050405020304" pitchFamily="18" charset="0"/>
              </a:rPr>
              <a:t>-</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次，使得</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其他</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z="2000" dirty="0">
                <a:solidFill>
                  <a:srgbClr val="0000FF"/>
                </a:solidFill>
                <a:latin typeface="+mj-ea"/>
                <a:ea typeface="+mj-ea"/>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个顶点被加入到</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a:t>
            </a:r>
          </a:p>
          <a:p>
            <a:pPr algn="l">
              <a:lnSpc>
                <a:spcPct val="110000"/>
              </a:lnSpc>
            </a:pP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从候选边中挑选权值最小的</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输出，设</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该边在</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000" dirty="0">
                <a:solidFill>
                  <a:srgbClr val="0000FF"/>
                </a:solidFill>
                <a:latin typeface="+mj-ea"/>
                <a:ea typeface="+mj-ea"/>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中的顶点</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a:t>
            </a:r>
            <a:r>
              <a:rPr kumimoji="1"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加入</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a:t>
            </a:r>
          </a:p>
          <a:p>
            <a:pPr algn="l">
              <a:lnSpc>
                <a:spcPct val="110000"/>
              </a:lnSpc>
            </a:pP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考察当前</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000" dirty="0">
                <a:solidFill>
                  <a:srgbClr val="0000FF"/>
                </a:solidFill>
                <a:latin typeface="+mn-ea"/>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中的所有</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顶点</a:t>
            </a:r>
            <a:r>
              <a:rPr kumimoji="1" lang="en-US" altLang="zh-CN"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，修改</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候选边：</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若</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zh-CN" alt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的权值小于原来和顶点</a:t>
            </a:r>
            <a:r>
              <a:rPr kumimoji="1" lang="en-US" altLang="zh-CN" sz="2000" i="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关联的</a:t>
            </a:r>
            <a:r>
              <a:rPr kumimoji="1" lang="zh-CN" altLang="en-US" sz="200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候选</a:t>
            </a:r>
            <a:r>
              <a:rPr kumimoji="1" lang="zh-CN" alt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边，则</a:t>
            </a:r>
            <a:r>
              <a:rPr kumimoji="1" lang="zh-CN" altLang="en-US" sz="200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用</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取代</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后者作为候选边</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sz="2000" b="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Oval 16"/>
          <p:cNvSpPr>
            <a:spLocks noChangeArrowheads="1"/>
          </p:cNvSpPr>
          <p:nvPr/>
        </p:nvSpPr>
        <p:spPr bwMode="auto">
          <a:xfrm>
            <a:off x="6804025" y="4845070"/>
            <a:ext cx="1152525" cy="1368425"/>
          </a:xfrm>
          <a:prstGeom prst="ellipse">
            <a:avLst/>
          </a:prstGeom>
          <a:solidFill>
            <a:schemeClr val="accent3">
              <a:lumMod val="60000"/>
              <a:lumOff val="40000"/>
              <a:alpha val="66000"/>
            </a:schemeClr>
          </a:solidFill>
          <a:ln w="19050" algn="ctr">
            <a:solidFill>
              <a:srgbClr val="3333FF"/>
            </a:solidFill>
            <a:round/>
            <a:tailEnd type="none" w="med" len="lg"/>
          </a:ln>
          <a:effectLst/>
        </p:spPr>
        <p:txBody>
          <a:bodyPr wrap="none" anchor="ctr"/>
          <a:lstStyle/>
          <a:p>
            <a:endParaRPr lang="zh-CN" altLang="en-US"/>
          </a:p>
        </p:txBody>
      </p:sp>
      <p:sp>
        <p:nvSpPr>
          <p:cNvPr id="9" name="Oval 15"/>
          <p:cNvSpPr>
            <a:spLocks noChangeArrowheads="1"/>
          </p:cNvSpPr>
          <p:nvPr/>
        </p:nvSpPr>
        <p:spPr bwMode="auto">
          <a:xfrm>
            <a:off x="5148263" y="4918095"/>
            <a:ext cx="1008062" cy="1368425"/>
          </a:xfrm>
          <a:prstGeom prst="ellipse">
            <a:avLst/>
          </a:prstGeom>
          <a:solidFill>
            <a:srgbClr val="FFFFFF">
              <a:alpha val="0"/>
            </a:srgbClr>
          </a:solidFill>
          <a:ln w="19050" algn="ctr">
            <a:solidFill>
              <a:srgbClr val="3333FF"/>
            </a:solidFill>
            <a:round/>
            <a:tailEnd type="none" w="med" len="lg"/>
          </a:ln>
          <a:effectLst/>
        </p:spPr>
        <p:txBody>
          <a:bodyPr wrap="none" anchor="ctr"/>
          <a:lstStyle/>
          <a:p>
            <a:endParaRPr lang="zh-CN" altLang="en-US"/>
          </a:p>
        </p:txBody>
      </p:sp>
      <p:sp>
        <p:nvSpPr>
          <p:cNvPr id="10" name="Oval 8"/>
          <p:cNvSpPr>
            <a:spLocks noChangeArrowheads="1"/>
          </p:cNvSpPr>
          <p:nvPr/>
        </p:nvSpPr>
        <p:spPr bwMode="auto">
          <a:xfrm>
            <a:off x="1189038" y="5062558"/>
            <a:ext cx="1008062" cy="1152525"/>
          </a:xfrm>
          <a:prstGeom prst="ellipse">
            <a:avLst/>
          </a:prstGeom>
          <a:solidFill>
            <a:srgbClr val="FFFFFF">
              <a:alpha val="0"/>
            </a:srgbClr>
          </a:solidFill>
          <a:ln w="19050" algn="ctr">
            <a:solidFill>
              <a:srgbClr val="3333FF"/>
            </a:solidFill>
            <a:round/>
            <a:tailEnd type="none" w="med" len="lg"/>
          </a:ln>
          <a:effectLst/>
        </p:spPr>
        <p:txBody>
          <a:bodyPr wrap="none" anchor="ctr"/>
          <a:lstStyle/>
          <a:p>
            <a:endParaRPr lang="zh-CN" altLang="en-US"/>
          </a:p>
        </p:txBody>
      </p:sp>
      <p:sp>
        <p:nvSpPr>
          <p:cNvPr id="11" name="Oval 9"/>
          <p:cNvSpPr>
            <a:spLocks noChangeArrowheads="1"/>
          </p:cNvSpPr>
          <p:nvPr/>
        </p:nvSpPr>
        <p:spPr bwMode="auto">
          <a:xfrm>
            <a:off x="2771775" y="4918095"/>
            <a:ext cx="1152525" cy="1368425"/>
          </a:xfrm>
          <a:prstGeom prst="ellipse">
            <a:avLst/>
          </a:prstGeom>
          <a:solidFill>
            <a:schemeClr val="accent3">
              <a:lumMod val="60000"/>
              <a:lumOff val="40000"/>
              <a:alpha val="65000"/>
            </a:schemeClr>
          </a:solidFill>
          <a:ln w="19050" algn="ctr">
            <a:solidFill>
              <a:srgbClr val="3333FF"/>
            </a:solidFill>
            <a:round/>
            <a:tailEnd type="none" w="med" len="lg"/>
          </a:ln>
          <a:effectLst/>
        </p:spPr>
        <p:txBody>
          <a:bodyPr wrap="none" anchor="ctr"/>
          <a:lstStyle/>
          <a:p>
            <a:endParaRPr lang="zh-CN" altLang="en-US"/>
          </a:p>
        </p:txBody>
      </p:sp>
      <p:sp>
        <p:nvSpPr>
          <p:cNvPr id="12" name="Oval 6"/>
          <p:cNvSpPr>
            <a:spLocks noChangeArrowheads="1"/>
          </p:cNvSpPr>
          <p:nvPr/>
        </p:nvSpPr>
        <p:spPr bwMode="auto">
          <a:xfrm>
            <a:off x="1476375" y="5349895"/>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a:solidFill>
                  <a:srgbClr val="0000FF"/>
                </a:solidFill>
                <a:ea typeface="宋体" panose="02010600030101010101" pitchFamily="2" charset="-122"/>
                <a:cs typeface="Times New Roman" panose="02020603050405020304" pitchFamily="18" charset="0"/>
              </a:rPr>
              <a:t>v</a:t>
            </a:r>
          </a:p>
        </p:txBody>
      </p:sp>
      <p:sp>
        <p:nvSpPr>
          <p:cNvPr id="13" name="Oval 7"/>
          <p:cNvSpPr>
            <a:spLocks noChangeArrowheads="1"/>
          </p:cNvSpPr>
          <p:nvPr/>
        </p:nvSpPr>
        <p:spPr bwMode="auto">
          <a:xfrm>
            <a:off x="3205163" y="5349895"/>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dirty="0">
                <a:solidFill>
                  <a:srgbClr val="0000FF"/>
                </a:solidFill>
                <a:ea typeface="宋体" panose="02010600030101010101" pitchFamily="2" charset="-122"/>
                <a:cs typeface="Times New Roman" panose="02020603050405020304" pitchFamily="18" charset="0"/>
              </a:rPr>
              <a:t>k</a:t>
            </a:r>
          </a:p>
        </p:txBody>
      </p:sp>
      <p:sp>
        <p:nvSpPr>
          <p:cNvPr id="14" name="Text Box 10"/>
          <p:cNvSpPr txBox="1">
            <a:spLocks noChangeArrowheads="1"/>
          </p:cNvSpPr>
          <p:nvPr/>
        </p:nvSpPr>
        <p:spPr bwMode="auto">
          <a:xfrm>
            <a:off x="1404938" y="4486295"/>
            <a:ext cx="503237"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15" name="Text Box 11"/>
          <p:cNvSpPr txBox="1">
            <a:spLocks noChangeArrowheads="1"/>
          </p:cNvSpPr>
          <p:nvPr/>
        </p:nvSpPr>
        <p:spPr bwMode="auto">
          <a:xfrm>
            <a:off x="2749550" y="4486295"/>
            <a:ext cx="1079500"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a:solidFill>
                  <a:srgbClr val="0000FF"/>
                </a:solidFill>
                <a:ea typeface="宋体" panose="02010600030101010101" pitchFamily="2" charset="-122"/>
                <a:cs typeface="Times New Roman" panose="02020603050405020304" pitchFamily="18" charset="0"/>
              </a:rPr>
              <a:t>V</a:t>
            </a:r>
            <a:r>
              <a:rPr lang="zh-CN" altLang="en-US" sz="1800">
                <a:solidFill>
                  <a:srgbClr val="0000FF"/>
                </a:solidFill>
                <a:ea typeface="宋体" panose="02010600030101010101" pitchFamily="2" charset="-122"/>
                <a:cs typeface="Times New Roman" panose="02020603050405020304" pitchFamily="18" charset="0"/>
              </a:rPr>
              <a:t>－</a:t>
            </a:r>
            <a:r>
              <a:rPr lang="en-US" altLang="zh-CN" sz="1800">
                <a:solidFill>
                  <a:srgbClr val="0000FF"/>
                </a:solidFill>
                <a:ea typeface="宋体" panose="02010600030101010101" pitchFamily="2" charset="-122"/>
                <a:cs typeface="Times New Roman" panose="02020603050405020304" pitchFamily="18" charset="0"/>
              </a:rPr>
              <a:t>U</a:t>
            </a:r>
          </a:p>
        </p:txBody>
      </p:sp>
      <p:sp>
        <p:nvSpPr>
          <p:cNvPr id="16" name="Line 12"/>
          <p:cNvSpPr>
            <a:spLocks noChangeShapeType="1"/>
          </p:cNvSpPr>
          <p:nvPr/>
        </p:nvSpPr>
        <p:spPr bwMode="auto">
          <a:xfrm>
            <a:off x="1908175" y="5565795"/>
            <a:ext cx="1296987" cy="0"/>
          </a:xfrm>
          <a:prstGeom prst="line">
            <a:avLst/>
          </a:prstGeom>
          <a:noFill/>
          <a:ln w="19050">
            <a:solidFill>
              <a:srgbClr val="3333FF"/>
            </a:solidFill>
            <a:round/>
            <a:tailEnd type="none" w="med" len="lg"/>
          </a:ln>
          <a:effectLst/>
        </p:spPr>
        <p:txBody>
          <a:bodyPr wrap="none"/>
          <a:lstStyle/>
          <a:p>
            <a:endParaRPr lang="zh-CN" altLang="en-US"/>
          </a:p>
        </p:txBody>
      </p:sp>
      <p:sp>
        <p:nvSpPr>
          <p:cNvPr id="17" name="AutoShape 20"/>
          <p:cNvSpPr>
            <a:spLocks noChangeArrowheads="1"/>
          </p:cNvSpPr>
          <p:nvPr/>
        </p:nvSpPr>
        <p:spPr bwMode="auto">
          <a:xfrm>
            <a:off x="4211638" y="5349895"/>
            <a:ext cx="647700" cy="431800"/>
          </a:xfrm>
          <a:prstGeom prst="rightArrow">
            <a:avLst>
              <a:gd name="adj1" fmla="val 50000"/>
              <a:gd name="adj2" fmla="val 37500"/>
            </a:avLst>
          </a:prstGeom>
          <a:ln>
            <a:tailEnd type="none" w="med" len="lg"/>
          </a:ln>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p>
        </p:txBody>
      </p:sp>
      <p:sp>
        <p:nvSpPr>
          <p:cNvPr id="18" name="Oval 13"/>
          <p:cNvSpPr>
            <a:spLocks noChangeArrowheads="1"/>
          </p:cNvSpPr>
          <p:nvPr/>
        </p:nvSpPr>
        <p:spPr bwMode="auto">
          <a:xfrm>
            <a:off x="5437188" y="5637233"/>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a:solidFill>
                  <a:srgbClr val="0000FF"/>
                </a:solidFill>
                <a:ea typeface="宋体" panose="02010600030101010101" pitchFamily="2" charset="-122"/>
                <a:cs typeface="Times New Roman" panose="02020603050405020304" pitchFamily="18" charset="0"/>
              </a:rPr>
              <a:t>k</a:t>
            </a:r>
          </a:p>
        </p:txBody>
      </p:sp>
      <p:sp>
        <p:nvSpPr>
          <p:cNvPr id="19" name="Oval 14"/>
          <p:cNvSpPr>
            <a:spLocks noChangeArrowheads="1"/>
          </p:cNvSpPr>
          <p:nvPr/>
        </p:nvSpPr>
        <p:spPr bwMode="auto">
          <a:xfrm>
            <a:off x="7165975" y="5349895"/>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dirty="0">
                <a:solidFill>
                  <a:srgbClr val="0000FF"/>
                </a:solidFill>
                <a:ea typeface="宋体" panose="02010600030101010101" pitchFamily="2" charset="-122"/>
                <a:cs typeface="Times New Roman" panose="02020603050405020304" pitchFamily="18" charset="0"/>
              </a:rPr>
              <a:t>j</a:t>
            </a:r>
          </a:p>
        </p:txBody>
      </p:sp>
      <p:sp>
        <p:nvSpPr>
          <p:cNvPr id="20" name="Text Box 17"/>
          <p:cNvSpPr txBox="1">
            <a:spLocks noChangeArrowheads="1"/>
          </p:cNvSpPr>
          <p:nvPr/>
        </p:nvSpPr>
        <p:spPr bwMode="auto">
          <a:xfrm>
            <a:off x="5365750" y="4486295"/>
            <a:ext cx="503237"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a:solidFill>
                  <a:srgbClr val="0000FF"/>
                </a:solidFill>
                <a:ea typeface="宋体" panose="02010600030101010101" pitchFamily="2" charset="-122"/>
                <a:cs typeface="Times New Roman" panose="02020603050405020304" pitchFamily="18" charset="0"/>
              </a:rPr>
              <a:t>U</a:t>
            </a:r>
          </a:p>
        </p:txBody>
      </p:sp>
      <p:sp>
        <p:nvSpPr>
          <p:cNvPr id="21" name="Text Box 18"/>
          <p:cNvSpPr txBox="1">
            <a:spLocks noChangeArrowheads="1"/>
          </p:cNvSpPr>
          <p:nvPr/>
        </p:nvSpPr>
        <p:spPr bwMode="auto">
          <a:xfrm>
            <a:off x="6710363" y="4486295"/>
            <a:ext cx="1079500"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a:solidFill>
                  <a:srgbClr val="0000FF"/>
                </a:solidFill>
                <a:ea typeface="宋体" panose="02010600030101010101" pitchFamily="2" charset="-122"/>
                <a:cs typeface="Times New Roman" panose="02020603050405020304" pitchFamily="18" charset="0"/>
              </a:rPr>
              <a:t>V</a:t>
            </a:r>
            <a:r>
              <a:rPr lang="zh-CN" altLang="en-US" sz="1800">
                <a:solidFill>
                  <a:srgbClr val="0000FF"/>
                </a:solidFill>
                <a:ea typeface="宋体" panose="02010600030101010101" pitchFamily="2" charset="-122"/>
                <a:cs typeface="Times New Roman" panose="02020603050405020304" pitchFamily="18" charset="0"/>
              </a:rPr>
              <a:t>－</a:t>
            </a:r>
            <a:r>
              <a:rPr lang="en-US" altLang="zh-CN" sz="1800">
                <a:solidFill>
                  <a:srgbClr val="0000FF"/>
                </a:solidFill>
                <a:ea typeface="宋体" panose="02010600030101010101" pitchFamily="2" charset="-122"/>
                <a:cs typeface="Times New Roman" panose="02020603050405020304" pitchFamily="18" charset="0"/>
              </a:rPr>
              <a:t>U</a:t>
            </a:r>
          </a:p>
        </p:txBody>
      </p:sp>
      <p:sp>
        <p:nvSpPr>
          <p:cNvPr id="22" name="Freeform 19"/>
          <p:cNvSpPr/>
          <p:nvPr/>
        </p:nvSpPr>
        <p:spPr bwMode="auto">
          <a:xfrm>
            <a:off x="5849938" y="5567383"/>
            <a:ext cx="1316037" cy="233363"/>
          </a:xfrm>
          <a:custGeom>
            <a:avLst/>
            <a:gdLst/>
            <a:ahLst/>
            <a:cxnLst>
              <a:cxn ang="0">
                <a:pos x="0" y="147"/>
              </a:cxn>
              <a:cxn ang="0">
                <a:pos x="829" y="0"/>
              </a:cxn>
            </a:cxnLst>
            <a:rect l="0" t="0" r="r" b="b"/>
            <a:pathLst>
              <a:path w="829" h="147">
                <a:moveTo>
                  <a:pt x="0" y="147"/>
                </a:moveTo>
                <a:lnTo>
                  <a:pt x="829"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23" name="Oval 22"/>
          <p:cNvSpPr>
            <a:spLocks noChangeArrowheads="1"/>
          </p:cNvSpPr>
          <p:nvPr/>
        </p:nvSpPr>
        <p:spPr bwMode="auto">
          <a:xfrm>
            <a:off x="5435600" y="5060970"/>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dirty="0">
                <a:solidFill>
                  <a:srgbClr val="0000FF"/>
                </a:solidFill>
                <a:ea typeface="宋体" panose="02010600030101010101" pitchFamily="2" charset="-122"/>
                <a:cs typeface="Times New Roman" panose="02020603050405020304" pitchFamily="18" charset="0"/>
              </a:rPr>
              <a:t>v</a:t>
            </a:r>
          </a:p>
        </p:txBody>
      </p:sp>
      <p:sp>
        <p:nvSpPr>
          <p:cNvPr id="24" name="TextBox 23"/>
          <p:cNvSpPr txBox="1"/>
          <p:nvPr/>
        </p:nvSpPr>
        <p:spPr>
          <a:xfrm>
            <a:off x="2252947" y="5643578"/>
            <a:ext cx="461665" cy="785818"/>
          </a:xfrm>
          <a:prstGeom prst="rect">
            <a:avLst/>
          </a:prstGeom>
          <a:noFill/>
        </p:spPr>
        <p:txBody>
          <a:bodyPr vert="eaVert" wrap="square" rtlCol="0">
            <a:spAutoFit/>
          </a:bodyPr>
          <a:lstStyle/>
          <a:p>
            <a:r>
              <a:rPr lang="zh-CN" altLang="en-US" sz="1800" dirty="0" smtClean="0">
                <a:latin typeface="楷体" panose="02010609060101010101" pitchFamily="49" charset="-122"/>
                <a:ea typeface="楷体" panose="02010609060101010101" pitchFamily="49" charset="-122"/>
              </a:rPr>
              <a:t>最小边</a:t>
            </a:r>
            <a:endParaRPr lang="zh-CN" altLang="en-US" sz="1800" dirty="0">
              <a:latin typeface="楷体" panose="02010609060101010101" pitchFamily="49" charset="-122"/>
              <a:ea typeface="楷体" panose="02010609060101010101" pitchFamily="49" charset="-122"/>
            </a:endParaRPr>
          </a:p>
        </p:txBody>
      </p:sp>
      <p:cxnSp>
        <p:nvCxnSpPr>
          <p:cNvPr id="26" name="直接连接符 25"/>
          <p:cNvCxnSpPr>
            <a:stCxn id="23" idx="6"/>
            <a:endCxn id="19" idx="1"/>
          </p:cNvCxnSpPr>
          <p:nvPr/>
        </p:nvCxnSpPr>
        <p:spPr>
          <a:xfrm>
            <a:off x="5867400" y="5276870"/>
            <a:ext cx="1361811" cy="136261"/>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6000760" y="5357827"/>
            <a:ext cx="1285884" cy="1360710"/>
            <a:chOff x="6000760" y="5357827"/>
            <a:chExt cx="1285884" cy="1360710"/>
          </a:xfrm>
        </p:grpSpPr>
        <p:cxnSp>
          <p:nvCxnSpPr>
            <p:cNvPr id="27" name="直接连接符 26"/>
            <p:cNvCxnSpPr/>
            <p:nvPr/>
          </p:nvCxnSpPr>
          <p:spPr>
            <a:xfrm rot="16200000" flipH="1">
              <a:off x="5965041" y="5607860"/>
              <a:ext cx="785818" cy="28575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6357950" y="5929330"/>
              <a:ext cx="428628"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00760" y="6072206"/>
              <a:ext cx="1285884" cy="646331"/>
            </a:xfrm>
            <a:prstGeom prst="rect">
              <a:avLst/>
            </a:prstGeom>
            <a:noFill/>
          </p:spPr>
          <p:txBody>
            <a:bodyPr wrap="square" rtlCol="0">
              <a:spAutoFit/>
            </a:bodyPr>
            <a:lstStyle/>
            <a:p>
              <a:r>
                <a:rPr lang="zh-CN" altLang="en-US" sz="1800" smtClean="0">
                  <a:latin typeface="楷体" panose="02010609060101010101" pitchFamily="49" charset="-122"/>
                  <a:ea typeface="楷体" panose="02010609060101010101" pitchFamily="49" charset="-122"/>
                </a:rPr>
                <a:t>小的边</a:t>
              </a:r>
              <a:r>
                <a:rPr kumimoji="1" lang="zh-CN" altLang="en-US" sz="1800" smtClean="0">
                  <a:latin typeface="楷体" panose="02010609060101010101" pitchFamily="49" charset="-122"/>
                  <a:ea typeface="楷体" panose="02010609060101010101" pitchFamily="49" charset="-122"/>
                  <a:cs typeface="Times New Roman" panose="02020603050405020304" pitchFamily="18" charset="0"/>
                </a:rPr>
                <a:t>作为候选边</a:t>
              </a:r>
              <a:endParaRPr lang="zh-CN" altLang="en-US" sz="1800">
                <a:latin typeface="楷体" panose="02010609060101010101" pitchFamily="49" charset="-122"/>
                <a:ea typeface="楷体" panose="02010609060101010101" pitchFamily="49" charset="-122"/>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106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26"/>
                                        </p:tgtEl>
                                        <p:attrNameLst>
                                          <p:attrName>style.visibility</p:attrName>
                                        </p:attrNameLst>
                                      </p:cBhvr>
                                      <p:to>
                                        <p:strVal val="visible"/>
                                      </p:to>
                                    </p:set>
                                  </p:childTnLst>
                                </p:cTn>
                              </p:par>
                            </p:childTnLst>
                          </p:cTn>
                        </p:par>
                        <p:par>
                          <p:cTn id="66" fill="hold">
                            <p:stCondLst>
                              <p:cond delay="0"/>
                            </p:stCondLst>
                            <p:childTnLst>
                              <p:par>
                                <p:cTn id="67" presetID="26" presetClass="emph" presetSubtype="0" fill="hold" nodeType="afterEffect">
                                  <p:stCondLst>
                                    <p:cond delay="0"/>
                                  </p:stCondLst>
                                  <p:childTnLst>
                                    <p:animEffect transition="out" filter="fade">
                                      <p:cBhvr>
                                        <p:cTn id="68" dur="500" tmFilter="0, 0; .2, .5; .8, .5; 1, 0"/>
                                        <p:tgtEl>
                                          <p:spTgt spid="26"/>
                                        </p:tgtEl>
                                      </p:cBhvr>
                                    </p:animEffect>
                                    <p:animScale>
                                      <p:cBhvr>
                                        <p:cTn id="69" dur="250" autoRev="1" fill="hold"/>
                                        <p:tgtEl>
                                          <p:spTgt spid="26"/>
                                        </p:tgtEl>
                                      </p:cBhvr>
                                      <p:by x="105000" y="105000"/>
                                    </p:animScale>
                                  </p:childTnLst>
                                </p:cTn>
                              </p:par>
                            </p:childTnLst>
                          </p:cTn>
                        </p:par>
                        <p:par>
                          <p:cTn id="70" fill="hold">
                            <p:stCondLst>
                              <p:cond delay="500"/>
                            </p:stCondLst>
                            <p:childTnLst>
                              <p:par>
                                <p:cTn id="71" presetID="26" presetClass="emph" presetSubtype="0" fill="hold" grpId="1" nodeType="afterEffect">
                                  <p:stCondLst>
                                    <p:cond delay="0"/>
                                  </p:stCondLst>
                                  <p:childTnLst>
                                    <p:animEffect transition="out" filter="fade">
                                      <p:cBhvr>
                                        <p:cTn id="72" dur="500" tmFilter="0, 0; .2, .5; .8, .5; 1, 0"/>
                                        <p:tgtEl>
                                          <p:spTgt spid="22"/>
                                        </p:tgtEl>
                                      </p:cBhvr>
                                    </p:animEffect>
                                    <p:animScale>
                                      <p:cBhvr>
                                        <p:cTn id="73" dur="250" autoRev="1" fill="hold"/>
                                        <p:tgtEl>
                                          <p:spTgt spid="22"/>
                                        </p:tgtEl>
                                      </p:cBhvr>
                                      <p:by x="105000" y="105000"/>
                                    </p:animScale>
                                  </p:childTnLst>
                                </p:cTn>
                              </p:par>
                            </p:childTnLst>
                          </p:cTn>
                        </p:par>
                        <p:par>
                          <p:cTn id="74" fill="hold">
                            <p:stCondLst>
                              <p:cond delay="1000"/>
                            </p:stCondLst>
                            <p:childTnLst>
                              <p:par>
                                <p:cTn id="75" presetID="1" presetClass="entr" presetSubtype="0"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2" grpId="1" bldLvl="0" animBg="1"/>
      <p:bldP spid="23" grpId="0" bldLvl="0" animBg="1"/>
      <p:bldP spid="2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00428" y="3044825"/>
            <a:ext cx="9144000" cy="0"/>
          </a:xfrm>
          <a:prstGeom prst="rect">
            <a:avLst/>
          </a:prstGeom>
          <a:noFill/>
          <a:ln w="9525">
            <a:noFill/>
            <a:miter lim="800000"/>
          </a:ln>
          <a:effectLst/>
        </p:spPr>
        <p:txBody>
          <a:bodyPr>
            <a:spAutoFit/>
          </a:bodyPr>
          <a:lstStyle/>
          <a:p>
            <a:endParaRPr lang="zh-CN" altLang="en-US"/>
          </a:p>
        </p:txBody>
      </p:sp>
      <p:sp>
        <p:nvSpPr>
          <p:cNvPr id="45060" name="Text Box 4"/>
          <p:cNvSpPr txBox="1">
            <a:spLocks noChangeArrowheads="1"/>
          </p:cNvSpPr>
          <p:nvPr/>
        </p:nvSpPr>
        <p:spPr bwMode="auto">
          <a:xfrm>
            <a:off x="2071670" y="5072074"/>
            <a:ext cx="4929222" cy="457200"/>
          </a:xfrm>
          <a:prstGeom prst="rect">
            <a:avLst/>
          </a:prstGeom>
          <a:noFill/>
          <a:ln w="9525">
            <a:noFill/>
            <a:miter lim="800000"/>
          </a:ln>
          <a:effectLst/>
        </p:spPr>
        <p:txBody>
          <a:bodyPr wrap="square">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普里姆算法求解最小生成树的</a:t>
            </a:r>
            <a:r>
              <a:rPr kumimoji="1" lang="zh-CN" altLang="en-US" dirty="0" smtClean="0">
                <a:ea typeface="楷体" panose="02010609060101010101" pitchFamily="49" charset="-122"/>
                <a:cs typeface="Times New Roman" panose="02020603050405020304" pitchFamily="18" charset="0"/>
              </a:rPr>
              <a:t>过程 </a:t>
            </a:r>
            <a:endParaRPr kumimoji="1" lang="zh-CN" altLang="en-US" dirty="0">
              <a:ea typeface="楷体" panose="02010609060101010101" pitchFamily="49" charset="-122"/>
              <a:cs typeface="Times New Roman" panose="02020603050405020304" pitchFamily="18" charset="0"/>
            </a:endParaRPr>
          </a:p>
        </p:txBody>
      </p:sp>
      <p:sp>
        <p:nvSpPr>
          <p:cNvPr id="45061" name="Oval 5"/>
          <p:cNvSpPr>
            <a:spLocks noChangeArrowheads="1"/>
          </p:cNvSpPr>
          <p:nvPr/>
        </p:nvSpPr>
        <p:spPr bwMode="auto">
          <a:xfrm>
            <a:off x="1727254"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0</a:t>
            </a:r>
          </a:p>
        </p:txBody>
      </p:sp>
      <p:sp>
        <p:nvSpPr>
          <p:cNvPr id="45062" name="Oval 6"/>
          <p:cNvSpPr>
            <a:spLocks noChangeArrowheads="1"/>
          </p:cNvSpPr>
          <p:nvPr/>
        </p:nvSpPr>
        <p:spPr bwMode="auto">
          <a:xfrm>
            <a:off x="2808341"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63" name="Oval 7"/>
          <p:cNvSpPr>
            <a:spLocks noChangeArrowheads="1"/>
          </p:cNvSpPr>
          <p:nvPr/>
        </p:nvSpPr>
        <p:spPr bwMode="auto">
          <a:xfrm>
            <a:off x="1150991" y="225266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5</a:t>
            </a:r>
          </a:p>
        </p:txBody>
      </p:sp>
      <p:sp>
        <p:nvSpPr>
          <p:cNvPr id="45064" name="Oval 8"/>
          <p:cNvSpPr>
            <a:spLocks noChangeArrowheads="1"/>
          </p:cNvSpPr>
          <p:nvPr/>
        </p:nvSpPr>
        <p:spPr bwMode="auto">
          <a:xfrm>
            <a:off x="1800279"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45065" name="Oval 9"/>
          <p:cNvSpPr>
            <a:spLocks noChangeArrowheads="1"/>
          </p:cNvSpPr>
          <p:nvPr/>
        </p:nvSpPr>
        <p:spPr bwMode="auto">
          <a:xfrm>
            <a:off x="2735316"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5066" name="Oval 10"/>
          <p:cNvSpPr>
            <a:spLocks noChangeArrowheads="1"/>
          </p:cNvSpPr>
          <p:nvPr/>
        </p:nvSpPr>
        <p:spPr bwMode="auto">
          <a:xfrm>
            <a:off x="23035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67" name="Oval 11"/>
          <p:cNvSpPr>
            <a:spLocks noChangeArrowheads="1"/>
          </p:cNvSpPr>
          <p:nvPr/>
        </p:nvSpPr>
        <p:spPr bwMode="auto">
          <a:xfrm>
            <a:off x="31671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45068" name="Line 12"/>
          <p:cNvSpPr>
            <a:spLocks noChangeShapeType="1"/>
          </p:cNvSpPr>
          <p:nvPr/>
        </p:nvSpPr>
        <p:spPr bwMode="auto">
          <a:xfrm>
            <a:off x="2087616" y="1603375"/>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45069" name="Freeform 13"/>
          <p:cNvSpPr/>
          <p:nvPr/>
        </p:nvSpPr>
        <p:spPr bwMode="auto">
          <a:xfrm>
            <a:off x="1368479" y="172402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0" name="Freeform 14"/>
          <p:cNvSpPr/>
          <p:nvPr/>
        </p:nvSpPr>
        <p:spPr bwMode="auto">
          <a:xfrm>
            <a:off x="1433566" y="2651125"/>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1" name="Freeform 15"/>
          <p:cNvSpPr/>
          <p:nvPr/>
        </p:nvSpPr>
        <p:spPr bwMode="auto">
          <a:xfrm>
            <a:off x="2159054" y="322262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2" name="Freeform 16"/>
          <p:cNvSpPr/>
          <p:nvPr/>
        </p:nvSpPr>
        <p:spPr bwMode="auto">
          <a:xfrm>
            <a:off x="2016179" y="254952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3" name="Line 17"/>
          <p:cNvSpPr>
            <a:spLocks noChangeShapeType="1"/>
          </p:cNvSpPr>
          <p:nvPr/>
        </p:nvSpPr>
        <p:spPr bwMode="auto">
          <a:xfrm>
            <a:off x="2571737" y="2571744"/>
            <a:ext cx="285752" cy="428628"/>
          </a:xfrm>
          <a:prstGeom prst="line">
            <a:avLst/>
          </a:prstGeom>
          <a:noFill/>
          <a:ln w="19050">
            <a:solidFill>
              <a:srgbClr val="3333FF"/>
            </a:solidFill>
            <a:round/>
            <a:tailEnd type="none" w="med" len="lg"/>
          </a:ln>
          <a:effectLst/>
        </p:spPr>
        <p:txBody>
          <a:bodyPr wrap="none"/>
          <a:lstStyle/>
          <a:p>
            <a:endParaRPr lang="zh-CN" altLang="en-US"/>
          </a:p>
        </p:txBody>
      </p:sp>
      <p:sp>
        <p:nvSpPr>
          <p:cNvPr id="45074" name="Line 18"/>
          <p:cNvSpPr>
            <a:spLocks noChangeShapeType="1"/>
          </p:cNvSpPr>
          <p:nvPr/>
        </p:nvSpPr>
        <p:spPr bwMode="auto">
          <a:xfrm flipH="1">
            <a:off x="2579741" y="1773238"/>
            <a:ext cx="287338" cy="431800"/>
          </a:xfrm>
          <a:prstGeom prst="line">
            <a:avLst/>
          </a:prstGeom>
          <a:noFill/>
          <a:ln w="19050">
            <a:solidFill>
              <a:srgbClr val="3333FF"/>
            </a:solidFill>
            <a:round/>
            <a:tailEnd type="none" w="med" len="lg"/>
          </a:ln>
          <a:effectLst/>
        </p:spPr>
        <p:txBody>
          <a:bodyPr wrap="none"/>
          <a:lstStyle/>
          <a:p>
            <a:endParaRPr lang="zh-CN" altLang="en-US"/>
          </a:p>
        </p:txBody>
      </p:sp>
      <p:sp>
        <p:nvSpPr>
          <p:cNvPr id="45075" name="Line 19"/>
          <p:cNvSpPr>
            <a:spLocks noChangeShapeType="1"/>
          </p:cNvSpPr>
          <p:nvPr/>
        </p:nvSpPr>
        <p:spPr bwMode="auto">
          <a:xfrm>
            <a:off x="3117838" y="1785926"/>
            <a:ext cx="176400" cy="399600"/>
          </a:xfrm>
          <a:prstGeom prst="line">
            <a:avLst/>
          </a:prstGeom>
          <a:noFill/>
          <a:ln w="19050">
            <a:solidFill>
              <a:srgbClr val="3333FF"/>
            </a:solidFill>
            <a:round/>
            <a:tailEnd type="none" w="med" len="lg"/>
          </a:ln>
          <a:effectLst/>
        </p:spPr>
        <p:txBody>
          <a:bodyPr wrap="none"/>
          <a:lstStyle/>
          <a:p>
            <a:endParaRPr lang="zh-CN" altLang="en-US"/>
          </a:p>
        </p:txBody>
      </p:sp>
      <p:sp>
        <p:nvSpPr>
          <p:cNvPr id="45076" name="Line 20"/>
          <p:cNvSpPr>
            <a:spLocks noChangeShapeType="1"/>
          </p:cNvSpPr>
          <p:nvPr/>
        </p:nvSpPr>
        <p:spPr bwMode="auto">
          <a:xfrm flipH="1">
            <a:off x="3036939" y="2605082"/>
            <a:ext cx="270000" cy="396000"/>
          </a:xfrm>
          <a:prstGeom prst="line">
            <a:avLst/>
          </a:prstGeom>
          <a:noFill/>
          <a:ln w="19050">
            <a:solidFill>
              <a:srgbClr val="3333FF"/>
            </a:solidFill>
            <a:round/>
            <a:tailEnd type="none" w="med" len="lg"/>
          </a:ln>
          <a:effectLst/>
        </p:spPr>
        <p:txBody>
          <a:bodyPr wrap="none"/>
          <a:lstStyle/>
          <a:p>
            <a:endParaRPr lang="zh-CN" altLang="en-US"/>
          </a:p>
        </p:txBody>
      </p:sp>
      <p:sp>
        <p:nvSpPr>
          <p:cNvPr id="45077" name="Text Box 21"/>
          <p:cNvSpPr txBox="1">
            <a:spLocks noChangeArrowheads="1"/>
          </p:cNvSpPr>
          <p:nvPr/>
        </p:nvSpPr>
        <p:spPr bwMode="auto">
          <a:xfrm>
            <a:off x="2232079" y="12446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28</a:t>
            </a:r>
          </a:p>
        </p:txBody>
      </p:sp>
      <p:sp>
        <p:nvSpPr>
          <p:cNvPr id="45078" name="Text Box 22"/>
          <p:cNvSpPr txBox="1">
            <a:spLocks noChangeArrowheads="1"/>
          </p:cNvSpPr>
          <p:nvPr/>
        </p:nvSpPr>
        <p:spPr bwMode="auto">
          <a:xfrm>
            <a:off x="1152579" y="1711325"/>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10</a:t>
            </a:r>
          </a:p>
        </p:txBody>
      </p:sp>
      <p:sp>
        <p:nvSpPr>
          <p:cNvPr id="45079" name="Text Box 23"/>
          <p:cNvSpPr txBox="1">
            <a:spLocks noChangeArrowheads="1"/>
          </p:cNvSpPr>
          <p:nvPr/>
        </p:nvSpPr>
        <p:spPr bwMode="auto">
          <a:xfrm>
            <a:off x="3168704" y="16764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16</a:t>
            </a:r>
          </a:p>
        </p:txBody>
      </p:sp>
      <p:sp>
        <p:nvSpPr>
          <p:cNvPr id="45080" name="Text Box 24"/>
          <p:cNvSpPr txBox="1">
            <a:spLocks noChangeArrowheads="1"/>
          </p:cNvSpPr>
          <p:nvPr/>
        </p:nvSpPr>
        <p:spPr bwMode="auto">
          <a:xfrm>
            <a:off x="2303516" y="17827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14</a:t>
            </a:r>
          </a:p>
        </p:txBody>
      </p:sp>
      <p:sp>
        <p:nvSpPr>
          <p:cNvPr id="45081" name="Text Box 25"/>
          <p:cNvSpPr txBox="1">
            <a:spLocks noChangeArrowheads="1"/>
          </p:cNvSpPr>
          <p:nvPr/>
        </p:nvSpPr>
        <p:spPr bwMode="auto">
          <a:xfrm>
            <a:off x="1225604"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25</a:t>
            </a:r>
          </a:p>
        </p:txBody>
      </p:sp>
      <p:sp>
        <p:nvSpPr>
          <p:cNvPr id="45082" name="Text Box 26"/>
          <p:cNvSpPr txBox="1">
            <a:spLocks noChangeArrowheads="1"/>
          </p:cNvSpPr>
          <p:nvPr/>
        </p:nvSpPr>
        <p:spPr bwMode="auto">
          <a:xfrm>
            <a:off x="1800279" y="25034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24</a:t>
            </a:r>
          </a:p>
        </p:txBody>
      </p:sp>
      <p:sp>
        <p:nvSpPr>
          <p:cNvPr id="45083" name="Text Box 27"/>
          <p:cNvSpPr txBox="1">
            <a:spLocks noChangeArrowheads="1"/>
          </p:cNvSpPr>
          <p:nvPr/>
        </p:nvSpPr>
        <p:spPr bwMode="auto">
          <a:xfrm>
            <a:off x="2663879" y="24304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18</a:t>
            </a:r>
          </a:p>
        </p:txBody>
      </p:sp>
      <p:sp>
        <p:nvSpPr>
          <p:cNvPr id="45084" name="Text Box 28"/>
          <p:cNvSpPr txBox="1">
            <a:spLocks noChangeArrowheads="1"/>
          </p:cNvSpPr>
          <p:nvPr/>
        </p:nvSpPr>
        <p:spPr bwMode="auto">
          <a:xfrm>
            <a:off x="2232079" y="31877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22</a:t>
            </a:r>
          </a:p>
        </p:txBody>
      </p:sp>
      <p:sp>
        <p:nvSpPr>
          <p:cNvPr id="45085" name="Text Box 29"/>
          <p:cNvSpPr txBox="1">
            <a:spLocks noChangeArrowheads="1"/>
          </p:cNvSpPr>
          <p:nvPr/>
        </p:nvSpPr>
        <p:spPr bwMode="auto">
          <a:xfrm>
            <a:off x="3097266"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12</a:t>
            </a:r>
          </a:p>
        </p:txBody>
      </p:sp>
      <p:sp>
        <p:nvSpPr>
          <p:cNvPr id="45086" name="Text Box 30"/>
          <p:cNvSpPr txBox="1">
            <a:spLocks noChangeArrowheads="1"/>
          </p:cNvSpPr>
          <p:nvPr/>
        </p:nvSpPr>
        <p:spPr bwMode="auto">
          <a:xfrm>
            <a:off x="2016179" y="3835400"/>
            <a:ext cx="935038"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图</a:t>
            </a:r>
            <a:r>
              <a:rPr lang="en-US" altLang="zh-CN" dirty="0">
                <a:ea typeface="楷体" panose="02010609060101010101" pitchFamily="49" charset="-122"/>
                <a:cs typeface="Times New Roman" panose="02020603050405020304" pitchFamily="18" charset="0"/>
              </a:rPr>
              <a:t>G</a:t>
            </a:r>
          </a:p>
        </p:txBody>
      </p:sp>
      <p:sp>
        <p:nvSpPr>
          <p:cNvPr id="45129" name="Text Box 73"/>
          <p:cNvSpPr txBox="1">
            <a:spLocks noChangeArrowheads="1"/>
          </p:cNvSpPr>
          <p:nvPr/>
        </p:nvSpPr>
        <p:spPr bwMode="auto">
          <a:xfrm>
            <a:off x="500034" y="257156"/>
            <a:ext cx="3960812" cy="457200"/>
          </a:xfrm>
          <a:prstGeom prst="rect">
            <a:avLst/>
          </a:prstGeom>
          <a:solidFill>
            <a:srgbClr val="339933"/>
          </a:solidFill>
          <a:ln w="19050" algn="ctr">
            <a:noFill/>
            <a:miter lim="800000"/>
            <a:tailEnd type="none" w="med" len="lg"/>
          </a:ln>
          <a:effectLst/>
        </p:spPr>
        <p:txBody>
          <a:bodyPr wrap="square">
            <a:spAutoFit/>
          </a:bodyPr>
          <a:lstStyle/>
          <a:p>
            <a:pPr>
              <a:spcBef>
                <a:spcPct val="50000"/>
              </a:spcBef>
            </a:pPr>
            <a:r>
              <a:rPr lang="en-US" altLang="zh-CN" dirty="0">
                <a:solidFill>
                  <a:schemeClr val="bg1"/>
                </a:solidFill>
                <a:ea typeface="楷体" panose="02010609060101010101" pitchFamily="49" charset="-122"/>
                <a:cs typeface="Times New Roman" panose="02020603050405020304" pitchFamily="18" charset="0"/>
              </a:rPr>
              <a:t>Prim</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示例演示（起点</a:t>
            </a:r>
            <a:r>
              <a:rPr lang="en-US" altLang="zh-CN" dirty="0" smtClean="0">
                <a:solidFill>
                  <a:schemeClr val="bg1"/>
                </a:solidFill>
                <a:ea typeface="楷体" panose="02010609060101010101" pitchFamily="49" charset="-122"/>
                <a:cs typeface="Times New Roman" panose="02020603050405020304" pitchFamily="18" charset="0"/>
              </a:rPr>
              <a:t>0</a:t>
            </a:r>
            <a:r>
              <a:rPr lang="zh-CN" altLang="en-US" dirty="0" smtClean="0">
                <a:solidFill>
                  <a:schemeClr val="bg1"/>
                </a:solidFill>
                <a:ea typeface="楷体" panose="02010609060101010101" pitchFamily="49" charset="-122"/>
                <a:cs typeface="Times New Roman" panose="02020603050405020304" pitchFamily="18" charset="0"/>
              </a:rPr>
              <a:t>）</a:t>
            </a:r>
            <a:endParaRPr lang="zh-CN" altLang="en-US" dirty="0">
              <a:solidFill>
                <a:schemeClr val="bg1"/>
              </a:solidFill>
              <a:ea typeface="楷体" panose="02010609060101010101" pitchFamily="49" charset="-122"/>
              <a:cs typeface="Times New Roman" panose="02020603050405020304" pitchFamily="18" charset="0"/>
            </a:endParaRPr>
          </a:p>
        </p:txBody>
      </p:sp>
      <p:sp>
        <p:nvSpPr>
          <p:cNvPr id="54" name="椭圆 53"/>
          <p:cNvSpPr/>
          <p:nvPr/>
        </p:nvSpPr>
        <p:spPr bwMode="auto">
          <a:xfrm>
            <a:off x="1357290" y="1142984"/>
            <a:ext cx="1000132" cy="785818"/>
          </a:xfrm>
          <a:prstGeom prst="ellipse">
            <a:avLst/>
          </a:prstGeom>
          <a:solidFill>
            <a:schemeClr val="accent2">
              <a:lumMod val="40000"/>
              <a:lumOff val="60000"/>
              <a:alpha val="50000"/>
            </a:schemeClr>
          </a:solidFill>
          <a:ln w="28575" cap="flat" cmpd="sng">
            <a:solidFill>
              <a:srgbClr val="C00000"/>
            </a:solidFill>
            <a:prstDash val="dashDot"/>
            <a:round/>
            <a:headEnd type="none" w="med" len="med"/>
            <a:tailEnd type="none" w="med" len="lg"/>
          </a:ln>
          <a:effectLst/>
        </p:spPr>
        <p:txBody>
          <a:bodyPr wrap="none" rtlCol="0" anchor="ctr"/>
          <a:lstStyle/>
          <a:p>
            <a:pPr algn="ctr"/>
            <a:endParaRPr lang="zh-CN" altLang="en-US"/>
          </a:p>
        </p:txBody>
      </p:sp>
      <p:sp>
        <p:nvSpPr>
          <p:cNvPr id="55" name="任意多边形 54"/>
          <p:cNvSpPr/>
          <p:nvPr/>
        </p:nvSpPr>
        <p:spPr>
          <a:xfrm>
            <a:off x="921135" y="985823"/>
            <a:ext cx="3155950" cy="2762250"/>
          </a:xfrm>
          <a:custGeom>
            <a:avLst/>
            <a:gdLst>
              <a:gd name="connsiteX0" fmla="*/ 241300 w 3155950"/>
              <a:gd name="connsiteY0" fmla="*/ 1100667 h 2762250"/>
              <a:gd name="connsiteX1" fmla="*/ 1295400 w 3155950"/>
              <a:gd name="connsiteY1" fmla="*/ 1240367 h 2762250"/>
              <a:gd name="connsiteX2" fmla="*/ 1905000 w 3155950"/>
              <a:gd name="connsiteY2" fmla="*/ 211667 h 2762250"/>
              <a:gd name="connsiteX3" fmla="*/ 2374900 w 3155950"/>
              <a:gd name="connsiteY3" fmla="*/ 110067 h 2762250"/>
              <a:gd name="connsiteX4" fmla="*/ 2832100 w 3155950"/>
              <a:gd name="connsiteY4" fmla="*/ 872067 h 2762250"/>
              <a:gd name="connsiteX5" fmla="*/ 2997200 w 3155950"/>
              <a:gd name="connsiteY5" fmla="*/ 1735667 h 2762250"/>
              <a:gd name="connsiteX6" fmla="*/ 1879600 w 3155950"/>
              <a:gd name="connsiteY6" fmla="*/ 2637367 h 2762250"/>
              <a:gd name="connsiteX7" fmla="*/ 571500 w 3155950"/>
              <a:gd name="connsiteY7" fmla="*/ 2484967 h 2762250"/>
              <a:gd name="connsiteX8" fmla="*/ 63500 w 3155950"/>
              <a:gd name="connsiteY8" fmla="*/ 1735667 h 2762250"/>
              <a:gd name="connsiteX9" fmla="*/ 190500 w 3155950"/>
              <a:gd name="connsiteY9" fmla="*/ 1087967 h 2762250"/>
              <a:gd name="connsiteX0-1" fmla="*/ 241300 w 3155950"/>
              <a:gd name="connsiteY0-2" fmla="*/ 1100667 h 2762250"/>
              <a:gd name="connsiteX1-3" fmla="*/ 1295400 w 3155950"/>
              <a:gd name="connsiteY1-4" fmla="*/ 1240367 h 2762250"/>
              <a:gd name="connsiteX2-5" fmla="*/ 1905000 w 3155950"/>
              <a:gd name="connsiteY2-6" fmla="*/ 211667 h 2762250"/>
              <a:gd name="connsiteX3-7" fmla="*/ 2374900 w 3155950"/>
              <a:gd name="connsiteY3-8" fmla="*/ 110067 h 2762250"/>
              <a:gd name="connsiteX4-9" fmla="*/ 2832100 w 3155950"/>
              <a:gd name="connsiteY4-10" fmla="*/ 872067 h 2762250"/>
              <a:gd name="connsiteX5-11" fmla="*/ 2997200 w 3155950"/>
              <a:gd name="connsiteY5-12" fmla="*/ 1735667 h 2762250"/>
              <a:gd name="connsiteX6-13" fmla="*/ 1879600 w 3155950"/>
              <a:gd name="connsiteY6-14" fmla="*/ 2637367 h 2762250"/>
              <a:gd name="connsiteX7-15" fmla="*/ 571500 w 3155950"/>
              <a:gd name="connsiteY7-16" fmla="*/ 2484967 h 2762250"/>
              <a:gd name="connsiteX8-17" fmla="*/ 63500 w 3155950"/>
              <a:gd name="connsiteY8-18" fmla="*/ 1735667 h 2762250"/>
              <a:gd name="connsiteX9-19" fmla="*/ 190500 w 3155950"/>
              <a:gd name="connsiteY9-20" fmla="*/ 1087967 h 276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3155950" h="2762250">
                <a:moveTo>
                  <a:pt x="241300" y="1100667"/>
                </a:moveTo>
                <a:cubicBezTo>
                  <a:pt x="629708" y="1244600"/>
                  <a:pt x="1018117" y="1388534"/>
                  <a:pt x="1295400" y="1240367"/>
                </a:cubicBezTo>
                <a:cubicBezTo>
                  <a:pt x="1572683" y="1092200"/>
                  <a:pt x="1725083" y="400050"/>
                  <a:pt x="1905000" y="211667"/>
                </a:cubicBezTo>
                <a:cubicBezTo>
                  <a:pt x="2084917" y="23284"/>
                  <a:pt x="2220384" y="0"/>
                  <a:pt x="2374900" y="110067"/>
                </a:cubicBezTo>
                <a:cubicBezTo>
                  <a:pt x="2529416" y="220134"/>
                  <a:pt x="2728383" y="601134"/>
                  <a:pt x="2832100" y="872067"/>
                </a:cubicBezTo>
                <a:cubicBezTo>
                  <a:pt x="2935817" y="1143000"/>
                  <a:pt x="3155950" y="1441450"/>
                  <a:pt x="2997200" y="1735667"/>
                </a:cubicBezTo>
                <a:cubicBezTo>
                  <a:pt x="2838450" y="2029884"/>
                  <a:pt x="2283883" y="2512484"/>
                  <a:pt x="1879600" y="2637367"/>
                </a:cubicBezTo>
                <a:cubicBezTo>
                  <a:pt x="1475317" y="2762250"/>
                  <a:pt x="874183" y="2635250"/>
                  <a:pt x="571500" y="2484967"/>
                </a:cubicBezTo>
                <a:cubicBezTo>
                  <a:pt x="268817" y="2334684"/>
                  <a:pt x="127000" y="1968500"/>
                  <a:pt x="63500" y="1735667"/>
                </a:cubicBezTo>
                <a:cubicBezTo>
                  <a:pt x="0" y="1502834"/>
                  <a:pt x="95250" y="1295400"/>
                  <a:pt x="190500" y="1087967"/>
                </a:cubicBezTo>
              </a:path>
            </a:pathLst>
          </a:custGeom>
          <a:solidFill>
            <a:schemeClr val="accent1">
              <a:lumMod val="20000"/>
              <a:lumOff val="80000"/>
              <a:alpha val="50000"/>
            </a:schemeClr>
          </a:solidFill>
          <a:ln w="28575">
            <a:solidFill>
              <a:srgbClr val="C0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5167380" y="1285860"/>
            <a:ext cx="2376488" cy="2016125"/>
            <a:chOff x="5167380" y="1285860"/>
            <a:chExt cx="2376488" cy="2016125"/>
          </a:xfrm>
        </p:grpSpPr>
        <p:sp>
          <p:nvSpPr>
            <p:cNvPr id="45087" name="Oval 31"/>
            <p:cNvSpPr>
              <a:spLocks noChangeArrowheads="1"/>
            </p:cNvSpPr>
            <p:nvPr/>
          </p:nvSpPr>
          <p:spPr bwMode="auto">
            <a:xfrm>
              <a:off x="5743643" y="128586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45088" name="Oval 32"/>
            <p:cNvSpPr>
              <a:spLocks noChangeArrowheads="1"/>
            </p:cNvSpPr>
            <p:nvPr/>
          </p:nvSpPr>
          <p:spPr bwMode="auto">
            <a:xfrm>
              <a:off x="6824730" y="128586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89" name="Oval 33"/>
            <p:cNvSpPr>
              <a:spLocks noChangeArrowheads="1"/>
            </p:cNvSpPr>
            <p:nvPr/>
          </p:nvSpPr>
          <p:spPr bwMode="auto">
            <a:xfrm>
              <a:off x="5167380" y="215104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45090" name="Oval 34"/>
            <p:cNvSpPr>
              <a:spLocks noChangeArrowheads="1"/>
            </p:cNvSpPr>
            <p:nvPr/>
          </p:nvSpPr>
          <p:spPr bwMode="auto">
            <a:xfrm>
              <a:off x="5816668" y="287018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45091" name="Oval 35"/>
            <p:cNvSpPr>
              <a:spLocks noChangeArrowheads="1"/>
            </p:cNvSpPr>
            <p:nvPr/>
          </p:nvSpPr>
          <p:spPr bwMode="auto">
            <a:xfrm>
              <a:off x="6751705" y="287018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5092" name="Oval 36"/>
            <p:cNvSpPr>
              <a:spLocks noChangeArrowheads="1"/>
            </p:cNvSpPr>
            <p:nvPr/>
          </p:nvSpPr>
          <p:spPr bwMode="auto">
            <a:xfrm>
              <a:off x="63199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93" name="Oval 37"/>
            <p:cNvSpPr>
              <a:spLocks noChangeArrowheads="1"/>
            </p:cNvSpPr>
            <p:nvPr/>
          </p:nvSpPr>
          <p:spPr bwMode="auto">
            <a:xfrm>
              <a:off x="71835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grpSp>
      <p:sp>
        <p:nvSpPr>
          <p:cNvPr id="56" name="Freeform 13"/>
          <p:cNvSpPr/>
          <p:nvPr/>
        </p:nvSpPr>
        <p:spPr bwMode="auto">
          <a:xfrm>
            <a:off x="5403856" y="16430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grpSp>
        <p:nvGrpSpPr>
          <p:cNvPr id="86" name="组合 85"/>
          <p:cNvGrpSpPr/>
          <p:nvPr/>
        </p:nvGrpSpPr>
        <p:grpSpPr>
          <a:xfrm>
            <a:off x="5072066" y="3845486"/>
            <a:ext cx="1143008" cy="381474"/>
            <a:chOff x="5072066" y="3845486"/>
            <a:chExt cx="1143008" cy="381474"/>
          </a:xfrm>
        </p:grpSpPr>
        <p:sp>
          <p:nvSpPr>
            <p:cNvPr id="45121" name="Text Box 65"/>
            <p:cNvSpPr txBox="1">
              <a:spLocks noChangeArrowheads="1"/>
            </p:cNvSpPr>
            <p:nvPr/>
          </p:nvSpPr>
          <p:spPr bwMode="auto">
            <a:xfrm>
              <a:off x="5072066" y="3857628"/>
              <a:ext cx="1000132" cy="369332"/>
            </a:xfrm>
            <a:prstGeom prst="rect">
              <a:avLst/>
            </a:prstGeom>
            <a:noFill/>
            <a:ln w="19050" algn="ctr">
              <a:noFill/>
              <a:miter lim="800000"/>
              <a:tailEnd type="none" w="med" len="lg"/>
            </a:ln>
            <a:effectLst/>
          </p:spPr>
          <p:txBody>
            <a:bodyPr wrap="square" lIns="0" tIns="0" rIns="0" bIns="0">
              <a:spAutoFit/>
            </a:bodyPr>
            <a:lstStyle/>
            <a:p>
              <a:pPr algn="l">
                <a:spcBef>
                  <a:spcPct val="50000"/>
                </a:spcBef>
              </a:pPr>
              <a:r>
                <a:rPr lang="en-US" altLang="zh-CN" dirty="0">
                  <a:solidFill>
                    <a:srgbClr val="CC00CC"/>
                  </a:solidFill>
                </a:rPr>
                <a:t>U</a:t>
              </a:r>
              <a:r>
                <a:rPr lang="en-US" altLang="zh-CN" dirty="0" smtClean="0">
                  <a:solidFill>
                    <a:srgbClr val="CC00CC"/>
                  </a:solidFill>
                </a:rPr>
                <a:t>={ 0</a:t>
              </a:r>
              <a:endParaRPr lang="en-US" altLang="zh-CN" dirty="0">
                <a:solidFill>
                  <a:srgbClr val="CC00CC"/>
                </a:solidFill>
              </a:endParaRPr>
            </a:p>
          </p:txBody>
        </p:sp>
        <p:sp>
          <p:nvSpPr>
            <p:cNvPr id="57" name="TextBox 56"/>
            <p:cNvSpPr txBox="1"/>
            <p:nvPr/>
          </p:nvSpPr>
          <p:spPr>
            <a:xfrm>
              <a:off x="5786446" y="3845486"/>
              <a:ext cx="428628" cy="369332"/>
            </a:xfrm>
            <a:prstGeom prst="rect">
              <a:avLst/>
            </a:prstGeom>
            <a:noFill/>
          </p:spPr>
          <p:txBody>
            <a:bodyPr wrap="square" lIns="0" tIns="0" rIns="0" bIns="0" rtlCol="0">
              <a:spAutoFit/>
            </a:bodyPr>
            <a:lstStyle/>
            <a:p>
              <a:r>
                <a:rPr lang="en-US" altLang="zh-CN" dirty="0" smtClean="0">
                  <a:solidFill>
                    <a:srgbClr val="CC00CC"/>
                  </a:solidFill>
                </a:rPr>
                <a:t>}</a:t>
              </a:r>
              <a:endParaRPr lang="zh-CN" altLang="en-US" dirty="0"/>
            </a:p>
          </p:txBody>
        </p:sp>
      </p:grpSp>
      <p:sp>
        <p:nvSpPr>
          <p:cNvPr id="84" name="Oval 31"/>
          <p:cNvSpPr>
            <a:spLocks noChangeArrowheads="1"/>
          </p:cNvSpPr>
          <p:nvPr/>
        </p:nvSpPr>
        <p:spPr bwMode="auto">
          <a:xfrm>
            <a:off x="5740408" y="1269988"/>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0</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107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45069"/>
                                        </p:tgtEl>
                                      </p:cBhvr>
                                    </p:animEffect>
                                    <p:animScale>
                                      <p:cBhvr>
                                        <p:cTn id="23" dur="250" autoRev="1" fill="hold"/>
                                        <p:tgtEl>
                                          <p:spTgt spid="45069"/>
                                        </p:tgtEl>
                                      </p:cBhvr>
                                      <p:by x="105000" y="105000"/>
                                    </p:animScale>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9" grpId="0" bldLvl="0" animBg="1"/>
      <p:bldP spid="54" grpId="0" bldLvl="0" animBg="1"/>
      <p:bldP spid="55" grpId="0" bldLvl="0" animBg="1"/>
      <p:bldP spid="56" grpId="0" bldLvl="0" animBg="1"/>
      <p:bldP spid="84" grpId="0" bldLvl="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00428" y="3044825"/>
            <a:ext cx="9144000" cy="0"/>
          </a:xfrm>
          <a:prstGeom prst="rect">
            <a:avLst/>
          </a:prstGeom>
          <a:noFill/>
          <a:ln w="9525">
            <a:noFill/>
            <a:miter lim="800000"/>
          </a:ln>
          <a:effectLst/>
        </p:spPr>
        <p:txBody>
          <a:bodyPr>
            <a:spAutoFit/>
          </a:bodyPr>
          <a:lstStyle/>
          <a:p>
            <a:endParaRPr lang="zh-CN" altLang="en-US"/>
          </a:p>
        </p:txBody>
      </p:sp>
      <p:sp>
        <p:nvSpPr>
          <p:cNvPr id="45060" name="Text Box 4"/>
          <p:cNvSpPr txBox="1">
            <a:spLocks noChangeArrowheads="1"/>
          </p:cNvSpPr>
          <p:nvPr/>
        </p:nvSpPr>
        <p:spPr bwMode="auto">
          <a:xfrm>
            <a:off x="2071670" y="5072074"/>
            <a:ext cx="4929222" cy="457200"/>
          </a:xfrm>
          <a:prstGeom prst="rect">
            <a:avLst/>
          </a:prstGeom>
          <a:noFill/>
          <a:ln w="9525">
            <a:noFill/>
            <a:miter lim="800000"/>
          </a:ln>
          <a:effectLst/>
        </p:spPr>
        <p:txBody>
          <a:bodyPr wrap="square">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普里姆算法求解最小生成树的</a:t>
            </a:r>
            <a:r>
              <a:rPr kumimoji="1" lang="zh-CN" altLang="en-US" dirty="0" smtClean="0">
                <a:ea typeface="楷体" panose="02010609060101010101" pitchFamily="49" charset="-122"/>
                <a:cs typeface="Times New Roman" panose="02020603050405020304" pitchFamily="18" charset="0"/>
              </a:rPr>
              <a:t>过程 </a:t>
            </a:r>
            <a:endParaRPr kumimoji="1" lang="zh-CN" altLang="en-US" dirty="0">
              <a:ea typeface="楷体" panose="02010609060101010101" pitchFamily="49" charset="-122"/>
              <a:cs typeface="Times New Roman" panose="02020603050405020304" pitchFamily="18" charset="0"/>
            </a:endParaRPr>
          </a:p>
        </p:txBody>
      </p:sp>
      <p:sp>
        <p:nvSpPr>
          <p:cNvPr id="45061" name="Oval 5"/>
          <p:cNvSpPr>
            <a:spLocks noChangeArrowheads="1"/>
          </p:cNvSpPr>
          <p:nvPr/>
        </p:nvSpPr>
        <p:spPr bwMode="auto">
          <a:xfrm>
            <a:off x="1727254"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0</a:t>
            </a:r>
          </a:p>
        </p:txBody>
      </p:sp>
      <p:sp>
        <p:nvSpPr>
          <p:cNvPr id="45062" name="Oval 6"/>
          <p:cNvSpPr>
            <a:spLocks noChangeArrowheads="1"/>
          </p:cNvSpPr>
          <p:nvPr/>
        </p:nvSpPr>
        <p:spPr bwMode="auto">
          <a:xfrm>
            <a:off x="2808341"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63" name="Oval 7"/>
          <p:cNvSpPr>
            <a:spLocks noChangeArrowheads="1"/>
          </p:cNvSpPr>
          <p:nvPr/>
        </p:nvSpPr>
        <p:spPr bwMode="auto">
          <a:xfrm>
            <a:off x="1150991" y="225266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5</a:t>
            </a:r>
          </a:p>
        </p:txBody>
      </p:sp>
      <p:sp>
        <p:nvSpPr>
          <p:cNvPr id="45064" name="Oval 8"/>
          <p:cNvSpPr>
            <a:spLocks noChangeArrowheads="1"/>
          </p:cNvSpPr>
          <p:nvPr/>
        </p:nvSpPr>
        <p:spPr bwMode="auto">
          <a:xfrm>
            <a:off x="1800279"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45065" name="Oval 9"/>
          <p:cNvSpPr>
            <a:spLocks noChangeArrowheads="1"/>
          </p:cNvSpPr>
          <p:nvPr/>
        </p:nvSpPr>
        <p:spPr bwMode="auto">
          <a:xfrm>
            <a:off x="2735316"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5066" name="Oval 10"/>
          <p:cNvSpPr>
            <a:spLocks noChangeArrowheads="1"/>
          </p:cNvSpPr>
          <p:nvPr/>
        </p:nvSpPr>
        <p:spPr bwMode="auto">
          <a:xfrm>
            <a:off x="23035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67" name="Oval 11"/>
          <p:cNvSpPr>
            <a:spLocks noChangeArrowheads="1"/>
          </p:cNvSpPr>
          <p:nvPr/>
        </p:nvSpPr>
        <p:spPr bwMode="auto">
          <a:xfrm>
            <a:off x="31671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45068" name="Line 12"/>
          <p:cNvSpPr>
            <a:spLocks noChangeShapeType="1"/>
          </p:cNvSpPr>
          <p:nvPr/>
        </p:nvSpPr>
        <p:spPr bwMode="auto">
          <a:xfrm>
            <a:off x="2087616" y="1603375"/>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45069" name="Freeform 13"/>
          <p:cNvSpPr/>
          <p:nvPr/>
        </p:nvSpPr>
        <p:spPr bwMode="auto">
          <a:xfrm>
            <a:off x="1368479" y="172402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0" name="Freeform 14"/>
          <p:cNvSpPr/>
          <p:nvPr/>
        </p:nvSpPr>
        <p:spPr bwMode="auto">
          <a:xfrm>
            <a:off x="1433566" y="2651125"/>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1" name="Freeform 15"/>
          <p:cNvSpPr/>
          <p:nvPr/>
        </p:nvSpPr>
        <p:spPr bwMode="auto">
          <a:xfrm>
            <a:off x="2159054" y="322262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2" name="Freeform 16"/>
          <p:cNvSpPr/>
          <p:nvPr/>
        </p:nvSpPr>
        <p:spPr bwMode="auto">
          <a:xfrm>
            <a:off x="2016179" y="254952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3" name="Line 17"/>
          <p:cNvSpPr>
            <a:spLocks noChangeShapeType="1"/>
          </p:cNvSpPr>
          <p:nvPr/>
        </p:nvSpPr>
        <p:spPr bwMode="auto">
          <a:xfrm>
            <a:off x="2571737" y="2571744"/>
            <a:ext cx="285752" cy="428628"/>
          </a:xfrm>
          <a:prstGeom prst="line">
            <a:avLst/>
          </a:prstGeom>
          <a:noFill/>
          <a:ln w="19050">
            <a:solidFill>
              <a:srgbClr val="3333FF"/>
            </a:solidFill>
            <a:round/>
            <a:tailEnd type="none" w="med" len="lg"/>
          </a:ln>
          <a:effectLst/>
        </p:spPr>
        <p:txBody>
          <a:bodyPr wrap="none"/>
          <a:lstStyle/>
          <a:p>
            <a:endParaRPr lang="zh-CN" altLang="en-US"/>
          </a:p>
        </p:txBody>
      </p:sp>
      <p:sp>
        <p:nvSpPr>
          <p:cNvPr id="45074" name="Line 18"/>
          <p:cNvSpPr>
            <a:spLocks noChangeShapeType="1"/>
          </p:cNvSpPr>
          <p:nvPr/>
        </p:nvSpPr>
        <p:spPr bwMode="auto">
          <a:xfrm flipH="1">
            <a:off x="2579741" y="1773238"/>
            <a:ext cx="287338" cy="431800"/>
          </a:xfrm>
          <a:prstGeom prst="line">
            <a:avLst/>
          </a:prstGeom>
          <a:noFill/>
          <a:ln w="19050">
            <a:solidFill>
              <a:srgbClr val="3333FF"/>
            </a:solidFill>
            <a:round/>
            <a:tailEnd type="none" w="med" len="lg"/>
          </a:ln>
          <a:effectLst/>
        </p:spPr>
        <p:txBody>
          <a:bodyPr wrap="none"/>
          <a:lstStyle/>
          <a:p>
            <a:endParaRPr lang="zh-CN" altLang="en-US"/>
          </a:p>
        </p:txBody>
      </p:sp>
      <p:sp>
        <p:nvSpPr>
          <p:cNvPr id="45075" name="Line 19"/>
          <p:cNvSpPr>
            <a:spLocks noChangeShapeType="1"/>
          </p:cNvSpPr>
          <p:nvPr/>
        </p:nvSpPr>
        <p:spPr bwMode="auto">
          <a:xfrm>
            <a:off x="3117838" y="1785926"/>
            <a:ext cx="176400" cy="399600"/>
          </a:xfrm>
          <a:prstGeom prst="line">
            <a:avLst/>
          </a:prstGeom>
          <a:noFill/>
          <a:ln w="19050">
            <a:solidFill>
              <a:srgbClr val="3333FF"/>
            </a:solidFill>
            <a:round/>
            <a:tailEnd type="none" w="med" len="lg"/>
          </a:ln>
          <a:effectLst/>
        </p:spPr>
        <p:txBody>
          <a:bodyPr wrap="none"/>
          <a:lstStyle/>
          <a:p>
            <a:endParaRPr lang="zh-CN" altLang="en-US"/>
          </a:p>
        </p:txBody>
      </p:sp>
      <p:sp>
        <p:nvSpPr>
          <p:cNvPr id="45076" name="Line 20"/>
          <p:cNvSpPr>
            <a:spLocks noChangeShapeType="1"/>
          </p:cNvSpPr>
          <p:nvPr/>
        </p:nvSpPr>
        <p:spPr bwMode="auto">
          <a:xfrm flipH="1">
            <a:off x="3036939" y="2605082"/>
            <a:ext cx="270000" cy="396000"/>
          </a:xfrm>
          <a:prstGeom prst="line">
            <a:avLst/>
          </a:prstGeom>
          <a:noFill/>
          <a:ln w="19050">
            <a:solidFill>
              <a:srgbClr val="3333FF"/>
            </a:solidFill>
            <a:round/>
            <a:tailEnd type="none" w="med" len="lg"/>
          </a:ln>
          <a:effectLst/>
        </p:spPr>
        <p:txBody>
          <a:bodyPr wrap="none"/>
          <a:lstStyle/>
          <a:p>
            <a:endParaRPr lang="zh-CN" altLang="en-US"/>
          </a:p>
        </p:txBody>
      </p:sp>
      <p:sp>
        <p:nvSpPr>
          <p:cNvPr id="45077" name="Text Box 21"/>
          <p:cNvSpPr txBox="1">
            <a:spLocks noChangeArrowheads="1"/>
          </p:cNvSpPr>
          <p:nvPr/>
        </p:nvSpPr>
        <p:spPr bwMode="auto">
          <a:xfrm>
            <a:off x="2232079" y="12446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28</a:t>
            </a:r>
          </a:p>
        </p:txBody>
      </p:sp>
      <p:sp>
        <p:nvSpPr>
          <p:cNvPr id="45078" name="Text Box 22"/>
          <p:cNvSpPr txBox="1">
            <a:spLocks noChangeArrowheads="1"/>
          </p:cNvSpPr>
          <p:nvPr/>
        </p:nvSpPr>
        <p:spPr bwMode="auto">
          <a:xfrm>
            <a:off x="1152579" y="1711325"/>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10</a:t>
            </a:r>
          </a:p>
        </p:txBody>
      </p:sp>
      <p:sp>
        <p:nvSpPr>
          <p:cNvPr id="45079" name="Text Box 23"/>
          <p:cNvSpPr txBox="1">
            <a:spLocks noChangeArrowheads="1"/>
          </p:cNvSpPr>
          <p:nvPr/>
        </p:nvSpPr>
        <p:spPr bwMode="auto">
          <a:xfrm>
            <a:off x="3168704" y="16764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16</a:t>
            </a:r>
          </a:p>
        </p:txBody>
      </p:sp>
      <p:sp>
        <p:nvSpPr>
          <p:cNvPr id="45080" name="Text Box 24"/>
          <p:cNvSpPr txBox="1">
            <a:spLocks noChangeArrowheads="1"/>
          </p:cNvSpPr>
          <p:nvPr/>
        </p:nvSpPr>
        <p:spPr bwMode="auto">
          <a:xfrm>
            <a:off x="2303516" y="17827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14</a:t>
            </a:r>
          </a:p>
        </p:txBody>
      </p:sp>
      <p:sp>
        <p:nvSpPr>
          <p:cNvPr id="45081" name="Text Box 25"/>
          <p:cNvSpPr txBox="1">
            <a:spLocks noChangeArrowheads="1"/>
          </p:cNvSpPr>
          <p:nvPr/>
        </p:nvSpPr>
        <p:spPr bwMode="auto">
          <a:xfrm>
            <a:off x="1225604"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25</a:t>
            </a:r>
          </a:p>
        </p:txBody>
      </p:sp>
      <p:sp>
        <p:nvSpPr>
          <p:cNvPr id="45082" name="Text Box 26"/>
          <p:cNvSpPr txBox="1">
            <a:spLocks noChangeArrowheads="1"/>
          </p:cNvSpPr>
          <p:nvPr/>
        </p:nvSpPr>
        <p:spPr bwMode="auto">
          <a:xfrm>
            <a:off x="1800279" y="25034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24</a:t>
            </a:r>
          </a:p>
        </p:txBody>
      </p:sp>
      <p:sp>
        <p:nvSpPr>
          <p:cNvPr id="45083" name="Text Box 27"/>
          <p:cNvSpPr txBox="1">
            <a:spLocks noChangeArrowheads="1"/>
          </p:cNvSpPr>
          <p:nvPr/>
        </p:nvSpPr>
        <p:spPr bwMode="auto">
          <a:xfrm>
            <a:off x="2663879" y="24304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18</a:t>
            </a:r>
          </a:p>
        </p:txBody>
      </p:sp>
      <p:sp>
        <p:nvSpPr>
          <p:cNvPr id="45084" name="Text Box 28"/>
          <p:cNvSpPr txBox="1">
            <a:spLocks noChangeArrowheads="1"/>
          </p:cNvSpPr>
          <p:nvPr/>
        </p:nvSpPr>
        <p:spPr bwMode="auto">
          <a:xfrm>
            <a:off x="2232079" y="31877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22</a:t>
            </a:r>
          </a:p>
        </p:txBody>
      </p:sp>
      <p:sp>
        <p:nvSpPr>
          <p:cNvPr id="45085" name="Text Box 29"/>
          <p:cNvSpPr txBox="1">
            <a:spLocks noChangeArrowheads="1"/>
          </p:cNvSpPr>
          <p:nvPr/>
        </p:nvSpPr>
        <p:spPr bwMode="auto">
          <a:xfrm>
            <a:off x="3097266"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12</a:t>
            </a:r>
          </a:p>
        </p:txBody>
      </p:sp>
      <p:sp>
        <p:nvSpPr>
          <p:cNvPr id="45086" name="Text Box 30"/>
          <p:cNvSpPr txBox="1">
            <a:spLocks noChangeArrowheads="1"/>
          </p:cNvSpPr>
          <p:nvPr/>
        </p:nvSpPr>
        <p:spPr bwMode="auto">
          <a:xfrm>
            <a:off x="2016179" y="3835400"/>
            <a:ext cx="935038"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图</a:t>
            </a:r>
            <a:r>
              <a:rPr lang="en-US" altLang="zh-CN" dirty="0">
                <a:ea typeface="楷体" panose="02010609060101010101" pitchFamily="49" charset="-122"/>
                <a:cs typeface="Times New Roman" panose="02020603050405020304" pitchFamily="18" charset="0"/>
              </a:rPr>
              <a:t>G</a:t>
            </a:r>
          </a:p>
        </p:txBody>
      </p:sp>
      <p:sp>
        <p:nvSpPr>
          <p:cNvPr id="45129" name="Text Box 73"/>
          <p:cNvSpPr txBox="1">
            <a:spLocks noChangeArrowheads="1"/>
          </p:cNvSpPr>
          <p:nvPr/>
        </p:nvSpPr>
        <p:spPr bwMode="auto">
          <a:xfrm>
            <a:off x="500034" y="257156"/>
            <a:ext cx="3960812" cy="457200"/>
          </a:xfrm>
          <a:prstGeom prst="rect">
            <a:avLst/>
          </a:prstGeom>
          <a:solidFill>
            <a:srgbClr val="339933"/>
          </a:solidFill>
          <a:ln w="19050" algn="ctr">
            <a:noFill/>
            <a:miter lim="800000"/>
            <a:tailEnd type="none" w="med" len="lg"/>
          </a:ln>
          <a:effectLst/>
        </p:spPr>
        <p:txBody>
          <a:bodyPr wrap="square">
            <a:spAutoFit/>
          </a:bodyPr>
          <a:lstStyle/>
          <a:p>
            <a:pPr>
              <a:spcBef>
                <a:spcPct val="50000"/>
              </a:spcBef>
            </a:pPr>
            <a:r>
              <a:rPr lang="en-US" altLang="zh-CN" dirty="0">
                <a:solidFill>
                  <a:schemeClr val="bg1"/>
                </a:solidFill>
                <a:ea typeface="楷体" panose="02010609060101010101" pitchFamily="49" charset="-122"/>
                <a:cs typeface="Times New Roman" panose="02020603050405020304" pitchFamily="18" charset="0"/>
              </a:rPr>
              <a:t>Prim</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示例演示（起点</a:t>
            </a:r>
            <a:r>
              <a:rPr lang="en-US" altLang="zh-CN" dirty="0" smtClean="0">
                <a:solidFill>
                  <a:schemeClr val="bg1"/>
                </a:solidFill>
                <a:ea typeface="楷体" panose="02010609060101010101" pitchFamily="49" charset="-122"/>
                <a:cs typeface="Times New Roman" panose="02020603050405020304" pitchFamily="18" charset="0"/>
              </a:rPr>
              <a:t>0</a:t>
            </a:r>
            <a:r>
              <a:rPr lang="zh-CN" altLang="en-US" dirty="0" smtClean="0">
                <a:solidFill>
                  <a:schemeClr val="bg1"/>
                </a:solidFill>
                <a:ea typeface="楷体" panose="02010609060101010101" pitchFamily="49" charset="-122"/>
                <a:cs typeface="Times New Roman" panose="02020603050405020304" pitchFamily="18" charset="0"/>
              </a:rPr>
              <a:t>）</a:t>
            </a:r>
            <a:endParaRPr lang="zh-CN" altLang="en-US" dirty="0">
              <a:solidFill>
                <a:schemeClr val="bg1"/>
              </a:solidFill>
              <a:ea typeface="楷体" panose="02010609060101010101" pitchFamily="49" charset="-122"/>
              <a:cs typeface="Times New Roman" panose="02020603050405020304" pitchFamily="18" charset="0"/>
            </a:endParaRPr>
          </a:p>
        </p:txBody>
      </p:sp>
      <p:sp>
        <p:nvSpPr>
          <p:cNvPr id="55" name="任意多边形 54"/>
          <p:cNvSpPr/>
          <p:nvPr/>
        </p:nvSpPr>
        <p:spPr>
          <a:xfrm>
            <a:off x="1185567" y="1045633"/>
            <a:ext cx="2827607" cy="2762250"/>
          </a:xfrm>
          <a:custGeom>
            <a:avLst/>
            <a:gdLst>
              <a:gd name="connsiteX0" fmla="*/ 241300 w 3155950"/>
              <a:gd name="connsiteY0" fmla="*/ 1100667 h 2762250"/>
              <a:gd name="connsiteX1" fmla="*/ 1295400 w 3155950"/>
              <a:gd name="connsiteY1" fmla="*/ 1240367 h 2762250"/>
              <a:gd name="connsiteX2" fmla="*/ 1905000 w 3155950"/>
              <a:gd name="connsiteY2" fmla="*/ 211667 h 2762250"/>
              <a:gd name="connsiteX3" fmla="*/ 2374900 w 3155950"/>
              <a:gd name="connsiteY3" fmla="*/ 110067 h 2762250"/>
              <a:gd name="connsiteX4" fmla="*/ 2832100 w 3155950"/>
              <a:gd name="connsiteY4" fmla="*/ 872067 h 2762250"/>
              <a:gd name="connsiteX5" fmla="*/ 2997200 w 3155950"/>
              <a:gd name="connsiteY5" fmla="*/ 1735667 h 2762250"/>
              <a:gd name="connsiteX6" fmla="*/ 1879600 w 3155950"/>
              <a:gd name="connsiteY6" fmla="*/ 2637367 h 2762250"/>
              <a:gd name="connsiteX7" fmla="*/ 571500 w 3155950"/>
              <a:gd name="connsiteY7" fmla="*/ 2484967 h 2762250"/>
              <a:gd name="connsiteX8" fmla="*/ 63500 w 3155950"/>
              <a:gd name="connsiteY8" fmla="*/ 1735667 h 2762250"/>
              <a:gd name="connsiteX9" fmla="*/ 190500 w 3155950"/>
              <a:gd name="connsiteY9" fmla="*/ 1087967 h 2762250"/>
              <a:gd name="connsiteX0-1" fmla="*/ 241300 w 3155950"/>
              <a:gd name="connsiteY0-2" fmla="*/ 1100667 h 2762250"/>
              <a:gd name="connsiteX1-3" fmla="*/ 1295400 w 3155950"/>
              <a:gd name="connsiteY1-4" fmla="*/ 1240367 h 2762250"/>
              <a:gd name="connsiteX2-5" fmla="*/ 1905000 w 3155950"/>
              <a:gd name="connsiteY2-6" fmla="*/ 211667 h 2762250"/>
              <a:gd name="connsiteX3-7" fmla="*/ 2374900 w 3155950"/>
              <a:gd name="connsiteY3-8" fmla="*/ 110067 h 2762250"/>
              <a:gd name="connsiteX4-9" fmla="*/ 2832100 w 3155950"/>
              <a:gd name="connsiteY4-10" fmla="*/ 872067 h 2762250"/>
              <a:gd name="connsiteX5-11" fmla="*/ 2997200 w 3155950"/>
              <a:gd name="connsiteY5-12" fmla="*/ 1735667 h 2762250"/>
              <a:gd name="connsiteX6-13" fmla="*/ 1879600 w 3155950"/>
              <a:gd name="connsiteY6-14" fmla="*/ 2637367 h 2762250"/>
              <a:gd name="connsiteX7-15" fmla="*/ 571500 w 3155950"/>
              <a:gd name="connsiteY7-16" fmla="*/ 2484967 h 2762250"/>
              <a:gd name="connsiteX8-17" fmla="*/ 63500 w 3155950"/>
              <a:gd name="connsiteY8-18" fmla="*/ 1735667 h 2762250"/>
              <a:gd name="connsiteX9-19" fmla="*/ 190500 w 3155950"/>
              <a:gd name="connsiteY9-20" fmla="*/ 1087967 h 2762250"/>
              <a:gd name="connsiteX0-21" fmla="*/ 233358 w 3148008"/>
              <a:gd name="connsiteY0-22" fmla="*/ 1100667 h 2762250"/>
              <a:gd name="connsiteX1-23" fmla="*/ 1287458 w 3148008"/>
              <a:gd name="connsiteY1-24" fmla="*/ 1240367 h 2762250"/>
              <a:gd name="connsiteX2-25" fmla="*/ 1897058 w 3148008"/>
              <a:gd name="connsiteY2-26" fmla="*/ 211667 h 2762250"/>
              <a:gd name="connsiteX3-27" fmla="*/ 2366958 w 3148008"/>
              <a:gd name="connsiteY3-28" fmla="*/ 110067 h 2762250"/>
              <a:gd name="connsiteX4-29" fmla="*/ 2824158 w 3148008"/>
              <a:gd name="connsiteY4-30" fmla="*/ 872067 h 2762250"/>
              <a:gd name="connsiteX5-31" fmla="*/ 2989258 w 3148008"/>
              <a:gd name="connsiteY5-32" fmla="*/ 1735667 h 2762250"/>
              <a:gd name="connsiteX6-33" fmla="*/ 1871658 w 3148008"/>
              <a:gd name="connsiteY6-34" fmla="*/ 2637367 h 2762250"/>
              <a:gd name="connsiteX7-35" fmla="*/ 563558 w 3148008"/>
              <a:gd name="connsiteY7-36" fmla="*/ 2484967 h 2762250"/>
              <a:gd name="connsiteX8-37" fmla="*/ 55558 w 3148008"/>
              <a:gd name="connsiteY8-38" fmla="*/ 1735667 h 2762250"/>
              <a:gd name="connsiteX9-39" fmla="*/ 896906 w 3148008"/>
              <a:gd name="connsiteY9-40" fmla="*/ 1588009 h 2762250"/>
              <a:gd name="connsiteX0-41" fmla="*/ 0 w 2914650"/>
              <a:gd name="connsiteY0-42" fmla="*/ 1100667 h 2762250"/>
              <a:gd name="connsiteX1-43" fmla="*/ 1054100 w 2914650"/>
              <a:gd name="connsiteY1-44" fmla="*/ 1240367 h 2762250"/>
              <a:gd name="connsiteX2-45" fmla="*/ 1663700 w 2914650"/>
              <a:gd name="connsiteY2-46" fmla="*/ 211667 h 2762250"/>
              <a:gd name="connsiteX3-47" fmla="*/ 2133600 w 2914650"/>
              <a:gd name="connsiteY3-48" fmla="*/ 110067 h 2762250"/>
              <a:gd name="connsiteX4-49" fmla="*/ 2590800 w 2914650"/>
              <a:gd name="connsiteY4-50" fmla="*/ 872067 h 2762250"/>
              <a:gd name="connsiteX5-51" fmla="*/ 2755900 w 2914650"/>
              <a:gd name="connsiteY5-52" fmla="*/ 1735667 h 2762250"/>
              <a:gd name="connsiteX6-53" fmla="*/ 1638300 w 2914650"/>
              <a:gd name="connsiteY6-54" fmla="*/ 2637367 h 2762250"/>
              <a:gd name="connsiteX7-55" fmla="*/ 330200 w 2914650"/>
              <a:gd name="connsiteY7-56" fmla="*/ 2484967 h 2762250"/>
              <a:gd name="connsiteX8-57" fmla="*/ 179358 w 2914650"/>
              <a:gd name="connsiteY8-58" fmla="*/ 2092833 h 2762250"/>
              <a:gd name="connsiteX9-59" fmla="*/ 663548 w 2914650"/>
              <a:gd name="connsiteY9-60" fmla="*/ 1588009 h 2762250"/>
              <a:gd name="connsiteX0-61" fmla="*/ 484429 w 2827607"/>
              <a:gd name="connsiteY0-62" fmla="*/ 1100667 h 2762250"/>
              <a:gd name="connsiteX1-63" fmla="*/ 967057 w 2827607"/>
              <a:gd name="connsiteY1-64" fmla="*/ 1240367 h 2762250"/>
              <a:gd name="connsiteX2-65" fmla="*/ 1576657 w 2827607"/>
              <a:gd name="connsiteY2-66" fmla="*/ 211667 h 2762250"/>
              <a:gd name="connsiteX3-67" fmla="*/ 2046557 w 2827607"/>
              <a:gd name="connsiteY3-68" fmla="*/ 110067 h 2762250"/>
              <a:gd name="connsiteX4-69" fmla="*/ 2503757 w 2827607"/>
              <a:gd name="connsiteY4-70" fmla="*/ 872067 h 2762250"/>
              <a:gd name="connsiteX5-71" fmla="*/ 2668857 w 2827607"/>
              <a:gd name="connsiteY5-72" fmla="*/ 1735667 h 2762250"/>
              <a:gd name="connsiteX6-73" fmla="*/ 1551257 w 2827607"/>
              <a:gd name="connsiteY6-74" fmla="*/ 2637367 h 2762250"/>
              <a:gd name="connsiteX7-75" fmla="*/ 243157 w 2827607"/>
              <a:gd name="connsiteY7-76" fmla="*/ 2484967 h 2762250"/>
              <a:gd name="connsiteX8-77" fmla="*/ 92315 w 2827607"/>
              <a:gd name="connsiteY8-78" fmla="*/ 2092833 h 2762250"/>
              <a:gd name="connsiteX9-79" fmla="*/ 576505 w 2827607"/>
              <a:gd name="connsiteY9-80" fmla="*/ 1588009 h 2762250"/>
              <a:gd name="connsiteX0-81" fmla="*/ 484429 w 2827607"/>
              <a:gd name="connsiteY0-82" fmla="*/ 1100667 h 2762250"/>
              <a:gd name="connsiteX1-83" fmla="*/ 967057 w 2827607"/>
              <a:gd name="connsiteY1-84" fmla="*/ 883153 h 2762250"/>
              <a:gd name="connsiteX2-85" fmla="*/ 1576657 w 2827607"/>
              <a:gd name="connsiteY2-86" fmla="*/ 211667 h 2762250"/>
              <a:gd name="connsiteX3-87" fmla="*/ 2046557 w 2827607"/>
              <a:gd name="connsiteY3-88" fmla="*/ 110067 h 2762250"/>
              <a:gd name="connsiteX4-89" fmla="*/ 2503757 w 2827607"/>
              <a:gd name="connsiteY4-90" fmla="*/ 872067 h 2762250"/>
              <a:gd name="connsiteX5-91" fmla="*/ 2668857 w 2827607"/>
              <a:gd name="connsiteY5-92" fmla="*/ 1735667 h 2762250"/>
              <a:gd name="connsiteX6-93" fmla="*/ 1551257 w 2827607"/>
              <a:gd name="connsiteY6-94" fmla="*/ 2637367 h 2762250"/>
              <a:gd name="connsiteX7-95" fmla="*/ 243157 w 2827607"/>
              <a:gd name="connsiteY7-96" fmla="*/ 2484967 h 2762250"/>
              <a:gd name="connsiteX8-97" fmla="*/ 92315 w 2827607"/>
              <a:gd name="connsiteY8-98" fmla="*/ 2092833 h 2762250"/>
              <a:gd name="connsiteX9-99" fmla="*/ 576505 w 2827607"/>
              <a:gd name="connsiteY9-100" fmla="*/ 1588009 h 2762250"/>
              <a:gd name="connsiteX0-101" fmla="*/ 484429 w 2827607"/>
              <a:gd name="connsiteY0-102" fmla="*/ 1529271 h 2762250"/>
              <a:gd name="connsiteX1-103" fmla="*/ 967057 w 2827607"/>
              <a:gd name="connsiteY1-104" fmla="*/ 883153 h 2762250"/>
              <a:gd name="connsiteX2-105" fmla="*/ 1576657 w 2827607"/>
              <a:gd name="connsiteY2-106" fmla="*/ 211667 h 2762250"/>
              <a:gd name="connsiteX3-107" fmla="*/ 2046557 w 2827607"/>
              <a:gd name="connsiteY3-108" fmla="*/ 110067 h 2762250"/>
              <a:gd name="connsiteX4-109" fmla="*/ 2503757 w 2827607"/>
              <a:gd name="connsiteY4-110" fmla="*/ 872067 h 2762250"/>
              <a:gd name="connsiteX5-111" fmla="*/ 2668857 w 2827607"/>
              <a:gd name="connsiteY5-112" fmla="*/ 1735667 h 2762250"/>
              <a:gd name="connsiteX6-113" fmla="*/ 1551257 w 2827607"/>
              <a:gd name="connsiteY6-114" fmla="*/ 2637367 h 2762250"/>
              <a:gd name="connsiteX7-115" fmla="*/ 243157 w 2827607"/>
              <a:gd name="connsiteY7-116" fmla="*/ 2484967 h 2762250"/>
              <a:gd name="connsiteX8-117" fmla="*/ 92315 w 2827607"/>
              <a:gd name="connsiteY8-118" fmla="*/ 2092833 h 2762250"/>
              <a:gd name="connsiteX9-119" fmla="*/ 576505 w 2827607"/>
              <a:gd name="connsiteY9-120" fmla="*/ 1588009 h 2762250"/>
              <a:gd name="connsiteX0-121" fmla="*/ 484429 w 2827607"/>
              <a:gd name="connsiteY0-122" fmla="*/ 1529271 h 2762250"/>
              <a:gd name="connsiteX1-123" fmla="*/ 490833 w 2827607"/>
              <a:gd name="connsiteY1-124" fmla="*/ 1532467 h 2762250"/>
              <a:gd name="connsiteX2-125" fmla="*/ 967057 w 2827607"/>
              <a:gd name="connsiteY2-126" fmla="*/ 883153 h 2762250"/>
              <a:gd name="connsiteX3-127" fmla="*/ 1576657 w 2827607"/>
              <a:gd name="connsiteY3-128" fmla="*/ 211667 h 2762250"/>
              <a:gd name="connsiteX4-129" fmla="*/ 2046557 w 2827607"/>
              <a:gd name="connsiteY4-130" fmla="*/ 110067 h 2762250"/>
              <a:gd name="connsiteX5-131" fmla="*/ 2503757 w 2827607"/>
              <a:gd name="connsiteY5-132" fmla="*/ 872067 h 2762250"/>
              <a:gd name="connsiteX6-133" fmla="*/ 2668857 w 2827607"/>
              <a:gd name="connsiteY6-134" fmla="*/ 1735667 h 2762250"/>
              <a:gd name="connsiteX7-135" fmla="*/ 1551257 w 2827607"/>
              <a:gd name="connsiteY7-136" fmla="*/ 2637367 h 2762250"/>
              <a:gd name="connsiteX8-137" fmla="*/ 243157 w 2827607"/>
              <a:gd name="connsiteY8-138" fmla="*/ 2484967 h 2762250"/>
              <a:gd name="connsiteX9-139" fmla="*/ 92315 w 2827607"/>
              <a:gd name="connsiteY9-140" fmla="*/ 2092833 h 2762250"/>
              <a:gd name="connsiteX10" fmla="*/ 576505 w 2827607"/>
              <a:gd name="connsiteY10" fmla="*/ 1588009 h 2762250"/>
              <a:gd name="connsiteX0-141" fmla="*/ 484429 w 2827607"/>
              <a:gd name="connsiteY0-142" fmla="*/ 1529271 h 2762250"/>
              <a:gd name="connsiteX1-143" fmla="*/ 490833 w 2827607"/>
              <a:gd name="connsiteY1-144" fmla="*/ 1532467 h 2762250"/>
              <a:gd name="connsiteX2-145" fmla="*/ 967057 w 2827607"/>
              <a:gd name="connsiteY2-146" fmla="*/ 883153 h 2762250"/>
              <a:gd name="connsiteX3-147" fmla="*/ 1576657 w 2827607"/>
              <a:gd name="connsiteY3-148" fmla="*/ 211667 h 2762250"/>
              <a:gd name="connsiteX4-149" fmla="*/ 2046557 w 2827607"/>
              <a:gd name="connsiteY4-150" fmla="*/ 110067 h 2762250"/>
              <a:gd name="connsiteX5-151" fmla="*/ 2503757 w 2827607"/>
              <a:gd name="connsiteY5-152" fmla="*/ 872067 h 2762250"/>
              <a:gd name="connsiteX6-153" fmla="*/ 2668857 w 2827607"/>
              <a:gd name="connsiteY6-154" fmla="*/ 1735667 h 2762250"/>
              <a:gd name="connsiteX7-155" fmla="*/ 1551257 w 2827607"/>
              <a:gd name="connsiteY7-156" fmla="*/ 2637367 h 2762250"/>
              <a:gd name="connsiteX8-157" fmla="*/ 243157 w 2827607"/>
              <a:gd name="connsiteY8-158" fmla="*/ 2484967 h 2762250"/>
              <a:gd name="connsiteX9-159" fmla="*/ 92315 w 2827607"/>
              <a:gd name="connsiteY9-160" fmla="*/ 2092833 h 2762250"/>
              <a:gd name="connsiteX10-161" fmla="*/ 576505 w 2827607"/>
              <a:gd name="connsiteY10-162" fmla="*/ 1588009 h 2762250"/>
              <a:gd name="connsiteX0-163" fmla="*/ 484429 w 2827607"/>
              <a:gd name="connsiteY0-164" fmla="*/ 1529271 h 2762250"/>
              <a:gd name="connsiteX1-165" fmla="*/ 490833 w 2827607"/>
              <a:gd name="connsiteY1-166" fmla="*/ 1532467 h 2762250"/>
              <a:gd name="connsiteX2-167" fmla="*/ 967057 w 2827607"/>
              <a:gd name="connsiteY2-168" fmla="*/ 883153 h 2762250"/>
              <a:gd name="connsiteX3-169" fmla="*/ 1576657 w 2827607"/>
              <a:gd name="connsiteY3-170" fmla="*/ 211667 h 2762250"/>
              <a:gd name="connsiteX4-171" fmla="*/ 2046557 w 2827607"/>
              <a:gd name="connsiteY4-172" fmla="*/ 110067 h 2762250"/>
              <a:gd name="connsiteX5-173" fmla="*/ 2503757 w 2827607"/>
              <a:gd name="connsiteY5-174" fmla="*/ 872067 h 2762250"/>
              <a:gd name="connsiteX6-175" fmla="*/ 2668857 w 2827607"/>
              <a:gd name="connsiteY6-176" fmla="*/ 1735667 h 2762250"/>
              <a:gd name="connsiteX7-177" fmla="*/ 1551257 w 2827607"/>
              <a:gd name="connsiteY7-178" fmla="*/ 2637367 h 2762250"/>
              <a:gd name="connsiteX8-179" fmla="*/ 243157 w 2827607"/>
              <a:gd name="connsiteY8-180" fmla="*/ 2484967 h 2762250"/>
              <a:gd name="connsiteX9-181" fmla="*/ 92315 w 2827607"/>
              <a:gd name="connsiteY9-182" fmla="*/ 2092833 h 2762250"/>
              <a:gd name="connsiteX10-183" fmla="*/ 576505 w 2827607"/>
              <a:gd name="connsiteY10-184" fmla="*/ 1588009 h 2762250"/>
              <a:gd name="connsiteX0-185" fmla="*/ 484429 w 2827607"/>
              <a:gd name="connsiteY0-186" fmla="*/ 1529271 h 2762250"/>
              <a:gd name="connsiteX1-187" fmla="*/ 490833 w 2827607"/>
              <a:gd name="connsiteY1-188" fmla="*/ 1532467 h 2762250"/>
              <a:gd name="connsiteX2-189" fmla="*/ 967057 w 2827607"/>
              <a:gd name="connsiteY2-190" fmla="*/ 883153 h 2762250"/>
              <a:gd name="connsiteX3-191" fmla="*/ 1576657 w 2827607"/>
              <a:gd name="connsiteY3-192" fmla="*/ 211667 h 2762250"/>
              <a:gd name="connsiteX4-193" fmla="*/ 2046557 w 2827607"/>
              <a:gd name="connsiteY4-194" fmla="*/ 110067 h 2762250"/>
              <a:gd name="connsiteX5-195" fmla="*/ 2503757 w 2827607"/>
              <a:gd name="connsiteY5-196" fmla="*/ 872067 h 2762250"/>
              <a:gd name="connsiteX6-197" fmla="*/ 2668857 w 2827607"/>
              <a:gd name="connsiteY6-198" fmla="*/ 1735667 h 2762250"/>
              <a:gd name="connsiteX7-199" fmla="*/ 1551257 w 2827607"/>
              <a:gd name="connsiteY7-200" fmla="*/ 2637367 h 2762250"/>
              <a:gd name="connsiteX8-201" fmla="*/ 243157 w 2827607"/>
              <a:gd name="connsiteY8-202" fmla="*/ 2484967 h 2762250"/>
              <a:gd name="connsiteX9-203" fmla="*/ 92315 w 2827607"/>
              <a:gd name="connsiteY9-204" fmla="*/ 2092833 h 2762250"/>
              <a:gd name="connsiteX10-205" fmla="*/ 433597 w 2827607"/>
              <a:gd name="connsiteY10-206" fmla="*/ 1588009 h 2762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161" y="connsiteY10-162"/>
              </a:cxn>
            </a:cxnLst>
            <a:rect l="l" t="t" r="r" b="b"/>
            <a:pathLst>
              <a:path w="2827607" h="2762250">
                <a:moveTo>
                  <a:pt x="484429" y="1529271"/>
                </a:moveTo>
                <a:cubicBezTo>
                  <a:pt x="485496" y="1529804"/>
                  <a:pt x="410395" y="1640153"/>
                  <a:pt x="490833" y="1532467"/>
                </a:cubicBezTo>
                <a:cubicBezTo>
                  <a:pt x="571271" y="1424781"/>
                  <a:pt x="786086" y="1103286"/>
                  <a:pt x="967057" y="883153"/>
                </a:cubicBezTo>
                <a:cubicBezTo>
                  <a:pt x="1148028" y="663020"/>
                  <a:pt x="1396740" y="340515"/>
                  <a:pt x="1576657" y="211667"/>
                </a:cubicBezTo>
                <a:cubicBezTo>
                  <a:pt x="1756574" y="82819"/>
                  <a:pt x="1892041" y="0"/>
                  <a:pt x="2046557" y="110067"/>
                </a:cubicBezTo>
                <a:cubicBezTo>
                  <a:pt x="2201073" y="220134"/>
                  <a:pt x="2400040" y="601134"/>
                  <a:pt x="2503757" y="872067"/>
                </a:cubicBezTo>
                <a:cubicBezTo>
                  <a:pt x="2607474" y="1143000"/>
                  <a:pt x="2827607" y="1441450"/>
                  <a:pt x="2668857" y="1735667"/>
                </a:cubicBezTo>
                <a:cubicBezTo>
                  <a:pt x="2510107" y="2029884"/>
                  <a:pt x="1955540" y="2512484"/>
                  <a:pt x="1551257" y="2637367"/>
                </a:cubicBezTo>
                <a:cubicBezTo>
                  <a:pt x="1146974" y="2762250"/>
                  <a:pt x="486314" y="2575723"/>
                  <a:pt x="243157" y="2484967"/>
                </a:cubicBezTo>
                <a:cubicBezTo>
                  <a:pt x="0" y="2394211"/>
                  <a:pt x="60575" y="2242326"/>
                  <a:pt x="92315" y="2092833"/>
                </a:cubicBezTo>
                <a:cubicBezTo>
                  <a:pt x="124055" y="1943340"/>
                  <a:pt x="338347" y="1795442"/>
                  <a:pt x="433597" y="1588009"/>
                </a:cubicBezTo>
              </a:path>
            </a:pathLst>
          </a:custGeom>
          <a:solidFill>
            <a:schemeClr val="accent5">
              <a:lumMod val="40000"/>
              <a:lumOff val="60000"/>
              <a:alpha val="48000"/>
            </a:schemeClr>
          </a:solidFill>
          <a:ln w="28575">
            <a:solidFill>
              <a:srgbClr val="C0000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 name="组合 86"/>
          <p:cNvGrpSpPr/>
          <p:nvPr/>
        </p:nvGrpSpPr>
        <p:grpSpPr>
          <a:xfrm>
            <a:off x="5167380" y="1285860"/>
            <a:ext cx="2376488" cy="2016125"/>
            <a:chOff x="5167380" y="1285860"/>
            <a:chExt cx="2376488" cy="2016125"/>
          </a:xfrm>
        </p:grpSpPr>
        <p:sp>
          <p:nvSpPr>
            <p:cNvPr id="45087" name="Oval 31"/>
            <p:cNvSpPr>
              <a:spLocks noChangeArrowheads="1"/>
            </p:cNvSpPr>
            <p:nvPr/>
          </p:nvSpPr>
          <p:spPr bwMode="auto">
            <a:xfrm>
              <a:off x="5743643" y="1285860"/>
              <a:ext cx="360363" cy="431800"/>
            </a:xfrm>
            <a:prstGeom prst="ellipse">
              <a:avLst/>
            </a:prstGeom>
            <a:solidFill>
              <a:schemeClr val="tx2">
                <a:lumMod val="60000"/>
                <a:lumOff val="40000"/>
              </a:schemeClr>
            </a:solidFill>
            <a:ln w="19050" algn="ctr">
              <a:solidFill>
                <a:srgbClr val="3333FF"/>
              </a:solidFill>
              <a:round/>
              <a:tailEnd type="none" w="med" len="lg"/>
            </a:ln>
            <a:effectLst/>
          </p:spPr>
          <p:txBody>
            <a:bodyPr wrap="none" anchor="ctr"/>
            <a:lstStyle/>
            <a:p>
              <a:r>
                <a:rPr lang="en-US" altLang="zh-CN" dirty="0"/>
                <a:t>0</a:t>
              </a:r>
            </a:p>
          </p:txBody>
        </p:sp>
        <p:sp>
          <p:nvSpPr>
            <p:cNvPr id="45088" name="Oval 32"/>
            <p:cNvSpPr>
              <a:spLocks noChangeArrowheads="1"/>
            </p:cNvSpPr>
            <p:nvPr/>
          </p:nvSpPr>
          <p:spPr bwMode="auto">
            <a:xfrm>
              <a:off x="6824730" y="128586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89" name="Oval 33"/>
            <p:cNvSpPr>
              <a:spLocks noChangeArrowheads="1"/>
            </p:cNvSpPr>
            <p:nvPr/>
          </p:nvSpPr>
          <p:spPr bwMode="auto">
            <a:xfrm>
              <a:off x="5167380" y="2151048"/>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5</a:t>
              </a:r>
            </a:p>
          </p:txBody>
        </p:sp>
        <p:sp>
          <p:nvSpPr>
            <p:cNvPr id="45090" name="Oval 34"/>
            <p:cNvSpPr>
              <a:spLocks noChangeArrowheads="1"/>
            </p:cNvSpPr>
            <p:nvPr/>
          </p:nvSpPr>
          <p:spPr bwMode="auto">
            <a:xfrm>
              <a:off x="5816668" y="287018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45091" name="Oval 35"/>
            <p:cNvSpPr>
              <a:spLocks noChangeArrowheads="1"/>
            </p:cNvSpPr>
            <p:nvPr/>
          </p:nvSpPr>
          <p:spPr bwMode="auto">
            <a:xfrm>
              <a:off x="6751705" y="287018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5092" name="Oval 36"/>
            <p:cNvSpPr>
              <a:spLocks noChangeArrowheads="1"/>
            </p:cNvSpPr>
            <p:nvPr/>
          </p:nvSpPr>
          <p:spPr bwMode="auto">
            <a:xfrm>
              <a:off x="63199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93" name="Oval 37"/>
            <p:cNvSpPr>
              <a:spLocks noChangeArrowheads="1"/>
            </p:cNvSpPr>
            <p:nvPr/>
          </p:nvSpPr>
          <p:spPr bwMode="auto">
            <a:xfrm>
              <a:off x="71835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grpSp>
      <p:sp>
        <p:nvSpPr>
          <p:cNvPr id="56" name="Freeform 13"/>
          <p:cNvSpPr/>
          <p:nvPr/>
        </p:nvSpPr>
        <p:spPr bwMode="auto">
          <a:xfrm>
            <a:off x="5403856" y="16430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121" name="Text Box 65"/>
          <p:cNvSpPr txBox="1">
            <a:spLocks noChangeArrowheads="1"/>
          </p:cNvSpPr>
          <p:nvPr/>
        </p:nvSpPr>
        <p:spPr bwMode="auto">
          <a:xfrm>
            <a:off x="5072066" y="3857628"/>
            <a:ext cx="2928958" cy="369332"/>
          </a:xfrm>
          <a:prstGeom prst="rect">
            <a:avLst/>
          </a:prstGeom>
          <a:noFill/>
          <a:ln w="19050" algn="ctr">
            <a:noFill/>
            <a:miter lim="800000"/>
            <a:tailEnd type="none" w="med" len="lg"/>
          </a:ln>
          <a:effectLst/>
        </p:spPr>
        <p:txBody>
          <a:bodyPr wrap="square" lIns="0" tIns="0" rIns="0" bIns="0">
            <a:spAutoFit/>
          </a:bodyPr>
          <a:lstStyle/>
          <a:p>
            <a:pPr algn="l">
              <a:spcBef>
                <a:spcPct val="50000"/>
              </a:spcBef>
            </a:pPr>
            <a:r>
              <a:rPr lang="en-US" altLang="zh-CN" dirty="0">
                <a:solidFill>
                  <a:srgbClr val="CC00CC"/>
                </a:solidFill>
              </a:rPr>
              <a:t>U</a:t>
            </a:r>
            <a:r>
              <a:rPr lang="en-US" altLang="zh-CN" smtClean="0">
                <a:solidFill>
                  <a:srgbClr val="CC00CC"/>
                </a:solidFill>
              </a:rPr>
              <a:t>={ 0</a:t>
            </a:r>
            <a:r>
              <a:rPr lang="zh-CN" altLang="en-US" smtClean="0">
                <a:solidFill>
                  <a:srgbClr val="CC00CC"/>
                </a:solidFill>
              </a:rPr>
              <a:t>，</a:t>
            </a:r>
            <a:r>
              <a:rPr lang="en-US" altLang="zh-CN" smtClean="0">
                <a:solidFill>
                  <a:srgbClr val="CC00CC"/>
                </a:solidFill>
              </a:rPr>
              <a:t>5 </a:t>
            </a:r>
            <a:r>
              <a:rPr lang="en-US" altLang="zh-CN" dirty="0" smtClean="0">
                <a:solidFill>
                  <a:srgbClr val="CC00CC"/>
                </a:solidFill>
              </a:rPr>
              <a:t>}</a:t>
            </a:r>
            <a:endParaRPr lang="en-US" altLang="zh-CN" dirty="0">
              <a:solidFill>
                <a:srgbClr val="CC00CC"/>
              </a:solidFill>
            </a:endParaRPr>
          </a:p>
        </p:txBody>
      </p:sp>
      <p:sp>
        <p:nvSpPr>
          <p:cNvPr id="84" name="Oval 31"/>
          <p:cNvSpPr>
            <a:spLocks noChangeArrowheads="1"/>
          </p:cNvSpPr>
          <p:nvPr/>
        </p:nvSpPr>
        <p:spPr bwMode="auto">
          <a:xfrm>
            <a:off x="5740408" y="1269988"/>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0</a:t>
            </a:r>
          </a:p>
        </p:txBody>
      </p:sp>
      <p:sp>
        <p:nvSpPr>
          <p:cNvPr id="46" name="Oval 33"/>
          <p:cNvSpPr>
            <a:spLocks noChangeArrowheads="1"/>
          </p:cNvSpPr>
          <p:nvPr/>
        </p:nvSpPr>
        <p:spPr bwMode="auto">
          <a:xfrm>
            <a:off x="5156204" y="214311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ea typeface="黑体" panose="02010609060101010101" pitchFamily="49" charset="-122"/>
                <a:cs typeface="Times New Roman" panose="02020603050405020304" pitchFamily="18" charset="0"/>
              </a:rPr>
              <a:t>5</a:t>
            </a:r>
          </a:p>
        </p:txBody>
      </p:sp>
      <p:sp>
        <p:nvSpPr>
          <p:cNvPr id="47" name="任意多边形 46"/>
          <p:cNvSpPr/>
          <p:nvPr/>
        </p:nvSpPr>
        <p:spPr bwMode="auto">
          <a:xfrm>
            <a:off x="872067" y="1193800"/>
            <a:ext cx="1426633" cy="1769533"/>
          </a:xfrm>
          <a:custGeom>
            <a:avLst/>
            <a:gdLst>
              <a:gd name="connsiteX0" fmla="*/ 791633 w 1426633"/>
              <a:gd name="connsiteY0" fmla="*/ 101600 h 1769533"/>
              <a:gd name="connsiteX1" fmla="*/ 461433 w 1426633"/>
              <a:gd name="connsiteY1" fmla="*/ 292100 h 1769533"/>
              <a:gd name="connsiteX2" fmla="*/ 80433 w 1426633"/>
              <a:gd name="connsiteY2" fmla="*/ 1054100 h 1769533"/>
              <a:gd name="connsiteX3" fmla="*/ 80433 w 1426633"/>
              <a:gd name="connsiteY3" fmla="*/ 1562100 h 1769533"/>
              <a:gd name="connsiteX4" fmla="*/ 563033 w 1426633"/>
              <a:gd name="connsiteY4" fmla="*/ 1549400 h 1769533"/>
              <a:gd name="connsiteX5" fmla="*/ 1388533 w 1426633"/>
              <a:gd name="connsiteY5" fmla="*/ 241300 h 1769533"/>
              <a:gd name="connsiteX6" fmla="*/ 791633 w 1426633"/>
              <a:gd name="connsiteY6" fmla="*/ 101600 h 176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6633" h="1769533">
                <a:moveTo>
                  <a:pt x="791633" y="101600"/>
                </a:moveTo>
                <a:cubicBezTo>
                  <a:pt x="637116" y="110067"/>
                  <a:pt x="579966" y="133350"/>
                  <a:pt x="461433" y="292100"/>
                </a:cubicBezTo>
                <a:cubicBezTo>
                  <a:pt x="342900" y="450850"/>
                  <a:pt x="143933" y="842433"/>
                  <a:pt x="80433" y="1054100"/>
                </a:cubicBezTo>
                <a:cubicBezTo>
                  <a:pt x="16933" y="1265767"/>
                  <a:pt x="0" y="1479550"/>
                  <a:pt x="80433" y="1562100"/>
                </a:cubicBezTo>
                <a:cubicBezTo>
                  <a:pt x="160866" y="1644650"/>
                  <a:pt x="345016" y="1769533"/>
                  <a:pt x="563033" y="1549400"/>
                </a:cubicBezTo>
                <a:cubicBezTo>
                  <a:pt x="781050" y="1329267"/>
                  <a:pt x="1350433" y="482600"/>
                  <a:pt x="1388533" y="241300"/>
                </a:cubicBezTo>
                <a:cubicBezTo>
                  <a:pt x="1426633" y="0"/>
                  <a:pt x="946150" y="93133"/>
                  <a:pt x="791633" y="101600"/>
                </a:cubicBezTo>
                <a:close/>
              </a:path>
            </a:pathLst>
          </a:custGeom>
          <a:solidFill>
            <a:schemeClr val="accent2">
              <a:lumMod val="40000"/>
              <a:lumOff val="60000"/>
              <a:alpha val="48000"/>
            </a:schemeClr>
          </a:solidFill>
          <a:ln w="19050" cap="flat" cmpd="sng">
            <a:solidFill>
              <a:srgbClr val="C00000"/>
            </a:solidFill>
            <a:prstDash val="dash"/>
            <a:round/>
            <a:headEnd type="none" w="med" len="med"/>
            <a:tailEnd type="none" w="med" len="lg"/>
          </a:ln>
          <a:effectLst/>
        </p:spPr>
        <p:txBody>
          <a:bodyPr wrap="none" rtlCol="0" anchor="ctr"/>
          <a:lstStyle/>
          <a:p>
            <a:pPr algn="ctr"/>
            <a:endParaRPr lang="zh-CN" altLang="en-US"/>
          </a:p>
        </p:txBody>
      </p:sp>
      <p:sp>
        <p:nvSpPr>
          <p:cNvPr id="49" name="Freeform 14"/>
          <p:cNvSpPr/>
          <p:nvPr/>
        </p:nvSpPr>
        <p:spPr bwMode="auto">
          <a:xfrm>
            <a:off x="5462594" y="2530472"/>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3" name="幻灯片编号占位符 2"/>
          <p:cNvSpPr>
            <a:spLocks noGrp="1"/>
          </p:cNvSpPr>
          <p:nvPr>
            <p:ph type="sldNum" sz="quarter" idx="12"/>
          </p:nvPr>
        </p:nvSpPr>
        <p:spPr/>
        <p:txBody>
          <a:bodyPr/>
          <a:lstStyle/>
          <a:p>
            <a:fld id="{7B73CAF9-FD11-4256-9668-6A8A3A0B73F9}" type="slidenum">
              <a:rPr lang="en-US" altLang="zh-CN" smtClean="0"/>
              <a:t>108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51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5070"/>
                                        </p:tgtEl>
                                      </p:cBhvr>
                                    </p:animEffect>
                                    <p:animScale>
                                      <p:cBhvr>
                                        <p:cTn id="21" dur="250" autoRev="1" fill="hold"/>
                                        <p:tgtEl>
                                          <p:spTgt spid="45070"/>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0" grpId="0" bldLvl="0" animBg="1"/>
      <p:bldP spid="55" grpId="0" bldLvl="0" animBg="1"/>
      <p:bldP spid="45121" grpId="0" bldLvl="0" animBg="1"/>
      <p:bldP spid="46" grpId="0" bldLvl="0" animBg="1"/>
      <p:bldP spid="47" grpId="0" bldLvl="0" animBg="1"/>
      <p:bldP spid="49" grpId="0" bldLvl="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00428" y="3044825"/>
            <a:ext cx="9144000" cy="0"/>
          </a:xfrm>
          <a:prstGeom prst="rect">
            <a:avLst/>
          </a:prstGeom>
          <a:noFill/>
          <a:ln w="9525">
            <a:noFill/>
            <a:miter lim="800000"/>
          </a:ln>
          <a:effectLst/>
        </p:spPr>
        <p:txBody>
          <a:bodyPr>
            <a:spAutoFit/>
          </a:bodyPr>
          <a:lstStyle/>
          <a:p>
            <a:endParaRPr lang="zh-CN" altLang="en-US"/>
          </a:p>
        </p:txBody>
      </p:sp>
      <p:sp>
        <p:nvSpPr>
          <p:cNvPr id="45060" name="Text Box 4"/>
          <p:cNvSpPr txBox="1">
            <a:spLocks noChangeArrowheads="1"/>
          </p:cNvSpPr>
          <p:nvPr/>
        </p:nvSpPr>
        <p:spPr bwMode="auto">
          <a:xfrm>
            <a:off x="2071670" y="5072074"/>
            <a:ext cx="4929222" cy="457200"/>
          </a:xfrm>
          <a:prstGeom prst="rect">
            <a:avLst/>
          </a:prstGeom>
          <a:noFill/>
          <a:ln w="9525">
            <a:noFill/>
            <a:miter lim="800000"/>
          </a:ln>
          <a:effectLst/>
        </p:spPr>
        <p:txBody>
          <a:bodyPr wrap="square">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普里姆算法求解最小生成树的</a:t>
            </a:r>
            <a:r>
              <a:rPr kumimoji="1" lang="zh-CN" altLang="en-US" dirty="0" smtClean="0">
                <a:ea typeface="楷体" panose="02010609060101010101" pitchFamily="49" charset="-122"/>
                <a:cs typeface="Times New Roman" panose="02020603050405020304" pitchFamily="18" charset="0"/>
              </a:rPr>
              <a:t>过程 </a:t>
            </a:r>
            <a:endParaRPr kumimoji="1" lang="zh-CN" altLang="en-US" dirty="0">
              <a:ea typeface="楷体" panose="02010609060101010101" pitchFamily="49" charset="-122"/>
              <a:cs typeface="Times New Roman" panose="02020603050405020304" pitchFamily="18" charset="0"/>
            </a:endParaRPr>
          </a:p>
        </p:txBody>
      </p:sp>
      <p:sp>
        <p:nvSpPr>
          <p:cNvPr id="45061" name="Oval 5"/>
          <p:cNvSpPr>
            <a:spLocks noChangeArrowheads="1"/>
          </p:cNvSpPr>
          <p:nvPr/>
        </p:nvSpPr>
        <p:spPr bwMode="auto">
          <a:xfrm>
            <a:off x="1727254"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0</a:t>
            </a:r>
          </a:p>
        </p:txBody>
      </p:sp>
      <p:sp>
        <p:nvSpPr>
          <p:cNvPr id="45062" name="Oval 6"/>
          <p:cNvSpPr>
            <a:spLocks noChangeArrowheads="1"/>
          </p:cNvSpPr>
          <p:nvPr/>
        </p:nvSpPr>
        <p:spPr bwMode="auto">
          <a:xfrm>
            <a:off x="2808341"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63" name="Oval 7"/>
          <p:cNvSpPr>
            <a:spLocks noChangeArrowheads="1"/>
          </p:cNvSpPr>
          <p:nvPr/>
        </p:nvSpPr>
        <p:spPr bwMode="auto">
          <a:xfrm>
            <a:off x="1150991" y="225266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5</a:t>
            </a:r>
          </a:p>
        </p:txBody>
      </p:sp>
      <p:sp>
        <p:nvSpPr>
          <p:cNvPr id="45064" name="Oval 8"/>
          <p:cNvSpPr>
            <a:spLocks noChangeArrowheads="1"/>
          </p:cNvSpPr>
          <p:nvPr/>
        </p:nvSpPr>
        <p:spPr bwMode="auto">
          <a:xfrm>
            <a:off x="1800279"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45065" name="Oval 9"/>
          <p:cNvSpPr>
            <a:spLocks noChangeArrowheads="1"/>
          </p:cNvSpPr>
          <p:nvPr/>
        </p:nvSpPr>
        <p:spPr bwMode="auto">
          <a:xfrm>
            <a:off x="2735316"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5066" name="Oval 10"/>
          <p:cNvSpPr>
            <a:spLocks noChangeArrowheads="1"/>
          </p:cNvSpPr>
          <p:nvPr/>
        </p:nvSpPr>
        <p:spPr bwMode="auto">
          <a:xfrm>
            <a:off x="23035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67" name="Oval 11"/>
          <p:cNvSpPr>
            <a:spLocks noChangeArrowheads="1"/>
          </p:cNvSpPr>
          <p:nvPr/>
        </p:nvSpPr>
        <p:spPr bwMode="auto">
          <a:xfrm>
            <a:off x="31671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45068" name="Line 12"/>
          <p:cNvSpPr>
            <a:spLocks noChangeShapeType="1"/>
          </p:cNvSpPr>
          <p:nvPr/>
        </p:nvSpPr>
        <p:spPr bwMode="auto">
          <a:xfrm>
            <a:off x="2087616" y="1603375"/>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45069" name="Freeform 13"/>
          <p:cNvSpPr/>
          <p:nvPr/>
        </p:nvSpPr>
        <p:spPr bwMode="auto">
          <a:xfrm>
            <a:off x="1368479" y="172402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0" name="Freeform 14"/>
          <p:cNvSpPr/>
          <p:nvPr/>
        </p:nvSpPr>
        <p:spPr bwMode="auto">
          <a:xfrm>
            <a:off x="1433566" y="2651125"/>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1" name="Freeform 15"/>
          <p:cNvSpPr/>
          <p:nvPr/>
        </p:nvSpPr>
        <p:spPr bwMode="auto">
          <a:xfrm>
            <a:off x="2159054" y="322262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2" name="Freeform 16"/>
          <p:cNvSpPr/>
          <p:nvPr/>
        </p:nvSpPr>
        <p:spPr bwMode="auto">
          <a:xfrm>
            <a:off x="2016179" y="254952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3" name="Line 17"/>
          <p:cNvSpPr>
            <a:spLocks noChangeShapeType="1"/>
          </p:cNvSpPr>
          <p:nvPr/>
        </p:nvSpPr>
        <p:spPr bwMode="auto">
          <a:xfrm>
            <a:off x="2571737" y="2571744"/>
            <a:ext cx="285752" cy="428628"/>
          </a:xfrm>
          <a:prstGeom prst="line">
            <a:avLst/>
          </a:prstGeom>
          <a:noFill/>
          <a:ln w="19050">
            <a:solidFill>
              <a:srgbClr val="3333FF"/>
            </a:solidFill>
            <a:round/>
            <a:tailEnd type="none" w="med" len="lg"/>
          </a:ln>
          <a:effectLst/>
        </p:spPr>
        <p:txBody>
          <a:bodyPr wrap="none"/>
          <a:lstStyle/>
          <a:p>
            <a:endParaRPr lang="zh-CN" altLang="en-US"/>
          </a:p>
        </p:txBody>
      </p:sp>
      <p:sp>
        <p:nvSpPr>
          <p:cNvPr id="45074" name="Line 18"/>
          <p:cNvSpPr>
            <a:spLocks noChangeShapeType="1"/>
          </p:cNvSpPr>
          <p:nvPr/>
        </p:nvSpPr>
        <p:spPr bwMode="auto">
          <a:xfrm flipH="1">
            <a:off x="2579741" y="1773238"/>
            <a:ext cx="287338" cy="431800"/>
          </a:xfrm>
          <a:prstGeom prst="line">
            <a:avLst/>
          </a:prstGeom>
          <a:noFill/>
          <a:ln w="19050">
            <a:solidFill>
              <a:srgbClr val="3333FF"/>
            </a:solidFill>
            <a:round/>
            <a:tailEnd type="none" w="med" len="lg"/>
          </a:ln>
          <a:effectLst/>
        </p:spPr>
        <p:txBody>
          <a:bodyPr wrap="none"/>
          <a:lstStyle/>
          <a:p>
            <a:endParaRPr lang="zh-CN" altLang="en-US"/>
          </a:p>
        </p:txBody>
      </p:sp>
      <p:sp>
        <p:nvSpPr>
          <p:cNvPr id="45075" name="Line 19"/>
          <p:cNvSpPr>
            <a:spLocks noChangeShapeType="1"/>
          </p:cNvSpPr>
          <p:nvPr/>
        </p:nvSpPr>
        <p:spPr bwMode="auto">
          <a:xfrm>
            <a:off x="3117838" y="1785926"/>
            <a:ext cx="176400" cy="399600"/>
          </a:xfrm>
          <a:prstGeom prst="line">
            <a:avLst/>
          </a:prstGeom>
          <a:noFill/>
          <a:ln w="19050">
            <a:solidFill>
              <a:srgbClr val="3333FF"/>
            </a:solidFill>
            <a:round/>
            <a:tailEnd type="none" w="med" len="lg"/>
          </a:ln>
          <a:effectLst/>
        </p:spPr>
        <p:txBody>
          <a:bodyPr wrap="none"/>
          <a:lstStyle/>
          <a:p>
            <a:endParaRPr lang="zh-CN" altLang="en-US"/>
          </a:p>
        </p:txBody>
      </p:sp>
      <p:sp>
        <p:nvSpPr>
          <p:cNvPr id="45076" name="Line 20"/>
          <p:cNvSpPr>
            <a:spLocks noChangeShapeType="1"/>
          </p:cNvSpPr>
          <p:nvPr/>
        </p:nvSpPr>
        <p:spPr bwMode="auto">
          <a:xfrm flipH="1">
            <a:off x="3036939" y="2605082"/>
            <a:ext cx="270000" cy="396000"/>
          </a:xfrm>
          <a:prstGeom prst="line">
            <a:avLst/>
          </a:prstGeom>
          <a:noFill/>
          <a:ln w="19050">
            <a:solidFill>
              <a:srgbClr val="3333FF"/>
            </a:solidFill>
            <a:round/>
            <a:tailEnd type="none" w="med" len="lg"/>
          </a:ln>
          <a:effectLst/>
        </p:spPr>
        <p:txBody>
          <a:bodyPr wrap="none"/>
          <a:lstStyle/>
          <a:p>
            <a:endParaRPr lang="zh-CN" altLang="en-US"/>
          </a:p>
        </p:txBody>
      </p:sp>
      <p:sp>
        <p:nvSpPr>
          <p:cNvPr id="45077" name="Text Box 21"/>
          <p:cNvSpPr txBox="1">
            <a:spLocks noChangeArrowheads="1"/>
          </p:cNvSpPr>
          <p:nvPr/>
        </p:nvSpPr>
        <p:spPr bwMode="auto">
          <a:xfrm>
            <a:off x="2232079" y="12446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28</a:t>
            </a:r>
          </a:p>
        </p:txBody>
      </p:sp>
      <p:sp>
        <p:nvSpPr>
          <p:cNvPr id="45078" name="Text Box 22"/>
          <p:cNvSpPr txBox="1">
            <a:spLocks noChangeArrowheads="1"/>
          </p:cNvSpPr>
          <p:nvPr/>
        </p:nvSpPr>
        <p:spPr bwMode="auto">
          <a:xfrm>
            <a:off x="1152579" y="1711325"/>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10</a:t>
            </a:r>
          </a:p>
        </p:txBody>
      </p:sp>
      <p:sp>
        <p:nvSpPr>
          <p:cNvPr id="45079" name="Text Box 23"/>
          <p:cNvSpPr txBox="1">
            <a:spLocks noChangeArrowheads="1"/>
          </p:cNvSpPr>
          <p:nvPr/>
        </p:nvSpPr>
        <p:spPr bwMode="auto">
          <a:xfrm>
            <a:off x="3168704" y="16764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16</a:t>
            </a:r>
          </a:p>
        </p:txBody>
      </p:sp>
      <p:sp>
        <p:nvSpPr>
          <p:cNvPr id="45080" name="Text Box 24"/>
          <p:cNvSpPr txBox="1">
            <a:spLocks noChangeArrowheads="1"/>
          </p:cNvSpPr>
          <p:nvPr/>
        </p:nvSpPr>
        <p:spPr bwMode="auto">
          <a:xfrm>
            <a:off x="2303516" y="17827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14</a:t>
            </a:r>
          </a:p>
        </p:txBody>
      </p:sp>
      <p:sp>
        <p:nvSpPr>
          <p:cNvPr id="45081" name="Text Box 25"/>
          <p:cNvSpPr txBox="1">
            <a:spLocks noChangeArrowheads="1"/>
          </p:cNvSpPr>
          <p:nvPr/>
        </p:nvSpPr>
        <p:spPr bwMode="auto">
          <a:xfrm>
            <a:off x="1225604"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25</a:t>
            </a:r>
          </a:p>
        </p:txBody>
      </p:sp>
      <p:sp>
        <p:nvSpPr>
          <p:cNvPr id="45082" name="Text Box 26"/>
          <p:cNvSpPr txBox="1">
            <a:spLocks noChangeArrowheads="1"/>
          </p:cNvSpPr>
          <p:nvPr/>
        </p:nvSpPr>
        <p:spPr bwMode="auto">
          <a:xfrm>
            <a:off x="1800279" y="25034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24</a:t>
            </a:r>
          </a:p>
        </p:txBody>
      </p:sp>
      <p:sp>
        <p:nvSpPr>
          <p:cNvPr id="45083" name="Text Box 27"/>
          <p:cNvSpPr txBox="1">
            <a:spLocks noChangeArrowheads="1"/>
          </p:cNvSpPr>
          <p:nvPr/>
        </p:nvSpPr>
        <p:spPr bwMode="auto">
          <a:xfrm>
            <a:off x="2663879" y="24304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18</a:t>
            </a:r>
          </a:p>
        </p:txBody>
      </p:sp>
      <p:sp>
        <p:nvSpPr>
          <p:cNvPr id="45084" name="Text Box 28"/>
          <p:cNvSpPr txBox="1">
            <a:spLocks noChangeArrowheads="1"/>
          </p:cNvSpPr>
          <p:nvPr/>
        </p:nvSpPr>
        <p:spPr bwMode="auto">
          <a:xfrm>
            <a:off x="2232079" y="324126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22</a:t>
            </a:r>
          </a:p>
        </p:txBody>
      </p:sp>
      <p:sp>
        <p:nvSpPr>
          <p:cNvPr id="45085" name="Text Box 29"/>
          <p:cNvSpPr txBox="1">
            <a:spLocks noChangeArrowheads="1"/>
          </p:cNvSpPr>
          <p:nvPr/>
        </p:nvSpPr>
        <p:spPr bwMode="auto">
          <a:xfrm>
            <a:off x="3097266"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12</a:t>
            </a:r>
          </a:p>
        </p:txBody>
      </p:sp>
      <p:sp>
        <p:nvSpPr>
          <p:cNvPr id="45086" name="Text Box 30"/>
          <p:cNvSpPr txBox="1">
            <a:spLocks noChangeArrowheads="1"/>
          </p:cNvSpPr>
          <p:nvPr/>
        </p:nvSpPr>
        <p:spPr bwMode="auto">
          <a:xfrm>
            <a:off x="2016179" y="3835400"/>
            <a:ext cx="935038"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图</a:t>
            </a:r>
            <a:r>
              <a:rPr lang="en-US" altLang="zh-CN" dirty="0">
                <a:ea typeface="楷体" panose="02010609060101010101" pitchFamily="49" charset="-122"/>
                <a:cs typeface="Times New Roman" panose="02020603050405020304" pitchFamily="18" charset="0"/>
              </a:rPr>
              <a:t>G</a:t>
            </a:r>
          </a:p>
        </p:txBody>
      </p:sp>
      <p:sp>
        <p:nvSpPr>
          <p:cNvPr id="45129" name="Text Box 73"/>
          <p:cNvSpPr txBox="1">
            <a:spLocks noChangeArrowheads="1"/>
          </p:cNvSpPr>
          <p:nvPr/>
        </p:nvSpPr>
        <p:spPr bwMode="auto">
          <a:xfrm>
            <a:off x="500034" y="257156"/>
            <a:ext cx="3960812" cy="457200"/>
          </a:xfrm>
          <a:prstGeom prst="rect">
            <a:avLst/>
          </a:prstGeom>
          <a:solidFill>
            <a:srgbClr val="339933"/>
          </a:solidFill>
          <a:ln w="19050" algn="ctr">
            <a:noFill/>
            <a:miter lim="800000"/>
            <a:tailEnd type="none" w="med" len="lg"/>
          </a:ln>
          <a:effectLst/>
        </p:spPr>
        <p:txBody>
          <a:bodyPr wrap="square">
            <a:spAutoFit/>
          </a:bodyPr>
          <a:lstStyle/>
          <a:p>
            <a:pPr>
              <a:spcBef>
                <a:spcPct val="50000"/>
              </a:spcBef>
            </a:pPr>
            <a:r>
              <a:rPr lang="en-US" altLang="zh-CN" dirty="0">
                <a:solidFill>
                  <a:schemeClr val="bg1"/>
                </a:solidFill>
                <a:ea typeface="楷体" panose="02010609060101010101" pitchFamily="49" charset="-122"/>
                <a:cs typeface="Times New Roman" panose="02020603050405020304" pitchFamily="18" charset="0"/>
              </a:rPr>
              <a:t>Prim</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示例演示（起点</a:t>
            </a:r>
            <a:r>
              <a:rPr lang="en-US" altLang="zh-CN" dirty="0" smtClean="0">
                <a:solidFill>
                  <a:schemeClr val="bg1"/>
                </a:solidFill>
                <a:ea typeface="楷体" panose="02010609060101010101" pitchFamily="49" charset="-122"/>
                <a:cs typeface="Times New Roman" panose="02020603050405020304" pitchFamily="18" charset="0"/>
              </a:rPr>
              <a:t>0</a:t>
            </a:r>
            <a:r>
              <a:rPr lang="zh-CN" altLang="en-US" dirty="0" smtClean="0">
                <a:solidFill>
                  <a:schemeClr val="bg1"/>
                </a:solidFill>
                <a:ea typeface="楷体" panose="02010609060101010101" pitchFamily="49" charset="-122"/>
                <a:cs typeface="Times New Roman" panose="02020603050405020304" pitchFamily="18" charset="0"/>
              </a:rPr>
              <a:t>）</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2" name="组合 86"/>
          <p:cNvGrpSpPr/>
          <p:nvPr/>
        </p:nvGrpSpPr>
        <p:grpSpPr>
          <a:xfrm>
            <a:off x="5167380" y="1285860"/>
            <a:ext cx="2376488" cy="2016125"/>
            <a:chOff x="5167380" y="1285860"/>
            <a:chExt cx="2376488" cy="2016125"/>
          </a:xfrm>
        </p:grpSpPr>
        <p:sp>
          <p:nvSpPr>
            <p:cNvPr id="45087" name="Oval 31"/>
            <p:cNvSpPr>
              <a:spLocks noChangeArrowheads="1"/>
            </p:cNvSpPr>
            <p:nvPr/>
          </p:nvSpPr>
          <p:spPr bwMode="auto">
            <a:xfrm>
              <a:off x="5743643" y="1285860"/>
              <a:ext cx="360363" cy="431800"/>
            </a:xfrm>
            <a:prstGeom prst="ellipse">
              <a:avLst/>
            </a:prstGeom>
            <a:solidFill>
              <a:schemeClr val="tx2">
                <a:lumMod val="60000"/>
                <a:lumOff val="40000"/>
              </a:schemeClr>
            </a:solidFill>
            <a:ln w="19050" algn="ctr">
              <a:solidFill>
                <a:srgbClr val="3333FF"/>
              </a:solidFill>
              <a:round/>
              <a:tailEnd type="none" w="med" len="lg"/>
            </a:ln>
            <a:effectLst/>
          </p:spPr>
          <p:txBody>
            <a:bodyPr wrap="none" anchor="ctr"/>
            <a:lstStyle/>
            <a:p>
              <a:r>
                <a:rPr lang="en-US" altLang="zh-CN" dirty="0"/>
                <a:t>0</a:t>
              </a:r>
            </a:p>
          </p:txBody>
        </p:sp>
        <p:sp>
          <p:nvSpPr>
            <p:cNvPr id="45088" name="Oval 32"/>
            <p:cNvSpPr>
              <a:spLocks noChangeArrowheads="1"/>
            </p:cNvSpPr>
            <p:nvPr/>
          </p:nvSpPr>
          <p:spPr bwMode="auto">
            <a:xfrm>
              <a:off x="6824730" y="128586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89" name="Oval 33"/>
            <p:cNvSpPr>
              <a:spLocks noChangeArrowheads="1"/>
            </p:cNvSpPr>
            <p:nvPr/>
          </p:nvSpPr>
          <p:spPr bwMode="auto">
            <a:xfrm>
              <a:off x="5167380" y="2151048"/>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5</a:t>
              </a:r>
            </a:p>
          </p:txBody>
        </p:sp>
        <p:sp>
          <p:nvSpPr>
            <p:cNvPr id="45090" name="Oval 34"/>
            <p:cNvSpPr>
              <a:spLocks noChangeArrowheads="1"/>
            </p:cNvSpPr>
            <p:nvPr/>
          </p:nvSpPr>
          <p:spPr bwMode="auto">
            <a:xfrm>
              <a:off x="5816668" y="2870185"/>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4</a:t>
              </a:r>
            </a:p>
          </p:txBody>
        </p:sp>
        <p:sp>
          <p:nvSpPr>
            <p:cNvPr id="45091" name="Oval 35"/>
            <p:cNvSpPr>
              <a:spLocks noChangeArrowheads="1"/>
            </p:cNvSpPr>
            <p:nvPr/>
          </p:nvSpPr>
          <p:spPr bwMode="auto">
            <a:xfrm>
              <a:off x="6751705" y="287018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5092" name="Oval 36"/>
            <p:cNvSpPr>
              <a:spLocks noChangeArrowheads="1"/>
            </p:cNvSpPr>
            <p:nvPr/>
          </p:nvSpPr>
          <p:spPr bwMode="auto">
            <a:xfrm>
              <a:off x="63199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93" name="Oval 37"/>
            <p:cNvSpPr>
              <a:spLocks noChangeArrowheads="1"/>
            </p:cNvSpPr>
            <p:nvPr/>
          </p:nvSpPr>
          <p:spPr bwMode="auto">
            <a:xfrm>
              <a:off x="71835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grpSp>
      <p:sp>
        <p:nvSpPr>
          <p:cNvPr id="56" name="Freeform 13"/>
          <p:cNvSpPr/>
          <p:nvPr/>
        </p:nvSpPr>
        <p:spPr bwMode="auto">
          <a:xfrm>
            <a:off x="5403856" y="16430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121" name="Text Box 65"/>
          <p:cNvSpPr txBox="1">
            <a:spLocks noChangeArrowheads="1"/>
          </p:cNvSpPr>
          <p:nvPr/>
        </p:nvSpPr>
        <p:spPr bwMode="auto">
          <a:xfrm>
            <a:off x="5072066" y="3857628"/>
            <a:ext cx="2928958" cy="369332"/>
          </a:xfrm>
          <a:prstGeom prst="rect">
            <a:avLst/>
          </a:prstGeom>
          <a:noFill/>
          <a:ln w="19050" algn="ctr">
            <a:noFill/>
            <a:miter lim="800000"/>
            <a:tailEnd type="none" w="med" len="lg"/>
          </a:ln>
          <a:effectLst/>
        </p:spPr>
        <p:txBody>
          <a:bodyPr wrap="square" lIns="0" tIns="0" rIns="0" bIns="0">
            <a:spAutoFit/>
          </a:bodyPr>
          <a:lstStyle/>
          <a:p>
            <a:pPr algn="l">
              <a:spcBef>
                <a:spcPct val="50000"/>
              </a:spcBef>
            </a:pPr>
            <a:r>
              <a:rPr lang="en-US" altLang="zh-CN" dirty="0">
                <a:solidFill>
                  <a:srgbClr val="CC00CC"/>
                </a:solidFill>
              </a:rPr>
              <a:t>U</a:t>
            </a:r>
            <a:r>
              <a:rPr lang="en-US" altLang="zh-CN" smtClean="0">
                <a:solidFill>
                  <a:srgbClr val="CC00CC"/>
                </a:solidFill>
              </a:rPr>
              <a:t>={ 0</a:t>
            </a:r>
            <a:r>
              <a:rPr lang="zh-CN" altLang="en-US" smtClean="0">
                <a:solidFill>
                  <a:srgbClr val="CC00CC"/>
                </a:solidFill>
              </a:rPr>
              <a:t>，</a:t>
            </a:r>
            <a:r>
              <a:rPr lang="en-US" altLang="zh-CN" smtClean="0">
                <a:solidFill>
                  <a:srgbClr val="CC00CC"/>
                </a:solidFill>
              </a:rPr>
              <a:t>5 </a:t>
            </a:r>
            <a:r>
              <a:rPr lang="zh-CN" altLang="en-US" smtClean="0">
                <a:solidFill>
                  <a:srgbClr val="CC00CC"/>
                </a:solidFill>
              </a:rPr>
              <a:t>，</a:t>
            </a:r>
            <a:r>
              <a:rPr lang="en-US" altLang="zh-CN" smtClean="0">
                <a:solidFill>
                  <a:srgbClr val="CC00CC"/>
                </a:solidFill>
              </a:rPr>
              <a:t>4 </a:t>
            </a:r>
            <a:r>
              <a:rPr lang="en-US" altLang="zh-CN" dirty="0" smtClean="0">
                <a:solidFill>
                  <a:srgbClr val="CC00CC"/>
                </a:solidFill>
              </a:rPr>
              <a:t>}</a:t>
            </a:r>
            <a:endParaRPr lang="en-US" altLang="zh-CN" dirty="0">
              <a:solidFill>
                <a:srgbClr val="CC00CC"/>
              </a:solidFill>
            </a:endParaRPr>
          </a:p>
        </p:txBody>
      </p:sp>
      <p:sp>
        <p:nvSpPr>
          <p:cNvPr id="84" name="Oval 31"/>
          <p:cNvSpPr>
            <a:spLocks noChangeArrowheads="1"/>
          </p:cNvSpPr>
          <p:nvPr/>
        </p:nvSpPr>
        <p:spPr bwMode="auto">
          <a:xfrm>
            <a:off x="5740408" y="1269988"/>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0</a:t>
            </a:r>
          </a:p>
        </p:txBody>
      </p:sp>
      <p:sp>
        <p:nvSpPr>
          <p:cNvPr id="46" name="Oval 33"/>
          <p:cNvSpPr>
            <a:spLocks noChangeArrowheads="1"/>
          </p:cNvSpPr>
          <p:nvPr/>
        </p:nvSpPr>
        <p:spPr bwMode="auto">
          <a:xfrm>
            <a:off x="5156204" y="214311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ea typeface="黑体" panose="02010609060101010101" pitchFamily="49" charset="-122"/>
                <a:cs typeface="Times New Roman" panose="02020603050405020304" pitchFamily="18" charset="0"/>
              </a:rPr>
              <a:t>5</a:t>
            </a:r>
          </a:p>
        </p:txBody>
      </p:sp>
      <p:sp>
        <p:nvSpPr>
          <p:cNvPr id="47" name="任意多边形 46"/>
          <p:cNvSpPr/>
          <p:nvPr/>
        </p:nvSpPr>
        <p:spPr bwMode="auto">
          <a:xfrm>
            <a:off x="850900" y="1276351"/>
            <a:ext cx="1458113" cy="2206606"/>
          </a:xfrm>
          <a:custGeom>
            <a:avLst/>
            <a:gdLst>
              <a:gd name="connsiteX0" fmla="*/ 791633 w 1426633"/>
              <a:gd name="connsiteY0" fmla="*/ 101600 h 1769533"/>
              <a:gd name="connsiteX1" fmla="*/ 461433 w 1426633"/>
              <a:gd name="connsiteY1" fmla="*/ 292100 h 1769533"/>
              <a:gd name="connsiteX2" fmla="*/ 80433 w 1426633"/>
              <a:gd name="connsiteY2" fmla="*/ 1054100 h 1769533"/>
              <a:gd name="connsiteX3" fmla="*/ 80433 w 1426633"/>
              <a:gd name="connsiteY3" fmla="*/ 1562100 h 1769533"/>
              <a:gd name="connsiteX4" fmla="*/ 563033 w 1426633"/>
              <a:gd name="connsiteY4" fmla="*/ 1549400 h 1769533"/>
              <a:gd name="connsiteX5" fmla="*/ 1388533 w 1426633"/>
              <a:gd name="connsiteY5" fmla="*/ 241300 h 1769533"/>
              <a:gd name="connsiteX6" fmla="*/ 791633 w 1426633"/>
              <a:gd name="connsiteY6" fmla="*/ 101600 h 1769533"/>
              <a:gd name="connsiteX0-1" fmla="*/ 910691 w 1614456"/>
              <a:gd name="connsiteY0-2" fmla="*/ 220659 h 2602948"/>
              <a:gd name="connsiteX1-3" fmla="*/ 580491 w 1614456"/>
              <a:gd name="connsiteY1-4" fmla="*/ 411159 h 2602948"/>
              <a:gd name="connsiteX2-5" fmla="*/ 199491 w 1614456"/>
              <a:gd name="connsiteY2-6" fmla="*/ 1173159 h 2602948"/>
              <a:gd name="connsiteX3-7" fmla="*/ 199491 w 1614456"/>
              <a:gd name="connsiteY3-8" fmla="*/ 1681159 h 2602948"/>
              <a:gd name="connsiteX4-9" fmla="*/ 1396439 w 1614456"/>
              <a:gd name="connsiteY4-10" fmla="*/ 2382815 h 2602948"/>
              <a:gd name="connsiteX5-11" fmla="*/ 1507591 w 1614456"/>
              <a:gd name="connsiteY5-12" fmla="*/ 360359 h 2602948"/>
              <a:gd name="connsiteX6-13" fmla="*/ 910691 w 1614456"/>
              <a:gd name="connsiteY6-14" fmla="*/ 220659 h 2602948"/>
              <a:gd name="connsiteX0-15" fmla="*/ 910691 w 1563385"/>
              <a:gd name="connsiteY0-16" fmla="*/ 19050 h 2265873"/>
              <a:gd name="connsiteX1-17" fmla="*/ 580491 w 1563385"/>
              <a:gd name="connsiteY1-18" fmla="*/ 209550 h 2265873"/>
              <a:gd name="connsiteX2-19" fmla="*/ 199491 w 1563385"/>
              <a:gd name="connsiteY2-20" fmla="*/ 971550 h 2265873"/>
              <a:gd name="connsiteX3-21" fmla="*/ 199491 w 1563385"/>
              <a:gd name="connsiteY3-22" fmla="*/ 1479550 h 2265873"/>
              <a:gd name="connsiteX4-23" fmla="*/ 1396439 w 1563385"/>
              <a:gd name="connsiteY4-24" fmla="*/ 2181206 h 2265873"/>
              <a:gd name="connsiteX5-25" fmla="*/ 1201168 w 1563385"/>
              <a:gd name="connsiteY5-26" fmla="*/ 971550 h 2265873"/>
              <a:gd name="connsiteX6-27" fmla="*/ 1507591 w 1563385"/>
              <a:gd name="connsiteY6-28" fmla="*/ 158750 h 2265873"/>
              <a:gd name="connsiteX7" fmla="*/ 910691 w 1563385"/>
              <a:gd name="connsiteY7" fmla="*/ 19050 h 2265873"/>
              <a:gd name="connsiteX0-29" fmla="*/ 812800 w 1458113"/>
              <a:gd name="connsiteY0-30" fmla="*/ 19050 h 2346306"/>
              <a:gd name="connsiteX1-31" fmla="*/ 482600 w 1458113"/>
              <a:gd name="connsiteY1-32" fmla="*/ 209550 h 2346306"/>
              <a:gd name="connsiteX2-33" fmla="*/ 101600 w 1458113"/>
              <a:gd name="connsiteY2-34" fmla="*/ 971550 h 2346306"/>
              <a:gd name="connsiteX3-35" fmla="*/ 101600 w 1458113"/>
              <a:gd name="connsiteY3-36" fmla="*/ 1479550 h 2346306"/>
              <a:gd name="connsiteX4-37" fmla="*/ 711200 w 1458113"/>
              <a:gd name="connsiteY4-38" fmla="*/ 1962150 h 2346306"/>
              <a:gd name="connsiteX5-39" fmla="*/ 1298548 w 1458113"/>
              <a:gd name="connsiteY5-40" fmla="*/ 2181206 h 2346306"/>
              <a:gd name="connsiteX6-41" fmla="*/ 1103277 w 1458113"/>
              <a:gd name="connsiteY6-42" fmla="*/ 971550 h 2346306"/>
              <a:gd name="connsiteX7-43" fmla="*/ 1409700 w 1458113"/>
              <a:gd name="connsiteY7-44" fmla="*/ 158750 h 2346306"/>
              <a:gd name="connsiteX8" fmla="*/ 812800 w 1458113"/>
              <a:gd name="connsiteY8" fmla="*/ 19050 h 2346306"/>
              <a:gd name="connsiteX0-45" fmla="*/ 812800 w 1458113"/>
              <a:gd name="connsiteY0-46" fmla="*/ 19050 h 2206606"/>
              <a:gd name="connsiteX1-47" fmla="*/ 482600 w 1458113"/>
              <a:gd name="connsiteY1-48" fmla="*/ 209550 h 2206606"/>
              <a:gd name="connsiteX2-49" fmla="*/ 101600 w 1458113"/>
              <a:gd name="connsiteY2-50" fmla="*/ 971550 h 2206606"/>
              <a:gd name="connsiteX3-51" fmla="*/ 101600 w 1458113"/>
              <a:gd name="connsiteY3-52" fmla="*/ 1479550 h 2206606"/>
              <a:gd name="connsiteX4-53" fmla="*/ 711200 w 1458113"/>
              <a:gd name="connsiteY4-54" fmla="*/ 1962150 h 2206606"/>
              <a:gd name="connsiteX5-55" fmla="*/ 1298548 w 1458113"/>
              <a:gd name="connsiteY5-56" fmla="*/ 2181206 h 2206606"/>
              <a:gd name="connsiteX6-57" fmla="*/ 1387444 w 1458113"/>
              <a:gd name="connsiteY6-58" fmla="*/ 1809749 h 2206606"/>
              <a:gd name="connsiteX7-59" fmla="*/ 1103277 w 1458113"/>
              <a:gd name="connsiteY7-60" fmla="*/ 971550 h 2206606"/>
              <a:gd name="connsiteX8-61" fmla="*/ 1409700 w 1458113"/>
              <a:gd name="connsiteY8-62" fmla="*/ 158750 h 2206606"/>
              <a:gd name="connsiteX9" fmla="*/ 812800 w 1458113"/>
              <a:gd name="connsiteY9" fmla="*/ 19050 h 220660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 ang="0">
                <a:pos x="connsiteX8-61" y="connsiteY8-62"/>
              </a:cxn>
              <a:cxn ang="0">
                <a:pos x="connsiteX9" y="connsiteY9"/>
              </a:cxn>
            </a:cxnLst>
            <a:rect l="l" t="t" r="r" b="b"/>
            <a:pathLst>
              <a:path w="1458113" h="2206606">
                <a:moveTo>
                  <a:pt x="812800" y="19050"/>
                </a:moveTo>
                <a:cubicBezTo>
                  <a:pt x="658283" y="27517"/>
                  <a:pt x="601133" y="50800"/>
                  <a:pt x="482600" y="209550"/>
                </a:cubicBezTo>
                <a:cubicBezTo>
                  <a:pt x="364067" y="368300"/>
                  <a:pt x="165100" y="759883"/>
                  <a:pt x="101600" y="971550"/>
                </a:cubicBezTo>
                <a:cubicBezTo>
                  <a:pt x="38100" y="1183217"/>
                  <a:pt x="0" y="1314450"/>
                  <a:pt x="101600" y="1479550"/>
                </a:cubicBezTo>
                <a:cubicBezTo>
                  <a:pt x="203200" y="1644650"/>
                  <a:pt x="511709" y="1845207"/>
                  <a:pt x="711200" y="1962150"/>
                </a:cubicBezTo>
                <a:cubicBezTo>
                  <a:pt x="910691" y="2079093"/>
                  <a:pt x="1185841" y="2206606"/>
                  <a:pt x="1298548" y="2181206"/>
                </a:cubicBezTo>
                <a:cubicBezTo>
                  <a:pt x="1411255" y="2155806"/>
                  <a:pt x="1419989" y="2011358"/>
                  <a:pt x="1387444" y="1809749"/>
                </a:cubicBezTo>
                <a:cubicBezTo>
                  <a:pt x="1354899" y="1608140"/>
                  <a:pt x="1099568" y="1246716"/>
                  <a:pt x="1103277" y="971550"/>
                </a:cubicBezTo>
                <a:cubicBezTo>
                  <a:pt x="1106986" y="696384"/>
                  <a:pt x="1458113" y="317500"/>
                  <a:pt x="1409700" y="158750"/>
                </a:cubicBezTo>
                <a:cubicBezTo>
                  <a:pt x="1361287" y="0"/>
                  <a:pt x="967317" y="10583"/>
                  <a:pt x="812800" y="19050"/>
                </a:cubicBezTo>
                <a:close/>
              </a:path>
            </a:pathLst>
          </a:custGeom>
          <a:solidFill>
            <a:schemeClr val="accent3">
              <a:lumMod val="60000"/>
              <a:lumOff val="40000"/>
              <a:alpha val="51000"/>
            </a:schemeClr>
          </a:solidFill>
          <a:ln w="19050" cap="flat" cmpd="sng">
            <a:solidFill>
              <a:srgbClr val="C00000"/>
            </a:solidFill>
            <a:prstDash val="dash"/>
            <a:round/>
            <a:headEnd type="none" w="med" len="med"/>
            <a:tailEnd type="none" w="med" len="lg"/>
          </a:ln>
          <a:effectLst/>
        </p:spPr>
        <p:txBody>
          <a:bodyPr wrap="none" rtlCol="0" anchor="ctr"/>
          <a:lstStyle/>
          <a:p>
            <a:pPr algn="ctr"/>
            <a:endParaRPr lang="zh-CN" altLang="en-US"/>
          </a:p>
        </p:txBody>
      </p:sp>
      <p:sp>
        <p:nvSpPr>
          <p:cNvPr id="49" name="Freeform 14"/>
          <p:cNvSpPr/>
          <p:nvPr/>
        </p:nvSpPr>
        <p:spPr bwMode="auto">
          <a:xfrm>
            <a:off x="5462594" y="2530472"/>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8" name="Oval 34"/>
          <p:cNvSpPr>
            <a:spLocks noChangeArrowheads="1"/>
          </p:cNvSpPr>
          <p:nvPr/>
        </p:nvSpPr>
        <p:spPr bwMode="auto">
          <a:xfrm>
            <a:off x="5811846" y="285749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4</a:t>
            </a:r>
          </a:p>
        </p:txBody>
      </p:sp>
      <p:sp>
        <p:nvSpPr>
          <p:cNvPr id="50" name="任意多边形 49"/>
          <p:cNvSpPr/>
          <p:nvPr/>
        </p:nvSpPr>
        <p:spPr bwMode="auto">
          <a:xfrm>
            <a:off x="2120900" y="1107017"/>
            <a:ext cx="1678517" cy="2652183"/>
          </a:xfrm>
          <a:custGeom>
            <a:avLst/>
            <a:gdLst>
              <a:gd name="connsiteX0" fmla="*/ 825500 w 1678517"/>
              <a:gd name="connsiteY0" fmla="*/ 48683 h 2652183"/>
              <a:gd name="connsiteX1" fmla="*/ 254000 w 1678517"/>
              <a:gd name="connsiteY1" fmla="*/ 658283 h 2652183"/>
              <a:gd name="connsiteX2" fmla="*/ 38100 w 1678517"/>
              <a:gd name="connsiteY2" fmla="*/ 1178983 h 2652183"/>
              <a:gd name="connsiteX3" fmla="*/ 482600 w 1678517"/>
              <a:gd name="connsiteY3" fmla="*/ 2207683 h 2652183"/>
              <a:gd name="connsiteX4" fmla="*/ 1016000 w 1678517"/>
              <a:gd name="connsiteY4" fmla="*/ 2499783 h 2652183"/>
              <a:gd name="connsiteX5" fmla="*/ 1600200 w 1678517"/>
              <a:gd name="connsiteY5" fmla="*/ 1293283 h 2652183"/>
              <a:gd name="connsiteX6" fmla="*/ 1485900 w 1678517"/>
              <a:gd name="connsiteY6" fmla="*/ 366183 h 2652183"/>
              <a:gd name="connsiteX7" fmla="*/ 825500 w 1678517"/>
              <a:gd name="connsiteY7" fmla="*/ 48683 h 2652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8517" h="2652183">
                <a:moveTo>
                  <a:pt x="825500" y="48683"/>
                </a:moveTo>
                <a:cubicBezTo>
                  <a:pt x="620183" y="97366"/>
                  <a:pt x="385233" y="469900"/>
                  <a:pt x="254000" y="658283"/>
                </a:cubicBezTo>
                <a:cubicBezTo>
                  <a:pt x="122767" y="846666"/>
                  <a:pt x="0" y="920750"/>
                  <a:pt x="38100" y="1178983"/>
                </a:cubicBezTo>
                <a:cubicBezTo>
                  <a:pt x="76200" y="1437216"/>
                  <a:pt x="319617" y="1987550"/>
                  <a:pt x="482600" y="2207683"/>
                </a:cubicBezTo>
                <a:cubicBezTo>
                  <a:pt x="645583" y="2427816"/>
                  <a:pt x="829733" y="2652183"/>
                  <a:pt x="1016000" y="2499783"/>
                </a:cubicBezTo>
                <a:cubicBezTo>
                  <a:pt x="1202267" y="2347383"/>
                  <a:pt x="1521883" y="1648883"/>
                  <a:pt x="1600200" y="1293283"/>
                </a:cubicBezTo>
                <a:cubicBezTo>
                  <a:pt x="1678517" y="937683"/>
                  <a:pt x="1615017" y="573616"/>
                  <a:pt x="1485900" y="366183"/>
                </a:cubicBezTo>
                <a:cubicBezTo>
                  <a:pt x="1356783" y="158750"/>
                  <a:pt x="1030817" y="0"/>
                  <a:pt x="825500" y="48683"/>
                </a:cubicBezTo>
                <a:close/>
              </a:path>
            </a:pathLst>
          </a:custGeom>
          <a:solidFill>
            <a:schemeClr val="accent6">
              <a:lumMod val="20000"/>
              <a:lumOff val="80000"/>
              <a:alpha val="49000"/>
            </a:schemeClr>
          </a:solidFill>
          <a:ln w="19050" cap="flat" cmpd="sng">
            <a:solidFill>
              <a:srgbClr val="C00000"/>
            </a:solidFill>
            <a:prstDash val="dash"/>
            <a:round/>
            <a:headEnd type="none" w="med" len="med"/>
            <a:tailEnd type="none" w="med" len="lg"/>
          </a:ln>
          <a:effectLst/>
        </p:spPr>
        <p:txBody>
          <a:bodyPr wrap="none" rtlCol="0" anchor="ctr"/>
          <a:lstStyle/>
          <a:p>
            <a:pPr algn="ctr"/>
            <a:endParaRPr lang="zh-CN" altLang="en-US"/>
          </a:p>
        </p:txBody>
      </p:sp>
      <p:sp>
        <p:nvSpPr>
          <p:cNvPr id="52" name="Freeform 15"/>
          <p:cNvSpPr/>
          <p:nvPr/>
        </p:nvSpPr>
        <p:spPr bwMode="auto">
          <a:xfrm>
            <a:off x="6178565" y="3084510"/>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3" name="幻灯片编号占位符 2"/>
          <p:cNvSpPr>
            <a:spLocks noGrp="1"/>
          </p:cNvSpPr>
          <p:nvPr>
            <p:ph type="sldNum" sz="quarter" idx="12"/>
          </p:nvPr>
        </p:nvSpPr>
        <p:spPr/>
        <p:txBody>
          <a:bodyPr/>
          <a:lstStyle/>
          <a:p>
            <a:fld id="{7B73CAF9-FD11-4256-9668-6A8A3A0B73F9}" type="slidenum">
              <a:rPr lang="en-US" altLang="zh-CN" smtClean="0"/>
              <a:t>109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51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45071"/>
                                        </p:tgtEl>
                                      </p:cBhvr>
                                    </p:animEffect>
                                    <p:animScale>
                                      <p:cBhvr>
                                        <p:cTn id="20" dur="250" autoRev="1" fill="hold"/>
                                        <p:tgtEl>
                                          <p:spTgt spid="45071"/>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1" grpId="0" bldLvl="0" animBg="1"/>
      <p:bldP spid="45121" grpId="0" bldLvl="0" animBg="1"/>
      <p:bldP spid="47" grpId="0" bldLvl="0" animBg="1"/>
      <p:bldP spid="48" grpId="0" bldLvl="0" animBg="1"/>
      <p:bldP spid="50" grpId="0" bldLvl="0" animBg="1"/>
      <p:bldP spid="5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14282" y="116195"/>
            <a:ext cx="8715436" cy="3527119"/>
          </a:xfrm>
          <a:prstGeom prst="rect">
            <a:avLst/>
          </a:prstGeom>
          <a:noFill/>
          <a:ln w="9525">
            <a:noFill/>
            <a:miter lim="800000"/>
          </a:ln>
          <a:effectLst/>
        </p:spPr>
        <p:txBody>
          <a:bodyPr wrap="square">
            <a:spAutoFit/>
          </a:bodyPr>
          <a:lstStyle/>
          <a:p>
            <a:pPr algn="just">
              <a:spcBef>
                <a:spcPct val="50000"/>
              </a:spcBef>
            </a:pPr>
            <a:r>
              <a:rPr kumimoji="1" lang="en-US" altLang="zh-CN" dirty="0" smtClean="0">
                <a:solidFill>
                  <a:srgbClr val="FF0000"/>
                </a:solidFill>
                <a:ea typeface="黑体" panose="02010609060101010101" pitchFamily="49" charset="-122"/>
                <a:cs typeface="Times New Roman" panose="02020603050405020304" pitchFamily="18" charset="0"/>
              </a:rPr>
              <a:t>6</a:t>
            </a:r>
            <a:r>
              <a:rPr kumimoji="1" lang="zh-CN" altLang="en-US" dirty="0" smtClean="0">
                <a:solidFill>
                  <a:srgbClr val="FF0000"/>
                </a:solidFill>
                <a:ea typeface="黑体" panose="02010609060101010101" pitchFamily="49" charset="-122"/>
                <a:cs typeface="Times New Roman" panose="02020603050405020304" pitchFamily="18" charset="0"/>
              </a:rPr>
              <a:t>、路径</a:t>
            </a:r>
            <a:r>
              <a:rPr kumimoji="1" lang="zh-CN" altLang="en-US" dirty="0">
                <a:solidFill>
                  <a:srgbClr val="FF0000"/>
                </a:solidFill>
                <a:ea typeface="黑体" panose="02010609060101010101" pitchFamily="49" charset="-122"/>
                <a:cs typeface="Times New Roman" panose="02020603050405020304" pitchFamily="18" charset="0"/>
              </a:rPr>
              <a:t>和路径长度</a:t>
            </a:r>
          </a:p>
          <a:p>
            <a:pPr algn="just">
              <a:spcBef>
                <a:spcPct val="50000"/>
              </a:spcBef>
            </a:pPr>
            <a:r>
              <a:rPr kumimoji="1" lang="zh-CN" altLang="en-US" dirty="0">
                <a:solidFill>
                  <a:srgbClr val="FF0000"/>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在一个图</a:t>
            </a:r>
            <a:r>
              <a:rPr kumimoji="1" lang="en-US" altLang="zh-CN" dirty="0">
                <a:ea typeface="楷体" panose="02010609060101010101" pitchFamily="49" charset="-122"/>
                <a:cs typeface="Times New Roman" panose="02020603050405020304" pitchFamily="18" charset="0"/>
              </a:rPr>
              <a:t>G</a:t>
            </a:r>
            <a:r>
              <a:rPr kumimoji="1" lang="en-US" altLang="zh-CN">
                <a:ea typeface="楷体" panose="02010609060101010101" pitchFamily="49" charset="-122"/>
                <a:cs typeface="Times New Roman" panose="02020603050405020304" pitchFamily="18" charset="0"/>
              </a:rPr>
              <a:t>=(</a:t>
            </a:r>
            <a:r>
              <a:rPr kumimoji="1" lang="en-US" altLang="zh-CN" smtClean="0">
                <a:ea typeface="楷体" panose="02010609060101010101" pitchFamily="49" charset="-122"/>
                <a:cs typeface="Times New Roman" panose="02020603050405020304" pitchFamily="18" charset="0"/>
              </a:rPr>
              <a:t>V</a:t>
            </a:r>
            <a:r>
              <a:rPr kumimoji="1" lang="zh-CN" altLang="en-US" smtClean="0">
                <a:ea typeface="楷体" panose="02010609060101010101" pitchFamily="49" charset="-122"/>
                <a:cs typeface="Times New Roman" panose="02020603050405020304" pitchFamily="18" charset="0"/>
              </a:rPr>
              <a:t>，</a:t>
            </a:r>
            <a:r>
              <a:rPr kumimoji="1" lang="en-US" altLang="zh-CN" smtClean="0">
                <a:ea typeface="楷体" panose="02010609060101010101" pitchFamily="49" charset="-122"/>
                <a:cs typeface="Times New Roman" panose="02020603050405020304" pitchFamily="18" charset="0"/>
              </a:rPr>
              <a:t>E</a:t>
            </a:r>
            <a:r>
              <a:rPr kumimoji="1" lang="en-US" altLang="zh-CN">
                <a:ea typeface="楷体" panose="02010609060101010101" pitchFamily="49" charset="-122"/>
                <a:cs typeface="Times New Roman" panose="02020603050405020304" pitchFamily="18" charset="0"/>
              </a:rPr>
              <a:t>)</a:t>
            </a:r>
            <a:r>
              <a:rPr kumimoji="1" lang="zh-CN" altLang="en-US" smtClean="0">
                <a:ea typeface="楷体" panose="02010609060101010101" pitchFamily="49" charset="-122"/>
                <a:cs typeface="Times New Roman" panose="02020603050405020304" pitchFamily="18" charset="0"/>
              </a:rPr>
              <a:t>中，从</a:t>
            </a:r>
            <a:r>
              <a:rPr kumimoji="1" lang="zh-CN" altLang="en-US" dirty="0">
                <a:ea typeface="楷体" panose="02010609060101010101" pitchFamily="49" charset="-122"/>
                <a:cs typeface="Times New Roman" panose="02020603050405020304" pitchFamily="18" charset="0"/>
              </a:rPr>
              <a:t>顶点</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到顶点</a:t>
            </a:r>
            <a:r>
              <a:rPr kumimoji="1" lang="en-US" altLang="zh-CN" i="1" dirty="0">
                <a:ea typeface="楷体" panose="02010609060101010101" pitchFamily="49" charset="-122"/>
                <a:cs typeface="Times New Roman" panose="02020603050405020304" pitchFamily="18" charset="0"/>
              </a:rPr>
              <a:t>j</a:t>
            </a:r>
            <a:r>
              <a:rPr kumimoji="1" lang="zh-CN" altLang="en-US" dirty="0">
                <a:ea typeface="楷体" panose="02010609060101010101" pitchFamily="49" charset="-122"/>
                <a:cs typeface="Times New Roman" panose="02020603050405020304" pitchFamily="18" charset="0"/>
              </a:rPr>
              <a:t>的一条</a:t>
            </a:r>
            <a:r>
              <a:rPr kumimoji="1" lang="zh-CN" altLang="en-US" dirty="0" smtClean="0">
                <a:solidFill>
                  <a:srgbClr val="FF0000"/>
                </a:solidFill>
                <a:ea typeface="楷体" panose="02010609060101010101" pitchFamily="49" charset="-122"/>
                <a:cs typeface="Times New Roman" panose="02020603050405020304" pitchFamily="18" charset="0"/>
              </a:rPr>
              <a:t>路径</a:t>
            </a:r>
            <a:r>
              <a:rPr kumimoji="1" lang="en-US" altLang="zh-CN"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i</a:t>
            </a:r>
            <a:r>
              <a:rPr kumimoji="1" lang="zh-CN" altLang="en-US"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i</a:t>
            </a:r>
            <a:r>
              <a:rPr kumimoji="1" lang="en-US" altLang="zh-CN" baseline="-30000" smtClean="0">
                <a:ea typeface="楷体" panose="02010609060101010101" pitchFamily="49" charset="-122"/>
                <a:cs typeface="Times New Roman" panose="02020603050405020304" pitchFamily="18" charset="0"/>
              </a:rPr>
              <a:t>1</a:t>
            </a:r>
            <a:r>
              <a:rPr kumimoji="1" lang="zh-CN" altLang="en-US"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i</a:t>
            </a:r>
            <a:r>
              <a:rPr kumimoji="1" lang="en-US" altLang="zh-CN" baseline="-30000" smtClean="0">
                <a:ea typeface="楷体" panose="02010609060101010101" pitchFamily="49" charset="-122"/>
                <a:cs typeface="Times New Roman" panose="02020603050405020304" pitchFamily="18" charset="0"/>
              </a:rPr>
              <a:t>2</a:t>
            </a:r>
            <a:r>
              <a:rPr kumimoji="1" lang="zh-CN" altLang="en-US" smtClean="0">
                <a:ea typeface="楷体" panose="02010609060101010101" pitchFamily="49" charset="-122"/>
                <a:cs typeface="Times New Roman" panose="02020603050405020304" pitchFamily="18" charset="0"/>
              </a:rPr>
              <a:t>，</a:t>
            </a:r>
            <a:r>
              <a:rPr kumimoji="1" lang="en-US" altLang="zh-CN" smtClean="0">
                <a:latin typeface="宋体" panose="02010600030101010101" pitchFamily="2" charset="-122"/>
                <a:ea typeface="宋体" panose="02010600030101010101" pitchFamily="2" charset="-122"/>
                <a:cs typeface="Times New Roman" panose="02020603050405020304" pitchFamily="18" charset="0"/>
              </a:rPr>
              <a:t>…</a:t>
            </a:r>
            <a:r>
              <a:rPr kumimoji="1" lang="zh-CN" altLang="en-US"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i</a:t>
            </a:r>
            <a:r>
              <a:rPr kumimoji="1" lang="en-US" altLang="zh-CN" i="1" baseline="-30000" smtClean="0">
                <a:ea typeface="楷体" panose="02010609060101010101" pitchFamily="49" charset="-122"/>
                <a:cs typeface="Times New Roman" panose="02020603050405020304" pitchFamily="18" charset="0"/>
              </a:rPr>
              <a:t>m</a:t>
            </a:r>
            <a:r>
              <a:rPr kumimoji="1" lang="zh-CN" altLang="en-US"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j</a:t>
            </a:r>
            <a:r>
              <a:rPr kumimoji="1" lang="en-US" altLang="zh-CN" dirty="0" smtClean="0">
                <a:ea typeface="楷体" panose="02010609060101010101" pitchFamily="49" charset="-122"/>
                <a:cs typeface="Times New Roman" panose="02020603050405020304" pitchFamily="18" charset="0"/>
              </a:rPr>
              <a:t>)</a:t>
            </a:r>
            <a:r>
              <a:rPr kumimoji="1" lang="zh-CN" altLang="en-US" dirty="0" smtClean="0">
                <a:ea typeface="楷体" panose="02010609060101010101" pitchFamily="49" charset="-122"/>
                <a:cs typeface="Times New Roman" panose="02020603050405020304" pitchFamily="18" charset="0"/>
              </a:rPr>
              <a:t>。</a:t>
            </a:r>
            <a:endParaRPr kumimoji="1" lang="en-US" altLang="zh-CN" dirty="0" smtClean="0">
              <a:ea typeface="楷体" panose="02010609060101010101" pitchFamily="49" charset="-122"/>
              <a:cs typeface="Times New Roman" panose="02020603050405020304" pitchFamily="18" charset="0"/>
            </a:endParaRPr>
          </a:p>
          <a:p>
            <a:pPr algn="just">
              <a:spcBef>
                <a:spcPct val="50000"/>
              </a:spcBef>
            </a:pPr>
            <a:r>
              <a:rPr kumimoji="1" lang="en-US" altLang="zh-CN" smtClean="0">
                <a:ea typeface="楷体" panose="02010609060101010101" pitchFamily="49" charset="-122"/>
                <a:cs typeface="Times New Roman" panose="02020603050405020304" pitchFamily="18" charset="0"/>
              </a:rPr>
              <a:t>       </a:t>
            </a:r>
            <a:r>
              <a:rPr kumimoji="1" lang="zh-CN" altLang="en-US" smtClean="0">
                <a:ea typeface="楷体" panose="02010609060101010101" pitchFamily="49" charset="-122"/>
                <a:cs typeface="Times New Roman" panose="02020603050405020304" pitchFamily="18" charset="0"/>
              </a:rPr>
              <a:t>所有的</a:t>
            </a:r>
            <a:r>
              <a:rPr kumimoji="1" lang="en-US" altLang="zh-CN"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i</a:t>
            </a:r>
            <a:r>
              <a:rPr kumimoji="1" lang="en-US" altLang="zh-CN" i="1" baseline="-25000" smtClean="0">
                <a:ea typeface="楷体" panose="02010609060101010101" pitchFamily="49" charset="-122"/>
                <a:cs typeface="Times New Roman" panose="02020603050405020304" pitchFamily="18" charset="0"/>
              </a:rPr>
              <a:t>x</a:t>
            </a:r>
            <a:r>
              <a:rPr kumimoji="1" lang="zh-CN" altLang="en-US"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i</a:t>
            </a:r>
            <a:r>
              <a:rPr kumimoji="1" lang="en-US" altLang="zh-CN" i="1" baseline="-25000" smtClean="0">
                <a:ea typeface="楷体" panose="02010609060101010101" pitchFamily="49" charset="-122"/>
                <a:cs typeface="Times New Roman" panose="02020603050405020304" pitchFamily="18" charset="0"/>
              </a:rPr>
              <a:t>y</a:t>
            </a:r>
            <a:r>
              <a:rPr kumimoji="1" lang="en-US" altLang="zh-CN" dirty="0" smtClean="0">
                <a:ea typeface="楷体" panose="02010609060101010101" pitchFamily="49" charset="-122"/>
                <a:cs typeface="Times New Roman" panose="02020603050405020304" pitchFamily="18" charset="0"/>
              </a:rPr>
              <a:t>) ∈</a:t>
            </a:r>
            <a:r>
              <a:rPr kumimoji="1" lang="en-US" altLang="zh-CN" smtClean="0">
                <a:ea typeface="楷体" panose="02010609060101010101" pitchFamily="49" charset="-122"/>
                <a:cs typeface="Times New Roman" panose="02020603050405020304" pitchFamily="18" charset="0"/>
              </a:rPr>
              <a:t>E(G)</a:t>
            </a:r>
            <a:r>
              <a:rPr kumimoji="1" lang="zh-CN" altLang="en-US" smtClean="0">
                <a:ea typeface="楷体" panose="02010609060101010101" pitchFamily="49" charset="-122"/>
                <a:cs typeface="Times New Roman" panose="02020603050405020304" pitchFamily="18" charset="0"/>
              </a:rPr>
              <a:t>，或者</a:t>
            </a:r>
            <a:r>
              <a:rPr kumimoji="1" lang="en-US" altLang="zh-CN" smtClean="0">
                <a:ea typeface="楷体" panose="02010609060101010101" pitchFamily="49" charset="-122"/>
                <a:cs typeface="Times New Roman" panose="02020603050405020304" pitchFamily="18" charset="0"/>
              </a:rPr>
              <a:t>&lt;</a:t>
            </a:r>
            <a:r>
              <a:rPr kumimoji="1" lang="en-US" altLang="zh-CN" i="1" smtClean="0">
                <a:ea typeface="楷体" panose="02010609060101010101" pitchFamily="49" charset="-122"/>
                <a:cs typeface="Times New Roman" panose="02020603050405020304" pitchFamily="18" charset="0"/>
              </a:rPr>
              <a:t>i</a:t>
            </a:r>
            <a:r>
              <a:rPr kumimoji="1" lang="en-US" altLang="zh-CN" i="1" baseline="-25000" smtClean="0">
                <a:ea typeface="楷体" panose="02010609060101010101" pitchFamily="49" charset="-122"/>
                <a:cs typeface="Times New Roman" panose="02020603050405020304" pitchFamily="18" charset="0"/>
              </a:rPr>
              <a:t>x</a:t>
            </a:r>
            <a:r>
              <a:rPr kumimoji="1" lang="zh-CN" altLang="en-US"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i</a:t>
            </a:r>
            <a:r>
              <a:rPr kumimoji="1" lang="en-US" altLang="zh-CN" i="1" baseline="-25000" smtClean="0">
                <a:ea typeface="楷体" panose="02010609060101010101" pitchFamily="49" charset="-122"/>
                <a:cs typeface="Times New Roman" panose="02020603050405020304" pitchFamily="18" charset="0"/>
              </a:rPr>
              <a:t>y</a:t>
            </a:r>
            <a:r>
              <a:rPr kumimoji="1" lang="en-US" altLang="zh-CN" dirty="0" smtClean="0">
                <a:ea typeface="楷体" panose="02010609060101010101" pitchFamily="49" charset="-122"/>
                <a:cs typeface="Times New Roman" panose="02020603050405020304" pitchFamily="18" charset="0"/>
              </a:rPr>
              <a:t>&gt; ∈E(G)</a:t>
            </a:r>
          </a:p>
          <a:p>
            <a:pPr algn="just">
              <a:spcBef>
                <a:spcPct val="50000"/>
              </a:spcBef>
            </a:pPr>
            <a:r>
              <a:rPr kumimoji="1" lang="zh-CN" altLang="en-US" dirty="0" smtClean="0">
                <a:solidFill>
                  <a:srgbClr val="FF3300"/>
                </a:solidFill>
                <a:ea typeface="楷体" panose="02010609060101010101" pitchFamily="49" charset="-122"/>
                <a:cs typeface="Times New Roman" panose="02020603050405020304" pitchFamily="18" charset="0"/>
              </a:rPr>
              <a:t>        路径</a:t>
            </a:r>
            <a:r>
              <a:rPr kumimoji="1" lang="zh-CN" altLang="en-US" dirty="0">
                <a:solidFill>
                  <a:srgbClr val="FF3300"/>
                </a:solidFill>
                <a:ea typeface="楷体" panose="02010609060101010101" pitchFamily="49" charset="-122"/>
                <a:cs typeface="Times New Roman" panose="02020603050405020304" pitchFamily="18" charset="0"/>
              </a:rPr>
              <a:t>长度</a:t>
            </a:r>
            <a:r>
              <a:rPr kumimoji="1" lang="zh-CN" altLang="en-US" dirty="0">
                <a:ea typeface="楷体" panose="02010609060101010101" pitchFamily="49" charset="-122"/>
                <a:cs typeface="Times New Roman" panose="02020603050405020304" pitchFamily="18" charset="0"/>
              </a:rPr>
              <a:t>是指一条路径上经过的边的数目</a:t>
            </a:r>
            <a:r>
              <a:rPr kumimoji="1" lang="zh-CN" altLang="en-US" dirty="0" smtClean="0">
                <a:ea typeface="楷体" panose="02010609060101010101" pitchFamily="49" charset="-122"/>
                <a:cs typeface="Times New Roman" panose="02020603050405020304" pitchFamily="18" charset="0"/>
              </a:rPr>
              <a:t>。</a:t>
            </a:r>
            <a:endParaRPr kumimoji="1" lang="en-US" altLang="zh-CN" dirty="0" smtClean="0">
              <a:ea typeface="楷体" panose="02010609060101010101" pitchFamily="49" charset="-122"/>
              <a:cs typeface="Times New Roman" panose="02020603050405020304" pitchFamily="18" charset="0"/>
            </a:endParaRPr>
          </a:p>
          <a:p>
            <a:pPr algn="just">
              <a:spcBef>
                <a:spcPct val="50000"/>
              </a:spcBef>
            </a:pPr>
            <a:r>
              <a:rPr kumimoji="1" lang="en-US" altLang="zh-CN" dirty="0" smtClean="0">
                <a:ea typeface="楷体" panose="02010609060101010101" pitchFamily="49" charset="-122"/>
                <a:cs typeface="Times New Roman" panose="02020603050405020304" pitchFamily="18" charset="0"/>
              </a:rPr>
              <a:t>       </a:t>
            </a:r>
            <a:r>
              <a:rPr kumimoji="1" lang="zh-CN" altLang="en-US" dirty="0" smtClean="0">
                <a:ea typeface="楷体" panose="02010609060101010101" pitchFamily="49" charset="-122"/>
                <a:cs typeface="Times New Roman" panose="02020603050405020304" pitchFamily="18" charset="0"/>
              </a:rPr>
              <a:t>若</a:t>
            </a:r>
            <a:r>
              <a:rPr kumimoji="1" lang="zh-CN" altLang="en-US" dirty="0">
                <a:ea typeface="楷体" panose="02010609060101010101" pitchFamily="49" charset="-122"/>
                <a:cs typeface="Times New Roman" panose="02020603050405020304" pitchFamily="18" charset="0"/>
              </a:rPr>
              <a:t>一条路径上除开始点和结束点可以</a:t>
            </a:r>
            <a:r>
              <a:rPr kumimoji="1" lang="zh-CN" altLang="en-US">
                <a:ea typeface="楷体" panose="02010609060101010101" pitchFamily="49" charset="-122"/>
                <a:cs typeface="Times New Roman" panose="02020603050405020304" pitchFamily="18" charset="0"/>
              </a:rPr>
              <a:t>相同</a:t>
            </a:r>
            <a:r>
              <a:rPr kumimoji="1" lang="zh-CN" altLang="en-US" smtClean="0">
                <a:ea typeface="楷体" panose="02010609060101010101" pitchFamily="49" charset="-122"/>
                <a:cs typeface="Times New Roman" panose="02020603050405020304" pitchFamily="18" charset="0"/>
              </a:rPr>
              <a:t>外，其余</a:t>
            </a:r>
            <a:r>
              <a:rPr kumimoji="1" lang="zh-CN" altLang="en-US" dirty="0">
                <a:ea typeface="楷体" panose="02010609060101010101" pitchFamily="49" charset="-122"/>
                <a:cs typeface="Times New Roman" panose="02020603050405020304" pitchFamily="18" charset="0"/>
              </a:rPr>
              <a:t>顶点均</a:t>
            </a:r>
            <a:r>
              <a:rPr kumimoji="1" lang="zh-CN" altLang="en-US">
                <a:ea typeface="楷体" panose="02010609060101010101" pitchFamily="49" charset="-122"/>
                <a:cs typeface="Times New Roman" panose="02020603050405020304" pitchFamily="18" charset="0"/>
              </a:rPr>
              <a:t>不</a:t>
            </a:r>
            <a:r>
              <a:rPr kumimoji="1" lang="zh-CN" altLang="en-US" smtClean="0">
                <a:ea typeface="楷体" panose="02010609060101010101" pitchFamily="49" charset="-122"/>
                <a:cs typeface="Times New Roman" panose="02020603050405020304" pitchFamily="18" charset="0"/>
              </a:rPr>
              <a:t>相同，则</a:t>
            </a:r>
            <a:r>
              <a:rPr kumimoji="1" lang="zh-CN" altLang="en-US" dirty="0">
                <a:ea typeface="楷体" panose="02010609060101010101" pitchFamily="49" charset="-122"/>
                <a:cs typeface="Times New Roman" panose="02020603050405020304" pitchFamily="18" charset="0"/>
              </a:rPr>
              <a:t>称此路径为</a:t>
            </a:r>
            <a:r>
              <a:rPr kumimoji="1" lang="zh-CN" altLang="en-US" dirty="0">
                <a:solidFill>
                  <a:srgbClr val="FF0000"/>
                </a:solidFill>
                <a:ea typeface="楷体" panose="02010609060101010101" pitchFamily="49" charset="-122"/>
                <a:cs typeface="Times New Roman" panose="02020603050405020304" pitchFamily="18" charset="0"/>
              </a:rPr>
              <a:t>简单路径</a:t>
            </a:r>
            <a:r>
              <a:rPr kumimoji="1" lang="zh-CN" altLang="en-US" dirty="0" smtClean="0">
                <a:ea typeface="楷体" panose="02010609060101010101" pitchFamily="49" charset="-122"/>
                <a:cs typeface="Times New Roman" panose="02020603050405020304" pitchFamily="18" charset="0"/>
              </a:rPr>
              <a:t>。</a:t>
            </a:r>
            <a:endParaRPr kumimoji="1" lang="zh-CN" altLang="en-US" dirty="0">
              <a:ea typeface="楷体" panose="02010609060101010101" pitchFamily="49" charset="-122"/>
              <a:cs typeface="Times New Roman" panose="02020603050405020304" pitchFamily="18" charset="0"/>
            </a:endParaRPr>
          </a:p>
        </p:txBody>
      </p:sp>
      <p:sp>
        <p:nvSpPr>
          <p:cNvPr id="10245" name="Freeform 5"/>
          <p:cNvSpPr/>
          <p:nvPr/>
        </p:nvSpPr>
        <p:spPr bwMode="auto">
          <a:xfrm>
            <a:off x="3240089" y="4029076"/>
            <a:ext cx="12700" cy="2098675"/>
          </a:xfrm>
          <a:custGeom>
            <a:avLst/>
            <a:gdLst/>
            <a:ahLst/>
            <a:cxnLst>
              <a:cxn ang="0">
                <a:pos x="0" y="0"/>
              </a:cxn>
              <a:cxn ang="0">
                <a:pos x="8" y="1322"/>
              </a:cxn>
            </a:cxnLst>
            <a:rect l="0" t="0" r="r" b="b"/>
            <a:pathLst>
              <a:path w="8" h="1322">
                <a:moveTo>
                  <a:pt x="0" y="0"/>
                </a:moveTo>
                <a:lnTo>
                  <a:pt x="8" y="1322"/>
                </a:lnTo>
              </a:path>
            </a:pathLst>
          </a:custGeom>
          <a:noFill/>
          <a:ln w="28575">
            <a:solidFill>
              <a:srgbClr val="3333FF"/>
            </a:solidFill>
            <a:round/>
            <a:tailEnd type="arrow" w="sm" len="sm"/>
          </a:ln>
        </p:spPr>
        <p:txBody>
          <a:bodyPr/>
          <a:lstStyle/>
          <a:p>
            <a:endParaRPr lang="zh-CN" altLang="en-US"/>
          </a:p>
        </p:txBody>
      </p:sp>
      <p:sp>
        <p:nvSpPr>
          <p:cNvPr id="10246" name="Freeform 6"/>
          <p:cNvSpPr/>
          <p:nvPr/>
        </p:nvSpPr>
        <p:spPr bwMode="auto">
          <a:xfrm>
            <a:off x="3416302" y="4051301"/>
            <a:ext cx="52387" cy="2395537"/>
          </a:xfrm>
          <a:custGeom>
            <a:avLst/>
            <a:gdLst/>
            <a:ahLst/>
            <a:cxnLst>
              <a:cxn ang="0">
                <a:pos x="33" y="1509"/>
              </a:cxn>
              <a:cxn ang="0">
                <a:pos x="0" y="0"/>
              </a:cxn>
            </a:cxnLst>
            <a:rect l="0" t="0" r="r" b="b"/>
            <a:pathLst>
              <a:path w="33" h="1509">
                <a:moveTo>
                  <a:pt x="33" y="1509"/>
                </a:moveTo>
                <a:lnTo>
                  <a:pt x="0" y="0"/>
                </a:lnTo>
              </a:path>
            </a:pathLst>
          </a:custGeom>
          <a:noFill/>
          <a:ln w="28575">
            <a:solidFill>
              <a:srgbClr val="3333FF"/>
            </a:solidFill>
            <a:round/>
            <a:tailEnd type="stealth" w="med" len="lg"/>
          </a:ln>
        </p:spPr>
        <p:txBody>
          <a:bodyPr/>
          <a:lstStyle/>
          <a:p>
            <a:endParaRPr lang="zh-CN" altLang="en-US"/>
          </a:p>
        </p:txBody>
      </p:sp>
      <p:sp>
        <p:nvSpPr>
          <p:cNvPr id="10248" name="Line 8"/>
          <p:cNvSpPr>
            <a:spLocks noChangeShapeType="1"/>
          </p:cNvSpPr>
          <p:nvPr/>
        </p:nvSpPr>
        <p:spPr bwMode="auto">
          <a:xfrm>
            <a:off x="2397127" y="5133976"/>
            <a:ext cx="1920875" cy="0"/>
          </a:xfrm>
          <a:prstGeom prst="line">
            <a:avLst/>
          </a:prstGeom>
          <a:noFill/>
          <a:ln w="28575">
            <a:solidFill>
              <a:srgbClr val="3333FF"/>
            </a:solidFill>
            <a:round/>
            <a:tailEnd type="stealth" w="med" len="lg"/>
          </a:ln>
        </p:spPr>
        <p:txBody>
          <a:bodyPr/>
          <a:lstStyle/>
          <a:p>
            <a:endParaRPr lang="zh-CN" altLang="en-US"/>
          </a:p>
        </p:txBody>
      </p:sp>
      <p:sp>
        <p:nvSpPr>
          <p:cNvPr id="10249" name="Line 9"/>
          <p:cNvSpPr>
            <a:spLocks noChangeShapeType="1"/>
          </p:cNvSpPr>
          <p:nvPr/>
        </p:nvSpPr>
        <p:spPr bwMode="auto">
          <a:xfrm>
            <a:off x="2166939" y="5019676"/>
            <a:ext cx="935038" cy="1073150"/>
          </a:xfrm>
          <a:prstGeom prst="line">
            <a:avLst/>
          </a:prstGeom>
          <a:noFill/>
          <a:ln w="28575">
            <a:solidFill>
              <a:srgbClr val="3333FF"/>
            </a:solidFill>
            <a:round/>
            <a:headEnd type="none" w="sm" len="sm"/>
            <a:tailEnd type="stealth" w="med" len="lg"/>
          </a:ln>
        </p:spPr>
        <p:txBody>
          <a:bodyPr/>
          <a:lstStyle/>
          <a:p>
            <a:endParaRPr lang="zh-CN" altLang="en-US"/>
          </a:p>
        </p:txBody>
      </p:sp>
      <p:sp>
        <p:nvSpPr>
          <p:cNvPr id="10250" name="Freeform 10"/>
          <p:cNvSpPr/>
          <p:nvPr/>
        </p:nvSpPr>
        <p:spPr bwMode="auto">
          <a:xfrm>
            <a:off x="3468689" y="5191126"/>
            <a:ext cx="898525" cy="1031875"/>
          </a:xfrm>
          <a:custGeom>
            <a:avLst/>
            <a:gdLst/>
            <a:ahLst/>
            <a:cxnLst>
              <a:cxn ang="0">
                <a:pos x="0" y="430"/>
              </a:cxn>
              <a:cxn ang="0">
                <a:pos x="505" y="0"/>
              </a:cxn>
            </a:cxnLst>
            <a:rect l="0" t="0" r="r" b="b"/>
            <a:pathLst>
              <a:path w="505" h="430">
                <a:moveTo>
                  <a:pt x="0" y="430"/>
                </a:moveTo>
                <a:lnTo>
                  <a:pt x="505" y="0"/>
                </a:lnTo>
              </a:path>
            </a:pathLst>
          </a:custGeom>
          <a:solidFill>
            <a:schemeClr val="accent1"/>
          </a:solidFill>
          <a:ln w="28575">
            <a:solidFill>
              <a:srgbClr val="3333FF"/>
            </a:solidFill>
            <a:round/>
            <a:headEnd type="none" w="sm" len="med"/>
            <a:tailEnd type="stealth" w="med" len="lg"/>
          </a:ln>
        </p:spPr>
        <p:txBody>
          <a:bodyPr/>
          <a:lstStyle/>
          <a:p>
            <a:endParaRPr lang="zh-CN" altLang="en-US"/>
          </a:p>
        </p:txBody>
      </p:sp>
      <p:sp>
        <p:nvSpPr>
          <p:cNvPr id="10251" name="Oval 11"/>
          <p:cNvSpPr>
            <a:spLocks noChangeArrowheads="1"/>
          </p:cNvSpPr>
          <p:nvPr/>
        </p:nvSpPr>
        <p:spPr bwMode="auto">
          <a:xfrm>
            <a:off x="3036889" y="3500438"/>
            <a:ext cx="539750" cy="5397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0252" name="Oval 12"/>
          <p:cNvSpPr>
            <a:spLocks noChangeArrowheads="1"/>
          </p:cNvSpPr>
          <p:nvPr/>
        </p:nvSpPr>
        <p:spPr bwMode="auto">
          <a:xfrm>
            <a:off x="4318002" y="4760913"/>
            <a:ext cx="539750" cy="5397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0253" name="Oval 13"/>
          <p:cNvSpPr>
            <a:spLocks noChangeArrowheads="1"/>
          </p:cNvSpPr>
          <p:nvPr/>
        </p:nvSpPr>
        <p:spPr bwMode="auto">
          <a:xfrm>
            <a:off x="1844677" y="4827588"/>
            <a:ext cx="539750" cy="5397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0254" name="Oval 14"/>
          <p:cNvSpPr>
            <a:spLocks noChangeArrowheads="1"/>
          </p:cNvSpPr>
          <p:nvPr/>
        </p:nvSpPr>
        <p:spPr bwMode="auto">
          <a:xfrm>
            <a:off x="3073402" y="5962651"/>
            <a:ext cx="539750" cy="5397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0255" name="Freeform 15"/>
          <p:cNvSpPr/>
          <p:nvPr/>
        </p:nvSpPr>
        <p:spPr bwMode="auto">
          <a:xfrm>
            <a:off x="3590927" y="5278438"/>
            <a:ext cx="854075" cy="904875"/>
          </a:xfrm>
          <a:custGeom>
            <a:avLst/>
            <a:gdLst/>
            <a:ahLst/>
            <a:cxnLst>
              <a:cxn ang="0">
                <a:pos x="538" y="0"/>
              </a:cxn>
              <a:cxn ang="0">
                <a:pos x="364" y="347"/>
              </a:cxn>
              <a:cxn ang="0">
                <a:pos x="0" y="570"/>
              </a:cxn>
            </a:cxnLst>
            <a:rect l="0" t="0" r="r" b="b"/>
            <a:pathLst>
              <a:path w="538" h="570">
                <a:moveTo>
                  <a:pt x="538" y="0"/>
                </a:moveTo>
                <a:cubicBezTo>
                  <a:pt x="508" y="58"/>
                  <a:pt x="454" y="252"/>
                  <a:pt x="364" y="347"/>
                </a:cubicBezTo>
                <a:cubicBezTo>
                  <a:pt x="274" y="442"/>
                  <a:pt x="76" y="524"/>
                  <a:pt x="0" y="570"/>
                </a:cubicBezTo>
              </a:path>
            </a:pathLst>
          </a:custGeom>
          <a:noFill/>
          <a:ln w="28575">
            <a:solidFill>
              <a:srgbClr val="3333FF"/>
            </a:solidFill>
            <a:round/>
            <a:tailEnd type="stealth" w="med" len="lg"/>
          </a:ln>
        </p:spPr>
        <p:txBody>
          <a:bodyPr/>
          <a:lstStyle/>
          <a:p>
            <a:endParaRPr lang="zh-CN" altLang="en-US"/>
          </a:p>
        </p:txBody>
      </p:sp>
      <p:sp>
        <p:nvSpPr>
          <p:cNvPr id="10256" name="Freeform 16"/>
          <p:cNvSpPr/>
          <p:nvPr/>
        </p:nvSpPr>
        <p:spPr bwMode="auto">
          <a:xfrm>
            <a:off x="2127252" y="3921126"/>
            <a:ext cx="935037" cy="882650"/>
          </a:xfrm>
          <a:custGeom>
            <a:avLst/>
            <a:gdLst/>
            <a:ahLst/>
            <a:cxnLst>
              <a:cxn ang="0">
                <a:pos x="525" y="0"/>
              </a:cxn>
              <a:cxn ang="0">
                <a:pos x="383" y="20"/>
              </a:cxn>
              <a:cxn ang="0">
                <a:pos x="173" y="102"/>
              </a:cxn>
              <a:cxn ang="0">
                <a:pos x="0" y="369"/>
              </a:cxn>
            </a:cxnLst>
            <a:rect l="0" t="0" r="r" b="b"/>
            <a:pathLst>
              <a:path w="525" h="369">
                <a:moveTo>
                  <a:pt x="525" y="0"/>
                </a:moveTo>
                <a:cubicBezTo>
                  <a:pt x="501" y="3"/>
                  <a:pt x="442" y="3"/>
                  <a:pt x="383" y="20"/>
                </a:cubicBezTo>
                <a:cubicBezTo>
                  <a:pt x="324" y="37"/>
                  <a:pt x="237" y="44"/>
                  <a:pt x="173" y="102"/>
                </a:cubicBezTo>
                <a:cubicBezTo>
                  <a:pt x="109" y="160"/>
                  <a:pt x="36" y="313"/>
                  <a:pt x="0" y="369"/>
                </a:cubicBezTo>
              </a:path>
            </a:pathLst>
          </a:custGeom>
          <a:noFill/>
          <a:ln w="28575">
            <a:solidFill>
              <a:srgbClr val="3333FF"/>
            </a:solidFill>
            <a:round/>
            <a:tailEnd type="stealth" w="med" len="lg"/>
          </a:ln>
        </p:spPr>
        <p:txBody>
          <a:bodyPr/>
          <a:lstStyle/>
          <a:p>
            <a:endParaRPr lang="zh-CN" altLang="en-US"/>
          </a:p>
        </p:txBody>
      </p:sp>
      <p:sp>
        <p:nvSpPr>
          <p:cNvPr id="10257" name="Freeform 17"/>
          <p:cNvSpPr/>
          <p:nvPr/>
        </p:nvSpPr>
        <p:spPr bwMode="auto">
          <a:xfrm>
            <a:off x="2259014" y="5329238"/>
            <a:ext cx="804863" cy="903288"/>
          </a:xfrm>
          <a:custGeom>
            <a:avLst/>
            <a:gdLst/>
            <a:ahLst/>
            <a:cxnLst>
              <a:cxn ang="0">
                <a:pos x="0" y="0"/>
              </a:cxn>
              <a:cxn ang="0">
                <a:pos x="96" y="341"/>
              </a:cxn>
              <a:cxn ang="0">
                <a:pos x="271" y="465"/>
              </a:cxn>
              <a:cxn ang="0">
                <a:pos x="507" y="569"/>
              </a:cxn>
            </a:cxnLst>
            <a:rect l="0" t="0" r="r" b="b"/>
            <a:pathLst>
              <a:path w="507" h="569">
                <a:moveTo>
                  <a:pt x="0" y="0"/>
                </a:moveTo>
                <a:cubicBezTo>
                  <a:pt x="15" y="57"/>
                  <a:pt x="51" y="264"/>
                  <a:pt x="96" y="341"/>
                </a:cubicBezTo>
                <a:cubicBezTo>
                  <a:pt x="141" y="418"/>
                  <a:pt x="203" y="427"/>
                  <a:pt x="271" y="465"/>
                </a:cubicBezTo>
                <a:cubicBezTo>
                  <a:pt x="339" y="503"/>
                  <a:pt x="458" y="547"/>
                  <a:pt x="507" y="569"/>
                </a:cubicBezTo>
              </a:path>
            </a:pathLst>
          </a:custGeom>
          <a:noFill/>
          <a:ln w="28575" cap="flat" cmpd="sng">
            <a:solidFill>
              <a:srgbClr val="3333FF"/>
            </a:solidFill>
            <a:prstDash val="solid"/>
            <a:round/>
            <a:headEnd type="stealth" w="med" len="lg"/>
            <a:tailEnd type="none" w="sm" len="sm"/>
          </a:ln>
          <a:effectLst/>
        </p:spPr>
        <p:txBody>
          <a:bodyPr/>
          <a:lstStyle/>
          <a:p>
            <a:endParaRPr lang="zh-CN" altLang="en-US"/>
          </a:p>
        </p:txBody>
      </p:sp>
      <p:sp>
        <p:nvSpPr>
          <p:cNvPr id="10258" name="Freeform 18"/>
          <p:cNvSpPr/>
          <p:nvPr/>
        </p:nvSpPr>
        <p:spPr bwMode="auto">
          <a:xfrm>
            <a:off x="3559177" y="3852863"/>
            <a:ext cx="1008062" cy="889000"/>
          </a:xfrm>
          <a:custGeom>
            <a:avLst/>
            <a:gdLst/>
            <a:ahLst/>
            <a:cxnLst>
              <a:cxn ang="0">
                <a:pos x="635" y="560"/>
              </a:cxn>
              <a:cxn ang="0">
                <a:pos x="434" y="164"/>
              </a:cxn>
              <a:cxn ang="0">
                <a:pos x="0" y="0"/>
              </a:cxn>
            </a:cxnLst>
            <a:rect l="0" t="0" r="r" b="b"/>
            <a:pathLst>
              <a:path w="635" h="560">
                <a:moveTo>
                  <a:pt x="635" y="560"/>
                </a:moveTo>
                <a:cubicBezTo>
                  <a:pt x="601" y="494"/>
                  <a:pt x="540" y="257"/>
                  <a:pt x="434" y="164"/>
                </a:cubicBezTo>
                <a:cubicBezTo>
                  <a:pt x="328" y="71"/>
                  <a:pt x="90" y="34"/>
                  <a:pt x="0" y="0"/>
                </a:cubicBezTo>
              </a:path>
            </a:pathLst>
          </a:custGeom>
          <a:noFill/>
          <a:ln w="28575" cap="flat" cmpd="sng">
            <a:solidFill>
              <a:srgbClr val="3333FF"/>
            </a:solidFill>
            <a:prstDash val="solid"/>
            <a:round/>
            <a:headEnd type="none" w="med" len="med"/>
            <a:tailEnd type="stealth" w="med" len="lg"/>
          </a:ln>
          <a:effectLst/>
        </p:spPr>
        <p:txBody>
          <a:bodyPr/>
          <a:lstStyle/>
          <a:p>
            <a:endParaRPr lang="zh-CN" altLang="en-US"/>
          </a:p>
        </p:txBody>
      </p:sp>
      <p:grpSp>
        <p:nvGrpSpPr>
          <p:cNvPr id="21" name="组合 20"/>
          <p:cNvGrpSpPr/>
          <p:nvPr/>
        </p:nvGrpSpPr>
        <p:grpSpPr>
          <a:xfrm>
            <a:off x="2281239" y="3962401"/>
            <a:ext cx="2041526" cy="1025526"/>
            <a:chOff x="2281239" y="3962401"/>
            <a:chExt cx="2041526" cy="1025526"/>
          </a:xfrm>
        </p:grpSpPr>
        <p:sp>
          <p:nvSpPr>
            <p:cNvPr id="10247" name="Freeform 7"/>
            <p:cNvSpPr/>
            <p:nvPr/>
          </p:nvSpPr>
          <p:spPr bwMode="auto">
            <a:xfrm>
              <a:off x="2390777" y="4964114"/>
              <a:ext cx="1931988" cy="23813"/>
            </a:xfrm>
            <a:custGeom>
              <a:avLst/>
              <a:gdLst/>
              <a:ahLst/>
              <a:cxnLst>
                <a:cxn ang="0">
                  <a:pos x="1217" y="0"/>
                </a:cxn>
                <a:cxn ang="0">
                  <a:pos x="0" y="15"/>
                </a:cxn>
              </a:cxnLst>
              <a:rect l="0" t="0" r="r" b="b"/>
              <a:pathLst>
                <a:path w="1217" h="15">
                  <a:moveTo>
                    <a:pt x="1217" y="0"/>
                  </a:moveTo>
                  <a:lnTo>
                    <a:pt x="0" y="15"/>
                  </a:lnTo>
                </a:path>
              </a:pathLst>
            </a:custGeom>
            <a:solidFill>
              <a:schemeClr val="accent1"/>
            </a:solidFill>
            <a:ln w="28575">
              <a:solidFill>
                <a:srgbClr val="FF0000"/>
              </a:solidFill>
              <a:round/>
              <a:tailEnd type="stealth" w="med" len="lg"/>
            </a:ln>
          </p:spPr>
          <p:txBody>
            <a:bodyPr/>
            <a:lstStyle/>
            <a:p>
              <a:endParaRPr lang="zh-CN" altLang="en-US"/>
            </a:p>
          </p:txBody>
        </p:sp>
        <p:sp>
          <p:nvSpPr>
            <p:cNvPr id="10259" name="Freeform 19"/>
            <p:cNvSpPr/>
            <p:nvPr/>
          </p:nvSpPr>
          <p:spPr bwMode="auto">
            <a:xfrm>
              <a:off x="2281239" y="3962401"/>
              <a:ext cx="814388" cy="892175"/>
            </a:xfrm>
            <a:custGeom>
              <a:avLst/>
              <a:gdLst/>
              <a:ahLst/>
              <a:cxnLst>
                <a:cxn ang="0">
                  <a:pos x="0" y="562"/>
                </a:cxn>
                <a:cxn ang="0">
                  <a:pos x="513" y="0"/>
                </a:cxn>
              </a:cxnLst>
              <a:rect l="0" t="0" r="r" b="b"/>
              <a:pathLst>
                <a:path w="513" h="562">
                  <a:moveTo>
                    <a:pt x="0" y="562"/>
                  </a:moveTo>
                  <a:lnTo>
                    <a:pt x="513" y="0"/>
                  </a:lnTo>
                </a:path>
              </a:pathLst>
            </a:custGeom>
            <a:noFill/>
            <a:ln w="28575">
              <a:solidFill>
                <a:srgbClr val="FF0000"/>
              </a:solidFill>
              <a:miter lim="800000"/>
              <a:tailEnd type="stealth" w="med" len="lg"/>
            </a:ln>
            <a:effectLst/>
          </p:spPr>
          <p:txBody>
            <a:bodyPr wrap="none"/>
            <a:lstStyle/>
            <a:p>
              <a:endParaRPr lang="zh-CN" altLang="en-US"/>
            </a:p>
          </p:txBody>
        </p:sp>
      </p:grpSp>
      <p:sp>
        <p:nvSpPr>
          <p:cNvPr id="10260" name="Freeform 20"/>
          <p:cNvSpPr/>
          <p:nvPr/>
        </p:nvSpPr>
        <p:spPr bwMode="auto">
          <a:xfrm>
            <a:off x="3536952" y="3951288"/>
            <a:ext cx="917575" cy="844550"/>
          </a:xfrm>
          <a:custGeom>
            <a:avLst/>
            <a:gdLst/>
            <a:ahLst/>
            <a:cxnLst>
              <a:cxn ang="0">
                <a:pos x="0" y="0"/>
              </a:cxn>
              <a:cxn ang="0">
                <a:pos x="578" y="532"/>
              </a:cxn>
            </a:cxnLst>
            <a:rect l="0" t="0" r="r" b="b"/>
            <a:pathLst>
              <a:path w="578" h="532">
                <a:moveTo>
                  <a:pt x="0" y="0"/>
                </a:moveTo>
                <a:lnTo>
                  <a:pt x="578" y="532"/>
                </a:lnTo>
              </a:path>
            </a:pathLst>
          </a:custGeom>
          <a:noFill/>
          <a:ln w="34925">
            <a:solidFill>
              <a:srgbClr val="3333FF"/>
            </a:solidFill>
            <a:miter lim="800000"/>
            <a:tailEnd type="stealth" w="med" len="lg"/>
          </a:ln>
          <a:effectLst/>
        </p:spPr>
        <p:txBody>
          <a:bodyPr wrap="none"/>
          <a:lstStyle/>
          <a:p>
            <a:endParaRPr lang="zh-CN" altLang="en-US"/>
          </a:p>
        </p:txBody>
      </p:sp>
      <p:sp>
        <p:nvSpPr>
          <p:cNvPr id="20" name="TextBox 19"/>
          <p:cNvSpPr txBox="1"/>
          <p:nvPr/>
        </p:nvSpPr>
        <p:spPr>
          <a:xfrm>
            <a:off x="5429256" y="4507064"/>
            <a:ext cx="2571768" cy="769441"/>
          </a:xfrm>
          <a:prstGeom prst="rect">
            <a:avLst/>
          </a:prstGeom>
          <a:noFill/>
        </p:spPr>
        <p:txBody>
          <a:bodyPr wrap="square" rtlCol="0">
            <a:spAutoFit/>
          </a:bodyPr>
          <a:lstStyle/>
          <a:p>
            <a:r>
              <a:rPr lang="en-US" altLang="zh-CN" sz="2200" dirty="0" smtClean="0">
                <a:solidFill>
                  <a:srgbClr val="0000FF"/>
                </a:solidFill>
                <a:ea typeface="楷体" panose="02010609060101010101" pitchFamily="49" charset="-122"/>
                <a:cs typeface="Times New Roman" panose="02020603050405020304" pitchFamily="18" charset="0"/>
              </a:rPr>
              <a:t>0→ 1</a:t>
            </a:r>
            <a:r>
              <a:rPr lang="zh-CN" altLang="en-US" sz="2200" dirty="0" smtClean="0">
                <a:solidFill>
                  <a:srgbClr val="0000FF"/>
                </a:solidFill>
                <a:ea typeface="楷体" panose="02010609060101010101" pitchFamily="49" charset="-122"/>
                <a:cs typeface="Times New Roman" panose="02020603050405020304" pitchFamily="18" charset="0"/>
              </a:rPr>
              <a:t>的一条</a:t>
            </a:r>
            <a:r>
              <a:rPr kumimoji="1" lang="zh-CN" altLang="en-US" sz="2200" smtClean="0">
                <a:solidFill>
                  <a:srgbClr val="0000FF"/>
                </a:solidFill>
                <a:ea typeface="楷体" panose="02010609060101010101" pitchFamily="49" charset="-122"/>
                <a:cs typeface="Times New Roman" panose="02020603050405020304" pitchFamily="18" charset="0"/>
              </a:rPr>
              <a:t>简单路径，长度</a:t>
            </a:r>
            <a:r>
              <a:rPr kumimoji="1" lang="zh-CN" altLang="en-US" sz="2200" dirty="0" smtClean="0">
                <a:solidFill>
                  <a:srgbClr val="0000FF"/>
                </a:solidFill>
                <a:ea typeface="楷体" panose="02010609060101010101" pitchFamily="49" charset="-122"/>
                <a:cs typeface="Times New Roman" panose="02020603050405020304" pitchFamily="18" charset="0"/>
              </a:rPr>
              <a:t>为</a:t>
            </a:r>
            <a:r>
              <a:rPr kumimoji="1" lang="en-US" altLang="zh-CN" sz="2200" dirty="0" smtClean="0">
                <a:solidFill>
                  <a:srgbClr val="0000FF"/>
                </a:solidFill>
                <a:ea typeface="楷体" panose="02010609060101010101" pitchFamily="49" charset="-122"/>
                <a:cs typeface="Times New Roman" panose="02020603050405020304" pitchFamily="18" charset="0"/>
              </a:rPr>
              <a:t>2</a:t>
            </a:r>
            <a:endParaRPr lang="zh-CN" altLang="en-US" sz="2200" dirty="0">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21"/>
                                        </p:tgtEl>
                                      </p:cBhvr>
                                    </p:animEffect>
                                    <p:animScale>
                                      <p:cBhvr>
                                        <p:cTn id="7" dur="500" autoRev="1" fill="hold"/>
                                        <p:tgtEl>
                                          <p:spTgt spid="21"/>
                                        </p:tgtEl>
                                      </p:cBhvr>
                                      <p:by x="105000" y="105000"/>
                                    </p:animScale>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00428" y="3044825"/>
            <a:ext cx="9144000" cy="0"/>
          </a:xfrm>
          <a:prstGeom prst="rect">
            <a:avLst/>
          </a:prstGeom>
          <a:noFill/>
          <a:ln w="9525">
            <a:noFill/>
            <a:miter lim="800000"/>
          </a:ln>
          <a:effectLst/>
        </p:spPr>
        <p:txBody>
          <a:bodyPr>
            <a:spAutoFit/>
          </a:bodyPr>
          <a:lstStyle/>
          <a:p>
            <a:endParaRPr lang="zh-CN" altLang="en-US"/>
          </a:p>
        </p:txBody>
      </p:sp>
      <p:sp>
        <p:nvSpPr>
          <p:cNvPr id="45060" name="Text Box 4"/>
          <p:cNvSpPr txBox="1">
            <a:spLocks noChangeArrowheads="1"/>
          </p:cNvSpPr>
          <p:nvPr/>
        </p:nvSpPr>
        <p:spPr bwMode="auto">
          <a:xfrm>
            <a:off x="2071670" y="5072074"/>
            <a:ext cx="4929222" cy="457200"/>
          </a:xfrm>
          <a:prstGeom prst="rect">
            <a:avLst/>
          </a:prstGeom>
          <a:noFill/>
          <a:ln w="9525">
            <a:noFill/>
            <a:miter lim="800000"/>
          </a:ln>
          <a:effectLst/>
        </p:spPr>
        <p:txBody>
          <a:bodyPr wrap="square">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普里姆算法求解最小生成树的</a:t>
            </a:r>
            <a:r>
              <a:rPr kumimoji="1" lang="zh-CN" altLang="en-US" dirty="0" smtClean="0">
                <a:ea typeface="楷体" panose="02010609060101010101" pitchFamily="49" charset="-122"/>
                <a:cs typeface="Times New Roman" panose="02020603050405020304" pitchFamily="18" charset="0"/>
              </a:rPr>
              <a:t>过程 </a:t>
            </a:r>
            <a:endParaRPr kumimoji="1" lang="zh-CN" altLang="en-US" dirty="0">
              <a:ea typeface="楷体" panose="02010609060101010101" pitchFamily="49" charset="-122"/>
              <a:cs typeface="Times New Roman" panose="02020603050405020304" pitchFamily="18" charset="0"/>
            </a:endParaRPr>
          </a:p>
        </p:txBody>
      </p:sp>
      <p:sp>
        <p:nvSpPr>
          <p:cNvPr id="45061" name="Oval 5"/>
          <p:cNvSpPr>
            <a:spLocks noChangeArrowheads="1"/>
          </p:cNvSpPr>
          <p:nvPr/>
        </p:nvSpPr>
        <p:spPr bwMode="auto">
          <a:xfrm>
            <a:off x="1727254"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0</a:t>
            </a:r>
          </a:p>
        </p:txBody>
      </p:sp>
      <p:sp>
        <p:nvSpPr>
          <p:cNvPr id="45062" name="Oval 6"/>
          <p:cNvSpPr>
            <a:spLocks noChangeArrowheads="1"/>
          </p:cNvSpPr>
          <p:nvPr/>
        </p:nvSpPr>
        <p:spPr bwMode="auto">
          <a:xfrm>
            <a:off x="2808341"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63" name="Oval 7"/>
          <p:cNvSpPr>
            <a:spLocks noChangeArrowheads="1"/>
          </p:cNvSpPr>
          <p:nvPr/>
        </p:nvSpPr>
        <p:spPr bwMode="auto">
          <a:xfrm>
            <a:off x="1150991" y="225266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5</a:t>
            </a:r>
          </a:p>
        </p:txBody>
      </p:sp>
      <p:sp>
        <p:nvSpPr>
          <p:cNvPr id="45064" name="Oval 8"/>
          <p:cNvSpPr>
            <a:spLocks noChangeArrowheads="1"/>
          </p:cNvSpPr>
          <p:nvPr/>
        </p:nvSpPr>
        <p:spPr bwMode="auto">
          <a:xfrm>
            <a:off x="1800279"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45065" name="Oval 9"/>
          <p:cNvSpPr>
            <a:spLocks noChangeArrowheads="1"/>
          </p:cNvSpPr>
          <p:nvPr/>
        </p:nvSpPr>
        <p:spPr bwMode="auto">
          <a:xfrm>
            <a:off x="2735316"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5066" name="Oval 10"/>
          <p:cNvSpPr>
            <a:spLocks noChangeArrowheads="1"/>
          </p:cNvSpPr>
          <p:nvPr/>
        </p:nvSpPr>
        <p:spPr bwMode="auto">
          <a:xfrm>
            <a:off x="23035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67" name="Oval 11"/>
          <p:cNvSpPr>
            <a:spLocks noChangeArrowheads="1"/>
          </p:cNvSpPr>
          <p:nvPr/>
        </p:nvSpPr>
        <p:spPr bwMode="auto">
          <a:xfrm>
            <a:off x="31671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45068" name="Line 12"/>
          <p:cNvSpPr>
            <a:spLocks noChangeShapeType="1"/>
          </p:cNvSpPr>
          <p:nvPr/>
        </p:nvSpPr>
        <p:spPr bwMode="auto">
          <a:xfrm>
            <a:off x="2087616" y="1603375"/>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45069" name="Freeform 13"/>
          <p:cNvSpPr/>
          <p:nvPr/>
        </p:nvSpPr>
        <p:spPr bwMode="auto">
          <a:xfrm>
            <a:off x="1368479" y="172402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0" name="Freeform 14"/>
          <p:cNvSpPr/>
          <p:nvPr/>
        </p:nvSpPr>
        <p:spPr bwMode="auto">
          <a:xfrm>
            <a:off x="1433566" y="2651125"/>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1" name="Freeform 15"/>
          <p:cNvSpPr/>
          <p:nvPr/>
        </p:nvSpPr>
        <p:spPr bwMode="auto">
          <a:xfrm>
            <a:off x="2159054" y="322262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2" name="Freeform 16"/>
          <p:cNvSpPr/>
          <p:nvPr/>
        </p:nvSpPr>
        <p:spPr bwMode="auto">
          <a:xfrm>
            <a:off x="2016179" y="254952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3" name="Line 17"/>
          <p:cNvSpPr>
            <a:spLocks noChangeShapeType="1"/>
          </p:cNvSpPr>
          <p:nvPr/>
        </p:nvSpPr>
        <p:spPr bwMode="auto">
          <a:xfrm>
            <a:off x="2571737" y="2571744"/>
            <a:ext cx="285752" cy="428628"/>
          </a:xfrm>
          <a:prstGeom prst="line">
            <a:avLst/>
          </a:prstGeom>
          <a:noFill/>
          <a:ln w="19050">
            <a:solidFill>
              <a:srgbClr val="3333FF"/>
            </a:solidFill>
            <a:round/>
            <a:tailEnd type="none" w="med" len="lg"/>
          </a:ln>
          <a:effectLst/>
        </p:spPr>
        <p:txBody>
          <a:bodyPr wrap="none"/>
          <a:lstStyle/>
          <a:p>
            <a:endParaRPr lang="zh-CN" altLang="en-US"/>
          </a:p>
        </p:txBody>
      </p:sp>
      <p:sp>
        <p:nvSpPr>
          <p:cNvPr id="45074" name="Line 18"/>
          <p:cNvSpPr>
            <a:spLocks noChangeShapeType="1"/>
          </p:cNvSpPr>
          <p:nvPr/>
        </p:nvSpPr>
        <p:spPr bwMode="auto">
          <a:xfrm flipH="1">
            <a:off x="2579741" y="1773238"/>
            <a:ext cx="287338" cy="431800"/>
          </a:xfrm>
          <a:prstGeom prst="line">
            <a:avLst/>
          </a:prstGeom>
          <a:noFill/>
          <a:ln w="19050">
            <a:solidFill>
              <a:srgbClr val="3333FF"/>
            </a:solidFill>
            <a:round/>
            <a:tailEnd type="none" w="med" len="lg"/>
          </a:ln>
          <a:effectLst/>
        </p:spPr>
        <p:txBody>
          <a:bodyPr wrap="none"/>
          <a:lstStyle/>
          <a:p>
            <a:endParaRPr lang="zh-CN" altLang="en-US"/>
          </a:p>
        </p:txBody>
      </p:sp>
      <p:sp>
        <p:nvSpPr>
          <p:cNvPr id="45075" name="Line 19"/>
          <p:cNvSpPr>
            <a:spLocks noChangeShapeType="1"/>
          </p:cNvSpPr>
          <p:nvPr/>
        </p:nvSpPr>
        <p:spPr bwMode="auto">
          <a:xfrm>
            <a:off x="3117838" y="1785926"/>
            <a:ext cx="176400" cy="399600"/>
          </a:xfrm>
          <a:prstGeom prst="line">
            <a:avLst/>
          </a:prstGeom>
          <a:noFill/>
          <a:ln w="19050">
            <a:solidFill>
              <a:srgbClr val="3333FF"/>
            </a:solidFill>
            <a:round/>
            <a:tailEnd type="none" w="med" len="lg"/>
          </a:ln>
          <a:effectLst/>
        </p:spPr>
        <p:txBody>
          <a:bodyPr wrap="none"/>
          <a:lstStyle/>
          <a:p>
            <a:endParaRPr lang="zh-CN" altLang="en-US"/>
          </a:p>
        </p:txBody>
      </p:sp>
      <p:sp>
        <p:nvSpPr>
          <p:cNvPr id="45076" name="Line 20"/>
          <p:cNvSpPr>
            <a:spLocks noChangeShapeType="1"/>
          </p:cNvSpPr>
          <p:nvPr/>
        </p:nvSpPr>
        <p:spPr bwMode="auto">
          <a:xfrm flipH="1">
            <a:off x="3036939" y="2605082"/>
            <a:ext cx="270000" cy="396000"/>
          </a:xfrm>
          <a:prstGeom prst="line">
            <a:avLst/>
          </a:prstGeom>
          <a:noFill/>
          <a:ln w="19050">
            <a:solidFill>
              <a:srgbClr val="3333FF"/>
            </a:solidFill>
            <a:round/>
            <a:tailEnd type="none" w="med" len="lg"/>
          </a:ln>
          <a:effectLst/>
        </p:spPr>
        <p:txBody>
          <a:bodyPr wrap="none"/>
          <a:lstStyle/>
          <a:p>
            <a:endParaRPr lang="zh-CN" altLang="en-US"/>
          </a:p>
        </p:txBody>
      </p:sp>
      <p:sp>
        <p:nvSpPr>
          <p:cNvPr id="45077" name="Text Box 21"/>
          <p:cNvSpPr txBox="1">
            <a:spLocks noChangeArrowheads="1"/>
          </p:cNvSpPr>
          <p:nvPr/>
        </p:nvSpPr>
        <p:spPr bwMode="auto">
          <a:xfrm>
            <a:off x="2232079" y="12446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28</a:t>
            </a:r>
          </a:p>
        </p:txBody>
      </p:sp>
      <p:sp>
        <p:nvSpPr>
          <p:cNvPr id="45078" name="Text Box 22"/>
          <p:cNvSpPr txBox="1">
            <a:spLocks noChangeArrowheads="1"/>
          </p:cNvSpPr>
          <p:nvPr/>
        </p:nvSpPr>
        <p:spPr bwMode="auto">
          <a:xfrm>
            <a:off x="1152579" y="1711325"/>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10</a:t>
            </a:r>
          </a:p>
        </p:txBody>
      </p:sp>
      <p:sp>
        <p:nvSpPr>
          <p:cNvPr id="45079" name="Text Box 23"/>
          <p:cNvSpPr txBox="1">
            <a:spLocks noChangeArrowheads="1"/>
          </p:cNvSpPr>
          <p:nvPr/>
        </p:nvSpPr>
        <p:spPr bwMode="auto">
          <a:xfrm>
            <a:off x="3168704" y="16764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16</a:t>
            </a:r>
          </a:p>
        </p:txBody>
      </p:sp>
      <p:sp>
        <p:nvSpPr>
          <p:cNvPr id="45080" name="Text Box 24"/>
          <p:cNvSpPr txBox="1">
            <a:spLocks noChangeArrowheads="1"/>
          </p:cNvSpPr>
          <p:nvPr/>
        </p:nvSpPr>
        <p:spPr bwMode="auto">
          <a:xfrm>
            <a:off x="2303516" y="17827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14</a:t>
            </a:r>
          </a:p>
        </p:txBody>
      </p:sp>
      <p:sp>
        <p:nvSpPr>
          <p:cNvPr id="45081" name="Text Box 25"/>
          <p:cNvSpPr txBox="1">
            <a:spLocks noChangeArrowheads="1"/>
          </p:cNvSpPr>
          <p:nvPr/>
        </p:nvSpPr>
        <p:spPr bwMode="auto">
          <a:xfrm>
            <a:off x="1225604"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25</a:t>
            </a:r>
          </a:p>
        </p:txBody>
      </p:sp>
      <p:sp>
        <p:nvSpPr>
          <p:cNvPr id="45082" name="Text Box 26"/>
          <p:cNvSpPr txBox="1">
            <a:spLocks noChangeArrowheads="1"/>
          </p:cNvSpPr>
          <p:nvPr/>
        </p:nvSpPr>
        <p:spPr bwMode="auto">
          <a:xfrm>
            <a:off x="1800279" y="25034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24</a:t>
            </a:r>
          </a:p>
        </p:txBody>
      </p:sp>
      <p:sp>
        <p:nvSpPr>
          <p:cNvPr id="45083" name="Text Box 27"/>
          <p:cNvSpPr txBox="1">
            <a:spLocks noChangeArrowheads="1"/>
          </p:cNvSpPr>
          <p:nvPr/>
        </p:nvSpPr>
        <p:spPr bwMode="auto">
          <a:xfrm>
            <a:off x="2663879" y="24304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18</a:t>
            </a:r>
          </a:p>
        </p:txBody>
      </p:sp>
      <p:sp>
        <p:nvSpPr>
          <p:cNvPr id="45084" name="Text Box 28"/>
          <p:cNvSpPr txBox="1">
            <a:spLocks noChangeArrowheads="1"/>
          </p:cNvSpPr>
          <p:nvPr/>
        </p:nvSpPr>
        <p:spPr bwMode="auto">
          <a:xfrm>
            <a:off x="2232079" y="324126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22</a:t>
            </a:r>
          </a:p>
        </p:txBody>
      </p:sp>
      <p:sp>
        <p:nvSpPr>
          <p:cNvPr id="45085" name="Text Box 29"/>
          <p:cNvSpPr txBox="1">
            <a:spLocks noChangeArrowheads="1"/>
          </p:cNvSpPr>
          <p:nvPr/>
        </p:nvSpPr>
        <p:spPr bwMode="auto">
          <a:xfrm>
            <a:off x="3097266"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12</a:t>
            </a:r>
          </a:p>
        </p:txBody>
      </p:sp>
      <p:sp>
        <p:nvSpPr>
          <p:cNvPr id="45086" name="Text Box 30"/>
          <p:cNvSpPr txBox="1">
            <a:spLocks noChangeArrowheads="1"/>
          </p:cNvSpPr>
          <p:nvPr/>
        </p:nvSpPr>
        <p:spPr bwMode="auto">
          <a:xfrm>
            <a:off x="2016179" y="3835400"/>
            <a:ext cx="935038"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图</a:t>
            </a:r>
            <a:r>
              <a:rPr lang="en-US" altLang="zh-CN" dirty="0">
                <a:ea typeface="楷体" panose="02010609060101010101" pitchFamily="49" charset="-122"/>
                <a:cs typeface="Times New Roman" panose="02020603050405020304" pitchFamily="18" charset="0"/>
              </a:rPr>
              <a:t>G</a:t>
            </a:r>
          </a:p>
        </p:txBody>
      </p:sp>
      <p:sp>
        <p:nvSpPr>
          <p:cNvPr id="45129" name="Text Box 73"/>
          <p:cNvSpPr txBox="1">
            <a:spLocks noChangeArrowheads="1"/>
          </p:cNvSpPr>
          <p:nvPr/>
        </p:nvSpPr>
        <p:spPr bwMode="auto">
          <a:xfrm>
            <a:off x="500034" y="257156"/>
            <a:ext cx="3960812" cy="457200"/>
          </a:xfrm>
          <a:prstGeom prst="rect">
            <a:avLst/>
          </a:prstGeom>
          <a:solidFill>
            <a:srgbClr val="339933"/>
          </a:solidFill>
          <a:ln w="19050" algn="ctr">
            <a:noFill/>
            <a:miter lim="800000"/>
            <a:tailEnd type="none" w="med" len="lg"/>
          </a:ln>
          <a:effectLst/>
        </p:spPr>
        <p:txBody>
          <a:bodyPr wrap="square">
            <a:spAutoFit/>
          </a:bodyPr>
          <a:lstStyle/>
          <a:p>
            <a:pPr>
              <a:spcBef>
                <a:spcPct val="50000"/>
              </a:spcBef>
            </a:pPr>
            <a:r>
              <a:rPr lang="en-US" altLang="zh-CN" dirty="0">
                <a:solidFill>
                  <a:schemeClr val="bg1"/>
                </a:solidFill>
                <a:ea typeface="楷体" panose="02010609060101010101" pitchFamily="49" charset="-122"/>
                <a:cs typeface="Times New Roman" panose="02020603050405020304" pitchFamily="18" charset="0"/>
              </a:rPr>
              <a:t>Prim</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示例演示（起点</a:t>
            </a:r>
            <a:r>
              <a:rPr lang="en-US" altLang="zh-CN" dirty="0" smtClean="0">
                <a:solidFill>
                  <a:schemeClr val="bg1"/>
                </a:solidFill>
                <a:ea typeface="楷体" panose="02010609060101010101" pitchFamily="49" charset="-122"/>
                <a:cs typeface="Times New Roman" panose="02020603050405020304" pitchFamily="18" charset="0"/>
              </a:rPr>
              <a:t>0</a:t>
            </a:r>
            <a:r>
              <a:rPr lang="zh-CN" altLang="en-US" dirty="0" smtClean="0">
                <a:solidFill>
                  <a:schemeClr val="bg1"/>
                </a:solidFill>
                <a:ea typeface="楷体" panose="02010609060101010101" pitchFamily="49" charset="-122"/>
                <a:cs typeface="Times New Roman" panose="02020603050405020304" pitchFamily="18" charset="0"/>
              </a:rPr>
              <a:t>）</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2" name="组合 86"/>
          <p:cNvGrpSpPr/>
          <p:nvPr/>
        </p:nvGrpSpPr>
        <p:grpSpPr>
          <a:xfrm>
            <a:off x="5167380" y="1285860"/>
            <a:ext cx="2376488" cy="2016125"/>
            <a:chOff x="5167380" y="1285860"/>
            <a:chExt cx="2376488" cy="2016125"/>
          </a:xfrm>
        </p:grpSpPr>
        <p:sp>
          <p:nvSpPr>
            <p:cNvPr id="45087" name="Oval 31"/>
            <p:cNvSpPr>
              <a:spLocks noChangeArrowheads="1"/>
            </p:cNvSpPr>
            <p:nvPr/>
          </p:nvSpPr>
          <p:spPr bwMode="auto">
            <a:xfrm>
              <a:off x="5743643" y="1285860"/>
              <a:ext cx="360363" cy="431800"/>
            </a:xfrm>
            <a:prstGeom prst="ellipse">
              <a:avLst/>
            </a:prstGeom>
            <a:solidFill>
              <a:schemeClr val="tx2">
                <a:lumMod val="60000"/>
                <a:lumOff val="40000"/>
              </a:schemeClr>
            </a:solidFill>
            <a:ln w="19050" algn="ctr">
              <a:solidFill>
                <a:srgbClr val="3333FF"/>
              </a:solidFill>
              <a:round/>
              <a:tailEnd type="none" w="med" len="lg"/>
            </a:ln>
            <a:effectLst/>
          </p:spPr>
          <p:txBody>
            <a:bodyPr wrap="none" anchor="ctr"/>
            <a:lstStyle/>
            <a:p>
              <a:r>
                <a:rPr lang="en-US" altLang="zh-CN" dirty="0"/>
                <a:t>0</a:t>
              </a:r>
            </a:p>
          </p:txBody>
        </p:sp>
        <p:sp>
          <p:nvSpPr>
            <p:cNvPr id="45088" name="Oval 32"/>
            <p:cNvSpPr>
              <a:spLocks noChangeArrowheads="1"/>
            </p:cNvSpPr>
            <p:nvPr/>
          </p:nvSpPr>
          <p:spPr bwMode="auto">
            <a:xfrm>
              <a:off x="6824730" y="128586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89" name="Oval 33"/>
            <p:cNvSpPr>
              <a:spLocks noChangeArrowheads="1"/>
            </p:cNvSpPr>
            <p:nvPr/>
          </p:nvSpPr>
          <p:spPr bwMode="auto">
            <a:xfrm>
              <a:off x="5167380" y="2151048"/>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5</a:t>
              </a:r>
            </a:p>
          </p:txBody>
        </p:sp>
        <p:sp>
          <p:nvSpPr>
            <p:cNvPr id="45090" name="Oval 34"/>
            <p:cNvSpPr>
              <a:spLocks noChangeArrowheads="1"/>
            </p:cNvSpPr>
            <p:nvPr/>
          </p:nvSpPr>
          <p:spPr bwMode="auto">
            <a:xfrm>
              <a:off x="5816668" y="2870185"/>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4</a:t>
              </a:r>
            </a:p>
          </p:txBody>
        </p:sp>
        <p:sp>
          <p:nvSpPr>
            <p:cNvPr id="45091" name="Oval 35"/>
            <p:cNvSpPr>
              <a:spLocks noChangeArrowheads="1"/>
            </p:cNvSpPr>
            <p:nvPr/>
          </p:nvSpPr>
          <p:spPr bwMode="auto">
            <a:xfrm>
              <a:off x="6751705" y="2870185"/>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3</a:t>
              </a:r>
            </a:p>
          </p:txBody>
        </p:sp>
        <p:sp>
          <p:nvSpPr>
            <p:cNvPr id="45092" name="Oval 36"/>
            <p:cNvSpPr>
              <a:spLocks noChangeArrowheads="1"/>
            </p:cNvSpPr>
            <p:nvPr/>
          </p:nvSpPr>
          <p:spPr bwMode="auto">
            <a:xfrm>
              <a:off x="63199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93" name="Oval 37"/>
            <p:cNvSpPr>
              <a:spLocks noChangeArrowheads="1"/>
            </p:cNvSpPr>
            <p:nvPr/>
          </p:nvSpPr>
          <p:spPr bwMode="auto">
            <a:xfrm>
              <a:off x="71835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grpSp>
      <p:sp>
        <p:nvSpPr>
          <p:cNvPr id="56" name="Freeform 13"/>
          <p:cNvSpPr/>
          <p:nvPr/>
        </p:nvSpPr>
        <p:spPr bwMode="auto">
          <a:xfrm>
            <a:off x="5403856" y="16430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121" name="Text Box 65"/>
          <p:cNvSpPr txBox="1">
            <a:spLocks noChangeArrowheads="1"/>
          </p:cNvSpPr>
          <p:nvPr/>
        </p:nvSpPr>
        <p:spPr bwMode="auto">
          <a:xfrm>
            <a:off x="5072066" y="3857628"/>
            <a:ext cx="2928958" cy="369332"/>
          </a:xfrm>
          <a:prstGeom prst="rect">
            <a:avLst/>
          </a:prstGeom>
          <a:noFill/>
          <a:ln w="19050" algn="ctr">
            <a:noFill/>
            <a:miter lim="800000"/>
            <a:tailEnd type="none" w="med" len="lg"/>
          </a:ln>
          <a:effectLst/>
        </p:spPr>
        <p:txBody>
          <a:bodyPr wrap="square" lIns="0" tIns="0" rIns="0" bIns="0">
            <a:spAutoFit/>
          </a:bodyPr>
          <a:lstStyle/>
          <a:p>
            <a:pPr algn="l">
              <a:spcBef>
                <a:spcPct val="50000"/>
              </a:spcBef>
            </a:pPr>
            <a:r>
              <a:rPr lang="en-US" altLang="zh-CN" dirty="0">
                <a:solidFill>
                  <a:srgbClr val="CC00CC"/>
                </a:solidFill>
              </a:rPr>
              <a:t>U</a:t>
            </a:r>
            <a:r>
              <a:rPr lang="en-US" altLang="zh-CN" smtClean="0">
                <a:solidFill>
                  <a:srgbClr val="CC00CC"/>
                </a:solidFill>
              </a:rPr>
              <a:t>={ 0</a:t>
            </a:r>
            <a:r>
              <a:rPr lang="zh-CN" altLang="en-US" smtClean="0">
                <a:solidFill>
                  <a:srgbClr val="CC00CC"/>
                </a:solidFill>
              </a:rPr>
              <a:t>，</a:t>
            </a:r>
            <a:r>
              <a:rPr lang="en-US" altLang="zh-CN" smtClean="0">
                <a:solidFill>
                  <a:srgbClr val="CC00CC"/>
                </a:solidFill>
              </a:rPr>
              <a:t>5 </a:t>
            </a:r>
            <a:r>
              <a:rPr lang="zh-CN" altLang="en-US" smtClean="0">
                <a:solidFill>
                  <a:srgbClr val="CC00CC"/>
                </a:solidFill>
              </a:rPr>
              <a:t>，</a:t>
            </a:r>
            <a:r>
              <a:rPr lang="en-US" altLang="zh-CN" smtClean="0">
                <a:solidFill>
                  <a:srgbClr val="CC00CC"/>
                </a:solidFill>
              </a:rPr>
              <a:t>4 </a:t>
            </a:r>
            <a:r>
              <a:rPr lang="zh-CN" altLang="en-US" smtClean="0">
                <a:solidFill>
                  <a:srgbClr val="CC00CC"/>
                </a:solidFill>
              </a:rPr>
              <a:t>，</a:t>
            </a:r>
            <a:r>
              <a:rPr lang="en-US" altLang="zh-CN" smtClean="0">
                <a:solidFill>
                  <a:srgbClr val="CC00CC"/>
                </a:solidFill>
              </a:rPr>
              <a:t>3 </a:t>
            </a:r>
            <a:r>
              <a:rPr lang="en-US" altLang="zh-CN" dirty="0" smtClean="0">
                <a:solidFill>
                  <a:srgbClr val="CC00CC"/>
                </a:solidFill>
              </a:rPr>
              <a:t>}</a:t>
            </a:r>
            <a:endParaRPr lang="en-US" altLang="zh-CN" dirty="0">
              <a:solidFill>
                <a:srgbClr val="CC00CC"/>
              </a:solidFill>
            </a:endParaRPr>
          </a:p>
        </p:txBody>
      </p:sp>
      <p:sp>
        <p:nvSpPr>
          <p:cNvPr id="84" name="Oval 31"/>
          <p:cNvSpPr>
            <a:spLocks noChangeArrowheads="1"/>
          </p:cNvSpPr>
          <p:nvPr/>
        </p:nvSpPr>
        <p:spPr bwMode="auto">
          <a:xfrm>
            <a:off x="5740408" y="1269988"/>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0</a:t>
            </a:r>
          </a:p>
        </p:txBody>
      </p:sp>
      <p:sp>
        <p:nvSpPr>
          <p:cNvPr id="46" name="Oval 33"/>
          <p:cNvSpPr>
            <a:spLocks noChangeArrowheads="1"/>
          </p:cNvSpPr>
          <p:nvPr/>
        </p:nvSpPr>
        <p:spPr bwMode="auto">
          <a:xfrm>
            <a:off x="5156204" y="214311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ea typeface="黑体" panose="02010609060101010101" pitchFamily="49" charset="-122"/>
                <a:cs typeface="Times New Roman" panose="02020603050405020304" pitchFamily="18" charset="0"/>
              </a:rPr>
              <a:t>5</a:t>
            </a:r>
          </a:p>
        </p:txBody>
      </p:sp>
      <p:sp>
        <p:nvSpPr>
          <p:cNvPr id="47" name="任意多边形 46"/>
          <p:cNvSpPr/>
          <p:nvPr/>
        </p:nvSpPr>
        <p:spPr bwMode="auto">
          <a:xfrm>
            <a:off x="850901" y="1276352"/>
            <a:ext cx="2456891" cy="2293383"/>
          </a:xfrm>
          <a:custGeom>
            <a:avLst/>
            <a:gdLst>
              <a:gd name="connsiteX0" fmla="*/ 791633 w 1426633"/>
              <a:gd name="connsiteY0" fmla="*/ 101600 h 1769533"/>
              <a:gd name="connsiteX1" fmla="*/ 461433 w 1426633"/>
              <a:gd name="connsiteY1" fmla="*/ 292100 h 1769533"/>
              <a:gd name="connsiteX2" fmla="*/ 80433 w 1426633"/>
              <a:gd name="connsiteY2" fmla="*/ 1054100 h 1769533"/>
              <a:gd name="connsiteX3" fmla="*/ 80433 w 1426633"/>
              <a:gd name="connsiteY3" fmla="*/ 1562100 h 1769533"/>
              <a:gd name="connsiteX4" fmla="*/ 563033 w 1426633"/>
              <a:gd name="connsiteY4" fmla="*/ 1549400 h 1769533"/>
              <a:gd name="connsiteX5" fmla="*/ 1388533 w 1426633"/>
              <a:gd name="connsiteY5" fmla="*/ 241300 h 1769533"/>
              <a:gd name="connsiteX6" fmla="*/ 791633 w 1426633"/>
              <a:gd name="connsiteY6" fmla="*/ 101600 h 1769533"/>
              <a:gd name="connsiteX0-1" fmla="*/ 910691 w 1614456"/>
              <a:gd name="connsiteY0-2" fmla="*/ 220659 h 2602948"/>
              <a:gd name="connsiteX1-3" fmla="*/ 580491 w 1614456"/>
              <a:gd name="connsiteY1-4" fmla="*/ 411159 h 2602948"/>
              <a:gd name="connsiteX2-5" fmla="*/ 199491 w 1614456"/>
              <a:gd name="connsiteY2-6" fmla="*/ 1173159 h 2602948"/>
              <a:gd name="connsiteX3-7" fmla="*/ 199491 w 1614456"/>
              <a:gd name="connsiteY3-8" fmla="*/ 1681159 h 2602948"/>
              <a:gd name="connsiteX4-9" fmla="*/ 1396439 w 1614456"/>
              <a:gd name="connsiteY4-10" fmla="*/ 2382815 h 2602948"/>
              <a:gd name="connsiteX5-11" fmla="*/ 1507591 w 1614456"/>
              <a:gd name="connsiteY5-12" fmla="*/ 360359 h 2602948"/>
              <a:gd name="connsiteX6-13" fmla="*/ 910691 w 1614456"/>
              <a:gd name="connsiteY6-14" fmla="*/ 220659 h 2602948"/>
              <a:gd name="connsiteX0-15" fmla="*/ 910691 w 1563385"/>
              <a:gd name="connsiteY0-16" fmla="*/ 19050 h 2265873"/>
              <a:gd name="connsiteX1-17" fmla="*/ 580491 w 1563385"/>
              <a:gd name="connsiteY1-18" fmla="*/ 209550 h 2265873"/>
              <a:gd name="connsiteX2-19" fmla="*/ 199491 w 1563385"/>
              <a:gd name="connsiteY2-20" fmla="*/ 971550 h 2265873"/>
              <a:gd name="connsiteX3-21" fmla="*/ 199491 w 1563385"/>
              <a:gd name="connsiteY3-22" fmla="*/ 1479550 h 2265873"/>
              <a:gd name="connsiteX4-23" fmla="*/ 1396439 w 1563385"/>
              <a:gd name="connsiteY4-24" fmla="*/ 2181206 h 2265873"/>
              <a:gd name="connsiteX5-25" fmla="*/ 1201168 w 1563385"/>
              <a:gd name="connsiteY5-26" fmla="*/ 971550 h 2265873"/>
              <a:gd name="connsiteX6-27" fmla="*/ 1507591 w 1563385"/>
              <a:gd name="connsiteY6-28" fmla="*/ 158750 h 2265873"/>
              <a:gd name="connsiteX7" fmla="*/ 910691 w 1563385"/>
              <a:gd name="connsiteY7" fmla="*/ 19050 h 2265873"/>
              <a:gd name="connsiteX0-29" fmla="*/ 812800 w 1458113"/>
              <a:gd name="connsiteY0-30" fmla="*/ 19050 h 2346306"/>
              <a:gd name="connsiteX1-31" fmla="*/ 482600 w 1458113"/>
              <a:gd name="connsiteY1-32" fmla="*/ 209550 h 2346306"/>
              <a:gd name="connsiteX2-33" fmla="*/ 101600 w 1458113"/>
              <a:gd name="connsiteY2-34" fmla="*/ 971550 h 2346306"/>
              <a:gd name="connsiteX3-35" fmla="*/ 101600 w 1458113"/>
              <a:gd name="connsiteY3-36" fmla="*/ 1479550 h 2346306"/>
              <a:gd name="connsiteX4-37" fmla="*/ 711200 w 1458113"/>
              <a:gd name="connsiteY4-38" fmla="*/ 1962150 h 2346306"/>
              <a:gd name="connsiteX5-39" fmla="*/ 1298548 w 1458113"/>
              <a:gd name="connsiteY5-40" fmla="*/ 2181206 h 2346306"/>
              <a:gd name="connsiteX6-41" fmla="*/ 1103277 w 1458113"/>
              <a:gd name="connsiteY6-42" fmla="*/ 971550 h 2346306"/>
              <a:gd name="connsiteX7-43" fmla="*/ 1409700 w 1458113"/>
              <a:gd name="connsiteY7-44" fmla="*/ 158750 h 2346306"/>
              <a:gd name="connsiteX8" fmla="*/ 812800 w 1458113"/>
              <a:gd name="connsiteY8" fmla="*/ 19050 h 2346306"/>
              <a:gd name="connsiteX0-45" fmla="*/ 812800 w 1458113"/>
              <a:gd name="connsiteY0-46" fmla="*/ 19050 h 2206606"/>
              <a:gd name="connsiteX1-47" fmla="*/ 482600 w 1458113"/>
              <a:gd name="connsiteY1-48" fmla="*/ 209550 h 2206606"/>
              <a:gd name="connsiteX2-49" fmla="*/ 101600 w 1458113"/>
              <a:gd name="connsiteY2-50" fmla="*/ 971550 h 2206606"/>
              <a:gd name="connsiteX3-51" fmla="*/ 101600 w 1458113"/>
              <a:gd name="connsiteY3-52" fmla="*/ 1479550 h 2206606"/>
              <a:gd name="connsiteX4-53" fmla="*/ 711200 w 1458113"/>
              <a:gd name="connsiteY4-54" fmla="*/ 1962150 h 2206606"/>
              <a:gd name="connsiteX5-55" fmla="*/ 1298548 w 1458113"/>
              <a:gd name="connsiteY5-56" fmla="*/ 2181206 h 2206606"/>
              <a:gd name="connsiteX6-57" fmla="*/ 1387444 w 1458113"/>
              <a:gd name="connsiteY6-58" fmla="*/ 1809749 h 2206606"/>
              <a:gd name="connsiteX7-59" fmla="*/ 1103277 w 1458113"/>
              <a:gd name="connsiteY7-60" fmla="*/ 971550 h 2206606"/>
              <a:gd name="connsiteX8-61" fmla="*/ 1409700 w 1458113"/>
              <a:gd name="connsiteY8-62" fmla="*/ 158750 h 2206606"/>
              <a:gd name="connsiteX9" fmla="*/ 812800 w 1458113"/>
              <a:gd name="connsiteY9" fmla="*/ 19050 h 2206606"/>
              <a:gd name="connsiteX0-63" fmla="*/ 812800 w 1705709"/>
              <a:gd name="connsiteY0-64" fmla="*/ 19050 h 2206606"/>
              <a:gd name="connsiteX1-65" fmla="*/ 482600 w 1705709"/>
              <a:gd name="connsiteY1-66" fmla="*/ 209550 h 2206606"/>
              <a:gd name="connsiteX2-67" fmla="*/ 101600 w 1705709"/>
              <a:gd name="connsiteY2-68" fmla="*/ 971550 h 2206606"/>
              <a:gd name="connsiteX3-69" fmla="*/ 101600 w 1705709"/>
              <a:gd name="connsiteY3-70" fmla="*/ 1479550 h 2206606"/>
              <a:gd name="connsiteX4-71" fmla="*/ 711200 w 1705709"/>
              <a:gd name="connsiteY4-72" fmla="*/ 1962150 h 2206606"/>
              <a:gd name="connsiteX5-73" fmla="*/ 1298548 w 1705709"/>
              <a:gd name="connsiteY5-74" fmla="*/ 2181206 h 2206606"/>
              <a:gd name="connsiteX6-75" fmla="*/ 1673164 w 1705709"/>
              <a:gd name="connsiteY6-76" fmla="*/ 1809749 h 2206606"/>
              <a:gd name="connsiteX7-77" fmla="*/ 1103277 w 1705709"/>
              <a:gd name="connsiteY7-78" fmla="*/ 971550 h 2206606"/>
              <a:gd name="connsiteX8-79" fmla="*/ 1409700 w 1705709"/>
              <a:gd name="connsiteY8-80" fmla="*/ 158750 h 2206606"/>
              <a:gd name="connsiteX9-81" fmla="*/ 812800 w 1705709"/>
              <a:gd name="connsiteY9-82" fmla="*/ 19050 h 2206606"/>
              <a:gd name="connsiteX0-83" fmla="*/ 812800 w 2370636"/>
              <a:gd name="connsiteY0-84" fmla="*/ 19050 h 2252659"/>
              <a:gd name="connsiteX1-85" fmla="*/ 482600 w 2370636"/>
              <a:gd name="connsiteY1-86" fmla="*/ 209550 h 2252659"/>
              <a:gd name="connsiteX2-87" fmla="*/ 101600 w 2370636"/>
              <a:gd name="connsiteY2-88" fmla="*/ 971550 h 2252659"/>
              <a:gd name="connsiteX3-89" fmla="*/ 101600 w 2370636"/>
              <a:gd name="connsiteY3-90" fmla="*/ 1479550 h 2252659"/>
              <a:gd name="connsiteX4-91" fmla="*/ 711200 w 2370636"/>
              <a:gd name="connsiteY4-92" fmla="*/ 1962150 h 2252659"/>
              <a:gd name="connsiteX5-93" fmla="*/ 1298548 w 2370636"/>
              <a:gd name="connsiteY5-94" fmla="*/ 2181206 h 2252659"/>
              <a:gd name="connsiteX6-95" fmla="*/ 2308200 w 2370636"/>
              <a:gd name="connsiteY6-96" fmla="*/ 2190749 h 2252659"/>
              <a:gd name="connsiteX7-97" fmla="*/ 1673164 w 2370636"/>
              <a:gd name="connsiteY7-98" fmla="*/ 1809749 h 2252659"/>
              <a:gd name="connsiteX8-99" fmla="*/ 1103277 w 2370636"/>
              <a:gd name="connsiteY8-100" fmla="*/ 971550 h 2252659"/>
              <a:gd name="connsiteX9-101" fmla="*/ 1409700 w 2370636"/>
              <a:gd name="connsiteY9-102" fmla="*/ 158750 h 2252659"/>
              <a:gd name="connsiteX10" fmla="*/ 812800 w 2370636"/>
              <a:gd name="connsiteY10" fmla="*/ 19050 h 2252659"/>
              <a:gd name="connsiteX0-103" fmla="*/ 812800 w 2460599"/>
              <a:gd name="connsiteY0-104" fmla="*/ 19050 h 2279650"/>
              <a:gd name="connsiteX1-105" fmla="*/ 482600 w 2460599"/>
              <a:gd name="connsiteY1-106" fmla="*/ 209550 h 2279650"/>
              <a:gd name="connsiteX2-107" fmla="*/ 101600 w 2460599"/>
              <a:gd name="connsiteY2-108" fmla="*/ 971550 h 2279650"/>
              <a:gd name="connsiteX3-109" fmla="*/ 101600 w 2460599"/>
              <a:gd name="connsiteY3-110" fmla="*/ 1479550 h 2279650"/>
              <a:gd name="connsiteX4-111" fmla="*/ 711200 w 2460599"/>
              <a:gd name="connsiteY4-112" fmla="*/ 1962150 h 2279650"/>
              <a:gd name="connsiteX5-113" fmla="*/ 1298548 w 2460599"/>
              <a:gd name="connsiteY5-114" fmla="*/ 2181206 h 2279650"/>
              <a:gd name="connsiteX6-115" fmla="*/ 2308200 w 2460599"/>
              <a:gd name="connsiteY6-116" fmla="*/ 2190749 h 2279650"/>
              <a:gd name="connsiteX7-117" fmla="*/ 2212943 w 2460599"/>
              <a:gd name="connsiteY7-118" fmla="*/ 1647797 h 2279650"/>
              <a:gd name="connsiteX8-119" fmla="*/ 1673164 w 2460599"/>
              <a:gd name="connsiteY8-120" fmla="*/ 1809749 h 2279650"/>
              <a:gd name="connsiteX9-121" fmla="*/ 1103277 w 2460599"/>
              <a:gd name="connsiteY9-122" fmla="*/ 971550 h 2279650"/>
              <a:gd name="connsiteX10-123" fmla="*/ 1409700 w 2460599"/>
              <a:gd name="connsiteY10-124" fmla="*/ 158750 h 2279650"/>
              <a:gd name="connsiteX11" fmla="*/ 812800 w 2460599"/>
              <a:gd name="connsiteY11" fmla="*/ 19050 h 2279650"/>
              <a:gd name="connsiteX0-125" fmla="*/ 812800 w 2460599"/>
              <a:gd name="connsiteY0-126" fmla="*/ 19050 h 2279650"/>
              <a:gd name="connsiteX1-127" fmla="*/ 482600 w 2460599"/>
              <a:gd name="connsiteY1-128" fmla="*/ 209550 h 2279650"/>
              <a:gd name="connsiteX2-129" fmla="*/ 101600 w 2460599"/>
              <a:gd name="connsiteY2-130" fmla="*/ 971550 h 2279650"/>
              <a:gd name="connsiteX3-131" fmla="*/ 101600 w 2460599"/>
              <a:gd name="connsiteY3-132" fmla="*/ 1479550 h 2279650"/>
              <a:gd name="connsiteX4-133" fmla="*/ 711200 w 2460599"/>
              <a:gd name="connsiteY4-134" fmla="*/ 1962150 h 2279650"/>
              <a:gd name="connsiteX5-135" fmla="*/ 1298548 w 2460599"/>
              <a:gd name="connsiteY5-136" fmla="*/ 2181206 h 2279650"/>
              <a:gd name="connsiteX6-137" fmla="*/ 2308200 w 2460599"/>
              <a:gd name="connsiteY6-138" fmla="*/ 2190749 h 2279650"/>
              <a:gd name="connsiteX7-139" fmla="*/ 2212943 w 2460599"/>
              <a:gd name="connsiteY7-140" fmla="*/ 1647797 h 2279650"/>
              <a:gd name="connsiteX8-141" fmla="*/ 1673164 w 2460599"/>
              <a:gd name="connsiteY8-142" fmla="*/ 1809749 h 2279650"/>
              <a:gd name="connsiteX9-143" fmla="*/ 1103277 w 2460599"/>
              <a:gd name="connsiteY9-144" fmla="*/ 971550 h 2279650"/>
              <a:gd name="connsiteX10-145" fmla="*/ 1409700 w 2460599"/>
              <a:gd name="connsiteY10-146" fmla="*/ 158750 h 2279650"/>
              <a:gd name="connsiteX11-147" fmla="*/ 812800 w 2460599"/>
              <a:gd name="connsiteY11-148" fmla="*/ 19050 h 2279650"/>
              <a:gd name="connsiteX0-149" fmla="*/ 812800 w 2460599"/>
              <a:gd name="connsiteY0-150" fmla="*/ 19050 h 2279650"/>
              <a:gd name="connsiteX1-151" fmla="*/ 482600 w 2460599"/>
              <a:gd name="connsiteY1-152" fmla="*/ 209550 h 2279650"/>
              <a:gd name="connsiteX2-153" fmla="*/ 101600 w 2460599"/>
              <a:gd name="connsiteY2-154" fmla="*/ 971550 h 2279650"/>
              <a:gd name="connsiteX3-155" fmla="*/ 101600 w 2460599"/>
              <a:gd name="connsiteY3-156" fmla="*/ 1479550 h 2279650"/>
              <a:gd name="connsiteX4-157" fmla="*/ 711200 w 2460599"/>
              <a:gd name="connsiteY4-158" fmla="*/ 1962150 h 2279650"/>
              <a:gd name="connsiteX5-159" fmla="*/ 1298548 w 2460599"/>
              <a:gd name="connsiteY5-160" fmla="*/ 2181206 h 2279650"/>
              <a:gd name="connsiteX6-161" fmla="*/ 2308200 w 2460599"/>
              <a:gd name="connsiteY6-162" fmla="*/ 2190749 h 2279650"/>
              <a:gd name="connsiteX7-163" fmla="*/ 2212943 w 2460599"/>
              <a:gd name="connsiteY7-164" fmla="*/ 1647797 h 2279650"/>
              <a:gd name="connsiteX8-165" fmla="*/ 1673164 w 2460599"/>
              <a:gd name="connsiteY8-166" fmla="*/ 1666849 h 2279650"/>
              <a:gd name="connsiteX9-167" fmla="*/ 1103277 w 2460599"/>
              <a:gd name="connsiteY9-168" fmla="*/ 971550 h 2279650"/>
              <a:gd name="connsiteX10-169" fmla="*/ 1409700 w 2460599"/>
              <a:gd name="connsiteY10-170" fmla="*/ 158750 h 2279650"/>
              <a:gd name="connsiteX11-171" fmla="*/ 812800 w 2460599"/>
              <a:gd name="connsiteY11-172" fmla="*/ 19050 h 2279650"/>
              <a:gd name="connsiteX0-173" fmla="*/ 812800 w 2460599"/>
              <a:gd name="connsiteY0-174" fmla="*/ 19050 h 2293383"/>
              <a:gd name="connsiteX1-175" fmla="*/ 482600 w 2460599"/>
              <a:gd name="connsiteY1-176" fmla="*/ 209550 h 2293383"/>
              <a:gd name="connsiteX2-177" fmla="*/ 101600 w 2460599"/>
              <a:gd name="connsiteY2-178" fmla="*/ 971550 h 2293383"/>
              <a:gd name="connsiteX3-179" fmla="*/ 101600 w 2460599"/>
              <a:gd name="connsiteY3-180" fmla="*/ 1479550 h 2293383"/>
              <a:gd name="connsiteX4-181" fmla="*/ 711200 w 2460599"/>
              <a:gd name="connsiteY4-182" fmla="*/ 2176440 h 2293383"/>
              <a:gd name="connsiteX5-183" fmla="*/ 1298548 w 2460599"/>
              <a:gd name="connsiteY5-184" fmla="*/ 2181206 h 2293383"/>
              <a:gd name="connsiteX6-185" fmla="*/ 2308200 w 2460599"/>
              <a:gd name="connsiteY6-186" fmla="*/ 2190749 h 2293383"/>
              <a:gd name="connsiteX7-187" fmla="*/ 2212943 w 2460599"/>
              <a:gd name="connsiteY7-188" fmla="*/ 1647797 h 2293383"/>
              <a:gd name="connsiteX8-189" fmla="*/ 1673164 w 2460599"/>
              <a:gd name="connsiteY8-190" fmla="*/ 1666849 h 2293383"/>
              <a:gd name="connsiteX9-191" fmla="*/ 1103277 w 2460599"/>
              <a:gd name="connsiteY9-192" fmla="*/ 971550 h 2293383"/>
              <a:gd name="connsiteX10-193" fmla="*/ 1409700 w 2460599"/>
              <a:gd name="connsiteY10-194" fmla="*/ 158750 h 2293383"/>
              <a:gd name="connsiteX11-195" fmla="*/ 812800 w 2460599"/>
              <a:gd name="connsiteY11-196" fmla="*/ 19050 h 2293383"/>
              <a:gd name="connsiteX0-197" fmla="*/ 812800 w 2460599"/>
              <a:gd name="connsiteY0-198" fmla="*/ 19050 h 2293383"/>
              <a:gd name="connsiteX1-199" fmla="*/ 482600 w 2460599"/>
              <a:gd name="connsiteY1-200" fmla="*/ 209550 h 2293383"/>
              <a:gd name="connsiteX2-201" fmla="*/ 101600 w 2460599"/>
              <a:gd name="connsiteY2-202" fmla="*/ 971550 h 2293383"/>
              <a:gd name="connsiteX3-203" fmla="*/ 101600 w 2460599"/>
              <a:gd name="connsiteY3-204" fmla="*/ 1479550 h 2293383"/>
              <a:gd name="connsiteX4-205" fmla="*/ 711200 w 2460599"/>
              <a:gd name="connsiteY4-206" fmla="*/ 2176440 h 2293383"/>
              <a:gd name="connsiteX5-207" fmla="*/ 1298548 w 2460599"/>
              <a:gd name="connsiteY5-208" fmla="*/ 2181206 h 2293383"/>
              <a:gd name="connsiteX6-209" fmla="*/ 2308200 w 2460599"/>
              <a:gd name="connsiteY6-210" fmla="*/ 2190749 h 2293383"/>
              <a:gd name="connsiteX7-211" fmla="*/ 2212943 w 2460599"/>
              <a:gd name="connsiteY7-212" fmla="*/ 1647797 h 2293383"/>
              <a:gd name="connsiteX8-213" fmla="*/ 1673164 w 2460599"/>
              <a:gd name="connsiteY8-214" fmla="*/ 1666849 h 2293383"/>
              <a:gd name="connsiteX9-215" fmla="*/ 1103277 w 2460599"/>
              <a:gd name="connsiteY9-216" fmla="*/ 971550 h 2293383"/>
              <a:gd name="connsiteX10-217" fmla="*/ 1409700 w 2460599"/>
              <a:gd name="connsiteY10-218" fmla="*/ 158750 h 2293383"/>
              <a:gd name="connsiteX11-219" fmla="*/ 812800 w 2460599"/>
              <a:gd name="connsiteY11-220" fmla="*/ 19050 h 2293383"/>
              <a:gd name="connsiteX0-221" fmla="*/ 812800 w 2456891"/>
              <a:gd name="connsiteY0-222" fmla="*/ 19050 h 2293383"/>
              <a:gd name="connsiteX1-223" fmla="*/ 482600 w 2456891"/>
              <a:gd name="connsiteY1-224" fmla="*/ 209550 h 2293383"/>
              <a:gd name="connsiteX2-225" fmla="*/ 101600 w 2456891"/>
              <a:gd name="connsiteY2-226" fmla="*/ 971550 h 2293383"/>
              <a:gd name="connsiteX3-227" fmla="*/ 101600 w 2456891"/>
              <a:gd name="connsiteY3-228" fmla="*/ 1479550 h 2293383"/>
              <a:gd name="connsiteX4-229" fmla="*/ 711200 w 2456891"/>
              <a:gd name="connsiteY4-230" fmla="*/ 2176440 h 2293383"/>
              <a:gd name="connsiteX5-231" fmla="*/ 1298548 w 2456891"/>
              <a:gd name="connsiteY5-232" fmla="*/ 2181206 h 2293383"/>
              <a:gd name="connsiteX6-233" fmla="*/ 1320799 w 2456891"/>
              <a:gd name="connsiteY6-234" fmla="*/ 2190748 h 2293383"/>
              <a:gd name="connsiteX7-235" fmla="*/ 2308200 w 2456891"/>
              <a:gd name="connsiteY7-236" fmla="*/ 2190749 h 2293383"/>
              <a:gd name="connsiteX8-237" fmla="*/ 2212943 w 2456891"/>
              <a:gd name="connsiteY8-238" fmla="*/ 1647797 h 2293383"/>
              <a:gd name="connsiteX9-239" fmla="*/ 1673164 w 2456891"/>
              <a:gd name="connsiteY9-240" fmla="*/ 1666849 h 2293383"/>
              <a:gd name="connsiteX10-241" fmla="*/ 1103277 w 2456891"/>
              <a:gd name="connsiteY10-242" fmla="*/ 971550 h 2293383"/>
              <a:gd name="connsiteX11-243" fmla="*/ 1409700 w 2456891"/>
              <a:gd name="connsiteY11-244" fmla="*/ 158750 h 2293383"/>
              <a:gd name="connsiteX12" fmla="*/ 812800 w 2456891"/>
              <a:gd name="connsiteY12" fmla="*/ 19050 h 2293383"/>
              <a:gd name="connsiteX0-245" fmla="*/ 812800 w 2456891"/>
              <a:gd name="connsiteY0-246" fmla="*/ 19050 h 2293383"/>
              <a:gd name="connsiteX1-247" fmla="*/ 482600 w 2456891"/>
              <a:gd name="connsiteY1-248" fmla="*/ 209550 h 2293383"/>
              <a:gd name="connsiteX2-249" fmla="*/ 101600 w 2456891"/>
              <a:gd name="connsiteY2-250" fmla="*/ 971550 h 2293383"/>
              <a:gd name="connsiteX3-251" fmla="*/ 101600 w 2456891"/>
              <a:gd name="connsiteY3-252" fmla="*/ 1479550 h 2293383"/>
              <a:gd name="connsiteX4-253" fmla="*/ 711200 w 2456891"/>
              <a:gd name="connsiteY4-254" fmla="*/ 2176440 h 2293383"/>
              <a:gd name="connsiteX5-255" fmla="*/ 1298548 w 2456891"/>
              <a:gd name="connsiteY5-256" fmla="*/ 2181206 h 2293383"/>
              <a:gd name="connsiteX6-257" fmla="*/ 1320799 w 2456891"/>
              <a:gd name="connsiteY6-258" fmla="*/ 2190748 h 2293383"/>
              <a:gd name="connsiteX7-259" fmla="*/ 2308200 w 2456891"/>
              <a:gd name="connsiteY7-260" fmla="*/ 2190749 h 2293383"/>
              <a:gd name="connsiteX8-261" fmla="*/ 2212943 w 2456891"/>
              <a:gd name="connsiteY8-262" fmla="*/ 1647797 h 2293383"/>
              <a:gd name="connsiteX9-263" fmla="*/ 1673164 w 2456891"/>
              <a:gd name="connsiteY9-264" fmla="*/ 1666849 h 2293383"/>
              <a:gd name="connsiteX10-265" fmla="*/ 1103277 w 2456891"/>
              <a:gd name="connsiteY10-266" fmla="*/ 971550 h 2293383"/>
              <a:gd name="connsiteX11-267" fmla="*/ 1409700 w 2456891"/>
              <a:gd name="connsiteY11-268" fmla="*/ 158750 h 2293383"/>
              <a:gd name="connsiteX12-269" fmla="*/ 812800 w 2456891"/>
              <a:gd name="connsiteY12-270" fmla="*/ 19050 h 2293383"/>
              <a:gd name="connsiteX0-271" fmla="*/ 812800 w 2456891"/>
              <a:gd name="connsiteY0-272" fmla="*/ 19050 h 2293383"/>
              <a:gd name="connsiteX1-273" fmla="*/ 482600 w 2456891"/>
              <a:gd name="connsiteY1-274" fmla="*/ 209550 h 2293383"/>
              <a:gd name="connsiteX2-275" fmla="*/ 101600 w 2456891"/>
              <a:gd name="connsiteY2-276" fmla="*/ 971550 h 2293383"/>
              <a:gd name="connsiteX3-277" fmla="*/ 101600 w 2456891"/>
              <a:gd name="connsiteY3-278" fmla="*/ 1479550 h 2293383"/>
              <a:gd name="connsiteX4-279" fmla="*/ 711200 w 2456891"/>
              <a:gd name="connsiteY4-280" fmla="*/ 2176440 h 2293383"/>
              <a:gd name="connsiteX5-281" fmla="*/ 1298548 w 2456891"/>
              <a:gd name="connsiteY5-282" fmla="*/ 2181206 h 2293383"/>
              <a:gd name="connsiteX6-283" fmla="*/ 1320799 w 2456891"/>
              <a:gd name="connsiteY6-284" fmla="*/ 2190748 h 2293383"/>
              <a:gd name="connsiteX7-285" fmla="*/ 2308200 w 2456891"/>
              <a:gd name="connsiteY7-286" fmla="*/ 2190749 h 2293383"/>
              <a:gd name="connsiteX8-287" fmla="*/ 2212943 w 2456891"/>
              <a:gd name="connsiteY8-288" fmla="*/ 1647797 h 2293383"/>
              <a:gd name="connsiteX9-289" fmla="*/ 1673164 w 2456891"/>
              <a:gd name="connsiteY9-290" fmla="*/ 1666849 h 2293383"/>
              <a:gd name="connsiteX10-291" fmla="*/ 1103277 w 2456891"/>
              <a:gd name="connsiteY10-292" fmla="*/ 971550 h 2293383"/>
              <a:gd name="connsiteX11-293" fmla="*/ 1409700 w 2456891"/>
              <a:gd name="connsiteY11-294" fmla="*/ 158750 h 2293383"/>
              <a:gd name="connsiteX12-295" fmla="*/ 812800 w 2456891"/>
              <a:gd name="connsiteY12-296" fmla="*/ 19050 h 22933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43" y="connsiteY7-44"/>
              </a:cxn>
              <a:cxn ang="0">
                <a:pos x="connsiteX8-61" y="connsiteY8-62"/>
              </a:cxn>
              <a:cxn ang="0">
                <a:pos x="connsiteX9-81" y="connsiteY9-82"/>
              </a:cxn>
              <a:cxn ang="0">
                <a:pos x="connsiteX10-123" y="connsiteY10-124"/>
              </a:cxn>
              <a:cxn ang="0">
                <a:pos x="connsiteX11-147" y="connsiteY11-148"/>
              </a:cxn>
              <a:cxn ang="0">
                <a:pos x="connsiteX12-269" y="connsiteY12-270"/>
              </a:cxn>
            </a:cxnLst>
            <a:rect l="l" t="t" r="r" b="b"/>
            <a:pathLst>
              <a:path w="2456891" h="2293383">
                <a:moveTo>
                  <a:pt x="812800" y="19050"/>
                </a:moveTo>
                <a:cubicBezTo>
                  <a:pt x="658283" y="27517"/>
                  <a:pt x="601133" y="50800"/>
                  <a:pt x="482600" y="209550"/>
                </a:cubicBezTo>
                <a:cubicBezTo>
                  <a:pt x="364067" y="368300"/>
                  <a:pt x="165100" y="759883"/>
                  <a:pt x="101600" y="971550"/>
                </a:cubicBezTo>
                <a:cubicBezTo>
                  <a:pt x="38100" y="1183217"/>
                  <a:pt x="0" y="1278735"/>
                  <a:pt x="101600" y="1479550"/>
                </a:cubicBezTo>
                <a:cubicBezTo>
                  <a:pt x="203200" y="1680365"/>
                  <a:pt x="511709" y="2059497"/>
                  <a:pt x="711200" y="2176440"/>
                </a:cubicBezTo>
                <a:cubicBezTo>
                  <a:pt x="910691" y="2293383"/>
                  <a:pt x="1196948" y="2178821"/>
                  <a:pt x="1298548" y="2181206"/>
                </a:cubicBezTo>
                <a:cubicBezTo>
                  <a:pt x="1400148" y="2183591"/>
                  <a:pt x="1152524" y="2189158"/>
                  <a:pt x="1320799" y="2190748"/>
                </a:cubicBezTo>
                <a:cubicBezTo>
                  <a:pt x="1489074" y="2192338"/>
                  <a:pt x="2159509" y="2281241"/>
                  <a:pt x="2308200" y="2190749"/>
                </a:cubicBezTo>
                <a:cubicBezTo>
                  <a:pt x="2456891" y="2100257"/>
                  <a:pt x="2318782" y="1735114"/>
                  <a:pt x="2212943" y="1647797"/>
                </a:cubicBezTo>
                <a:cubicBezTo>
                  <a:pt x="2107104" y="1560480"/>
                  <a:pt x="1858108" y="1779557"/>
                  <a:pt x="1673164" y="1666849"/>
                </a:cubicBezTo>
                <a:cubicBezTo>
                  <a:pt x="1488220" y="1554141"/>
                  <a:pt x="1147188" y="1222900"/>
                  <a:pt x="1103277" y="971550"/>
                </a:cubicBezTo>
                <a:cubicBezTo>
                  <a:pt x="1059366" y="720200"/>
                  <a:pt x="1458113" y="317500"/>
                  <a:pt x="1409700" y="158750"/>
                </a:cubicBezTo>
                <a:cubicBezTo>
                  <a:pt x="1361287" y="0"/>
                  <a:pt x="967317" y="10583"/>
                  <a:pt x="812800" y="19050"/>
                </a:cubicBezTo>
                <a:close/>
              </a:path>
            </a:pathLst>
          </a:custGeom>
          <a:solidFill>
            <a:schemeClr val="accent6">
              <a:lumMod val="40000"/>
              <a:lumOff val="60000"/>
              <a:alpha val="49000"/>
            </a:schemeClr>
          </a:solidFill>
          <a:ln w="19050" cap="flat" cmpd="sng">
            <a:solidFill>
              <a:srgbClr val="C00000"/>
            </a:solidFill>
            <a:prstDash val="dash"/>
            <a:round/>
            <a:headEnd type="none" w="med" len="med"/>
            <a:tailEnd type="none" w="med" len="lg"/>
          </a:ln>
          <a:effectLst/>
        </p:spPr>
        <p:txBody>
          <a:bodyPr wrap="none" rtlCol="0" anchor="ctr"/>
          <a:lstStyle/>
          <a:p>
            <a:pPr algn="ctr"/>
            <a:endParaRPr lang="zh-CN" altLang="en-US"/>
          </a:p>
        </p:txBody>
      </p:sp>
      <p:sp>
        <p:nvSpPr>
          <p:cNvPr id="49" name="Freeform 14"/>
          <p:cNvSpPr/>
          <p:nvPr/>
        </p:nvSpPr>
        <p:spPr bwMode="auto">
          <a:xfrm>
            <a:off x="5462594" y="2530472"/>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8" name="Oval 34"/>
          <p:cNvSpPr>
            <a:spLocks noChangeArrowheads="1"/>
          </p:cNvSpPr>
          <p:nvPr/>
        </p:nvSpPr>
        <p:spPr bwMode="auto">
          <a:xfrm>
            <a:off x="5811846" y="285749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4</a:t>
            </a:r>
          </a:p>
        </p:txBody>
      </p:sp>
      <p:sp>
        <p:nvSpPr>
          <p:cNvPr id="50" name="任意多边形 49"/>
          <p:cNvSpPr/>
          <p:nvPr/>
        </p:nvSpPr>
        <p:spPr bwMode="auto">
          <a:xfrm>
            <a:off x="2149444" y="1145117"/>
            <a:ext cx="1472173" cy="1818976"/>
          </a:xfrm>
          <a:custGeom>
            <a:avLst/>
            <a:gdLst>
              <a:gd name="connsiteX0" fmla="*/ 825500 w 1678517"/>
              <a:gd name="connsiteY0" fmla="*/ 48683 h 2652183"/>
              <a:gd name="connsiteX1" fmla="*/ 254000 w 1678517"/>
              <a:gd name="connsiteY1" fmla="*/ 658283 h 2652183"/>
              <a:gd name="connsiteX2" fmla="*/ 38100 w 1678517"/>
              <a:gd name="connsiteY2" fmla="*/ 1178983 h 2652183"/>
              <a:gd name="connsiteX3" fmla="*/ 482600 w 1678517"/>
              <a:gd name="connsiteY3" fmla="*/ 2207683 h 2652183"/>
              <a:gd name="connsiteX4" fmla="*/ 1016000 w 1678517"/>
              <a:gd name="connsiteY4" fmla="*/ 2499783 h 2652183"/>
              <a:gd name="connsiteX5" fmla="*/ 1600200 w 1678517"/>
              <a:gd name="connsiteY5" fmla="*/ 1293283 h 2652183"/>
              <a:gd name="connsiteX6" fmla="*/ 1485900 w 1678517"/>
              <a:gd name="connsiteY6" fmla="*/ 366183 h 2652183"/>
              <a:gd name="connsiteX7" fmla="*/ 825500 w 1678517"/>
              <a:gd name="connsiteY7" fmla="*/ 48683 h 2652183"/>
              <a:gd name="connsiteX0-1" fmla="*/ 825500 w 1615017"/>
              <a:gd name="connsiteY0-2" fmla="*/ 48683 h 2572284"/>
              <a:gd name="connsiteX1-3" fmla="*/ 254000 w 1615017"/>
              <a:gd name="connsiteY1-4" fmla="*/ 658283 h 2572284"/>
              <a:gd name="connsiteX2-5" fmla="*/ 38100 w 1615017"/>
              <a:gd name="connsiteY2-6" fmla="*/ 1178983 h 2572284"/>
              <a:gd name="connsiteX3-7" fmla="*/ 482600 w 1615017"/>
              <a:gd name="connsiteY3-8" fmla="*/ 2207683 h 2572284"/>
              <a:gd name="connsiteX4-9" fmla="*/ 1016000 w 1615017"/>
              <a:gd name="connsiteY4-10" fmla="*/ 2499783 h 2572284"/>
              <a:gd name="connsiteX5-11" fmla="*/ 1411258 w 1615017"/>
              <a:gd name="connsiteY5-12" fmla="*/ 1772679 h 2572284"/>
              <a:gd name="connsiteX6-13" fmla="*/ 1600200 w 1615017"/>
              <a:gd name="connsiteY6-14" fmla="*/ 1293283 h 2572284"/>
              <a:gd name="connsiteX7-15" fmla="*/ 1485900 w 1615017"/>
              <a:gd name="connsiteY7-16" fmla="*/ 366183 h 2572284"/>
              <a:gd name="connsiteX8" fmla="*/ 825500 w 1615017"/>
              <a:gd name="connsiteY8" fmla="*/ 48683 h 2572284"/>
              <a:gd name="connsiteX0-17" fmla="*/ 825500 w 1615017"/>
              <a:gd name="connsiteY0-18" fmla="*/ 48683 h 2273030"/>
              <a:gd name="connsiteX1-19" fmla="*/ 254000 w 1615017"/>
              <a:gd name="connsiteY1-20" fmla="*/ 658283 h 2273030"/>
              <a:gd name="connsiteX2-21" fmla="*/ 38100 w 1615017"/>
              <a:gd name="connsiteY2-22" fmla="*/ 1178983 h 2273030"/>
              <a:gd name="connsiteX3-23" fmla="*/ 482600 w 1615017"/>
              <a:gd name="connsiteY3-24" fmla="*/ 2207683 h 2273030"/>
              <a:gd name="connsiteX4-25" fmla="*/ 801654 w 1615017"/>
              <a:gd name="connsiteY4-26" fmla="*/ 1571065 h 2273030"/>
              <a:gd name="connsiteX5-27" fmla="*/ 1411258 w 1615017"/>
              <a:gd name="connsiteY5-28" fmla="*/ 1772679 h 2273030"/>
              <a:gd name="connsiteX6-29" fmla="*/ 1600200 w 1615017"/>
              <a:gd name="connsiteY6-30" fmla="*/ 1293283 h 2273030"/>
              <a:gd name="connsiteX7-31" fmla="*/ 1485900 w 1615017"/>
              <a:gd name="connsiteY7-32" fmla="*/ 366183 h 2273030"/>
              <a:gd name="connsiteX8-33" fmla="*/ 825500 w 1615017"/>
              <a:gd name="connsiteY8-34" fmla="*/ 48683 h 2273030"/>
              <a:gd name="connsiteX0-35" fmla="*/ 825500 w 1615017"/>
              <a:gd name="connsiteY0-36" fmla="*/ 48683 h 1915816"/>
              <a:gd name="connsiteX1-37" fmla="*/ 254000 w 1615017"/>
              <a:gd name="connsiteY1-38" fmla="*/ 658283 h 1915816"/>
              <a:gd name="connsiteX2-39" fmla="*/ 38100 w 1615017"/>
              <a:gd name="connsiteY2-40" fmla="*/ 1178983 h 1915816"/>
              <a:gd name="connsiteX3-41" fmla="*/ 482600 w 1615017"/>
              <a:gd name="connsiteY3-42" fmla="*/ 1850469 h 1915816"/>
              <a:gd name="connsiteX4-43" fmla="*/ 801654 w 1615017"/>
              <a:gd name="connsiteY4-44" fmla="*/ 1571065 h 1915816"/>
              <a:gd name="connsiteX5-45" fmla="*/ 1411258 w 1615017"/>
              <a:gd name="connsiteY5-46" fmla="*/ 1772679 h 1915816"/>
              <a:gd name="connsiteX6-47" fmla="*/ 1600200 w 1615017"/>
              <a:gd name="connsiteY6-48" fmla="*/ 1293283 h 1915816"/>
              <a:gd name="connsiteX7-49" fmla="*/ 1485900 w 1615017"/>
              <a:gd name="connsiteY7-50" fmla="*/ 366183 h 1915816"/>
              <a:gd name="connsiteX8-51" fmla="*/ 825500 w 1615017"/>
              <a:gd name="connsiteY8-52" fmla="*/ 48683 h 1915816"/>
              <a:gd name="connsiteX0-53" fmla="*/ 825500 w 1615017"/>
              <a:gd name="connsiteY0-54" fmla="*/ 48683 h 1818976"/>
              <a:gd name="connsiteX1-55" fmla="*/ 254000 w 1615017"/>
              <a:gd name="connsiteY1-56" fmla="*/ 658283 h 1818976"/>
              <a:gd name="connsiteX2-57" fmla="*/ 38100 w 1615017"/>
              <a:gd name="connsiteY2-58" fmla="*/ 1178983 h 1818976"/>
              <a:gd name="connsiteX3-59" fmla="*/ 482600 w 1615017"/>
              <a:gd name="connsiteY3-60" fmla="*/ 1636131 h 1818976"/>
              <a:gd name="connsiteX4-61" fmla="*/ 801654 w 1615017"/>
              <a:gd name="connsiteY4-62" fmla="*/ 1571065 h 1818976"/>
              <a:gd name="connsiteX5-63" fmla="*/ 1411258 w 1615017"/>
              <a:gd name="connsiteY5-64" fmla="*/ 1772679 h 1818976"/>
              <a:gd name="connsiteX6-65" fmla="*/ 1600200 w 1615017"/>
              <a:gd name="connsiteY6-66" fmla="*/ 1293283 h 1818976"/>
              <a:gd name="connsiteX7-67" fmla="*/ 1485900 w 1615017"/>
              <a:gd name="connsiteY7-68" fmla="*/ 366183 h 1818976"/>
              <a:gd name="connsiteX8-69" fmla="*/ 825500 w 1615017"/>
              <a:gd name="connsiteY8-70" fmla="*/ 48683 h 1818976"/>
              <a:gd name="connsiteX0-71" fmla="*/ 682656 w 1472173"/>
              <a:gd name="connsiteY0-72" fmla="*/ 48683 h 1818976"/>
              <a:gd name="connsiteX1-73" fmla="*/ 111156 w 1472173"/>
              <a:gd name="connsiteY1-74" fmla="*/ 658283 h 1818976"/>
              <a:gd name="connsiteX2-75" fmla="*/ 38100 w 1472173"/>
              <a:gd name="connsiteY2-76" fmla="*/ 1178983 h 1818976"/>
              <a:gd name="connsiteX3-77" fmla="*/ 339756 w 1472173"/>
              <a:gd name="connsiteY3-78" fmla="*/ 1636131 h 1818976"/>
              <a:gd name="connsiteX4-79" fmla="*/ 658810 w 1472173"/>
              <a:gd name="connsiteY4-80" fmla="*/ 1571065 h 1818976"/>
              <a:gd name="connsiteX5-81" fmla="*/ 1268414 w 1472173"/>
              <a:gd name="connsiteY5-82" fmla="*/ 1772679 h 1818976"/>
              <a:gd name="connsiteX6-83" fmla="*/ 1457356 w 1472173"/>
              <a:gd name="connsiteY6-84" fmla="*/ 1293283 h 1818976"/>
              <a:gd name="connsiteX7-85" fmla="*/ 1343056 w 1472173"/>
              <a:gd name="connsiteY7-86" fmla="*/ 366183 h 1818976"/>
              <a:gd name="connsiteX8-87" fmla="*/ 682656 w 1472173"/>
              <a:gd name="connsiteY8-88" fmla="*/ 48683 h 18189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1472173" h="1818976">
                <a:moveTo>
                  <a:pt x="682656" y="48683"/>
                </a:moveTo>
                <a:cubicBezTo>
                  <a:pt x="477339" y="97366"/>
                  <a:pt x="218582" y="469900"/>
                  <a:pt x="111156" y="658283"/>
                </a:cubicBezTo>
                <a:cubicBezTo>
                  <a:pt x="3730" y="846666"/>
                  <a:pt x="0" y="1016008"/>
                  <a:pt x="38100" y="1178983"/>
                </a:cubicBezTo>
                <a:cubicBezTo>
                  <a:pt x="76200" y="1341958"/>
                  <a:pt x="236304" y="1570784"/>
                  <a:pt x="339756" y="1636131"/>
                </a:cubicBezTo>
                <a:cubicBezTo>
                  <a:pt x="443208" y="1701478"/>
                  <a:pt x="504034" y="1548307"/>
                  <a:pt x="658810" y="1571065"/>
                </a:cubicBezTo>
                <a:cubicBezTo>
                  <a:pt x="813586" y="1593823"/>
                  <a:pt x="1135323" y="1818976"/>
                  <a:pt x="1268414" y="1772679"/>
                </a:cubicBezTo>
                <a:cubicBezTo>
                  <a:pt x="1401505" y="1726382"/>
                  <a:pt x="1444916" y="1527699"/>
                  <a:pt x="1457356" y="1293283"/>
                </a:cubicBezTo>
                <a:cubicBezTo>
                  <a:pt x="1469796" y="1058867"/>
                  <a:pt x="1472173" y="573616"/>
                  <a:pt x="1343056" y="366183"/>
                </a:cubicBezTo>
                <a:cubicBezTo>
                  <a:pt x="1213939" y="158750"/>
                  <a:pt x="887973" y="0"/>
                  <a:pt x="682656" y="48683"/>
                </a:cubicBezTo>
                <a:close/>
              </a:path>
            </a:pathLst>
          </a:custGeom>
          <a:solidFill>
            <a:schemeClr val="accent3">
              <a:lumMod val="60000"/>
              <a:lumOff val="40000"/>
              <a:alpha val="48000"/>
            </a:schemeClr>
          </a:solidFill>
          <a:ln w="19050" cap="flat" cmpd="sng">
            <a:solidFill>
              <a:srgbClr val="C00000"/>
            </a:solidFill>
            <a:prstDash val="dash"/>
            <a:round/>
            <a:headEnd type="none" w="med" len="med"/>
            <a:tailEnd type="none" w="med" len="lg"/>
          </a:ln>
          <a:effectLst/>
        </p:spPr>
        <p:txBody>
          <a:bodyPr wrap="none" rtlCol="0" anchor="ctr"/>
          <a:lstStyle/>
          <a:p>
            <a:pPr algn="ctr"/>
            <a:endParaRPr lang="zh-CN" altLang="en-US"/>
          </a:p>
        </p:txBody>
      </p:sp>
      <p:sp>
        <p:nvSpPr>
          <p:cNvPr id="52" name="Freeform 15"/>
          <p:cNvSpPr/>
          <p:nvPr/>
        </p:nvSpPr>
        <p:spPr bwMode="auto">
          <a:xfrm>
            <a:off x="6178565" y="3084510"/>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51" name="Oval 35"/>
          <p:cNvSpPr>
            <a:spLocks noChangeArrowheads="1"/>
          </p:cNvSpPr>
          <p:nvPr/>
        </p:nvSpPr>
        <p:spPr bwMode="auto">
          <a:xfrm>
            <a:off x="6745305" y="287019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3</a:t>
            </a:r>
          </a:p>
        </p:txBody>
      </p:sp>
      <p:sp>
        <p:nvSpPr>
          <p:cNvPr id="53" name="Line 20"/>
          <p:cNvSpPr>
            <a:spLocks noChangeShapeType="1"/>
          </p:cNvSpPr>
          <p:nvPr/>
        </p:nvSpPr>
        <p:spPr bwMode="auto">
          <a:xfrm flipH="1">
            <a:off x="7059630" y="2513006"/>
            <a:ext cx="270000" cy="396000"/>
          </a:xfrm>
          <a:prstGeom prst="line">
            <a:avLst/>
          </a:prstGeom>
          <a:noFill/>
          <a:ln w="19050">
            <a:solidFill>
              <a:srgbClr val="3333FF"/>
            </a:solidFill>
            <a:round/>
            <a:tailEnd type="none" w="med" len="lg"/>
          </a:ln>
          <a:effectLst/>
        </p:spPr>
        <p:txBody>
          <a:bodyPr wrap="none"/>
          <a:lstStyle/>
          <a:p>
            <a:endParaRPr lang="zh-CN" altLang="en-US"/>
          </a:p>
        </p:txBody>
      </p:sp>
      <p:sp>
        <p:nvSpPr>
          <p:cNvPr id="3" name="幻灯片编号占位符 2"/>
          <p:cNvSpPr>
            <a:spLocks noGrp="1"/>
          </p:cNvSpPr>
          <p:nvPr>
            <p:ph type="sldNum" sz="quarter" idx="12"/>
          </p:nvPr>
        </p:nvSpPr>
        <p:spPr/>
        <p:txBody>
          <a:bodyPr/>
          <a:lstStyle/>
          <a:p>
            <a:fld id="{7B73CAF9-FD11-4256-9668-6A8A3A0B73F9}" type="slidenum">
              <a:rPr lang="en-US" altLang="zh-CN" smtClean="0"/>
              <a:t>110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51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45076"/>
                                        </p:tgtEl>
                                      </p:cBhvr>
                                    </p:animEffect>
                                    <p:animScale>
                                      <p:cBhvr>
                                        <p:cTn id="20" dur="250" autoRev="1" fill="hold"/>
                                        <p:tgtEl>
                                          <p:spTgt spid="45076"/>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6" grpId="0" bldLvl="0" animBg="1"/>
      <p:bldP spid="45121" grpId="0" bldLvl="0" animBg="1"/>
      <p:bldP spid="47" grpId="0" bldLvl="0" animBg="1"/>
      <p:bldP spid="50" grpId="0" bldLvl="0" animBg="1"/>
      <p:bldP spid="51" grpId="0" bldLvl="0" animBg="1"/>
      <p:bldP spid="53" grpId="0" bldLvl="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00428" y="3044825"/>
            <a:ext cx="9144000" cy="0"/>
          </a:xfrm>
          <a:prstGeom prst="rect">
            <a:avLst/>
          </a:prstGeom>
          <a:noFill/>
          <a:ln w="9525">
            <a:noFill/>
            <a:miter lim="800000"/>
          </a:ln>
          <a:effectLst/>
        </p:spPr>
        <p:txBody>
          <a:bodyPr>
            <a:spAutoFit/>
          </a:bodyPr>
          <a:lstStyle/>
          <a:p>
            <a:endParaRPr lang="zh-CN" altLang="en-US"/>
          </a:p>
        </p:txBody>
      </p:sp>
      <p:sp>
        <p:nvSpPr>
          <p:cNvPr id="45060" name="Text Box 4"/>
          <p:cNvSpPr txBox="1">
            <a:spLocks noChangeArrowheads="1"/>
          </p:cNvSpPr>
          <p:nvPr/>
        </p:nvSpPr>
        <p:spPr bwMode="auto">
          <a:xfrm>
            <a:off x="2071670" y="5072074"/>
            <a:ext cx="4929222" cy="457200"/>
          </a:xfrm>
          <a:prstGeom prst="rect">
            <a:avLst/>
          </a:prstGeom>
          <a:noFill/>
          <a:ln w="9525">
            <a:noFill/>
            <a:miter lim="800000"/>
          </a:ln>
          <a:effectLst/>
        </p:spPr>
        <p:txBody>
          <a:bodyPr wrap="square">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普里姆算法求解最小生成树的</a:t>
            </a:r>
            <a:r>
              <a:rPr kumimoji="1" lang="zh-CN" altLang="en-US" dirty="0" smtClean="0">
                <a:ea typeface="楷体" panose="02010609060101010101" pitchFamily="49" charset="-122"/>
                <a:cs typeface="Times New Roman" panose="02020603050405020304" pitchFamily="18" charset="0"/>
              </a:rPr>
              <a:t>过程 </a:t>
            </a:r>
            <a:endParaRPr kumimoji="1" lang="zh-CN" altLang="en-US" dirty="0">
              <a:ea typeface="楷体" panose="02010609060101010101" pitchFamily="49" charset="-122"/>
              <a:cs typeface="Times New Roman" panose="02020603050405020304" pitchFamily="18" charset="0"/>
            </a:endParaRPr>
          </a:p>
        </p:txBody>
      </p:sp>
      <p:sp>
        <p:nvSpPr>
          <p:cNvPr id="45061" name="Oval 5"/>
          <p:cNvSpPr>
            <a:spLocks noChangeArrowheads="1"/>
          </p:cNvSpPr>
          <p:nvPr/>
        </p:nvSpPr>
        <p:spPr bwMode="auto">
          <a:xfrm>
            <a:off x="1727254"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0</a:t>
            </a:r>
          </a:p>
        </p:txBody>
      </p:sp>
      <p:sp>
        <p:nvSpPr>
          <p:cNvPr id="45062" name="Oval 6"/>
          <p:cNvSpPr>
            <a:spLocks noChangeArrowheads="1"/>
          </p:cNvSpPr>
          <p:nvPr/>
        </p:nvSpPr>
        <p:spPr bwMode="auto">
          <a:xfrm>
            <a:off x="2808341"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63" name="Oval 7"/>
          <p:cNvSpPr>
            <a:spLocks noChangeArrowheads="1"/>
          </p:cNvSpPr>
          <p:nvPr/>
        </p:nvSpPr>
        <p:spPr bwMode="auto">
          <a:xfrm>
            <a:off x="1150991" y="225266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5</a:t>
            </a:r>
          </a:p>
        </p:txBody>
      </p:sp>
      <p:sp>
        <p:nvSpPr>
          <p:cNvPr id="45064" name="Oval 8"/>
          <p:cNvSpPr>
            <a:spLocks noChangeArrowheads="1"/>
          </p:cNvSpPr>
          <p:nvPr/>
        </p:nvSpPr>
        <p:spPr bwMode="auto">
          <a:xfrm>
            <a:off x="1800279"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45065" name="Oval 9"/>
          <p:cNvSpPr>
            <a:spLocks noChangeArrowheads="1"/>
          </p:cNvSpPr>
          <p:nvPr/>
        </p:nvSpPr>
        <p:spPr bwMode="auto">
          <a:xfrm>
            <a:off x="2735316"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5066" name="Oval 10"/>
          <p:cNvSpPr>
            <a:spLocks noChangeArrowheads="1"/>
          </p:cNvSpPr>
          <p:nvPr/>
        </p:nvSpPr>
        <p:spPr bwMode="auto">
          <a:xfrm>
            <a:off x="23035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67" name="Oval 11"/>
          <p:cNvSpPr>
            <a:spLocks noChangeArrowheads="1"/>
          </p:cNvSpPr>
          <p:nvPr/>
        </p:nvSpPr>
        <p:spPr bwMode="auto">
          <a:xfrm>
            <a:off x="31671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45068" name="Line 12"/>
          <p:cNvSpPr>
            <a:spLocks noChangeShapeType="1"/>
          </p:cNvSpPr>
          <p:nvPr/>
        </p:nvSpPr>
        <p:spPr bwMode="auto">
          <a:xfrm>
            <a:off x="2087616" y="1603375"/>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45069" name="Freeform 13"/>
          <p:cNvSpPr/>
          <p:nvPr/>
        </p:nvSpPr>
        <p:spPr bwMode="auto">
          <a:xfrm>
            <a:off x="1368479" y="172402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0" name="Freeform 14"/>
          <p:cNvSpPr/>
          <p:nvPr/>
        </p:nvSpPr>
        <p:spPr bwMode="auto">
          <a:xfrm>
            <a:off x="1433566" y="2651125"/>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1" name="Freeform 15"/>
          <p:cNvSpPr/>
          <p:nvPr/>
        </p:nvSpPr>
        <p:spPr bwMode="auto">
          <a:xfrm>
            <a:off x="2159054" y="322262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2" name="Freeform 16"/>
          <p:cNvSpPr/>
          <p:nvPr/>
        </p:nvSpPr>
        <p:spPr bwMode="auto">
          <a:xfrm>
            <a:off x="2016179" y="254952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3" name="Line 17"/>
          <p:cNvSpPr>
            <a:spLocks noChangeShapeType="1"/>
          </p:cNvSpPr>
          <p:nvPr/>
        </p:nvSpPr>
        <p:spPr bwMode="auto">
          <a:xfrm>
            <a:off x="2571737" y="2571744"/>
            <a:ext cx="285752" cy="428628"/>
          </a:xfrm>
          <a:prstGeom prst="line">
            <a:avLst/>
          </a:prstGeom>
          <a:noFill/>
          <a:ln w="19050">
            <a:solidFill>
              <a:srgbClr val="3333FF"/>
            </a:solidFill>
            <a:round/>
            <a:tailEnd type="none" w="med" len="lg"/>
          </a:ln>
          <a:effectLst/>
        </p:spPr>
        <p:txBody>
          <a:bodyPr wrap="none"/>
          <a:lstStyle/>
          <a:p>
            <a:endParaRPr lang="zh-CN" altLang="en-US"/>
          </a:p>
        </p:txBody>
      </p:sp>
      <p:sp>
        <p:nvSpPr>
          <p:cNvPr id="45074" name="Line 18"/>
          <p:cNvSpPr>
            <a:spLocks noChangeShapeType="1"/>
          </p:cNvSpPr>
          <p:nvPr/>
        </p:nvSpPr>
        <p:spPr bwMode="auto">
          <a:xfrm flipH="1">
            <a:off x="2579741" y="1773238"/>
            <a:ext cx="287338" cy="431800"/>
          </a:xfrm>
          <a:prstGeom prst="line">
            <a:avLst/>
          </a:prstGeom>
          <a:noFill/>
          <a:ln w="19050">
            <a:solidFill>
              <a:srgbClr val="3333FF"/>
            </a:solidFill>
            <a:round/>
            <a:tailEnd type="none" w="med" len="lg"/>
          </a:ln>
          <a:effectLst/>
        </p:spPr>
        <p:txBody>
          <a:bodyPr wrap="none"/>
          <a:lstStyle/>
          <a:p>
            <a:endParaRPr lang="zh-CN" altLang="en-US"/>
          </a:p>
        </p:txBody>
      </p:sp>
      <p:sp>
        <p:nvSpPr>
          <p:cNvPr id="45075" name="Line 19"/>
          <p:cNvSpPr>
            <a:spLocks noChangeShapeType="1"/>
          </p:cNvSpPr>
          <p:nvPr/>
        </p:nvSpPr>
        <p:spPr bwMode="auto">
          <a:xfrm>
            <a:off x="3117838" y="1785926"/>
            <a:ext cx="176400" cy="399600"/>
          </a:xfrm>
          <a:prstGeom prst="line">
            <a:avLst/>
          </a:prstGeom>
          <a:noFill/>
          <a:ln w="19050">
            <a:solidFill>
              <a:srgbClr val="3333FF"/>
            </a:solidFill>
            <a:round/>
            <a:tailEnd type="none" w="med" len="lg"/>
          </a:ln>
          <a:effectLst/>
        </p:spPr>
        <p:txBody>
          <a:bodyPr wrap="none"/>
          <a:lstStyle/>
          <a:p>
            <a:endParaRPr lang="zh-CN" altLang="en-US"/>
          </a:p>
        </p:txBody>
      </p:sp>
      <p:sp>
        <p:nvSpPr>
          <p:cNvPr id="45076" name="Line 20"/>
          <p:cNvSpPr>
            <a:spLocks noChangeShapeType="1"/>
          </p:cNvSpPr>
          <p:nvPr/>
        </p:nvSpPr>
        <p:spPr bwMode="auto">
          <a:xfrm flipH="1">
            <a:off x="3036939" y="2605082"/>
            <a:ext cx="270000" cy="396000"/>
          </a:xfrm>
          <a:prstGeom prst="line">
            <a:avLst/>
          </a:prstGeom>
          <a:noFill/>
          <a:ln w="19050">
            <a:solidFill>
              <a:srgbClr val="3333FF"/>
            </a:solidFill>
            <a:round/>
            <a:tailEnd type="none" w="med" len="lg"/>
          </a:ln>
          <a:effectLst/>
        </p:spPr>
        <p:txBody>
          <a:bodyPr wrap="none"/>
          <a:lstStyle/>
          <a:p>
            <a:endParaRPr lang="zh-CN" altLang="en-US"/>
          </a:p>
        </p:txBody>
      </p:sp>
      <p:sp>
        <p:nvSpPr>
          <p:cNvPr id="45077" name="Text Box 21"/>
          <p:cNvSpPr txBox="1">
            <a:spLocks noChangeArrowheads="1"/>
          </p:cNvSpPr>
          <p:nvPr/>
        </p:nvSpPr>
        <p:spPr bwMode="auto">
          <a:xfrm>
            <a:off x="2232079" y="12446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28</a:t>
            </a:r>
          </a:p>
        </p:txBody>
      </p:sp>
      <p:sp>
        <p:nvSpPr>
          <p:cNvPr id="45078" name="Text Box 22"/>
          <p:cNvSpPr txBox="1">
            <a:spLocks noChangeArrowheads="1"/>
          </p:cNvSpPr>
          <p:nvPr/>
        </p:nvSpPr>
        <p:spPr bwMode="auto">
          <a:xfrm>
            <a:off x="1152579" y="1711325"/>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10</a:t>
            </a:r>
          </a:p>
        </p:txBody>
      </p:sp>
      <p:sp>
        <p:nvSpPr>
          <p:cNvPr id="45079" name="Text Box 23"/>
          <p:cNvSpPr txBox="1">
            <a:spLocks noChangeArrowheads="1"/>
          </p:cNvSpPr>
          <p:nvPr/>
        </p:nvSpPr>
        <p:spPr bwMode="auto">
          <a:xfrm>
            <a:off x="3168704" y="16764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16</a:t>
            </a:r>
          </a:p>
        </p:txBody>
      </p:sp>
      <p:sp>
        <p:nvSpPr>
          <p:cNvPr id="45080" name="Text Box 24"/>
          <p:cNvSpPr txBox="1">
            <a:spLocks noChangeArrowheads="1"/>
          </p:cNvSpPr>
          <p:nvPr/>
        </p:nvSpPr>
        <p:spPr bwMode="auto">
          <a:xfrm>
            <a:off x="2303516" y="17827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14</a:t>
            </a:r>
          </a:p>
        </p:txBody>
      </p:sp>
      <p:sp>
        <p:nvSpPr>
          <p:cNvPr id="45081" name="Text Box 25"/>
          <p:cNvSpPr txBox="1">
            <a:spLocks noChangeArrowheads="1"/>
          </p:cNvSpPr>
          <p:nvPr/>
        </p:nvSpPr>
        <p:spPr bwMode="auto">
          <a:xfrm>
            <a:off x="1225604"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25</a:t>
            </a:r>
          </a:p>
        </p:txBody>
      </p:sp>
      <p:sp>
        <p:nvSpPr>
          <p:cNvPr id="45082" name="Text Box 26"/>
          <p:cNvSpPr txBox="1">
            <a:spLocks noChangeArrowheads="1"/>
          </p:cNvSpPr>
          <p:nvPr/>
        </p:nvSpPr>
        <p:spPr bwMode="auto">
          <a:xfrm>
            <a:off x="1800279" y="25034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24</a:t>
            </a:r>
          </a:p>
        </p:txBody>
      </p:sp>
      <p:sp>
        <p:nvSpPr>
          <p:cNvPr id="45083" name="Text Box 27"/>
          <p:cNvSpPr txBox="1">
            <a:spLocks noChangeArrowheads="1"/>
          </p:cNvSpPr>
          <p:nvPr/>
        </p:nvSpPr>
        <p:spPr bwMode="auto">
          <a:xfrm>
            <a:off x="2663879" y="24304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18</a:t>
            </a:r>
          </a:p>
        </p:txBody>
      </p:sp>
      <p:sp>
        <p:nvSpPr>
          <p:cNvPr id="45084" name="Text Box 28"/>
          <p:cNvSpPr txBox="1">
            <a:spLocks noChangeArrowheads="1"/>
          </p:cNvSpPr>
          <p:nvPr/>
        </p:nvSpPr>
        <p:spPr bwMode="auto">
          <a:xfrm>
            <a:off x="2232079" y="324126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22</a:t>
            </a:r>
          </a:p>
        </p:txBody>
      </p:sp>
      <p:sp>
        <p:nvSpPr>
          <p:cNvPr id="45085" name="Text Box 29"/>
          <p:cNvSpPr txBox="1">
            <a:spLocks noChangeArrowheads="1"/>
          </p:cNvSpPr>
          <p:nvPr/>
        </p:nvSpPr>
        <p:spPr bwMode="auto">
          <a:xfrm>
            <a:off x="3097266"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12</a:t>
            </a:r>
          </a:p>
        </p:txBody>
      </p:sp>
      <p:sp>
        <p:nvSpPr>
          <p:cNvPr id="45086" name="Text Box 30"/>
          <p:cNvSpPr txBox="1">
            <a:spLocks noChangeArrowheads="1"/>
          </p:cNvSpPr>
          <p:nvPr/>
        </p:nvSpPr>
        <p:spPr bwMode="auto">
          <a:xfrm>
            <a:off x="2016179" y="3835400"/>
            <a:ext cx="935038"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图</a:t>
            </a:r>
            <a:r>
              <a:rPr lang="en-US" altLang="zh-CN" dirty="0">
                <a:ea typeface="楷体" panose="02010609060101010101" pitchFamily="49" charset="-122"/>
                <a:cs typeface="Times New Roman" panose="02020603050405020304" pitchFamily="18" charset="0"/>
              </a:rPr>
              <a:t>G</a:t>
            </a:r>
          </a:p>
        </p:txBody>
      </p:sp>
      <p:sp>
        <p:nvSpPr>
          <p:cNvPr id="45129" name="Text Box 73"/>
          <p:cNvSpPr txBox="1">
            <a:spLocks noChangeArrowheads="1"/>
          </p:cNvSpPr>
          <p:nvPr/>
        </p:nvSpPr>
        <p:spPr bwMode="auto">
          <a:xfrm>
            <a:off x="500034" y="257156"/>
            <a:ext cx="3960812" cy="457200"/>
          </a:xfrm>
          <a:prstGeom prst="rect">
            <a:avLst/>
          </a:prstGeom>
          <a:solidFill>
            <a:srgbClr val="339933"/>
          </a:solidFill>
          <a:ln w="19050" algn="ctr">
            <a:noFill/>
            <a:miter lim="800000"/>
            <a:tailEnd type="none" w="med" len="lg"/>
          </a:ln>
          <a:effectLst/>
        </p:spPr>
        <p:txBody>
          <a:bodyPr wrap="square">
            <a:spAutoFit/>
          </a:bodyPr>
          <a:lstStyle/>
          <a:p>
            <a:pPr>
              <a:spcBef>
                <a:spcPct val="50000"/>
              </a:spcBef>
            </a:pPr>
            <a:r>
              <a:rPr lang="en-US" altLang="zh-CN" dirty="0">
                <a:solidFill>
                  <a:schemeClr val="bg1"/>
                </a:solidFill>
                <a:ea typeface="楷体" panose="02010609060101010101" pitchFamily="49" charset="-122"/>
                <a:cs typeface="Times New Roman" panose="02020603050405020304" pitchFamily="18" charset="0"/>
              </a:rPr>
              <a:t>Prim</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示例演示（起点</a:t>
            </a:r>
            <a:r>
              <a:rPr lang="en-US" altLang="zh-CN" dirty="0" smtClean="0">
                <a:solidFill>
                  <a:schemeClr val="bg1"/>
                </a:solidFill>
                <a:ea typeface="楷体" panose="02010609060101010101" pitchFamily="49" charset="-122"/>
                <a:cs typeface="Times New Roman" panose="02020603050405020304" pitchFamily="18" charset="0"/>
              </a:rPr>
              <a:t>0</a:t>
            </a:r>
            <a:r>
              <a:rPr lang="zh-CN" altLang="en-US" dirty="0" smtClean="0">
                <a:solidFill>
                  <a:schemeClr val="bg1"/>
                </a:solidFill>
                <a:ea typeface="楷体" panose="02010609060101010101" pitchFamily="49" charset="-122"/>
                <a:cs typeface="Times New Roman" panose="02020603050405020304" pitchFamily="18" charset="0"/>
              </a:rPr>
              <a:t>）</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2" name="组合 86"/>
          <p:cNvGrpSpPr/>
          <p:nvPr/>
        </p:nvGrpSpPr>
        <p:grpSpPr>
          <a:xfrm>
            <a:off x="5167380" y="1285860"/>
            <a:ext cx="2376488" cy="2016125"/>
            <a:chOff x="5167380" y="1285860"/>
            <a:chExt cx="2376488" cy="2016125"/>
          </a:xfrm>
        </p:grpSpPr>
        <p:sp>
          <p:nvSpPr>
            <p:cNvPr id="45087" name="Oval 31"/>
            <p:cNvSpPr>
              <a:spLocks noChangeArrowheads="1"/>
            </p:cNvSpPr>
            <p:nvPr/>
          </p:nvSpPr>
          <p:spPr bwMode="auto">
            <a:xfrm>
              <a:off x="5743643" y="1285860"/>
              <a:ext cx="360363" cy="431800"/>
            </a:xfrm>
            <a:prstGeom prst="ellipse">
              <a:avLst/>
            </a:prstGeom>
            <a:solidFill>
              <a:schemeClr val="tx2">
                <a:lumMod val="60000"/>
                <a:lumOff val="40000"/>
              </a:schemeClr>
            </a:solidFill>
            <a:ln w="19050" algn="ctr">
              <a:solidFill>
                <a:srgbClr val="3333FF"/>
              </a:solidFill>
              <a:round/>
              <a:tailEnd type="none" w="med" len="lg"/>
            </a:ln>
            <a:effectLst/>
          </p:spPr>
          <p:txBody>
            <a:bodyPr wrap="none" anchor="ctr"/>
            <a:lstStyle/>
            <a:p>
              <a:r>
                <a:rPr lang="en-US" altLang="zh-CN" dirty="0"/>
                <a:t>0</a:t>
              </a:r>
            </a:p>
          </p:txBody>
        </p:sp>
        <p:sp>
          <p:nvSpPr>
            <p:cNvPr id="45088" name="Oval 32"/>
            <p:cNvSpPr>
              <a:spLocks noChangeArrowheads="1"/>
            </p:cNvSpPr>
            <p:nvPr/>
          </p:nvSpPr>
          <p:spPr bwMode="auto">
            <a:xfrm>
              <a:off x="6824730" y="128586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89" name="Oval 33"/>
            <p:cNvSpPr>
              <a:spLocks noChangeArrowheads="1"/>
            </p:cNvSpPr>
            <p:nvPr/>
          </p:nvSpPr>
          <p:spPr bwMode="auto">
            <a:xfrm>
              <a:off x="5167380" y="2151048"/>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5</a:t>
              </a:r>
            </a:p>
          </p:txBody>
        </p:sp>
        <p:sp>
          <p:nvSpPr>
            <p:cNvPr id="45090" name="Oval 34"/>
            <p:cNvSpPr>
              <a:spLocks noChangeArrowheads="1"/>
            </p:cNvSpPr>
            <p:nvPr/>
          </p:nvSpPr>
          <p:spPr bwMode="auto">
            <a:xfrm>
              <a:off x="5816668" y="2870185"/>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4</a:t>
              </a:r>
            </a:p>
          </p:txBody>
        </p:sp>
        <p:sp>
          <p:nvSpPr>
            <p:cNvPr id="45091" name="Oval 35"/>
            <p:cNvSpPr>
              <a:spLocks noChangeArrowheads="1"/>
            </p:cNvSpPr>
            <p:nvPr/>
          </p:nvSpPr>
          <p:spPr bwMode="auto">
            <a:xfrm>
              <a:off x="6751705" y="2870185"/>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3</a:t>
              </a:r>
            </a:p>
          </p:txBody>
        </p:sp>
        <p:sp>
          <p:nvSpPr>
            <p:cNvPr id="45092" name="Oval 36"/>
            <p:cNvSpPr>
              <a:spLocks noChangeArrowheads="1"/>
            </p:cNvSpPr>
            <p:nvPr/>
          </p:nvSpPr>
          <p:spPr bwMode="auto">
            <a:xfrm>
              <a:off x="63199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93" name="Oval 37"/>
            <p:cNvSpPr>
              <a:spLocks noChangeArrowheads="1"/>
            </p:cNvSpPr>
            <p:nvPr/>
          </p:nvSpPr>
          <p:spPr bwMode="auto">
            <a:xfrm>
              <a:off x="7183505" y="2078023"/>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a:t>2</a:t>
              </a:r>
            </a:p>
          </p:txBody>
        </p:sp>
      </p:grpSp>
      <p:sp>
        <p:nvSpPr>
          <p:cNvPr id="56" name="Freeform 13"/>
          <p:cNvSpPr/>
          <p:nvPr/>
        </p:nvSpPr>
        <p:spPr bwMode="auto">
          <a:xfrm>
            <a:off x="5403856" y="16430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121" name="Text Box 65"/>
          <p:cNvSpPr txBox="1">
            <a:spLocks noChangeArrowheads="1"/>
          </p:cNvSpPr>
          <p:nvPr/>
        </p:nvSpPr>
        <p:spPr bwMode="auto">
          <a:xfrm>
            <a:off x="5072066" y="3857628"/>
            <a:ext cx="3357586" cy="369332"/>
          </a:xfrm>
          <a:prstGeom prst="rect">
            <a:avLst/>
          </a:prstGeom>
          <a:noFill/>
          <a:ln w="19050" algn="ctr">
            <a:noFill/>
            <a:miter lim="800000"/>
            <a:tailEnd type="none" w="med" len="lg"/>
          </a:ln>
          <a:effectLst/>
        </p:spPr>
        <p:txBody>
          <a:bodyPr wrap="square" lIns="0" tIns="0" rIns="0" bIns="0">
            <a:spAutoFit/>
          </a:bodyPr>
          <a:lstStyle/>
          <a:p>
            <a:pPr algn="l">
              <a:spcBef>
                <a:spcPct val="50000"/>
              </a:spcBef>
            </a:pPr>
            <a:r>
              <a:rPr lang="en-US" altLang="zh-CN" dirty="0">
                <a:solidFill>
                  <a:srgbClr val="CC00CC"/>
                </a:solidFill>
              </a:rPr>
              <a:t>U</a:t>
            </a:r>
            <a:r>
              <a:rPr lang="en-US" altLang="zh-CN" smtClean="0">
                <a:solidFill>
                  <a:srgbClr val="CC00CC"/>
                </a:solidFill>
              </a:rPr>
              <a:t>={ 0</a:t>
            </a:r>
            <a:r>
              <a:rPr lang="zh-CN" altLang="en-US" smtClean="0">
                <a:solidFill>
                  <a:srgbClr val="CC00CC"/>
                </a:solidFill>
              </a:rPr>
              <a:t>，</a:t>
            </a:r>
            <a:r>
              <a:rPr lang="en-US" altLang="zh-CN" smtClean="0">
                <a:solidFill>
                  <a:srgbClr val="CC00CC"/>
                </a:solidFill>
              </a:rPr>
              <a:t>5 </a:t>
            </a:r>
            <a:r>
              <a:rPr lang="zh-CN" altLang="en-US" smtClean="0">
                <a:solidFill>
                  <a:srgbClr val="CC00CC"/>
                </a:solidFill>
              </a:rPr>
              <a:t>，</a:t>
            </a:r>
            <a:r>
              <a:rPr lang="en-US" altLang="zh-CN" smtClean="0">
                <a:solidFill>
                  <a:srgbClr val="CC00CC"/>
                </a:solidFill>
              </a:rPr>
              <a:t>4 </a:t>
            </a:r>
            <a:r>
              <a:rPr lang="zh-CN" altLang="en-US" smtClean="0">
                <a:solidFill>
                  <a:srgbClr val="CC00CC"/>
                </a:solidFill>
              </a:rPr>
              <a:t>，</a:t>
            </a:r>
            <a:r>
              <a:rPr lang="en-US" altLang="zh-CN" smtClean="0">
                <a:solidFill>
                  <a:srgbClr val="CC00CC"/>
                </a:solidFill>
              </a:rPr>
              <a:t>3</a:t>
            </a:r>
            <a:r>
              <a:rPr lang="zh-CN" altLang="en-US" smtClean="0">
                <a:solidFill>
                  <a:srgbClr val="CC00CC"/>
                </a:solidFill>
              </a:rPr>
              <a:t>，</a:t>
            </a:r>
            <a:r>
              <a:rPr lang="en-US" altLang="zh-CN" smtClean="0">
                <a:solidFill>
                  <a:srgbClr val="CC00CC"/>
                </a:solidFill>
              </a:rPr>
              <a:t>2 </a:t>
            </a:r>
            <a:r>
              <a:rPr lang="en-US" altLang="zh-CN" dirty="0" smtClean="0">
                <a:solidFill>
                  <a:srgbClr val="CC00CC"/>
                </a:solidFill>
              </a:rPr>
              <a:t>}</a:t>
            </a:r>
            <a:endParaRPr lang="en-US" altLang="zh-CN" dirty="0">
              <a:solidFill>
                <a:srgbClr val="CC00CC"/>
              </a:solidFill>
            </a:endParaRPr>
          </a:p>
        </p:txBody>
      </p:sp>
      <p:sp>
        <p:nvSpPr>
          <p:cNvPr id="84" name="Oval 31"/>
          <p:cNvSpPr>
            <a:spLocks noChangeArrowheads="1"/>
          </p:cNvSpPr>
          <p:nvPr/>
        </p:nvSpPr>
        <p:spPr bwMode="auto">
          <a:xfrm>
            <a:off x="5740408" y="1269988"/>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0</a:t>
            </a:r>
          </a:p>
        </p:txBody>
      </p:sp>
      <p:sp>
        <p:nvSpPr>
          <p:cNvPr id="46" name="Oval 33"/>
          <p:cNvSpPr>
            <a:spLocks noChangeArrowheads="1"/>
          </p:cNvSpPr>
          <p:nvPr/>
        </p:nvSpPr>
        <p:spPr bwMode="auto">
          <a:xfrm>
            <a:off x="5156204" y="214311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ea typeface="黑体" panose="02010609060101010101" pitchFamily="49" charset="-122"/>
                <a:cs typeface="Times New Roman" panose="02020603050405020304" pitchFamily="18" charset="0"/>
              </a:rPr>
              <a:t>5</a:t>
            </a:r>
          </a:p>
        </p:txBody>
      </p:sp>
      <p:sp>
        <p:nvSpPr>
          <p:cNvPr id="49" name="Freeform 14"/>
          <p:cNvSpPr/>
          <p:nvPr/>
        </p:nvSpPr>
        <p:spPr bwMode="auto">
          <a:xfrm>
            <a:off x="5462594" y="2530472"/>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8" name="Oval 34"/>
          <p:cNvSpPr>
            <a:spLocks noChangeArrowheads="1"/>
          </p:cNvSpPr>
          <p:nvPr/>
        </p:nvSpPr>
        <p:spPr bwMode="auto">
          <a:xfrm>
            <a:off x="5811846" y="285749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4</a:t>
            </a:r>
          </a:p>
        </p:txBody>
      </p:sp>
      <p:sp>
        <p:nvSpPr>
          <p:cNvPr id="50" name="任意多边形 49"/>
          <p:cNvSpPr/>
          <p:nvPr/>
        </p:nvSpPr>
        <p:spPr bwMode="auto">
          <a:xfrm>
            <a:off x="2149444" y="1145117"/>
            <a:ext cx="1388823" cy="1701478"/>
          </a:xfrm>
          <a:custGeom>
            <a:avLst/>
            <a:gdLst>
              <a:gd name="connsiteX0" fmla="*/ 825500 w 1678517"/>
              <a:gd name="connsiteY0" fmla="*/ 48683 h 2652183"/>
              <a:gd name="connsiteX1" fmla="*/ 254000 w 1678517"/>
              <a:gd name="connsiteY1" fmla="*/ 658283 h 2652183"/>
              <a:gd name="connsiteX2" fmla="*/ 38100 w 1678517"/>
              <a:gd name="connsiteY2" fmla="*/ 1178983 h 2652183"/>
              <a:gd name="connsiteX3" fmla="*/ 482600 w 1678517"/>
              <a:gd name="connsiteY3" fmla="*/ 2207683 h 2652183"/>
              <a:gd name="connsiteX4" fmla="*/ 1016000 w 1678517"/>
              <a:gd name="connsiteY4" fmla="*/ 2499783 h 2652183"/>
              <a:gd name="connsiteX5" fmla="*/ 1600200 w 1678517"/>
              <a:gd name="connsiteY5" fmla="*/ 1293283 h 2652183"/>
              <a:gd name="connsiteX6" fmla="*/ 1485900 w 1678517"/>
              <a:gd name="connsiteY6" fmla="*/ 366183 h 2652183"/>
              <a:gd name="connsiteX7" fmla="*/ 825500 w 1678517"/>
              <a:gd name="connsiteY7" fmla="*/ 48683 h 2652183"/>
              <a:gd name="connsiteX0-1" fmla="*/ 825500 w 1615017"/>
              <a:gd name="connsiteY0-2" fmla="*/ 48683 h 2572284"/>
              <a:gd name="connsiteX1-3" fmla="*/ 254000 w 1615017"/>
              <a:gd name="connsiteY1-4" fmla="*/ 658283 h 2572284"/>
              <a:gd name="connsiteX2-5" fmla="*/ 38100 w 1615017"/>
              <a:gd name="connsiteY2-6" fmla="*/ 1178983 h 2572284"/>
              <a:gd name="connsiteX3-7" fmla="*/ 482600 w 1615017"/>
              <a:gd name="connsiteY3-8" fmla="*/ 2207683 h 2572284"/>
              <a:gd name="connsiteX4-9" fmla="*/ 1016000 w 1615017"/>
              <a:gd name="connsiteY4-10" fmla="*/ 2499783 h 2572284"/>
              <a:gd name="connsiteX5-11" fmla="*/ 1411258 w 1615017"/>
              <a:gd name="connsiteY5-12" fmla="*/ 1772679 h 2572284"/>
              <a:gd name="connsiteX6-13" fmla="*/ 1600200 w 1615017"/>
              <a:gd name="connsiteY6-14" fmla="*/ 1293283 h 2572284"/>
              <a:gd name="connsiteX7-15" fmla="*/ 1485900 w 1615017"/>
              <a:gd name="connsiteY7-16" fmla="*/ 366183 h 2572284"/>
              <a:gd name="connsiteX8" fmla="*/ 825500 w 1615017"/>
              <a:gd name="connsiteY8" fmla="*/ 48683 h 2572284"/>
              <a:gd name="connsiteX0-17" fmla="*/ 825500 w 1615017"/>
              <a:gd name="connsiteY0-18" fmla="*/ 48683 h 2273030"/>
              <a:gd name="connsiteX1-19" fmla="*/ 254000 w 1615017"/>
              <a:gd name="connsiteY1-20" fmla="*/ 658283 h 2273030"/>
              <a:gd name="connsiteX2-21" fmla="*/ 38100 w 1615017"/>
              <a:gd name="connsiteY2-22" fmla="*/ 1178983 h 2273030"/>
              <a:gd name="connsiteX3-23" fmla="*/ 482600 w 1615017"/>
              <a:gd name="connsiteY3-24" fmla="*/ 2207683 h 2273030"/>
              <a:gd name="connsiteX4-25" fmla="*/ 801654 w 1615017"/>
              <a:gd name="connsiteY4-26" fmla="*/ 1571065 h 2273030"/>
              <a:gd name="connsiteX5-27" fmla="*/ 1411258 w 1615017"/>
              <a:gd name="connsiteY5-28" fmla="*/ 1772679 h 2273030"/>
              <a:gd name="connsiteX6-29" fmla="*/ 1600200 w 1615017"/>
              <a:gd name="connsiteY6-30" fmla="*/ 1293283 h 2273030"/>
              <a:gd name="connsiteX7-31" fmla="*/ 1485900 w 1615017"/>
              <a:gd name="connsiteY7-32" fmla="*/ 366183 h 2273030"/>
              <a:gd name="connsiteX8-33" fmla="*/ 825500 w 1615017"/>
              <a:gd name="connsiteY8-34" fmla="*/ 48683 h 2273030"/>
              <a:gd name="connsiteX0-35" fmla="*/ 825500 w 1615017"/>
              <a:gd name="connsiteY0-36" fmla="*/ 48683 h 1915816"/>
              <a:gd name="connsiteX1-37" fmla="*/ 254000 w 1615017"/>
              <a:gd name="connsiteY1-38" fmla="*/ 658283 h 1915816"/>
              <a:gd name="connsiteX2-39" fmla="*/ 38100 w 1615017"/>
              <a:gd name="connsiteY2-40" fmla="*/ 1178983 h 1915816"/>
              <a:gd name="connsiteX3-41" fmla="*/ 482600 w 1615017"/>
              <a:gd name="connsiteY3-42" fmla="*/ 1850469 h 1915816"/>
              <a:gd name="connsiteX4-43" fmla="*/ 801654 w 1615017"/>
              <a:gd name="connsiteY4-44" fmla="*/ 1571065 h 1915816"/>
              <a:gd name="connsiteX5-45" fmla="*/ 1411258 w 1615017"/>
              <a:gd name="connsiteY5-46" fmla="*/ 1772679 h 1915816"/>
              <a:gd name="connsiteX6-47" fmla="*/ 1600200 w 1615017"/>
              <a:gd name="connsiteY6-48" fmla="*/ 1293283 h 1915816"/>
              <a:gd name="connsiteX7-49" fmla="*/ 1485900 w 1615017"/>
              <a:gd name="connsiteY7-50" fmla="*/ 366183 h 1915816"/>
              <a:gd name="connsiteX8-51" fmla="*/ 825500 w 1615017"/>
              <a:gd name="connsiteY8-52" fmla="*/ 48683 h 1915816"/>
              <a:gd name="connsiteX0-53" fmla="*/ 825500 w 1615017"/>
              <a:gd name="connsiteY0-54" fmla="*/ 48683 h 1818976"/>
              <a:gd name="connsiteX1-55" fmla="*/ 254000 w 1615017"/>
              <a:gd name="connsiteY1-56" fmla="*/ 658283 h 1818976"/>
              <a:gd name="connsiteX2-57" fmla="*/ 38100 w 1615017"/>
              <a:gd name="connsiteY2-58" fmla="*/ 1178983 h 1818976"/>
              <a:gd name="connsiteX3-59" fmla="*/ 482600 w 1615017"/>
              <a:gd name="connsiteY3-60" fmla="*/ 1636131 h 1818976"/>
              <a:gd name="connsiteX4-61" fmla="*/ 801654 w 1615017"/>
              <a:gd name="connsiteY4-62" fmla="*/ 1571065 h 1818976"/>
              <a:gd name="connsiteX5-63" fmla="*/ 1411258 w 1615017"/>
              <a:gd name="connsiteY5-64" fmla="*/ 1772679 h 1818976"/>
              <a:gd name="connsiteX6-65" fmla="*/ 1600200 w 1615017"/>
              <a:gd name="connsiteY6-66" fmla="*/ 1293283 h 1818976"/>
              <a:gd name="connsiteX7-67" fmla="*/ 1485900 w 1615017"/>
              <a:gd name="connsiteY7-68" fmla="*/ 366183 h 1818976"/>
              <a:gd name="connsiteX8-69" fmla="*/ 825500 w 1615017"/>
              <a:gd name="connsiteY8-70" fmla="*/ 48683 h 1818976"/>
              <a:gd name="connsiteX0-71" fmla="*/ 682656 w 1472173"/>
              <a:gd name="connsiteY0-72" fmla="*/ 48683 h 1818976"/>
              <a:gd name="connsiteX1-73" fmla="*/ 111156 w 1472173"/>
              <a:gd name="connsiteY1-74" fmla="*/ 658283 h 1818976"/>
              <a:gd name="connsiteX2-75" fmla="*/ 38100 w 1472173"/>
              <a:gd name="connsiteY2-76" fmla="*/ 1178983 h 1818976"/>
              <a:gd name="connsiteX3-77" fmla="*/ 339756 w 1472173"/>
              <a:gd name="connsiteY3-78" fmla="*/ 1636131 h 1818976"/>
              <a:gd name="connsiteX4-79" fmla="*/ 658810 w 1472173"/>
              <a:gd name="connsiteY4-80" fmla="*/ 1571065 h 1818976"/>
              <a:gd name="connsiteX5-81" fmla="*/ 1268414 w 1472173"/>
              <a:gd name="connsiteY5-82" fmla="*/ 1772679 h 1818976"/>
              <a:gd name="connsiteX6-83" fmla="*/ 1457356 w 1472173"/>
              <a:gd name="connsiteY6-84" fmla="*/ 1293283 h 1818976"/>
              <a:gd name="connsiteX7-85" fmla="*/ 1343056 w 1472173"/>
              <a:gd name="connsiteY7-86" fmla="*/ 366183 h 1818976"/>
              <a:gd name="connsiteX8-87" fmla="*/ 682656 w 1472173"/>
              <a:gd name="connsiteY8-88" fmla="*/ 48683 h 1818976"/>
              <a:gd name="connsiteX0-89" fmla="*/ 682656 w 1388823"/>
              <a:gd name="connsiteY0-90" fmla="*/ 48683 h 1890418"/>
              <a:gd name="connsiteX1-91" fmla="*/ 111156 w 1388823"/>
              <a:gd name="connsiteY1-92" fmla="*/ 658283 h 1890418"/>
              <a:gd name="connsiteX2-93" fmla="*/ 38100 w 1388823"/>
              <a:gd name="connsiteY2-94" fmla="*/ 1178983 h 1890418"/>
              <a:gd name="connsiteX3-95" fmla="*/ 339756 w 1388823"/>
              <a:gd name="connsiteY3-96" fmla="*/ 1636131 h 1890418"/>
              <a:gd name="connsiteX4-97" fmla="*/ 658810 w 1388823"/>
              <a:gd name="connsiteY4-98" fmla="*/ 1571065 h 1890418"/>
              <a:gd name="connsiteX5-99" fmla="*/ 1268414 w 1388823"/>
              <a:gd name="connsiteY5-100" fmla="*/ 1772679 h 1890418"/>
              <a:gd name="connsiteX6-101" fmla="*/ 957258 w 1388823"/>
              <a:gd name="connsiteY6-102" fmla="*/ 864631 h 1890418"/>
              <a:gd name="connsiteX7-103" fmla="*/ 1343056 w 1388823"/>
              <a:gd name="connsiteY7-104" fmla="*/ 366183 h 1890418"/>
              <a:gd name="connsiteX8-105" fmla="*/ 682656 w 1388823"/>
              <a:gd name="connsiteY8-106" fmla="*/ 48683 h 1890418"/>
              <a:gd name="connsiteX0-107" fmla="*/ 682656 w 1388823"/>
              <a:gd name="connsiteY0-108" fmla="*/ 48683 h 1701478"/>
              <a:gd name="connsiteX1-109" fmla="*/ 111156 w 1388823"/>
              <a:gd name="connsiteY1-110" fmla="*/ 658283 h 1701478"/>
              <a:gd name="connsiteX2-111" fmla="*/ 38100 w 1388823"/>
              <a:gd name="connsiteY2-112" fmla="*/ 1178983 h 1701478"/>
              <a:gd name="connsiteX3-113" fmla="*/ 339756 w 1388823"/>
              <a:gd name="connsiteY3-114" fmla="*/ 1636131 h 1701478"/>
              <a:gd name="connsiteX4-115" fmla="*/ 658810 w 1388823"/>
              <a:gd name="connsiteY4-116" fmla="*/ 1571065 h 1701478"/>
              <a:gd name="connsiteX5-117" fmla="*/ 625440 w 1388823"/>
              <a:gd name="connsiteY5-118" fmla="*/ 1272589 h 1701478"/>
              <a:gd name="connsiteX6-119" fmla="*/ 957258 w 1388823"/>
              <a:gd name="connsiteY6-120" fmla="*/ 864631 h 1701478"/>
              <a:gd name="connsiteX7-121" fmla="*/ 1343056 w 1388823"/>
              <a:gd name="connsiteY7-122" fmla="*/ 366183 h 1701478"/>
              <a:gd name="connsiteX8-123" fmla="*/ 682656 w 1388823"/>
              <a:gd name="connsiteY8-124" fmla="*/ 48683 h 170147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Lst>
            <a:rect l="l" t="t" r="r" b="b"/>
            <a:pathLst>
              <a:path w="1388823" h="1701478">
                <a:moveTo>
                  <a:pt x="682656" y="48683"/>
                </a:moveTo>
                <a:cubicBezTo>
                  <a:pt x="477339" y="97366"/>
                  <a:pt x="218582" y="469900"/>
                  <a:pt x="111156" y="658283"/>
                </a:cubicBezTo>
                <a:cubicBezTo>
                  <a:pt x="3730" y="846666"/>
                  <a:pt x="0" y="1016008"/>
                  <a:pt x="38100" y="1178983"/>
                </a:cubicBezTo>
                <a:cubicBezTo>
                  <a:pt x="76200" y="1341958"/>
                  <a:pt x="236304" y="1570784"/>
                  <a:pt x="339756" y="1636131"/>
                </a:cubicBezTo>
                <a:cubicBezTo>
                  <a:pt x="443208" y="1701478"/>
                  <a:pt x="611196" y="1631655"/>
                  <a:pt x="658810" y="1571065"/>
                </a:cubicBezTo>
                <a:cubicBezTo>
                  <a:pt x="706424" y="1510475"/>
                  <a:pt x="575699" y="1390328"/>
                  <a:pt x="625440" y="1272589"/>
                </a:cubicBezTo>
                <a:cubicBezTo>
                  <a:pt x="675181" y="1154850"/>
                  <a:pt x="837655" y="1015699"/>
                  <a:pt x="957258" y="864631"/>
                </a:cubicBezTo>
                <a:cubicBezTo>
                  <a:pt x="1076861" y="713563"/>
                  <a:pt x="1388823" y="502174"/>
                  <a:pt x="1343056" y="366183"/>
                </a:cubicBezTo>
                <a:cubicBezTo>
                  <a:pt x="1297289" y="230192"/>
                  <a:pt x="887973" y="0"/>
                  <a:pt x="682656" y="48683"/>
                </a:cubicBezTo>
                <a:close/>
              </a:path>
            </a:pathLst>
          </a:custGeom>
          <a:solidFill>
            <a:schemeClr val="accent3">
              <a:lumMod val="60000"/>
              <a:lumOff val="40000"/>
              <a:alpha val="49000"/>
            </a:schemeClr>
          </a:solidFill>
          <a:ln w="19050" cap="flat" cmpd="sng">
            <a:solidFill>
              <a:srgbClr val="C00000"/>
            </a:solidFill>
            <a:prstDash val="dash"/>
            <a:round/>
            <a:headEnd type="none" w="med" len="med"/>
            <a:tailEnd type="none" w="med" len="lg"/>
          </a:ln>
          <a:effectLst/>
        </p:spPr>
        <p:txBody>
          <a:bodyPr wrap="none" rtlCol="0" anchor="ctr"/>
          <a:lstStyle/>
          <a:p>
            <a:pPr algn="ctr"/>
            <a:endParaRPr lang="zh-CN" altLang="en-US"/>
          </a:p>
        </p:txBody>
      </p:sp>
      <p:sp>
        <p:nvSpPr>
          <p:cNvPr id="52" name="Freeform 15"/>
          <p:cNvSpPr/>
          <p:nvPr/>
        </p:nvSpPr>
        <p:spPr bwMode="auto">
          <a:xfrm>
            <a:off x="6178565" y="3084510"/>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51" name="Oval 35"/>
          <p:cNvSpPr>
            <a:spLocks noChangeArrowheads="1"/>
          </p:cNvSpPr>
          <p:nvPr/>
        </p:nvSpPr>
        <p:spPr bwMode="auto">
          <a:xfrm>
            <a:off x="6745305" y="287019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3</a:t>
            </a:r>
          </a:p>
        </p:txBody>
      </p:sp>
      <p:sp>
        <p:nvSpPr>
          <p:cNvPr id="53" name="Line 20"/>
          <p:cNvSpPr>
            <a:spLocks noChangeShapeType="1"/>
          </p:cNvSpPr>
          <p:nvPr/>
        </p:nvSpPr>
        <p:spPr bwMode="auto">
          <a:xfrm flipH="1">
            <a:off x="7059630" y="2513006"/>
            <a:ext cx="270000" cy="396000"/>
          </a:xfrm>
          <a:prstGeom prst="line">
            <a:avLst/>
          </a:prstGeom>
          <a:noFill/>
          <a:ln w="19050">
            <a:solidFill>
              <a:srgbClr val="3333FF"/>
            </a:solidFill>
            <a:round/>
            <a:tailEnd type="none" w="med" len="lg"/>
          </a:ln>
          <a:effectLst/>
        </p:spPr>
        <p:txBody>
          <a:bodyPr wrap="none"/>
          <a:lstStyle/>
          <a:p>
            <a:endParaRPr lang="zh-CN" altLang="en-US"/>
          </a:p>
        </p:txBody>
      </p:sp>
      <p:sp>
        <p:nvSpPr>
          <p:cNvPr id="54" name="Oval 37"/>
          <p:cNvSpPr>
            <a:spLocks noChangeArrowheads="1"/>
          </p:cNvSpPr>
          <p:nvPr/>
        </p:nvSpPr>
        <p:spPr bwMode="auto">
          <a:xfrm>
            <a:off x="7181868" y="2071678"/>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a:solidFill>
                  <a:srgbClr val="FF00FF"/>
                </a:solidFill>
                <a:latin typeface="Times New Roman" panose="02020603050405020304" pitchFamily="18" charset="0"/>
                <a:cs typeface="Times New Roman" panose="02020603050405020304" pitchFamily="18" charset="0"/>
              </a:rPr>
              <a:t>2</a:t>
            </a:r>
          </a:p>
        </p:txBody>
      </p:sp>
      <p:sp>
        <p:nvSpPr>
          <p:cNvPr id="55" name="任意多边形 54"/>
          <p:cNvSpPr/>
          <p:nvPr/>
        </p:nvSpPr>
        <p:spPr bwMode="auto">
          <a:xfrm>
            <a:off x="920750" y="1183217"/>
            <a:ext cx="2836333" cy="2565400"/>
          </a:xfrm>
          <a:custGeom>
            <a:avLst/>
            <a:gdLst>
              <a:gd name="connsiteX0" fmla="*/ 704850 w 2836333"/>
              <a:gd name="connsiteY0" fmla="*/ 124883 h 2565400"/>
              <a:gd name="connsiteX1" fmla="*/ 184150 w 2836333"/>
              <a:gd name="connsiteY1" fmla="*/ 759883 h 2565400"/>
              <a:gd name="connsiteX2" fmla="*/ 120650 w 2836333"/>
              <a:gd name="connsiteY2" fmla="*/ 1534583 h 2565400"/>
              <a:gd name="connsiteX3" fmla="*/ 908050 w 2836333"/>
              <a:gd name="connsiteY3" fmla="*/ 2360083 h 2565400"/>
              <a:gd name="connsiteX4" fmla="*/ 2101850 w 2836333"/>
              <a:gd name="connsiteY4" fmla="*/ 2398183 h 2565400"/>
              <a:gd name="connsiteX5" fmla="*/ 2749550 w 2836333"/>
              <a:gd name="connsiteY5" fmla="*/ 1356783 h 2565400"/>
              <a:gd name="connsiteX6" fmla="*/ 2622550 w 2836333"/>
              <a:gd name="connsiteY6" fmla="*/ 886883 h 2565400"/>
              <a:gd name="connsiteX7" fmla="*/ 2216150 w 2836333"/>
              <a:gd name="connsiteY7" fmla="*/ 950383 h 2565400"/>
              <a:gd name="connsiteX8" fmla="*/ 2165350 w 2836333"/>
              <a:gd name="connsiteY8" fmla="*/ 1432983 h 2565400"/>
              <a:gd name="connsiteX9" fmla="*/ 1746250 w 2836333"/>
              <a:gd name="connsiteY9" fmla="*/ 1788583 h 2565400"/>
              <a:gd name="connsiteX10" fmla="*/ 908050 w 2836333"/>
              <a:gd name="connsiteY10" fmla="*/ 1559983 h 2565400"/>
              <a:gd name="connsiteX11" fmla="*/ 781050 w 2836333"/>
              <a:gd name="connsiteY11" fmla="*/ 1166283 h 2565400"/>
              <a:gd name="connsiteX12" fmla="*/ 1022350 w 2836333"/>
              <a:gd name="connsiteY12" fmla="*/ 772583 h 2565400"/>
              <a:gd name="connsiteX13" fmla="*/ 1339850 w 2836333"/>
              <a:gd name="connsiteY13" fmla="*/ 315383 h 2565400"/>
              <a:gd name="connsiteX14" fmla="*/ 1238250 w 2836333"/>
              <a:gd name="connsiteY14" fmla="*/ 35983 h 2565400"/>
              <a:gd name="connsiteX15" fmla="*/ 704850 w 2836333"/>
              <a:gd name="connsiteY15" fmla="*/ 124883 h 256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6333" h="2565400">
                <a:moveTo>
                  <a:pt x="704850" y="124883"/>
                </a:moveTo>
                <a:cubicBezTo>
                  <a:pt x="529167" y="245533"/>
                  <a:pt x="281517" y="524933"/>
                  <a:pt x="184150" y="759883"/>
                </a:cubicBezTo>
                <a:cubicBezTo>
                  <a:pt x="86783" y="994833"/>
                  <a:pt x="0" y="1267883"/>
                  <a:pt x="120650" y="1534583"/>
                </a:cubicBezTo>
                <a:cubicBezTo>
                  <a:pt x="241300" y="1801283"/>
                  <a:pt x="577850" y="2216150"/>
                  <a:pt x="908050" y="2360083"/>
                </a:cubicBezTo>
                <a:cubicBezTo>
                  <a:pt x="1238250" y="2504016"/>
                  <a:pt x="1794933" y="2565400"/>
                  <a:pt x="2101850" y="2398183"/>
                </a:cubicBezTo>
                <a:cubicBezTo>
                  <a:pt x="2408767" y="2230966"/>
                  <a:pt x="2662767" y="1608666"/>
                  <a:pt x="2749550" y="1356783"/>
                </a:cubicBezTo>
                <a:cubicBezTo>
                  <a:pt x="2836333" y="1104900"/>
                  <a:pt x="2711450" y="954616"/>
                  <a:pt x="2622550" y="886883"/>
                </a:cubicBezTo>
                <a:cubicBezTo>
                  <a:pt x="2533650" y="819150"/>
                  <a:pt x="2292350" y="859366"/>
                  <a:pt x="2216150" y="950383"/>
                </a:cubicBezTo>
                <a:cubicBezTo>
                  <a:pt x="2139950" y="1041400"/>
                  <a:pt x="2243667" y="1293283"/>
                  <a:pt x="2165350" y="1432983"/>
                </a:cubicBezTo>
                <a:cubicBezTo>
                  <a:pt x="2087033" y="1572683"/>
                  <a:pt x="1955800" y="1767416"/>
                  <a:pt x="1746250" y="1788583"/>
                </a:cubicBezTo>
                <a:cubicBezTo>
                  <a:pt x="1536700" y="1809750"/>
                  <a:pt x="1068917" y="1663700"/>
                  <a:pt x="908050" y="1559983"/>
                </a:cubicBezTo>
                <a:cubicBezTo>
                  <a:pt x="747183" y="1456266"/>
                  <a:pt x="762000" y="1297516"/>
                  <a:pt x="781050" y="1166283"/>
                </a:cubicBezTo>
                <a:cubicBezTo>
                  <a:pt x="800100" y="1035050"/>
                  <a:pt x="929217" y="914400"/>
                  <a:pt x="1022350" y="772583"/>
                </a:cubicBezTo>
                <a:cubicBezTo>
                  <a:pt x="1115483" y="630766"/>
                  <a:pt x="1303867" y="438150"/>
                  <a:pt x="1339850" y="315383"/>
                </a:cubicBezTo>
                <a:cubicBezTo>
                  <a:pt x="1375833" y="192616"/>
                  <a:pt x="1344083" y="71966"/>
                  <a:pt x="1238250" y="35983"/>
                </a:cubicBezTo>
                <a:cubicBezTo>
                  <a:pt x="1132417" y="0"/>
                  <a:pt x="880533" y="4233"/>
                  <a:pt x="704850" y="124883"/>
                </a:cubicBezTo>
                <a:close/>
              </a:path>
            </a:pathLst>
          </a:custGeom>
          <a:solidFill>
            <a:schemeClr val="accent6">
              <a:lumMod val="40000"/>
              <a:lumOff val="60000"/>
              <a:alpha val="47000"/>
            </a:schemeClr>
          </a:solidFill>
          <a:ln w="28575" cap="flat" cmpd="sng">
            <a:solidFill>
              <a:srgbClr val="C00000"/>
            </a:solidFill>
            <a:prstDash val="dash"/>
            <a:round/>
            <a:headEnd type="none" w="med" len="med"/>
            <a:tailEnd type="none" w="med" len="lg"/>
          </a:ln>
          <a:effectLst/>
        </p:spPr>
        <p:txBody>
          <a:bodyPr wrap="none" rtlCol="0" anchor="ctr"/>
          <a:lstStyle/>
          <a:p>
            <a:pPr algn="ctr"/>
            <a:endParaRPr lang="zh-CN" altLang="en-US"/>
          </a:p>
        </p:txBody>
      </p:sp>
      <p:sp>
        <p:nvSpPr>
          <p:cNvPr id="57" name="Line 19"/>
          <p:cNvSpPr>
            <a:spLocks noChangeShapeType="1"/>
          </p:cNvSpPr>
          <p:nvPr/>
        </p:nvSpPr>
        <p:spPr bwMode="auto">
          <a:xfrm>
            <a:off x="7092968" y="1701788"/>
            <a:ext cx="176400" cy="399600"/>
          </a:xfrm>
          <a:prstGeom prst="line">
            <a:avLst/>
          </a:prstGeom>
          <a:noFill/>
          <a:ln w="19050">
            <a:solidFill>
              <a:srgbClr val="3333FF"/>
            </a:solidFill>
            <a:round/>
            <a:tailEnd type="none" w="med" len="lg"/>
          </a:ln>
          <a:effectLst/>
        </p:spPr>
        <p:txBody>
          <a:bodyPr wrap="none"/>
          <a:lstStyle/>
          <a:p>
            <a:endParaRPr lang="zh-CN" altLang="en-US"/>
          </a:p>
        </p:txBody>
      </p:sp>
      <p:sp>
        <p:nvSpPr>
          <p:cNvPr id="3" name="幻灯片编号占位符 2"/>
          <p:cNvSpPr>
            <a:spLocks noGrp="1"/>
          </p:cNvSpPr>
          <p:nvPr>
            <p:ph type="sldNum" sz="quarter" idx="12"/>
          </p:nvPr>
        </p:nvSpPr>
        <p:spPr/>
        <p:txBody>
          <a:bodyPr/>
          <a:lstStyle/>
          <a:p>
            <a:fld id="{7B73CAF9-FD11-4256-9668-6A8A3A0B73F9}" type="slidenum">
              <a:rPr lang="en-US" altLang="zh-CN" smtClean="0"/>
              <a:t>111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51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6" presetClass="emph" presetSubtype="0" fill="hold" grpId="0" nodeType="clickEffect">
                                  <p:stCondLst>
                                    <p:cond delay="0"/>
                                  </p:stCondLst>
                                  <p:childTnLst>
                                    <p:animEffect transition="out" filter="fade">
                                      <p:cBhvr>
                                        <p:cTn id="19" dur="500" tmFilter="0, 0; .2, .5; .8, .5; 1, 0"/>
                                        <p:tgtEl>
                                          <p:spTgt spid="45075"/>
                                        </p:tgtEl>
                                      </p:cBhvr>
                                    </p:animEffect>
                                    <p:animScale>
                                      <p:cBhvr>
                                        <p:cTn id="20" dur="250" autoRev="1" fill="hold"/>
                                        <p:tgtEl>
                                          <p:spTgt spid="45075"/>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5" grpId="0" bldLvl="0" animBg="1"/>
      <p:bldP spid="45121" grpId="0" bldLvl="0" animBg="1"/>
      <p:bldP spid="50" grpId="0" bldLvl="0" animBg="1"/>
      <p:bldP spid="54" grpId="0" bldLvl="0" animBg="1"/>
      <p:bldP spid="55" grpId="0" bldLvl="0" animBg="1"/>
      <p:bldP spid="57" grpId="0" bldLvl="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3000428" y="3044825"/>
            <a:ext cx="9144000" cy="0"/>
          </a:xfrm>
          <a:prstGeom prst="rect">
            <a:avLst/>
          </a:prstGeom>
          <a:noFill/>
          <a:ln w="9525">
            <a:noFill/>
            <a:miter lim="800000"/>
          </a:ln>
          <a:effectLst/>
        </p:spPr>
        <p:txBody>
          <a:bodyPr>
            <a:spAutoFit/>
          </a:bodyPr>
          <a:lstStyle/>
          <a:p>
            <a:endParaRPr lang="zh-CN" altLang="en-US"/>
          </a:p>
        </p:txBody>
      </p:sp>
      <p:sp>
        <p:nvSpPr>
          <p:cNvPr id="45060" name="Text Box 4"/>
          <p:cNvSpPr txBox="1">
            <a:spLocks noChangeArrowheads="1"/>
          </p:cNvSpPr>
          <p:nvPr/>
        </p:nvSpPr>
        <p:spPr bwMode="auto">
          <a:xfrm>
            <a:off x="2071670" y="5072074"/>
            <a:ext cx="4929222" cy="457200"/>
          </a:xfrm>
          <a:prstGeom prst="rect">
            <a:avLst/>
          </a:prstGeom>
          <a:noFill/>
          <a:ln w="9525">
            <a:noFill/>
            <a:miter lim="800000"/>
          </a:ln>
          <a:effectLst/>
        </p:spPr>
        <p:txBody>
          <a:bodyPr wrap="square">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普里姆算法求解最小生成树的</a:t>
            </a:r>
            <a:r>
              <a:rPr kumimoji="1" lang="zh-CN" altLang="en-US" dirty="0" smtClean="0">
                <a:ea typeface="楷体" panose="02010609060101010101" pitchFamily="49" charset="-122"/>
                <a:cs typeface="Times New Roman" panose="02020603050405020304" pitchFamily="18" charset="0"/>
              </a:rPr>
              <a:t>过程 </a:t>
            </a:r>
            <a:endParaRPr kumimoji="1" lang="zh-CN" altLang="en-US" dirty="0">
              <a:ea typeface="楷体" panose="02010609060101010101" pitchFamily="49" charset="-122"/>
              <a:cs typeface="Times New Roman" panose="02020603050405020304" pitchFamily="18" charset="0"/>
            </a:endParaRPr>
          </a:p>
        </p:txBody>
      </p:sp>
      <p:sp>
        <p:nvSpPr>
          <p:cNvPr id="45061" name="Oval 5"/>
          <p:cNvSpPr>
            <a:spLocks noChangeArrowheads="1"/>
          </p:cNvSpPr>
          <p:nvPr/>
        </p:nvSpPr>
        <p:spPr bwMode="auto">
          <a:xfrm>
            <a:off x="1727254"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0</a:t>
            </a:r>
          </a:p>
        </p:txBody>
      </p:sp>
      <p:sp>
        <p:nvSpPr>
          <p:cNvPr id="45062" name="Oval 6"/>
          <p:cNvSpPr>
            <a:spLocks noChangeArrowheads="1"/>
          </p:cNvSpPr>
          <p:nvPr/>
        </p:nvSpPr>
        <p:spPr bwMode="auto">
          <a:xfrm>
            <a:off x="2808341" y="1387475"/>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5063" name="Oval 7"/>
          <p:cNvSpPr>
            <a:spLocks noChangeArrowheads="1"/>
          </p:cNvSpPr>
          <p:nvPr/>
        </p:nvSpPr>
        <p:spPr bwMode="auto">
          <a:xfrm>
            <a:off x="1150991" y="225266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5</a:t>
            </a:r>
          </a:p>
        </p:txBody>
      </p:sp>
      <p:sp>
        <p:nvSpPr>
          <p:cNvPr id="45064" name="Oval 8"/>
          <p:cNvSpPr>
            <a:spLocks noChangeArrowheads="1"/>
          </p:cNvSpPr>
          <p:nvPr/>
        </p:nvSpPr>
        <p:spPr bwMode="auto">
          <a:xfrm>
            <a:off x="1800279"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45065" name="Oval 9"/>
          <p:cNvSpPr>
            <a:spLocks noChangeArrowheads="1"/>
          </p:cNvSpPr>
          <p:nvPr/>
        </p:nvSpPr>
        <p:spPr bwMode="auto">
          <a:xfrm>
            <a:off x="2735316" y="2971800"/>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5066" name="Oval 10"/>
          <p:cNvSpPr>
            <a:spLocks noChangeArrowheads="1"/>
          </p:cNvSpPr>
          <p:nvPr/>
        </p:nvSpPr>
        <p:spPr bwMode="auto">
          <a:xfrm>
            <a:off x="23035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67" name="Oval 11"/>
          <p:cNvSpPr>
            <a:spLocks noChangeArrowheads="1"/>
          </p:cNvSpPr>
          <p:nvPr/>
        </p:nvSpPr>
        <p:spPr bwMode="auto">
          <a:xfrm>
            <a:off x="3167116" y="2179638"/>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45068" name="Line 12"/>
          <p:cNvSpPr>
            <a:spLocks noChangeShapeType="1"/>
          </p:cNvSpPr>
          <p:nvPr/>
        </p:nvSpPr>
        <p:spPr bwMode="auto">
          <a:xfrm>
            <a:off x="2087616" y="1603375"/>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45069" name="Freeform 13"/>
          <p:cNvSpPr/>
          <p:nvPr/>
        </p:nvSpPr>
        <p:spPr bwMode="auto">
          <a:xfrm>
            <a:off x="1368479" y="172402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0" name="Freeform 14"/>
          <p:cNvSpPr/>
          <p:nvPr/>
        </p:nvSpPr>
        <p:spPr bwMode="auto">
          <a:xfrm>
            <a:off x="1433566" y="2651125"/>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1" name="Freeform 15"/>
          <p:cNvSpPr/>
          <p:nvPr/>
        </p:nvSpPr>
        <p:spPr bwMode="auto">
          <a:xfrm>
            <a:off x="2159054" y="322262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2" name="Freeform 16"/>
          <p:cNvSpPr/>
          <p:nvPr/>
        </p:nvSpPr>
        <p:spPr bwMode="auto">
          <a:xfrm>
            <a:off x="2016179" y="254952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073" name="Line 17"/>
          <p:cNvSpPr>
            <a:spLocks noChangeShapeType="1"/>
          </p:cNvSpPr>
          <p:nvPr/>
        </p:nvSpPr>
        <p:spPr bwMode="auto">
          <a:xfrm>
            <a:off x="2571737" y="2571744"/>
            <a:ext cx="285752" cy="428628"/>
          </a:xfrm>
          <a:prstGeom prst="line">
            <a:avLst/>
          </a:prstGeom>
          <a:noFill/>
          <a:ln w="19050">
            <a:solidFill>
              <a:srgbClr val="3333FF"/>
            </a:solidFill>
            <a:round/>
            <a:tailEnd type="none" w="med" len="lg"/>
          </a:ln>
          <a:effectLst/>
        </p:spPr>
        <p:txBody>
          <a:bodyPr wrap="none"/>
          <a:lstStyle/>
          <a:p>
            <a:endParaRPr lang="zh-CN" altLang="en-US"/>
          </a:p>
        </p:txBody>
      </p:sp>
      <p:sp>
        <p:nvSpPr>
          <p:cNvPr id="45074" name="Line 18"/>
          <p:cNvSpPr>
            <a:spLocks noChangeShapeType="1"/>
          </p:cNvSpPr>
          <p:nvPr/>
        </p:nvSpPr>
        <p:spPr bwMode="auto">
          <a:xfrm flipH="1">
            <a:off x="2579741" y="1773238"/>
            <a:ext cx="287338" cy="431800"/>
          </a:xfrm>
          <a:prstGeom prst="line">
            <a:avLst/>
          </a:prstGeom>
          <a:noFill/>
          <a:ln w="19050">
            <a:solidFill>
              <a:srgbClr val="3333FF"/>
            </a:solidFill>
            <a:round/>
            <a:tailEnd type="none" w="med" len="lg"/>
          </a:ln>
          <a:effectLst/>
        </p:spPr>
        <p:txBody>
          <a:bodyPr wrap="none"/>
          <a:lstStyle/>
          <a:p>
            <a:endParaRPr lang="zh-CN" altLang="en-US"/>
          </a:p>
        </p:txBody>
      </p:sp>
      <p:sp>
        <p:nvSpPr>
          <p:cNvPr id="45075" name="Line 19"/>
          <p:cNvSpPr>
            <a:spLocks noChangeShapeType="1"/>
          </p:cNvSpPr>
          <p:nvPr/>
        </p:nvSpPr>
        <p:spPr bwMode="auto">
          <a:xfrm>
            <a:off x="3117838" y="1785926"/>
            <a:ext cx="176400" cy="399600"/>
          </a:xfrm>
          <a:prstGeom prst="line">
            <a:avLst/>
          </a:prstGeom>
          <a:noFill/>
          <a:ln w="19050">
            <a:solidFill>
              <a:srgbClr val="3333FF"/>
            </a:solidFill>
            <a:round/>
            <a:tailEnd type="none" w="med" len="lg"/>
          </a:ln>
          <a:effectLst/>
        </p:spPr>
        <p:txBody>
          <a:bodyPr wrap="none"/>
          <a:lstStyle/>
          <a:p>
            <a:endParaRPr lang="zh-CN" altLang="en-US"/>
          </a:p>
        </p:txBody>
      </p:sp>
      <p:sp>
        <p:nvSpPr>
          <p:cNvPr id="45076" name="Line 20"/>
          <p:cNvSpPr>
            <a:spLocks noChangeShapeType="1"/>
          </p:cNvSpPr>
          <p:nvPr/>
        </p:nvSpPr>
        <p:spPr bwMode="auto">
          <a:xfrm flipH="1">
            <a:off x="3036939" y="2605082"/>
            <a:ext cx="270000" cy="396000"/>
          </a:xfrm>
          <a:prstGeom prst="line">
            <a:avLst/>
          </a:prstGeom>
          <a:noFill/>
          <a:ln w="19050">
            <a:solidFill>
              <a:srgbClr val="3333FF"/>
            </a:solidFill>
            <a:round/>
            <a:tailEnd type="none" w="med" len="lg"/>
          </a:ln>
          <a:effectLst/>
        </p:spPr>
        <p:txBody>
          <a:bodyPr wrap="none"/>
          <a:lstStyle/>
          <a:p>
            <a:endParaRPr lang="zh-CN" altLang="en-US"/>
          </a:p>
        </p:txBody>
      </p:sp>
      <p:sp>
        <p:nvSpPr>
          <p:cNvPr id="45077" name="Text Box 21"/>
          <p:cNvSpPr txBox="1">
            <a:spLocks noChangeArrowheads="1"/>
          </p:cNvSpPr>
          <p:nvPr/>
        </p:nvSpPr>
        <p:spPr bwMode="auto">
          <a:xfrm>
            <a:off x="2232079" y="12446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28</a:t>
            </a:r>
          </a:p>
        </p:txBody>
      </p:sp>
      <p:sp>
        <p:nvSpPr>
          <p:cNvPr id="45078" name="Text Box 22"/>
          <p:cNvSpPr txBox="1">
            <a:spLocks noChangeArrowheads="1"/>
          </p:cNvSpPr>
          <p:nvPr/>
        </p:nvSpPr>
        <p:spPr bwMode="auto">
          <a:xfrm>
            <a:off x="1152579" y="1711325"/>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10</a:t>
            </a:r>
          </a:p>
        </p:txBody>
      </p:sp>
      <p:sp>
        <p:nvSpPr>
          <p:cNvPr id="45079" name="Text Box 23"/>
          <p:cNvSpPr txBox="1">
            <a:spLocks noChangeArrowheads="1"/>
          </p:cNvSpPr>
          <p:nvPr/>
        </p:nvSpPr>
        <p:spPr bwMode="auto">
          <a:xfrm>
            <a:off x="3168704" y="167640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16</a:t>
            </a:r>
          </a:p>
        </p:txBody>
      </p:sp>
      <p:sp>
        <p:nvSpPr>
          <p:cNvPr id="45080" name="Text Box 24"/>
          <p:cNvSpPr txBox="1">
            <a:spLocks noChangeArrowheads="1"/>
          </p:cNvSpPr>
          <p:nvPr/>
        </p:nvSpPr>
        <p:spPr bwMode="auto">
          <a:xfrm>
            <a:off x="2341616" y="1706563"/>
            <a:ext cx="411096" cy="338554"/>
          </a:xfrm>
          <a:prstGeom prst="rect">
            <a:avLst/>
          </a:prstGeom>
          <a:noFill/>
          <a:ln w="19050" algn="ctr">
            <a:noFill/>
            <a:miter lim="800000"/>
            <a:tailEnd type="none" w="med" len="lg"/>
          </a:ln>
          <a:effectLst/>
        </p:spPr>
        <p:txBody>
          <a:bodyPr wrap="square">
            <a:spAutoFit/>
          </a:bodyPr>
          <a:lstStyle/>
          <a:p>
            <a:pPr algn="l">
              <a:spcBef>
                <a:spcPct val="50000"/>
              </a:spcBef>
            </a:pPr>
            <a:r>
              <a:rPr lang="en-US" altLang="zh-CN" sz="1600" dirty="0"/>
              <a:t>14</a:t>
            </a:r>
          </a:p>
        </p:txBody>
      </p:sp>
      <p:sp>
        <p:nvSpPr>
          <p:cNvPr id="45081" name="Text Box 25"/>
          <p:cNvSpPr txBox="1">
            <a:spLocks noChangeArrowheads="1"/>
          </p:cNvSpPr>
          <p:nvPr/>
        </p:nvSpPr>
        <p:spPr bwMode="auto">
          <a:xfrm>
            <a:off x="1225604"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25</a:t>
            </a:r>
          </a:p>
        </p:txBody>
      </p:sp>
      <p:sp>
        <p:nvSpPr>
          <p:cNvPr id="45082" name="Text Box 26"/>
          <p:cNvSpPr txBox="1">
            <a:spLocks noChangeArrowheads="1"/>
          </p:cNvSpPr>
          <p:nvPr/>
        </p:nvSpPr>
        <p:spPr bwMode="auto">
          <a:xfrm>
            <a:off x="1800279" y="25034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24</a:t>
            </a:r>
          </a:p>
        </p:txBody>
      </p:sp>
      <p:sp>
        <p:nvSpPr>
          <p:cNvPr id="45083" name="Text Box 27"/>
          <p:cNvSpPr txBox="1">
            <a:spLocks noChangeArrowheads="1"/>
          </p:cNvSpPr>
          <p:nvPr/>
        </p:nvSpPr>
        <p:spPr bwMode="auto">
          <a:xfrm>
            <a:off x="2663879" y="2430463"/>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18</a:t>
            </a:r>
          </a:p>
        </p:txBody>
      </p:sp>
      <p:sp>
        <p:nvSpPr>
          <p:cNvPr id="45084" name="Text Box 28"/>
          <p:cNvSpPr txBox="1">
            <a:spLocks noChangeArrowheads="1"/>
          </p:cNvSpPr>
          <p:nvPr/>
        </p:nvSpPr>
        <p:spPr bwMode="auto">
          <a:xfrm>
            <a:off x="2232079" y="3241260"/>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dirty="0"/>
              <a:t>22</a:t>
            </a:r>
          </a:p>
        </p:txBody>
      </p:sp>
      <p:sp>
        <p:nvSpPr>
          <p:cNvPr id="45085" name="Text Box 29"/>
          <p:cNvSpPr txBox="1">
            <a:spLocks noChangeArrowheads="1"/>
          </p:cNvSpPr>
          <p:nvPr/>
        </p:nvSpPr>
        <p:spPr bwMode="auto">
          <a:xfrm>
            <a:off x="3097266" y="2719388"/>
            <a:ext cx="503238" cy="338554"/>
          </a:xfrm>
          <a:prstGeom prst="rect">
            <a:avLst/>
          </a:prstGeom>
          <a:noFill/>
          <a:ln w="19050" algn="ctr">
            <a:noFill/>
            <a:miter lim="800000"/>
            <a:tailEnd type="none" w="med" len="lg"/>
          </a:ln>
          <a:effectLst/>
        </p:spPr>
        <p:txBody>
          <a:bodyPr>
            <a:spAutoFit/>
          </a:bodyPr>
          <a:lstStyle/>
          <a:p>
            <a:pPr algn="l">
              <a:spcBef>
                <a:spcPct val="50000"/>
              </a:spcBef>
            </a:pPr>
            <a:r>
              <a:rPr lang="en-US" altLang="zh-CN" sz="1600"/>
              <a:t>12</a:t>
            </a:r>
          </a:p>
        </p:txBody>
      </p:sp>
      <p:sp>
        <p:nvSpPr>
          <p:cNvPr id="45086" name="Text Box 30"/>
          <p:cNvSpPr txBox="1">
            <a:spLocks noChangeArrowheads="1"/>
          </p:cNvSpPr>
          <p:nvPr/>
        </p:nvSpPr>
        <p:spPr bwMode="auto">
          <a:xfrm>
            <a:off x="2016179" y="3835400"/>
            <a:ext cx="935038"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图</a:t>
            </a:r>
            <a:r>
              <a:rPr lang="en-US" altLang="zh-CN" dirty="0">
                <a:ea typeface="楷体" panose="02010609060101010101" pitchFamily="49" charset="-122"/>
                <a:cs typeface="Times New Roman" panose="02020603050405020304" pitchFamily="18" charset="0"/>
              </a:rPr>
              <a:t>G</a:t>
            </a:r>
          </a:p>
        </p:txBody>
      </p:sp>
      <p:sp>
        <p:nvSpPr>
          <p:cNvPr id="45129" name="Text Box 73"/>
          <p:cNvSpPr txBox="1">
            <a:spLocks noChangeArrowheads="1"/>
          </p:cNvSpPr>
          <p:nvPr/>
        </p:nvSpPr>
        <p:spPr bwMode="auto">
          <a:xfrm>
            <a:off x="500034" y="257156"/>
            <a:ext cx="3960812" cy="457200"/>
          </a:xfrm>
          <a:prstGeom prst="rect">
            <a:avLst/>
          </a:prstGeom>
          <a:solidFill>
            <a:srgbClr val="339933"/>
          </a:solidFill>
          <a:ln w="19050" algn="ctr">
            <a:noFill/>
            <a:miter lim="800000"/>
            <a:tailEnd type="none" w="med" len="lg"/>
          </a:ln>
          <a:effectLst/>
        </p:spPr>
        <p:txBody>
          <a:bodyPr wrap="square">
            <a:spAutoFit/>
          </a:bodyPr>
          <a:lstStyle/>
          <a:p>
            <a:pPr>
              <a:spcBef>
                <a:spcPct val="50000"/>
              </a:spcBef>
            </a:pPr>
            <a:r>
              <a:rPr lang="en-US" altLang="zh-CN" dirty="0">
                <a:solidFill>
                  <a:schemeClr val="bg1"/>
                </a:solidFill>
                <a:ea typeface="楷体" panose="02010609060101010101" pitchFamily="49" charset="-122"/>
                <a:cs typeface="Times New Roman" panose="02020603050405020304" pitchFamily="18" charset="0"/>
              </a:rPr>
              <a:t>Prim</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示例演示（起点</a:t>
            </a:r>
            <a:r>
              <a:rPr lang="en-US" altLang="zh-CN" dirty="0" smtClean="0">
                <a:solidFill>
                  <a:schemeClr val="bg1"/>
                </a:solidFill>
                <a:ea typeface="楷体" panose="02010609060101010101" pitchFamily="49" charset="-122"/>
                <a:cs typeface="Times New Roman" panose="02020603050405020304" pitchFamily="18" charset="0"/>
              </a:rPr>
              <a:t>0</a:t>
            </a:r>
            <a:r>
              <a:rPr lang="zh-CN" altLang="en-US" dirty="0" smtClean="0">
                <a:solidFill>
                  <a:schemeClr val="bg1"/>
                </a:solidFill>
                <a:ea typeface="楷体" panose="02010609060101010101" pitchFamily="49" charset="-122"/>
                <a:cs typeface="Times New Roman" panose="02020603050405020304" pitchFamily="18" charset="0"/>
              </a:rPr>
              <a:t>）</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2" name="组合 86"/>
          <p:cNvGrpSpPr/>
          <p:nvPr/>
        </p:nvGrpSpPr>
        <p:grpSpPr>
          <a:xfrm>
            <a:off x="5167380" y="1285860"/>
            <a:ext cx="2376488" cy="2016125"/>
            <a:chOff x="5167380" y="1285860"/>
            <a:chExt cx="2376488" cy="2016125"/>
          </a:xfrm>
        </p:grpSpPr>
        <p:sp>
          <p:nvSpPr>
            <p:cNvPr id="45087" name="Oval 31"/>
            <p:cNvSpPr>
              <a:spLocks noChangeArrowheads="1"/>
            </p:cNvSpPr>
            <p:nvPr/>
          </p:nvSpPr>
          <p:spPr bwMode="auto">
            <a:xfrm>
              <a:off x="5743643" y="1285860"/>
              <a:ext cx="360363" cy="431800"/>
            </a:xfrm>
            <a:prstGeom prst="ellipse">
              <a:avLst/>
            </a:prstGeom>
            <a:solidFill>
              <a:schemeClr val="tx2">
                <a:lumMod val="60000"/>
                <a:lumOff val="40000"/>
              </a:schemeClr>
            </a:solidFill>
            <a:ln w="19050" algn="ctr">
              <a:solidFill>
                <a:srgbClr val="3333FF"/>
              </a:solidFill>
              <a:round/>
              <a:tailEnd type="none" w="med" len="lg"/>
            </a:ln>
            <a:effectLst/>
          </p:spPr>
          <p:txBody>
            <a:bodyPr wrap="none" anchor="ctr"/>
            <a:lstStyle/>
            <a:p>
              <a:r>
                <a:rPr lang="en-US" altLang="zh-CN" dirty="0"/>
                <a:t>0</a:t>
              </a:r>
            </a:p>
          </p:txBody>
        </p:sp>
        <p:sp>
          <p:nvSpPr>
            <p:cNvPr id="45088" name="Oval 32"/>
            <p:cNvSpPr>
              <a:spLocks noChangeArrowheads="1"/>
            </p:cNvSpPr>
            <p:nvPr/>
          </p:nvSpPr>
          <p:spPr bwMode="auto">
            <a:xfrm>
              <a:off x="6824730" y="1285860"/>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a:t>1</a:t>
              </a:r>
            </a:p>
          </p:txBody>
        </p:sp>
        <p:sp>
          <p:nvSpPr>
            <p:cNvPr id="45089" name="Oval 33"/>
            <p:cNvSpPr>
              <a:spLocks noChangeArrowheads="1"/>
            </p:cNvSpPr>
            <p:nvPr/>
          </p:nvSpPr>
          <p:spPr bwMode="auto">
            <a:xfrm>
              <a:off x="5167380" y="2151048"/>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5</a:t>
              </a:r>
            </a:p>
          </p:txBody>
        </p:sp>
        <p:sp>
          <p:nvSpPr>
            <p:cNvPr id="45090" name="Oval 34"/>
            <p:cNvSpPr>
              <a:spLocks noChangeArrowheads="1"/>
            </p:cNvSpPr>
            <p:nvPr/>
          </p:nvSpPr>
          <p:spPr bwMode="auto">
            <a:xfrm>
              <a:off x="5816668" y="2870185"/>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4</a:t>
              </a:r>
            </a:p>
          </p:txBody>
        </p:sp>
        <p:sp>
          <p:nvSpPr>
            <p:cNvPr id="45091" name="Oval 35"/>
            <p:cNvSpPr>
              <a:spLocks noChangeArrowheads="1"/>
            </p:cNvSpPr>
            <p:nvPr/>
          </p:nvSpPr>
          <p:spPr bwMode="auto">
            <a:xfrm>
              <a:off x="6751705" y="2870185"/>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dirty="0"/>
                <a:t>3</a:t>
              </a:r>
            </a:p>
          </p:txBody>
        </p:sp>
        <p:sp>
          <p:nvSpPr>
            <p:cNvPr id="45092" name="Oval 36"/>
            <p:cNvSpPr>
              <a:spLocks noChangeArrowheads="1"/>
            </p:cNvSpPr>
            <p:nvPr/>
          </p:nvSpPr>
          <p:spPr bwMode="auto">
            <a:xfrm>
              <a:off x="6319905" y="2078023"/>
              <a:ext cx="360363"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5093" name="Oval 37"/>
            <p:cNvSpPr>
              <a:spLocks noChangeArrowheads="1"/>
            </p:cNvSpPr>
            <p:nvPr/>
          </p:nvSpPr>
          <p:spPr bwMode="auto">
            <a:xfrm>
              <a:off x="7183505" y="2078023"/>
              <a:ext cx="360363" cy="431800"/>
            </a:xfrm>
            <a:prstGeom prst="ellipse">
              <a:avLst/>
            </a:prstGeom>
            <a:solidFill>
              <a:schemeClr val="accent1"/>
            </a:solidFill>
            <a:ln w="19050" algn="ctr">
              <a:solidFill>
                <a:srgbClr val="3333FF"/>
              </a:solidFill>
              <a:round/>
              <a:tailEnd type="none" w="med" len="lg"/>
            </a:ln>
            <a:effectLst/>
          </p:spPr>
          <p:txBody>
            <a:bodyPr wrap="none" anchor="ctr"/>
            <a:lstStyle/>
            <a:p>
              <a:r>
                <a:rPr lang="en-US" altLang="zh-CN"/>
                <a:t>2</a:t>
              </a:r>
            </a:p>
          </p:txBody>
        </p:sp>
      </p:grpSp>
      <p:sp>
        <p:nvSpPr>
          <p:cNvPr id="56" name="Freeform 13"/>
          <p:cNvSpPr/>
          <p:nvPr/>
        </p:nvSpPr>
        <p:spPr bwMode="auto">
          <a:xfrm>
            <a:off x="5403856" y="16430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5121" name="Text Box 65"/>
          <p:cNvSpPr txBox="1">
            <a:spLocks noChangeArrowheads="1"/>
          </p:cNvSpPr>
          <p:nvPr/>
        </p:nvSpPr>
        <p:spPr bwMode="auto">
          <a:xfrm>
            <a:off x="5072066" y="3857628"/>
            <a:ext cx="3571900" cy="369332"/>
          </a:xfrm>
          <a:prstGeom prst="rect">
            <a:avLst/>
          </a:prstGeom>
          <a:noFill/>
          <a:ln w="19050" algn="ctr">
            <a:noFill/>
            <a:miter lim="800000"/>
            <a:tailEnd type="none" w="med" len="lg"/>
          </a:ln>
          <a:effectLst/>
        </p:spPr>
        <p:txBody>
          <a:bodyPr wrap="square" lIns="0" tIns="0" rIns="0" bIns="0">
            <a:spAutoFit/>
          </a:bodyPr>
          <a:lstStyle/>
          <a:p>
            <a:pPr algn="l">
              <a:spcBef>
                <a:spcPct val="50000"/>
              </a:spcBef>
            </a:pPr>
            <a:r>
              <a:rPr lang="en-US" altLang="zh-CN" dirty="0">
                <a:solidFill>
                  <a:srgbClr val="CC00CC"/>
                </a:solidFill>
              </a:rPr>
              <a:t>U</a:t>
            </a:r>
            <a:r>
              <a:rPr lang="en-US" altLang="zh-CN" smtClean="0">
                <a:solidFill>
                  <a:srgbClr val="CC00CC"/>
                </a:solidFill>
              </a:rPr>
              <a:t>={ 0</a:t>
            </a:r>
            <a:r>
              <a:rPr lang="zh-CN" altLang="en-US" smtClean="0">
                <a:solidFill>
                  <a:srgbClr val="CC00CC"/>
                </a:solidFill>
              </a:rPr>
              <a:t>，</a:t>
            </a:r>
            <a:r>
              <a:rPr lang="en-US" altLang="zh-CN" smtClean="0">
                <a:solidFill>
                  <a:srgbClr val="CC00CC"/>
                </a:solidFill>
              </a:rPr>
              <a:t>5 </a:t>
            </a:r>
            <a:r>
              <a:rPr lang="zh-CN" altLang="en-US" smtClean="0">
                <a:solidFill>
                  <a:srgbClr val="CC00CC"/>
                </a:solidFill>
              </a:rPr>
              <a:t>，</a:t>
            </a:r>
            <a:r>
              <a:rPr lang="en-US" altLang="zh-CN" smtClean="0">
                <a:solidFill>
                  <a:srgbClr val="CC00CC"/>
                </a:solidFill>
              </a:rPr>
              <a:t>4 </a:t>
            </a:r>
            <a:r>
              <a:rPr lang="zh-CN" altLang="en-US" smtClean="0">
                <a:solidFill>
                  <a:srgbClr val="CC00CC"/>
                </a:solidFill>
              </a:rPr>
              <a:t>，</a:t>
            </a:r>
            <a:r>
              <a:rPr lang="en-US" altLang="zh-CN" smtClean="0">
                <a:solidFill>
                  <a:srgbClr val="CC00CC"/>
                </a:solidFill>
              </a:rPr>
              <a:t>3</a:t>
            </a:r>
            <a:r>
              <a:rPr lang="zh-CN" altLang="en-US" smtClean="0">
                <a:solidFill>
                  <a:srgbClr val="CC00CC"/>
                </a:solidFill>
              </a:rPr>
              <a:t>，</a:t>
            </a:r>
            <a:r>
              <a:rPr lang="en-US" altLang="zh-CN" smtClean="0">
                <a:solidFill>
                  <a:srgbClr val="CC00CC"/>
                </a:solidFill>
              </a:rPr>
              <a:t>2 </a:t>
            </a:r>
            <a:r>
              <a:rPr lang="zh-CN" altLang="en-US" smtClean="0">
                <a:solidFill>
                  <a:srgbClr val="CC00CC"/>
                </a:solidFill>
              </a:rPr>
              <a:t>，</a:t>
            </a:r>
            <a:r>
              <a:rPr lang="en-US" altLang="zh-CN" smtClean="0">
                <a:solidFill>
                  <a:srgbClr val="CC00CC"/>
                </a:solidFill>
              </a:rPr>
              <a:t>1 </a:t>
            </a:r>
            <a:r>
              <a:rPr lang="en-US" altLang="zh-CN" dirty="0" smtClean="0">
                <a:solidFill>
                  <a:srgbClr val="CC00CC"/>
                </a:solidFill>
              </a:rPr>
              <a:t>}</a:t>
            </a:r>
            <a:endParaRPr lang="en-US" altLang="zh-CN" dirty="0">
              <a:solidFill>
                <a:srgbClr val="CC00CC"/>
              </a:solidFill>
            </a:endParaRPr>
          </a:p>
        </p:txBody>
      </p:sp>
      <p:sp>
        <p:nvSpPr>
          <p:cNvPr id="84" name="Oval 31"/>
          <p:cNvSpPr>
            <a:spLocks noChangeArrowheads="1"/>
          </p:cNvSpPr>
          <p:nvPr/>
        </p:nvSpPr>
        <p:spPr bwMode="auto">
          <a:xfrm>
            <a:off x="5740408" y="1269988"/>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0</a:t>
            </a:r>
          </a:p>
        </p:txBody>
      </p:sp>
      <p:sp>
        <p:nvSpPr>
          <p:cNvPr id="46" name="Oval 33"/>
          <p:cNvSpPr>
            <a:spLocks noChangeArrowheads="1"/>
          </p:cNvSpPr>
          <p:nvPr/>
        </p:nvSpPr>
        <p:spPr bwMode="auto">
          <a:xfrm>
            <a:off x="5156204" y="214311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ea typeface="黑体" panose="02010609060101010101" pitchFamily="49" charset="-122"/>
                <a:cs typeface="Times New Roman" panose="02020603050405020304" pitchFamily="18" charset="0"/>
              </a:rPr>
              <a:t>5</a:t>
            </a:r>
          </a:p>
        </p:txBody>
      </p:sp>
      <p:sp>
        <p:nvSpPr>
          <p:cNvPr id="49" name="Freeform 14"/>
          <p:cNvSpPr/>
          <p:nvPr/>
        </p:nvSpPr>
        <p:spPr bwMode="auto">
          <a:xfrm>
            <a:off x="5462594" y="2530472"/>
            <a:ext cx="392113"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8" name="Oval 34"/>
          <p:cNvSpPr>
            <a:spLocks noChangeArrowheads="1"/>
          </p:cNvSpPr>
          <p:nvPr/>
        </p:nvSpPr>
        <p:spPr bwMode="auto">
          <a:xfrm>
            <a:off x="5811846" y="285749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4</a:t>
            </a:r>
          </a:p>
        </p:txBody>
      </p:sp>
      <p:sp>
        <p:nvSpPr>
          <p:cNvPr id="52" name="Freeform 15"/>
          <p:cNvSpPr/>
          <p:nvPr/>
        </p:nvSpPr>
        <p:spPr bwMode="auto">
          <a:xfrm>
            <a:off x="6178565" y="3084510"/>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51" name="Oval 35"/>
          <p:cNvSpPr>
            <a:spLocks noChangeArrowheads="1"/>
          </p:cNvSpPr>
          <p:nvPr/>
        </p:nvSpPr>
        <p:spPr bwMode="auto">
          <a:xfrm>
            <a:off x="6745305" y="2870196"/>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dirty="0">
                <a:solidFill>
                  <a:srgbClr val="FF00FF"/>
                </a:solidFill>
                <a:latin typeface="Times New Roman" panose="02020603050405020304" pitchFamily="18" charset="0"/>
                <a:cs typeface="Times New Roman" panose="02020603050405020304" pitchFamily="18" charset="0"/>
              </a:rPr>
              <a:t>3</a:t>
            </a:r>
          </a:p>
        </p:txBody>
      </p:sp>
      <p:sp>
        <p:nvSpPr>
          <p:cNvPr id="53" name="Line 20"/>
          <p:cNvSpPr>
            <a:spLocks noChangeShapeType="1"/>
          </p:cNvSpPr>
          <p:nvPr/>
        </p:nvSpPr>
        <p:spPr bwMode="auto">
          <a:xfrm flipH="1">
            <a:off x="7059630" y="2513006"/>
            <a:ext cx="270000" cy="396000"/>
          </a:xfrm>
          <a:prstGeom prst="line">
            <a:avLst/>
          </a:prstGeom>
          <a:noFill/>
          <a:ln w="19050">
            <a:solidFill>
              <a:srgbClr val="3333FF"/>
            </a:solidFill>
            <a:round/>
            <a:tailEnd type="none" w="med" len="lg"/>
          </a:ln>
          <a:effectLst/>
        </p:spPr>
        <p:txBody>
          <a:bodyPr wrap="none"/>
          <a:lstStyle/>
          <a:p>
            <a:endParaRPr lang="zh-CN" altLang="en-US"/>
          </a:p>
        </p:txBody>
      </p:sp>
      <p:sp>
        <p:nvSpPr>
          <p:cNvPr id="54" name="Oval 37"/>
          <p:cNvSpPr>
            <a:spLocks noChangeArrowheads="1"/>
          </p:cNvSpPr>
          <p:nvPr/>
        </p:nvSpPr>
        <p:spPr bwMode="auto">
          <a:xfrm>
            <a:off x="7181868" y="2071678"/>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a:solidFill>
                  <a:srgbClr val="FF00FF"/>
                </a:solidFill>
                <a:latin typeface="Times New Roman" panose="02020603050405020304" pitchFamily="18" charset="0"/>
                <a:cs typeface="Times New Roman" panose="02020603050405020304" pitchFamily="18" charset="0"/>
              </a:rPr>
              <a:t>2</a:t>
            </a:r>
          </a:p>
        </p:txBody>
      </p:sp>
      <p:sp>
        <p:nvSpPr>
          <p:cNvPr id="57" name="Line 19"/>
          <p:cNvSpPr>
            <a:spLocks noChangeShapeType="1"/>
          </p:cNvSpPr>
          <p:nvPr/>
        </p:nvSpPr>
        <p:spPr bwMode="auto">
          <a:xfrm>
            <a:off x="7092968" y="1701788"/>
            <a:ext cx="176400" cy="399600"/>
          </a:xfrm>
          <a:prstGeom prst="line">
            <a:avLst/>
          </a:prstGeom>
          <a:noFill/>
          <a:ln w="19050">
            <a:solidFill>
              <a:srgbClr val="3333FF"/>
            </a:solidFill>
            <a:round/>
            <a:tailEnd type="none" w="med" len="lg"/>
          </a:ln>
          <a:effectLst/>
        </p:spPr>
        <p:txBody>
          <a:bodyPr wrap="none"/>
          <a:lstStyle/>
          <a:p>
            <a:endParaRPr lang="zh-CN" altLang="en-US"/>
          </a:p>
        </p:txBody>
      </p:sp>
      <p:sp>
        <p:nvSpPr>
          <p:cNvPr id="58" name="Oval 32"/>
          <p:cNvSpPr>
            <a:spLocks noChangeArrowheads="1"/>
          </p:cNvSpPr>
          <p:nvPr/>
        </p:nvSpPr>
        <p:spPr bwMode="auto">
          <a:xfrm>
            <a:off x="6819916" y="1269988"/>
            <a:ext cx="360363"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a:solidFill>
                  <a:srgbClr val="FF00FF"/>
                </a:solidFill>
                <a:latin typeface="Times New Roman" panose="02020603050405020304" pitchFamily="18" charset="0"/>
                <a:cs typeface="Times New Roman" panose="02020603050405020304" pitchFamily="18" charset="0"/>
              </a:rPr>
              <a:t>1</a:t>
            </a:r>
          </a:p>
        </p:txBody>
      </p:sp>
      <p:sp>
        <p:nvSpPr>
          <p:cNvPr id="59" name="椭圆 58"/>
          <p:cNvSpPr/>
          <p:nvPr/>
        </p:nvSpPr>
        <p:spPr bwMode="auto">
          <a:xfrm>
            <a:off x="2000232" y="2000240"/>
            <a:ext cx="1000132" cy="857256"/>
          </a:xfrm>
          <a:prstGeom prst="ellipse">
            <a:avLst/>
          </a:prstGeom>
          <a:solidFill>
            <a:schemeClr val="accent6">
              <a:lumMod val="60000"/>
              <a:lumOff val="40000"/>
              <a:alpha val="50000"/>
            </a:schemeClr>
          </a:solidFill>
          <a:ln w="28575" cap="flat" cmpd="sng">
            <a:solidFill>
              <a:srgbClr val="C00000"/>
            </a:solidFill>
            <a:prstDash val="dashDot"/>
            <a:round/>
            <a:headEnd type="none" w="med" len="med"/>
            <a:tailEnd type="none" w="med" len="lg"/>
          </a:ln>
          <a:effectLst/>
        </p:spPr>
        <p:txBody>
          <a:bodyPr wrap="none" rtlCol="0" anchor="ctr"/>
          <a:lstStyle/>
          <a:p>
            <a:pPr algn="ctr"/>
            <a:endParaRPr lang="zh-CN" altLang="en-US"/>
          </a:p>
        </p:txBody>
      </p:sp>
      <p:sp>
        <p:nvSpPr>
          <p:cNvPr id="61" name="Line 18"/>
          <p:cNvSpPr>
            <a:spLocks noChangeShapeType="1"/>
          </p:cNvSpPr>
          <p:nvPr/>
        </p:nvSpPr>
        <p:spPr bwMode="auto">
          <a:xfrm flipH="1">
            <a:off x="6584964" y="1668450"/>
            <a:ext cx="287338" cy="431800"/>
          </a:xfrm>
          <a:prstGeom prst="line">
            <a:avLst/>
          </a:prstGeom>
          <a:noFill/>
          <a:ln w="19050">
            <a:solidFill>
              <a:srgbClr val="3333FF"/>
            </a:solidFill>
            <a:round/>
            <a:tailEnd type="none" w="med" len="lg"/>
          </a:ln>
          <a:effectLst/>
        </p:spPr>
        <p:txBody>
          <a:bodyPr wrap="none"/>
          <a:lstStyle/>
          <a:p>
            <a:endParaRPr lang="zh-CN" altLang="en-US"/>
          </a:p>
        </p:txBody>
      </p:sp>
      <p:grpSp>
        <p:nvGrpSpPr>
          <p:cNvPr id="64" name="组合 63"/>
          <p:cNvGrpSpPr/>
          <p:nvPr/>
        </p:nvGrpSpPr>
        <p:grpSpPr>
          <a:xfrm>
            <a:off x="7715272" y="1500174"/>
            <a:ext cx="857256" cy="1617687"/>
            <a:chOff x="7715272" y="1500174"/>
            <a:chExt cx="857256" cy="1617687"/>
          </a:xfrm>
        </p:grpSpPr>
        <p:sp>
          <p:nvSpPr>
            <p:cNvPr id="62" name="Text Box 99"/>
            <p:cNvSpPr txBox="1">
              <a:spLocks noChangeArrowheads="1"/>
            </p:cNvSpPr>
            <p:nvPr/>
          </p:nvSpPr>
          <p:spPr bwMode="auto">
            <a:xfrm>
              <a:off x="8124835" y="1500174"/>
              <a:ext cx="447693" cy="1617687"/>
            </a:xfrm>
            <a:prstGeom prst="rect">
              <a:avLst/>
            </a:prstGeom>
            <a:noFill/>
            <a:ln w="19050" algn="ctr">
              <a:noFill/>
              <a:miter lim="800000"/>
              <a:tailEnd type="none" w="med" len="lg"/>
            </a:ln>
            <a:effectLst/>
          </p:spPr>
          <p:txBody>
            <a:bodyPr wrap="square">
              <a:spAutoFit/>
            </a:bodyPr>
            <a:lstStyle/>
            <a:p>
              <a:pPr>
                <a:lnSpc>
                  <a:spcPts val="14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最</a:t>
              </a:r>
              <a:endParaRPr lang="en-US" altLang="zh-CN" sz="2000" dirty="0" smtClean="0">
                <a:solidFill>
                  <a:srgbClr val="0000FF"/>
                </a:solidFill>
                <a:ea typeface="楷体" panose="02010609060101010101" pitchFamily="49" charset="-122"/>
                <a:cs typeface="Times New Roman" panose="02020603050405020304" pitchFamily="18" charset="0"/>
              </a:endParaRPr>
            </a:p>
            <a:p>
              <a:pPr>
                <a:lnSpc>
                  <a:spcPts val="14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小</a:t>
              </a:r>
              <a:endParaRPr lang="en-US" altLang="zh-CN" sz="2000" dirty="0" smtClean="0">
                <a:solidFill>
                  <a:srgbClr val="0000FF"/>
                </a:solidFill>
                <a:ea typeface="楷体" panose="02010609060101010101" pitchFamily="49" charset="-122"/>
                <a:cs typeface="Times New Roman" panose="02020603050405020304" pitchFamily="18" charset="0"/>
              </a:endParaRPr>
            </a:p>
            <a:p>
              <a:pPr>
                <a:lnSpc>
                  <a:spcPts val="14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生</a:t>
              </a:r>
              <a:endParaRPr lang="en-US" altLang="zh-CN" sz="2000" dirty="0" smtClean="0">
                <a:solidFill>
                  <a:srgbClr val="0000FF"/>
                </a:solidFill>
                <a:ea typeface="楷体" panose="02010609060101010101" pitchFamily="49" charset="-122"/>
                <a:cs typeface="Times New Roman" panose="02020603050405020304" pitchFamily="18" charset="0"/>
              </a:endParaRPr>
            </a:p>
            <a:p>
              <a:pPr>
                <a:lnSpc>
                  <a:spcPts val="14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成</a:t>
              </a:r>
              <a:endParaRPr lang="en-US" altLang="zh-CN" sz="2000" dirty="0" smtClean="0">
                <a:solidFill>
                  <a:srgbClr val="0000FF"/>
                </a:solidFill>
                <a:ea typeface="楷体" panose="02010609060101010101" pitchFamily="49" charset="-122"/>
                <a:cs typeface="Times New Roman" panose="02020603050405020304" pitchFamily="18" charset="0"/>
              </a:endParaRPr>
            </a:p>
            <a:p>
              <a:pPr>
                <a:lnSpc>
                  <a:spcPts val="14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树</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63" name="左箭头 62"/>
            <p:cNvSpPr/>
            <p:nvPr/>
          </p:nvSpPr>
          <p:spPr bwMode="auto">
            <a:xfrm>
              <a:off x="7715272" y="2214554"/>
              <a:ext cx="428628" cy="214314"/>
            </a:xfrm>
            <a:prstGeom prst="leftArrow">
              <a:avLst/>
            </a:prstGeom>
            <a:ln>
              <a:headEnd type="none" w="med" len="med"/>
              <a:tailEnd type="none" w="med" len="lg"/>
            </a:ln>
          </p:spPr>
          <p:style>
            <a:lnRef idx="0">
              <a:schemeClr val="accent2"/>
            </a:lnRef>
            <a:fillRef idx="3">
              <a:schemeClr val="accent2"/>
            </a:fillRef>
            <a:effectRef idx="3">
              <a:schemeClr val="accent2"/>
            </a:effectRef>
            <a:fontRef idx="minor">
              <a:schemeClr val="lt1"/>
            </a:fontRef>
          </p:style>
          <p:txBody>
            <a:bodyPr wrap="none" rtlCol="0" anchor="ctr"/>
            <a:lstStyle/>
            <a:p>
              <a:pPr algn="ctr"/>
              <a:endParaRPr lang="zh-CN" altLang="en-US"/>
            </a:p>
          </p:txBody>
        </p:sp>
      </p:grpSp>
      <p:sp>
        <p:nvSpPr>
          <p:cNvPr id="3" name="幻灯片编号占位符 2"/>
          <p:cNvSpPr>
            <a:spLocks noGrp="1"/>
          </p:cNvSpPr>
          <p:nvPr>
            <p:ph type="sldNum" sz="quarter" idx="12"/>
          </p:nvPr>
        </p:nvSpPr>
        <p:spPr/>
        <p:txBody>
          <a:bodyPr/>
          <a:lstStyle/>
          <a:p>
            <a:fld id="{7B73CAF9-FD11-4256-9668-6A8A3A0B73F9}" type="slidenum">
              <a:rPr lang="en-US" altLang="zh-CN" smtClean="0"/>
              <a:t>112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51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45074"/>
                                        </p:tgtEl>
                                      </p:cBhvr>
                                    </p:animEffect>
                                    <p:animScale>
                                      <p:cBhvr>
                                        <p:cTn id="18" dur="250" autoRev="1" fill="hold"/>
                                        <p:tgtEl>
                                          <p:spTgt spid="45074"/>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4" grpId="0" bldLvl="0" animBg="1"/>
      <p:bldP spid="45121" grpId="0" bldLvl="0" animBg="1"/>
      <p:bldP spid="58" grpId="0" bldLvl="0" animBg="1"/>
      <p:bldP spid="59" grpId="0" bldLvl="0" animBg="1"/>
      <p:bldP spid="61" grpId="0" bldLvl="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5" name="Oval 1031"/>
          <p:cNvSpPr>
            <a:spLocks noChangeArrowheads="1"/>
          </p:cNvSpPr>
          <p:nvPr/>
        </p:nvSpPr>
        <p:spPr bwMode="auto">
          <a:xfrm>
            <a:off x="3990979" y="2670120"/>
            <a:ext cx="1152525" cy="1368425"/>
          </a:xfrm>
          <a:prstGeom prst="ellipse">
            <a:avLst/>
          </a:prstGeom>
          <a:solidFill>
            <a:schemeClr val="accent3">
              <a:lumMod val="60000"/>
              <a:lumOff val="40000"/>
              <a:alpha val="65000"/>
            </a:schemeClr>
          </a:solidFill>
          <a:ln w="19050" algn="ctr">
            <a:solidFill>
              <a:srgbClr val="3333FF"/>
            </a:solidFill>
            <a:round/>
            <a:tailEnd type="none" w="med" len="lg"/>
          </a:ln>
          <a:effectLst/>
        </p:spPr>
        <p:txBody>
          <a:bodyPr wrap="none" anchor="ctr"/>
          <a:lstStyle/>
          <a:p>
            <a:endParaRPr lang="zh-CN" altLang="en-US"/>
          </a:p>
        </p:txBody>
      </p:sp>
      <p:sp>
        <p:nvSpPr>
          <p:cNvPr id="68613" name="Oval 1029"/>
          <p:cNvSpPr>
            <a:spLocks noChangeArrowheads="1"/>
          </p:cNvSpPr>
          <p:nvPr/>
        </p:nvSpPr>
        <p:spPr bwMode="auto">
          <a:xfrm>
            <a:off x="4352929" y="3176530"/>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dirty="0">
                <a:solidFill>
                  <a:srgbClr val="0000FF"/>
                </a:solidFill>
                <a:ea typeface="宋体" panose="02010600030101010101" pitchFamily="2" charset="-122"/>
                <a:cs typeface="Times New Roman" panose="02020603050405020304" pitchFamily="18" charset="0"/>
              </a:rPr>
              <a:t>j</a:t>
            </a:r>
          </a:p>
        </p:txBody>
      </p:sp>
      <p:sp>
        <p:nvSpPr>
          <p:cNvPr id="68614" name="Oval 1030"/>
          <p:cNvSpPr>
            <a:spLocks noChangeArrowheads="1"/>
          </p:cNvSpPr>
          <p:nvPr/>
        </p:nvSpPr>
        <p:spPr bwMode="auto">
          <a:xfrm>
            <a:off x="714348" y="2628848"/>
            <a:ext cx="1008063" cy="1657349"/>
          </a:xfrm>
          <a:prstGeom prst="ellipse">
            <a:avLst/>
          </a:prstGeom>
          <a:solidFill>
            <a:srgbClr val="FFFFFF">
              <a:alpha val="0"/>
            </a:srgbClr>
          </a:solidFill>
          <a:ln w="19050" algn="ctr">
            <a:solidFill>
              <a:srgbClr val="3333FF"/>
            </a:solidFill>
            <a:round/>
            <a:tailEnd type="none" w="med" len="lg"/>
          </a:ln>
          <a:effectLst/>
        </p:spPr>
        <p:txBody>
          <a:bodyPr wrap="none" anchor="ctr"/>
          <a:lstStyle/>
          <a:p>
            <a:endParaRPr lang="zh-CN" altLang="en-US"/>
          </a:p>
        </p:txBody>
      </p:sp>
      <p:sp>
        <p:nvSpPr>
          <p:cNvPr id="68616" name="Text Box 1032"/>
          <p:cNvSpPr txBox="1">
            <a:spLocks noChangeArrowheads="1"/>
          </p:cNvSpPr>
          <p:nvPr/>
        </p:nvSpPr>
        <p:spPr bwMode="auto">
          <a:xfrm>
            <a:off x="928662" y="2200220"/>
            <a:ext cx="503237"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68617" name="Text Box 1033"/>
          <p:cNvSpPr txBox="1">
            <a:spLocks noChangeArrowheads="1"/>
          </p:cNvSpPr>
          <p:nvPr/>
        </p:nvSpPr>
        <p:spPr bwMode="auto">
          <a:xfrm>
            <a:off x="3992566" y="2276469"/>
            <a:ext cx="1079500"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V</a:t>
            </a:r>
            <a:r>
              <a:rPr lang="zh-CN" altLang="en-US" sz="1800" dirty="0">
                <a:solidFill>
                  <a:srgbClr val="0000FF"/>
                </a:solidFill>
                <a:ea typeface="宋体" panose="02010600030101010101" pitchFamily="2" charset="-122"/>
                <a:cs typeface="Times New Roman" panose="02020603050405020304" pitchFamily="18" charset="0"/>
              </a:rPr>
              <a:t>－</a:t>
            </a: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68618" name="Freeform 1034"/>
          <p:cNvSpPr/>
          <p:nvPr/>
        </p:nvSpPr>
        <p:spPr bwMode="auto">
          <a:xfrm>
            <a:off x="1460473" y="3395603"/>
            <a:ext cx="2897213" cy="322269"/>
          </a:xfrm>
          <a:custGeom>
            <a:avLst/>
            <a:gdLst/>
            <a:ahLst/>
            <a:cxnLst>
              <a:cxn ang="0">
                <a:pos x="0" y="95"/>
              </a:cxn>
              <a:cxn ang="0">
                <a:pos x="1119" y="0"/>
              </a:cxn>
            </a:cxnLst>
            <a:rect l="0" t="0" r="r" b="b"/>
            <a:pathLst>
              <a:path w="1119" h="95">
                <a:moveTo>
                  <a:pt x="0" y="95"/>
                </a:moveTo>
                <a:lnTo>
                  <a:pt x="1119" y="0"/>
                </a:lnTo>
              </a:path>
            </a:pathLst>
          </a:custGeom>
          <a:noFill/>
          <a:ln w="38100" cap="flat" cmpd="sng">
            <a:solidFill>
              <a:srgbClr val="FF00FF"/>
            </a:solidFill>
            <a:prstDash val="solid"/>
            <a:round/>
            <a:headEnd type="none" w="med" len="med"/>
            <a:tailEnd type="none" w="med" len="lg"/>
          </a:ln>
          <a:effectLst/>
        </p:spPr>
        <p:txBody>
          <a:bodyPr wrap="none"/>
          <a:lstStyle/>
          <a:p>
            <a:endParaRPr lang="zh-CN" altLang="en-US"/>
          </a:p>
        </p:txBody>
      </p:sp>
      <p:sp>
        <p:nvSpPr>
          <p:cNvPr id="68619" name="Oval 1035"/>
          <p:cNvSpPr>
            <a:spLocks noChangeArrowheads="1"/>
          </p:cNvSpPr>
          <p:nvPr/>
        </p:nvSpPr>
        <p:spPr bwMode="auto">
          <a:xfrm>
            <a:off x="1003273" y="3494035"/>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dirty="0">
                <a:solidFill>
                  <a:srgbClr val="0000FF"/>
                </a:solidFill>
                <a:ea typeface="宋体" panose="02010600030101010101" pitchFamily="2" charset="-122"/>
                <a:cs typeface="Times New Roman" panose="02020603050405020304" pitchFamily="18" charset="0"/>
              </a:rPr>
              <a:t>v</a:t>
            </a:r>
          </a:p>
        </p:txBody>
      </p:sp>
      <p:sp>
        <p:nvSpPr>
          <p:cNvPr id="68620" name="Text Box 1036"/>
          <p:cNvSpPr txBox="1">
            <a:spLocks noChangeArrowheads="1"/>
          </p:cNvSpPr>
          <p:nvPr/>
        </p:nvSpPr>
        <p:spPr bwMode="auto">
          <a:xfrm rot="21319428">
            <a:off x="1722411" y="3206697"/>
            <a:ext cx="1223962"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err="1" smtClean="0"/>
              <a:t>lowcost</a:t>
            </a:r>
            <a:r>
              <a:rPr lang="en-US" altLang="zh-CN" sz="1800" dirty="0" smtClean="0"/>
              <a:t>[</a:t>
            </a:r>
            <a:r>
              <a:rPr lang="en-US" altLang="zh-CN" sz="1800" i="1" dirty="0" smtClean="0"/>
              <a:t>j</a:t>
            </a:r>
            <a:r>
              <a:rPr lang="en-US" altLang="zh-CN" sz="1800" dirty="0" smtClean="0"/>
              <a:t>]</a:t>
            </a:r>
            <a:endParaRPr lang="en-US" altLang="zh-CN" sz="1800" dirty="0"/>
          </a:p>
        </p:txBody>
      </p:sp>
      <p:grpSp>
        <p:nvGrpSpPr>
          <p:cNvPr id="24" name="组合 23"/>
          <p:cNvGrpSpPr/>
          <p:nvPr/>
        </p:nvGrpSpPr>
        <p:grpSpPr>
          <a:xfrm>
            <a:off x="1363636" y="3854397"/>
            <a:ext cx="1798637" cy="513795"/>
            <a:chOff x="2149454" y="3459166"/>
            <a:chExt cx="1798637" cy="513795"/>
          </a:xfrm>
        </p:grpSpPr>
        <p:sp>
          <p:nvSpPr>
            <p:cNvPr id="68622" name="Freeform 1038"/>
            <p:cNvSpPr/>
            <p:nvPr/>
          </p:nvSpPr>
          <p:spPr bwMode="auto">
            <a:xfrm>
              <a:off x="2149454" y="3459166"/>
              <a:ext cx="347662" cy="320675"/>
            </a:xfrm>
            <a:custGeom>
              <a:avLst/>
              <a:gdLst/>
              <a:ahLst/>
              <a:cxnLst>
                <a:cxn ang="0">
                  <a:pos x="219" y="202"/>
                </a:cxn>
                <a:cxn ang="0">
                  <a:pos x="0" y="0"/>
                </a:cxn>
              </a:cxnLst>
              <a:rect l="0" t="0" r="r" b="b"/>
              <a:pathLst>
                <a:path w="219" h="202">
                  <a:moveTo>
                    <a:pt x="219" y="202"/>
                  </a:moveTo>
                  <a:lnTo>
                    <a:pt x="0" y="0"/>
                  </a:lnTo>
                </a:path>
              </a:pathLst>
            </a:custGeom>
            <a:noFill/>
            <a:ln w="19050">
              <a:solidFill>
                <a:srgbClr val="FF9900"/>
              </a:solidFill>
              <a:round/>
              <a:tailEnd type="stealth" w="med" len="lg"/>
            </a:ln>
            <a:effectLst/>
          </p:spPr>
          <p:txBody>
            <a:bodyPr wrap="none"/>
            <a:lstStyle/>
            <a:p>
              <a:endParaRPr lang="zh-CN" altLang="en-US"/>
            </a:p>
          </p:txBody>
        </p:sp>
        <p:sp>
          <p:nvSpPr>
            <p:cNvPr id="68623" name="Text Box 1039"/>
            <p:cNvSpPr txBox="1">
              <a:spLocks noChangeArrowheads="1"/>
            </p:cNvSpPr>
            <p:nvPr/>
          </p:nvSpPr>
          <p:spPr bwMode="auto">
            <a:xfrm>
              <a:off x="2436791" y="3603629"/>
              <a:ext cx="1511300" cy="369332"/>
            </a:xfrm>
            <a:prstGeom prst="rect">
              <a:avLst/>
            </a:prstGeom>
            <a:noFill/>
            <a:ln w="19050" algn="ctr">
              <a:noFill/>
              <a:miter lim="800000"/>
              <a:tailEnd type="none" w="med" len="lg"/>
            </a:ln>
            <a:effectLst/>
          </p:spPr>
          <p:txBody>
            <a:bodyPr>
              <a:spAutoFit/>
            </a:bodyPr>
            <a:lstStyle/>
            <a:p>
              <a:pPr algn="l">
                <a:spcBef>
                  <a:spcPct val="50000"/>
                </a:spcBef>
              </a:pPr>
              <a:r>
                <a:rPr lang="en-US" altLang="zh-CN" sz="1800" dirty="0" smtClean="0"/>
                <a:t>closest[</a:t>
              </a:r>
              <a:r>
                <a:rPr lang="en-US" altLang="zh-CN" sz="1800" i="1" dirty="0"/>
                <a:t>j</a:t>
              </a:r>
              <a:r>
                <a:rPr lang="en-US" altLang="zh-CN" sz="1800" dirty="0" smtClean="0"/>
                <a:t>]</a:t>
              </a:r>
              <a:endParaRPr lang="en-US" altLang="zh-CN" sz="1800" dirty="0"/>
            </a:p>
          </p:txBody>
        </p:sp>
      </p:grpSp>
      <p:sp>
        <p:nvSpPr>
          <p:cNvPr id="68624" name="Text Box 1040"/>
          <p:cNvSpPr txBox="1">
            <a:spLocks noChangeArrowheads="1"/>
          </p:cNvSpPr>
          <p:nvPr/>
        </p:nvSpPr>
        <p:spPr bwMode="auto">
          <a:xfrm>
            <a:off x="5357818" y="2966975"/>
            <a:ext cx="3143272" cy="707886"/>
          </a:xfrm>
          <a:prstGeom prst="rect">
            <a:avLst/>
          </a:prstGeom>
          <a:noFill/>
          <a:ln w="19050" algn="ctr">
            <a:noFill/>
            <a:miter lim="800000"/>
            <a:tailEnd type="none" w="med" len="lg"/>
          </a:ln>
          <a:effectLst/>
        </p:spPr>
        <p:txBody>
          <a:bodyPr wrap="square">
            <a:spAutoFit/>
          </a:bodyPr>
          <a:lstStyle/>
          <a:p>
            <a:pPr algn="l">
              <a:spcBef>
                <a:spcPct val="50000"/>
              </a:spcBef>
            </a:pPr>
            <a:r>
              <a:rPr lang="en-US" altLang="zh-CN" sz="2000" smtClean="0">
                <a:solidFill>
                  <a:srgbClr val="FF00FF"/>
                </a:solidFill>
                <a:ea typeface="楷体" panose="02010609060101010101" pitchFamily="49" charset="-122"/>
                <a:cs typeface="Times New Roman" panose="02020603050405020304" pitchFamily="18" charset="0"/>
              </a:rPr>
              <a:t>(</a:t>
            </a:r>
            <a:r>
              <a:rPr lang="en-US" altLang="zh-CN" sz="2000" i="1" smtClean="0">
                <a:solidFill>
                  <a:srgbClr val="FF00FF"/>
                </a:solidFill>
                <a:ea typeface="楷体" panose="02010609060101010101" pitchFamily="49" charset="-122"/>
                <a:cs typeface="Times New Roman" panose="02020603050405020304" pitchFamily="18" charset="0"/>
              </a:rPr>
              <a:t>j</a:t>
            </a:r>
            <a:r>
              <a:rPr lang="zh-CN" altLang="en-US" sz="2000" smtClean="0">
                <a:solidFill>
                  <a:srgbClr val="FF00FF"/>
                </a:solidFill>
                <a:ea typeface="楷体" panose="02010609060101010101" pitchFamily="49" charset="-122"/>
                <a:cs typeface="Times New Roman" panose="02020603050405020304" pitchFamily="18" charset="0"/>
              </a:rPr>
              <a:t>，</a:t>
            </a:r>
            <a:r>
              <a:rPr lang="en-US" altLang="zh-CN" sz="2000" smtClean="0">
                <a:solidFill>
                  <a:srgbClr val="FF00FF"/>
                </a:solidFill>
                <a:ea typeface="楷体" panose="02010609060101010101" pitchFamily="49" charset="-122"/>
                <a:cs typeface="Times New Roman" panose="02020603050405020304" pitchFamily="18" charset="0"/>
              </a:rPr>
              <a:t>closest[</a:t>
            </a:r>
            <a:r>
              <a:rPr lang="en-US" altLang="zh-CN" sz="2000" i="1" smtClean="0">
                <a:solidFill>
                  <a:srgbClr val="FF00FF"/>
                </a:solidFill>
                <a:ea typeface="楷体" panose="02010609060101010101" pitchFamily="49" charset="-122"/>
                <a:cs typeface="Times New Roman" panose="02020603050405020304" pitchFamily="18" charset="0"/>
              </a:rPr>
              <a:t>j</a:t>
            </a:r>
            <a:r>
              <a:rPr lang="en-US" altLang="zh-CN" sz="2000" dirty="0" smtClean="0">
                <a:solidFill>
                  <a:srgbClr val="FF00FF"/>
                </a:solidFill>
                <a:ea typeface="楷体" panose="02010609060101010101" pitchFamily="49" charset="-122"/>
                <a:cs typeface="Times New Roman" panose="02020603050405020304" pitchFamily="18" charset="0"/>
              </a:rPr>
              <a:t>])</a:t>
            </a:r>
            <a:r>
              <a:rPr lang="zh-CN" altLang="en-US" sz="2000" dirty="0" smtClean="0">
                <a:solidFill>
                  <a:srgbClr val="0000FF"/>
                </a:solidFill>
                <a:ea typeface="楷体" panose="02010609060101010101" pitchFamily="49" charset="-122"/>
                <a:cs typeface="Times New Roman" panose="02020603050405020304" pitchFamily="18" charset="0"/>
              </a:rPr>
              <a:t>是顶点</a:t>
            </a:r>
            <a:r>
              <a:rPr lang="en-US" altLang="zh-CN" sz="2000" i="1" dirty="0" smtClean="0">
                <a:solidFill>
                  <a:srgbClr val="0000FF"/>
                </a:solidFill>
                <a:ea typeface="楷体" panose="02010609060101010101" pitchFamily="49" charset="-122"/>
                <a:cs typeface="Times New Roman" panose="02020603050405020304" pitchFamily="18" charset="0"/>
              </a:rPr>
              <a:t>j</a:t>
            </a:r>
            <a:r>
              <a:rPr lang="zh-CN" altLang="en-US" sz="2000" dirty="0" smtClean="0">
                <a:solidFill>
                  <a:srgbClr val="0000FF"/>
                </a:solidFill>
                <a:ea typeface="楷体" panose="02010609060101010101" pitchFamily="49" charset="-122"/>
                <a:cs typeface="Times New Roman" panose="02020603050405020304" pitchFamily="18" charset="0"/>
              </a:rPr>
              <a:t>的</a:t>
            </a:r>
            <a:r>
              <a:rPr lang="zh-CN" altLang="en-US" sz="2000" smtClean="0">
                <a:solidFill>
                  <a:srgbClr val="0000FF"/>
                </a:solidFill>
                <a:ea typeface="楷体" panose="02010609060101010101" pitchFamily="49" charset="-122"/>
                <a:cs typeface="Times New Roman" panose="02020603050405020304" pitchFamily="18" charset="0"/>
              </a:rPr>
              <a:t>最小边，权</a:t>
            </a:r>
            <a:r>
              <a:rPr lang="zh-CN" altLang="en-US" sz="2000" dirty="0" smtClean="0">
                <a:solidFill>
                  <a:srgbClr val="0000FF"/>
                </a:solidFill>
                <a:ea typeface="楷体" panose="02010609060101010101" pitchFamily="49" charset="-122"/>
                <a:cs typeface="Times New Roman" panose="02020603050405020304" pitchFamily="18" charset="0"/>
              </a:rPr>
              <a:t>值为</a:t>
            </a:r>
            <a:r>
              <a:rPr lang="en-US" altLang="zh-CN" sz="2000" dirty="0" err="1" smtClean="0">
                <a:solidFill>
                  <a:srgbClr val="0000FF"/>
                </a:solidFill>
                <a:ea typeface="楷体" panose="02010609060101010101" pitchFamily="49" charset="-122"/>
                <a:cs typeface="Times New Roman" panose="02020603050405020304" pitchFamily="18" charset="0"/>
              </a:rPr>
              <a:t>lowcost</a:t>
            </a:r>
            <a:r>
              <a:rPr lang="en-US" altLang="zh-CN" sz="2000" dirty="0" smtClean="0">
                <a:solidFill>
                  <a:srgbClr val="0000FF"/>
                </a:solidFill>
                <a:ea typeface="楷体" panose="02010609060101010101" pitchFamily="49" charset="-122"/>
                <a:cs typeface="Times New Roman" panose="02020603050405020304" pitchFamily="18" charset="0"/>
              </a:rPr>
              <a:t>[</a:t>
            </a:r>
            <a:r>
              <a:rPr lang="en-US" altLang="zh-CN" sz="2000" i="1" dirty="0" smtClean="0">
                <a:solidFill>
                  <a:srgbClr val="0000FF"/>
                </a:solidFill>
                <a:ea typeface="楷体" panose="02010609060101010101" pitchFamily="49" charset="-122"/>
                <a:cs typeface="Times New Roman" panose="02020603050405020304" pitchFamily="18" charset="0"/>
              </a:rPr>
              <a:t>j</a:t>
            </a:r>
            <a:r>
              <a:rPr lang="en-US" altLang="zh-CN" sz="2000" dirty="0" smtClean="0">
                <a:solidFill>
                  <a:srgbClr val="0000FF"/>
                </a:solidFill>
                <a:ea typeface="楷体" panose="02010609060101010101" pitchFamily="49" charset="-122"/>
                <a:cs typeface="Times New Roman" panose="02020603050405020304" pitchFamily="18" charset="0"/>
              </a:rPr>
              <a:t>]</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68631" name="Text Box 1047"/>
          <p:cNvSpPr txBox="1">
            <a:spLocks noChangeArrowheads="1"/>
          </p:cNvSpPr>
          <p:nvPr/>
        </p:nvSpPr>
        <p:spPr bwMode="auto">
          <a:xfrm>
            <a:off x="285720" y="142852"/>
            <a:ext cx="4500594" cy="461665"/>
          </a:xfrm>
          <a:prstGeom prst="rect">
            <a:avLst/>
          </a:prstGeom>
          <a:noFill/>
          <a:ln w="19050" algn="ctr">
            <a:noFill/>
            <a:miter lim="800000"/>
            <a:tailEnd type="none" w="med" len="lg"/>
          </a:ln>
          <a:effectLst/>
        </p:spPr>
        <p:txBody>
          <a:bodyPr wrap="square">
            <a:spAutoFit/>
          </a:bodyPr>
          <a:lstStyle/>
          <a:p>
            <a:pPr algn="l">
              <a:spcBef>
                <a:spcPct val="50000"/>
              </a:spcBef>
            </a:pP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算法设计</a:t>
            </a:r>
            <a:r>
              <a:rPr kumimoji="1" lang="zh-CN" altLang="en-US"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（解决</a:t>
            </a:r>
            <a:r>
              <a:rPr kumimoji="1" lang="en-US" altLang="zh-CN"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4</a:t>
            </a:r>
            <a:r>
              <a:rPr kumimoji="1" lang="zh-CN" altLang="en-US"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个</a:t>
            </a: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问题）：</a:t>
            </a:r>
            <a:endParaRPr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6" name="Oval 1035"/>
          <p:cNvSpPr>
            <a:spLocks noChangeArrowheads="1"/>
          </p:cNvSpPr>
          <p:nvPr/>
        </p:nvSpPr>
        <p:spPr bwMode="auto">
          <a:xfrm>
            <a:off x="955627" y="2839990"/>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dirty="0">
                <a:solidFill>
                  <a:srgbClr val="0000FF"/>
                </a:solidFill>
                <a:ea typeface="宋体" panose="02010600030101010101" pitchFamily="2" charset="-122"/>
                <a:cs typeface="Times New Roman" panose="02020603050405020304" pitchFamily="18" charset="0"/>
              </a:rPr>
              <a:t>k</a:t>
            </a:r>
          </a:p>
        </p:txBody>
      </p:sp>
      <p:cxnSp>
        <p:nvCxnSpPr>
          <p:cNvPr id="18" name="直接连接符 17"/>
          <p:cNvCxnSpPr>
            <a:stCxn id="16" idx="6"/>
            <a:endCxn id="68613" idx="1"/>
          </p:cNvCxnSpPr>
          <p:nvPr/>
        </p:nvCxnSpPr>
        <p:spPr>
          <a:xfrm>
            <a:off x="1387427" y="3055890"/>
            <a:ext cx="3028738" cy="183876"/>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0034" y="1714488"/>
            <a:ext cx="5500726" cy="430887"/>
          </a:xfrm>
          <a:prstGeom prst="rect">
            <a:avLst/>
          </a:prstGeom>
          <a:noFill/>
        </p:spPr>
        <p:txBody>
          <a:bodyPr wrap="square" rtlCol="0">
            <a:spAutoFit/>
          </a:bodyPr>
          <a:lstStyle/>
          <a:p>
            <a:pPr marL="457200" indent="-457200" algn="l">
              <a:buBlip>
                <a:blip r:embed="rId2"/>
              </a:buBlip>
            </a:pPr>
            <a:r>
              <a:rPr lang="zh-CN" altLang="en-US" sz="2200" smtClean="0">
                <a:ea typeface="楷体" panose="02010609060101010101" pitchFamily="49" charset="-122"/>
                <a:cs typeface="Times New Roman" panose="02020603050405020304" pitchFamily="18" charset="0"/>
              </a:rPr>
              <a:t>如何存储顶点</a:t>
            </a:r>
            <a:r>
              <a:rPr lang="en-US" altLang="zh-CN" sz="2200" i="1" smtClean="0">
                <a:ea typeface="楷体" panose="02010609060101010101" pitchFamily="49" charset="-122"/>
                <a:cs typeface="Times New Roman" panose="02020603050405020304" pitchFamily="18" charset="0"/>
              </a:rPr>
              <a:t>j</a:t>
            </a:r>
            <a:r>
              <a:rPr lang="zh-CN" altLang="en-US" sz="2200" smtClean="0">
                <a:ea typeface="楷体" panose="02010609060101010101" pitchFamily="49" charset="-122"/>
                <a:cs typeface="Times New Roman" panose="02020603050405020304" pitchFamily="18" charset="0"/>
              </a:rPr>
              <a:t>到</a:t>
            </a:r>
            <a:r>
              <a:rPr lang="en-US" altLang="zh-CN" sz="2200" smtClean="0">
                <a:ea typeface="楷体" panose="02010609060101010101" pitchFamily="49" charset="-122"/>
                <a:cs typeface="Times New Roman" panose="02020603050405020304" pitchFamily="18" charset="0"/>
              </a:rPr>
              <a:t>U</a:t>
            </a:r>
            <a:r>
              <a:rPr lang="zh-CN" altLang="en-US" sz="2200" smtClean="0">
                <a:ea typeface="楷体" panose="02010609060101010101" pitchFamily="49" charset="-122"/>
                <a:cs typeface="Times New Roman" panose="02020603050405020304" pitchFamily="18" charset="0"/>
              </a:rPr>
              <a:t>顶点集的</a:t>
            </a:r>
            <a:r>
              <a:rPr lang="zh-CN" altLang="en-US" sz="2200" dirty="0" smtClean="0">
                <a:ea typeface="楷体" panose="02010609060101010101" pitchFamily="49" charset="-122"/>
                <a:cs typeface="Times New Roman" panose="02020603050405020304" pitchFamily="18" charset="0"/>
              </a:rPr>
              <a:t>最小边？</a:t>
            </a:r>
            <a:endParaRPr lang="zh-CN" altLang="en-US" sz="2200" dirty="0">
              <a:ea typeface="楷体" panose="02010609060101010101" pitchFamily="49" charset="-122"/>
              <a:cs typeface="Times New Roman" panose="02020603050405020304" pitchFamily="18" charset="0"/>
            </a:endParaRPr>
          </a:p>
        </p:txBody>
      </p:sp>
      <p:grpSp>
        <p:nvGrpSpPr>
          <p:cNvPr id="23" name="组合 22"/>
          <p:cNvGrpSpPr/>
          <p:nvPr/>
        </p:nvGrpSpPr>
        <p:grpSpPr>
          <a:xfrm>
            <a:off x="2857488" y="3659690"/>
            <a:ext cx="2143140" cy="726522"/>
            <a:chOff x="3857620" y="3214686"/>
            <a:chExt cx="2143140" cy="726522"/>
          </a:xfrm>
        </p:grpSpPr>
        <p:cxnSp>
          <p:nvCxnSpPr>
            <p:cNvPr id="21" name="直接箭头连接符 20"/>
            <p:cNvCxnSpPr/>
            <p:nvPr/>
          </p:nvCxnSpPr>
          <p:spPr>
            <a:xfrm rot="16200000" flipV="1">
              <a:off x="3929058" y="3286124"/>
              <a:ext cx="357190" cy="214314"/>
            </a:xfrm>
            <a:prstGeom prst="straightConnector1">
              <a:avLst/>
            </a:prstGeom>
            <a:ln w="28575">
              <a:tailEnd type="arrow"/>
            </a:ln>
          </p:spPr>
          <p:style>
            <a:lnRef idx="1">
              <a:schemeClr val="accent6"/>
            </a:lnRef>
            <a:fillRef idx="0">
              <a:schemeClr val="accent6"/>
            </a:fillRef>
            <a:effectRef idx="0">
              <a:schemeClr val="accent6"/>
            </a:effectRef>
            <a:fontRef idx="minor">
              <a:schemeClr val="tx1"/>
            </a:fontRef>
          </p:style>
        </p:cxnSp>
        <p:sp>
          <p:nvSpPr>
            <p:cNvPr id="22" name="TextBox 21"/>
            <p:cNvSpPr txBox="1"/>
            <p:nvPr/>
          </p:nvSpPr>
          <p:spPr>
            <a:xfrm>
              <a:off x="3857620" y="3571876"/>
              <a:ext cx="2143140" cy="369332"/>
            </a:xfrm>
            <a:prstGeom prst="rect">
              <a:avLst/>
            </a:prstGeom>
            <a:noFill/>
          </p:spPr>
          <p:txBody>
            <a:bodyPr wrap="square" rtlCol="0">
              <a:spAutoFit/>
            </a:bodyPr>
            <a:lstStyle/>
            <a:p>
              <a:r>
                <a:rPr lang="zh-CN" altLang="en-US" sz="1800" dirty="0" smtClean="0">
                  <a:ea typeface="楷体" panose="02010609060101010101" pitchFamily="49" charset="-122"/>
                  <a:cs typeface="Times New Roman" panose="02020603050405020304" pitchFamily="18" charset="0"/>
                </a:rPr>
                <a:t>顶点</a:t>
              </a:r>
              <a:r>
                <a:rPr lang="en-US" altLang="zh-CN" sz="1800" i="1" dirty="0" smtClean="0">
                  <a:ea typeface="楷体" panose="02010609060101010101" pitchFamily="49" charset="-122"/>
                  <a:cs typeface="Times New Roman" panose="02020603050405020304" pitchFamily="18" charset="0"/>
                </a:rPr>
                <a:t>j</a:t>
              </a:r>
              <a:r>
                <a:rPr lang="zh-CN" altLang="en-US" sz="1800" dirty="0" smtClean="0">
                  <a:ea typeface="楷体" panose="02010609060101010101" pitchFamily="49" charset="-122"/>
                  <a:cs typeface="Times New Roman" panose="02020603050405020304" pitchFamily="18" charset="0"/>
                </a:rPr>
                <a:t>到</a:t>
              </a:r>
              <a:r>
                <a:rPr lang="en-US" altLang="zh-CN" sz="1800" dirty="0" smtClean="0">
                  <a:ea typeface="楷体" panose="02010609060101010101" pitchFamily="49" charset="-122"/>
                  <a:cs typeface="Times New Roman" panose="02020603050405020304" pitchFamily="18" charset="0"/>
                </a:rPr>
                <a:t>U</a:t>
              </a:r>
              <a:r>
                <a:rPr lang="zh-CN" altLang="en-US" sz="1800" dirty="0" smtClean="0">
                  <a:ea typeface="楷体" panose="02010609060101010101" pitchFamily="49" charset="-122"/>
                  <a:cs typeface="Times New Roman" panose="02020603050405020304" pitchFamily="18" charset="0"/>
                </a:rPr>
                <a:t>的最小边</a:t>
              </a:r>
              <a:endParaRPr lang="zh-CN" altLang="en-US" sz="1800" dirty="0">
                <a:ea typeface="楷体" panose="02010609060101010101" pitchFamily="49" charset="-122"/>
                <a:cs typeface="Times New Roman" panose="02020603050405020304" pitchFamily="18" charset="0"/>
              </a:endParaRPr>
            </a:p>
          </p:txBody>
        </p:sp>
      </p:grpSp>
      <p:sp>
        <p:nvSpPr>
          <p:cNvPr id="25" name="TextBox 24"/>
          <p:cNvSpPr txBox="1"/>
          <p:nvPr/>
        </p:nvSpPr>
        <p:spPr>
          <a:xfrm>
            <a:off x="428596" y="5286388"/>
            <a:ext cx="5500726" cy="430887"/>
          </a:xfrm>
          <a:prstGeom prst="rect">
            <a:avLst/>
          </a:prstGeom>
          <a:noFill/>
        </p:spPr>
        <p:txBody>
          <a:bodyPr wrap="square" rtlCol="0">
            <a:spAutoFit/>
          </a:bodyPr>
          <a:lstStyle/>
          <a:p>
            <a:pPr marL="457200" indent="-457200" algn="l">
              <a:buBlip>
                <a:blip r:embed="rId2"/>
              </a:buBlip>
            </a:pPr>
            <a:r>
              <a:rPr lang="zh-CN" altLang="en-US" sz="2200" dirty="0" smtClean="0">
                <a:ea typeface="楷体" panose="02010609060101010101" pitchFamily="49" charset="-122"/>
                <a:cs typeface="Times New Roman" panose="02020603050405020304" pitchFamily="18" charset="0"/>
              </a:rPr>
              <a:t>一</a:t>
            </a:r>
            <a:r>
              <a:rPr lang="zh-CN" altLang="en-US" sz="2200" smtClean="0">
                <a:ea typeface="楷体" panose="02010609060101010101" pitchFamily="49" charset="-122"/>
                <a:cs typeface="Times New Roman" panose="02020603050405020304" pitchFamily="18" charset="0"/>
              </a:rPr>
              <a:t>个顶点属于</a:t>
            </a:r>
            <a:r>
              <a:rPr lang="zh-CN" altLang="en-US" sz="2200" dirty="0" smtClean="0">
                <a:ea typeface="楷体" panose="02010609060101010101" pitchFamily="49" charset="-122"/>
                <a:cs typeface="Times New Roman" panose="02020603050405020304" pitchFamily="18" charset="0"/>
              </a:rPr>
              <a:t>哪个集合？</a:t>
            </a:r>
            <a:endParaRPr lang="zh-CN" altLang="en-US" sz="2200" dirty="0">
              <a:ea typeface="楷体" panose="02010609060101010101" pitchFamily="49" charset="-122"/>
              <a:cs typeface="Times New Roman" panose="02020603050405020304" pitchFamily="18" charset="0"/>
            </a:endParaRPr>
          </a:p>
        </p:txBody>
      </p:sp>
      <p:grpSp>
        <p:nvGrpSpPr>
          <p:cNvPr id="29" name="组合 28"/>
          <p:cNvGrpSpPr/>
          <p:nvPr/>
        </p:nvGrpSpPr>
        <p:grpSpPr>
          <a:xfrm>
            <a:off x="500034" y="4457650"/>
            <a:ext cx="1714512" cy="757300"/>
            <a:chOff x="500034" y="4000504"/>
            <a:chExt cx="1714512" cy="757300"/>
          </a:xfrm>
        </p:grpSpPr>
        <p:sp>
          <p:nvSpPr>
            <p:cNvPr id="68621" name="Text Box 1037"/>
            <p:cNvSpPr txBox="1">
              <a:spLocks noChangeArrowheads="1"/>
            </p:cNvSpPr>
            <p:nvPr/>
          </p:nvSpPr>
          <p:spPr bwMode="auto">
            <a:xfrm>
              <a:off x="500034" y="4357694"/>
              <a:ext cx="1714512" cy="400110"/>
            </a:xfrm>
            <a:prstGeom prst="rect">
              <a:avLst/>
            </a:prstGeom>
            <a:noFill/>
            <a:ln w="19050" algn="ctr">
              <a:noFill/>
              <a:miter lim="800000"/>
              <a:tailEnd type="none" w="med" len="lg"/>
            </a:ln>
            <a:effectLst/>
          </p:spPr>
          <p:txBody>
            <a:bodyPr wrap="square">
              <a:spAutoFit/>
            </a:bodyPr>
            <a:lstStyle/>
            <a:p>
              <a:pPr algn="l">
                <a:spcBef>
                  <a:spcPct val="50000"/>
                </a:spcBef>
              </a:pPr>
              <a:r>
                <a:rPr lang="en-US" altLang="zh-CN" sz="2000" smtClean="0">
                  <a:ea typeface="楷体" panose="02010609060101010101" pitchFamily="49" charset="-122"/>
                  <a:cs typeface="Times New Roman" panose="02020603050405020304" pitchFamily="18" charset="0"/>
                </a:rPr>
                <a:t>lowcost[</a:t>
              </a:r>
              <a:r>
                <a:rPr lang="en-US" altLang="zh-CN" sz="2000" i="1" dirty="0" smtClean="0">
                  <a:ea typeface="楷体" panose="02010609060101010101" pitchFamily="49" charset="-122"/>
                  <a:cs typeface="Times New Roman" panose="02020603050405020304" pitchFamily="18" charset="0"/>
                </a:rPr>
                <a:t>k</a:t>
              </a:r>
              <a:r>
                <a:rPr lang="en-US" altLang="zh-CN" sz="2000" smtClean="0">
                  <a:ea typeface="楷体" panose="02010609060101010101" pitchFamily="49" charset="-122"/>
                  <a:cs typeface="Times New Roman" panose="02020603050405020304" pitchFamily="18" charset="0"/>
                </a:rPr>
                <a:t>]=</a:t>
              </a:r>
              <a:r>
                <a:rPr lang="en-US" altLang="zh-CN" sz="2000" dirty="0" smtClean="0">
                  <a:ea typeface="楷体" panose="02010609060101010101" pitchFamily="49" charset="-122"/>
                  <a:cs typeface="Times New Roman" panose="02020603050405020304" pitchFamily="18" charset="0"/>
                </a:rPr>
                <a:t>0</a:t>
              </a:r>
              <a:endParaRPr lang="zh-CN" altLang="en-US" sz="2000" dirty="0">
                <a:ea typeface="楷体" panose="02010609060101010101" pitchFamily="49" charset="-122"/>
                <a:cs typeface="Times New Roman" panose="02020603050405020304" pitchFamily="18" charset="0"/>
              </a:endParaRPr>
            </a:p>
          </p:txBody>
        </p:sp>
        <p:sp>
          <p:nvSpPr>
            <p:cNvPr id="26" name="上箭头 25"/>
            <p:cNvSpPr/>
            <p:nvPr/>
          </p:nvSpPr>
          <p:spPr bwMode="auto">
            <a:xfrm>
              <a:off x="1071538" y="4000504"/>
              <a:ext cx="214314" cy="432000"/>
            </a:xfrm>
            <a:prstGeom prst="upArrow">
              <a:avLst/>
            </a:prstGeom>
            <a:ln>
              <a:headEnd type="none" w="med" len="med"/>
              <a:tailEnd type="none" w="med" len="lg"/>
            </a:ln>
          </p:spPr>
          <p:style>
            <a:lnRef idx="0">
              <a:schemeClr val="accent5"/>
            </a:lnRef>
            <a:fillRef idx="3">
              <a:schemeClr val="accent5"/>
            </a:fillRef>
            <a:effectRef idx="3">
              <a:schemeClr val="accent5"/>
            </a:effectRef>
            <a:fontRef idx="minor">
              <a:schemeClr val="lt1"/>
            </a:fontRef>
          </p:style>
          <p:txBody>
            <a:bodyPr wrap="none" rtlCol="0" anchor="ctr"/>
            <a:lstStyle/>
            <a:p>
              <a:pPr algn="ctr"/>
              <a:endParaRPr lang="zh-CN" altLang="en-US"/>
            </a:p>
          </p:txBody>
        </p:sp>
      </p:grpSp>
      <p:grpSp>
        <p:nvGrpSpPr>
          <p:cNvPr id="30" name="组合 29"/>
          <p:cNvGrpSpPr/>
          <p:nvPr/>
        </p:nvGrpSpPr>
        <p:grpSpPr>
          <a:xfrm>
            <a:off x="3929058" y="4457650"/>
            <a:ext cx="1714512" cy="828738"/>
            <a:chOff x="3929058" y="4000504"/>
            <a:chExt cx="1714512" cy="828738"/>
          </a:xfrm>
        </p:grpSpPr>
        <p:sp>
          <p:nvSpPr>
            <p:cNvPr id="27" name="Text Box 1037"/>
            <p:cNvSpPr txBox="1">
              <a:spLocks noChangeArrowheads="1"/>
            </p:cNvSpPr>
            <p:nvPr/>
          </p:nvSpPr>
          <p:spPr bwMode="auto">
            <a:xfrm>
              <a:off x="3929058" y="4429132"/>
              <a:ext cx="1714512" cy="400110"/>
            </a:xfrm>
            <a:prstGeom prst="rect">
              <a:avLst/>
            </a:prstGeom>
            <a:noFill/>
            <a:ln w="19050" algn="ctr">
              <a:noFill/>
              <a:miter lim="800000"/>
              <a:tailEnd type="none" w="med" len="lg"/>
            </a:ln>
            <a:effectLst/>
          </p:spPr>
          <p:txBody>
            <a:bodyPr wrap="square">
              <a:spAutoFit/>
            </a:bodyPr>
            <a:lstStyle/>
            <a:p>
              <a:pPr algn="l">
                <a:spcBef>
                  <a:spcPct val="50000"/>
                </a:spcBef>
              </a:pPr>
              <a:r>
                <a:rPr lang="en-US" altLang="zh-CN" sz="2000" dirty="0" err="1" smtClean="0">
                  <a:ea typeface="楷体" panose="02010609060101010101" pitchFamily="49" charset="-122"/>
                  <a:cs typeface="Times New Roman" panose="02020603050405020304" pitchFamily="18" charset="0"/>
                </a:rPr>
                <a:t>lowcost</a:t>
              </a:r>
              <a:r>
                <a:rPr lang="en-US" altLang="zh-CN" sz="2000" dirty="0" smtClean="0">
                  <a:ea typeface="楷体" panose="02010609060101010101" pitchFamily="49" charset="-122"/>
                  <a:cs typeface="Times New Roman" panose="02020603050405020304" pitchFamily="18" charset="0"/>
                </a:rPr>
                <a:t>[</a:t>
              </a:r>
              <a:r>
                <a:rPr lang="en-US" altLang="zh-CN" sz="2000" i="1" dirty="0" smtClean="0">
                  <a:ea typeface="楷体" panose="02010609060101010101" pitchFamily="49" charset="-122"/>
                  <a:cs typeface="Times New Roman" panose="02020603050405020304" pitchFamily="18" charset="0"/>
                </a:rPr>
                <a:t>j</a:t>
              </a:r>
              <a:r>
                <a:rPr lang="en-US" altLang="zh-CN" sz="2000" dirty="0" smtClean="0">
                  <a:ea typeface="楷体" panose="02010609060101010101" pitchFamily="49" charset="-122"/>
                  <a:cs typeface="Times New Roman" panose="02020603050405020304" pitchFamily="18" charset="0"/>
                </a:rPr>
                <a:t>]!=0</a:t>
              </a:r>
              <a:endParaRPr lang="zh-CN" altLang="en-US" sz="2000" dirty="0">
                <a:ea typeface="楷体" panose="02010609060101010101" pitchFamily="49" charset="-122"/>
                <a:cs typeface="Times New Roman" panose="02020603050405020304" pitchFamily="18" charset="0"/>
              </a:endParaRPr>
            </a:p>
          </p:txBody>
        </p:sp>
        <p:sp>
          <p:nvSpPr>
            <p:cNvPr id="28" name="上箭头 27"/>
            <p:cNvSpPr/>
            <p:nvPr/>
          </p:nvSpPr>
          <p:spPr bwMode="auto">
            <a:xfrm>
              <a:off x="4572000" y="4000504"/>
              <a:ext cx="214314" cy="432000"/>
            </a:xfrm>
            <a:prstGeom prst="upArrow">
              <a:avLst/>
            </a:prstGeom>
            <a:ln>
              <a:headEnd type="none" w="med" len="med"/>
              <a:tailEnd type="none" w="med" len="lg"/>
            </a:ln>
          </p:spPr>
          <p:style>
            <a:lnRef idx="0">
              <a:schemeClr val="accent5"/>
            </a:lnRef>
            <a:fillRef idx="3">
              <a:schemeClr val="accent5"/>
            </a:fillRef>
            <a:effectRef idx="3">
              <a:schemeClr val="accent5"/>
            </a:effectRef>
            <a:fontRef idx="minor">
              <a:schemeClr val="lt1"/>
            </a:fontRef>
          </p:style>
          <p:txBody>
            <a:bodyPr wrap="none" rtlCol="0" anchor="ctr"/>
            <a:lstStyle/>
            <a:p>
              <a:pPr algn="ctr"/>
              <a:endParaRPr lang="zh-CN" altLang="en-US"/>
            </a:p>
          </p:txBody>
        </p:sp>
      </p:grpSp>
      <p:sp>
        <p:nvSpPr>
          <p:cNvPr id="31" name="TextBox 30"/>
          <p:cNvSpPr txBox="1"/>
          <p:nvPr/>
        </p:nvSpPr>
        <p:spPr>
          <a:xfrm>
            <a:off x="428596" y="5715016"/>
            <a:ext cx="4429156" cy="430887"/>
          </a:xfrm>
          <a:prstGeom prst="rect">
            <a:avLst/>
          </a:prstGeom>
          <a:noFill/>
        </p:spPr>
        <p:txBody>
          <a:bodyPr wrap="square" rtlCol="0">
            <a:spAutoFit/>
          </a:bodyPr>
          <a:lstStyle/>
          <a:p>
            <a:pPr marL="457200" indent="-457200" algn="l">
              <a:buBlip>
                <a:blip r:embed="rId2"/>
              </a:buBlip>
            </a:pPr>
            <a:r>
              <a:rPr lang="zh-CN" altLang="en-US" sz="2200" dirty="0" smtClean="0">
                <a:ea typeface="楷体" panose="02010609060101010101" pitchFamily="49" charset="-122"/>
                <a:cs typeface="Times New Roman" panose="02020603050405020304" pitchFamily="18" charset="0"/>
              </a:rPr>
              <a:t>图采用哪种存储结构更合适？</a:t>
            </a:r>
            <a:endParaRPr lang="zh-CN" altLang="en-US" sz="2200" dirty="0">
              <a:ea typeface="楷体" panose="02010609060101010101" pitchFamily="49" charset="-122"/>
              <a:cs typeface="Times New Roman" panose="02020603050405020304" pitchFamily="18" charset="0"/>
            </a:endParaRPr>
          </a:p>
        </p:txBody>
      </p:sp>
      <p:sp>
        <p:nvSpPr>
          <p:cNvPr id="32" name="TextBox 31"/>
          <p:cNvSpPr txBox="1"/>
          <p:nvPr/>
        </p:nvSpPr>
        <p:spPr>
          <a:xfrm>
            <a:off x="4929190" y="5712757"/>
            <a:ext cx="1571636" cy="430887"/>
          </a:xfrm>
          <a:prstGeom prst="rect">
            <a:avLst/>
          </a:prstGeom>
          <a:noFill/>
        </p:spPr>
        <p:txBody>
          <a:bodyPr wrap="square" rtlCol="0">
            <a:spAutoFit/>
          </a:bodyPr>
          <a:lstStyle/>
          <a:p>
            <a:r>
              <a:rPr lang="zh-CN" altLang="en-US" sz="2200" smtClean="0">
                <a:solidFill>
                  <a:srgbClr val="339933"/>
                </a:solidFill>
                <a:latin typeface="楷体" panose="02010609060101010101" pitchFamily="49" charset="-122"/>
                <a:ea typeface="楷体" panose="02010609060101010101" pitchFamily="49" charset="-122"/>
              </a:rPr>
              <a:t>邻接矩阵</a:t>
            </a:r>
            <a:endParaRPr lang="zh-CN" altLang="en-US" sz="2200">
              <a:solidFill>
                <a:srgbClr val="339933"/>
              </a:solidFill>
              <a:latin typeface="楷体" panose="02010609060101010101" pitchFamily="49" charset="-122"/>
              <a:ea typeface="楷体" panose="02010609060101010101" pitchFamily="49" charset="-122"/>
            </a:endParaRPr>
          </a:p>
        </p:txBody>
      </p:sp>
      <p:sp>
        <p:nvSpPr>
          <p:cNvPr id="33" name="TextBox 32"/>
          <p:cNvSpPr txBox="1"/>
          <p:nvPr/>
        </p:nvSpPr>
        <p:spPr>
          <a:xfrm>
            <a:off x="500034" y="742874"/>
            <a:ext cx="7786742" cy="430887"/>
          </a:xfrm>
          <a:prstGeom prst="rect">
            <a:avLst/>
          </a:prstGeom>
          <a:noFill/>
        </p:spPr>
        <p:txBody>
          <a:bodyPr wrap="square" rtlCol="0">
            <a:spAutoFit/>
          </a:bodyPr>
          <a:lstStyle/>
          <a:p>
            <a:pPr marL="457200" indent="-457200" algn="l">
              <a:buBlip>
                <a:blip r:embed="rId2"/>
              </a:buBlip>
            </a:pPr>
            <a:r>
              <a:rPr lang="zh-CN" altLang="en-US" sz="2200" smtClean="0">
                <a:ea typeface="楷体" panose="02010609060101010101" pitchFamily="49" charset="-122"/>
                <a:cs typeface="Times New Roman" panose="02020603050405020304" pitchFamily="18" charset="0"/>
              </a:rPr>
              <a:t>如何求</a:t>
            </a:r>
            <a:r>
              <a:rPr lang="en-US" altLang="zh-CN" sz="2200" smtClean="0">
                <a:ea typeface="楷体" panose="02010609060101010101" pitchFamily="49" charset="-122"/>
                <a:cs typeface="Times New Roman" panose="02020603050405020304" pitchFamily="18" charset="0"/>
              </a:rPr>
              <a:t>U</a:t>
            </a:r>
            <a:r>
              <a:rPr lang="zh-CN" altLang="en-US" sz="2200" smtClean="0">
                <a:ea typeface="楷体" panose="02010609060101010101" pitchFamily="49" charset="-122"/>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V</a:t>
            </a:r>
            <a:r>
              <a:rPr lang="en-US" altLang="zh-CN" sz="2200" smtClean="0">
                <a:latin typeface="+mj-ea"/>
                <a:ea typeface="+mj-ea"/>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U</a:t>
            </a:r>
            <a:r>
              <a:rPr lang="zh-CN" altLang="en-US" sz="2200" smtClean="0">
                <a:ea typeface="楷体" panose="02010609060101010101" pitchFamily="49" charset="-122"/>
                <a:cs typeface="Times New Roman" panose="02020603050405020304" pitchFamily="18" charset="0"/>
              </a:rPr>
              <a:t>两个顶点集之间的</a:t>
            </a:r>
            <a:r>
              <a:rPr lang="zh-CN" altLang="en-US" sz="2200" dirty="0" smtClean="0">
                <a:ea typeface="楷体" panose="02010609060101010101" pitchFamily="49" charset="-122"/>
                <a:cs typeface="Times New Roman" panose="02020603050405020304" pitchFamily="18" charset="0"/>
              </a:rPr>
              <a:t>最小</a:t>
            </a:r>
            <a:r>
              <a:rPr lang="zh-CN" altLang="en-US" sz="2200" smtClean="0">
                <a:ea typeface="楷体" panose="02010609060101010101" pitchFamily="49" charset="-122"/>
                <a:cs typeface="Times New Roman" panose="02020603050405020304" pitchFamily="18" charset="0"/>
              </a:rPr>
              <a:t>边？（只求一条）</a:t>
            </a:r>
            <a:endParaRPr lang="zh-CN" altLang="en-US" sz="2200" dirty="0">
              <a:ea typeface="楷体" panose="02010609060101010101" pitchFamily="49" charset="-122"/>
              <a:cs typeface="Times New Roman" panose="02020603050405020304" pitchFamily="18" charset="0"/>
            </a:endParaRPr>
          </a:p>
        </p:txBody>
      </p:sp>
      <p:sp>
        <p:nvSpPr>
          <p:cNvPr id="35" name="TextBox 34"/>
          <p:cNvSpPr txBox="1"/>
          <p:nvPr/>
        </p:nvSpPr>
        <p:spPr>
          <a:xfrm>
            <a:off x="1071538" y="1171502"/>
            <a:ext cx="7858180" cy="400110"/>
          </a:xfrm>
          <a:prstGeom prst="rect">
            <a:avLst/>
          </a:prstGeom>
          <a:noFill/>
        </p:spPr>
        <p:txBody>
          <a:bodyPr wrap="square" rtlCol="0">
            <a:spAutoFit/>
          </a:bodyPr>
          <a:lstStyle/>
          <a:p>
            <a:pPr algn="l"/>
            <a:r>
              <a:rPr lang="zh-CN" altLang="en-US" sz="2000" smtClean="0">
                <a:solidFill>
                  <a:srgbClr val="339933"/>
                </a:solidFill>
                <a:ea typeface="楷体" panose="02010609060101010101" pitchFamily="49" charset="-122"/>
                <a:cs typeface="Times New Roman" panose="02020603050405020304" pitchFamily="18" charset="0"/>
              </a:rPr>
              <a:t>只考虑</a:t>
            </a:r>
            <a:r>
              <a:rPr lang="en-US" altLang="zh-CN" sz="2000" smtClean="0">
                <a:solidFill>
                  <a:srgbClr val="339933"/>
                </a:solidFill>
                <a:ea typeface="楷体" panose="02010609060101010101" pitchFamily="49" charset="-122"/>
                <a:cs typeface="Times New Roman" panose="02020603050405020304" pitchFamily="18" charset="0"/>
              </a:rPr>
              <a:t>V</a:t>
            </a:r>
            <a:r>
              <a:rPr lang="en-US" altLang="zh-CN" sz="2000" smtClean="0">
                <a:solidFill>
                  <a:srgbClr val="339933"/>
                </a:solidFill>
                <a:latin typeface="+mj-ea"/>
                <a:ea typeface="+mj-ea"/>
                <a:cs typeface="Times New Roman" panose="02020603050405020304" pitchFamily="18" charset="0"/>
              </a:rPr>
              <a:t>-</a:t>
            </a:r>
            <a:r>
              <a:rPr lang="en-US" altLang="zh-CN" sz="2000" smtClean="0">
                <a:solidFill>
                  <a:srgbClr val="339933"/>
                </a:solidFill>
                <a:ea typeface="楷体" panose="02010609060101010101" pitchFamily="49" charset="-122"/>
                <a:cs typeface="Times New Roman" panose="02020603050405020304" pitchFamily="18" charset="0"/>
              </a:rPr>
              <a:t>U</a:t>
            </a:r>
            <a:r>
              <a:rPr lang="zh-CN" altLang="en-US" sz="2000" smtClean="0">
                <a:solidFill>
                  <a:srgbClr val="339933"/>
                </a:solidFill>
                <a:ea typeface="楷体" panose="02010609060101010101" pitchFamily="49" charset="-122"/>
                <a:cs typeface="Times New Roman" panose="02020603050405020304" pitchFamily="18" charset="0"/>
              </a:rPr>
              <a:t>中顶点</a:t>
            </a:r>
            <a:r>
              <a:rPr lang="en-US" altLang="zh-CN" sz="2000" i="1" smtClean="0">
                <a:solidFill>
                  <a:srgbClr val="339933"/>
                </a:solidFill>
                <a:ea typeface="楷体" panose="02010609060101010101" pitchFamily="49" charset="-122"/>
                <a:cs typeface="Times New Roman" panose="02020603050405020304" pitchFamily="18" charset="0"/>
              </a:rPr>
              <a:t>j</a:t>
            </a:r>
            <a:r>
              <a:rPr lang="zh-CN" altLang="en-US" sz="2000" smtClean="0">
                <a:solidFill>
                  <a:srgbClr val="339933"/>
                </a:solidFill>
                <a:ea typeface="楷体" panose="02010609060101010101" pitchFamily="49" charset="-122"/>
                <a:cs typeface="Times New Roman" panose="02020603050405020304" pitchFamily="18" charset="0"/>
              </a:rPr>
              <a:t>到</a:t>
            </a:r>
            <a:r>
              <a:rPr lang="en-US" altLang="zh-CN" sz="2000" smtClean="0">
                <a:solidFill>
                  <a:srgbClr val="339933"/>
                </a:solidFill>
                <a:ea typeface="楷体" panose="02010609060101010101" pitchFamily="49" charset="-122"/>
                <a:cs typeface="Times New Roman" panose="02020603050405020304" pitchFamily="18" charset="0"/>
              </a:rPr>
              <a:t>U</a:t>
            </a:r>
            <a:r>
              <a:rPr lang="zh-CN" altLang="en-US" sz="2000" smtClean="0">
                <a:solidFill>
                  <a:srgbClr val="339933"/>
                </a:solidFill>
                <a:ea typeface="楷体" panose="02010609060101010101" pitchFamily="49" charset="-122"/>
                <a:cs typeface="Times New Roman" panose="02020603050405020304" pitchFamily="18" charset="0"/>
              </a:rPr>
              <a:t>顶点集的最小边（无向图），比较来找最小边</a:t>
            </a:r>
            <a:endParaRPr lang="zh-CN" altLang="en-US" sz="2000">
              <a:solidFill>
                <a:srgbClr val="339933"/>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113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62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686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0" grpId="0" bldLvl="0" animBg="1"/>
      <p:bldP spid="68624" grpId="0" bldLvl="0" animBg="1"/>
      <p:bldP spid="19" grpId="0"/>
      <p:bldP spid="25" grpId="0"/>
      <p:bldP spid="31" grpId="0"/>
      <p:bldP spid="32" grpId="0"/>
      <p:bldP spid="3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026"/>
          <p:cNvSpPr txBox="1">
            <a:spLocks noChangeArrowheads="1"/>
          </p:cNvSpPr>
          <p:nvPr/>
        </p:nvSpPr>
        <p:spPr bwMode="auto">
          <a:xfrm>
            <a:off x="468313" y="522288"/>
            <a:ext cx="8424862" cy="3060802"/>
          </a:xfrm>
          <a:prstGeom prst="rect">
            <a:avLst/>
          </a:prstGeom>
        </p:spPr>
        <p:style>
          <a:lnRef idx="1">
            <a:schemeClr val="accent3"/>
          </a:lnRef>
          <a:fillRef idx="2">
            <a:schemeClr val="accent3"/>
          </a:fillRef>
          <a:effectRef idx="1">
            <a:schemeClr val="accent3"/>
          </a:effectRef>
          <a:fontRef idx="minor">
            <a:schemeClr val="dk1"/>
          </a:fontRef>
        </p:style>
        <p:txBody>
          <a:bodyPr tIns="144000" bIns="144000">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#define INF 32767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//INF</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表示∞</a:t>
            </a:r>
          </a:p>
          <a:p>
            <a:pPr algn="l"/>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Prim</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(MatGraph g</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MAXV</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min;</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closest[</a:t>
            </a:r>
            <a:r>
              <a:rPr kumimoji="1" lang="en-US" altLang="zh-CN" sz="200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MAXV</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给</a:t>
            </a:r>
            <a:r>
              <a:rPr kumimoji="1"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和</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closest[]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置初值</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closest[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68631" name="Text Box 1047"/>
          <p:cNvSpPr txBox="1">
            <a:spLocks noChangeArrowheads="1"/>
          </p:cNvSpPr>
          <p:nvPr/>
        </p:nvSpPr>
        <p:spPr bwMode="auto">
          <a:xfrm>
            <a:off x="395288" y="19050"/>
            <a:ext cx="4824412" cy="457200"/>
          </a:xfrm>
          <a:prstGeom prst="rect">
            <a:avLst/>
          </a:prstGeom>
          <a:noFill/>
          <a:ln w="19050" algn="ctr">
            <a:noFill/>
            <a:miter lim="800000"/>
            <a:tailEnd type="none" w="med" len="lg"/>
          </a:ln>
          <a:effectLst/>
        </p:spPr>
        <p:txBody>
          <a:bodyPr>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普里姆（</a:t>
            </a:r>
            <a:r>
              <a:rPr kumimoji="1" lang="en-US" altLang="zh-CN" dirty="0">
                <a:ea typeface="楷体" panose="02010609060101010101" pitchFamily="49" charset="-122"/>
                <a:cs typeface="Times New Roman" panose="02020603050405020304" pitchFamily="18" charset="0"/>
              </a:rPr>
              <a:t>Prim</a:t>
            </a:r>
            <a:r>
              <a:rPr kumimoji="1" lang="zh-CN" altLang="en-US" dirty="0">
                <a:ea typeface="楷体" panose="02010609060101010101" pitchFamily="49" charset="-122"/>
                <a:cs typeface="Times New Roman" panose="02020603050405020304" pitchFamily="18" charset="0"/>
              </a:rPr>
              <a:t>）算法如下：</a:t>
            </a:r>
            <a:endParaRPr lang="zh-CN" altLang="en-US" dirty="0">
              <a:ea typeface="楷体" panose="02010609060101010101" pitchFamily="49" charset="-122"/>
              <a:cs typeface="Times New Roman" panose="02020603050405020304" pitchFamily="18" charset="0"/>
            </a:endParaRPr>
          </a:p>
        </p:txBody>
      </p:sp>
      <p:grpSp>
        <p:nvGrpSpPr>
          <p:cNvPr id="21" name="组合 20"/>
          <p:cNvGrpSpPr/>
          <p:nvPr/>
        </p:nvGrpSpPr>
        <p:grpSpPr>
          <a:xfrm>
            <a:off x="2116143" y="3742295"/>
            <a:ext cx="3313113" cy="2115597"/>
            <a:chOff x="2116143" y="3500438"/>
            <a:chExt cx="3313113" cy="2115597"/>
          </a:xfrm>
        </p:grpSpPr>
        <p:sp>
          <p:nvSpPr>
            <p:cNvPr id="68615" name="Oval 1031"/>
            <p:cNvSpPr>
              <a:spLocks noChangeArrowheads="1"/>
            </p:cNvSpPr>
            <p:nvPr/>
          </p:nvSpPr>
          <p:spPr bwMode="auto">
            <a:xfrm>
              <a:off x="4276731" y="4092590"/>
              <a:ext cx="1152525" cy="1368425"/>
            </a:xfrm>
            <a:prstGeom prst="ellipse">
              <a:avLst/>
            </a:prstGeom>
            <a:solidFill>
              <a:schemeClr val="accent3">
                <a:lumMod val="60000"/>
                <a:lumOff val="40000"/>
                <a:alpha val="63000"/>
              </a:schemeClr>
            </a:solidFill>
            <a:ln w="19050" algn="ctr">
              <a:solidFill>
                <a:srgbClr val="3333FF"/>
              </a:solidFill>
              <a:round/>
              <a:tailEnd type="none" w="med" len="lg"/>
            </a:ln>
            <a:effectLst/>
          </p:spPr>
          <p:txBody>
            <a:bodyPr wrap="none" anchor="ctr"/>
            <a:lstStyle/>
            <a:p>
              <a:endParaRPr lang="zh-CN" altLang="en-US"/>
            </a:p>
          </p:txBody>
        </p:sp>
        <p:sp>
          <p:nvSpPr>
            <p:cNvPr id="68613" name="Oval 1029"/>
            <p:cNvSpPr>
              <a:spLocks noChangeArrowheads="1"/>
            </p:cNvSpPr>
            <p:nvPr/>
          </p:nvSpPr>
          <p:spPr bwMode="auto">
            <a:xfrm>
              <a:off x="4638681" y="4597415"/>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a:solidFill>
                    <a:srgbClr val="0000FF"/>
                  </a:solidFill>
                  <a:ea typeface="宋体" panose="02010600030101010101" pitchFamily="2" charset="-122"/>
                  <a:cs typeface="Times New Roman" panose="02020603050405020304" pitchFamily="18" charset="0"/>
                </a:rPr>
                <a:t>i</a:t>
              </a:r>
              <a:endParaRPr lang="en-US" altLang="zh-CN" sz="1800" i="1" baseline="-25000">
                <a:solidFill>
                  <a:srgbClr val="0000FF"/>
                </a:solidFill>
                <a:ea typeface="宋体" panose="02010600030101010101" pitchFamily="2" charset="-122"/>
                <a:cs typeface="Times New Roman" panose="02020603050405020304" pitchFamily="18" charset="0"/>
              </a:endParaRPr>
            </a:p>
          </p:txBody>
        </p:sp>
        <p:sp>
          <p:nvSpPr>
            <p:cNvPr id="68614" name="Oval 1030"/>
            <p:cNvSpPr>
              <a:spLocks noChangeArrowheads="1"/>
            </p:cNvSpPr>
            <p:nvPr/>
          </p:nvSpPr>
          <p:spPr bwMode="auto">
            <a:xfrm>
              <a:off x="2116143" y="4165615"/>
              <a:ext cx="1008063" cy="1368425"/>
            </a:xfrm>
            <a:prstGeom prst="ellipse">
              <a:avLst/>
            </a:prstGeom>
            <a:solidFill>
              <a:srgbClr val="FFFFFF">
                <a:alpha val="0"/>
              </a:srgbClr>
            </a:solidFill>
            <a:ln w="19050" algn="ctr">
              <a:solidFill>
                <a:srgbClr val="3333FF"/>
              </a:solidFill>
              <a:round/>
              <a:tailEnd type="none" w="med" len="lg"/>
            </a:ln>
            <a:effectLst/>
          </p:spPr>
          <p:txBody>
            <a:bodyPr wrap="none" anchor="ctr"/>
            <a:lstStyle/>
            <a:p>
              <a:endParaRPr lang="zh-CN" altLang="en-US"/>
            </a:p>
          </p:txBody>
        </p:sp>
        <p:sp>
          <p:nvSpPr>
            <p:cNvPr id="68616" name="Text Box 1032"/>
            <p:cNvSpPr txBox="1">
              <a:spLocks noChangeArrowheads="1"/>
            </p:cNvSpPr>
            <p:nvPr/>
          </p:nvSpPr>
          <p:spPr bwMode="auto">
            <a:xfrm>
              <a:off x="2260606" y="3733815"/>
              <a:ext cx="503237"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68617" name="Text Box 1033"/>
            <p:cNvSpPr txBox="1">
              <a:spLocks noChangeArrowheads="1"/>
            </p:cNvSpPr>
            <p:nvPr/>
          </p:nvSpPr>
          <p:spPr bwMode="auto">
            <a:xfrm>
              <a:off x="4276731" y="3733815"/>
              <a:ext cx="1079500"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V</a:t>
              </a:r>
              <a:r>
                <a:rPr lang="zh-CN" altLang="en-US" sz="1800" dirty="0">
                  <a:solidFill>
                    <a:srgbClr val="0000FF"/>
                  </a:solidFill>
                  <a:ea typeface="宋体" panose="02010600030101010101" pitchFamily="2" charset="-122"/>
                  <a:cs typeface="Times New Roman" panose="02020603050405020304" pitchFamily="18" charset="0"/>
                </a:rPr>
                <a:t>－</a:t>
              </a: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68618" name="Freeform 1034"/>
            <p:cNvSpPr/>
            <p:nvPr/>
          </p:nvSpPr>
          <p:spPr bwMode="auto">
            <a:xfrm>
              <a:off x="2862268" y="4814903"/>
              <a:ext cx="1776413" cy="150812"/>
            </a:xfrm>
            <a:custGeom>
              <a:avLst/>
              <a:gdLst/>
              <a:ahLst/>
              <a:cxnLst>
                <a:cxn ang="0">
                  <a:pos x="0" y="95"/>
                </a:cxn>
                <a:cxn ang="0">
                  <a:pos x="1119" y="0"/>
                </a:cxn>
              </a:cxnLst>
              <a:rect l="0" t="0" r="r" b="b"/>
              <a:pathLst>
                <a:path w="1119" h="95">
                  <a:moveTo>
                    <a:pt x="0" y="95"/>
                  </a:moveTo>
                  <a:lnTo>
                    <a:pt x="1119"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68619" name="Oval 1035"/>
            <p:cNvSpPr>
              <a:spLocks noChangeArrowheads="1"/>
            </p:cNvSpPr>
            <p:nvPr/>
          </p:nvSpPr>
          <p:spPr bwMode="auto">
            <a:xfrm>
              <a:off x="2405068" y="4741878"/>
              <a:ext cx="431800" cy="431800"/>
            </a:xfrm>
            <a:prstGeom prst="ellipse">
              <a:avLst/>
            </a:prstGeom>
            <a:solidFill>
              <a:srgbClr val="FFC000"/>
            </a:solidFill>
            <a:ln w="19050" algn="ctr">
              <a:solidFill>
                <a:srgbClr val="3333FF"/>
              </a:solidFill>
              <a:round/>
              <a:tailEnd type="none" w="med" len="lg"/>
            </a:ln>
            <a:effectLst/>
          </p:spPr>
          <p:txBody>
            <a:bodyPr wrap="none" anchor="ctr"/>
            <a:lstStyle/>
            <a:p>
              <a:r>
                <a:rPr lang="en-US" altLang="zh-CN" sz="1800" i="1" dirty="0">
                  <a:solidFill>
                    <a:srgbClr val="0000FF"/>
                  </a:solidFill>
                  <a:ea typeface="宋体" panose="02010600030101010101" pitchFamily="2" charset="-122"/>
                  <a:cs typeface="Times New Roman" panose="02020603050405020304" pitchFamily="18" charset="0"/>
                </a:rPr>
                <a:t>v</a:t>
              </a:r>
            </a:p>
          </p:txBody>
        </p:sp>
        <p:sp>
          <p:nvSpPr>
            <p:cNvPr id="68620" name="Text Box 1036"/>
            <p:cNvSpPr txBox="1">
              <a:spLocks noChangeArrowheads="1"/>
            </p:cNvSpPr>
            <p:nvPr/>
          </p:nvSpPr>
          <p:spPr bwMode="auto">
            <a:xfrm rot="21293543">
              <a:off x="3124206" y="4454540"/>
              <a:ext cx="1223962"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err="1"/>
                <a:t>lowcost</a:t>
              </a:r>
              <a:r>
                <a:rPr lang="en-US" altLang="zh-CN" sz="1800" dirty="0"/>
                <a:t>[</a:t>
              </a:r>
              <a:r>
                <a:rPr lang="en-US" altLang="zh-CN" sz="1800" i="1" dirty="0" err="1"/>
                <a:t>i</a:t>
              </a:r>
              <a:r>
                <a:rPr lang="en-US" altLang="zh-CN" sz="1800" dirty="0"/>
                <a:t>]</a:t>
              </a:r>
            </a:p>
          </p:txBody>
        </p:sp>
        <p:sp>
          <p:nvSpPr>
            <p:cNvPr id="68622" name="Freeform 1038"/>
            <p:cNvSpPr/>
            <p:nvPr/>
          </p:nvSpPr>
          <p:spPr bwMode="auto">
            <a:xfrm>
              <a:off x="2765431" y="5102240"/>
              <a:ext cx="347662" cy="320675"/>
            </a:xfrm>
            <a:custGeom>
              <a:avLst/>
              <a:gdLst/>
              <a:ahLst/>
              <a:cxnLst>
                <a:cxn ang="0">
                  <a:pos x="219" y="202"/>
                </a:cxn>
                <a:cxn ang="0">
                  <a:pos x="0" y="0"/>
                </a:cxn>
              </a:cxnLst>
              <a:rect l="0" t="0" r="r" b="b"/>
              <a:pathLst>
                <a:path w="219" h="202">
                  <a:moveTo>
                    <a:pt x="219" y="202"/>
                  </a:moveTo>
                  <a:lnTo>
                    <a:pt x="0" y="0"/>
                  </a:lnTo>
                </a:path>
              </a:pathLst>
            </a:custGeom>
            <a:noFill/>
            <a:ln w="19050">
              <a:solidFill>
                <a:srgbClr val="FF9900"/>
              </a:solidFill>
              <a:round/>
              <a:tailEnd type="stealth" w="med" len="lg"/>
            </a:ln>
            <a:effectLst/>
          </p:spPr>
          <p:txBody>
            <a:bodyPr wrap="none"/>
            <a:lstStyle/>
            <a:p>
              <a:endParaRPr lang="zh-CN" altLang="en-US"/>
            </a:p>
          </p:txBody>
        </p:sp>
        <p:sp>
          <p:nvSpPr>
            <p:cNvPr id="68623" name="Text Box 1039"/>
            <p:cNvSpPr txBox="1">
              <a:spLocks noChangeArrowheads="1"/>
            </p:cNvSpPr>
            <p:nvPr/>
          </p:nvSpPr>
          <p:spPr bwMode="auto">
            <a:xfrm>
              <a:off x="3052768" y="5246703"/>
              <a:ext cx="1511300" cy="369332"/>
            </a:xfrm>
            <a:prstGeom prst="rect">
              <a:avLst/>
            </a:prstGeom>
            <a:noFill/>
            <a:ln w="19050" algn="ctr">
              <a:noFill/>
              <a:miter lim="800000"/>
              <a:tailEnd type="none" w="med" len="lg"/>
            </a:ln>
            <a:effectLst/>
          </p:spPr>
          <p:txBody>
            <a:bodyPr>
              <a:spAutoFit/>
            </a:bodyPr>
            <a:lstStyle/>
            <a:p>
              <a:pPr algn="l">
                <a:spcBef>
                  <a:spcPct val="50000"/>
                </a:spcBef>
              </a:pPr>
              <a:r>
                <a:rPr lang="en-US" altLang="zh-CN" sz="1800" dirty="0"/>
                <a:t>closest[</a:t>
              </a:r>
              <a:r>
                <a:rPr lang="en-US" altLang="zh-CN" sz="1800" i="1" dirty="0" err="1"/>
                <a:t>i</a:t>
              </a:r>
              <a:r>
                <a:rPr lang="en-US" altLang="zh-CN" sz="1800" dirty="0"/>
                <a:t>]</a:t>
              </a:r>
            </a:p>
          </p:txBody>
        </p:sp>
        <p:sp>
          <p:nvSpPr>
            <p:cNvPr id="20" name="下箭头 19"/>
            <p:cNvSpPr/>
            <p:nvPr/>
          </p:nvSpPr>
          <p:spPr bwMode="auto">
            <a:xfrm>
              <a:off x="3500430" y="3500438"/>
              <a:ext cx="285752" cy="571504"/>
            </a:xfrm>
            <a:prstGeom prst="downArrow">
              <a:avLst/>
            </a:prstGeom>
            <a:ln>
              <a:headEnd type="none" w="med" len="med"/>
              <a:tailEnd type="none" w="med" len="lg"/>
            </a:ln>
          </p:spPr>
          <p:style>
            <a:lnRef idx="0">
              <a:schemeClr val="accent4"/>
            </a:lnRef>
            <a:fillRef idx="3">
              <a:schemeClr val="accent4"/>
            </a:fillRef>
            <a:effectRef idx="3">
              <a:schemeClr val="accent4"/>
            </a:effectRef>
            <a:fontRef idx="minor">
              <a:schemeClr val="lt1"/>
            </a:fontRef>
          </p:style>
          <p:txBody>
            <a:bodyPr wrap="none" rtlCol="0" anchor="ctr"/>
            <a:lstStyle/>
            <a:p>
              <a:pPr algn="ctr"/>
              <a:endParaRPr lang="zh-CN" altLang="en-US"/>
            </a:p>
          </p:txBody>
        </p:sp>
      </p:grpSp>
      <p:grpSp>
        <p:nvGrpSpPr>
          <p:cNvPr id="22" name="组合 21"/>
          <p:cNvGrpSpPr/>
          <p:nvPr/>
        </p:nvGrpSpPr>
        <p:grpSpPr>
          <a:xfrm>
            <a:off x="1571604" y="4572008"/>
            <a:ext cx="7215238" cy="1757432"/>
            <a:chOff x="1571604" y="4572008"/>
            <a:chExt cx="7215238" cy="1757432"/>
          </a:xfrm>
        </p:grpSpPr>
        <p:sp>
          <p:nvSpPr>
            <p:cNvPr id="18" name="TextBox 17"/>
            <p:cNvSpPr txBox="1"/>
            <p:nvPr/>
          </p:nvSpPr>
          <p:spPr>
            <a:xfrm>
              <a:off x="1571604" y="5929330"/>
              <a:ext cx="2428892" cy="400110"/>
            </a:xfrm>
            <a:prstGeom prst="rect">
              <a:avLst/>
            </a:prstGeom>
            <a:noFill/>
          </p:spPr>
          <p:txBody>
            <a:bodyPr wrap="square" rtlCol="0">
              <a:spAutoFit/>
            </a:bodyPr>
            <a:lstStyle/>
            <a:p>
              <a:r>
                <a:rPr lang="en-US" altLang="zh-CN" sz="2000" smtClean="0">
                  <a:ea typeface="楷体" panose="02010609060101010101" pitchFamily="49" charset="-122"/>
                  <a:cs typeface="Times New Roman" panose="02020603050405020304" pitchFamily="18" charset="0"/>
                </a:rPr>
                <a:t>U</a:t>
              </a:r>
              <a:r>
                <a:rPr lang="zh-CN" altLang="en-US" sz="2000" smtClean="0">
                  <a:ea typeface="楷体" panose="02010609060101010101" pitchFamily="49" charset="-122"/>
                  <a:cs typeface="Times New Roman" panose="02020603050405020304" pitchFamily="18" charset="0"/>
                </a:rPr>
                <a:t>中只有一个顶点</a:t>
              </a:r>
              <a:r>
                <a:rPr lang="en-US" altLang="zh-CN" sz="2000" i="1" smtClean="0">
                  <a:ea typeface="楷体" panose="02010609060101010101" pitchFamily="49" charset="-122"/>
                  <a:cs typeface="Times New Roman" panose="02020603050405020304" pitchFamily="18" charset="0"/>
                </a:rPr>
                <a:t>v</a:t>
              </a:r>
              <a:endParaRPr lang="zh-CN" altLang="en-US" sz="2000" i="1">
                <a:ea typeface="楷体" panose="02010609060101010101" pitchFamily="49" charset="-122"/>
                <a:cs typeface="Times New Roman" panose="02020603050405020304" pitchFamily="18" charset="0"/>
              </a:endParaRPr>
            </a:p>
          </p:txBody>
        </p:sp>
        <p:sp>
          <p:nvSpPr>
            <p:cNvPr id="19" name="TextBox 18"/>
            <p:cNvSpPr txBox="1"/>
            <p:nvPr/>
          </p:nvSpPr>
          <p:spPr>
            <a:xfrm>
              <a:off x="5572132" y="4572008"/>
              <a:ext cx="3214710" cy="769441"/>
            </a:xfrm>
            <a:prstGeom prst="rect">
              <a:avLst/>
            </a:prstGeom>
            <a:noFill/>
          </p:spPr>
          <p:txBody>
            <a:bodyPr wrap="square" rtlCol="0">
              <a:spAutoFit/>
            </a:bodyPr>
            <a:lstStyle/>
            <a:p>
              <a:pPr algn="l"/>
              <a:r>
                <a:rPr lang="zh-CN" altLang="en-US" sz="2200" dirty="0" smtClean="0">
                  <a:ea typeface="楷体" panose="02010609060101010101" pitchFamily="49" charset="-122"/>
                  <a:cs typeface="Times New Roman" panose="02020603050405020304" pitchFamily="18" charset="0"/>
                </a:rPr>
                <a:t>顶点</a:t>
              </a:r>
              <a:r>
                <a:rPr lang="en-US" altLang="zh-CN" sz="2200" i="1" dirty="0" err="1" smtClean="0">
                  <a:ea typeface="楷体" panose="02010609060101010101" pitchFamily="49" charset="-122"/>
                  <a:cs typeface="Times New Roman" panose="02020603050405020304" pitchFamily="18" charset="0"/>
                </a:rPr>
                <a:t>i</a:t>
              </a:r>
              <a:r>
                <a:rPr lang="zh-CN" altLang="en-US" sz="2200" dirty="0" smtClean="0">
                  <a:ea typeface="楷体" panose="02010609060101010101" pitchFamily="49" charset="-122"/>
                  <a:cs typeface="Times New Roman" panose="02020603050405020304" pitchFamily="18" charset="0"/>
                </a:rPr>
                <a:t>到</a:t>
              </a:r>
              <a:r>
                <a:rPr lang="en-US" altLang="zh-CN" sz="2200" dirty="0" smtClean="0">
                  <a:ea typeface="楷体" panose="02010609060101010101" pitchFamily="49" charset="-122"/>
                  <a:cs typeface="Times New Roman" panose="02020603050405020304" pitchFamily="18" charset="0"/>
                </a:rPr>
                <a:t>U</a:t>
              </a:r>
              <a:r>
                <a:rPr lang="zh-CN" altLang="en-US" sz="2200" dirty="0" smtClean="0">
                  <a:ea typeface="楷体" panose="02010609060101010101" pitchFamily="49" charset="-122"/>
                  <a:cs typeface="Times New Roman" panose="02020603050405020304" pitchFamily="18" charset="0"/>
                </a:rPr>
                <a:t>的最小边：</a:t>
              </a:r>
              <a:endParaRPr lang="en-US" altLang="zh-CN" sz="2200" dirty="0" smtClean="0">
                <a:ea typeface="楷体" panose="02010609060101010101" pitchFamily="49" charset="-122"/>
                <a:cs typeface="Times New Roman" panose="02020603050405020304" pitchFamily="18" charset="0"/>
              </a:endParaRPr>
            </a:p>
            <a:p>
              <a:pPr algn="l"/>
              <a:r>
                <a:rPr lang="en-US" altLang="zh-CN" sz="2200" dirty="0" smtClean="0">
                  <a:ea typeface="楷体" panose="02010609060101010101" pitchFamily="49" charset="-122"/>
                  <a:cs typeface="Times New Roman" panose="02020603050405020304" pitchFamily="18" charset="0"/>
                </a:rPr>
                <a:t>      </a:t>
              </a:r>
              <a:r>
                <a:rPr lang="en-US" altLang="zh-CN" sz="2200" dirty="0" err="1" smtClean="0">
                  <a:ea typeface="楷体" panose="02010609060101010101" pitchFamily="49" charset="-122"/>
                  <a:cs typeface="Times New Roman" panose="02020603050405020304" pitchFamily="18" charset="0"/>
                </a:rPr>
                <a:t>g.edges</a:t>
              </a:r>
              <a:r>
                <a:rPr lang="en-US" altLang="zh-CN" sz="2200" dirty="0" smtClean="0">
                  <a:ea typeface="楷体" panose="02010609060101010101" pitchFamily="49" charset="-122"/>
                  <a:cs typeface="Times New Roman" panose="02020603050405020304" pitchFamily="18" charset="0"/>
                </a:rPr>
                <a:t>[</a:t>
              </a:r>
              <a:r>
                <a:rPr lang="en-US" altLang="zh-CN" sz="2200" i="1" dirty="0" smtClean="0">
                  <a:ea typeface="楷体" panose="02010609060101010101" pitchFamily="49" charset="-122"/>
                  <a:cs typeface="Times New Roman" panose="02020603050405020304" pitchFamily="18" charset="0"/>
                </a:rPr>
                <a:t>v</a:t>
              </a:r>
              <a:r>
                <a:rPr lang="en-US" altLang="zh-CN" sz="2200" dirty="0" smtClean="0">
                  <a:ea typeface="楷体" panose="02010609060101010101" pitchFamily="49" charset="-122"/>
                  <a:cs typeface="Times New Roman" panose="02020603050405020304" pitchFamily="18" charset="0"/>
                </a:rPr>
                <a:t>][</a:t>
              </a:r>
              <a:r>
                <a:rPr lang="en-US" altLang="zh-CN" sz="2200" i="1" dirty="0" err="1" smtClean="0">
                  <a:ea typeface="楷体" panose="02010609060101010101" pitchFamily="49" charset="-122"/>
                  <a:cs typeface="Times New Roman" panose="02020603050405020304" pitchFamily="18" charset="0"/>
                </a:rPr>
                <a:t>i</a:t>
              </a:r>
              <a:r>
                <a:rPr lang="en-US" altLang="zh-CN" sz="2200" dirty="0" smtClean="0">
                  <a:ea typeface="楷体" panose="02010609060101010101" pitchFamily="49" charset="-122"/>
                  <a:cs typeface="Times New Roman" panose="02020603050405020304" pitchFamily="18" charset="0"/>
                </a:rPr>
                <a:t>]</a:t>
              </a:r>
              <a:endParaRPr lang="zh-CN" altLang="en-US" sz="2200" dirty="0">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114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0">
                                            <p:txEl>
                                              <p:pRg st="8" end="8"/>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026"/>
          <p:cNvSpPr txBox="1">
            <a:spLocks noChangeArrowheads="1"/>
          </p:cNvSpPr>
          <p:nvPr/>
        </p:nvSpPr>
        <p:spPr bwMode="auto">
          <a:xfrm>
            <a:off x="152400" y="304800"/>
            <a:ext cx="8205814" cy="2988098"/>
          </a:xfrm>
          <a:prstGeom prst="rect">
            <a:avLst/>
          </a:prstGeom>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输出</a:t>
            </a:r>
            <a:r>
              <a:rPr kumimoji="1"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n-1</a:t>
            </a:r>
            <a:r>
              <a:rPr kumimoji="1"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条边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min=INF;</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(V-U)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中找出离</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最近的顶点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[j]!=0 &amp;&amp;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[j]&lt;min)</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min=</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k=j;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记录</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最近</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顶点编号</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边</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权为</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closest[k]</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min</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[k]=0;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标记</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已经加入</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p>
        </p:txBody>
      </p:sp>
      <p:grpSp>
        <p:nvGrpSpPr>
          <p:cNvPr id="15" name="组合 14"/>
          <p:cNvGrpSpPr/>
          <p:nvPr/>
        </p:nvGrpSpPr>
        <p:grpSpPr>
          <a:xfrm>
            <a:off x="473069" y="3643314"/>
            <a:ext cx="3313113" cy="1958427"/>
            <a:chOff x="473069" y="3643314"/>
            <a:chExt cx="3313113" cy="1958427"/>
          </a:xfrm>
        </p:grpSpPr>
        <p:sp>
          <p:nvSpPr>
            <p:cNvPr id="69645" name="Oval 1037"/>
            <p:cNvSpPr>
              <a:spLocks noChangeArrowheads="1"/>
            </p:cNvSpPr>
            <p:nvPr/>
          </p:nvSpPr>
          <p:spPr bwMode="auto">
            <a:xfrm>
              <a:off x="2633657" y="4002089"/>
              <a:ext cx="1152525" cy="1368425"/>
            </a:xfrm>
            <a:prstGeom prst="ellipse">
              <a:avLst/>
            </a:prstGeom>
            <a:solidFill>
              <a:schemeClr val="accent3">
                <a:lumMod val="60000"/>
                <a:lumOff val="40000"/>
                <a:alpha val="60000"/>
              </a:schemeClr>
            </a:solidFill>
            <a:ln w="19050" algn="ctr">
              <a:solidFill>
                <a:srgbClr val="3333FF"/>
              </a:solidFill>
              <a:round/>
              <a:tailEnd type="none" w="med" len="lg"/>
            </a:ln>
            <a:effectLst/>
          </p:spPr>
          <p:txBody>
            <a:bodyPr wrap="none" anchor="ctr"/>
            <a:lstStyle/>
            <a:p>
              <a:endParaRPr lang="zh-CN" altLang="en-US"/>
            </a:p>
          </p:txBody>
        </p:sp>
        <p:sp>
          <p:nvSpPr>
            <p:cNvPr id="69643" name="Oval 1035"/>
            <p:cNvSpPr>
              <a:spLocks noChangeArrowheads="1"/>
            </p:cNvSpPr>
            <p:nvPr/>
          </p:nvSpPr>
          <p:spPr bwMode="auto">
            <a:xfrm>
              <a:off x="2995607" y="4506914"/>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k</a:t>
              </a:r>
              <a:endParaRPr lang="en-US" altLang="zh-CN" sz="1800"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9644" name="Oval 1036"/>
            <p:cNvSpPr>
              <a:spLocks noChangeArrowheads="1"/>
            </p:cNvSpPr>
            <p:nvPr/>
          </p:nvSpPr>
          <p:spPr bwMode="auto">
            <a:xfrm>
              <a:off x="473069" y="4075114"/>
              <a:ext cx="1008063" cy="1368425"/>
            </a:xfrm>
            <a:prstGeom prst="ellipse">
              <a:avLst/>
            </a:prstGeom>
            <a:solidFill>
              <a:srgbClr val="FFFFFF">
                <a:alpha val="0"/>
              </a:srgbClr>
            </a:solidFill>
            <a:ln w="19050" algn="ctr">
              <a:solidFill>
                <a:srgbClr val="3333FF"/>
              </a:solidFill>
              <a:round/>
              <a:tailEnd type="none" w="med" len="lg"/>
            </a:ln>
            <a:effectLst/>
          </p:spPr>
          <p:txBody>
            <a:bodyPr wrap="none" anchor="ctr"/>
            <a:lstStyle/>
            <a:p>
              <a:endParaRPr lang="zh-CN" altLang="en-US"/>
            </a:p>
          </p:txBody>
        </p:sp>
        <p:sp>
          <p:nvSpPr>
            <p:cNvPr id="69646" name="Text Box 1038"/>
            <p:cNvSpPr txBox="1">
              <a:spLocks noChangeArrowheads="1"/>
            </p:cNvSpPr>
            <p:nvPr/>
          </p:nvSpPr>
          <p:spPr bwMode="auto">
            <a:xfrm>
              <a:off x="714348" y="3643314"/>
              <a:ext cx="503237"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69647" name="Text Box 1039"/>
            <p:cNvSpPr txBox="1">
              <a:spLocks noChangeArrowheads="1"/>
            </p:cNvSpPr>
            <p:nvPr/>
          </p:nvSpPr>
          <p:spPr bwMode="auto">
            <a:xfrm>
              <a:off x="2706682" y="3643314"/>
              <a:ext cx="1079500"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V</a:t>
              </a:r>
              <a:r>
                <a:rPr lang="zh-CN" altLang="en-US" sz="1800" dirty="0">
                  <a:solidFill>
                    <a:srgbClr val="0000FF"/>
                  </a:solidFill>
                  <a:ea typeface="宋体" panose="02010600030101010101" pitchFamily="2" charset="-122"/>
                  <a:cs typeface="Times New Roman" panose="02020603050405020304" pitchFamily="18" charset="0"/>
                </a:rPr>
                <a:t>－</a:t>
              </a: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69649" name="Oval 1041"/>
            <p:cNvSpPr>
              <a:spLocks noChangeArrowheads="1"/>
            </p:cNvSpPr>
            <p:nvPr/>
          </p:nvSpPr>
          <p:spPr bwMode="auto">
            <a:xfrm>
              <a:off x="761994" y="4357694"/>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x</a:t>
              </a:r>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9650" name="Text Box 1042"/>
            <p:cNvSpPr txBox="1">
              <a:spLocks noChangeArrowheads="1"/>
            </p:cNvSpPr>
            <p:nvPr/>
          </p:nvSpPr>
          <p:spPr bwMode="auto">
            <a:xfrm>
              <a:off x="1468432" y="4300539"/>
              <a:ext cx="1223962"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err="1" smtClean="0"/>
                <a:t>lowcost</a:t>
              </a:r>
              <a:r>
                <a:rPr lang="en-US" altLang="zh-CN" sz="1800" dirty="0" smtClean="0"/>
                <a:t>[</a:t>
              </a:r>
              <a:r>
                <a:rPr lang="en-US" altLang="zh-CN" sz="1800" dirty="0"/>
                <a:t>k</a:t>
              </a:r>
              <a:r>
                <a:rPr lang="en-US" altLang="zh-CN" sz="1800" dirty="0" smtClean="0"/>
                <a:t>]</a:t>
              </a:r>
              <a:endParaRPr lang="en-US" altLang="zh-CN" sz="1800" dirty="0"/>
            </a:p>
          </p:txBody>
        </p:sp>
        <p:sp>
          <p:nvSpPr>
            <p:cNvPr id="69651" name="Line 1043"/>
            <p:cNvSpPr>
              <a:spLocks noChangeShapeType="1"/>
            </p:cNvSpPr>
            <p:nvPr/>
          </p:nvSpPr>
          <p:spPr bwMode="auto">
            <a:xfrm flipH="1" flipV="1">
              <a:off x="1142976" y="4799022"/>
              <a:ext cx="360363" cy="576262"/>
            </a:xfrm>
            <a:prstGeom prst="line">
              <a:avLst/>
            </a:prstGeom>
            <a:noFill/>
            <a:ln w="19050">
              <a:solidFill>
                <a:srgbClr val="FF9900"/>
              </a:solidFill>
              <a:round/>
              <a:tailEnd type="stealth" w="med" len="lg"/>
            </a:ln>
            <a:effectLst/>
          </p:spPr>
          <p:txBody>
            <a:bodyPr wrap="none"/>
            <a:lstStyle/>
            <a:p>
              <a:endParaRPr lang="zh-CN" altLang="en-US"/>
            </a:p>
          </p:txBody>
        </p:sp>
        <p:sp>
          <p:nvSpPr>
            <p:cNvPr id="69652" name="Text Box 1044"/>
            <p:cNvSpPr txBox="1">
              <a:spLocks noChangeArrowheads="1"/>
            </p:cNvSpPr>
            <p:nvPr/>
          </p:nvSpPr>
          <p:spPr bwMode="auto">
            <a:xfrm>
              <a:off x="1503339" y="5232409"/>
              <a:ext cx="1511300" cy="369332"/>
            </a:xfrm>
            <a:prstGeom prst="rect">
              <a:avLst/>
            </a:prstGeom>
            <a:noFill/>
            <a:ln w="19050" algn="ctr">
              <a:noFill/>
              <a:miter lim="800000"/>
              <a:tailEnd type="none" w="med" len="lg"/>
            </a:ln>
            <a:effectLst/>
          </p:spPr>
          <p:txBody>
            <a:bodyPr>
              <a:spAutoFit/>
            </a:bodyPr>
            <a:lstStyle/>
            <a:p>
              <a:pPr algn="l">
                <a:spcBef>
                  <a:spcPct val="50000"/>
                </a:spcBef>
              </a:pPr>
              <a:r>
                <a:rPr lang="en-US" altLang="zh-CN" sz="1800" dirty="0" smtClean="0"/>
                <a:t>closest[</a:t>
              </a:r>
              <a:r>
                <a:rPr lang="en-US" altLang="zh-CN" sz="1800" i="1" dirty="0" smtClean="0"/>
                <a:t>k</a:t>
              </a:r>
              <a:r>
                <a:rPr lang="en-US" altLang="zh-CN" sz="1800" dirty="0" smtClean="0"/>
                <a:t>]=</a:t>
              </a:r>
              <a:r>
                <a:rPr lang="en-US" altLang="zh-CN" sz="1800" i="1" dirty="0" smtClean="0"/>
                <a:t>x</a:t>
              </a:r>
              <a:endParaRPr lang="en-US" altLang="zh-CN" sz="1800" i="1" dirty="0"/>
            </a:p>
          </p:txBody>
        </p:sp>
      </p:grpSp>
      <p:sp>
        <p:nvSpPr>
          <p:cNvPr id="16" name="Freeform 1040"/>
          <p:cNvSpPr/>
          <p:nvPr/>
        </p:nvSpPr>
        <p:spPr bwMode="auto">
          <a:xfrm flipV="1">
            <a:off x="1214414" y="4643446"/>
            <a:ext cx="1776413" cy="76202"/>
          </a:xfrm>
          <a:custGeom>
            <a:avLst/>
            <a:gdLst/>
            <a:ahLst/>
            <a:cxnLst>
              <a:cxn ang="0">
                <a:pos x="0" y="95"/>
              </a:cxn>
              <a:cxn ang="0">
                <a:pos x="1119" y="0"/>
              </a:cxn>
            </a:cxnLst>
            <a:rect l="0" t="0" r="r" b="b"/>
            <a:pathLst>
              <a:path w="1119" h="95">
                <a:moveTo>
                  <a:pt x="0" y="95"/>
                </a:moveTo>
                <a:lnTo>
                  <a:pt x="1119" y="0"/>
                </a:lnTo>
              </a:path>
            </a:pathLst>
          </a:custGeom>
          <a:noFill/>
          <a:ln w="38100" cap="flat" cmpd="sng">
            <a:solidFill>
              <a:srgbClr val="FF0000"/>
            </a:solidFill>
            <a:prstDash val="solid"/>
            <a:round/>
            <a:headEnd type="none" w="med" len="med"/>
            <a:tailEnd type="none" w="med" len="lg"/>
          </a:ln>
          <a:effectLst/>
        </p:spPr>
        <p:txBody>
          <a:bodyPr wrap="none"/>
          <a:lstStyle/>
          <a:p>
            <a:endParaRPr lang="zh-CN" altLang="en-US"/>
          </a:p>
        </p:txBody>
      </p:sp>
      <p:sp>
        <p:nvSpPr>
          <p:cNvPr id="17" name="右箭头 16"/>
          <p:cNvSpPr/>
          <p:nvPr/>
        </p:nvSpPr>
        <p:spPr bwMode="auto">
          <a:xfrm>
            <a:off x="4143372" y="4429132"/>
            <a:ext cx="642942" cy="357190"/>
          </a:xfrm>
          <a:prstGeom prst="rightArrow">
            <a:avLst/>
          </a:prstGeom>
          <a:ln>
            <a:headEnd type="none" w="med" len="med"/>
            <a:tailEnd type="none" w="med" len="lg"/>
          </a:ln>
        </p:spPr>
        <p:style>
          <a:lnRef idx="1">
            <a:schemeClr val="accent4"/>
          </a:lnRef>
          <a:fillRef idx="3">
            <a:schemeClr val="accent4"/>
          </a:fillRef>
          <a:effectRef idx="2">
            <a:schemeClr val="accent4"/>
          </a:effectRef>
          <a:fontRef idx="minor">
            <a:schemeClr val="lt1"/>
          </a:fontRef>
        </p:style>
        <p:txBody>
          <a:bodyPr wrap="none" rtlCol="0" anchor="ctr"/>
          <a:lstStyle/>
          <a:p>
            <a:pPr algn="ctr"/>
            <a:endParaRPr lang="zh-CN" altLang="en-US"/>
          </a:p>
        </p:txBody>
      </p:sp>
      <p:sp>
        <p:nvSpPr>
          <p:cNvPr id="19" name="Oval 1037"/>
          <p:cNvSpPr>
            <a:spLocks noChangeArrowheads="1"/>
          </p:cNvSpPr>
          <p:nvPr/>
        </p:nvSpPr>
        <p:spPr bwMode="auto">
          <a:xfrm>
            <a:off x="7562879" y="4002089"/>
            <a:ext cx="1152525" cy="1368425"/>
          </a:xfrm>
          <a:prstGeom prst="ellipse">
            <a:avLst/>
          </a:prstGeom>
          <a:solidFill>
            <a:schemeClr val="accent3">
              <a:lumMod val="60000"/>
              <a:lumOff val="40000"/>
              <a:alpha val="64000"/>
            </a:schemeClr>
          </a:solidFill>
          <a:ln w="19050" algn="ctr">
            <a:solidFill>
              <a:srgbClr val="3333FF"/>
            </a:solidFill>
            <a:round/>
            <a:tailEnd type="none" w="med" len="lg"/>
          </a:ln>
          <a:effectLst/>
        </p:spPr>
        <p:txBody>
          <a:bodyPr wrap="none" anchor="ctr"/>
          <a:lstStyle/>
          <a:p>
            <a:endParaRPr lang="zh-CN" altLang="en-US"/>
          </a:p>
        </p:txBody>
      </p:sp>
      <p:sp>
        <p:nvSpPr>
          <p:cNvPr id="20" name="Oval 1035"/>
          <p:cNvSpPr>
            <a:spLocks noChangeArrowheads="1"/>
          </p:cNvSpPr>
          <p:nvPr/>
        </p:nvSpPr>
        <p:spPr bwMode="auto">
          <a:xfrm>
            <a:off x="7924829" y="4506914"/>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k</a:t>
            </a:r>
            <a:endParaRPr lang="en-US" altLang="zh-CN" sz="1800"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Oval 1036"/>
          <p:cNvSpPr>
            <a:spLocks noChangeArrowheads="1"/>
          </p:cNvSpPr>
          <p:nvPr/>
        </p:nvSpPr>
        <p:spPr bwMode="auto">
          <a:xfrm>
            <a:off x="5402291" y="4075114"/>
            <a:ext cx="1008063" cy="1368425"/>
          </a:xfrm>
          <a:prstGeom prst="ellipse">
            <a:avLst/>
          </a:prstGeom>
          <a:solidFill>
            <a:srgbClr val="FFFFFF">
              <a:alpha val="0"/>
            </a:srgbClr>
          </a:solidFill>
          <a:ln w="19050" algn="ctr">
            <a:solidFill>
              <a:srgbClr val="3333FF"/>
            </a:solidFill>
            <a:round/>
            <a:tailEnd type="none" w="med" len="lg"/>
          </a:ln>
          <a:effectLst/>
        </p:spPr>
        <p:txBody>
          <a:bodyPr wrap="none" anchor="ctr"/>
          <a:lstStyle/>
          <a:p>
            <a:endParaRPr lang="zh-CN" altLang="en-US"/>
          </a:p>
        </p:txBody>
      </p:sp>
      <p:sp>
        <p:nvSpPr>
          <p:cNvPr id="22" name="Text Box 1038"/>
          <p:cNvSpPr txBox="1">
            <a:spLocks noChangeArrowheads="1"/>
          </p:cNvSpPr>
          <p:nvPr/>
        </p:nvSpPr>
        <p:spPr bwMode="auto">
          <a:xfrm>
            <a:off x="5640399" y="3643314"/>
            <a:ext cx="503237"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23" name="Text Box 1039"/>
          <p:cNvSpPr txBox="1">
            <a:spLocks noChangeArrowheads="1"/>
          </p:cNvSpPr>
          <p:nvPr/>
        </p:nvSpPr>
        <p:spPr bwMode="auto">
          <a:xfrm>
            <a:off x="7635904" y="3633791"/>
            <a:ext cx="1079500"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V</a:t>
            </a:r>
            <a:r>
              <a:rPr lang="zh-CN" altLang="en-US" sz="1800" dirty="0">
                <a:solidFill>
                  <a:srgbClr val="0000FF"/>
                </a:solidFill>
                <a:ea typeface="宋体" panose="02010600030101010101" pitchFamily="2" charset="-122"/>
                <a:cs typeface="Times New Roman" panose="02020603050405020304" pitchFamily="18" charset="0"/>
              </a:rPr>
              <a:t>－</a:t>
            </a: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25" name="Oval 1041"/>
          <p:cNvSpPr>
            <a:spLocks noChangeArrowheads="1"/>
          </p:cNvSpPr>
          <p:nvPr/>
        </p:nvSpPr>
        <p:spPr bwMode="auto">
          <a:xfrm>
            <a:off x="5691216" y="4283084"/>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x</a:t>
            </a:r>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TextBox 23"/>
          <p:cNvSpPr txBox="1"/>
          <p:nvPr/>
        </p:nvSpPr>
        <p:spPr>
          <a:xfrm>
            <a:off x="3214678" y="5572140"/>
            <a:ext cx="2786082" cy="430887"/>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rPr>
              <a:t>输出：</a:t>
            </a:r>
            <a:r>
              <a:rPr lang="en-US" altLang="zh-CN" sz="2200" smtClean="0">
                <a:ea typeface="楷体" panose="02010609060101010101" pitchFamily="49" charset="-122"/>
                <a:cs typeface="Times New Roman" panose="02020603050405020304" pitchFamily="18" charset="0"/>
              </a:rPr>
              <a:t>(</a:t>
            </a:r>
            <a:r>
              <a:rPr kumimoji="1" lang="en-US" altLang="zh-CN" sz="2200" smtClean="0">
                <a:solidFill>
                  <a:srgbClr val="0000FF"/>
                </a:solidFill>
                <a:ea typeface="楷体" panose="02010609060101010101" pitchFamily="49" charset="-122"/>
                <a:cs typeface="Times New Roman" panose="02020603050405020304" pitchFamily="18" charset="0"/>
              </a:rPr>
              <a:t>closest[k]</a:t>
            </a:r>
            <a:r>
              <a:rPr kumimoji="1" lang="zh-CN" altLang="en-US" sz="2200" smtClean="0">
                <a:solidFill>
                  <a:srgbClr val="0000FF"/>
                </a:solidFill>
                <a:ea typeface="楷体" panose="02010609060101010101" pitchFamily="49" charset="-122"/>
                <a:cs typeface="Times New Roman" panose="02020603050405020304" pitchFamily="18" charset="0"/>
              </a:rPr>
              <a:t>，</a:t>
            </a:r>
            <a:r>
              <a:rPr kumimoji="1" lang="en-US" altLang="zh-CN" sz="2200" smtClean="0">
                <a:solidFill>
                  <a:srgbClr val="0000FF"/>
                </a:solidFill>
                <a:ea typeface="楷体" panose="02010609060101010101" pitchFamily="49" charset="-122"/>
                <a:cs typeface="Times New Roman" panose="02020603050405020304" pitchFamily="18" charset="0"/>
              </a:rPr>
              <a:t> k</a:t>
            </a:r>
            <a:r>
              <a:rPr lang="en-US" altLang="zh-CN" sz="2200" smtClean="0">
                <a:ea typeface="楷体" panose="02010609060101010101" pitchFamily="49" charset="-122"/>
                <a:cs typeface="Times New Roman" panose="02020603050405020304" pitchFamily="18" charset="0"/>
              </a:rPr>
              <a:t>)</a:t>
            </a:r>
            <a:endParaRPr lang="zh-CN" altLang="en-US" sz="220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115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63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634">
                                            <p:txEl>
                                              <p:pRg st="6" end="6"/>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634">
                                            <p:txEl>
                                              <p:pRg st="7" end="7"/>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69634">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2.22222E-6 2.59259E-6 C -0.01007 0.0074 -0.02327 -0.00093 -0.06268 0.00625 C -0.10209 0.01342 -0.2 0.03518 -0.23611 0.04282 " pathEditMode="relative" rAng="0" ptsTypes="aaa">
                                      <p:cBhvr>
                                        <p:cTn id="53" dur="2000" fill="hold"/>
                                        <p:tgtEl>
                                          <p:spTgt spid="20"/>
                                        </p:tgtEl>
                                        <p:attrNameLst>
                                          <p:attrName>ppt_x</p:attrName>
                                          <p:attrName>ppt_y</p:attrName>
                                        </p:attrNameLst>
                                      </p:cBhvr>
                                      <p:rCtr x="-11800" y="2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9" grpId="0" bldLvl="0" animBg="1"/>
      <p:bldP spid="20" grpId="0" bldLvl="0" animBg="1"/>
      <p:bldP spid="20" grpId="1" bldLvl="0" animBg="1"/>
      <p:bldP spid="21" grpId="0" bldLvl="0" animBg="1"/>
      <p:bldP spid="22" grpId="0" bldLvl="0" animBg="1"/>
      <p:bldP spid="23" grpId="0" bldLvl="0" animBg="1"/>
      <p:bldP spid="25" grpId="0" bldLvl="0" animBg="1"/>
      <p:bldP spid="2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036"/>
          <p:cNvSpPr>
            <a:spLocks noChangeArrowheads="1"/>
          </p:cNvSpPr>
          <p:nvPr/>
        </p:nvSpPr>
        <p:spPr bwMode="auto">
          <a:xfrm>
            <a:off x="2857488" y="487337"/>
            <a:ext cx="1416060" cy="1773255"/>
          </a:xfrm>
          <a:prstGeom prst="ellipse">
            <a:avLst/>
          </a:prstGeom>
          <a:solidFill>
            <a:srgbClr val="FFFFFF">
              <a:alpha val="0"/>
            </a:srgbClr>
          </a:solidFill>
          <a:ln w="19050" algn="ctr">
            <a:solidFill>
              <a:srgbClr val="3333FF"/>
            </a:solidFill>
            <a:round/>
            <a:tailEnd type="none" w="med" len="lg"/>
          </a:ln>
          <a:effectLst/>
        </p:spPr>
        <p:txBody>
          <a:bodyPr wrap="none" anchor="ctr"/>
          <a:lstStyle/>
          <a:p>
            <a:endParaRPr lang="zh-CN" altLang="en-US"/>
          </a:p>
        </p:txBody>
      </p:sp>
      <p:sp>
        <p:nvSpPr>
          <p:cNvPr id="13" name="Text Box 2"/>
          <p:cNvSpPr txBox="1">
            <a:spLocks noChangeArrowheads="1"/>
          </p:cNvSpPr>
          <p:nvPr/>
        </p:nvSpPr>
        <p:spPr bwMode="auto">
          <a:xfrm>
            <a:off x="642910" y="2524149"/>
            <a:ext cx="6956442"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修改数组</a:t>
            </a:r>
            <a:r>
              <a:rPr kumimoji="1"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和</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closest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lowcost[j</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]!=0</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&amp;&amp;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[k][j]&lt;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lowcost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[k][j];</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closest[j]=k;</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Text Box 4"/>
          <p:cNvSpPr txBox="1">
            <a:spLocks noChangeArrowheads="1"/>
          </p:cNvSpPr>
          <p:nvPr/>
        </p:nvSpPr>
        <p:spPr bwMode="auto">
          <a:xfrm>
            <a:off x="7813666" y="3167091"/>
            <a:ext cx="1214446" cy="1323439"/>
          </a:xfrm>
          <a:prstGeom prst="rect">
            <a:avLst/>
          </a:prstGeom>
          <a:noFill/>
          <a:ln w="19050" algn="ctr">
            <a:noFill/>
            <a:miter lim="800000"/>
            <a:tailEnd type="none" w="med" len="lg"/>
          </a:ln>
          <a:effectLst/>
        </p:spPr>
        <p:txBody>
          <a:bodyPr wrap="square">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修改</a:t>
            </a:r>
            <a:r>
              <a:rPr lang="en-US" altLang="zh-CN" sz="2000" dirty="0">
                <a:ea typeface="楷体" panose="02010609060101010101" pitchFamily="49" charset="-122"/>
                <a:cs typeface="Times New Roman" panose="02020603050405020304" pitchFamily="18" charset="0"/>
              </a:rPr>
              <a:t>U</a:t>
            </a:r>
            <a:r>
              <a:rPr lang="zh-CN" altLang="en-US" sz="2000" dirty="0">
                <a:ea typeface="楷体" panose="02010609060101010101" pitchFamily="49" charset="-122"/>
                <a:cs typeface="Times New Roman" panose="02020603050405020304" pitchFamily="18" charset="0"/>
              </a:rPr>
              <a:t>和</a:t>
            </a:r>
            <a:r>
              <a:rPr lang="en-US" altLang="zh-CN" sz="2000" dirty="0">
                <a:ea typeface="楷体" panose="02010609060101010101" pitchFamily="49" charset="-122"/>
                <a:cs typeface="Times New Roman" panose="02020603050405020304" pitchFamily="18" charset="0"/>
              </a:rPr>
              <a:t>V-U</a:t>
            </a:r>
            <a:r>
              <a:rPr lang="zh-CN" altLang="en-US" sz="2000" dirty="0">
                <a:ea typeface="楷体" panose="02010609060101010101" pitchFamily="49" charset="-122"/>
                <a:cs typeface="Times New Roman" panose="02020603050405020304" pitchFamily="18" charset="0"/>
              </a:rPr>
              <a:t>之间的</a:t>
            </a:r>
            <a:r>
              <a:rPr lang="zh-CN" altLang="en-US" sz="2000">
                <a:ea typeface="楷体" panose="02010609060101010101" pitchFamily="49" charset="-122"/>
                <a:cs typeface="Times New Roman" panose="02020603050405020304" pitchFamily="18" charset="0"/>
              </a:rPr>
              <a:t>候选</a:t>
            </a:r>
            <a:r>
              <a:rPr lang="zh-CN" altLang="en-US" sz="2000" smtClean="0">
                <a:ea typeface="楷体" panose="02010609060101010101" pitchFamily="49" charset="-122"/>
                <a:cs typeface="Times New Roman" panose="02020603050405020304" pitchFamily="18" charset="0"/>
              </a:rPr>
              <a:t>边，即</a:t>
            </a:r>
            <a:r>
              <a:rPr lang="zh-CN" altLang="en-US" sz="2000" dirty="0">
                <a:ea typeface="楷体" panose="02010609060101010101" pitchFamily="49" charset="-122"/>
                <a:cs typeface="Times New Roman" panose="02020603050405020304" pitchFamily="18" charset="0"/>
              </a:rPr>
              <a:t>调整</a:t>
            </a:r>
          </a:p>
        </p:txBody>
      </p:sp>
      <p:grpSp>
        <p:nvGrpSpPr>
          <p:cNvPr id="20" name="组合 19"/>
          <p:cNvGrpSpPr/>
          <p:nvPr/>
        </p:nvGrpSpPr>
        <p:grpSpPr>
          <a:xfrm>
            <a:off x="955618" y="3463940"/>
            <a:ext cx="3100383" cy="2465390"/>
            <a:chOff x="500034" y="1428736"/>
            <a:chExt cx="3100383" cy="2465390"/>
          </a:xfrm>
        </p:grpSpPr>
        <p:sp>
          <p:nvSpPr>
            <p:cNvPr id="16" name="Freeform 7"/>
            <p:cNvSpPr/>
            <p:nvPr/>
          </p:nvSpPr>
          <p:spPr bwMode="auto">
            <a:xfrm>
              <a:off x="1643042" y="1428736"/>
              <a:ext cx="833454" cy="2108199"/>
            </a:xfrm>
            <a:custGeom>
              <a:avLst/>
              <a:gdLst/>
              <a:ahLst/>
              <a:cxnLst>
                <a:cxn ang="0">
                  <a:pos x="0" y="1216"/>
                </a:cxn>
                <a:cxn ang="0">
                  <a:pos x="488" y="0"/>
                </a:cxn>
              </a:cxnLst>
              <a:rect l="0" t="0" r="r" b="b"/>
              <a:pathLst>
                <a:path w="488" h="1216">
                  <a:moveTo>
                    <a:pt x="0" y="1216"/>
                  </a:moveTo>
                  <a:lnTo>
                    <a:pt x="488" y="0"/>
                  </a:lnTo>
                </a:path>
              </a:pathLst>
            </a:custGeom>
            <a:noFill/>
            <a:ln w="19050" cap="flat" cmpd="sng">
              <a:solidFill>
                <a:srgbClr val="DB0303"/>
              </a:solidFill>
              <a:prstDash val="solid"/>
              <a:round/>
              <a:headEnd type="none" w="med" len="med"/>
              <a:tailEnd type="stealth" w="med" len="lg"/>
            </a:ln>
            <a:effectLst/>
          </p:spPr>
          <p:txBody>
            <a:bodyPr wrap="none"/>
            <a:lstStyle/>
            <a:p>
              <a:endParaRPr lang="zh-CN" altLang="en-US"/>
            </a:p>
          </p:txBody>
        </p:sp>
        <p:sp>
          <p:nvSpPr>
            <p:cNvPr id="17" name="Text Box 8"/>
            <p:cNvSpPr txBox="1">
              <a:spLocks noChangeArrowheads="1"/>
            </p:cNvSpPr>
            <p:nvPr/>
          </p:nvSpPr>
          <p:spPr bwMode="auto">
            <a:xfrm>
              <a:off x="500034" y="3494016"/>
              <a:ext cx="3100383" cy="400110"/>
            </a:xfrm>
            <a:prstGeom prst="rect">
              <a:avLst/>
            </a:prstGeom>
            <a:noFill/>
            <a:ln w="19050" algn="ctr">
              <a:noFill/>
              <a:miter lim="800000"/>
              <a:tailEnd type="none" w="med" len="lg"/>
            </a:ln>
            <a:effectLst/>
          </p:spPr>
          <p:txBody>
            <a:bodyPr wrap="square">
              <a:spAutoFit/>
            </a:bodyPr>
            <a:lstStyle/>
            <a:p>
              <a:pPr>
                <a:spcBef>
                  <a:spcPct val="50000"/>
                </a:spcBef>
              </a:pPr>
              <a:r>
                <a:rPr lang="zh-CN" altLang="en-US" sz="2000" dirty="0" smtClean="0">
                  <a:solidFill>
                    <a:srgbClr val="DB0303"/>
                  </a:solidFill>
                  <a:ea typeface="楷体" panose="02010609060101010101" pitchFamily="49" charset="-122"/>
                  <a:cs typeface="Times New Roman" panose="02020603050405020304" pitchFamily="18" charset="0"/>
                </a:rPr>
                <a:t>仅仅考虑</a:t>
              </a:r>
              <a:r>
                <a:rPr lang="en-US" altLang="zh-CN" sz="2000" dirty="0" smtClean="0">
                  <a:solidFill>
                    <a:srgbClr val="DB0303"/>
                  </a:solidFill>
                  <a:ea typeface="楷体" panose="02010609060101010101" pitchFamily="49" charset="-122"/>
                  <a:cs typeface="Times New Roman" panose="02020603050405020304" pitchFamily="18" charset="0"/>
                </a:rPr>
                <a:t>V-U</a:t>
              </a:r>
              <a:r>
                <a:rPr lang="zh-CN" altLang="en-US" sz="2000" dirty="0" smtClean="0">
                  <a:solidFill>
                    <a:srgbClr val="DB0303"/>
                  </a:solidFill>
                  <a:ea typeface="楷体" panose="02010609060101010101" pitchFamily="49" charset="-122"/>
                  <a:cs typeface="Times New Roman" panose="02020603050405020304" pitchFamily="18" charset="0"/>
                </a:rPr>
                <a:t>中的顶点</a:t>
              </a:r>
              <a:endParaRPr lang="zh-CN" altLang="en-US" sz="2000" dirty="0">
                <a:solidFill>
                  <a:srgbClr val="DB0303"/>
                </a:solidFill>
                <a:ea typeface="楷体" panose="02010609060101010101" pitchFamily="49" charset="-122"/>
                <a:cs typeface="Times New Roman" panose="02020603050405020304" pitchFamily="18" charset="0"/>
              </a:endParaRPr>
            </a:p>
          </p:txBody>
        </p:sp>
      </p:grpSp>
      <p:sp>
        <p:nvSpPr>
          <p:cNvPr id="18" name="右大括号 17"/>
          <p:cNvSpPr/>
          <p:nvPr/>
        </p:nvSpPr>
        <p:spPr>
          <a:xfrm>
            <a:off x="7670790" y="3519847"/>
            <a:ext cx="71438" cy="642942"/>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Oval 1037"/>
          <p:cNvSpPr>
            <a:spLocks noChangeArrowheads="1"/>
          </p:cNvSpPr>
          <p:nvPr/>
        </p:nvSpPr>
        <p:spPr bwMode="auto">
          <a:xfrm>
            <a:off x="5705491" y="646088"/>
            <a:ext cx="1152525" cy="1368425"/>
          </a:xfrm>
          <a:prstGeom prst="ellipse">
            <a:avLst/>
          </a:prstGeom>
          <a:solidFill>
            <a:schemeClr val="accent3">
              <a:lumMod val="60000"/>
              <a:lumOff val="40000"/>
              <a:alpha val="64000"/>
            </a:schemeClr>
          </a:solidFill>
          <a:ln w="19050" algn="ctr">
            <a:solidFill>
              <a:srgbClr val="3333FF"/>
            </a:solidFill>
            <a:round/>
            <a:tailEnd type="none" w="med" len="lg"/>
          </a:ln>
          <a:effectLst/>
        </p:spPr>
        <p:txBody>
          <a:bodyPr wrap="none" anchor="ctr"/>
          <a:lstStyle/>
          <a:p>
            <a:endParaRPr lang="zh-CN" altLang="en-US"/>
          </a:p>
        </p:txBody>
      </p:sp>
      <p:sp>
        <p:nvSpPr>
          <p:cNvPr id="12" name="Oval 1035"/>
          <p:cNvSpPr>
            <a:spLocks noChangeArrowheads="1"/>
          </p:cNvSpPr>
          <p:nvPr/>
        </p:nvSpPr>
        <p:spPr bwMode="auto">
          <a:xfrm>
            <a:off x="3419493" y="785794"/>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x</a:t>
            </a:r>
            <a:endParaRPr lang="en-US" altLang="zh-CN" sz="1800" i="1"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Text Box 1038"/>
          <p:cNvSpPr txBox="1">
            <a:spLocks noChangeArrowheads="1"/>
          </p:cNvSpPr>
          <p:nvPr/>
        </p:nvSpPr>
        <p:spPr bwMode="auto">
          <a:xfrm>
            <a:off x="3303583" y="80937"/>
            <a:ext cx="503237"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21" name="Text Box 1039"/>
          <p:cNvSpPr txBox="1">
            <a:spLocks noChangeArrowheads="1"/>
          </p:cNvSpPr>
          <p:nvPr/>
        </p:nvSpPr>
        <p:spPr bwMode="auto">
          <a:xfrm>
            <a:off x="5727716" y="214290"/>
            <a:ext cx="1079500" cy="366713"/>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0000FF"/>
                </a:solidFill>
                <a:ea typeface="宋体" panose="02010600030101010101" pitchFamily="2" charset="-122"/>
                <a:cs typeface="Times New Roman" panose="02020603050405020304" pitchFamily="18" charset="0"/>
              </a:rPr>
              <a:t>V</a:t>
            </a:r>
            <a:r>
              <a:rPr lang="zh-CN" altLang="en-US" sz="1800" dirty="0">
                <a:solidFill>
                  <a:srgbClr val="0000FF"/>
                </a:solidFill>
                <a:ea typeface="宋体" panose="02010600030101010101" pitchFamily="2" charset="-122"/>
                <a:cs typeface="Times New Roman" panose="02020603050405020304" pitchFamily="18" charset="0"/>
              </a:rPr>
              <a:t>－</a:t>
            </a:r>
            <a:r>
              <a:rPr lang="en-US" altLang="zh-CN" sz="1800" dirty="0">
                <a:solidFill>
                  <a:srgbClr val="0000FF"/>
                </a:solidFill>
                <a:ea typeface="宋体" panose="02010600030101010101" pitchFamily="2" charset="-122"/>
                <a:cs typeface="Times New Roman" panose="02020603050405020304" pitchFamily="18" charset="0"/>
              </a:rPr>
              <a:t>U</a:t>
            </a:r>
          </a:p>
        </p:txBody>
      </p:sp>
      <p:sp>
        <p:nvSpPr>
          <p:cNvPr id="22" name="Oval 1041"/>
          <p:cNvSpPr>
            <a:spLocks noChangeArrowheads="1"/>
          </p:cNvSpPr>
          <p:nvPr/>
        </p:nvSpPr>
        <p:spPr bwMode="auto">
          <a:xfrm>
            <a:off x="3425838" y="1639878"/>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k</a:t>
            </a:r>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Oval 1041"/>
          <p:cNvSpPr>
            <a:spLocks noChangeArrowheads="1"/>
          </p:cNvSpPr>
          <p:nvPr/>
        </p:nvSpPr>
        <p:spPr bwMode="auto">
          <a:xfrm>
            <a:off x="5994433" y="1068374"/>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800" i="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j</a:t>
            </a:r>
            <a:endParaRPr lang="en-US" altLang="zh-CN" sz="1800"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Oval 1036"/>
          <p:cNvSpPr>
            <a:spLocks noChangeArrowheads="1"/>
          </p:cNvSpPr>
          <p:nvPr/>
        </p:nvSpPr>
        <p:spPr bwMode="auto">
          <a:xfrm>
            <a:off x="3138478" y="642918"/>
            <a:ext cx="1000132" cy="844561"/>
          </a:xfrm>
          <a:prstGeom prst="ellipse">
            <a:avLst/>
          </a:prstGeom>
          <a:solidFill>
            <a:schemeClr val="accent5">
              <a:lumMod val="40000"/>
              <a:lumOff val="60000"/>
              <a:alpha val="70000"/>
            </a:schemeClr>
          </a:solidFill>
          <a:ln w="19050" algn="ctr">
            <a:solidFill>
              <a:srgbClr val="3333FF"/>
            </a:solidFill>
            <a:prstDash val="sysDash"/>
            <a:round/>
            <a:tailEnd type="none" w="med" len="lg"/>
          </a:ln>
          <a:effectLst/>
        </p:spPr>
        <p:txBody>
          <a:bodyPr wrap="none" anchor="ctr"/>
          <a:lstStyle/>
          <a:p>
            <a:endParaRPr lang="zh-CN" altLang="en-US"/>
          </a:p>
        </p:txBody>
      </p:sp>
      <p:cxnSp>
        <p:nvCxnSpPr>
          <p:cNvPr id="26" name="直接连接符 25"/>
          <p:cNvCxnSpPr>
            <a:stCxn id="24" idx="6"/>
            <a:endCxn id="23" idx="2"/>
          </p:cNvCxnSpPr>
          <p:nvPr/>
        </p:nvCxnSpPr>
        <p:spPr>
          <a:xfrm>
            <a:off x="4138610" y="1065199"/>
            <a:ext cx="1855823" cy="21907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474129">
            <a:off x="4434371" y="785794"/>
            <a:ext cx="1214446" cy="307777"/>
          </a:xfrm>
          <a:prstGeom prst="rect">
            <a:avLst/>
          </a:prstGeom>
          <a:noFill/>
        </p:spPr>
        <p:txBody>
          <a:bodyPr wrap="square" lIns="0" tIns="0" rIns="0" bIns="0" rtlCol="0">
            <a:spAutoFit/>
          </a:bodyPr>
          <a:lstStyle/>
          <a:p>
            <a:pPr algn="l"/>
            <a:r>
              <a:rPr lang="en-US" altLang="zh-CN" sz="2000" smtClean="0"/>
              <a:t>lowcost[j]</a:t>
            </a:r>
            <a:endParaRPr lang="zh-CN" altLang="en-US" sz="2000"/>
          </a:p>
        </p:txBody>
      </p:sp>
      <p:cxnSp>
        <p:nvCxnSpPr>
          <p:cNvPr id="29" name="直接连接符 28"/>
          <p:cNvCxnSpPr>
            <a:stCxn id="22" idx="6"/>
            <a:endCxn id="23" idx="3"/>
          </p:cNvCxnSpPr>
          <p:nvPr/>
        </p:nvCxnSpPr>
        <p:spPr>
          <a:xfrm flipV="1">
            <a:off x="3857638" y="1436938"/>
            <a:ext cx="2200031" cy="41884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rot="21035007">
            <a:off x="4394196" y="1652975"/>
            <a:ext cx="1381328" cy="307777"/>
          </a:xfrm>
          <a:prstGeom prst="rect">
            <a:avLst/>
          </a:prstGeom>
          <a:noFill/>
        </p:spPr>
        <p:txBody>
          <a:bodyPr wrap="square" lIns="0" tIns="0" rIns="0" bIns="0" rtlCol="0">
            <a:spAutoFit/>
          </a:bodyPr>
          <a:lstStyle/>
          <a:p>
            <a:pPr algn="l"/>
            <a:r>
              <a:rPr lang="en-US" altLang="zh-CN" sz="2000" smtClean="0"/>
              <a:t>g.edges[k][j]</a:t>
            </a:r>
            <a:endParaRPr lang="zh-CN" altLang="en-US" sz="2000"/>
          </a:p>
        </p:txBody>
      </p:sp>
      <p:sp>
        <p:nvSpPr>
          <p:cNvPr id="25" name="TextBox 24"/>
          <p:cNvSpPr txBox="1"/>
          <p:nvPr/>
        </p:nvSpPr>
        <p:spPr>
          <a:xfrm>
            <a:off x="1142976" y="285728"/>
            <a:ext cx="1735150" cy="707886"/>
          </a:xfrm>
          <a:prstGeom prst="rect">
            <a:avLst/>
          </a:prstGeom>
          <a:noFill/>
        </p:spPr>
        <p:txBody>
          <a:bodyPr wrap="square" rtlCol="0">
            <a:spAutoFit/>
          </a:bodyPr>
          <a:lstStyle/>
          <a:p>
            <a:r>
              <a:rPr lang="en-US" altLang="zh-CN" sz="2000" i="1" smtClean="0">
                <a:ea typeface="楷体" panose="02010609060101010101" pitchFamily="49" charset="-122"/>
                <a:cs typeface="Times New Roman" panose="02020603050405020304" pitchFamily="18" charset="0"/>
              </a:rPr>
              <a:t>U</a:t>
            </a:r>
            <a:r>
              <a:rPr lang="zh-CN" altLang="en-US" sz="2000" smtClean="0">
                <a:ea typeface="楷体" panose="02010609060101010101" pitchFamily="49" charset="-122"/>
                <a:cs typeface="Times New Roman" panose="02020603050405020304" pitchFamily="18" charset="0"/>
              </a:rPr>
              <a:t>中除了</a:t>
            </a:r>
            <a:r>
              <a:rPr lang="en-US" altLang="zh-CN" sz="2000" i="1" smtClean="0">
                <a:ea typeface="楷体" panose="02010609060101010101" pitchFamily="49" charset="-122"/>
                <a:cs typeface="Times New Roman" panose="02020603050405020304" pitchFamily="18" charset="0"/>
              </a:rPr>
              <a:t>k</a:t>
            </a:r>
            <a:r>
              <a:rPr lang="zh-CN" altLang="en-US" sz="2000" smtClean="0">
                <a:ea typeface="楷体" panose="02010609060101010101" pitchFamily="49" charset="-122"/>
                <a:cs typeface="Times New Roman" panose="02020603050405020304" pitchFamily="18" charset="0"/>
              </a:rPr>
              <a:t>外的全部顶点</a:t>
            </a:r>
            <a:endParaRPr lang="zh-CN" altLang="en-US" sz="2000">
              <a:ea typeface="楷体" panose="02010609060101010101" pitchFamily="49" charset="-122"/>
              <a:cs typeface="Times New Roman" panose="02020603050405020304" pitchFamily="18" charset="0"/>
            </a:endParaRPr>
          </a:p>
        </p:txBody>
      </p:sp>
      <p:sp>
        <p:nvSpPr>
          <p:cNvPr id="28" name="TextBox 27"/>
          <p:cNvSpPr txBox="1"/>
          <p:nvPr/>
        </p:nvSpPr>
        <p:spPr>
          <a:xfrm>
            <a:off x="1285852" y="1500174"/>
            <a:ext cx="1428760" cy="707886"/>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本次加入顶点</a:t>
            </a:r>
            <a:r>
              <a:rPr lang="en-US" altLang="zh-CN" sz="2000" i="1" smtClean="0">
                <a:ea typeface="楷体" panose="02010609060101010101" pitchFamily="49" charset="-122"/>
                <a:cs typeface="Times New Roman" panose="02020603050405020304" pitchFamily="18" charset="0"/>
              </a:rPr>
              <a:t>k</a:t>
            </a:r>
            <a:endParaRPr lang="zh-CN" altLang="en-US" sz="2000">
              <a:ea typeface="楷体" panose="02010609060101010101" pitchFamily="49" charset="-122"/>
              <a:cs typeface="Times New Roman" panose="02020603050405020304" pitchFamily="18" charset="0"/>
            </a:endParaRPr>
          </a:p>
        </p:txBody>
      </p:sp>
      <p:cxnSp>
        <p:nvCxnSpPr>
          <p:cNvPr id="33" name="直接箭头连接符 32"/>
          <p:cNvCxnSpPr/>
          <p:nvPr/>
        </p:nvCxnSpPr>
        <p:spPr>
          <a:xfrm>
            <a:off x="2643174" y="785794"/>
            <a:ext cx="500066" cy="21431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2" idx="2"/>
          </p:cNvCxnSpPr>
          <p:nvPr/>
        </p:nvCxnSpPr>
        <p:spPr>
          <a:xfrm flipV="1">
            <a:off x="2571736" y="1855778"/>
            <a:ext cx="854102" cy="73024"/>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幻灯片编号占位符 1"/>
          <p:cNvSpPr>
            <a:spLocks noGrp="1"/>
          </p:cNvSpPr>
          <p:nvPr>
            <p:ph type="sldNum" sz="quarter" idx="12"/>
          </p:nvPr>
        </p:nvSpPr>
        <p:spPr/>
        <p:txBody>
          <a:bodyPr/>
          <a:lstStyle/>
          <a:p>
            <a:fld id="{7B73CAF9-FD11-4256-9668-6A8A3A0B73F9}" type="slidenum">
              <a:rPr lang="en-US" altLang="zh-CN" smtClean="0"/>
              <a:t>116</a:t>
            </a:fld>
            <a:endParaRPr lang="en-US" altLang="zh-CN"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6" name="Text Box 10"/>
          <p:cNvSpPr txBox="1">
            <a:spLocks noChangeArrowheads="1"/>
          </p:cNvSpPr>
          <p:nvPr/>
        </p:nvSpPr>
        <p:spPr bwMode="auto">
          <a:xfrm>
            <a:off x="463554" y="1142984"/>
            <a:ext cx="4679950"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smtClean="0">
                <a:solidFill>
                  <a:srgbClr val="DB0303"/>
                </a:solidFill>
                <a:ea typeface="楷体" panose="02010609060101010101" pitchFamily="49" charset="-122"/>
                <a:cs typeface="Times New Roman" panose="02020603050405020304" pitchFamily="18" charset="0"/>
              </a:rPr>
              <a:t>局部最优  </a:t>
            </a:r>
            <a:r>
              <a:rPr lang="en-US" altLang="zh-CN" smtClean="0">
                <a:solidFill>
                  <a:srgbClr val="DB0303"/>
                </a:solidFill>
                <a:ea typeface="楷体" panose="02010609060101010101" pitchFamily="49" charset="-122"/>
                <a:cs typeface="Times New Roman" panose="02020603050405020304" pitchFamily="18" charset="0"/>
              </a:rPr>
              <a:t>+  </a:t>
            </a:r>
            <a:r>
              <a:rPr lang="zh-CN" altLang="en-US" smtClean="0">
                <a:solidFill>
                  <a:srgbClr val="DB0303"/>
                </a:solidFill>
                <a:ea typeface="楷体" panose="02010609060101010101" pitchFamily="49" charset="-122"/>
                <a:cs typeface="Times New Roman" panose="02020603050405020304" pitchFamily="18" charset="0"/>
              </a:rPr>
              <a:t>调整  ＝  全局最优</a:t>
            </a:r>
            <a:endParaRPr lang="zh-CN" altLang="en-US" dirty="0">
              <a:solidFill>
                <a:srgbClr val="DB0303"/>
              </a:solidFill>
              <a:ea typeface="楷体" panose="02010609060101010101" pitchFamily="49" charset="-122"/>
              <a:cs typeface="Times New Roman" panose="02020603050405020304" pitchFamily="18" charset="0"/>
            </a:endParaRPr>
          </a:p>
        </p:txBody>
      </p:sp>
      <p:sp>
        <p:nvSpPr>
          <p:cNvPr id="193547" name="Line 11"/>
          <p:cNvSpPr>
            <a:spLocks noChangeShapeType="1"/>
          </p:cNvSpPr>
          <p:nvPr/>
        </p:nvSpPr>
        <p:spPr bwMode="auto">
          <a:xfrm flipV="1">
            <a:off x="1992301" y="1625592"/>
            <a:ext cx="0" cy="287338"/>
          </a:xfrm>
          <a:prstGeom prst="line">
            <a:avLst/>
          </a:prstGeom>
          <a:noFill/>
          <a:ln w="38100">
            <a:solidFill>
              <a:srgbClr val="3333FF"/>
            </a:solidFill>
            <a:round/>
            <a:tailEnd type="stealth" w="med" len="lg"/>
          </a:ln>
          <a:effectLst/>
        </p:spPr>
        <p:txBody>
          <a:bodyPr wrap="none"/>
          <a:lstStyle/>
          <a:p>
            <a:endParaRPr lang="zh-CN" altLang="en-US"/>
          </a:p>
        </p:txBody>
      </p:sp>
      <p:sp>
        <p:nvSpPr>
          <p:cNvPr id="193548" name="Text Box 12"/>
          <p:cNvSpPr txBox="1">
            <a:spLocks noChangeArrowheads="1"/>
          </p:cNvSpPr>
          <p:nvPr/>
        </p:nvSpPr>
        <p:spPr bwMode="auto">
          <a:xfrm>
            <a:off x="1200139" y="1889117"/>
            <a:ext cx="1728787" cy="396875"/>
          </a:xfrm>
          <a:prstGeom prst="rect">
            <a:avLst/>
          </a:prstGeom>
          <a:noFill/>
          <a:ln w="19050" algn="ctr">
            <a:noFill/>
            <a:miter lim="800000"/>
            <a:tailEnd type="none" w="med" len="lg"/>
          </a:ln>
          <a:effectLst/>
        </p:spPr>
        <p:txBody>
          <a:bodyPr>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贪心算法思想</a:t>
            </a:r>
          </a:p>
        </p:txBody>
      </p:sp>
      <p:sp>
        <p:nvSpPr>
          <p:cNvPr id="193549" name="Line 13"/>
          <p:cNvSpPr>
            <a:spLocks noChangeShapeType="1"/>
          </p:cNvSpPr>
          <p:nvPr/>
        </p:nvSpPr>
        <p:spPr bwMode="auto">
          <a:xfrm flipV="1">
            <a:off x="4113214" y="1612892"/>
            <a:ext cx="0" cy="287338"/>
          </a:xfrm>
          <a:prstGeom prst="line">
            <a:avLst/>
          </a:prstGeom>
          <a:noFill/>
          <a:ln w="38100">
            <a:solidFill>
              <a:srgbClr val="3333FF"/>
            </a:solidFill>
            <a:round/>
            <a:tailEnd type="stealth" w="med" len="lg"/>
          </a:ln>
          <a:effectLst/>
        </p:spPr>
        <p:txBody>
          <a:bodyPr wrap="none"/>
          <a:lstStyle/>
          <a:p>
            <a:endParaRPr lang="zh-CN" altLang="en-US"/>
          </a:p>
        </p:txBody>
      </p:sp>
      <p:sp>
        <p:nvSpPr>
          <p:cNvPr id="193550" name="Text Box 14"/>
          <p:cNvSpPr txBox="1">
            <a:spLocks noChangeArrowheads="1"/>
          </p:cNvSpPr>
          <p:nvPr/>
        </p:nvSpPr>
        <p:spPr bwMode="auto">
          <a:xfrm>
            <a:off x="3490914" y="1889117"/>
            <a:ext cx="1223962" cy="396875"/>
          </a:xfrm>
          <a:prstGeom prst="rect">
            <a:avLst/>
          </a:prstGeom>
          <a:noFill/>
          <a:ln w="19050" algn="ctr">
            <a:noFill/>
            <a:miter lim="800000"/>
            <a:tailEnd type="none" w="med" len="lg"/>
          </a:ln>
          <a:effectLst/>
        </p:spPr>
        <p:txBody>
          <a:bodyPr>
            <a:spAutoFit/>
          </a:bodyPr>
          <a:lstStyle/>
          <a:p>
            <a:pPr algn="l">
              <a:spcBef>
                <a:spcPct val="50000"/>
              </a:spcBef>
            </a:pPr>
            <a:r>
              <a:rPr lang="zh-CN" altLang="en-US" sz="2000" dirty="0">
                <a:ea typeface="楷体" panose="02010609060101010101" pitchFamily="49" charset="-122"/>
                <a:cs typeface="Times New Roman" panose="02020603050405020304" pitchFamily="18" charset="0"/>
              </a:rPr>
              <a:t>最优结果</a:t>
            </a:r>
          </a:p>
        </p:txBody>
      </p:sp>
      <p:sp>
        <p:nvSpPr>
          <p:cNvPr id="15" name="TextBox 14"/>
          <p:cNvSpPr txBox="1"/>
          <p:nvPr/>
        </p:nvSpPr>
        <p:spPr>
          <a:xfrm>
            <a:off x="357158" y="357166"/>
            <a:ext cx="2928958" cy="4616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kumimoji="1" lang="zh-CN" altLang="en-US" smtClean="0">
                <a:solidFill>
                  <a:schemeClr val="bg1"/>
                </a:solidFill>
                <a:ea typeface="楷体" panose="02010609060101010101" pitchFamily="49" charset="-122"/>
                <a:cs typeface="Times New Roman" panose="02020603050405020304" pitchFamily="18" charset="0"/>
              </a:rPr>
              <a:t>普里姆算法思路</a:t>
            </a:r>
            <a:endParaRPr lang="zh-CN" altLang="en-US" dirty="0">
              <a:solidFill>
                <a:schemeClr val="bg1"/>
              </a:solidFill>
            </a:endParaRPr>
          </a:p>
        </p:txBody>
      </p:sp>
      <p:sp>
        <p:nvSpPr>
          <p:cNvPr id="10" name="Text Box 15"/>
          <p:cNvSpPr txBox="1">
            <a:spLocks noChangeArrowheads="1"/>
          </p:cNvSpPr>
          <p:nvPr/>
        </p:nvSpPr>
        <p:spPr bwMode="auto">
          <a:xfrm>
            <a:off x="714348" y="3786190"/>
            <a:ext cx="8064500" cy="498598"/>
          </a:xfrm>
          <a:prstGeom prst="rect">
            <a:avLst/>
          </a:prstGeom>
          <a:noFill/>
          <a:ln w="9525">
            <a:noFill/>
            <a:miter lim="800000"/>
          </a:ln>
          <a:effectLst/>
        </p:spPr>
        <p:txBody>
          <a:bodyPr>
            <a:spAutoFit/>
          </a:bodyPr>
          <a:lstStyle/>
          <a:p>
            <a:pPr algn="l">
              <a:lnSpc>
                <a:spcPct val="110000"/>
              </a:lnSpc>
              <a:spcBef>
                <a:spcPct val="50000"/>
              </a:spcBef>
            </a:pPr>
            <a:r>
              <a:rPr kumimoji="1" lang="en-US" altLang="zh-CN" smtClean="0">
                <a:ea typeface="楷体" panose="02010609060101010101" pitchFamily="49" charset="-122"/>
                <a:cs typeface="Times New Roman" panose="02020603050405020304" pitchFamily="18" charset="0"/>
              </a:rPr>
              <a:t>Prim</a:t>
            </a:r>
            <a:r>
              <a:rPr kumimoji="1" lang="en-US" altLang="zh-CN" dirty="0">
                <a:ea typeface="楷体" panose="02010609060101010101" pitchFamily="49" charset="-122"/>
                <a:cs typeface="Times New Roman" panose="02020603050405020304" pitchFamily="18" charset="0"/>
              </a:rPr>
              <a:t>()</a:t>
            </a:r>
            <a:r>
              <a:rPr kumimoji="1" lang="zh-CN" altLang="en-US" dirty="0">
                <a:ea typeface="楷体" panose="02010609060101010101" pitchFamily="49" charset="-122"/>
                <a:cs typeface="Times New Roman" panose="02020603050405020304" pitchFamily="18" charset="0"/>
              </a:rPr>
              <a:t>算法中有两重</a:t>
            </a:r>
            <a:r>
              <a:rPr kumimoji="1" lang="en-US" altLang="zh-CN">
                <a:ea typeface="楷体" panose="02010609060101010101" pitchFamily="49" charset="-122"/>
                <a:cs typeface="Times New Roman" panose="02020603050405020304" pitchFamily="18" charset="0"/>
              </a:rPr>
              <a:t>for</a:t>
            </a:r>
            <a:r>
              <a:rPr kumimoji="1" lang="zh-CN" altLang="en-US" smtClean="0">
                <a:ea typeface="楷体" panose="02010609060101010101" pitchFamily="49" charset="-122"/>
                <a:cs typeface="Times New Roman" panose="02020603050405020304" pitchFamily="18" charset="0"/>
              </a:rPr>
              <a:t>循环，所以</a:t>
            </a:r>
            <a:r>
              <a:rPr kumimoji="1" lang="zh-CN" altLang="en-US" dirty="0">
                <a:ea typeface="楷体" panose="02010609060101010101" pitchFamily="49" charset="-122"/>
                <a:cs typeface="Times New Roman" panose="02020603050405020304" pitchFamily="18" charset="0"/>
              </a:rPr>
              <a:t>时间复杂度为</a:t>
            </a:r>
            <a:r>
              <a:rPr kumimoji="1" lang="en-US" altLang="zh-CN" dirty="0">
                <a:ea typeface="楷体" panose="02010609060101010101" pitchFamily="49" charset="-122"/>
                <a:cs typeface="Times New Roman" panose="02020603050405020304" pitchFamily="18" charset="0"/>
              </a:rPr>
              <a:t>O(</a:t>
            </a:r>
            <a:r>
              <a:rPr kumimoji="1" lang="en-US" altLang="zh-CN" i="1" dirty="0" err="1">
                <a:ea typeface="楷体" panose="02010609060101010101" pitchFamily="49" charset="-122"/>
                <a:cs typeface="Times New Roman" panose="02020603050405020304" pitchFamily="18" charset="0"/>
              </a:rPr>
              <a:t>n</a:t>
            </a:r>
            <a:r>
              <a:rPr kumimoji="1" lang="en-US" altLang="zh-CN" baseline="30000" dirty="0" err="1">
                <a:ea typeface="楷体" panose="02010609060101010101" pitchFamily="49" charset="-122"/>
                <a:cs typeface="Times New Roman" panose="02020603050405020304" pitchFamily="18" charset="0"/>
              </a:rPr>
              <a:t>2</a:t>
            </a:r>
            <a:r>
              <a:rPr kumimoji="1" lang="en-US" altLang="zh-CN" dirty="0">
                <a:ea typeface="楷体" panose="02010609060101010101" pitchFamily="49" charset="-122"/>
                <a:cs typeface="Times New Roman" panose="02020603050405020304" pitchFamily="18" charset="0"/>
              </a:rPr>
              <a:t>)</a:t>
            </a:r>
            <a:r>
              <a:rPr kumimoji="1" lang="zh-CN" altLang="en-US" dirty="0">
                <a:ea typeface="楷体" panose="02010609060101010101" pitchFamily="49" charset="-122"/>
                <a:cs typeface="Times New Roman" panose="02020603050405020304" pitchFamily="18" charset="0"/>
              </a:rPr>
              <a:t>。 </a:t>
            </a:r>
          </a:p>
        </p:txBody>
      </p:sp>
      <p:sp>
        <p:nvSpPr>
          <p:cNvPr id="11" name="TextBox 10"/>
          <p:cNvSpPr txBox="1"/>
          <p:nvPr/>
        </p:nvSpPr>
        <p:spPr>
          <a:xfrm>
            <a:off x="428596" y="3071810"/>
            <a:ext cx="2928958" cy="461665"/>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r>
              <a:rPr kumimoji="1" lang="zh-CN" altLang="en-US" smtClean="0">
                <a:solidFill>
                  <a:schemeClr val="bg1"/>
                </a:solidFill>
                <a:ea typeface="楷体" panose="02010609060101010101" pitchFamily="49" charset="-122"/>
                <a:cs typeface="Times New Roman" panose="02020603050405020304" pitchFamily="18" charset="0"/>
              </a:rPr>
              <a:t>普里姆算法分析</a:t>
            </a:r>
            <a:endParaRPr lang="zh-CN" altLang="en-US" dirty="0">
              <a:solidFill>
                <a:schemeClr val="bg1"/>
              </a:solidFill>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117</a:t>
            </a:fld>
            <a:endParaRPr lang="en-US" altLang="zh-CN"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000108"/>
            <a:ext cx="742955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ct val="150000"/>
              </a:lnSpc>
            </a:pPr>
            <a:r>
              <a:rPr lang="zh-CN" altLang="en-US" smtClean="0">
                <a:solidFill>
                  <a:srgbClr val="FF0000"/>
                </a:solidFill>
                <a:latin typeface="黑体" panose="02010609060101010101" pitchFamily="49" charset="-122"/>
                <a:ea typeface="黑体" panose="02010609060101010101" pitchFamily="49" charset="-122"/>
              </a:rPr>
              <a:t>思考题</a:t>
            </a:r>
            <a:endParaRPr lang="en-US" altLang="zh-CN" smtClean="0">
              <a:solidFill>
                <a:srgbClr val="FF0000"/>
              </a:solidFill>
              <a:latin typeface="黑体" panose="02010609060101010101" pitchFamily="49" charset="-122"/>
              <a:ea typeface="黑体" panose="02010609060101010101" pitchFamily="49" charset="-122"/>
            </a:endParaRPr>
          </a:p>
          <a:p>
            <a:pPr algn="l">
              <a:lnSpc>
                <a:spcPct val="150000"/>
              </a:lnSpc>
            </a:pPr>
            <a:r>
              <a:rPr lang="zh-CN" altLang="en-US" smtClean="0">
                <a:solidFill>
                  <a:srgbClr val="FF0000"/>
                </a:solidFill>
                <a:latin typeface="楷体" panose="02010609060101010101" pitchFamily="49" charset="-122"/>
                <a:ea typeface="楷体" panose="02010609060101010101" pitchFamily="49" charset="-122"/>
              </a:rPr>
              <a:t>    </a:t>
            </a:r>
            <a:r>
              <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为什么说</a:t>
            </a:r>
            <a:r>
              <a:rPr lang="en-US" altLang="zh-CN"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Prim</a:t>
            </a:r>
            <a:r>
              <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算法更适合</a:t>
            </a:r>
            <a:r>
              <a:rPr lang="zh-CN" altLang="en-US"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稠密图</a:t>
            </a:r>
            <a:r>
              <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求最小生成树。</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118</a:t>
            </a:fld>
            <a:endParaRPr lang="en-US" altLang="zh-CN"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119</a:t>
            </a:fld>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50826" y="214290"/>
            <a:ext cx="8678892" cy="1754326"/>
          </a:xfrm>
          <a:prstGeom prst="rect">
            <a:avLst/>
          </a:prstGeom>
          <a:noFill/>
          <a:ln w="9525">
            <a:noFill/>
            <a:miter lim="800000"/>
          </a:ln>
          <a:effectLst/>
        </p:spPr>
        <p:txBody>
          <a:bodyPr wrap="square">
            <a:spAutoFit/>
          </a:bodyPr>
          <a:lstStyle/>
          <a:p>
            <a:pPr algn="just">
              <a:spcBef>
                <a:spcPct val="50000"/>
              </a:spcBef>
            </a:pPr>
            <a:r>
              <a:rPr kumimoji="1" lang="en-US" altLang="zh-CN" dirty="0">
                <a:solidFill>
                  <a:srgbClr val="FF0000"/>
                </a:solidFill>
                <a:ea typeface="黑体" panose="02010609060101010101" pitchFamily="49" charset="-122"/>
                <a:cs typeface="Times New Roman" panose="02020603050405020304" pitchFamily="18" charset="0"/>
              </a:rPr>
              <a:t>  </a:t>
            </a:r>
            <a:r>
              <a:rPr kumimoji="1" lang="en-US" altLang="zh-CN" dirty="0" smtClean="0">
                <a:solidFill>
                  <a:srgbClr val="FF0000"/>
                </a:solidFill>
                <a:ea typeface="黑体" panose="02010609060101010101" pitchFamily="49" charset="-122"/>
                <a:cs typeface="Times New Roman" panose="02020603050405020304" pitchFamily="18" charset="0"/>
              </a:rPr>
              <a:t>7</a:t>
            </a:r>
            <a:r>
              <a:rPr kumimoji="1" lang="zh-CN" altLang="en-US" dirty="0" smtClean="0">
                <a:solidFill>
                  <a:srgbClr val="FF0000"/>
                </a:solidFill>
                <a:ea typeface="黑体" panose="02010609060101010101" pitchFamily="49" charset="-122"/>
                <a:cs typeface="Times New Roman" panose="02020603050405020304" pitchFamily="18" charset="0"/>
              </a:rPr>
              <a:t>、回路</a:t>
            </a:r>
            <a:r>
              <a:rPr kumimoji="1" lang="zh-CN" altLang="en-US" dirty="0">
                <a:solidFill>
                  <a:srgbClr val="FF0000"/>
                </a:solidFill>
                <a:ea typeface="黑体" panose="02010609060101010101" pitchFamily="49" charset="-122"/>
                <a:cs typeface="Times New Roman" panose="02020603050405020304" pitchFamily="18" charset="0"/>
              </a:rPr>
              <a:t>或环</a:t>
            </a:r>
          </a:p>
          <a:p>
            <a:pPr algn="just">
              <a:spcBef>
                <a:spcPct val="50000"/>
              </a:spcBef>
            </a:pPr>
            <a:r>
              <a:rPr kumimoji="1" lang="zh-CN" altLang="en-US" dirty="0">
                <a:solidFill>
                  <a:srgbClr val="FF0000"/>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若一条路径上的开始点与结束点为同一</a:t>
            </a:r>
            <a:r>
              <a:rPr kumimoji="1" lang="zh-CN" altLang="en-US">
                <a:ea typeface="楷体" panose="02010609060101010101" pitchFamily="49" charset="-122"/>
                <a:cs typeface="Times New Roman" panose="02020603050405020304" pitchFamily="18" charset="0"/>
              </a:rPr>
              <a:t>个</a:t>
            </a:r>
            <a:r>
              <a:rPr kumimoji="1" lang="zh-CN" altLang="en-US" smtClean="0">
                <a:ea typeface="楷体" panose="02010609060101010101" pitchFamily="49" charset="-122"/>
                <a:cs typeface="Times New Roman" panose="02020603050405020304" pitchFamily="18" charset="0"/>
              </a:rPr>
              <a:t>顶点，则</a:t>
            </a:r>
            <a:r>
              <a:rPr kumimoji="1" lang="zh-CN" altLang="en-US" dirty="0">
                <a:ea typeface="楷体" panose="02010609060101010101" pitchFamily="49" charset="-122"/>
                <a:cs typeface="Times New Roman" panose="02020603050405020304" pitchFamily="18" charset="0"/>
              </a:rPr>
              <a:t>此路径被称为回路或环。开始点与结束点相同的简单路径被称为</a:t>
            </a:r>
            <a:r>
              <a:rPr kumimoji="1" lang="zh-CN" altLang="en-US" dirty="0">
                <a:solidFill>
                  <a:srgbClr val="FF0000"/>
                </a:solidFill>
                <a:ea typeface="楷体" panose="02010609060101010101" pitchFamily="49" charset="-122"/>
                <a:cs typeface="Times New Roman" panose="02020603050405020304" pitchFamily="18" charset="0"/>
              </a:rPr>
              <a:t>简单回路</a:t>
            </a:r>
            <a:r>
              <a:rPr kumimoji="1" lang="zh-CN" altLang="en-US" dirty="0">
                <a:ea typeface="楷体" panose="02010609060101010101" pitchFamily="49" charset="-122"/>
                <a:cs typeface="Times New Roman" panose="02020603050405020304" pitchFamily="18" charset="0"/>
              </a:rPr>
              <a:t>或</a:t>
            </a:r>
            <a:r>
              <a:rPr kumimoji="1" lang="zh-CN" altLang="en-US" dirty="0">
                <a:solidFill>
                  <a:srgbClr val="FF0000"/>
                </a:solidFill>
                <a:ea typeface="楷体" panose="02010609060101010101" pitchFamily="49" charset="-122"/>
                <a:cs typeface="Times New Roman" panose="02020603050405020304" pitchFamily="18" charset="0"/>
              </a:rPr>
              <a:t>简单环</a:t>
            </a:r>
            <a:r>
              <a:rPr kumimoji="1" lang="zh-CN" altLang="en-US" dirty="0" smtClean="0">
                <a:ea typeface="楷体" panose="02010609060101010101" pitchFamily="49" charset="-122"/>
                <a:cs typeface="Times New Roman" panose="02020603050405020304" pitchFamily="18" charset="0"/>
              </a:rPr>
              <a:t>。</a:t>
            </a:r>
            <a:endParaRPr kumimoji="1" lang="zh-CN" altLang="en-US" dirty="0">
              <a:ea typeface="楷体" panose="02010609060101010101" pitchFamily="49" charset="-122"/>
              <a:cs typeface="Times New Roman" panose="02020603050405020304" pitchFamily="18" charset="0"/>
            </a:endParaRPr>
          </a:p>
        </p:txBody>
      </p:sp>
      <p:sp>
        <p:nvSpPr>
          <p:cNvPr id="11269" name="Freeform 5"/>
          <p:cNvSpPr/>
          <p:nvPr/>
        </p:nvSpPr>
        <p:spPr bwMode="auto">
          <a:xfrm>
            <a:off x="2354237" y="3062281"/>
            <a:ext cx="1587" cy="2065338"/>
          </a:xfrm>
          <a:custGeom>
            <a:avLst/>
            <a:gdLst/>
            <a:ahLst/>
            <a:cxnLst>
              <a:cxn ang="0">
                <a:pos x="1" y="0"/>
              </a:cxn>
              <a:cxn ang="0">
                <a:pos x="0" y="1301"/>
              </a:cxn>
            </a:cxnLst>
            <a:rect l="0" t="0" r="r" b="b"/>
            <a:pathLst>
              <a:path w="1" h="1301">
                <a:moveTo>
                  <a:pt x="1" y="0"/>
                </a:moveTo>
                <a:lnTo>
                  <a:pt x="0" y="1301"/>
                </a:lnTo>
              </a:path>
            </a:pathLst>
          </a:custGeom>
          <a:noFill/>
          <a:ln w="28575">
            <a:solidFill>
              <a:srgbClr val="3333FF"/>
            </a:solidFill>
            <a:round/>
            <a:tailEnd type="stealth" w="med" len="lg"/>
          </a:ln>
        </p:spPr>
        <p:txBody>
          <a:bodyPr/>
          <a:lstStyle/>
          <a:p>
            <a:endParaRPr lang="zh-CN" altLang="en-US"/>
          </a:p>
        </p:txBody>
      </p:sp>
      <p:sp>
        <p:nvSpPr>
          <p:cNvPr id="11270" name="Freeform 6"/>
          <p:cNvSpPr/>
          <p:nvPr/>
        </p:nvSpPr>
        <p:spPr bwMode="auto">
          <a:xfrm>
            <a:off x="2520924" y="3051169"/>
            <a:ext cx="22225" cy="2036762"/>
          </a:xfrm>
          <a:custGeom>
            <a:avLst/>
            <a:gdLst/>
            <a:ahLst/>
            <a:cxnLst>
              <a:cxn ang="0">
                <a:pos x="0" y="1283"/>
              </a:cxn>
              <a:cxn ang="0">
                <a:pos x="14" y="0"/>
              </a:cxn>
            </a:cxnLst>
            <a:rect l="0" t="0" r="r" b="b"/>
            <a:pathLst>
              <a:path w="14" h="1283">
                <a:moveTo>
                  <a:pt x="0" y="1283"/>
                </a:moveTo>
                <a:lnTo>
                  <a:pt x="14" y="0"/>
                </a:lnTo>
              </a:path>
            </a:pathLst>
          </a:custGeom>
          <a:noFill/>
          <a:ln w="28575">
            <a:solidFill>
              <a:srgbClr val="3333FF"/>
            </a:solidFill>
            <a:round/>
            <a:tailEnd type="arrow" w="sm" len="sm"/>
          </a:ln>
        </p:spPr>
        <p:txBody>
          <a:bodyPr/>
          <a:lstStyle/>
          <a:p>
            <a:endParaRPr lang="zh-CN" altLang="en-US"/>
          </a:p>
        </p:txBody>
      </p:sp>
      <p:sp>
        <p:nvSpPr>
          <p:cNvPr id="11272" name="Freeform 8"/>
          <p:cNvSpPr/>
          <p:nvPr/>
        </p:nvSpPr>
        <p:spPr bwMode="auto">
          <a:xfrm>
            <a:off x="1385862" y="4075106"/>
            <a:ext cx="2016125" cy="0"/>
          </a:xfrm>
          <a:custGeom>
            <a:avLst/>
            <a:gdLst/>
            <a:ahLst/>
            <a:cxnLst>
              <a:cxn ang="0">
                <a:pos x="0" y="21"/>
              </a:cxn>
              <a:cxn ang="0">
                <a:pos x="1270" y="0"/>
              </a:cxn>
            </a:cxnLst>
            <a:rect l="0" t="0" r="r" b="b"/>
            <a:pathLst>
              <a:path w="1270" h="21">
                <a:moveTo>
                  <a:pt x="0" y="21"/>
                </a:moveTo>
                <a:lnTo>
                  <a:pt x="1270" y="0"/>
                </a:lnTo>
              </a:path>
            </a:pathLst>
          </a:custGeom>
          <a:noFill/>
          <a:ln w="28575">
            <a:solidFill>
              <a:srgbClr val="3333FF"/>
            </a:solidFill>
            <a:round/>
            <a:tailEnd type="stealth" w="med" len="lg"/>
          </a:ln>
        </p:spPr>
        <p:txBody>
          <a:bodyPr/>
          <a:lstStyle/>
          <a:p>
            <a:endParaRPr lang="zh-CN" altLang="en-US"/>
          </a:p>
        </p:txBody>
      </p:sp>
      <p:sp>
        <p:nvSpPr>
          <p:cNvPr id="11273" name="Freeform 9"/>
          <p:cNvSpPr/>
          <p:nvPr/>
        </p:nvSpPr>
        <p:spPr bwMode="auto">
          <a:xfrm>
            <a:off x="1309662" y="4229094"/>
            <a:ext cx="881062" cy="1014412"/>
          </a:xfrm>
          <a:custGeom>
            <a:avLst/>
            <a:gdLst/>
            <a:ahLst/>
            <a:cxnLst>
              <a:cxn ang="0">
                <a:pos x="0" y="0"/>
              </a:cxn>
              <a:cxn ang="0">
                <a:pos x="555" y="639"/>
              </a:cxn>
            </a:cxnLst>
            <a:rect l="0" t="0" r="r" b="b"/>
            <a:pathLst>
              <a:path w="555" h="639">
                <a:moveTo>
                  <a:pt x="0" y="0"/>
                </a:moveTo>
                <a:lnTo>
                  <a:pt x="555" y="639"/>
                </a:lnTo>
              </a:path>
            </a:pathLst>
          </a:custGeom>
          <a:noFill/>
          <a:ln w="28575">
            <a:solidFill>
              <a:srgbClr val="3333FF"/>
            </a:solidFill>
            <a:round/>
            <a:headEnd type="none" w="sm" len="sm"/>
            <a:tailEnd type="stealth" w="med" len="lg"/>
          </a:ln>
        </p:spPr>
        <p:txBody>
          <a:bodyPr/>
          <a:lstStyle/>
          <a:p>
            <a:endParaRPr lang="zh-CN" altLang="en-US"/>
          </a:p>
        </p:txBody>
      </p:sp>
      <p:sp>
        <p:nvSpPr>
          <p:cNvPr id="11274" name="Freeform 10"/>
          <p:cNvSpPr/>
          <p:nvPr/>
        </p:nvSpPr>
        <p:spPr bwMode="auto">
          <a:xfrm>
            <a:off x="2719362" y="4240206"/>
            <a:ext cx="804862" cy="992188"/>
          </a:xfrm>
          <a:custGeom>
            <a:avLst/>
            <a:gdLst/>
            <a:ahLst/>
            <a:cxnLst>
              <a:cxn ang="0">
                <a:pos x="0" y="625"/>
              </a:cxn>
              <a:cxn ang="0">
                <a:pos x="507" y="0"/>
              </a:cxn>
            </a:cxnLst>
            <a:rect l="0" t="0" r="r" b="b"/>
            <a:pathLst>
              <a:path w="507" h="625">
                <a:moveTo>
                  <a:pt x="0" y="625"/>
                </a:moveTo>
                <a:lnTo>
                  <a:pt x="507" y="0"/>
                </a:lnTo>
              </a:path>
            </a:pathLst>
          </a:custGeom>
          <a:solidFill>
            <a:schemeClr val="bg1"/>
          </a:solidFill>
          <a:ln w="28575">
            <a:solidFill>
              <a:srgbClr val="3333FF"/>
            </a:solidFill>
            <a:round/>
            <a:headEnd type="none" w="sm" len="med"/>
            <a:tailEnd type="stealth" w="med" len="lg"/>
          </a:ln>
        </p:spPr>
        <p:txBody>
          <a:bodyPr/>
          <a:lstStyle/>
          <a:p>
            <a:endParaRPr lang="zh-CN" altLang="en-US"/>
          </a:p>
        </p:txBody>
      </p:sp>
      <p:sp>
        <p:nvSpPr>
          <p:cNvPr id="11275" name="Oval 11"/>
          <p:cNvSpPr>
            <a:spLocks noChangeArrowheads="1"/>
          </p:cNvSpPr>
          <p:nvPr/>
        </p:nvSpPr>
        <p:spPr bwMode="auto">
          <a:xfrm>
            <a:off x="2138337" y="2500306"/>
            <a:ext cx="539750" cy="5397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1276" name="Oval 12"/>
          <p:cNvSpPr>
            <a:spLocks noChangeArrowheads="1"/>
          </p:cNvSpPr>
          <p:nvPr/>
        </p:nvSpPr>
        <p:spPr bwMode="auto">
          <a:xfrm>
            <a:off x="3419449" y="3760781"/>
            <a:ext cx="539750" cy="5397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1277" name="Oval 13"/>
          <p:cNvSpPr>
            <a:spLocks noChangeArrowheads="1"/>
          </p:cNvSpPr>
          <p:nvPr/>
        </p:nvSpPr>
        <p:spPr bwMode="auto">
          <a:xfrm>
            <a:off x="857224" y="3760781"/>
            <a:ext cx="539750" cy="5397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1278" name="Oval 14"/>
          <p:cNvSpPr>
            <a:spLocks noChangeArrowheads="1"/>
          </p:cNvSpPr>
          <p:nvPr/>
        </p:nvSpPr>
        <p:spPr bwMode="auto">
          <a:xfrm>
            <a:off x="2190724" y="5092694"/>
            <a:ext cx="539750" cy="5397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1279" name="Freeform 15"/>
          <p:cNvSpPr/>
          <p:nvPr/>
        </p:nvSpPr>
        <p:spPr bwMode="auto">
          <a:xfrm>
            <a:off x="2736824" y="4300531"/>
            <a:ext cx="939800" cy="1092200"/>
          </a:xfrm>
          <a:custGeom>
            <a:avLst/>
            <a:gdLst/>
            <a:ahLst/>
            <a:cxnLst>
              <a:cxn ang="0">
                <a:pos x="592" y="0"/>
              </a:cxn>
              <a:cxn ang="0">
                <a:pos x="480" y="288"/>
              </a:cxn>
              <a:cxn ang="0">
                <a:pos x="398" y="434"/>
              </a:cxn>
              <a:cxn ang="0">
                <a:pos x="240" y="552"/>
              </a:cxn>
              <a:cxn ang="0">
                <a:pos x="0" y="688"/>
              </a:cxn>
            </a:cxnLst>
            <a:rect l="0" t="0" r="r" b="b"/>
            <a:pathLst>
              <a:path w="592" h="688">
                <a:moveTo>
                  <a:pt x="592" y="0"/>
                </a:moveTo>
                <a:cubicBezTo>
                  <a:pt x="573" y="48"/>
                  <a:pt x="512" y="216"/>
                  <a:pt x="480" y="288"/>
                </a:cubicBezTo>
                <a:cubicBezTo>
                  <a:pt x="448" y="360"/>
                  <a:pt x="438" y="390"/>
                  <a:pt x="398" y="434"/>
                </a:cubicBezTo>
                <a:cubicBezTo>
                  <a:pt x="358" y="478"/>
                  <a:pt x="306" y="510"/>
                  <a:pt x="240" y="552"/>
                </a:cubicBezTo>
                <a:cubicBezTo>
                  <a:pt x="174" y="594"/>
                  <a:pt x="50" y="660"/>
                  <a:pt x="0" y="688"/>
                </a:cubicBezTo>
              </a:path>
            </a:pathLst>
          </a:custGeom>
          <a:solidFill>
            <a:schemeClr val="bg1"/>
          </a:solidFill>
          <a:ln w="28575">
            <a:solidFill>
              <a:srgbClr val="3333FF"/>
            </a:solidFill>
            <a:round/>
            <a:tailEnd type="stealth" w="med" len="lg"/>
          </a:ln>
        </p:spPr>
        <p:txBody>
          <a:bodyPr/>
          <a:lstStyle/>
          <a:p>
            <a:endParaRPr lang="zh-CN" altLang="en-US"/>
          </a:p>
        </p:txBody>
      </p:sp>
      <p:sp>
        <p:nvSpPr>
          <p:cNvPr id="11280" name="Freeform 16"/>
          <p:cNvSpPr/>
          <p:nvPr/>
        </p:nvSpPr>
        <p:spPr bwMode="auto">
          <a:xfrm>
            <a:off x="1195362" y="2854319"/>
            <a:ext cx="935037" cy="882650"/>
          </a:xfrm>
          <a:custGeom>
            <a:avLst/>
            <a:gdLst/>
            <a:ahLst/>
            <a:cxnLst>
              <a:cxn ang="0">
                <a:pos x="525" y="0"/>
              </a:cxn>
              <a:cxn ang="0">
                <a:pos x="383" y="20"/>
              </a:cxn>
              <a:cxn ang="0">
                <a:pos x="173" y="102"/>
              </a:cxn>
              <a:cxn ang="0">
                <a:pos x="0" y="369"/>
              </a:cxn>
            </a:cxnLst>
            <a:rect l="0" t="0" r="r" b="b"/>
            <a:pathLst>
              <a:path w="525" h="369">
                <a:moveTo>
                  <a:pt x="525" y="0"/>
                </a:moveTo>
                <a:cubicBezTo>
                  <a:pt x="501" y="3"/>
                  <a:pt x="442" y="3"/>
                  <a:pt x="383" y="20"/>
                </a:cubicBezTo>
                <a:cubicBezTo>
                  <a:pt x="324" y="37"/>
                  <a:pt x="237" y="44"/>
                  <a:pt x="173" y="102"/>
                </a:cubicBezTo>
                <a:cubicBezTo>
                  <a:pt x="109" y="160"/>
                  <a:pt x="36" y="313"/>
                  <a:pt x="0" y="369"/>
                </a:cubicBezTo>
              </a:path>
            </a:pathLst>
          </a:custGeom>
          <a:solidFill>
            <a:schemeClr val="bg1"/>
          </a:solidFill>
          <a:ln w="28575">
            <a:solidFill>
              <a:srgbClr val="3333FF"/>
            </a:solidFill>
            <a:round/>
            <a:tailEnd type="stealth" w="med" len="lg"/>
          </a:ln>
        </p:spPr>
        <p:txBody>
          <a:bodyPr/>
          <a:lstStyle/>
          <a:p>
            <a:endParaRPr lang="zh-CN" altLang="en-US"/>
          </a:p>
        </p:txBody>
      </p:sp>
      <p:sp>
        <p:nvSpPr>
          <p:cNvPr id="11281" name="Freeform 17"/>
          <p:cNvSpPr/>
          <p:nvPr/>
        </p:nvSpPr>
        <p:spPr bwMode="auto">
          <a:xfrm>
            <a:off x="1165199" y="4295769"/>
            <a:ext cx="1003300" cy="1023937"/>
          </a:xfrm>
          <a:custGeom>
            <a:avLst/>
            <a:gdLst/>
            <a:ahLst/>
            <a:cxnLst>
              <a:cxn ang="0">
                <a:pos x="0" y="0"/>
              </a:cxn>
              <a:cxn ang="0">
                <a:pos x="105" y="375"/>
              </a:cxn>
              <a:cxn ang="0">
                <a:pos x="285" y="541"/>
              </a:cxn>
              <a:cxn ang="0">
                <a:pos x="632" y="645"/>
              </a:cxn>
            </a:cxnLst>
            <a:rect l="0" t="0" r="r" b="b"/>
            <a:pathLst>
              <a:path w="632" h="645">
                <a:moveTo>
                  <a:pt x="0" y="0"/>
                </a:moveTo>
                <a:cubicBezTo>
                  <a:pt x="18" y="63"/>
                  <a:pt x="58" y="285"/>
                  <a:pt x="105" y="375"/>
                </a:cubicBezTo>
                <a:cubicBezTo>
                  <a:pt x="152" y="465"/>
                  <a:pt x="197" y="496"/>
                  <a:pt x="285" y="541"/>
                </a:cubicBezTo>
                <a:cubicBezTo>
                  <a:pt x="373" y="586"/>
                  <a:pt x="560" y="623"/>
                  <a:pt x="632" y="645"/>
                </a:cubicBezTo>
              </a:path>
            </a:pathLst>
          </a:custGeom>
          <a:solidFill>
            <a:schemeClr val="bg1"/>
          </a:solidFill>
          <a:ln w="28575" cap="flat" cmpd="sng">
            <a:solidFill>
              <a:srgbClr val="3333FF"/>
            </a:solidFill>
            <a:prstDash val="solid"/>
            <a:round/>
            <a:headEnd type="stealth" w="med" len="lg"/>
            <a:tailEnd type="none" w="sm" len="sm"/>
          </a:ln>
          <a:effectLst/>
        </p:spPr>
        <p:txBody>
          <a:bodyPr/>
          <a:lstStyle/>
          <a:p>
            <a:endParaRPr lang="zh-CN" altLang="en-US"/>
          </a:p>
        </p:txBody>
      </p:sp>
      <p:sp>
        <p:nvSpPr>
          <p:cNvPr id="11282" name="Freeform 18"/>
          <p:cNvSpPr/>
          <p:nvPr/>
        </p:nvSpPr>
        <p:spPr bwMode="auto">
          <a:xfrm>
            <a:off x="2697137" y="2797169"/>
            <a:ext cx="1060450" cy="933450"/>
          </a:xfrm>
          <a:custGeom>
            <a:avLst/>
            <a:gdLst/>
            <a:ahLst/>
            <a:cxnLst>
              <a:cxn ang="0">
                <a:pos x="668" y="588"/>
              </a:cxn>
              <a:cxn ang="0">
                <a:pos x="467" y="192"/>
              </a:cxn>
              <a:cxn ang="0">
                <a:pos x="0" y="0"/>
              </a:cxn>
            </a:cxnLst>
            <a:rect l="0" t="0" r="r" b="b"/>
            <a:pathLst>
              <a:path w="668" h="588">
                <a:moveTo>
                  <a:pt x="668" y="588"/>
                </a:moveTo>
                <a:cubicBezTo>
                  <a:pt x="634" y="522"/>
                  <a:pt x="578" y="290"/>
                  <a:pt x="467" y="192"/>
                </a:cubicBezTo>
                <a:cubicBezTo>
                  <a:pt x="356" y="94"/>
                  <a:pt x="97" y="40"/>
                  <a:pt x="0" y="0"/>
                </a:cubicBezTo>
              </a:path>
            </a:pathLst>
          </a:custGeom>
          <a:solidFill>
            <a:schemeClr val="bg1"/>
          </a:solidFill>
          <a:ln w="28575" cap="flat" cmpd="sng">
            <a:solidFill>
              <a:srgbClr val="3333FF"/>
            </a:solidFill>
            <a:prstDash val="solid"/>
            <a:round/>
            <a:headEnd type="none" w="med" len="med"/>
            <a:tailEnd type="stealth" w="med" len="lg"/>
          </a:ln>
          <a:effectLst/>
        </p:spPr>
        <p:txBody>
          <a:bodyPr/>
          <a:lstStyle/>
          <a:p>
            <a:endParaRPr lang="zh-CN" altLang="en-US"/>
          </a:p>
        </p:txBody>
      </p:sp>
      <p:grpSp>
        <p:nvGrpSpPr>
          <p:cNvPr id="21" name="组合 20"/>
          <p:cNvGrpSpPr/>
          <p:nvPr/>
        </p:nvGrpSpPr>
        <p:grpSpPr>
          <a:xfrm>
            <a:off x="1323949" y="2928931"/>
            <a:ext cx="2232026" cy="1012825"/>
            <a:chOff x="1323949" y="2928931"/>
            <a:chExt cx="2232026" cy="1012825"/>
          </a:xfrm>
        </p:grpSpPr>
        <p:sp>
          <p:nvSpPr>
            <p:cNvPr id="11271" name="Freeform 7"/>
            <p:cNvSpPr/>
            <p:nvPr/>
          </p:nvSpPr>
          <p:spPr bwMode="auto">
            <a:xfrm>
              <a:off x="1417612" y="3941756"/>
              <a:ext cx="1984375" cy="0"/>
            </a:xfrm>
            <a:custGeom>
              <a:avLst/>
              <a:gdLst/>
              <a:ahLst/>
              <a:cxnLst>
                <a:cxn ang="0">
                  <a:pos x="1116" y="0"/>
                </a:cxn>
                <a:cxn ang="0">
                  <a:pos x="0" y="16"/>
                </a:cxn>
              </a:cxnLst>
              <a:rect l="0" t="0" r="r" b="b"/>
              <a:pathLst>
                <a:path w="1116" h="16">
                  <a:moveTo>
                    <a:pt x="1116" y="0"/>
                  </a:moveTo>
                  <a:lnTo>
                    <a:pt x="0" y="16"/>
                  </a:lnTo>
                </a:path>
              </a:pathLst>
            </a:custGeom>
            <a:solidFill>
              <a:schemeClr val="bg1"/>
            </a:solidFill>
            <a:ln w="28575">
              <a:solidFill>
                <a:srgbClr val="FF0000"/>
              </a:solidFill>
              <a:round/>
              <a:tailEnd type="stealth" w="med" len="lg"/>
            </a:ln>
          </p:spPr>
          <p:txBody>
            <a:bodyPr/>
            <a:lstStyle/>
            <a:p>
              <a:endParaRPr lang="zh-CN" altLang="en-US"/>
            </a:p>
          </p:txBody>
        </p:sp>
        <p:sp>
          <p:nvSpPr>
            <p:cNvPr id="11283" name="Freeform 19"/>
            <p:cNvSpPr/>
            <p:nvPr/>
          </p:nvSpPr>
          <p:spPr bwMode="auto">
            <a:xfrm>
              <a:off x="1323949" y="2928931"/>
              <a:ext cx="855663" cy="866775"/>
            </a:xfrm>
            <a:custGeom>
              <a:avLst/>
              <a:gdLst/>
              <a:ahLst/>
              <a:cxnLst>
                <a:cxn ang="0">
                  <a:pos x="0" y="546"/>
                </a:cxn>
                <a:cxn ang="0">
                  <a:pos x="539" y="0"/>
                </a:cxn>
              </a:cxnLst>
              <a:rect l="0" t="0" r="r" b="b"/>
              <a:pathLst>
                <a:path w="539" h="546">
                  <a:moveTo>
                    <a:pt x="0" y="546"/>
                  </a:moveTo>
                  <a:lnTo>
                    <a:pt x="539" y="0"/>
                  </a:lnTo>
                </a:path>
              </a:pathLst>
            </a:custGeom>
            <a:noFill/>
            <a:ln w="28575">
              <a:solidFill>
                <a:srgbClr val="FF0000"/>
              </a:solidFill>
              <a:miter lim="800000"/>
              <a:tailEnd type="stealth" w="med" len="lg"/>
            </a:ln>
            <a:effectLst/>
          </p:spPr>
          <p:txBody>
            <a:bodyPr wrap="none"/>
            <a:lstStyle/>
            <a:p>
              <a:endParaRPr lang="zh-CN" altLang="en-US"/>
            </a:p>
          </p:txBody>
        </p:sp>
        <p:sp>
          <p:nvSpPr>
            <p:cNvPr id="11284" name="Freeform 20"/>
            <p:cNvSpPr/>
            <p:nvPr/>
          </p:nvSpPr>
          <p:spPr bwMode="auto">
            <a:xfrm>
              <a:off x="2652687" y="2928931"/>
              <a:ext cx="903288" cy="866775"/>
            </a:xfrm>
            <a:custGeom>
              <a:avLst/>
              <a:gdLst/>
              <a:ahLst/>
              <a:cxnLst>
                <a:cxn ang="0">
                  <a:pos x="0" y="0"/>
                </a:cxn>
                <a:cxn ang="0">
                  <a:pos x="569" y="546"/>
                </a:cxn>
              </a:cxnLst>
              <a:rect l="0" t="0" r="r" b="b"/>
              <a:pathLst>
                <a:path w="569" h="546">
                  <a:moveTo>
                    <a:pt x="0" y="0"/>
                  </a:moveTo>
                  <a:lnTo>
                    <a:pt x="569" y="546"/>
                  </a:lnTo>
                </a:path>
              </a:pathLst>
            </a:custGeom>
            <a:noFill/>
            <a:ln w="28575">
              <a:solidFill>
                <a:srgbClr val="FF0000"/>
              </a:solidFill>
              <a:miter lim="800000"/>
              <a:tailEnd type="stealth" w="med" len="lg"/>
            </a:ln>
            <a:effectLst/>
          </p:spPr>
          <p:txBody>
            <a:bodyPr wrap="none"/>
            <a:lstStyle/>
            <a:p>
              <a:endParaRPr lang="zh-CN" altLang="en-US"/>
            </a:p>
          </p:txBody>
        </p:sp>
      </p:grpSp>
      <p:sp>
        <p:nvSpPr>
          <p:cNvPr id="20" name="TextBox 19"/>
          <p:cNvSpPr txBox="1"/>
          <p:nvPr/>
        </p:nvSpPr>
        <p:spPr>
          <a:xfrm>
            <a:off x="4429124" y="3500438"/>
            <a:ext cx="3071834" cy="769441"/>
          </a:xfrm>
          <a:prstGeom prst="rect">
            <a:avLst/>
          </a:prstGeom>
          <a:noFill/>
        </p:spPr>
        <p:txBody>
          <a:bodyPr wrap="square" rtlCol="0">
            <a:spAutoFit/>
          </a:bodyPr>
          <a:lstStyle/>
          <a:p>
            <a:r>
              <a:rPr kumimoji="1" lang="zh-CN" altLang="en-US" sz="2200" dirty="0" smtClean="0">
                <a:ea typeface="楷体" panose="02010609060101010101" pitchFamily="49" charset="-122"/>
                <a:cs typeface="Times New Roman" panose="02020603050405020304" pitchFamily="18" charset="0"/>
              </a:rPr>
              <a:t> </a:t>
            </a:r>
            <a:r>
              <a:rPr kumimoji="1" lang="en-US" altLang="zh-CN" sz="2200" smtClean="0">
                <a:ea typeface="楷体" panose="02010609060101010101" pitchFamily="49" charset="-122"/>
                <a:cs typeface="Times New Roman" panose="02020603050405020304" pitchFamily="18" charset="0"/>
              </a:rPr>
              <a:t>(0</a:t>
            </a:r>
            <a:r>
              <a:rPr kumimoji="1" lang="zh-CN" altLang="en-US" sz="2200" smtClean="0">
                <a:ea typeface="楷体" panose="02010609060101010101" pitchFamily="49" charset="-122"/>
                <a:cs typeface="Times New Roman" panose="02020603050405020304" pitchFamily="18" charset="0"/>
              </a:rPr>
              <a:t>，</a:t>
            </a:r>
            <a:r>
              <a:rPr kumimoji="1" lang="en-US" altLang="zh-CN" sz="2200" smtClean="0">
                <a:ea typeface="楷体" panose="02010609060101010101" pitchFamily="49" charset="-122"/>
                <a:cs typeface="Times New Roman" panose="02020603050405020304" pitchFamily="18" charset="0"/>
              </a:rPr>
              <a:t>2</a:t>
            </a:r>
            <a:r>
              <a:rPr kumimoji="1" lang="zh-CN" altLang="en-US" sz="2200" smtClean="0">
                <a:ea typeface="楷体" panose="02010609060101010101" pitchFamily="49" charset="-122"/>
                <a:cs typeface="Times New Roman" panose="02020603050405020304" pitchFamily="18" charset="0"/>
              </a:rPr>
              <a:t>，</a:t>
            </a:r>
            <a:r>
              <a:rPr kumimoji="1" lang="en-US" altLang="zh-CN" sz="2200" smtClean="0">
                <a:ea typeface="楷体" panose="02010609060101010101" pitchFamily="49" charset="-122"/>
                <a:cs typeface="Times New Roman" panose="02020603050405020304" pitchFamily="18" charset="0"/>
              </a:rPr>
              <a:t>1</a:t>
            </a:r>
            <a:r>
              <a:rPr kumimoji="1" lang="zh-CN" altLang="en-US" sz="2200" smtClean="0">
                <a:ea typeface="楷体" panose="02010609060101010101" pitchFamily="49" charset="-122"/>
                <a:cs typeface="Times New Roman" panose="02020603050405020304" pitchFamily="18" charset="0"/>
              </a:rPr>
              <a:t>，</a:t>
            </a:r>
            <a:r>
              <a:rPr kumimoji="1" lang="en-US" altLang="zh-CN" sz="2200" smtClean="0">
                <a:ea typeface="楷体" panose="02010609060101010101" pitchFamily="49" charset="-122"/>
                <a:cs typeface="Times New Roman" panose="02020603050405020304" pitchFamily="18" charset="0"/>
              </a:rPr>
              <a:t>0</a:t>
            </a:r>
            <a:r>
              <a:rPr kumimoji="1" lang="en-US" altLang="zh-CN" sz="2200" dirty="0" smtClean="0">
                <a:ea typeface="楷体" panose="02010609060101010101" pitchFamily="49" charset="-122"/>
                <a:cs typeface="Times New Roman" panose="02020603050405020304" pitchFamily="18" charset="0"/>
              </a:rPr>
              <a:t>)</a:t>
            </a:r>
            <a:r>
              <a:rPr kumimoji="1" lang="zh-CN" altLang="en-US" sz="2200" dirty="0" smtClean="0">
                <a:ea typeface="楷体" panose="02010609060101010101" pitchFamily="49" charset="-122"/>
                <a:cs typeface="Times New Roman" panose="02020603050405020304" pitchFamily="18" charset="0"/>
              </a:rPr>
              <a:t>就是一条</a:t>
            </a:r>
            <a:r>
              <a:rPr kumimoji="1" lang="zh-CN" altLang="en-US" sz="2200" smtClean="0">
                <a:ea typeface="楷体" panose="02010609060101010101" pitchFamily="49" charset="-122"/>
                <a:cs typeface="Times New Roman" panose="02020603050405020304" pitchFamily="18" charset="0"/>
              </a:rPr>
              <a:t>简单回路，其</a:t>
            </a:r>
            <a:r>
              <a:rPr kumimoji="1" lang="zh-CN" altLang="en-US" sz="2200" dirty="0" smtClean="0">
                <a:ea typeface="楷体" panose="02010609060101010101" pitchFamily="49" charset="-122"/>
                <a:cs typeface="Times New Roman" panose="02020603050405020304" pitchFamily="18" charset="0"/>
              </a:rPr>
              <a:t>长度为</a:t>
            </a:r>
            <a:r>
              <a:rPr kumimoji="1" lang="en-US" altLang="zh-CN" sz="2200" dirty="0" smtClean="0">
                <a:ea typeface="楷体" panose="02010609060101010101" pitchFamily="49" charset="-122"/>
                <a:cs typeface="Times New Roman" panose="02020603050405020304" pitchFamily="18" charset="0"/>
              </a:rPr>
              <a:t>3</a:t>
            </a:r>
            <a:r>
              <a:rPr kumimoji="1" lang="zh-CN" altLang="en-US" sz="2200" dirty="0" smtClean="0">
                <a:ea typeface="楷体" panose="02010609060101010101" pitchFamily="49" charset="-122"/>
                <a:cs typeface="Times New Roman" panose="02020603050405020304" pitchFamily="18" charset="0"/>
              </a:rPr>
              <a:t>。</a:t>
            </a:r>
            <a:endParaRPr lang="zh-CN" altLang="en-US" sz="2200" dirty="0"/>
          </a:p>
        </p:txBody>
      </p:sp>
      <p:sp>
        <p:nvSpPr>
          <p:cNvPr id="23" name="灯片编号占位符 22"/>
          <p:cNvSpPr>
            <a:spLocks noGrp="1"/>
          </p:cNvSpPr>
          <p:nvPr>
            <p:ph type="sldNum" sz="quarter" idx="12"/>
          </p:nvPr>
        </p:nvSpPr>
        <p:spPr/>
        <p:txBody>
          <a:bodyPr/>
          <a:lstStyle/>
          <a:p>
            <a:r>
              <a:rPr lang="en-US" altLang="zh-CN" smtClean="0"/>
              <a:t>=</a:t>
            </a:r>
            <a:fld id="{7B73CAF9-FD11-4256-9668-6A8A3A0B73F9}" type="slidenum">
              <a:rPr lang="en-US" altLang="zh-CN" smtClean="0"/>
              <a:t>12</a:t>
            </a:fld>
            <a:r>
              <a:rPr lang="en-US" altLang="zh-CN" smtClean="0"/>
              <a:t>/19</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1000" tmFilter="0, 0; .2, .5; .8, .5; 1, 0"/>
                                        <p:tgtEl>
                                          <p:spTgt spid="21"/>
                                        </p:tgtEl>
                                      </p:cBhvr>
                                    </p:animEffect>
                                    <p:animScale>
                                      <p:cBhvr>
                                        <p:cTn id="7" dur="500" autoRev="1" fill="hold"/>
                                        <p:tgtEl>
                                          <p:spTgt spid="21"/>
                                        </p:tgtEl>
                                      </p:cBhvr>
                                      <p:by x="105000" y="105000"/>
                                    </p:animScale>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742952" y="3595273"/>
            <a:ext cx="8186766" cy="476669"/>
          </a:xfrm>
          <a:prstGeom prst="rect">
            <a:avLst/>
          </a:prstGeom>
          <a:noFill/>
          <a:ln w="9525">
            <a:noFill/>
            <a:miter lim="800000"/>
          </a:ln>
          <a:effectLst/>
        </p:spPr>
        <p:txBody>
          <a:bodyPr wrap="square">
            <a:spAutoFit/>
          </a:bodyPr>
          <a:lstStyle/>
          <a:p>
            <a:pPr algn="l">
              <a:lnSpc>
                <a:spcPct val="120000"/>
              </a:lnSpc>
              <a:spcBef>
                <a:spcPct val="50000"/>
              </a:spcBef>
            </a:pPr>
            <a:r>
              <a:rPr kumimoji="1" lang="zh-CN" altLang="en-US" dirty="0" smtClean="0">
                <a:latin typeface="楷体" panose="02010609060101010101" pitchFamily="49" charset="-122"/>
                <a:ea typeface="楷体" panose="02010609060101010101" pitchFamily="49" charset="-122"/>
              </a:rPr>
              <a:t>按</a:t>
            </a:r>
            <a:r>
              <a:rPr kumimoji="1" lang="zh-CN" altLang="en-US" dirty="0">
                <a:solidFill>
                  <a:srgbClr val="CC00CC"/>
                </a:solidFill>
                <a:latin typeface="楷体" panose="02010609060101010101" pitchFamily="49" charset="-122"/>
                <a:ea typeface="楷体" panose="02010609060101010101" pitchFamily="49" charset="-122"/>
              </a:rPr>
              <a:t>权值的递增</a:t>
            </a:r>
            <a:r>
              <a:rPr kumimoji="1" lang="zh-CN" altLang="en-US" dirty="0">
                <a:latin typeface="楷体" panose="02010609060101010101" pitchFamily="49" charset="-122"/>
                <a:ea typeface="楷体" panose="02010609060101010101" pitchFamily="49" charset="-122"/>
              </a:rPr>
              <a:t>次序选择合适的边来构造最小生成树的</a:t>
            </a:r>
            <a:r>
              <a:rPr kumimoji="1" lang="zh-CN" altLang="en-US" dirty="0" smtClean="0">
                <a:latin typeface="楷体" panose="02010609060101010101" pitchFamily="49" charset="-122"/>
                <a:ea typeface="楷体" panose="02010609060101010101" pitchFamily="49" charset="-122"/>
              </a:rPr>
              <a:t>方法。</a:t>
            </a:r>
            <a:endParaRPr kumimoji="1" lang="zh-CN" altLang="en-US" dirty="0">
              <a:latin typeface="楷体" panose="02010609060101010101" pitchFamily="49" charset="-122"/>
              <a:ea typeface="楷体" panose="02010609060101010101" pitchFamily="49" charset="-122"/>
            </a:endParaRPr>
          </a:p>
        </p:txBody>
      </p:sp>
      <p:sp>
        <p:nvSpPr>
          <p:cNvPr id="46086" name="Text Box 6" descr="纸莎草纸"/>
          <p:cNvSpPr txBox="1">
            <a:spLocks noChangeArrowheads="1"/>
          </p:cNvSpPr>
          <p:nvPr/>
        </p:nvSpPr>
        <p:spPr bwMode="auto">
          <a:xfrm>
            <a:off x="785786" y="928670"/>
            <a:ext cx="4143404" cy="519112"/>
          </a:xfrm>
          <a:prstGeom prst="rect">
            <a:avLst/>
          </a:prstGeom>
          <a:blipFill dpi="0" rotWithShape="1">
            <a:blip r:embed="rId2"/>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ct val="50000"/>
              </a:spcBef>
            </a:pPr>
            <a:r>
              <a:rPr kumimoji="1" lang="en-US" altLang="zh-CN" sz="2800" smtClean="0">
                <a:solidFill>
                  <a:srgbClr val="FF0000"/>
                </a:solidFill>
                <a:ea typeface="隶书" pitchFamily="49" charset="-122"/>
              </a:rPr>
              <a:t>8.4.4  </a:t>
            </a:r>
            <a:r>
              <a:rPr kumimoji="1" lang="zh-CN" altLang="en-US" sz="2800" dirty="0">
                <a:solidFill>
                  <a:srgbClr val="FF0000"/>
                </a:solidFill>
                <a:ea typeface="隶书" pitchFamily="49" charset="-122"/>
              </a:rPr>
              <a:t>克鲁斯卡尔算法</a:t>
            </a:r>
            <a:endParaRPr lang="zh-CN" altLang="en-US" sz="2800" dirty="0">
              <a:ea typeface="隶书" pitchFamily="49" charset="-122"/>
            </a:endParaRPr>
          </a:p>
        </p:txBody>
      </p:sp>
      <p:pic>
        <p:nvPicPr>
          <p:cNvPr id="46087" name="Picture 7" descr="4"/>
          <p:cNvPicPr>
            <a:picLocks noChangeAspect="1" noChangeArrowheads="1"/>
          </p:cNvPicPr>
          <p:nvPr/>
        </p:nvPicPr>
        <p:blipFill>
          <a:blip r:embed="rId3"/>
          <a:srcRect/>
          <a:stretch>
            <a:fillRect/>
          </a:stretch>
        </p:blipFill>
        <p:spPr bwMode="auto">
          <a:xfrm>
            <a:off x="6243678" y="1309258"/>
            <a:ext cx="1571636" cy="1970708"/>
          </a:xfrm>
          <a:prstGeom prst="rect">
            <a:avLst/>
          </a:prstGeom>
          <a:noFill/>
          <a:ln w="9525">
            <a:noFill/>
            <a:miter lim="800000"/>
            <a:headEnd/>
            <a:tailEnd/>
          </a:ln>
        </p:spPr>
      </p:pic>
      <p:sp>
        <p:nvSpPr>
          <p:cNvPr id="5" name="TextBox 4"/>
          <p:cNvSpPr txBox="1"/>
          <p:nvPr/>
        </p:nvSpPr>
        <p:spPr>
          <a:xfrm>
            <a:off x="214282" y="2309389"/>
            <a:ext cx="6100834" cy="913070"/>
          </a:xfrm>
          <a:prstGeom prst="rect">
            <a:avLst/>
          </a:prstGeom>
          <a:noFill/>
        </p:spPr>
        <p:txBody>
          <a:bodyPr wrap="square" rtlCol="0">
            <a:spAutoFit/>
          </a:bodyPr>
          <a:lstStyle/>
          <a:p>
            <a:pPr algn="l">
              <a:lnSpc>
                <a:spcPts val="3200"/>
              </a:lnSpc>
            </a:pPr>
            <a:r>
              <a:rPr kumimoji="1" lang="zh-CN" altLang="en-US" dirty="0" smtClean="0">
                <a:ea typeface="楷体" panose="02010609060101010101" pitchFamily="49" charset="-122"/>
                <a:cs typeface="Times New Roman" panose="02020603050405020304" pitchFamily="18" charset="0"/>
              </a:rPr>
              <a:t>        克鲁斯卡尔（</a:t>
            </a:r>
            <a:r>
              <a:rPr kumimoji="1" lang="en-US" altLang="zh-CN" dirty="0" err="1" smtClean="0">
                <a:ea typeface="楷体" panose="02010609060101010101" pitchFamily="49" charset="-122"/>
                <a:cs typeface="Times New Roman" panose="02020603050405020304" pitchFamily="18" charset="0"/>
              </a:rPr>
              <a:t>Kruskal</a:t>
            </a:r>
            <a:r>
              <a:rPr kumimoji="1" lang="zh-CN" altLang="en-US" dirty="0" smtClean="0">
                <a:ea typeface="楷体" panose="02010609060101010101" pitchFamily="49" charset="-122"/>
                <a:cs typeface="Times New Roman" panose="02020603050405020304" pitchFamily="18" charset="0"/>
              </a:rPr>
              <a:t>）算法也是</a:t>
            </a:r>
            <a:r>
              <a:rPr kumimoji="1" lang="zh-CN" altLang="en-US" smtClean="0">
                <a:ea typeface="楷体" panose="02010609060101010101" pitchFamily="49" charset="-122"/>
                <a:cs typeface="Times New Roman" panose="02020603050405020304" pitchFamily="18" charset="0"/>
              </a:rPr>
              <a:t>一种求带权无向图的</a:t>
            </a:r>
            <a:r>
              <a:rPr kumimoji="1" lang="zh-CN" altLang="en-US" smtClean="0">
                <a:latin typeface="楷体" panose="02010609060101010101" pitchFamily="49" charset="-122"/>
                <a:ea typeface="楷体" panose="02010609060101010101" pitchFamily="49" charset="-122"/>
              </a:rPr>
              <a:t>最小生成树的</a:t>
            </a:r>
            <a:r>
              <a:rPr kumimoji="1" lang="zh-CN" altLang="en-US" smtClean="0">
                <a:ea typeface="楷体" panose="02010609060101010101" pitchFamily="49" charset="-122"/>
                <a:cs typeface="Times New Roman" panose="02020603050405020304" pitchFamily="18" charset="0"/>
              </a:rPr>
              <a:t>构造性</a:t>
            </a:r>
            <a:r>
              <a:rPr kumimoji="1" lang="zh-CN" altLang="en-US" dirty="0" smtClean="0">
                <a:ea typeface="楷体" panose="02010609060101010101" pitchFamily="49" charset="-122"/>
                <a:cs typeface="Times New Roman" panose="02020603050405020304" pitchFamily="18" charset="0"/>
              </a:rPr>
              <a:t>算法。</a:t>
            </a:r>
            <a:endParaRPr lang="zh-CN" altLang="en-US" dirty="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120</a:t>
            </a:fld>
            <a:endParaRPr lang="en-US" altLang="zh-CN"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2"/>
          <p:cNvSpPr txBox="1">
            <a:spLocks noChangeArrowheads="1"/>
          </p:cNvSpPr>
          <p:nvPr/>
        </p:nvSpPr>
        <p:spPr bwMode="auto">
          <a:xfrm>
            <a:off x="304800" y="333375"/>
            <a:ext cx="5124456" cy="457200"/>
          </a:xfrm>
          <a:prstGeom prst="rect">
            <a:avLst/>
          </a:prstGeom>
          <a:noFill/>
          <a:ln w="9525">
            <a:noFill/>
            <a:miter lim="800000"/>
          </a:ln>
          <a:effectLst/>
        </p:spPr>
        <p:txBody>
          <a:bodyPr wrap="square">
            <a:spAutoFit/>
          </a:bodyPr>
          <a:lstStyle/>
          <a:p>
            <a:pPr algn="l">
              <a:spcBef>
                <a:spcPct val="50000"/>
              </a:spcBef>
            </a:pPr>
            <a:r>
              <a:rPr kumimoji="1" lang="zh-CN" altLang="en-US" dirty="0" smtClean="0">
                <a:ea typeface="楷体" panose="02010609060101010101" pitchFamily="49" charset="-122"/>
                <a:cs typeface="Times New Roman" panose="02020603050405020304" pitchFamily="18" charset="0"/>
              </a:rPr>
              <a:t>克鲁斯卡尔（</a:t>
            </a:r>
            <a:r>
              <a:rPr kumimoji="1" lang="en-US" altLang="zh-CN" dirty="0" err="1" smtClean="0">
                <a:ea typeface="楷体" panose="02010609060101010101" pitchFamily="49" charset="-122"/>
                <a:cs typeface="Times New Roman" panose="02020603050405020304" pitchFamily="18" charset="0"/>
              </a:rPr>
              <a:t>Kruskal</a:t>
            </a:r>
            <a:r>
              <a:rPr kumimoji="1" lang="zh-CN" altLang="en-US" dirty="0" smtClean="0">
                <a:ea typeface="楷体" panose="02010609060101010101" pitchFamily="49" charset="-122"/>
                <a:cs typeface="Times New Roman" panose="02020603050405020304" pitchFamily="18" charset="0"/>
              </a:rPr>
              <a:t>）算法过程</a:t>
            </a:r>
            <a:r>
              <a:rPr kumimoji="1" lang="zh-CN" altLang="en-US" dirty="0">
                <a:ea typeface="楷体" panose="02010609060101010101" pitchFamily="49" charset="-122"/>
                <a:cs typeface="Times New Roman" panose="02020603050405020304" pitchFamily="18" charset="0"/>
              </a:rPr>
              <a:t>：</a:t>
            </a:r>
          </a:p>
        </p:txBody>
      </p:sp>
      <p:sp>
        <p:nvSpPr>
          <p:cNvPr id="258051" name="Text Box 3" descr="羊皮纸"/>
          <p:cNvSpPr txBox="1">
            <a:spLocks noChangeArrowheads="1"/>
          </p:cNvSpPr>
          <p:nvPr/>
        </p:nvSpPr>
        <p:spPr bwMode="auto">
          <a:xfrm>
            <a:off x="285720" y="1071546"/>
            <a:ext cx="8137525" cy="2599137"/>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lIns="144000" tIns="144000" rIns="144000" bIns="144000">
            <a:spAutoFit/>
          </a:bodyPr>
          <a:lstStyle/>
          <a:p>
            <a:pPr algn="l">
              <a:lnSpc>
                <a:spcPct val="150000"/>
              </a:lnSpc>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）置</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的初值等于</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（即包含有</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中的全部</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顶点</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TE</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的初值为空集（即图</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中每一个顶点都构成</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个连通分量</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50000"/>
              </a:lnSpc>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）将图</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中的边按权值从小到大的顺序依次选取</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若</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选取的边未使生成树</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形成</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回路，则</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加入</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否则舍弃，直到</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TE</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中包含</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z="2000" dirty="0">
                <a:solidFill>
                  <a:srgbClr val="0000FF"/>
                </a:solidFill>
                <a:latin typeface="+mj-ea"/>
                <a:ea typeface="+mj-ea"/>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条边为止。</a:t>
            </a:r>
            <a:endParaRPr lang="zh-CN" altLang="en-US" sz="2000" b="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Box 4"/>
          <p:cNvSpPr txBox="1"/>
          <p:nvPr/>
        </p:nvSpPr>
        <p:spPr>
          <a:xfrm>
            <a:off x="5715008" y="571480"/>
            <a:ext cx="2857520" cy="400110"/>
          </a:xfrm>
          <a:prstGeom prst="rect">
            <a:avLst/>
          </a:prstGeom>
          <a:noFill/>
        </p:spPr>
        <p:txBody>
          <a:bodyPr wrap="square" rtlCol="0">
            <a:spAutoFit/>
          </a:bodyPr>
          <a:lstStyle/>
          <a:p>
            <a:pPr algn="l"/>
            <a:r>
              <a:rPr lang="zh-CN" altLang="en-US" sz="2000" smtClean="0">
                <a:solidFill>
                  <a:srgbClr val="FF00FF"/>
                </a:solidFill>
                <a:latin typeface="楷体" panose="02010609060101010101" pitchFamily="49" charset="-122"/>
                <a:ea typeface="楷体" panose="02010609060101010101" pitchFamily="49" charset="-122"/>
              </a:rPr>
              <a:t>表示</a:t>
            </a:r>
            <a:r>
              <a:rPr kumimoji="1" lang="zh-CN" altLang="en-US" sz="2000" smtClean="0">
                <a:solidFill>
                  <a:srgbClr val="FF00FF"/>
                </a:solidFill>
                <a:latin typeface="楷体" panose="02010609060101010101" pitchFamily="49" charset="-122"/>
                <a:ea typeface="楷体" panose="02010609060101010101" pitchFamily="49" charset="-122"/>
              </a:rPr>
              <a:t>最小生成树的边集</a:t>
            </a:r>
            <a:endParaRPr lang="zh-CN" altLang="en-US" sz="2000">
              <a:solidFill>
                <a:srgbClr val="FF00FF"/>
              </a:solidFill>
              <a:latin typeface="楷体" panose="02010609060101010101" pitchFamily="49" charset="-122"/>
              <a:ea typeface="楷体" panose="02010609060101010101" pitchFamily="49" charset="-122"/>
            </a:endParaRPr>
          </a:p>
        </p:txBody>
      </p:sp>
      <p:cxnSp>
        <p:nvCxnSpPr>
          <p:cNvPr id="8" name="直接箭头连接符 7"/>
          <p:cNvCxnSpPr>
            <a:stCxn id="5" idx="2"/>
          </p:cNvCxnSpPr>
          <p:nvPr/>
        </p:nvCxnSpPr>
        <p:spPr>
          <a:xfrm rot="5400000">
            <a:off x="6950914" y="1093006"/>
            <a:ext cx="314270" cy="7143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695315" y="3929066"/>
            <a:ext cx="2376487" cy="2339975"/>
            <a:chOff x="322263" y="1508125"/>
            <a:chExt cx="2376487" cy="2339975"/>
          </a:xfrm>
        </p:grpSpPr>
        <p:sp>
          <p:nvSpPr>
            <p:cNvPr id="9" name="Oval 6"/>
            <p:cNvSpPr>
              <a:spLocks noChangeArrowheads="1"/>
            </p:cNvSpPr>
            <p:nvPr/>
          </p:nvSpPr>
          <p:spPr bwMode="auto">
            <a:xfrm>
              <a:off x="898525" y="1651000"/>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10" name="Oval 7"/>
            <p:cNvSpPr>
              <a:spLocks noChangeArrowheads="1"/>
            </p:cNvSpPr>
            <p:nvPr/>
          </p:nvSpPr>
          <p:spPr bwMode="auto">
            <a:xfrm>
              <a:off x="1979613" y="1651000"/>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11" name="Oval 8"/>
            <p:cNvSpPr>
              <a:spLocks noChangeArrowheads="1"/>
            </p:cNvSpPr>
            <p:nvPr/>
          </p:nvSpPr>
          <p:spPr bwMode="auto">
            <a:xfrm>
              <a:off x="322263" y="2516188"/>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12" name="Oval 9"/>
            <p:cNvSpPr>
              <a:spLocks noChangeArrowheads="1"/>
            </p:cNvSpPr>
            <p:nvPr/>
          </p:nvSpPr>
          <p:spPr bwMode="auto">
            <a:xfrm>
              <a:off x="971550" y="3235325"/>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13" name="Oval 10"/>
            <p:cNvSpPr>
              <a:spLocks noChangeArrowheads="1"/>
            </p:cNvSpPr>
            <p:nvPr/>
          </p:nvSpPr>
          <p:spPr bwMode="auto">
            <a:xfrm>
              <a:off x="1906588" y="3235325"/>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14" name="Oval 11"/>
            <p:cNvSpPr>
              <a:spLocks noChangeArrowheads="1"/>
            </p:cNvSpPr>
            <p:nvPr/>
          </p:nvSpPr>
          <p:spPr bwMode="auto">
            <a:xfrm>
              <a:off x="1474788" y="2443163"/>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15" name="Oval 12"/>
            <p:cNvSpPr>
              <a:spLocks noChangeArrowheads="1"/>
            </p:cNvSpPr>
            <p:nvPr/>
          </p:nvSpPr>
          <p:spPr bwMode="auto">
            <a:xfrm>
              <a:off x="2338388" y="2443163"/>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16" name="Line 13"/>
            <p:cNvSpPr>
              <a:spLocks noChangeShapeType="1"/>
            </p:cNvSpPr>
            <p:nvPr/>
          </p:nvSpPr>
          <p:spPr bwMode="auto">
            <a:xfrm>
              <a:off x="1258888" y="1866900"/>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17" name="Freeform 14"/>
            <p:cNvSpPr/>
            <p:nvPr/>
          </p:nvSpPr>
          <p:spPr bwMode="auto">
            <a:xfrm>
              <a:off x="539750" y="19875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8" name="Freeform 15"/>
            <p:cNvSpPr/>
            <p:nvPr/>
          </p:nvSpPr>
          <p:spPr bwMode="auto">
            <a:xfrm>
              <a:off x="604838" y="2914650"/>
              <a:ext cx="392112"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9" name="Freeform 16"/>
            <p:cNvSpPr/>
            <p:nvPr/>
          </p:nvSpPr>
          <p:spPr bwMode="auto">
            <a:xfrm>
              <a:off x="1330325" y="3486150"/>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20" name="Freeform 17"/>
            <p:cNvSpPr/>
            <p:nvPr/>
          </p:nvSpPr>
          <p:spPr bwMode="auto">
            <a:xfrm>
              <a:off x="1187450" y="2813050"/>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21" name="Line 18"/>
            <p:cNvSpPr>
              <a:spLocks noChangeShapeType="1"/>
            </p:cNvSpPr>
            <p:nvPr/>
          </p:nvSpPr>
          <p:spPr bwMode="auto">
            <a:xfrm>
              <a:off x="1763713" y="2803525"/>
              <a:ext cx="287337" cy="431800"/>
            </a:xfrm>
            <a:prstGeom prst="line">
              <a:avLst/>
            </a:prstGeom>
            <a:noFill/>
            <a:ln w="19050">
              <a:solidFill>
                <a:srgbClr val="3333FF"/>
              </a:solidFill>
              <a:round/>
              <a:tailEnd type="none" w="med" len="lg"/>
            </a:ln>
            <a:effectLst/>
          </p:spPr>
          <p:txBody>
            <a:bodyPr wrap="none"/>
            <a:lstStyle/>
            <a:p>
              <a:endParaRPr lang="zh-CN" altLang="en-US"/>
            </a:p>
          </p:txBody>
        </p:sp>
        <p:sp>
          <p:nvSpPr>
            <p:cNvPr id="22" name="Line 19"/>
            <p:cNvSpPr>
              <a:spLocks noChangeShapeType="1"/>
            </p:cNvSpPr>
            <p:nvPr/>
          </p:nvSpPr>
          <p:spPr bwMode="auto">
            <a:xfrm flipH="1">
              <a:off x="1751013" y="2036763"/>
              <a:ext cx="287337" cy="431800"/>
            </a:xfrm>
            <a:prstGeom prst="line">
              <a:avLst/>
            </a:prstGeom>
            <a:noFill/>
            <a:ln w="19050">
              <a:solidFill>
                <a:srgbClr val="3333FF"/>
              </a:solidFill>
              <a:round/>
              <a:tailEnd type="none" w="med" len="lg"/>
            </a:ln>
            <a:effectLst/>
          </p:spPr>
          <p:txBody>
            <a:bodyPr wrap="none"/>
            <a:lstStyle/>
            <a:p>
              <a:endParaRPr lang="zh-CN" altLang="en-US"/>
            </a:p>
          </p:txBody>
        </p:sp>
        <p:sp>
          <p:nvSpPr>
            <p:cNvPr id="23" name="Line 20"/>
            <p:cNvSpPr>
              <a:spLocks noChangeShapeType="1"/>
            </p:cNvSpPr>
            <p:nvPr/>
          </p:nvSpPr>
          <p:spPr bwMode="auto">
            <a:xfrm>
              <a:off x="2266950" y="2011363"/>
              <a:ext cx="215900" cy="431800"/>
            </a:xfrm>
            <a:prstGeom prst="line">
              <a:avLst/>
            </a:prstGeom>
            <a:noFill/>
            <a:ln w="19050">
              <a:solidFill>
                <a:srgbClr val="3333FF"/>
              </a:solidFill>
              <a:round/>
              <a:tailEnd type="none" w="med" len="lg"/>
            </a:ln>
            <a:effectLst/>
          </p:spPr>
          <p:txBody>
            <a:bodyPr wrap="none"/>
            <a:lstStyle/>
            <a:p>
              <a:endParaRPr lang="zh-CN" altLang="en-US"/>
            </a:p>
          </p:txBody>
        </p:sp>
        <p:sp>
          <p:nvSpPr>
            <p:cNvPr id="24" name="Freeform 21"/>
            <p:cNvSpPr/>
            <p:nvPr/>
          </p:nvSpPr>
          <p:spPr bwMode="auto">
            <a:xfrm>
              <a:off x="2209800" y="2871788"/>
              <a:ext cx="266700" cy="411162"/>
            </a:xfrm>
            <a:custGeom>
              <a:avLst/>
              <a:gdLst/>
              <a:ahLst/>
              <a:cxnLst>
                <a:cxn ang="0">
                  <a:pos x="168" y="0"/>
                </a:cxn>
                <a:cxn ang="0">
                  <a:pos x="0" y="259"/>
                </a:cxn>
              </a:cxnLst>
              <a:rect l="0" t="0" r="r" b="b"/>
              <a:pathLst>
                <a:path w="168" h="259">
                  <a:moveTo>
                    <a:pt x="168" y="0"/>
                  </a:moveTo>
                  <a:lnTo>
                    <a:pt x="0" y="259"/>
                  </a:lnTo>
                </a:path>
              </a:pathLst>
            </a:custGeom>
            <a:noFill/>
            <a:ln w="19050">
              <a:solidFill>
                <a:srgbClr val="3333FF"/>
              </a:solidFill>
              <a:round/>
              <a:tailEnd type="none" w="med" len="lg"/>
            </a:ln>
            <a:effectLst/>
          </p:spPr>
          <p:txBody>
            <a:bodyPr wrap="none"/>
            <a:lstStyle/>
            <a:p>
              <a:endParaRPr lang="zh-CN" altLang="en-US"/>
            </a:p>
          </p:txBody>
        </p:sp>
        <p:sp>
          <p:nvSpPr>
            <p:cNvPr id="25" name="Text Box 22"/>
            <p:cNvSpPr txBox="1">
              <a:spLocks noChangeArrowheads="1"/>
            </p:cNvSpPr>
            <p:nvPr/>
          </p:nvSpPr>
          <p:spPr bwMode="auto">
            <a:xfrm>
              <a:off x="1403350" y="1508125"/>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28</a:t>
              </a:r>
            </a:p>
          </p:txBody>
        </p:sp>
        <p:sp>
          <p:nvSpPr>
            <p:cNvPr id="26" name="Text Box 23"/>
            <p:cNvSpPr txBox="1">
              <a:spLocks noChangeArrowheads="1"/>
            </p:cNvSpPr>
            <p:nvPr/>
          </p:nvSpPr>
          <p:spPr bwMode="auto">
            <a:xfrm>
              <a:off x="323850" y="1974850"/>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10</a:t>
              </a:r>
            </a:p>
          </p:txBody>
        </p:sp>
        <p:sp>
          <p:nvSpPr>
            <p:cNvPr id="27" name="Text Box 25"/>
            <p:cNvSpPr txBox="1">
              <a:spLocks noChangeArrowheads="1"/>
            </p:cNvSpPr>
            <p:nvPr/>
          </p:nvSpPr>
          <p:spPr bwMode="auto">
            <a:xfrm>
              <a:off x="1474788" y="2046288"/>
              <a:ext cx="503237"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14</a:t>
              </a:r>
            </a:p>
          </p:txBody>
        </p:sp>
        <p:sp>
          <p:nvSpPr>
            <p:cNvPr id="28" name="Text Box 26"/>
            <p:cNvSpPr txBox="1">
              <a:spLocks noChangeArrowheads="1"/>
            </p:cNvSpPr>
            <p:nvPr/>
          </p:nvSpPr>
          <p:spPr bwMode="auto">
            <a:xfrm>
              <a:off x="396875" y="2982913"/>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25</a:t>
              </a:r>
            </a:p>
          </p:txBody>
        </p:sp>
        <p:sp>
          <p:nvSpPr>
            <p:cNvPr id="29" name="Text Box 28"/>
            <p:cNvSpPr txBox="1">
              <a:spLocks noChangeArrowheads="1"/>
            </p:cNvSpPr>
            <p:nvPr/>
          </p:nvSpPr>
          <p:spPr bwMode="auto">
            <a:xfrm>
              <a:off x="1835150" y="2693988"/>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18</a:t>
              </a:r>
            </a:p>
          </p:txBody>
        </p:sp>
        <p:sp>
          <p:nvSpPr>
            <p:cNvPr id="30" name="Text Box 29"/>
            <p:cNvSpPr txBox="1">
              <a:spLocks noChangeArrowheads="1"/>
            </p:cNvSpPr>
            <p:nvPr/>
          </p:nvSpPr>
          <p:spPr bwMode="auto">
            <a:xfrm>
              <a:off x="1403350" y="3451225"/>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22</a:t>
              </a:r>
            </a:p>
          </p:txBody>
        </p:sp>
      </p:grpSp>
      <p:grpSp>
        <p:nvGrpSpPr>
          <p:cNvPr id="32" name="组合 31"/>
          <p:cNvGrpSpPr/>
          <p:nvPr/>
        </p:nvGrpSpPr>
        <p:grpSpPr>
          <a:xfrm>
            <a:off x="5267347" y="4110041"/>
            <a:ext cx="2376487" cy="2016125"/>
            <a:chOff x="322263" y="1651000"/>
            <a:chExt cx="2376487" cy="2016125"/>
          </a:xfrm>
        </p:grpSpPr>
        <p:sp>
          <p:nvSpPr>
            <p:cNvPr id="33" name="Oval 6"/>
            <p:cNvSpPr>
              <a:spLocks noChangeArrowheads="1"/>
            </p:cNvSpPr>
            <p:nvPr/>
          </p:nvSpPr>
          <p:spPr bwMode="auto">
            <a:xfrm>
              <a:off x="898525" y="1651000"/>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34" name="Oval 7"/>
            <p:cNvSpPr>
              <a:spLocks noChangeArrowheads="1"/>
            </p:cNvSpPr>
            <p:nvPr/>
          </p:nvSpPr>
          <p:spPr bwMode="auto">
            <a:xfrm>
              <a:off x="1979613" y="1651000"/>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35" name="Oval 8"/>
            <p:cNvSpPr>
              <a:spLocks noChangeArrowheads="1"/>
            </p:cNvSpPr>
            <p:nvPr/>
          </p:nvSpPr>
          <p:spPr bwMode="auto">
            <a:xfrm>
              <a:off x="322263" y="2516188"/>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36" name="Oval 9"/>
            <p:cNvSpPr>
              <a:spLocks noChangeArrowheads="1"/>
            </p:cNvSpPr>
            <p:nvPr/>
          </p:nvSpPr>
          <p:spPr bwMode="auto">
            <a:xfrm>
              <a:off x="971550" y="3235325"/>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37" name="Oval 10"/>
            <p:cNvSpPr>
              <a:spLocks noChangeArrowheads="1"/>
            </p:cNvSpPr>
            <p:nvPr/>
          </p:nvSpPr>
          <p:spPr bwMode="auto">
            <a:xfrm>
              <a:off x="1906588" y="3235325"/>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38" name="Oval 11"/>
            <p:cNvSpPr>
              <a:spLocks noChangeArrowheads="1"/>
            </p:cNvSpPr>
            <p:nvPr/>
          </p:nvSpPr>
          <p:spPr bwMode="auto">
            <a:xfrm>
              <a:off x="1474788" y="2443163"/>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39" name="Oval 12"/>
            <p:cNvSpPr>
              <a:spLocks noChangeArrowheads="1"/>
            </p:cNvSpPr>
            <p:nvPr/>
          </p:nvSpPr>
          <p:spPr bwMode="auto">
            <a:xfrm>
              <a:off x="2338388" y="2443163"/>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grpSp>
      <p:grpSp>
        <p:nvGrpSpPr>
          <p:cNvPr id="57" name="组合 56"/>
          <p:cNvGrpSpPr/>
          <p:nvPr/>
        </p:nvGrpSpPr>
        <p:grpSpPr>
          <a:xfrm>
            <a:off x="3500430" y="4164001"/>
            <a:ext cx="1571636" cy="1000132"/>
            <a:chOff x="3500430" y="4429132"/>
            <a:chExt cx="1571636" cy="1000132"/>
          </a:xfrm>
        </p:grpSpPr>
        <p:sp>
          <p:nvSpPr>
            <p:cNvPr id="55" name="右箭头 54"/>
            <p:cNvSpPr/>
            <p:nvPr/>
          </p:nvSpPr>
          <p:spPr bwMode="auto">
            <a:xfrm>
              <a:off x="3643306" y="5214950"/>
              <a:ext cx="1428760" cy="214314"/>
            </a:xfrm>
            <a:prstGeom prst="rightArrow">
              <a:avLst/>
            </a:prstGeom>
            <a:ln>
              <a:headEnd type="none" w="med" len="med"/>
              <a:tailEnd type="none" w="med" len="lg"/>
            </a:ln>
          </p:spPr>
          <p:style>
            <a:lnRef idx="1">
              <a:schemeClr val="accent4"/>
            </a:lnRef>
            <a:fillRef idx="3">
              <a:schemeClr val="accent4"/>
            </a:fillRef>
            <a:effectRef idx="2">
              <a:schemeClr val="accent4"/>
            </a:effectRef>
            <a:fontRef idx="minor">
              <a:schemeClr val="lt1"/>
            </a:fontRef>
          </p:style>
          <p:txBody>
            <a:bodyPr wrap="none" rtlCol="0" anchor="ctr"/>
            <a:lstStyle/>
            <a:p>
              <a:pPr algn="ctr"/>
              <a:endParaRPr lang="zh-CN" altLang="en-US"/>
            </a:p>
          </p:txBody>
        </p:sp>
        <p:sp>
          <p:nvSpPr>
            <p:cNvPr id="56" name="TextBox 55"/>
            <p:cNvSpPr txBox="1"/>
            <p:nvPr/>
          </p:nvSpPr>
          <p:spPr>
            <a:xfrm>
              <a:off x="3500430" y="4429132"/>
              <a:ext cx="1571636" cy="707886"/>
            </a:xfrm>
            <a:prstGeom prst="rect">
              <a:avLst/>
            </a:prstGeom>
            <a:noFill/>
          </p:spPr>
          <p:txBody>
            <a:bodyPr wrap="square" rtlCol="0">
              <a:spAutoFit/>
            </a:bodyPr>
            <a:lstStyle/>
            <a:p>
              <a:pPr algn="l"/>
              <a:r>
                <a:rPr lang="zh-CN" altLang="en-US" sz="2000" smtClean="0">
                  <a:ea typeface="楷体" panose="02010609060101010101" pitchFamily="49" charset="-122"/>
                  <a:cs typeface="Times New Roman" panose="02020603050405020304" pitchFamily="18" charset="0"/>
                </a:rPr>
                <a:t>有条件地加入</a:t>
              </a:r>
              <a:r>
                <a:rPr kumimoji="1" lang="en-US" altLang="zh-CN" sz="2000" smtClean="0">
                  <a:solidFill>
                    <a:srgbClr val="0000FF"/>
                  </a:solidFill>
                  <a:ea typeface="楷体" panose="02010609060101010101" pitchFamily="49" charset="-122"/>
                  <a:cs typeface="Times New Roman" panose="02020603050405020304" pitchFamily="18" charset="0"/>
                </a:rPr>
                <a:t>(</a:t>
              </a:r>
              <a:r>
                <a:rPr kumimoji="1" lang="en-US" altLang="zh-CN" sz="2000" i="1" smtClean="0">
                  <a:solidFill>
                    <a:srgbClr val="0000FF"/>
                  </a:solidFill>
                  <a:ea typeface="楷体" panose="02010609060101010101" pitchFamily="49" charset="-122"/>
                  <a:cs typeface="Times New Roman" panose="02020603050405020304" pitchFamily="18" charset="0"/>
                </a:rPr>
                <a:t>n</a:t>
              </a:r>
              <a:r>
                <a:rPr kumimoji="1" lang="en-US" altLang="zh-CN" sz="2000" smtClean="0">
                  <a:solidFill>
                    <a:srgbClr val="0000FF"/>
                  </a:solidFill>
                  <a:latin typeface="+mj-ea"/>
                  <a:ea typeface="+mj-ea"/>
                  <a:cs typeface="Times New Roman" panose="02020603050405020304" pitchFamily="18" charset="0"/>
                </a:rPr>
                <a:t>-</a:t>
              </a:r>
              <a:r>
                <a:rPr kumimoji="1" lang="en-US" altLang="zh-CN" sz="2000" smtClean="0">
                  <a:solidFill>
                    <a:srgbClr val="0000FF"/>
                  </a:solidFill>
                  <a:ea typeface="楷体" panose="02010609060101010101" pitchFamily="49" charset="-122"/>
                  <a:cs typeface="Times New Roman" panose="02020603050405020304" pitchFamily="18" charset="0"/>
                </a:rPr>
                <a:t>1)</a:t>
              </a:r>
              <a:r>
                <a:rPr kumimoji="1" lang="zh-CN" altLang="en-US" sz="2000" smtClean="0">
                  <a:solidFill>
                    <a:srgbClr val="0000FF"/>
                  </a:solidFill>
                  <a:ea typeface="楷体" panose="02010609060101010101" pitchFamily="49" charset="-122"/>
                  <a:cs typeface="Times New Roman" panose="02020603050405020304" pitchFamily="18" charset="0"/>
                </a:rPr>
                <a:t>条边</a:t>
              </a:r>
              <a:endParaRPr lang="zh-CN" altLang="en-US" sz="2000">
                <a:ea typeface="楷体" panose="02010609060101010101" pitchFamily="49" charset="-122"/>
                <a:cs typeface="Times New Roman" panose="02020603050405020304" pitchFamily="18" charset="0"/>
              </a:endParaRPr>
            </a:p>
          </p:txBody>
        </p:sp>
      </p:grpSp>
      <p:sp>
        <p:nvSpPr>
          <p:cNvPr id="41" name="TextBox 40"/>
          <p:cNvSpPr txBox="1"/>
          <p:nvPr/>
        </p:nvSpPr>
        <p:spPr>
          <a:xfrm>
            <a:off x="6143636" y="6286520"/>
            <a:ext cx="1214446" cy="400110"/>
          </a:xfrm>
          <a:prstGeom prst="rect">
            <a:avLst/>
          </a:prstGeom>
          <a:noFill/>
        </p:spPr>
        <p:txBody>
          <a:bodyPr wrap="square" rtlCol="0">
            <a:spAutoFit/>
          </a:bodyPr>
          <a:lstStyle/>
          <a:p>
            <a:r>
              <a:rPr lang="en-US" altLang="zh-CN" sz="2000" smtClean="0"/>
              <a:t>TE={}</a:t>
            </a:r>
            <a:endParaRPr lang="zh-CN" altLang="en-US" sz="2000"/>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121</a:t>
            </a:fld>
            <a:endParaRPr lang="en-US" altLang="zh-CN" dirty="0"/>
          </a:p>
        </p:txBody>
      </p:sp>
      <p:sp>
        <p:nvSpPr>
          <p:cNvPr id="42" name="Text Box 23"/>
          <p:cNvSpPr txBox="1">
            <a:spLocks noChangeArrowheads="1"/>
          </p:cNvSpPr>
          <p:nvPr/>
        </p:nvSpPr>
        <p:spPr bwMode="auto">
          <a:xfrm>
            <a:off x="2768590" y="4372564"/>
            <a:ext cx="503238" cy="400110"/>
          </a:xfrm>
          <a:prstGeom prst="rect">
            <a:avLst/>
          </a:prstGeom>
          <a:noFill/>
          <a:ln w="19050" algn="ctr">
            <a:noFill/>
            <a:miter lim="800000"/>
            <a:tailEnd type="none" w="med" len="lg"/>
          </a:ln>
          <a:effectLst/>
        </p:spPr>
        <p:txBody>
          <a:bodyPr>
            <a:spAutoFit/>
          </a:bodyPr>
          <a:lstStyle/>
          <a:p>
            <a:pPr algn="l">
              <a:spcBef>
                <a:spcPct val="50000"/>
              </a:spcBef>
            </a:pPr>
            <a:r>
              <a:rPr lang="en-US" altLang="zh-CN" sz="2000" dirty="0"/>
              <a:t>16</a:t>
            </a:r>
          </a:p>
        </p:txBody>
      </p:sp>
      <p:sp>
        <p:nvSpPr>
          <p:cNvPr id="43" name="Text Box 29"/>
          <p:cNvSpPr txBox="1">
            <a:spLocks noChangeArrowheads="1"/>
          </p:cNvSpPr>
          <p:nvPr/>
        </p:nvSpPr>
        <p:spPr bwMode="auto">
          <a:xfrm>
            <a:off x="2697152" y="5415552"/>
            <a:ext cx="503238" cy="400110"/>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0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805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8051">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ChangeArrowheads="1"/>
          </p:cNvSpPr>
          <p:nvPr/>
        </p:nvSpPr>
        <p:spPr bwMode="auto">
          <a:xfrm>
            <a:off x="2228850" y="3151188"/>
            <a:ext cx="9144000" cy="0"/>
          </a:xfrm>
          <a:prstGeom prst="rect">
            <a:avLst/>
          </a:prstGeom>
          <a:noFill/>
          <a:ln w="9525">
            <a:noFill/>
            <a:miter lim="800000"/>
          </a:ln>
          <a:effectLst/>
        </p:spPr>
        <p:txBody>
          <a:bodyPr>
            <a:spAutoFit/>
          </a:bodyPr>
          <a:lstStyle/>
          <a:p>
            <a:endParaRPr lang="zh-CN" altLang="en-US"/>
          </a:p>
        </p:txBody>
      </p:sp>
      <p:sp>
        <p:nvSpPr>
          <p:cNvPr id="47108" name="Text Box 4"/>
          <p:cNvSpPr txBox="1">
            <a:spLocks noChangeArrowheads="1"/>
          </p:cNvSpPr>
          <p:nvPr/>
        </p:nvSpPr>
        <p:spPr bwMode="auto">
          <a:xfrm>
            <a:off x="2000232" y="4572008"/>
            <a:ext cx="5548330" cy="457200"/>
          </a:xfrm>
          <a:prstGeom prst="rect">
            <a:avLst/>
          </a:prstGeom>
          <a:noFill/>
          <a:ln w="9525">
            <a:noFill/>
            <a:miter lim="800000"/>
          </a:ln>
          <a:effectLst/>
        </p:spPr>
        <p:txBody>
          <a:bodyPr wrap="square">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克鲁斯卡尔算法求解最小生成树的</a:t>
            </a:r>
            <a:r>
              <a:rPr kumimoji="1" lang="zh-CN" altLang="en-US" dirty="0" smtClean="0">
                <a:ea typeface="楷体" panose="02010609060101010101" pitchFamily="49" charset="-122"/>
                <a:cs typeface="Times New Roman" panose="02020603050405020304" pitchFamily="18" charset="0"/>
              </a:rPr>
              <a:t>过程 </a:t>
            </a:r>
            <a:endParaRPr kumimoji="1" lang="zh-CN" altLang="en-US" dirty="0">
              <a:ea typeface="楷体" panose="02010609060101010101" pitchFamily="49" charset="-122"/>
              <a:cs typeface="Times New Roman" panose="02020603050405020304" pitchFamily="18" charset="0"/>
            </a:endParaRPr>
          </a:p>
        </p:txBody>
      </p:sp>
      <p:grpSp>
        <p:nvGrpSpPr>
          <p:cNvPr id="98" name="组合 97"/>
          <p:cNvGrpSpPr/>
          <p:nvPr/>
        </p:nvGrpSpPr>
        <p:grpSpPr>
          <a:xfrm>
            <a:off x="322263" y="1508125"/>
            <a:ext cx="2376487" cy="2806703"/>
            <a:chOff x="322263" y="1508125"/>
            <a:chExt cx="2376487" cy="2806703"/>
          </a:xfrm>
        </p:grpSpPr>
        <p:sp>
          <p:nvSpPr>
            <p:cNvPr id="47110" name="Oval 6"/>
            <p:cNvSpPr>
              <a:spLocks noChangeArrowheads="1"/>
            </p:cNvSpPr>
            <p:nvPr/>
          </p:nvSpPr>
          <p:spPr bwMode="auto">
            <a:xfrm>
              <a:off x="898525" y="1651000"/>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47111" name="Oval 7"/>
            <p:cNvSpPr>
              <a:spLocks noChangeArrowheads="1"/>
            </p:cNvSpPr>
            <p:nvPr/>
          </p:nvSpPr>
          <p:spPr bwMode="auto">
            <a:xfrm>
              <a:off x="1979613" y="1651000"/>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47112" name="Oval 8"/>
            <p:cNvSpPr>
              <a:spLocks noChangeArrowheads="1"/>
            </p:cNvSpPr>
            <p:nvPr/>
          </p:nvSpPr>
          <p:spPr bwMode="auto">
            <a:xfrm>
              <a:off x="322263" y="2516188"/>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47113" name="Oval 9"/>
            <p:cNvSpPr>
              <a:spLocks noChangeArrowheads="1"/>
            </p:cNvSpPr>
            <p:nvPr/>
          </p:nvSpPr>
          <p:spPr bwMode="auto">
            <a:xfrm>
              <a:off x="971550" y="3235325"/>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47114" name="Oval 10"/>
            <p:cNvSpPr>
              <a:spLocks noChangeArrowheads="1"/>
            </p:cNvSpPr>
            <p:nvPr/>
          </p:nvSpPr>
          <p:spPr bwMode="auto">
            <a:xfrm>
              <a:off x="1906588" y="3235325"/>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47115" name="Oval 11"/>
            <p:cNvSpPr>
              <a:spLocks noChangeArrowheads="1"/>
            </p:cNvSpPr>
            <p:nvPr/>
          </p:nvSpPr>
          <p:spPr bwMode="auto">
            <a:xfrm>
              <a:off x="1474788" y="2443163"/>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47116" name="Oval 12"/>
            <p:cNvSpPr>
              <a:spLocks noChangeArrowheads="1"/>
            </p:cNvSpPr>
            <p:nvPr/>
          </p:nvSpPr>
          <p:spPr bwMode="auto">
            <a:xfrm>
              <a:off x="2338388" y="2443163"/>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47117" name="Line 13"/>
            <p:cNvSpPr>
              <a:spLocks noChangeShapeType="1"/>
            </p:cNvSpPr>
            <p:nvPr/>
          </p:nvSpPr>
          <p:spPr bwMode="auto">
            <a:xfrm>
              <a:off x="1258888" y="1866900"/>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47118" name="Freeform 14"/>
            <p:cNvSpPr/>
            <p:nvPr/>
          </p:nvSpPr>
          <p:spPr bwMode="auto">
            <a:xfrm>
              <a:off x="539750" y="1987550"/>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7119" name="Freeform 15"/>
            <p:cNvSpPr/>
            <p:nvPr/>
          </p:nvSpPr>
          <p:spPr bwMode="auto">
            <a:xfrm>
              <a:off x="604838" y="2914650"/>
              <a:ext cx="392112"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7120" name="Freeform 16"/>
            <p:cNvSpPr/>
            <p:nvPr/>
          </p:nvSpPr>
          <p:spPr bwMode="auto">
            <a:xfrm>
              <a:off x="1330325" y="3486150"/>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7121" name="Freeform 17"/>
            <p:cNvSpPr/>
            <p:nvPr/>
          </p:nvSpPr>
          <p:spPr bwMode="auto">
            <a:xfrm>
              <a:off x="1187450" y="2813050"/>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47122" name="Line 18"/>
            <p:cNvSpPr>
              <a:spLocks noChangeShapeType="1"/>
            </p:cNvSpPr>
            <p:nvPr/>
          </p:nvSpPr>
          <p:spPr bwMode="auto">
            <a:xfrm>
              <a:off x="1763713" y="2803525"/>
              <a:ext cx="287337" cy="431800"/>
            </a:xfrm>
            <a:prstGeom prst="line">
              <a:avLst/>
            </a:prstGeom>
            <a:noFill/>
            <a:ln w="19050">
              <a:solidFill>
                <a:srgbClr val="3333FF"/>
              </a:solidFill>
              <a:round/>
              <a:tailEnd type="none" w="med" len="lg"/>
            </a:ln>
            <a:effectLst/>
          </p:spPr>
          <p:txBody>
            <a:bodyPr wrap="none"/>
            <a:lstStyle/>
            <a:p>
              <a:endParaRPr lang="zh-CN" altLang="en-US"/>
            </a:p>
          </p:txBody>
        </p:sp>
        <p:sp>
          <p:nvSpPr>
            <p:cNvPr id="47123" name="Line 19"/>
            <p:cNvSpPr>
              <a:spLocks noChangeShapeType="1"/>
            </p:cNvSpPr>
            <p:nvPr/>
          </p:nvSpPr>
          <p:spPr bwMode="auto">
            <a:xfrm flipH="1">
              <a:off x="1751013" y="2036763"/>
              <a:ext cx="287337" cy="431800"/>
            </a:xfrm>
            <a:prstGeom prst="line">
              <a:avLst/>
            </a:prstGeom>
            <a:noFill/>
            <a:ln w="19050">
              <a:solidFill>
                <a:srgbClr val="3333FF"/>
              </a:solidFill>
              <a:round/>
              <a:tailEnd type="none" w="med" len="lg"/>
            </a:ln>
            <a:effectLst/>
          </p:spPr>
          <p:txBody>
            <a:bodyPr wrap="none"/>
            <a:lstStyle/>
            <a:p>
              <a:endParaRPr lang="zh-CN" altLang="en-US"/>
            </a:p>
          </p:txBody>
        </p:sp>
        <p:sp>
          <p:nvSpPr>
            <p:cNvPr id="47124" name="Line 20"/>
            <p:cNvSpPr>
              <a:spLocks noChangeShapeType="1"/>
            </p:cNvSpPr>
            <p:nvPr/>
          </p:nvSpPr>
          <p:spPr bwMode="auto">
            <a:xfrm>
              <a:off x="2266950" y="2011363"/>
              <a:ext cx="215900" cy="431800"/>
            </a:xfrm>
            <a:prstGeom prst="line">
              <a:avLst/>
            </a:prstGeom>
            <a:noFill/>
            <a:ln w="19050">
              <a:solidFill>
                <a:srgbClr val="3333FF"/>
              </a:solidFill>
              <a:round/>
              <a:tailEnd type="none" w="med" len="lg"/>
            </a:ln>
            <a:effectLst/>
          </p:spPr>
          <p:txBody>
            <a:bodyPr wrap="none"/>
            <a:lstStyle/>
            <a:p>
              <a:endParaRPr lang="zh-CN" altLang="en-US"/>
            </a:p>
          </p:txBody>
        </p:sp>
        <p:sp>
          <p:nvSpPr>
            <p:cNvPr id="47125" name="Freeform 21"/>
            <p:cNvSpPr/>
            <p:nvPr/>
          </p:nvSpPr>
          <p:spPr bwMode="auto">
            <a:xfrm>
              <a:off x="2209800" y="2871788"/>
              <a:ext cx="266700" cy="411162"/>
            </a:xfrm>
            <a:custGeom>
              <a:avLst/>
              <a:gdLst/>
              <a:ahLst/>
              <a:cxnLst>
                <a:cxn ang="0">
                  <a:pos x="168" y="0"/>
                </a:cxn>
                <a:cxn ang="0">
                  <a:pos x="0" y="259"/>
                </a:cxn>
              </a:cxnLst>
              <a:rect l="0" t="0" r="r" b="b"/>
              <a:pathLst>
                <a:path w="168" h="259">
                  <a:moveTo>
                    <a:pt x="168" y="0"/>
                  </a:moveTo>
                  <a:lnTo>
                    <a:pt x="0" y="259"/>
                  </a:lnTo>
                </a:path>
              </a:pathLst>
            </a:custGeom>
            <a:noFill/>
            <a:ln w="19050">
              <a:solidFill>
                <a:srgbClr val="3333FF"/>
              </a:solidFill>
              <a:round/>
              <a:tailEnd type="none" w="med" len="lg"/>
            </a:ln>
            <a:effectLst/>
          </p:spPr>
          <p:txBody>
            <a:bodyPr wrap="none"/>
            <a:lstStyle/>
            <a:p>
              <a:endParaRPr lang="zh-CN" altLang="en-US"/>
            </a:p>
          </p:txBody>
        </p:sp>
        <p:sp>
          <p:nvSpPr>
            <p:cNvPr id="47126" name="Text Box 22"/>
            <p:cNvSpPr txBox="1">
              <a:spLocks noChangeArrowheads="1"/>
            </p:cNvSpPr>
            <p:nvPr/>
          </p:nvSpPr>
          <p:spPr bwMode="auto">
            <a:xfrm>
              <a:off x="1403350" y="1508125"/>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28</a:t>
              </a:r>
            </a:p>
          </p:txBody>
        </p:sp>
        <p:sp>
          <p:nvSpPr>
            <p:cNvPr id="47127" name="Text Box 23"/>
            <p:cNvSpPr txBox="1">
              <a:spLocks noChangeArrowheads="1"/>
            </p:cNvSpPr>
            <p:nvPr/>
          </p:nvSpPr>
          <p:spPr bwMode="auto">
            <a:xfrm>
              <a:off x="323850" y="1974850"/>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10</a:t>
              </a:r>
            </a:p>
          </p:txBody>
        </p:sp>
        <p:sp>
          <p:nvSpPr>
            <p:cNvPr id="47129" name="Text Box 25"/>
            <p:cNvSpPr txBox="1">
              <a:spLocks noChangeArrowheads="1"/>
            </p:cNvSpPr>
            <p:nvPr/>
          </p:nvSpPr>
          <p:spPr bwMode="auto">
            <a:xfrm>
              <a:off x="1474788" y="2046288"/>
              <a:ext cx="503237"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14</a:t>
              </a:r>
            </a:p>
          </p:txBody>
        </p:sp>
        <p:sp>
          <p:nvSpPr>
            <p:cNvPr id="47130" name="Text Box 26"/>
            <p:cNvSpPr txBox="1">
              <a:spLocks noChangeArrowheads="1"/>
            </p:cNvSpPr>
            <p:nvPr/>
          </p:nvSpPr>
          <p:spPr bwMode="auto">
            <a:xfrm>
              <a:off x="396875" y="2982913"/>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25</a:t>
              </a:r>
            </a:p>
          </p:txBody>
        </p:sp>
        <p:sp>
          <p:nvSpPr>
            <p:cNvPr id="47132" name="Text Box 28"/>
            <p:cNvSpPr txBox="1">
              <a:spLocks noChangeArrowheads="1"/>
            </p:cNvSpPr>
            <p:nvPr/>
          </p:nvSpPr>
          <p:spPr bwMode="auto">
            <a:xfrm>
              <a:off x="1835150" y="2693988"/>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18</a:t>
              </a:r>
            </a:p>
          </p:txBody>
        </p:sp>
        <p:sp>
          <p:nvSpPr>
            <p:cNvPr id="47133" name="Text Box 29"/>
            <p:cNvSpPr txBox="1">
              <a:spLocks noChangeArrowheads="1"/>
            </p:cNvSpPr>
            <p:nvPr/>
          </p:nvSpPr>
          <p:spPr bwMode="auto">
            <a:xfrm>
              <a:off x="1403350" y="3451225"/>
              <a:ext cx="503238" cy="396875"/>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22</a:t>
              </a:r>
            </a:p>
          </p:txBody>
        </p:sp>
        <p:sp>
          <p:nvSpPr>
            <p:cNvPr id="47135" name="Text Box 31"/>
            <p:cNvSpPr txBox="1">
              <a:spLocks noChangeArrowheads="1"/>
            </p:cNvSpPr>
            <p:nvPr/>
          </p:nvSpPr>
          <p:spPr bwMode="auto">
            <a:xfrm>
              <a:off x="1187450" y="3857628"/>
              <a:ext cx="935038"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图</a:t>
              </a:r>
              <a:r>
                <a:rPr lang="en-US" altLang="zh-CN" dirty="0">
                  <a:ea typeface="楷体" panose="02010609060101010101" pitchFamily="49" charset="-122"/>
                  <a:cs typeface="Times New Roman" panose="02020603050405020304" pitchFamily="18" charset="0"/>
                </a:rPr>
                <a:t>G</a:t>
              </a:r>
            </a:p>
          </p:txBody>
        </p:sp>
      </p:grpSp>
      <p:sp>
        <p:nvSpPr>
          <p:cNvPr id="47189" name="Text Box 85"/>
          <p:cNvSpPr txBox="1">
            <a:spLocks noChangeArrowheads="1"/>
          </p:cNvSpPr>
          <p:nvPr/>
        </p:nvSpPr>
        <p:spPr bwMode="auto">
          <a:xfrm>
            <a:off x="323851" y="260350"/>
            <a:ext cx="3962398" cy="457200"/>
          </a:xfrm>
          <a:prstGeom prst="rect">
            <a:avLst/>
          </a:prstGeom>
          <a:solidFill>
            <a:srgbClr val="339933"/>
          </a:solidFill>
          <a:ln w="19050" algn="ctr">
            <a:noFill/>
            <a:miter lim="800000"/>
            <a:tailEnd type="none" w="med" len="lg"/>
          </a:ln>
          <a:effectLst/>
        </p:spPr>
        <p:txBody>
          <a:bodyPr wrap="square">
            <a:spAutoFit/>
          </a:bodyPr>
          <a:lstStyle/>
          <a:p>
            <a:pPr>
              <a:spcBef>
                <a:spcPct val="50000"/>
              </a:spcBef>
            </a:pPr>
            <a:r>
              <a:rPr kumimoji="1" lang="en-US" altLang="zh-CN" dirty="0" err="1">
                <a:solidFill>
                  <a:schemeClr val="bg1"/>
                </a:solidFill>
                <a:ea typeface="楷体" panose="02010609060101010101" pitchFamily="49" charset="-122"/>
                <a:cs typeface="Times New Roman" panose="02020603050405020304" pitchFamily="18" charset="0"/>
              </a:rPr>
              <a:t>Kruskal</a:t>
            </a:r>
            <a:r>
              <a:rPr lang="zh-CN" altLang="en-US" dirty="0">
                <a:solidFill>
                  <a:schemeClr val="bg1"/>
                </a:solidFill>
                <a:ea typeface="楷体" panose="02010609060101010101" pitchFamily="49" charset="-122"/>
                <a:cs typeface="Times New Roman" panose="02020603050405020304" pitchFamily="18" charset="0"/>
              </a:rPr>
              <a:t>算法示例</a:t>
            </a:r>
            <a:r>
              <a:rPr lang="zh-CN" altLang="en-US" dirty="0" smtClean="0">
                <a:solidFill>
                  <a:schemeClr val="bg1"/>
                </a:solidFill>
                <a:ea typeface="楷体" panose="02010609060101010101" pitchFamily="49" charset="-122"/>
                <a:cs typeface="Times New Roman" panose="02020603050405020304" pitchFamily="18" charset="0"/>
              </a:rPr>
              <a:t>的演示</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100" name="组合 99"/>
          <p:cNvGrpSpPr/>
          <p:nvPr/>
        </p:nvGrpSpPr>
        <p:grpSpPr>
          <a:xfrm>
            <a:off x="5981727" y="1488032"/>
            <a:ext cx="2376487" cy="2310300"/>
            <a:chOff x="5981727" y="1488032"/>
            <a:chExt cx="2376487" cy="2310300"/>
          </a:xfrm>
        </p:grpSpPr>
        <p:sp>
          <p:nvSpPr>
            <p:cNvPr id="63" name="Oval 6"/>
            <p:cNvSpPr>
              <a:spLocks noChangeArrowheads="1"/>
            </p:cNvSpPr>
            <p:nvPr/>
          </p:nvSpPr>
          <p:spPr bwMode="auto">
            <a:xfrm>
              <a:off x="6557989" y="1619235"/>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dirty="0">
                  <a:solidFill>
                    <a:srgbClr val="0000FF"/>
                  </a:solidFill>
                  <a:latin typeface="Times New Roman" panose="02020603050405020304" pitchFamily="18" charset="0"/>
                  <a:cs typeface="Times New Roman" panose="02020603050405020304" pitchFamily="18" charset="0"/>
                </a:rPr>
                <a:t>0</a:t>
              </a:r>
            </a:p>
          </p:txBody>
        </p:sp>
        <p:sp>
          <p:nvSpPr>
            <p:cNvPr id="64" name="Oval 7"/>
            <p:cNvSpPr>
              <a:spLocks noChangeArrowheads="1"/>
            </p:cNvSpPr>
            <p:nvPr/>
          </p:nvSpPr>
          <p:spPr bwMode="auto">
            <a:xfrm>
              <a:off x="7639077" y="1619235"/>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1</a:t>
              </a:r>
            </a:p>
          </p:txBody>
        </p:sp>
        <p:sp>
          <p:nvSpPr>
            <p:cNvPr id="65" name="Oval 8"/>
            <p:cNvSpPr>
              <a:spLocks noChangeArrowheads="1"/>
            </p:cNvSpPr>
            <p:nvPr/>
          </p:nvSpPr>
          <p:spPr bwMode="auto">
            <a:xfrm>
              <a:off x="5981727" y="2484423"/>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5</a:t>
              </a:r>
            </a:p>
          </p:txBody>
        </p:sp>
        <p:sp>
          <p:nvSpPr>
            <p:cNvPr id="66" name="Oval 9"/>
            <p:cNvSpPr>
              <a:spLocks noChangeArrowheads="1"/>
            </p:cNvSpPr>
            <p:nvPr/>
          </p:nvSpPr>
          <p:spPr bwMode="auto">
            <a:xfrm>
              <a:off x="6631014" y="3203560"/>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4</a:t>
              </a:r>
            </a:p>
          </p:txBody>
        </p:sp>
        <p:sp>
          <p:nvSpPr>
            <p:cNvPr id="67" name="Oval 10"/>
            <p:cNvSpPr>
              <a:spLocks noChangeArrowheads="1"/>
            </p:cNvSpPr>
            <p:nvPr/>
          </p:nvSpPr>
          <p:spPr bwMode="auto">
            <a:xfrm>
              <a:off x="7566052" y="3203560"/>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3</a:t>
              </a:r>
            </a:p>
          </p:txBody>
        </p:sp>
        <p:sp>
          <p:nvSpPr>
            <p:cNvPr id="68" name="Oval 11"/>
            <p:cNvSpPr>
              <a:spLocks noChangeArrowheads="1"/>
            </p:cNvSpPr>
            <p:nvPr/>
          </p:nvSpPr>
          <p:spPr bwMode="auto">
            <a:xfrm>
              <a:off x="7134252" y="2411398"/>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6</a:t>
              </a:r>
            </a:p>
          </p:txBody>
        </p:sp>
        <p:sp>
          <p:nvSpPr>
            <p:cNvPr id="69" name="Oval 12"/>
            <p:cNvSpPr>
              <a:spLocks noChangeArrowheads="1"/>
            </p:cNvSpPr>
            <p:nvPr/>
          </p:nvSpPr>
          <p:spPr bwMode="auto">
            <a:xfrm>
              <a:off x="7997852" y="2411398"/>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a:solidFill>
                    <a:srgbClr val="0000FF"/>
                  </a:solidFill>
                  <a:latin typeface="Times New Roman" panose="02020603050405020304" pitchFamily="18" charset="0"/>
                  <a:cs typeface="Times New Roman" panose="02020603050405020304" pitchFamily="18" charset="0"/>
                </a:rPr>
                <a:t>2</a:t>
              </a:r>
            </a:p>
          </p:txBody>
        </p:sp>
        <p:sp>
          <p:nvSpPr>
            <p:cNvPr id="70" name="Line 13"/>
            <p:cNvSpPr>
              <a:spLocks noChangeShapeType="1"/>
            </p:cNvSpPr>
            <p:nvPr/>
          </p:nvSpPr>
          <p:spPr bwMode="auto">
            <a:xfrm>
              <a:off x="6918352" y="1835135"/>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71" name="Freeform 14"/>
            <p:cNvSpPr/>
            <p:nvPr/>
          </p:nvSpPr>
          <p:spPr bwMode="auto">
            <a:xfrm>
              <a:off x="6199214" y="1955785"/>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72" name="Freeform 15"/>
            <p:cNvSpPr/>
            <p:nvPr/>
          </p:nvSpPr>
          <p:spPr bwMode="auto">
            <a:xfrm>
              <a:off x="6264302" y="2882885"/>
              <a:ext cx="392112"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73" name="Freeform 16"/>
            <p:cNvSpPr/>
            <p:nvPr/>
          </p:nvSpPr>
          <p:spPr bwMode="auto">
            <a:xfrm>
              <a:off x="6989789" y="3454385"/>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74" name="Freeform 17"/>
            <p:cNvSpPr/>
            <p:nvPr/>
          </p:nvSpPr>
          <p:spPr bwMode="auto">
            <a:xfrm>
              <a:off x="6846914" y="2781285"/>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75" name="Line 18"/>
            <p:cNvSpPr>
              <a:spLocks noChangeShapeType="1"/>
            </p:cNvSpPr>
            <p:nvPr/>
          </p:nvSpPr>
          <p:spPr bwMode="auto">
            <a:xfrm>
              <a:off x="7423177" y="2771760"/>
              <a:ext cx="287337" cy="431800"/>
            </a:xfrm>
            <a:prstGeom prst="line">
              <a:avLst/>
            </a:prstGeom>
            <a:noFill/>
            <a:ln w="19050">
              <a:solidFill>
                <a:srgbClr val="3333FF"/>
              </a:solidFill>
              <a:round/>
              <a:tailEnd type="none" w="med" len="lg"/>
            </a:ln>
            <a:effectLst/>
          </p:spPr>
          <p:txBody>
            <a:bodyPr wrap="none"/>
            <a:lstStyle/>
            <a:p>
              <a:endParaRPr lang="zh-CN" altLang="en-US"/>
            </a:p>
          </p:txBody>
        </p:sp>
        <p:sp>
          <p:nvSpPr>
            <p:cNvPr id="76" name="Line 19"/>
            <p:cNvSpPr>
              <a:spLocks noChangeShapeType="1"/>
            </p:cNvSpPr>
            <p:nvPr/>
          </p:nvSpPr>
          <p:spPr bwMode="auto">
            <a:xfrm flipH="1">
              <a:off x="7410477" y="2004998"/>
              <a:ext cx="287337" cy="431800"/>
            </a:xfrm>
            <a:prstGeom prst="line">
              <a:avLst/>
            </a:prstGeom>
            <a:noFill/>
            <a:ln w="19050">
              <a:solidFill>
                <a:srgbClr val="3333FF"/>
              </a:solidFill>
              <a:round/>
              <a:tailEnd type="none" w="med" len="lg"/>
            </a:ln>
            <a:effectLst/>
          </p:spPr>
          <p:txBody>
            <a:bodyPr wrap="none"/>
            <a:lstStyle/>
            <a:p>
              <a:endParaRPr lang="zh-CN" altLang="en-US"/>
            </a:p>
          </p:txBody>
        </p:sp>
        <p:sp>
          <p:nvSpPr>
            <p:cNvPr id="77" name="Line 20"/>
            <p:cNvSpPr>
              <a:spLocks noChangeShapeType="1"/>
            </p:cNvSpPr>
            <p:nvPr/>
          </p:nvSpPr>
          <p:spPr bwMode="auto">
            <a:xfrm>
              <a:off x="7926414" y="1979598"/>
              <a:ext cx="215900" cy="431800"/>
            </a:xfrm>
            <a:prstGeom prst="line">
              <a:avLst/>
            </a:prstGeom>
            <a:noFill/>
            <a:ln w="19050">
              <a:solidFill>
                <a:srgbClr val="3333FF"/>
              </a:solidFill>
              <a:round/>
              <a:tailEnd type="none" w="med" len="lg"/>
            </a:ln>
            <a:effectLst/>
          </p:spPr>
          <p:txBody>
            <a:bodyPr wrap="none"/>
            <a:lstStyle/>
            <a:p>
              <a:endParaRPr lang="zh-CN" altLang="en-US"/>
            </a:p>
          </p:txBody>
        </p:sp>
        <p:sp>
          <p:nvSpPr>
            <p:cNvPr id="78" name="Freeform 21"/>
            <p:cNvSpPr/>
            <p:nvPr/>
          </p:nvSpPr>
          <p:spPr bwMode="auto">
            <a:xfrm>
              <a:off x="7869264" y="2840023"/>
              <a:ext cx="266700" cy="411162"/>
            </a:xfrm>
            <a:custGeom>
              <a:avLst/>
              <a:gdLst/>
              <a:ahLst/>
              <a:cxnLst>
                <a:cxn ang="0">
                  <a:pos x="168" y="0"/>
                </a:cxn>
                <a:cxn ang="0">
                  <a:pos x="0" y="259"/>
                </a:cxn>
              </a:cxnLst>
              <a:rect l="0" t="0" r="r" b="b"/>
              <a:pathLst>
                <a:path w="168" h="259">
                  <a:moveTo>
                    <a:pt x="168" y="0"/>
                  </a:moveTo>
                  <a:lnTo>
                    <a:pt x="0" y="259"/>
                  </a:lnTo>
                </a:path>
              </a:pathLst>
            </a:custGeom>
            <a:noFill/>
            <a:ln w="19050">
              <a:solidFill>
                <a:srgbClr val="3333FF"/>
              </a:solidFill>
              <a:round/>
              <a:tailEnd type="none" w="med" len="lg"/>
            </a:ln>
            <a:effectLst/>
          </p:spPr>
          <p:txBody>
            <a:bodyPr wrap="none"/>
            <a:lstStyle/>
            <a:p>
              <a:endParaRPr lang="zh-CN" altLang="en-US"/>
            </a:p>
          </p:txBody>
        </p:sp>
        <p:sp>
          <p:nvSpPr>
            <p:cNvPr id="88" name="Text Box 71"/>
            <p:cNvSpPr txBox="1">
              <a:spLocks noChangeArrowheads="1"/>
            </p:cNvSpPr>
            <p:nvPr/>
          </p:nvSpPr>
          <p:spPr bwMode="auto">
            <a:xfrm>
              <a:off x="6061103" y="1928802"/>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1</a:t>
              </a:r>
            </a:p>
          </p:txBody>
        </p:sp>
        <p:sp>
          <p:nvSpPr>
            <p:cNvPr id="89" name="Text Box 72"/>
            <p:cNvSpPr txBox="1">
              <a:spLocks noChangeArrowheads="1"/>
            </p:cNvSpPr>
            <p:nvPr/>
          </p:nvSpPr>
          <p:spPr bwMode="auto">
            <a:xfrm>
              <a:off x="7989929" y="2954323"/>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a:solidFill>
                    <a:srgbClr val="FF3300"/>
                  </a:solidFill>
                </a:rPr>
                <a:t>2</a:t>
              </a:r>
            </a:p>
          </p:txBody>
        </p:sp>
        <p:sp>
          <p:nvSpPr>
            <p:cNvPr id="90" name="Text Box 73"/>
            <p:cNvSpPr txBox="1">
              <a:spLocks noChangeArrowheads="1"/>
            </p:cNvSpPr>
            <p:nvPr/>
          </p:nvSpPr>
          <p:spPr bwMode="auto">
            <a:xfrm>
              <a:off x="7273964" y="1944673"/>
              <a:ext cx="287337"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3</a:t>
              </a:r>
            </a:p>
          </p:txBody>
        </p:sp>
        <p:sp>
          <p:nvSpPr>
            <p:cNvPr id="91" name="Text Box 75"/>
            <p:cNvSpPr txBox="1">
              <a:spLocks noChangeArrowheads="1"/>
            </p:cNvSpPr>
            <p:nvPr/>
          </p:nvSpPr>
          <p:spPr bwMode="auto">
            <a:xfrm>
              <a:off x="6127777" y="3000372"/>
              <a:ext cx="287337"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8</a:t>
              </a:r>
            </a:p>
          </p:txBody>
        </p:sp>
        <p:sp>
          <p:nvSpPr>
            <p:cNvPr id="92" name="Text Box 76"/>
            <p:cNvSpPr txBox="1">
              <a:spLocks noChangeArrowheads="1"/>
            </p:cNvSpPr>
            <p:nvPr/>
          </p:nvSpPr>
          <p:spPr bwMode="auto">
            <a:xfrm>
              <a:off x="7132673" y="3429000"/>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6</a:t>
              </a:r>
            </a:p>
          </p:txBody>
        </p:sp>
        <p:sp>
          <p:nvSpPr>
            <p:cNvPr id="93" name="Text Box 77"/>
            <p:cNvSpPr txBox="1">
              <a:spLocks noChangeArrowheads="1"/>
            </p:cNvSpPr>
            <p:nvPr/>
          </p:nvSpPr>
          <p:spPr bwMode="auto">
            <a:xfrm>
              <a:off x="6773897" y="2702478"/>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7</a:t>
              </a:r>
            </a:p>
          </p:txBody>
        </p:sp>
        <p:sp>
          <p:nvSpPr>
            <p:cNvPr id="94" name="Text Box 78"/>
            <p:cNvSpPr txBox="1">
              <a:spLocks noChangeArrowheads="1"/>
            </p:cNvSpPr>
            <p:nvPr/>
          </p:nvSpPr>
          <p:spPr bwMode="auto">
            <a:xfrm>
              <a:off x="7131088" y="1488032"/>
              <a:ext cx="287337"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9</a:t>
              </a:r>
            </a:p>
          </p:txBody>
        </p:sp>
        <p:sp>
          <p:nvSpPr>
            <p:cNvPr id="95" name="Text Box 79"/>
            <p:cNvSpPr txBox="1">
              <a:spLocks noChangeArrowheads="1"/>
            </p:cNvSpPr>
            <p:nvPr/>
          </p:nvSpPr>
          <p:spPr bwMode="auto">
            <a:xfrm>
              <a:off x="7567639" y="2773916"/>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5</a:t>
              </a:r>
            </a:p>
          </p:txBody>
        </p:sp>
        <p:sp>
          <p:nvSpPr>
            <p:cNvPr id="96" name="Text Box 80"/>
            <p:cNvSpPr txBox="1">
              <a:spLocks noChangeArrowheads="1"/>
            </p:cNvSpPr>
            <p:nvPr/>
          </p:nvSpPr>
          <p:spPr bwMode="auto">
            <a:xfrm>
              <a:off x="8061367" y="1946260"/>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4</a:t>
              </a:r>
            </a:p>
          </p:txBody>
        </p:sp>
      </p:grpSp>
      <p:grpSp>
        <p:nvGrpSpPr>
          <p:cNvPr id="99" name="组合 98"/>
          <p:cNvGrpSpPr/>
          <p:nvPr/>
        </p:nvGrpSpPr>
        <p:grpSpPr>
          <a:xfrm>
            <a:off x="3143240" y="2428868"/>
            <a:ext cx="2663826" cy="714380"/>
            <a:chOff x="3143240" y="2428868"/>
            <a:chExt cx="2663826" cy="714380"/>
          </a:xfrm>
        </p:grpSpPr>
        <p:sp>
          <p:nvSpPr>
            <p:cNvPr id="47188" name="Text Box 84"/>
            <p:cNvSpPr txBox="1">
              <a:spLocks noChangeArrowheads="1"/>
            </p:cNvSpPr>
            <p:nvPr/>
          </p:nvSpPr>
          <p:spPr bwMode="auto">
            <a:xfrm>
              <a:off x="3286116" y="2428868"/>
              <a:ext cx="2520950" cy="369332"/>
            </a:xfrm>
            <a:prstGeom prst="rect">
              <a:avLst/>
            </a:prstGeom>
            <a:noFill/>
            <a:ln w="19050" algn="ctr">
              <a:noFill/>
              <a:miter lim="800000"/>
              <a:tailEnd type="none" w="med" len="lg"/>
            </a:ln>
            <a:effectLst/>
          </p:spPr>
          <p:txBody>
            <a:bodyPr>
              <a:spAutoFit/>
            </a:bodyPr>
            <a:lstStyle/>
            <a:p>
              <a:pPr algn="l">
                <a:spcBef>
                  <a:spcPct val="50000"/>
                </a:spcBef>
              </a:pPr>
              <a:r>
                <a:rPr lang="zh-CN" altLang="en-US" sz="1800" dirty="0">
                  <a:solidFill>
                    <a:srgbClr val="DB0303"/>
                  </a:solidFill>
                  <a:ea typeface="楷体" panose="02010609060101010101" pitchFamily="49" charset="-122"/>
                  <a:cs typeface="Times New Roman" panose="02020603050405020304" pitchFamily="18" charset="0"/>
                </a:rPr>
                <a:t>按边</a:t>
              </a:r>
              <a:r>
                <a:rPr lang="zh-CN" altLang="en-US" sz="1800">
                  <a:solidFill>
                    <a:srgbClr val="DB0303"/>
                  </a:solidFill>
                  <a:ea typeface="楷体" panose="02010609060101010101" pitchFamily="49" charset="-122"/>
                  <a:cs typeface="Times New Roman" panose="02020603050405020304" pitchFamily="18" charset="0"/>
                </a:rPr>
                <a:t>大小</a:t>
              </a:r>
              <a:r>
                <a:rPr lang="zh-CN" altLang="en-US" sz="1800" smtClean="0">
                  <a:solidFill>
                    <a:srgbClr val="DB0303"/>
                  </a:solidFill>
                  <a:ea typeface="楷体" panose="02010609060101010101" pitchFamily="49" charset="-122"/>
                  <a:cs typeface="Times New Roman" panose="02020603050405020304" pitchFamily="18" charset="0"/>
                </a:rPr>
                <a:t>递增排序</a:t>
              </a:r>
              <a:endParaRPr lang="zh-CN" altLang="en-US" sz="1800" dirty="0">
                <a:solidFill>
                  <a:srgbClr val="DB0303"/>
                </a:solidFill>
                <a:ea typeface="楷体" panose="02010609060101010101" pitchFamily="49" charset="-122"/>
                <a:cs typeface="Times New Roman" panose="02020603050405020304" pitchFamily="18" charset="0"/>
              </a:endParaRPr>
            </a:p>
          </p:txBody>
        </p:sp>
        <p:sp>
          <p:nvSpPr>
            <p:cNvPr id="97" name="右箭头 96"/>
            <p:cNvSpPr/>
            <p:nvPr/>
          </p:nvSpPr>
          <p:spPr bwMode="auto">
            <a:xfrm>
              <a:off x="3143240" y="2928934"/>
              <a:ext cx="2643206" cy="214314"/>
            </a:xfrm>
            <a:prstGeom prst="rightArrow">
              <a:avLst/>
            </a:prstGeom>
            <a:ln>
              <a:headEnd type="none" w="med" len="med"/>
              <a:tailEnd type="none" w="med" len="lg"/>
            </a:ln>
          </p:spPr>
          <p:style>
            <a:lnRef idx="0">
              <a:schemeClr val="accent4"/>
            </a:lnRef>
            <a:fillRef idx="3">
              <a:schemeClr val="accent4"/>
            </a:fillRef>
            <a:effectRef idx="3">
              <a:schemeClr val="accent4"/>
            </a:effectRef>
            <a:fontRef idx="minor">
              <a:schemeClr val="lt1"/>
            </a:fontRef>
          </p:style>
          <p:txBody>
            <a:bodyPr wrap="none"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122</a:t>
            </a:fld>
            <a:endParaRPr lang="en-US" altLang="zh-CN" dirty="0"/>
          </a:p>
        </p:txBody>
      </p:sp>
      <p:sp>
        <p:nvSpPr>
          <p:cNvPr id="59" name="Text Box 23"/>
          <p:cNvSpPr txBox="1">
            <a:spLocks noChangeArrowheads="1"/>
          </p:cNvSpPr>
          <p:nvPr/>
        </p:nvSpPr>
        <p:spPr bwMode="auto">
          <a:xfrm>
            <a:off x="2405868" y="2011363"/>
            <a:ext cx="503238" cy="400110"/>
          </a:xfrm>
          <a:prstGeom prst="rect">
            <a:avLst/>
          </a:prstGeom>
          <a:noFill/>
          <a:ln w="19050" algn="ctr">
            <a:noFill/>
            <a:miter lim="800000"/>
            <a:tailEnd type="none" w="med" len="lg"/>
          </a:ln>
          <a:effectLst/>
        </p:spPr>
        <p:txBody>
          <a:bodyPr>
            <a:spAutoFit/>
          </a:bodyPr>
          <a:lstStyle/>
          <a:p>
            <a:pPr algn="l">
              <a:spcBef>
                <a:spcPct val="50000"/>
              </a:spcBef>
            </a:pPr>
            <a:r>
              <a:rPr lang="en-US" altLang="zh-CN" sz="2000" dirty="0"/>
              <a:t>16</a:t>
            </a:r>
          </a:p>
        </p:txBody>
      </p:sp>
      <p:sp>
        <p:nvSpPr>
          <p:cNvPr id="60" name="Text Box 29"/>
          <p:cNvSpPr txBox="1">
            <a:spLocks noChangeArrowheads="1"/>
          </p:cNvSpPr>
          <p:nvPr/>
        </p:nvSpPr>
        <p:spPr bwMode="auto">
          <a:xfrm>
            <a:off x="2334430" y="3054351"/>
            <a:ext cx="503238" cy="400110"/>
          </a:xfrm>
          <a:prstGeom prst="rect">
            <a:avLst/>
          </a:prstGeom>
          <a:noFill/>
          <a:ln w="19050" algn="ctr">
            <a:noFill/>
            <a:miter lim="800000"/>
            <a:tailEnd type="none" w="med" len="lg"/>
          </a:ln>
          <a:effectLst/>
        </p:spPr>
        <p:txBody>
          <a:bodyPr>
            <a:spAutoFit/>
          </a:bodyPr>
          <a:lstStyle/>
          <a:p>
            <a:pPr algn="l">
              <a:spcBef>
                <a:spcPct val="50000"/>
              </a:spcBef>
            </a:pPr>
            <a:r>
              <a:rPr lang="en-US" altLang="zh-CN" sz="2000"/>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strips(downRight)">
                                      <p:cBhvr>
                                        <p:cTn id="7" dur="1000"/>
                                        <p:tgtEl>
                                          <p:spTgt spid="99"/>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ChangeArrowheads="1"/>
          </p:cNvSpPr>
          <p:nvPr/>
        </p:nvSpPr>
        <p:spPr bwMode="auto">
          <a:xfrm>
            <a:off x="2228850" y="3151188"/>
            <a:ext cx="9144000" cy="0"/>
          </a:xfrm>
          <a:prstGeom prst="rect">
            <a:avLst/>
          </a:prstGeom>
          <a:noFill/>
          <a:ln w="9525">
            <a:noFill/>
            <a:miter lim="800000"/>
          </a:ln>
          <a:effectLst/>
        </p:spPr>
        <p:txBody>
          <a:bodyPr>
            <a:spAutoFit/>
          </a:bodyPr>
          <a:lstStyle/>
          <a:p>
            <a:endParaRPr lang="zh-CN" altLang="en-US"/>
          </a:p>
        </p:txBody>
      </p:sp>
      <p:sp>
        <p:nvSpPr>
          <p:cNvPr id="47108" name="Text Box 4"/>
          <p:cNvSpPr txBox="1">
            <a:spLocks noChangeArrowheads="1"/>
          </p:cNvSpPr>
          <p:nvPr/>
        </p:nvSpPr>
        <p:spPr bwMode="auto">
          <a:xfrm>
            <a:off x="1524000" y="5348288"/>
            <a:ext cx="5834082" cy="457200"/>
          </a:xfrm>
          <a:prstGeom prst="rect">
            <a:avLst/>
          </a:prstGeom>
          <a:noFill/>
          <a:ln w="9525">
            <a:noFill/>
            <a:miter lim="800000"/>
          </a:ln>
          <a:effectLst/>
        </p:spPr>
        <p:txBody>
          <a:bodyPr wrap="square">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克鲁斯卡尔算法求解最小生成树的</a:t>
            </a:r>
            <a:r>
              <a:rPr kumimoji="1" lang="zh-CN" altLang="en-US" dirty="0" smtClean="0">
                <a:ea typeface="楷体" panose="02010609060101010101" pitchFamily="49" charset="-122"/>
                <a:cs typeface="Times New Roman" panose="02020603050405020304" pitchFamily="18" charset="0"/>
              </a:rPr>
              <a:t>过程 </a:t>
            </a:r>
            <a:endParaRPr kumimoji="1" lang="zh-CN" altLang="en-US" dirty="0">
              <a:ea typeface="楷体" panose="02010609060101010101" pitchFamily="49" charset="-122"/>
              <a:cs typeface="Times New Roman" panose="02020603050405020304" pitchFamily="18" charset="0"/>
            </a:endParaRPr>
          </a:p>
        </p:txBody>
      </p:sp>
      <p:sp>
        <p:nvSpPr>
          <p:cNvPr id="47185" name="Text Box 81"/>
          <p:cNvSpPr txBox="1">
            <a:spLocks noChangeArrowheads="1"/>
          </p:cNvSpPr>
          <p:nvPr/>
        </p:nvSpPr>
        <p:spPr bwMode="auto">
          <a:xfrm>
            <a:off x="3560765" y="2603497"/>
            <a:ext cx="1368425" cy="396875"/>
          </a:xfrm>
          <a:prstGeom prst="rect">
            <a:avLst/>
          </a:prstGeom>
          <a:noFill/>
          <a:ln w="19050" algn="ctr">
            <a:noFill/>
            <a:miter lim="800000"/>
            <a:tailEnd type="none" w="med" len="lg"/>
          </a:ln>
          <a:effectLst/>
        </p:spPr>
        <p:txBody>
          <a:bodyPr>
            <a:spAutoFit/>
          </a:bodyPr>
          <a:lstStyle/>
          <a:p>
            <a:pPr>
              <a:spcBef>
                <a:spcPct val="50000"/>
              </a:spcBef>
            </a:pPr>
            <a:r>
              <a:rPr lang="zh-CN" altLang="en-US" sz="2000" dirty="0">
                <a:ea typeface="楷体" panose="02010609060101010101" pitchFamily="49" charset="-122"/>
                <a:cs typeface="Times New Roman" panose="02020603050405020304" pitchFamily="18" charset="0"/>
              </a:rPr>
              <a:t>取</a:t>
            </a:r>
            <a:r>
              <a:rPr lang="en-US" altLang="zh-CN" sz="2000" dirty="0">
                <a:solidFill>
                  <a:srgbClr val="FF00FF"/>
                </a:solidFill>
                <a:ea typeface="楷体" panose="02010609060101010101" pitchFamily="49" charset="-122"/>
                <a:cs typeface="Times New Roman" panose="02020603050405020304" pitchFamily="18" charset="0"/>
              </a:rPr>
              <a:t>1</a:t>
            </a:r>
            <a:r>
              <a:rPr lang="zh-CN" altLang="en-US" sz="2000" dirty="0">
                <a:ea typeface="楷体" panose="02010609060101010101" pitchFamily="49" charset="-122"/>
                <a:cs typeface="Times New Roman" panose="02020603050405020304" pitchFamily="18" charset="0"/>
              </a:rPr>
              <a:t>号边</a:t>
            </a:r>
          </a:p>
        </p:txBody>
      </p:sp>
      <p:sp>
        <p:nvSpPr>
          <p:cNvPr id="47189" name="Text Box 85"/>
          <p:cNvSpPr txBox="1">
            <a:spLocks noChangeArrowheads="1"/>
          </p:cNvSpPr>
          <p:nvPr/>
        </p:nvSpPr>
        <p:spPr bwMode="auto">
          <a:xfrm>
            <a:off x="323851" y="260350"/>
            <a:ext cx="3962398" cy="457200"/>
          </a:xfrm>
          <a:prstGeom prst="rect">
            <a:avLst/>
          </a:prstGeom>
          <a:solidFill>
            <a:srgbClr val="339933"/>
          </a:solidFill>
          <a:ln w="19050" algn="ctr">
            <a:noFill/>
            <a:miter lim="800000"/>
            <a:tailEnd type="none" w="med" len="lg"/>
          </a:ln>
          <a:effectLst/>
        </p:spPr>
        <p:txBody>
          <a:bodyPr wrap="square">
            <a:spAutoFit/>
          </a:bodyPr>
          <a:lstStyle/>
          <a:p>
            <a:pPr>
              <a:spcBef>
                <a:spcPct val="50000"/>
              </a:spcBef>
            </a:pPr>
            <a:r>
              <a:rPr kumimoji="1" lang="en-US" altLang="zh-CN" dirty="0" err="1">
                <a:solidFill>
                  <a:schemeClr val="bg1"/>
                </a:solidFill>
                <a:ea typeface="楷体" panose="02010609060101010101" pitchFamily="49" charset="-122"/>
                <a:cs typeface="Times New Roman" panose="02020603050405020304" pitchFamily="18" charset="0"/>
              </a:rPr>
              <a:t>Kruskal</a:t>
            </a:r>
            <a:r>
              <a:rPr lang="zh-CN" altLang="en-US" dirty="0">
                <a:solidFill>
                  <a:schemeClr val="bg1"/>
                </a:solidFill>
                <a:ea typeface="楷体" panose="02010609060101010101" pitchFamily="49" charset="-122"/>
                <a:cs typeface="Times New Roman" panose="02020603050405020304" pitchFamily="18" charset="0"/>
              </a:rPr>
              <a:t>算法示例</a:t>
            </a:r>
            <a:r>
              <a:rPr lang="zh-CN" altLang="en-US" dirty="0" smtClean="0">
                <a:solidFill>
                  <a:schemeClr val="bg1"/>
                </a:solidFill>
                <a:ea typeface="楷体" panose="02010609060101010101" pitchFamily="49" charset="-122"/>
                <a:cs typeface="Times New Roman" panose="02020603050405020304" pitchFamily="18" charset="0"/>
              </a:rPr>
              <a:t>的演示</a:t>
            </a:r>
            <a:endParaRPr lang="zh-CN" altLang="en-US" dirty="0">
              <a:solidFill>
                <a:schemeClr val="bg1"/>
              </a:solidFill>
              <a:ea typeface="楷体" panose="02010609060101010101" pitchFamily="49" charset="-122"/>
              <a:cs typeface="Times New Roman" panose="02020603050405020304" pitchFamily="18" charset="0"/>
            </a:endParaRPr>
          </a:p>
        </p:txBody>
      </p:sp>
      <p:sp>
        <p:nvSpPr>
          <p:cNvPr id="91" name="Oval 6"/>
          <p:cNvSpPr>
            <a:spLocks noChangeArrowheads="1"/>
          </p:cNvSpPr>
          <p:nvPr/>
        </p:nvSpPr>
        <p:spPr bwMode="auto">
          <a:xfrm>
            <a:off x="1290610" y="1678531"/>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0</a:t>
            </a:r>
          </a:p>
        </p:txBody>
      </p:sp>
      <p:sp>
        <p:nvSpPr>
          <p:cNvPr id="92" name="Oval 7"/>
          <p:cNvSpPr>
            <a:spLocks noChangeArrowheads="1"/>
          </p:cNvSpPr>
          <p:nvPr/>
        </p:nvSpPr>
        <p:spPr bwMode="auto">
          <a:xfrm>
            <a:off x="2371698" y="1678531"/>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1</a:t>
            </a:r>
          </a:p>
        </p:txBody>
      </p:sp>
      <p:sp>
        <p:nvSpPr>
          <p:cNvPr id="93" name="Oval 8"/>
          <p:cNvSpPr>
            <a:spLocks noChangeArrowheads="1"/>
          </p:cNvSpPr>
          <p:nvPr/>
        </p:nvSpPr>
        <p:spPr bwMode="auto">
          <a:xfrm>
            <a:off x="714348" y="2543719"/>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5</a:t>
            </a:r>
          </a:p>
        </p:txBody>
      </p:sp>
      <p:sp>
        <p:nvSpPr>
          <p:cNvPr id="94" name="Oval 9"/>
          <p:cNvSpPr>
            <a:spLocks noChangeArrowheads="1"/>
          </p:cNvSpPr>
          <p:nvPr/>
        </p:nvSpPr>
        <p:spPr bwMode="auto">
          <a:xfrm>
            <a:off x="1363635" y="3262856"/>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95" name="Oval 10"/>
          <p:cNvSpPr>
            <a:spLocks noChangeArrowheads="1"/>
          </p:cNvSpPr>
          <p:nvPr/>
        </p:nvSpPr>
        <p:spPr bwMode="auto">
          <a:xfrm>
            <a:off x="2298673" y="3262856"/>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3</a:t>
            </a:r>
          </a:p>
        </p:txBody>
      </p:sp>
      <p:sp>
        <p:nvSpPr>
          <p:cNvPr id="96" name="Oval 11"/>
          <p:cNvSpPr>
            <a:spLocks noChangeArrowheads="1"/>
          </p:cNvSpPr>
          <p:nvPr/>
        </p:nvSpPr>
        <p:spPr bwMode="auto">
          <a:xfrm>
            <a:off x="1866873" y="2470694"/>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6</a:t>
            </a:r>
          </a:p>
        </p:txBody>
      </p:sp>
      <p:sp>
        <p:nvSpPr>
          <p:cNvPr id="97" name="Oval 12"/>
          <p:cNvSpPr>
            <a:spLocks noChangeArrowheads="1"/>
          </p:cNvSpPr>
          <p:nvPr/>
        </p:nvSpPr>
        <p:spPr bwMode="auto">
          <a:xfrm>
            <a:off x="2730473" y="2470694"/>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2</a:t>
            </a:r>
          </a:p>
        </p:txBody>
      </p:sp>
      <p:sp>
        <p:nvSpPr>
          <p:cNvPr id="98" name="Line 13"/>
          <p:cNvSpPr>
            <a:spLocks noChangeShapeType="1"/>
          </p:cNvSpPr>
          <p:nvPr/>
        </p:nvSpPr>
        <p:spPr bwMode="auto">
          <a:xfrm>
            <a:off x="1650973" y="1894431"/>
            <a:ext cx="720725" cy="0"/>
          </a:xfrm>
          <a:prstGeom prst="line">
            <a:avLst/>
          </a:prstGeom>
          <a:noFill/>
          <a:ln w="19050">
            <a:solidFill>
              <a:srgbClr val="3333FF"/>
            </a:solidFill>
            <a:round/>
            <a:tailEnd type="none" w="med" len="lg"/>
          </a:ln>
          <a:effectLst/>
        </p:spPr>
        <p:txBody>
          <a:bodyPr wrap="none"/>
          <a:lstStyle/>
          <a:p>
            <a:endParaRPr lang="zh-CN" altLang="en-US"/>
          </a:p>
        </p:txBody>
      </p:sp>
      <p:sp>
        <p:nvSpPr>
          <p:cNvPr id="99" name="Freeform 14"/>
          <p:cNvSpPr/>
          <p:nvPr/>
        </p:nvSpPr>
        <p:spPr bwMode="auto">
          <a:xfrm>
            <a:off x="931835" y="2015081"/>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00" name="Freeform 15"/>
          <p:cNvSpPr/>
          <p:nvPr/>
        </p:nvSpPr>
        <p:spPr bwMode="auto">
          <a:xfrm>
            <a:off x="996923" y="2942181"/>
            <a:ext cx="392112"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01" name="Freeform 16"/>
          <p:cNvSpPr/>
          <p:nvPr/>
        </p:nvSpPr>
        <p:spPr bwMode="auto">
          <a:xfrm>
            <a:off x="1722410" y="3513681"/>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02" name="Freeform 17"/>
          <p:cNvSpPr/>
          <p:nvPr/>
        </p:nvSpPr>
        <p:spPr bwMode="auto">
          <a:xfrm>
            <a:off x="1579535" y="2840581"/>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03" name="Line 18"/>
          <p:cNvSpPr>
            <a:spLocks noChangeShapeType="1"/>
          </p:cNvSpPr>
          <p:nvPr/>
        </p:nvSpPr>
        <p:spPr bwMode="auto">
          <a:xfrm>
            <a:off x="2143098" y="2869156"/>
            <a:ext cx="266400" cy="410400"/>
          </a:xfrm>
          <a:prstGeom prst="line">
            <a:avLst/>
          </a:prstGeom>
          <a:noFill/>
          <a:ln w="19050">
            <a:solidFill>
              <a:srgbClr val="3333FF"/>
            </a:solidFill>
            <a:round/>
            <a:tailEnd type="none" w="med" len="lg"/>
          </a:ln>
          <a:effectLst/>
        </p:spPr>
        <p:txBody>
          <a:bodyPr wrap="none"/>
          <a:lstStyle/>
          <a:p>
            <a:endParaRPr lang="zh-CN" altLang="en-US"/>
          </a:p>
        </p:txBody>
      </p:sp>
      <p:sp>
        <p:nvSpPr>
          <p:cNvPr id="104" name="Line 19"/>
          <p:cNvSpPr>
            <a:spLocks noChangeShapeType="1"/>
          </p:cNvSpPr>
          <p:nvPr/>
        </p:nvSpPr>
        <p:spPr bwMode="auto">
          <a:xfrm flipH="1">
            <a:off x="2143098" y="2064294"/>
            <a:ext cx="287337" cy="431800"/>
          </a:xfrm>
          <a:prstGeom prst="line">
            <a:avLst/>
          </a:prstGeom>
          <a:noFill/>
          <a:ln w="19050">
            <a:solidFill>
              <a:srgbClr val="3333FF"/>
            </a:solidFill>
            <a:round/>
            <a:tailEnd type="none" w="med" len="lg"/>
          </a:ln>
          <a:effectLst/>
        </p:spPr>
        <p:txBody>
          <a:bodyPr wrap="none"/>
          <a:lstStyle/>
          <a:p>
            <a:endParaRPr lang="zh-CN" altLang="en-US"/>
          </a:p>
        </p:txBody>
      </p:sp>
      <p:sp>
        <p:nvSpPr>
          <p:cNvPr id="105" name="Line 20"/>
          <p:cNvSpPr>
            <a:spLocks noChangeShapeType="1"/>
          </p:cNvSpPr>
          <p:nvPr/>
        </p:nvSpPr>
        <p:spPr bwMode="auto">
          <a:xfrm>
            <a:off x="2659035" y="2038894"/>
            <a:ext cx="215900" cy="431800"/>
          </a:xfrm>
          <a:prstGeom prst="line">
            <a:avLst/>
          </a:prstGeom>
          <a:noFill/>
          <a:ln w="19050">
            <a:solidFill>
              <a:srgbClr val="3333FF"/>
            </a:solidFill>
            <a:round/>
            <a:tailEnd type="none" w="med" len="lg"/>
          </a:ln>
          <a:effectLst/>
        </p:spPr>
        <p:txBody>
          <a:bodyPr wrap="none"/>
          <a:lstStyle/>
          <a:p>
            <a:endParaRPr lang="zh-CN" altLang="en-US"/>
          </a:p>
        </p:txBody>
      </p:sp>
      <p:sp>
        <p:nvSpPr>
          <p:cNvPr id="106" name="Freeform 21"/>
          <p:cNvSpPr/>
          <p:nvPr/>
        </p:nvSpPr>
        <p:spPr bwMode="auto">
          <a:xfrm>
            <a:off x="2601885" y="2899319"/>
            <a:ext cx="266700" cy="411162"/>
          </a:xfrm>
          <a:custGeom>
            <a:avLst/>
            <a:gdLst/>
            <a:ahLst/>
            <a:cxnLst>
              <a:cxn ang="0">
                <a:pos x="168" y="0"/>
              </a:cxn>
              <a:cxn ang="0">
                <a:pos x="0" y="259"/>
              </a:cxn>
            </a:cxnLst>
            <a:rect l="0" t="0" r="r" b="b"/>
            <a:pathLst>
              <a:path w="168" h="259">
                <a:moveTo>
                  <a:pt x="168" y="0"/>
                </a:moveTo>
                <a:lnTo>
                  <a:pt x="0" y="259"/>
                </a:lnTo>
              </a:path>
            </a:pathLst>
          </a:custGeom>
          <a:noFill/>
          <a:ln w="19050">
            <a:solidFill>
              <a:srgbClr val="3333FF"/>
            </a:solidFill>
            <a:round/>
            <a:tailEnd type="none" w="med" len="lg"/>
          </a:ln>
          <a:effectLst/>
        </p:spPr>
        <p:txBody>
          <a:bodyPr wrap="none"/>
          <a:lstStyle/>
          <a:p>
            <a:endParaRPr lang="zh-CN" altLang="en-US"/>
          </a:p>
        </p:txBody>
      </p:sp>
      <p:sp>
        <p:nvSpPr>
          <p:cNvPr id="107" name="Text Box 71"/>
          <p:cNvSpPr txBox="1">
            <a:spLocks noChangeArrowheads="1"/>
          </p:cNvSpPr>
          <p:nvPr/>
        </p:nvSpPr>
        <p:spPr bwMode="auto">
          <a:xfrm>
            <a:off x="793724" y="1988098"/>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1</a:t>
            </a:r>
          </a:p>
        </p:txBody>
      </p:sp>
      <p:sp>
        <p:nvSpPr>
          <p:cNvPr id="108" name="Text Box 72"/>
          <p:cNvSpPr txBox="1">
            <a:spLocks noChangeArrowheads="1"/>
          </p:cNvSpPr>
          <p:nvPr/>
        </p:nvSpPr>
        <p:spPr bwMode="auto">
          <a:xfrm>
            <a:off x="2722550" y="3013619"/>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a:solidFill>
                  <a:srgbClr val="FF3300"/>
                </a:solidFill>
              </a:rPr>
              <a:t>2</a:t>
            </a:r>
          </a:p>
        </p:txBody>
      </p:sp>
      <p:sp>
        <p:nvSpPr>
          <p:cNvPr id="109" name="Text Box 73"/>
          <p:cNvSpPr txBox="1">
            <a:spLocks noChangeArrowheads="1"/>
          </p:cNvSpPr>
          <p:nvPr/>
        </p:nvSpPr>
        <p:spPr bwMode="auto">
          <a:xfrm>
            <a:off x="2006585" y="2003969"/>
            <a:ext cx="287337"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3</a:t>
            </a:r>
          </a:p>
        </p:txBody>
      </p:sp>
      <p:sp>
        <p:nvSpPr>
          <p:cNvPr id="110" name="Text Box 75"/>
          <p:cNvSpPr txBox="1">
            <a:spLocks noChangeArrowheads="1"/>
          </p:cNvSpPr>
          <p:nvPr/>
        </p:nvSpPr>
        <p:spPr bwMode="auto">
          <a:xfrm>
            <a:off x="860398" y="3059668"/>
            <a:ext cx="287337"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8</a:t>
            </a:r>
          </a:p>
        </p:txBody>
      </p:sp>
      <p:sp>
        <p:nvSpPr>
          <p:cNvPr id="111" name="Text Box 76"/>
          <p:cNvSpPr txBox="1">
            <a:spLocks noChangeArrowheads="1"/>
          </p:cNvSpPr>
          <p:nvPr/>
        </p:nvSpPr>
        <p:spPr bwMode="auto">
          <a:xfrm>
            <a:off x="1865294" y="3488296"/>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6</a:t>
            </a:r>
          </a:p>
        </p:txBody>
      </p:sp>
      <p:sp>
        <p:nvSpPr>
          <p:cNvPr id="112" name="Text Box 77"/>
          <p:cNvSpPr txBox="1">
            <a:spLocks noChangeArrowheads="1"/>
          </p:cNvSpPr>
          <p:nvPr/>
        </p:nvSpPr>
        <p:spPr bwMode="auto">
          <a:xfrm>
            <a:off x="1506518" y="2761774"/>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7</a:t>
            </a:r>
          </a:p>
        </p:txBody>
      </p:sp>
      <p:sp>
        <p:nvSpPr>
          <p:cNvPr id="113" name="Text Box 78"/>
          <p:cNvSpPr txBox="1">
            <a:spLocks noChangeArrowheads="1"/>
          </p:cNvSpPr>
          <p:nvPr/>
        </p:nvSpPr>
        <p:spPr bwMode="auto">
          <a:xfrm>
            <a:off x="1863709" y="1547328"/>
            <a:ext cx="287337"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9</a:t>
            </a:r>
          </a:p>
        </p:txBody>
      </p:sp>
      <p:sp>
        <p:nvSpPr>
          <p:cNvPr id="114" name="Text Box 79"/>
          <p:cNvSpPr txBox="1">
            <a:spLocks noChangeArrowheads="1"/>
          </p:cNvSpPr>
          <p:nvPr/>
        </p:nvSpPr>
        <p:spPr bwMode="auto">
          <a:xfrm>
            <a:off x="1998646" y="2916792"/>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5</a:t>
            </a:r>
          </a:p>
        </p:txBody>
      </p:sp>
      <p:sp>
        <p:nvSpPr>
          <p:cNvPr id="115" name="Text Box 80"/>
          <p:cNvSpPr txBox="1">
            <a:spLocks noChangeArrowheads="1"/>
          </p:cNvSpPr>
          <p:nvPr/>
        </p:nvSpPr>
        <p:spPr bwMode="auto">
          <a:xfrm>
            <a:off x="2793988" y="2005556"/>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4</a:t>
            </a:r>
          </a:p>
        </p:txBody>
      </p:sp>
      <p:sp>
        <p:nvSpPr>
          <p:cNvPr id="117" name="Oval 6"/>
          <p:cNvSpPr>
            <a:spLocks noChangeArrowheads="1"/>
          </p:cNvSpPr>
          <p:nvPr/>
        </p:nvSpPr>
        <p:spPr bwMode="auto">
          <a:xfrm>
            <a:off x="5915047" y="1607093"/>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0</a:t>
            </a:r>
          </a:p>
        </p:txBody>
      </p:sp>
      <p:sp>
        <p:nvSpPr>
          <p:cNvPr id="118" name="Oval 7"/>
          <p:cNvSpPr>
            <a:spLocks noChangeArrowheads="1"/>
          </p:cNvSpPr>
          <p:nvPr/>
        </p:nvSpPr>
        <p:spPr bwMode="auto">
          <a:xfrm>
            <a:off x="6996135" y="1607093"/>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1</a:t>
            </a:r>
          </a:p>
        </p:txBody>
      </p:sp>
      <p:sp>
        <p:nvSpPr>
          <p:cNvPr id="119" name="Oval 8"/>
          <p:cNvSpPr>
            <a:spLocks noChangeArrowheads="1"/>
          </p:cNvSpPr>
          <p:nvPr/>
        </p:nvSpPr>
        <p:spPr bwMode="auto">
          <a:xfrm>
            <a:off x="5338785" y="2472281"/>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5</a:t>
            </a:r>
          </a:p>
        </p:txBody>
      </p:sp>
      <p:sp>
        <p:nvSpPr>
          <p:cNvPr id="120" name="Oval 9"/>
          <p:cNvSpPr>
            <a:spLocks noChangeArrowheads="1"/>
          </p:cNvSpPr>
          <p:nvPr/>
        </p:nvSpPr>
        <p:spPr bwMode="auto">
          <a:xfrm>
            <a:off x="5988072" y="3191418"/>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121" name="Oval 10"/>
          <p:cNvSpPr>
            <a:spLocks noChangeArrowheads="1"/>
          </p:cNvSpPr>
          <p:nvPr/>
        </p:nvSpPr>
        <p:spPr bwMode="auto">
          <a:xfrm>
            <a:off x="6923110" y="3191418"/>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122" name="Oval 11"/>
          <p:cNvSpPr>
            <a:spLocks noChangeArrowheads="1"/>
          </p:cNvSpPr>
          <p:nvPr/>
        </p:nvSpPr>
        <p:spPr bwMode="auto">
          <a:xfrm>
            <a:off x="6491310" y="2399256"/>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6</a:t>
            </a:r>
          </a:p>
        </p:txBody>
      </p:sp>
      <p:sp>
        <p:nvSpPr>
          <p:cNvPr id="123" name="Oval 12"/>
          <p:cNvSpPr>
            <a:spLocks noChangeArrowheads="1"/>
          </p:cNvSpPr>
          <p:nvPr/>
        </p:nvSpPr>
        <p:spPr bwMode="auto">
          <a:xfrm>
            <a:off x="7354910" y="2399256"/>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2</a:t>
            </a:r>
          </a:p>
        </p:txBody>
      </p:sp>
      <p:sp>
        <p:nvSpPr>
          <p:cNvPr id="125" name="Freeform 14"/>
          <p:cNvSpPr/>
          <p:nvPr/>
        </p:nvSpPr>
        <p:spPr bwMode="auto">
          <a:xfrm>
            <a:off x="5556272" y="1943643"/>
            <a:ext cx="395288" cy="528638"/>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26" name="Freeform 15"/>
          <p:cNvSpPr/>
          <p:nvPr/>
        </p:nvSpPr>
        <p:spPr bwMode="auto">
          <a:xfrm>
            <a:off x="5621360" y="2870743"/>
            <a:ext cx="392112" cy="419100"/>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27" name="Freeform 16"/>
          <p:cNvSpPr/>
          <p:nvPr/>
        </p:nvSpPr>
        <p:spPr bwMode="auto">
          <a:xfrm>
            <a:off x="6346847" y="3442243"/>
            <a:ext cx="582613" cy="1588"/>
          </a:xfrm>
          <a:custGeom>
            <a:avLst/>
            <a:gdLst/>
            <a:ahLst/>
            <a:cxnLst>
              <a:cxn ang="0">
                <a:pos x="0" y="0"/>
              </a:cxn>
              <a:cxn ang="0">
                <a:pos x="367" y="0"/>
              </a:cxn>
            </a:cxnLst>
            <a:rect l="0" t="0" r="r" b="b"/>
            <a:pathLst>
              <a:path w="367" h="1">
                <a:moveTo>
                  <a:pt x="0" y="0"/>
                </a:moveTo>
                <a:lnTo>
                  <a:pt x="367"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28" name="Freeform 17"/>
          <p:cNvSpPr/>
          <p:nvPr/>
        </p:nvSpPr>
        <p:spPr bwMode="auto">
          <a:xfrm>
            <a:off x="6203972" y="2769143"/>
            <a:ext cx="357188" cy="422275"/>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30" name="Line 19"/>
          <p:cNvSpPr>
            <a:spLocks noChangeShapeType="1"/>
          </p:cNvSpPr>
          <p:nvPr/>
        </p:nvSpPr>
        <p:spPr bwMode="auto">
          <a:xfrm flipH="1">
            <a:off x="6767535" y="1992856"/>
            <a:ext cx="287337" cy="431800"/>
          </a:xfrm>
          <a:prstGeom prst="line">
            <a:avLst/>
          </a:prstGeom>
          <a:noFill/>
          <a:ln w="19050">
            <a:solidFill>
              <a:srgbClr val="3333FF"/>
            </a:solidFill>
            <a:round/>
            <a:tailEnd type="none" w="med" len="lg"/>
          </a:ln>
          <a:effectLst/>
        </p:spPr>
        <p:txBody>
          <a:bodyPr wrap="none"/>
          <a:lstStyle/>
          <a:p>
            <a:endParaRPr lang="zh-CN" altLang="en-US"/>
          </a:p>
        </p:txBody>
      </p:sp>
      <p:sp>
        <p:nvSpPr>
          <p:cNvPr id="131" name="Line 20"/>
          <p:cNvSpPr>
            <a:spLocks noChangeShapeType="1"/>
          </p:cNvSpPr>
          <p:nvPr/>
        </p:nvSpPr>
        <p:spPr bwMode="auto">
          <a:xfrm>
            <a:off x="7283472" y="1967456"/>
            <a:ext cx="215900" cy="431800"/>
          </a:xfrm>
          <a:prstGeom prst="line">
            <a:avLst/>
          </a:prstGeom>
          <a:noFill/>
          <a:ln w="19050">
            <a:solidFill>
              <a:srgbClr val="3333FF"/>
            </a:solidFill>
            <a:round/>
            <a:tailEnd type="none" w="med" len="lg"/>
          </a:ln>
          <a:effectLst/>
        </p:spPr>
        <p:txBody>
          <a:bodyPr wrap="none"/>
          <a:lstStyle/>
          <a:p>
            <a:endParaRPr lang="zh-CN" altLang="en-US"/>
          </a:p>
        </p:txBody>
      </p:sp>
      <p:sp>
        <p:nvSpPr>
          <p:cNvPr id="132" name="Freeform 21"/>
          <p:cNvSpPr/>
          <p:nvPr/>
        </p:nvSpPr>
        <p:spPr bwMode="auto">
          <a:xfrm>
            <a:off x="7226322" y="2827881"/>
            <a:ext cx="266700" cy="411162"/>
          </a:xfrm>
          <a:custGeom>
            <a:avLst/>
            <a:gdLst/>
            <a:ahLst/>
            <a:cxnLst>
              <a:cxn ang="0">
                <a:pos x="168" y="0"/>
              </a:cxn>
              <a:cxn ang="0">
                <a:pos x="0" y="259"/>
              </a:cxn>
            </a:cxnLst>
            <a:rect l="0" t="0" r="r" b="b"/>
            <a:pathLst>
              <a:path w="168" h="259">
                <a:moveTo>
                  <a:pt x="168" y="0"/>
                </a:moveTo>
                <a:lnTo>
                  <a:pt x="0" y="259"/>
                </a:lnTo>
              </a:path>
            </a:pathLst>
          </a:custGeom>
          <a:noFill/>
          <a:ln w="19050">
            <a:solidFill>
              <a:srgbClr val="3333FF"/>
            </a:solidFill>
            <a:round/>
            <a:tailEnd type="none" w="med" len="lg"/>
          </a:ln>
          <a:effectLst/>
        </p:spPr>
        <p:txBody>
          <a:bodyPr wrap="none"/>
          <a:lstStyle/>
          <a:p>
            <a:endParaRPr lang="zh-CN" altLang="en-US"/>
          </a:p>
        </p:txBody>
      </p:sp>
      <p:sp>
        <p:nvSpPr>
          <p:cNvPr id="142" name="Text Box 81"/>
          <p:cNvSpPr txBox="1">
            <a:spLocks noChangeArrowheads="1"/>
          </p:cNvSpPr>
          <p:nvPr/>
        </p:nvSpPr>
        <p:spPr bwMode="auto">
          <a:xfrm>
            <a:off x="3560765" y="2603497"/>
            <a:ext cx="1368425" cy="396875"/>
          </a:xfrm>
          <a:prstGeom prst="rect">
            <a:avLst/>
          </a:prstGeom>
          <a:solidFill>
            <a:schemeClr val="bg1"/>
          </a:solidFill>
          <a:ln w="19050" algn="ctr">
            <a:noFill/>
            <a:miter lim="800000"/>
            <a:tailEnd type="none" w="med" len="lg"/>
          </a:ln>
          <a:effectLst/>
        </p:spPr>
        <p:txBody>
          <a:bodyPr>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取</a:t>
            </a:r>
            <a:r>
              <a:rPr lang="en-US" altLang="zh-CN" sz="2000" dirty="0" smtClean="0">
                <a:solidFill>
                  <a:srgbClr val="FF00FF"/>
                </a:solidFill>
                <a:ea typeface="楷体" panose="02010609060101010101" pitchFamily="49" charset="-122"/>
                <a:cs typeface="Times New Roman" panose="02020603050405020304" pitchFamily="18" charset="0"/>
              </a:rPr>
              <a:t>2</a:t>
            </a:r>
            <a:r>
              <a:rPr lang="zh-CN" altLang="en-US" sz="2000" dirty="0" smtClean="0">
                <a:ea typeface="楷体" panose="02010609060101010101" pitchFamily="49" charset="-122"/>
                <a:cs typeface="Times New Roman" panose="02020603050405020304" pitchFamily="18" charset="0"/>
              </a:rPr>
              <a:t>号</a:t>
            </a:r>
            <a:r>
              <a:rPr lang="zh-CN" altLang="en-US" sz="2000" dirty="0">
                <a:ea typeface="楷体" panose="02010609060101010101" pitchFamily="49" charset="-122"/>
                <a:cs typeface="Times New Roman" panose="02020603050405020304" pitchFamily="18" charset="0"/>
              </a:rPr>
              <a:t>边</a:t>
            </a:r>
          </a:p>
        </p:txBody>
      </p:sp>
      <p:sp>
        <p:nvSpPr>
          <p:cNvPr id="143" name="Line 18"/>
          <p:cNvSpPr>
            <a:spLocks noChangeShapeType="1"/>
          </p:cNvSpPr>
          <p:nvPr/>
        </p:nvSpPr>
        <p:spPr bwMode="auto">
          <a:xfrm>
            <a:off x="6786897" y="2806696"/>
            <a:ext cx="266400" cy="410400"/>
          </a:xfrm>
          <a:prstGeom prst="line">
            <a:avLst/>
          </a:prstGeom>
          <a:noFill/>
          <a:ln w="19050">
            <a:solidFill>
              <a:srgbClr val="3333FF"/>
            </a:solidFill>
            <a:round/>
            <a:tailEnd type="none" w="med" len="lg"/>
          </a:ln>
          <a:effectLst/>
        </p:spPr>
        <p:txBody>
          <a:bodyPr wrap="none"/>
          <a:lstStyle/>
          <a:p>
            <a:endParaRPr lang="zh-CN" altLang="en-US"/>
          </a:p>
        </p:txBody>
      </p:sp>
      <p:sp>
        <p:nvSpPr>
          <p:cNvPr id="144" name="Text Box 81"/>
          <p:cNvSpPr txBox="1">
            <a:spLocks noChangeArrowheads="1"/>
          </p:cNvSpPr>
          <p:nvPr/>
        </p:nvSpPr>
        <p:spPr bwMode="auto">
          <a:xfrm>
            <a:off x="3560765" y="2603497"/>
            <a:ext cx="1368425" cy="396875"/>
          </a:xfrm>
          <a:prstGeom prst="rect">
            <a:avLst/>
          </a:prstGeom>
          <a:solidFill>
            <a:schemeClr val="bg1"/>
          </a:solidFill>
          <a:ln w="19050" algn="ctr">
            <a:noFill/>
            <a:miter lim="800000"/>
            <a:tailEnd type="none" w="med" len="lg"/>
          </a:ln>
          <a:effectLst/>
        </p:spPr>
        <p:txBody>
          <a:bodyPr>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取</a:t>
            </a:r>
            <a:r>
              <a:rPr lang="en-US" altLang="zh-CN" sz="2000" dirty="0" smtClean="0">
                <a:solidFill>
                  <a:srgbClr val="FF00FF"/>
                </a:solidFill>
                <a:ea typeface="楷体" panose="02010609060101010101" pitchFamily="49" charset="-122"/>
                <a:cs typeface="Times New Roman" panose="02020603050405020304" pitchFamily="18" charset="0"/>
              </a:rPr>
              <a:t>3</a:t>
            </a:r>
            <a:r>
              <a:rPr lang="zh-CN" altLang="en-US" sz="2000" dirty="0" smtClean="0">
                <a:ea typeface="楷体" panose="02010609060101010101" pitchFamily="49" charset="-122"/>
                <a:cs typeface="Times New Roman" panose="02020603050405020304" pitchFamily="18" charset="0"/>
              </a:rPr>
              <a:t>号</a:t>
            </a:r>
            <a:r>
              <a:rPr lang="zh-CN" altLang="en-US" sz="2000" dirty="0">
                <a:ea typeface="楷体" panose="02010609060101010101" pitchFamily="49" charset="-122"/>
                <a:cs typeface="Times New Roman" panose="02020603050405020304" pitchFamily="18" charset="0"/>
              </a:rPr>
              <a:t>边</a:t>
            </a:r>
          </a:p>
        </p:txBody>
      </p:sp>
      <p:sp>
        <p:nvSpPr>
          <p:cNvPr id="145" name="Text Box 81"/>
          <p:cNvSpPr txBox="1">
            <a:spLocks noChangeArrowheads="1"/>
          </p:cNvSpPr>
          <p:nvPr/>
        </p:nvSpPr>
        <p:spPr bwMode="auto">
          <a:xfrm>
            <a:off x="3560765" y="2603497"/>
            <a:ext cx="1368425" cy="396875"/>
          </a:xfrm>
          <a:prstGeom prst="rect">
            <a:avLst/>
          </a:prstGeom>
          <a:solidFill>
            <a:schemeClr val="bg1"/>
          </a:solidFill>
          <a:ln w="19050" algn="ctr">
            <a:noFill/>
            <a:miter lim="800000"/>
            <a:tailEnd type="none" w="med" len="lg"/>
          </a:ln>
          <a:effectLst/>
        </p:spPr>
        <p:txBody>
          <a:bodyPr>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取</a:t>
            </a:r>
            <a:r>
              <a:rPr lang="en-US" altLang="zh-CN" sz="2000" dirty="0" smtClean="0">
                <a:solidFill>
                  <a:srgbClr val="FF00FF"/>
                </a:solidFill>
                <a:ea typeface="楷体" panose="02010609060101010101" pitchFamily="49" charset="-122"/>
                <a:cs typeface="Times New Roman" panose="02020603050405020304" pitchFamily="18" charset="0"/>
              </a:rPr>
              <a:t>4</a:t>
            </a:r>
            <a:r>
              <a:rPr lang="zh-CN" altLang="en-US" sz="2000" dirty="0" smtClean="0">
                <a:ea typeface="楷体" panose="02010609060101010101" pitchFamily="49" charset="-122"/>
                <a:cs typeface="Times New Roman" panose="02020603050405020304" pitchFamily="18" charset="0"/>
              </a:rPr>
              <a:t>号</a:t>
            </a:r>
            <a:r>
              <a:rPr lang="zh-CN" altLang="en-US" sz="2000" dirty="0">
                <a:ea typeface="楷体" panose="02010609060101010101" pitchFamily="49" charset="-122"/>
                <a:cs typeface="Times New Roman" panose="02020603050405020304" pitchFamily="18" charset="0"/>
              </a:rPr>
              <a:t>边</a:t>
            </a:r>
          </a:p>
        </p:txBody>
      </p:sp>
      <p:sp>
        <p:nvSpPr>
          <p:cNvPr id="146" name="Text Box 81"/>
          <p:cNvSpPr txBox="1">
            <a:spLocks noChangeArrowheads="1"/>
          </p:cNvSpPr>
          <p:nvPr/>
        </p:nvSpPr>
        <p:spPr bwMode="auto">
          <a:xfrm>
            <a:off x="3560765" y="2603497"/>
            <a:ext cx="1368425" cy="396875"/>
          </a:xfrm>
          <a:prstGeom prst="rect">
            <a:avLst/>
          </a:prstGeom>
          <a:solidFill>
            <a:schemeClr val="bg1"/>
          </a:solidFill>
          <a:ln w="19050" algn="ctr">
            <a:noFill/>
            <a:miter lim="800000"/>
            <a:tailEnd type="none" w="med" len="lg"/>
          </a:ln>
          <a:effectLst/>
        </p:spPr>
        <p:txBody>
          <a:bodyPr>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取</a:t>
            </a:r>
            <a:r>
              <a:rPr lang="en-US" altLang="zh-CN" sz="2000" dirty="0" smtClean="0">
                <a:solidFill>
                  <a:srgbClr val="FF00FF"/>
                </a:solidFill>
                <a:ea typeface="楷体" panose="02010609060101010101" pitchFamily="49" charset="-122"/>
                <a:cs typeface="Times New Roman" panose="02020603050405020304" pitchFamily="18" charset="0"/>
              </a:rPr>
              <a:t>5</a:t>
            </a:r>
            <a:r>
              <a:rPr lang="zh-CN" altLang="en-US" sz="2000" dirty="0" smtClean="0">
                <a:ea typeface="楷体" panose="02010609060101010101" pitchFamily="49" charset="-122"/>
                <a:cs typeface="Times New Roman" panose="02020603050405020304" pitchFamily="18" charset="0"/>
              </a:rPr>
              <a:t>号</a:t>
            </a:r>
            <a:r>
              <a:rPr lang="zh-CN" altLang="en-US" sz="2000" dirty="0">
                <a:ea typeface="楷体" panose="02010609060101010101" pitchFamily="49" charset="-122"/>
                <a:cs typeface="Times New Roman" panose="02020603050405020304" pitchFamily="18" charset="0"/>
              </a:rPr>
              <a:t>边</a:t>
            </a:r>
          </a:p>
        </p:txBody>
      </p:sp>
      <p:sp>
        <p:nvSpPr>
          <p:cNvPr id="147" name="Text Box 81"/>
          <p:cNvSpPr txBox="1">
            <a:spLocks noChangeArrowheads="1"/>
          </p:cNvSpPr>
          <p:nvPr/>
        </p:nvSpPr>
        <p:spPr bwMode="auto">
          <a:xfrm>
            <a:off x="3560765" y="2603497"/>
            <a:ext cx="1368425" cy="396875"/>
          </a:xfrm>
          <a:prstGeom prst="rect">
            <a:avLst/>
          </a:prstGeom>
          <a:solidFill>
            <a:schemeClr val="bg1"/>
          </a:solidFill>
          <a:ln w="19050" algn="ctr">
            <a:noFill/>
            <a:miter lim="800000"/>
            <a:tailEnd type="none" w="med" len="lg"/>
          </a:ln>
          <a:effectLst/>
        </p:spPr>
        <p:txBody>
          <a:bodyPr>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取</a:t>
            </a:r>
            <a:r>
              <a:rPr lang="en-US" altLang="zh-CN" sz="2000" dirty="0" smtClean="0">
                <a:solidFill>
                  <a:srgbClr val="FF00FF"/>
                </a:solidFill>
                <a:ea typeface="楷体" panose="02010609060101010101" pitchFamily="49" charset="-122"/>
                <a:cs typeface="Times New Roman" panose="02020603050405020304" pitchFamily="18" charset="0"/>
              </a:rPr>
              <a:t>6</a:t>
            </a:r>
            <a:r>
              <a:rPr lang="zh-CN" altLang="en-US" sz="2000" dirty="0" smtClean="0">
                <a:ea typeface="楷体" panose="02010609060101010101" pitchFamily="49" charset="-122"/>
                <a:cs typeface="Times New Roman" panose="02020603050405020304" pitchFamily="18" charset="0"/>
              </a:rPr>
              <a:t>号</a:t>
            </a:r>
            <a:r>
              <a:rPr lang="zh-CN" altLang="en-US" sz="2000" dirty="0">
                <a:ea typeface="楷体" panose="02010609060101010101" pitchFamily="49" charset="-122"/>
                <a:cs typeface="Times New Roman" panose="02020603050405020304" pitchFamily="18" charset="0"/>
              </a:rPr>
              <a:t>边</a:t>
            </a:r>
          </a:p>
        </p:txBody>
      </p:sp>
      <p:sp>
        <p:nvSpPr>
          <p:cNvPr id="148" name="Text Box 81"/>
          <p:cNvSpPr txBox="1">
            <a:spLocks noChangeArrowheads="1"/>
          </p:cNvSpPr>
          <p:nvPr/>
        </p:nvSpPr>
        <p:spPr bwMode="auto">
          <a:xfrm>
            <a:off x="3560765" y="2603497"/>
            <a:ext cx="1368425" cy="396875"/>
          </a:xfrm>
          <a:prstGeom prst="rect">
            <a:avLst/>
          </a:prstGeom>
          <a:solidFill>
            <a:schemeClr val="bg1"/>
          </a:solidFill>
          <a:ln w="19050" algn="ctr">
            <a:noFill/>
            <a:miter lim="800000"/>
            <a:tailEnd type="none" w="med" len="lg"/>
          </a:ln>
          <a:effectLst/>
        </p:spPr>
        <p:txBody>
          <a:bodyPr>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取</a:t>
            </a:r>
            <a:r>
              <a:rPr lang="en-US" altLang="zh-CN" sz="2000" dirty="0" smtClean="0">
                <a:solidFill>
                  <a:srgbClr val="FF00FF"/>
                </a:solidFill>
                <a:ea typeface="楷体" panose="02010609060101010101" pitchFamily="49" charset="-122"/>
                <a:cs typeface="Times New Roman" panose="02020603050405020304" pitchFamily="18" charset="0"/>
              </a:rPr>
              <a:t>7</a:t>
            </a:r>
            <a:r>
              <a:rPr lang="zh-CN" altLang="en-US" sz="2000" dirty="0" smtClean="0">
                <a:ea typeface="楷体" panose="02010609060101010101" pitchFamily="49" charset="-122"/>
                <a:cs typeface="Times New Roman" panose="02020603050405020304" pitchFamily="18" charset="0"/>
              </a:rPr>
              <a:t>号</a:t>
            </a:r>
            <a:r>
              <a:rPr lang="zh-CN" altLang="en-US" sz="2000" dirty="0">
                <a:ea typeface="楷体" panose="02010609060101010101" pitchFamily="49" charset="-122"/>
                <a:cs typeface="Times New Roman" panose="02020603050405020304" pitchFamily="18" charset="0"/>
              </a:rPr>
              <a:t>边</a:t>
            </a:r>
          </a:p>
        </p:txBody>
      </p:sp>
      <p:sp>
        <p:nvSpPr>
          <p:cNvPr id="149" name="Text Box 81"/>
          <p:cNvSpPr txBox="1">
            <a:spLocks noChangeArrowheads="1"/>
          </p:cNvSpPr>
          <p:nvPr/>
        </p:nvSpPr>
        <p:spPr bwMode="auto">
          <a:xfrm>
            <a:off x="3560765" y="2603497"/>
            <a:ext cx="1368425" cy="396875"/>
          </a:xfrm>
          <a:prstGeom prst="rect">
            <a:avLst/>
          </a:prstGeom>
          <a:solidFill>
            <a:schemeClr val="bg1"/>
          </a:solidFill>
          <a:ln w="19050" algn="ctr">
            <a:noFill/>
            <a:miter lim="800000"/>
            <a:tailEnd type="none" w="med" len="lg"/>
          </a:ln>
          <a:effectLst/>
        </p:spPr>
        <p:txBody>
          <a:bodyPr>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取</a:t>
            </a:r>
            <a:r>
              <a:rPr lang="en-US" altLang="zh-CN" sz="2000" dirty="0" smtClean="0">
                <a:solidFill>
                  <a:srgbClr val="FF00FF"/>
                </a:solidFill>
                <a:ea typeface="楷体" panose="02010609060101010101" pitchFamily="49" charset="-122"/>
                <a:cs typeface="Times New Roman" panose="02020603050405020304" pitchFamily="18" charset="0"/>
              </a:rPr>
              <a:t>8</a:t>
            </a:r>
            <a:r>
              <a:rPr lang="zh-CN" altLang="en-US" sz="2000" dirty="0" smtClean="0">
                <a:ea typeface="楷体" panose="02010609060101010101" pitchFamily="49" charset="-122"/>
                <a:cs typeface="Times New Roman" panose="02020603050405020304" pitchFamily="18" charset="0"/>
              </a:rPr>
              <a:t>号</a:t>
            </a:r>
            <a:r>
              <a:rPr lang="zh-CN" altLang="en-US" sz="2000" dirty="0">
                <a:ea typeface="楷体" panose="02010609060101010101" pitchFamily="49" charset="-122"/>
                <a:cs typeface="Times New Roman" panose="02020603050405020304" pitchFamily="18" charset="0"/>
              </a:rPr>
              <a:t>边</a:t>
            </a:r>
          </a:p>
        </p:txBody>
      </p:sp>
      <p:sp>
        <p:nvSpPr>
          <p:cNvPr id="150" name="TextBox 149"/>
          <p:cNvSpPr txBox="1"/>
          <p:nvPr/>
        </p:nvSpPr>
        <p:spPr>
          <a:xfrm>
            <a:off x="3714744" y="2100196"/>
            <a:ext cx="857256"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操作</a:t>
            </a:r>
            <a:endParaRPr lang="zh-CN" altLang="en-US" sz="2000" dirty="0">
              <a:latin typeface="楷体" panose="02010609060101010101" pitchFamily="49" charset="-122"/>
              <a:ea typeface="楷体" panose="02010609060101010101" pitchFamily="49" charset="-122"/>
            </a:endParaRPr>
          </a:p>
        </p:txBody>
      </p:sp>
      <p:sp>
        <p:nvSpPr>
          <p:cNvPr id="151" name="TextBox 150"/>
          <p:cNvSpPr txBox="1"/>
          <p:nvPr/>
        </p:nvSpPr>
        <p:spPr>
          <a:xfrm>
            <a:off x="3214678" y="3571876"/>
            <a:ext cx="2071702" cy="400110"/>
          </a:xfrm>
          <a:prstGeom prst="rect">
            <a:avLst/>
          </a:prstGeom>
          <a:noFill/>
        </p:spPr>
        <p:txBody>
          <a:bodyPr wrap="square" rtlCol="0">
            <a:spAutoFit/>
          </a:bodyPr>
          <a:lstStyle/>
          <a:p>
            <a:r>
              <a:rPr lang="zh-CN" altLang="en-US" sz="2000" dirty="0" smtClean="0">
                <a:solidFill>
                  <a:srgbClr val="FF0000"/>
                </a:solidFill>
                <a:ea typeface="楷体" panose="02010609060101010101" pitchFamily="49" charset="-122"/>
                <a:cs typeface="Times New Roman" panose="02020603050405020304" pitchFamily="18" charset="0"/>
              </a:rPr>
              <a:t>选取了</a:t>
            </a:r>
            <a:r>
              <a:rPr lang="en-US" altLang="zh-CN" sz="2000" i="1" dirty="0" smtClean="0">
                <a:solidFill>
                  <a:srgbClr val="FF0000"/>
                </a:solidFill>
                <a:ea typeface="楷体" panose="02010609060101010101" pitchFamily="49" charset="-122"/>
                <a:cs typeface="Times New Roman" panose="02020603050405020304" pitchFamily="18" charset="0"/>
              </a:rPr>
              <a:t>n</a:t>
            </a:r>
            <a:r>
              <a:rPr lang="en-US" altLang="zh-CN" sz="2000" dirty="0" smtClean="0">
                <a:solidFill>
                  <a:srgbClr val="FF0000"/>
                </a:solidFill>
                <a:latin typeface="+mn-ea"/>
                <a:ea typeface="+mn-ea"/>
                <a:cs typeface="Times New Roman" panose="02020603050405020304" pitchFamily="18" charset="0"/>
              </a:rPr>
              <a:t>-</a:t>
            </a:r>
            <a:r>
              <a:rPr lang="en-US" altLang="zh-CN" sz="2000" dirty="0" smtClean="0">
                <a:solidFill>
                  <a:srgbClr val="FF0000"/>
                </a:solidFill>
                <a:ea typeface="楷体" panose="02010609060101010101" pitchFamily="49" charset="-122"/>
                <a:cs typeface="Times New Roman" panose="02020603050405020304" pitchFamily="18" charset="0"/>
              </a:rPr>
              <a:t>1</a:t>
            </a:r>
            <a:r>
              <a:rPr lang="zh-CN" altLang="en-US" sz="2000" dirty="0" smtClean="0">
                <a:solidFill>
                  <a:srgbClr val="FF0000"/>
                </a:solidFill>
                <a:ea typeface="楷体" panose="02010609060101010101" pitchFamily="49" charset="-122"/>
                <a:cs typeface="Times New Roman" panose="02020603050405020304" pitchFamily="18" charset="0"/>
              </a:rPr>
              <a:t>条边</a:t>
            </a:r>
            <a:endParaRPr lang="zh-CN" altLang="en-US" sz="2000" dirty="0">
              <a:solidFill>
                <a:srgbClr val="FF0000"/>
              </a:solidFill>
              <a:ea typeface="楷体" panose="02010609060101010101" pitchFamily="49" charset="-122"/>
              <a:cs typeface="Times New Roman" panose="02020603050405020304" pitchFamily="18" charset="0"/>
            </a:endParaRPr>
          </a:p>
        </p:txBody>
      </p:sp>
      <p:grpSp>
        <p:nvGrpSpPr>
          <p:cNvPr id="152" name="组合 151"/>
          <p:cNvGrpSpPr/>
          <p:nvPr/>
        </p:nvGrpSpPr>
        <p:grpSpPr>
          <a:xfrm>
            <a:off x="7858148" y="1709828"/>
            <a:ext cx="928694" cy="1862048"/>
            <a:chOff x="7715272" y="1424076"/>
            <a:chExt cx="928694" cy="1862048"/>
          </a:xfrm>
        </p:grpSpPr>
        <p:sp>
          <p:nvSpPr>
            <p:cNvPr id="153" name="Text Box 99"/>
            <p:cNvSpPr txBox="1">
              <a:spLocks noChangeArrowheads="1"/>
            </p:cNvSpPr>
            <p:nvPr/>
          </p:nvSpPr>
          <p:spPr bwMode="auto">
            <a:xfrm>
              <a:off x="8196273" y="1424076"/>
              <a:ext cx="447693" cy="1862048"/>
            </a:xfrm>
            <a:prstGeom prst="rect">
              <a:avLst/>
            </a:prstGeom>
            <a:noFill/>
            <a:ln w="19050" algn="ctr">
              <a:noFill/>
              <a:miter lim="800000"/>
              <a:tailEnd type="none" w="med" len="lg"/>
            </a:ln>
            <a:effectLst/>
          </p:spPr>
          <p:txBody>
            <a:bodyPr wrap="square">
              <a:spAutoFit/>
            </a:bodyPr>
            <a:lstStyle/>
            <a:p>
              <a:pPr>
                <a:lnSpc>
                  <a:spcPts val="18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最</a:t>
              </a:r>
              <a:endParaRPr lang="en-US" altLang="zh-CN" sz="2000" dirty="0" smtClean="0">
                <a:solidFill>
                  <a:srgbClr val="0000FF"/>
                </a:solidFill>
                <a:ea typeface="楷体" panose="02010609060101010101" pitchFamily="49" charset="-122"/>
                <a:cs typeface="Times New Roman" panose="02020603050405020304" pitchFamily="18" charset="0"/>
              </a:endParaRPr>
            </a:p>
            <a:p>
              <a:pPr>
                <a:lnSpc>
                  <a:spcPts val="18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小</a:t>
              </a:r>
              <a:endParaRPr lang="en-US" altLang="zh-CN" sz="2000" dirty="0" smtClean="0">
                <a:solidFill>
                  <a:srgbClr val="0000FF"/>
                </a:solidFill>
                <a:ea typeface="楷体" panose="02010609060101010101" pitchFamily="49" charset="-122"/>
                <a:cs typeface="Times New Roman" panose="02020603050405020304" pitchFamily="18" charset="0"/>
              </a:endParaRPr>
            </a:p>
            <a:p>
              <a:pPr>
                <a:lnSpc>
                  <a:spcPts val="18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生</a:t>
              </a:r>
              <a:endParaRPr lang="en-US" altLang="zh-CN" sz="2000" dirty="0" smtClean="0">
                <a:solidFill>
                  <a:srgbClr val="0000FF"/>
                </a:solidFill>
                <a:ea typeface="楷体" panose="02010609060101010101" pitchFamily="49" charset="-122"/>
                <a:cs typeface="Times New Roman" panose="02020603050405020304" pitchFamily="18" charset="0"/>
              </a:endParaRPr>
            </a:p>
            <a:p>
              <a:pPr>
                <a:lnSpc>
                  <a:spcPts val="18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成</a:t>
              </a:r>
              <a:endParaRPr lang="en-US" altLang="zh-CN" sz="2000" dirty="0" smtClean="0">
                <a:solidFill>
                  <a:srgbClr val="0000FF"/>
                </a:solidFill>
                <a:ea typeface="楷体" panose="02010609060101010101" pitchFamily="49" charset="-122"/>
                <a:cs typeface="Times New Roman" panose="02020603050405020304" pitchFamily="18" charset="0"/>
              </a:endParaRPr>
            </a:p>
            <a:p>
              <a:pPr>
                <a:lnSpc>
                  <a:spcPts val="1800"/>
                </a:lnSpc>
                <a:spcBef>
                  <a:spcPct val="50000"/>
                </a:spcBef>
              </a:pPr>
              <a:r>
                <a:rPr lang="zh-CN" altLang="en-US" sz="2000" dirty="0" smtClean="0">
                  <a:solidFill>
                    <a:srgbClr val="0000FF"/>
                  </a:solidFill>
                  <a:ea typeface="楷体" panose="02010609060101010101" pitchFamily="49" charset="-122"/>
                  <a:cs typeface="Times New Roman" panose="02020603050405020304" pitchFamily="18" charset="0"/>
                </a:rPr>
                <a:t>树</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154" name="左箭头 153"/>
            <p:cNvSpPr/>
            <p:nvPr/>
          </p:nvSpPr>
          <p:spPr bwMode="auto">
            <a:xfrm>
              <a:off x="7715272" y="2214554"/>
              <a:ext cx="428628" cy="214314"/>
            </a:xfrm>
            <a:prstGeom prst="leftArrow">
              <a:avLst/>
            </a:prstGeom>
            <a:ln>
              <a:headEnd type="none" w="med" len="med"/>
              <a:tailEnd type="none" w="med" len="lg"/>
            </a:ln>
          </p:spPr>
          <p:style>
            <a:lnRef idx="0">
              <a:schemeClr val="accent2"/>
            </a:lnRef>
            <a:fillRef idx="3">
              <a:schemeClr val="accent2"/>
            </a:fillRef>
            <a:effectRef idx="3">
              <a:schemeClr val="accent2"/>
            </a:effectRef>
            <a:fontRef idx="minor">
              <a:schemeClr val="lt1"/>
            </a:fontRef>
          </p:style>
          <p:txBody>
            <a:bodyPr wrap="none"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123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85"/>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0" nodeType="afterEffect">
                                  <p:stCondLst>
                                    <p:cond delay="0"/>
                                  </p:stCondLst>
                                  <p:childTnLst>
                                    <p:animEffect transition="out" filter="fade">
                                      <p:cBhvr>
                                        <p:cTn id="9" dur="500" tmFilter="0, 0; .2, .5; .8, .5; 1, 0"/>
                                        <p:tgtEl>
                                          <p:spTgt spid="99"/>
                                        </p:tgtEl>
                                      </p:cBhvr>
                                    </p:animEffect>
                                    <p:animScale>
                                      <p:cBhvr>
                                        <p:cTn id="10" dur="250" autoRev="1" fill="hold"/>
                                        <p:tgtEl>
                                          <p:spTgt spid="9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2"/>
                                        </p:tgtEl>
                                        <p:attrNameLst>
                                          <p:attrName>style.visibility</p:attrName>
                                        </p:attrNameLst>
                                      </p:cBhvr>
                                      <p:to>
                                        <p:strVal val="visible"/>
                                      </p:to>
                                    </p:set>
                                  </p:childTnLst>
                                </p:cTn>
                              </p:par>
                            </p:childTnLst>
                          </p:cTn>
                        </p:par>
                        <p:par>
                          <p:cTn id="19" fill="hold">
                            <p:stCondLst>
                              <p:cond delay="0"/>
                            </p:stCondLst>
                            <p:childTnLst>
                              <p:par>
                                <p:cTn id="20" presetID="26" presetClass="emph" presetSubtype="0" fill="hold" grpId="0" nodeType="afterEffect">
                                  <p:stCondLst>
                                    <p:cond delay="0"/>
                                  </p:stCondLst>
                                  <p:childTnLst>
                                    <p:animEffect transition="out" filter="fade">
                                      <p:cBhvr>
                                        <p:cTn id="21" dur="500" tmFilter="0, 0; .2, .5; .8, .5; 1, 0"/>
                                        <p:tgtEl>
                                          <p:spTgt spid="106"/>
                                        </p:tgtEl>
                                      </p:cBhvr>
                                    </p:animEffect>
                                    <p:animScale>
                                      <p:cBhvr>
                                        <p:cTn id="22" dur="250" autoRev="1" fill="hold"/>
                                        <p:tgtEl>
                                          <p:spTgt spid="106"/>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4"/>
                                        </p:tgtEl>
                                        <p:attrNameLst>
                                          <p:attrName>style.visibility</p:attrName>
                                        </p:attrNameLst>
                                      </p:cBhvr>
                                      <p:to>
                                        <p:strVal val="visible"/>
                                      </p:to>
                                    </p:set>
                                  </p:childTnLst>
                                </p:cTn>
                              </p:par>
                            </p:childTnLst>
                          </p:cTn>
                        </p:par>
                        <p:par>
                          <p:cTn id="31" fill="hold">
                            <p:stCondLst>
                              <p:cond delay="0"/>
                            </p:stCondLst>
                            <p:childTnLst>
                              <p:par>
                                <p:cTn id="32" presetID="26" presetClass="emph" presetSubtype="0" fill="hold" grpId="0" nodeType="afterEffect">
                                  <p:stCondLst>
                                    <p:cond delay="0"/>
                                  </p:stCondLst>
                                  <p:childTnLst>
                                    <p:animEffect transition="out" filter="fade">
                                      <p:cBhvr>
                                        <p:cTn id="33" dur="500" tmFilter="0, 0; .2, .5; .8, .5; 1, 0"/>
                                        <p:tgtEl>
                                          <p:spTgt spid="104"/>
                                        </p:tgtEl>
                                      </p:cBhvr>
                                    </p:animEffect>
                                    <p:animScale>
                                      <p:cBhvr>
                                        <p:cTn id="34" dur="250" autoRev="1" fill="hold"/>
                                        <p:tgtEl>
                                          <p:spTgt spid="104"/>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5"/>
                                        </p:tgtEl>
                                        <p:attrNameLst>
                                          <p:attrName>style.visibility</p:attrName>
                                        </p:attrNameLst>
                                      </p:cBhvr>
                                      <p:to>
                                        <p:strVal val="visible"/>
                                      </p:to>
                                    </p:set>
                                  </p:childTnLst>
                                </p:cTn>
                              </p:par>
                            </p:childTnLst>
                          </p:cTn>
                        </p:par>
                        <p:par>
                          <p:cTn id="43" fill="hold">
                            <p:stCondLst>
                              <p:cond delay="0"/>
                            </p:stCondLst>
                            <p:childTnLst>
                              <p:par>
                                <p:cTn id="44" presetID="26" presetClass="emph" presetSubtype="0" fill="hold" grpId="0" nodeType="afterEffect">
                                  <p:stCondLst>
                                    <p:cond delay="0"/>
                                  </p:stCondLst>
                                  <p:childTnLst>
                                    <p:animEffect transition="out" filter="fade">
                                      <p:cBhvr>
                                        <p:cTn id="45" dur="500" tmFilter="0, 0; .2, .5; .8, .5; 1, 0"/>
                                        <p:tgtEl>
                                          <p:spTgt spid="105"/>
                                        </p:tgtEl>
                                      </p:cBhvr>
                                    </p:animEffect>
                                    <p:animScale>
                                      <p:cBhvr>
                                        <p:cTn id="46" dur="250" autoRev="1" fill="hold"/>
                                        <p:tgtEl>
                                          <p:spTgt spid="105"/>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6"/>
                                        </p:tgtEl>
                                        <p:attrNameLst>
                                          <p:attrName>style.visibility</p:attrName>
                                        </p:attrNameLst>
                                      </p:cBhvr>
                                      <p:to>
                                        <p:strVal val="visible"/>
                                      </p:to>
                                    </p:set>
                                  </p:childTnLst>
                                </p:cTn>
                              </p:par>
                            </p:childTnLst>
                          </p:cTn>
                        </p:par>
                        <p:par>
                          <p:cTn id="55" fill="hold">
                            <p:stCondLst>
                              <p:cond delay="0"/>
                            </p:stCondLst>
                            <p:childTnLst>
                              <p:par>
                                <p:cTn id="56" presetID="26" presetClass="emph" presetSubtype="0" fill="hold" grpId="0" nodeType="afterEffect">
                                  <p:stCondLst>
                                    <p:cond delay="0"/>
                                  </p:stCondLst>
                                  <p:childTnLst>
                                    <p:animEffect transition="out" filter="fade">
                                      <p:cBhvr>
                                        <p:cTn id="57" dur="500" tmFilter="0, 0; .2, .5; .8, .5; 1, 0"/>
                                        <p:tgtEl>
                                          <p:spTgt spid="103"/>
                                        </p:tgtEl>
                                      </p:cBhvr>
                                    </p:animEffect>
                                    <p:animScale>
                                      <p:cBhvr>
                                        <p:cTn id="58" dur="250" autoRev="1" fill="hold"/>
                                        <p:tgtEl>
                                          <p:spTgt spid="103"/>
                                        </p:tgtEl>
                                      </p:cBhvr>
                                      <p:by x="105000" y="105000"/>
                                    </p:animScale>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grpId="1" nodeType="clickEffect">
                                  <p:stCondLst>
                                    <p:cond delay="0"/>
                                  </p:stCondLst>
                                  <p:childTnLst>
                                    <p:animEffect transition="out" filter="wipe(down)">
                                      <p:cBhvr>
                                        <p:cTn id="66" dur="500"/>
                                        <p:tgtEl>
                                          <p:spTgt spid="143"/>
                                        </p:tgtEl>
                                      </p:cBhvr>
                                    </p:animEffect>
                                    <p:set>
                                      <p:cBhvr>
                                        <p:cTn id="67" dur="1" fill="hold">
                                          <p:stCondLst>
                                            <p:cond delay="499"/>
                                          </p:stCondLst>
                                        </p:cTn>
                                        <p:tgtEl>
                                          <p:spTgt spid="143"/>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47"/>
                                        </p:tgtEl>
                                        <p:attrNameLst>
                                          <p:attrName>style.visibility</p:attrName>
                                        </p:attrNameLst>
                                      </p:cBhvr>
                                      <p:to>
                                        <p:strVal val="visible"/>
                                      </p:to>
                                    </p:set>
                                  </p:childTnLst>
                                </p:cTn>
                              </p:par>
                            </p:childTnLst>
                          </p:cTn>
                        </p:par>
                        <p:par>
                          <p:cTn id="72" fill="hold">
                            <p:stCondLst>
                              <p:cond delay="0"/>
                            </p:stCondLst>
                            <p:childTnLst>
                              <p:par>
                                <p:cTn id="73" presetID="26" presetClass="emph" presetSubtype="0" fill="hold" grpId="0" nodeType="afterEffect">
                                  <p:stCondLst>
                                    <p:cond delay="0"/>
                                  </p:stCondLst>
                                  <p:childTnLst>
                                    <p:animEffect transition="out" filter="fade">
                                      <p:cBhvr>
                                        <p:cTn id="74" dur="500" tmFilter="0, 0; .2, .5; .8, .5; 1, 0"/>
                                        <p:tgtEl>
                                          <p:spTgt spid="101"/>
                                        </p:tgtEl>
                                      </p:cBhvr>
                                    </p:animEffect>
                                    <p:animScale>
                                      <p:cBhvr>
                                        <p:cTn id="75" dur="250" autoRev="1" fill="hold"/>
                                        <p:tgtEl>
                                          <p:spTgt spid="101"/>
                                        </p:tgtEl>
                                      </p:cBhvr>
                                      <p:by x="105000" y="105000"/>
                                    </p:animScale>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2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48"/>
                                        </p:tgtEl>
                                        <p:attrNameLst>
                                          <p:attrName>style.visibility</p:attrName>
                                        </p:attrNameLst>
                                      </p:cBhvr>
                                      <p:to>
                                        <p:strVal val="visible"/>
                                      </p:to>
                                    </p:set>
                                  </p:childTnLst>
                                </p:cTn>
                              </p:par>
                            </p:childTnLst>
                          </p:cTn>
                        </p:par>
                        <p:par>
                          <p:cTn id="84" fill="hold">
                            <p:stCondLst>
                              <p:cond delay="0"/>
                            </p:stCondLst>
                            <p:childTnLst>
                              <p:par>
                                <p:cTn id="85" presetID="26" presetClass="emph" presetSubtype="0" fill="hold" grpId="0" nodeType="afterEffect">
                                  <p:stCondLst>
                                    <p:cond delay="0"/>
                                  </p:stCondLst>
                                  <p:childTnLst>
                                    <p:animEffect transition="out" filter="fade">
                                      <p:cBhvr>
                                        <p:cTn id="86" dur="500" tmFilter="0, 0; .2, .5; .8, .5; 1, 0"/>
                                        <p:tgtEl>
                                          <p:spTgt spid="102"/>
                                        </p:tgtEl>
                                      </p:cBhvr>
                                    </p:animEffect>
                                    <p:animScale>
                                      <p:cBhvr>
                                        <p:cTn id="87" dur="250" autoRev="1" fill="hold"/>
                                        <p:tgtEl>
                                          <p:spTgt spid="102"/>
                                        </p:tgtEl>
                                      </p:cBhvr>
                                      <p:by x="105000" y="105000"/>
                                    </p:animScale>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28"/>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2" presetClass="exit" presetSubtype="4" fill="hold" grpId="1" nodeType="clickEffect">
                                  <p:stCondLst>
                                    <p:cond delay="0"/>
                                  </p:stCondLst>
                                  <p:childTnLst>
                                    <p:animEffect transition="out" filter="wipe(down)">
                                      <p:cBhvr>
                                        <p:cTn id="95" dur="500"/>
                                        <p:tgtEl>
                                          <p:spTgt spid="128"/>
                                        </p:tgtEl>
                                      </p:cBhvr>
                                    </p:animEffect>
                                    <p:set>
                                      <p:cBhvr>
                                        <p:cTn id="96" dur="1" fill="hold">
                                          <p:stCondLst>
                                            <p:cond delay="499"/>
                                          </p:stCondLst>
                                        </p:cTn>
                                        <p:tgtEl>
                                          <p:spTgt spid="12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49"/>
                                        </p:tgtEl>
                                        <p:attrNameLst>
                                          <p:attrName>style.visibility</p:attrName>
                                        </p:attrNameLst>
                                      </p:cBhvr>
                                      <p:to>
                                        <p:strVal val="visible"/>
                                      </p:to>
                                    </p:set>
                                  </p:childTnLst>
                                </p:cTn>
                              </p:par>
                            </p:childTnLst>
                          </p:cTn>
                        </p:par>
                        <p:par>
                          <p:cTn id="101" fill="hold">
                            <p:stCondLst>
                              <p:cond delay="0"/>
                            </p:stCondLst>
                            <p:childTnLst>
                              <p:par>
                                <p:cTn id="102" presetID="26" presetClass="emph" presetSubtype="0" fill="hold" grpId="0" nodeType="afterEffect">
                                  <p:stCondLst>
                                    <p:cond delay="0"/>
                                  </p:stCondLst>
                                  <p:childTnLst>
                                    <p:animEffect transition="out" filter="fade">
                                      <p:cBhvr>
                                        <p:cTn id="103" dur="500" tmFilter="0, 0; .2, .5; .8, .5; 1, 0"/>
                                        <p:tgtEl>
                                          <p:spTgt spid="100"/>
                                        </p:tgtEl>
                                      </p:cBhvr>
                                    </p:animEffect>
                                    <p:animScale>
                                      <p:cBhvr>
                                        <p:cTn id="104" dur="250" autoRev="1" fill="hold"/>
                                        <p:tgtEl>
                                          <p:spTgt spid="100"/>
                                        </p:tgtEl>
                                      </p:cBhvr>
                                      <p:by x="105000" y="105000"/>
                                    </p:animScale>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2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51"/>
                                        </p:tgtEl>
                                        <p:attrNameLst>
                                          <p:attrName>style.visibility</p:attrName>
                                        </p:attrNameLst>
                                      </p:cBhvr>
                                      <p:to>
                                        <p:strVal val="visible"/>
                                      </p:to>
                                    </p:set>
                                  </p:childTnLst>
                                </p:cTn>
                              </p:par>
                            </p:childTnLst>
                          </p:cTn>
                        </p:par>
                        <p:par>
                          <p:cTn id="113" fill="hold">
                            <p:stCondLst>
                              <p:cond delay="0"/>
                            </p:stCondLst>
                            <p:childTnLst>
                              <p:par>
                                <p:cTn id="114" presetID="1" presetClass="entr" presetSubtype="0" fill="hold" nodeType="afterEffect">
                                  <p:stCondLst>
                                    <p:cond delay="0"/>
                                  </p:stCondLst>
                                  <p:childTnLst>
                                    <p:set>
                                      <p:cBhvr>
                                        <p:cTn id="115"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85" grpId="0" bldLvl="0" animBg="1"/>
      <p:bldP spid="99" grpId="0" bldLvl="0" animBg="1"/>
      <p:bldP spid="100" grpId="0" bldLvl="0" animBg="1"/>
      <p:bldP spid="101" grpId="0" bldLvl="0" animBg="1"/>
      <p:bldP spid="102" grpId="0" bldLvl="0" animBg="1"/>
      <p:bldP spid="103" grpId="0" bldLvl="0" animBg="1"/>
      <p:bldP spid="104" grpId="0" bldLvl="0" animBg="1"/>
      <p:bldP spid="105" grpId="0" bldLvl="0" animBg="1"/>
      <p:bldP spid="106" grpId="0" bldLvl="0" animBg="1"/>
      <p:bldP spid="125" grpId="0" bldLvl="0" animBg="1"/>
      <p:bldP spid="126" grpId="0" bldLvl="0" animBg="1"/>
      <p:bldP spid="127" grpId="0" bldLvl="0" animBg="1"/>
      <p:bldP spid="128" grpId="0" bldLvl="0" animBg="1"/>
      <p:bldP spid="128" grpId="1" bldLvl="0" animBg="1"/>
      <p:bldP spid="130" grpId="0" bldLvl="0" animBg="1"/>
      <p:bldP spid="131" grpId="0" bldLvl="0" animBg="1"/>
      <p:bldP spid="132" grpId="0" bldLvl="0" animBg="1"/>
      <p:bldP spid="142" grpId="0" bldLvl="0" animBg="1"/>
      <p:bldP spid="143" grpId="0" bldLvl="0" animBg="1"/>
      <p:bldP spid="143" grpId="1" bldLvl="0" animBg="1"/>
      <p:bldP spid="144" grpId="0" bldLvl="0" animBg="1"/>
      <p:bldP spid="145" grpId="0" bldLvl="0" animBg="1"/>
      <p:bldP spid="146" grpId="0" bldLvl="0" animBg="1"/>
      <p:bldP spid="147" grpId="0" bldLvl="0" animBg="1"/>
      <p:bldP spid="148" grpId="0" bldLvl="0" animBg="1"/>
      <p:bldP spid="149" grpId="0" bldLvl="0" animBg="1"/>
      <p:bldP spid="151"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047"/>
          <p:cNvSpPr txBox="1">
            <a:spLocks noChangeArrowheads="1"/>
          </p:cNvSpPr>
          <p:nvPr/>
        </p:nvSpPr>
        <p:spPr bwMode="auto">
          <a:xfrm>
            <a:off x="500034" y="571480"/>
            <a:ext cx="4500594" cy="461665"/>
          </a:xfrm>
          <a:prstGeom prst="rect">
            <a:avLst/>
          </a:prstGeom>
          <a:noFill/>
          <a:ln w="19050" algn="ctr">
            <a:noFill/>
            <a:miter lim="800000"/>
            <a:tailEnd type="none" w="med" len="lg"/>
          </a:ln>
          <a:effectLst/>
        </p:spPr>
        <p:txBody>
          <a:bodyPr wrap="square">
            <a:spAutoFit/>
          </a:bodyPr>
          <a:lstStyle/>
          <a:p>
            <a:pPr algn="l">
              <a:spcBef>
                <a:spcPct val="50000"/>
              </a:spcBef>
            </a:pP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算法设计（解决</a:t>
            </a:r>
            <a:r>
              <a:rPr kumimoji="1" lang="en-US" altLang="zh-CN"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3</a:t>
            </a: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个问题）：</a:t>
            </a:r>
            <a:endParaRPr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TextBox 3"/>
          <p:cNvSpPr txBox="1"/>
          <p:nvPr/>
        </p:nvSpPr>
        <p:spPr>
          <a:xfrm>
            <a:off x="571472" y="2643182"/>
            <a:ext cx="5857916" cy="430887"/>
          </a:xfrm>
          <a:prstGeom prst="rect">
            <a:avLst/>
          </a:prstGeom>
          <a:noFill/>
        </p:spPr>
        <p:txBody>
          <a:bodyPr wrap="square" rtlCol="0">
            <a:spAutoFit/>
          </a:bodyPr>
          <a:lstStyle/>
          <a:p>
            <a:pPr marL="457200" indent="-457200" algn="l">
              <a:buBlip>
                <a:blip r:embed="rId2"/>
              </a:buBlip>
            </a:pPr>
            <a:r>
              <a:rPr lang="zh-CN" altLang="en-US" sz="2200" dirty="0" smtClean="0">
                <a:solidFill>
                  <a:srgbClr val="0000FF"/>
                </a:solidFill>
                <a:latin typeface="楷体" panose="02010609060101010101" pitchFamily="49" charset="-122"/>
                <a:ea typeface="楷体" panose="02010609060101010101" pitchFamily="49" charset="-122"/>
              </a:rPr>
              <a:t>如何解决加入一条边后是否出现回路？</a:t>
            </a:r>
            <a:endParaRPr lang="zh-CN" altLang="en-US" sz="2200"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 name="TextBox 4"/>
          <p:cNvSpPr txBox="1"/>
          <p:nvPr/>
        </p:nvSpPr>
        <p:spPr>
          <a:xfrm>
            <a:off x="571472" y="1357298"/>
            <a:ext cx="5500726" cy="430887"/>
          </a:xfrm>
          <a:prstGeom prst="rect">
            <a:avLst/>
          </a:prstGeom>
          <a:noFill/>
        </p:spPr>
        <p:txBody>
          <a:bodyPr wrap="square" rtlCol="0">
            <a:spAutoFit/>
          </a:bodyPr>
          <a:lstStyle/>
          <a:p>
            <a:pPr marL="457200" indent="-457200" algn="l">
              <a:buBlip>
                <a:blip r:embed="rId2"/>
              </a:buBlip>
            </a:pPr>
            <a:r>
              <a:rPr lang="zh-CN" altLang="en-US" sz="2200" dirty="0" smtClean="0">
                <a:solidFill>
                  <a:srgbClr val="0000FF"/>
                </a:solidFill>
                <a:ea typeface="楷体" panose="02010609060101010101" pitchFamily="49" charset="-122"/>
                <a:cs typeface="Times New Roman" panose="02020603050405020304" pitchFamily="18" charset="0"/>
              </a:rPr>
              <a:t>图采用哪种存储结构更合适？</a:t>
            </a:r>
            <a:endParaRPr lang="zh-CN" altLang="en-US" sz="2200" dirty="0">
              <a:solidFill>
                <a:srgbClr val="0000FF"/>
              </a:solidFill>
              <a:ea typeface="楷体" panose="02010609060101010101" pitchFamily="49" charset="-122"/>
              <a:cs typeface="Times New Roman" panose="02020603050405020304" pitchFamily="18" charset="0"/>
            </a:endParaRPr>
          </a:p>
        </p:txBody>
      </p:sp>
      <p:sp>
        <p:nvSpPr>
          <p:cNvPr id="6" name="TextBox 5"/>
          <p:cNvSpPr txBox="1"/>
          <p:nvPr/>
        </p:nvSpPr>
        <p:spPr>
          <a:xfrm>
            <a:off x="571472" y="1989827"/>
            <a:ext cx="3929090" cy="430887"/>
          </a:xfrm>
          <a:prstGeom prst="rect">
            <a:avLst/>
          </a:prstGeom>
          <a:noFill/>
        </p:spPr>
        <p:txBody>
          <a:bodyPr wrap="square" rtlCol="0">
            <a:spAutoFit/>
          </a:bodyPr>
          <a:lstStyle/>
          <a:p>
            <a:pPr marL="457200" indent="-457200" algn="l">
              <a:buBlip>
                <a:blip r:embed="rId2"/>
              </a:buBlip>
            </a:pPr>
            <a:r>
              <a:rPr lang="zh-CN" altLang="en-US" sz="2200" dirty="0" smtClean="0">
                <a:solidFill>
                  <a:srgbClr val="0000FF"/>
                </a:solidFill>
                <a:ea typeface="楷体" panose="02010609060101010101" pitchFamily="49" charset="-122"/>
                <a:cs typeface="Times New Roman" panose="02020603050405020304" pitchFamily="18" charset="0"/>
              </a:rPr>
              <a:t>边的排序问题？</a:t>
            </a:r>
            <a:endParaRPr lang="zh-CN" altLang="en-US" sz="2200" dirty="0">
              <a:solidFill>
                <a:srgbClr val="0000FF"/>
              </a:solidFill>
              <a:ea typeface="楷体" panose="02010609060101010101" pitchFamily="49" charset="-122"/>
              <a:cs typeface="Times New Roman" panose="02020603050405020304" pitchFamily="18" charset="0"/>
            </a:endParaRPr>
          </a:p>
        </p:txBody>
      </p:sp>
      <p:sp>
        <p:nvSpPr>
          <p:cNvPr id="7" name="TextBox 6"/>
          <p:cNvSpPr txBox="1"/>
          <p:nvPr/>
        </p:nvSpPr>
        <p:spPr>
          <a:xfrm>
            <a:off x="5143504" y="1344598"/>
            <a:ext cx="1571636" cy="430887"/>
          </a:xfrm>
          <a:prstGeom prst="rect">
            <a:avLst/>
          </a:prstGeom>
          <a:noFill/>
        </p:spPr>
        <p:txBody>
          <a:bodyPr wrap="square" rtlCol="0">
            <a:spAutoFit/>
          </a:bodyPr>
          <a:lstStyle/>
          <a:p>
            <a:r>
              <a:rPr lang="zh-CN" altLang="en-US" sz="2200" smtClean="0">
                <a:solidFill>
                  <a:srgbClr val="FF00FF"/>
                </a:solidFill>
                <a:latin typeface="楷体" panose="02010609060101010101" pitchFamily="49" charset="-122"/>
                <a:ea typeface="楷体" panose="02010609060101010101" pitchFamily="49" charset="-122"/>
              </a:rPr>
              <a:t>邻接矩阵</a:t>
            </a:r>
            <a:endParaRPr lang="zh-CN" altLang="en-US" sz="2200">
              <a:solidFill>
                <a:srgbClr val="FF00FF"/>
              </a:solidFill>
              <a:latin typeface="楷体" panose="02010609060101010101" pitchFamily="49" charset="-122"/>
              <a:ea typeface="楷体" panose="02010609060101010101" pitchFamily="49" charset="-122"/>
            </a:endParaRPr>
          </a:p>
        </p:txBody>
      </p:sp>
      <p:sp>
        <p:nvSpPr>
          <p:cNvPr id="8" name="TextBox 7"/>
          <p:cNvSpPr txBox="1"/>
          <p:nvPr/>
        </p:nvSpPr>
        <p:spPr>
          <a:xfrm>
            <a:off x="3428992" y="1989827"/>
            <a:ext cx="3643338" cy="430887"/>
          </a:xfrm>
          <a:prstGeom prst="rect">
            <a:avLst/>
          </a:prstGeom>
          <a:noFill/>
        </p:spPr>
        <p:txBody>
          <a:bodyPr wrap="square" rtlCol="0">
            <a:spAutoFit/>
          </a:bodyPr>
          <a:lstStyle/>
          <a:p>
            <a:r>
              <a:rPr lang="zh-CN" altLang="en-US" sz="2200" smtClean="0">
                <a:solidFill>
                  <a:srgbClr val="FF00FF"/>
                </a:solidFill>
                <a:latin typeface="楷体" panose="02010609060101010101" pitchFamily="49" charset="-122"/>
                <a:ea typeface="楷体" panose="02010609060101010101" pitchFamily="49" charset="-122"/>
              </a:rPr>
              <a:t>这里采用直接插入排序算法</a:t>
            </a:r>
            <a:endParaRPr lang="zh-CN" altLang="en-US" sz="2200">
              <a:solidFill>
                <a:srgbClr val="FF00FF"/>
              </a:solidFill>
              <a:latin typeface="楷体" panose="02010609060101010101" pitchFamily="49" charset="-122"/>
              <a:ea typeface="楷体" panose="02010609060101010101" pitchFamily="49" charset="-122"/>
            </a:endParaRPr>
          </a:p>
        </p:txBody>
      </p:sp>
      <p:sp>
        <p:nvSpPr>
          <p:cNvPr id="9" name="TextBox 8"/>
          <p:cNvSpPr txBox="1"/>
          <p:nvPr/>
        </p:nvSpPr>
        <p:spPr>
          <a:xfrm>
            <a:off x="3357554" y="3314642"/>
            <a:ext cx="5072098" cy="430887"/>
          </a:xfrm>
          <a:prstGeom prst="rect">
            <a:avLst/>
          </a:prstGeom>
          <a:noFill/>
        </p:spPr>
        <p:txBody>
          <a:bodyPr wrap="square" rtlCol="0">
            <a:spAutoFit/>
          </a:bodyPr>
          <a:lstStyle/>
          <a:p>
            <a:pPr algn="l"/>
            <a:r>
              <a:rPr lang="zh-CN" altLang="en-US" sz="2200" smtClean="0">
                <a:solidFill>
                  <a:srgbClr val="FF00FF"/>
                </a:solidFill>
                <a:ea typeface="楷体" panose="02010609060101010101" pitchFamily="49" charset="-122"/>
                <a:cs typeface="Times New Roman" panose="02020603050405020304" pitchFamily="18" charset="0"/>
              </a:rPr>
              <a:t>采用连通分量编号或顶点集合编号</a:t>
            </a:r>
            <a:endParaRPr lang="zh-CN" altLang="en-US" sz="2200">
              <a:solidFill>
                <a:srgbClr val="FF00FF"/>
              </a:solidFill>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124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Text Box 4"/>
          <p:cNvSpPr txBox="1">
            <a:spLocks noChangeArrowheads="1"/>
          </p:cNvSpPr>
          <p:nvPr/>
        </p:nvSpPr>
        <p:spPr bwMode="auto">
          <a:xfrm>
            <a:off x="323850" y="188913"/>
            <a:ext cx="6985000" cy="457200"/>
          </a:xfrm>
          <a:prstGeom prst="rect">
            <a:avLst/>
          </a:prstGeom>
          <a:solidFill>
            <a:srgbClr val="339933"/>
          </a:solidFill>
          <a:ln w="19050" algn="ctr">
            <a:noFill/>
            <a:miter lim="800000"/>
            <a:tailEnd type="none" w="med" len="lg"/>
          </a:ln>
          <a:effectLst/>
        </p:spPr>
        <p:txBody>
          <a:bodyPr>
            <a:spAutoFit/>
          </a:bodyPr>
          <a:lstStyle/>
          <a:p>
            <a:pPr>
              <a:spcBef>
                <a:spcPct val="50000"/>
              </a:spcBef>
            </a:pPr>
            <a:r>
              <a:rPr lang="en-US" altLang="zh-CN" dirty="0" err="1">
                <a:solidFill>
                  <a:schemeClr val="bg1"/>
                </a:solidFill>
                <a:ea typeface="楷体" panose="02010609060101010101" pitchFamily="49" charset="-122"/>
                <a:cs typeface="Times New Roman" panose="02020603050405020304" pitchFamily="18" charset="0"/>
              </a:rPr>
              <a:t>Kruskal</a:t>
            </a:r>
            <a:r>
              <a:rPr lang="zh-CN" altLang="en-US" dirty="0">
                <a:solidFill>
                  <a:schemeClr val="bg1"/>
                </a:solidFill>
                <a:ea typeface="楷体" panose="02010609060101010101" pitchFamily="49" charset="-122"/>
                <a:cs typeface="Times New Roman" panose="02020603050405020304" pitchFamily="18" charset="0"/>
              </a:rPr>
              <a:t>算法如何解决出现回路的</a:t>
            </a:r>
            <a:r>
              <a:rPr lang="zh-CN" altLang="en-US" dirty="0" smtClean="0">
                <a:solidFill>
                  <a:schemeClr val="bg1"/>
                </a:solidFill>
                <a:ea typeface="楷体" panose="02010609060101010101" pitchFamily="49" charset="-122"/>
                <a:cs typeface="Times New Roman" panose="02020603050405020304" pitchFamily="18" charset="0"/>
              </a:rPr>
              <a:t>问题演示</a:t>
            </a:r>
            <a:endParaRPr lang="zh-CN" altLang="en-US" dirty="0">
              <a:solidFill>
                <a:schemeClr val="bg1"/>
              </a:solidFill>
              <a:ea typeface="楷体" panose="02010609060101010101" pitchFamily="49" charset="-122"/>
              <a:cs typeface="Times New Roman" panose="02020603050405020304" pitchFamily="18" charset="0"/>
            </a:endParaRPr>
          </a:p>
        </p:txBody>
      </p:sp>
      <p:sp>
        <p:nvSpPr>
          <p:cNvPr id="214021" name="Rectangle 5"/>
          <p:cNvSpPr>
            <a:spLocks noChangeArrowheads="1"/>
          </p:cNvSpPr>
          <p:nvPr/>
        </p:nvSpPr>
        <p:spPr bwMode="auto">
          <a:xfrm>
            <a:off x="2228850" y="2862263"/>
            <a:ext cx="9144000" cy="0"/>
          </a:xfrm>
          <a:prstGeom prst="rect">
            <a:avLst/>
          </a:prstGeom>
          <a:noFill/>
          <a:ln w="9525">
            <a:noFill/>
            <a:miter lim="800000"/>
          </a:ln>
          <a:effectLst/>
        </p:spPr>
        <p:txBody>
          <a:bodyPr>
            <a:spAutoFit/>
          </a:bodyPr>
          <a:lstStyle/>
          <a:p>
            <a:endParaRPr lang="zh-CN" altLang="en-US"/>
          </a:p>
        </p:txBody>
      </p:sp>
      <p:sp>
        <p:nvSpPr>
          <p:cNvPr id="56" name="Text Box 81"/>
          <p:cNvSpPr txBox="1">
            <a:spLocks noChangeArrowheads="1"/>
          </p:cNvSpPr>
          <p:nvPr/>
        </p:nvSpPr>
        <p:spPr bwMode="auto">
          <a:xfrm>
            <a:off x="3286116" y="2603497"/>
            <a:ext cx="1368425" cy="396875"/>
          </a:xfrm>
          <a:prstGeom prst="rect">
            <a:avLst/>
          </a:prstGeom>
          <a:noFill/>
          <a:ln w="19050" algn="ctr">
            <a:noFill/>
            <a:miter lim="800000"/>
            <a:tailEnd type="none" w="med" len="lg"/>
          </a:ln>
          <a:effectLst/>
        </p:spPr>
        <p:txBody>
          <a:bodyPr>
            <a:spAutoFit/>
          </a:bodyPr>
          <a:lstStyle/>
          <a:p>
            <a:pPr>
              <a:spcBef>
                <a:spcPct val="50000"/>
              </a:spcBef>
            </a:pPr>
            <a:r>
              <a:rPr lang="zh-CN" altLang="en-US" sz="2000" dirty="0">
                <a:ea typeface="楷体" panose="02010609060101010101" pitchFamily="49" charset="-122"/>
                <a:cs typeface="Times New Roman" panose="02020603050405020304" pitchFamily="18" charset="0"/>
              </a:rPr>
              <a:t>取</a:t>
            </a:r>
            <a:r>
              <a:rPr lang="en-US" altLang="zh-CN" sz="2000" dirty="0">
                <a:solidFill>
                  <a:srgbClr val="FF00FF"/>
                </a:solidFill>
                <a:ea typeface="楷体" panose="02010609060101010101" pitchFamily="49" charset="-122"/>
                <a:cs typeface="Times New Roman" panose="02020603050405020304" pitchFamily="18" charset="0"/>
              </a:rPr>
              <a:t>1</a:t>
            </a:r>
            <a:r>
              <a:rPr lang="zh-CN" altLang="en-US" sz="2000" dirty="0">
                <a:ea typeface="楷体" panose="02010609060101010101" pitchFamily="49" charset="-122"/>
                <a:cs typeface="Times New Roman" panose="02020603050405020304" pitchFamily="18" charset="0"/>
              </a:rPr>
              <a:t>号边</a:t>
            </a:r>
          </a:p>
        </p:txBody>
      </p:sp>
      <p:sp>
        <p:nvSpPr>
          <p:cNvPr id="57" name="Oval 6"/>
          <p:cNvSpPr>
            <a:spLocks noChangeArrowheads="1"/>
          </p:cNvSpPr>
          <p:nvPr/>
        </p:nvSpPr>
        <p:spPr bwMode="auto">
          <a:xfrm>
            <a:off x="1354117" y="1678531"/>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0</a:t>
            </a:r>
          </a:p>
        </p:txBody>
      </p:sp>
      <p:sp>
        <p:nvSpPr>
          <p:cNvPr id="59" name="Oval 8"/>
          <p:cNvSpPr>
            <a:spLocks noChangeArrowheads="1"/>
          </p:cNvSpPr>
          <p:nvPr/>
        </p:nvSpPr>
        <p:spPr bwMode="auto">
          <a:xfrm>
            <a:off x="500034" y="2497134"/>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60" name="Oval 9"/>
          <p:cNvSpPr>
            <a:spLocks noChangeArrowheads="1"/>
          </p:cNvSpPr>
          <p:nvPr/>
        </p:nvSpPr>
        <p:spPr bwMode="auto">
          <a:xfrm>
            <a:off x="1354117" y="3262856"/>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62" name="Oval 11"/>
          <p:cNvSpPr>
            <a:spLocks noChangeArrowheads="1"/>
          </p:cNvSpPr>
          <p:nvPr/>
        </p:nvSpPr>
        <p:spPr bwMode="auto">
          <a:xfrm>
            <a:off x="2211374" y="2497134"/>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en-US" altLang="zh-CN" sz="2000" dirty="0">
              <a:solidFill>
                <a:srgbClr val="0000FF"/>
              </a:solidFill>
              <a:latin typeface="Times New Roman" panose="02020603050405020304" pitchFamily="18" charset="0"/>
              <a:cs typeface="Times New Roman" panose="02020603050405020304" pitchFamily="18" charset="0"/>
            </a:endParaRPr>
          </a:p>
        </p:txBody>
      </p:sp>
      <p:sp>
        <p:nvSpPr>
          <p:cNvPr id="65" name="Freeform 14"/>
          <p:cNvSpPr/>
          <p:nvPr/>
        </p:nvSpPr>
        <p:spPr bwMode="auto">
          <a:xfrm>
            <a:off x="781020" y="1987540"/>
            <a:ext cx="588969" cy="543479"/>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66" name="Freeform 15"/>
          <p:cNvSpPr/>
          <p:nvPr/>
        </p:nvSpPr>
        <p:spPr bwMode="auto">
          <a:xfrm>
            <a:off x="795308" y="2916780"/>
            <a:ext cx="574681" cy="486819"/>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68" name="Freeform 17"/>
          <p:cNvSpPr/>
          <p:nvPr/>
        </p:nvSpPr>
        <p:spPr bwMode="auto">
          <a:xfrm>
            <a:off x="1689080" y="2857496"/>
            <a:ext cx="571504" cy="519113"/>
          </a:xfrm>
          <a:custGeom>
            <a:avLst/>
            <a:gdLst/>
            <a:ahLst/>
            <a:cxnLst>
              <a:cxn ang="0">
                <a:pos x="0" y="266"/>
              </a:cxn>
              <a:cxn ang="0">
                <a:pos x="225" y="0"/>
              </a:cxn>
            </a:cxnLst>
            <a:rect l="0" t="0" r="r" b="b"/>
            <a:pathLst>
              <a:path w="225" h="266">
                <a:moveTo>
                  <a:pt x="0" y="266"/>
                </a:moveTo>
                <a:lnTo>
                  <a:pt x="225" y="0"/>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73" name="Text Box 71"/>
          <p:cNvSpPr txBox="1">
            <a:spLocks noChangeArrowheads="1"/>
          </p:cNvSpPr>
          <p:nvPr/>
        </p:nvSpPr>
        <p:spPr bwMode="auto">
          <a:xfrm>
            <a:off x="784200" y="1928802"/>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1</a:t>
            </a:r>
          </a:p>
        </p:txBody>
      </p:sp>
      <p:sp>
        <p:nvSpPr>
          <p:cNvPr id="76" name="Text Box 75"/>
          <p:cNvSpPr txBox="1">
            <a:spLocks noChangeArrowheads="1"/>
          </p:cNvSpPr>
          <p:nvPr/>
        </p:nvSpPr>
        <p:spPr bwMode="auto">
          <a:xfrm>
            <a:off x="646084" y="3059668"/>
            <a:ext cx="287337"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2</a:t>
            </a:r>
          </a:p>
        </p:txBody>
      </p:sp>
      <p:sp>
        <p:nvSpPr>
          <p:cNvPr id="78" name="Text Box 77"/>
          <p:cNvSpPr txBox="1">
            <a:spLocks noChangeArrowheads="1"/>
          </p:cNvSpPr>
          <p:nvPr/>
        </p:nvSpPr>
        <p:spPr bwMode="auto">
          <a:xfrm>
            <a:off x="1214414" y="2500306"/>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smtClean="0">
                <a:solidFill>
                  <a:srgbClr val="FF3300"/>
                </a:solidFill>
              </a:rPr>
              <a:t>3</a:t>
            </a:r>
            <a:endParaRPr lang="en-US" altLang="zh-CN" sz="1800" dirty="0">
              <a:solidFill>
                <a:srgbClr val="FF3300"/>
              </a:solidFill>
            </a:endParaRPr>
          </a:p>
        </p:txBody>
      </p:sp>
      <p:sp>
        <p:nvSpPr>
          <p:cNvPr id="80" name="Text Box 79"/>
          <p:cNvSpPr txBox="1">
            <a:spLocks noChangeArrowheads="1"/>
          </p:cNvSpPr>
          <p:nvPr/>
        </p:nvSpPr>
        <p:spPr bwMode="auto">
          <a:xfrm>
            <a:off x="1771632" y="2773916"/>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a:solidFill>
                  <a:srgbClr val="FF3300"/>
                </a:solidFill>
              </a:rPr>
              <a:t>5</a:t>
            </a:r>
          </a:p>
        </p:txBody>
      </p:sp>
      <p:sp>
        <p:nvSpPr>
          <p:cNvPr id="96" name="Text Box 81"/>
          <p:cNvSpPr txBox="1">
            <a:spLocks noChangeArrowheads="1"/>
          </p:cNvSpPr>
          <p:nvPr/>
        </p:nvSpPr>
        <p:spPr bwMode="auto">
          <a:xfrm>
            <a:off x="3286116" y="2603497"/>
            <a:ext cx="1368425" cy="396875"/>
          </a:xfrm>
          <a:prstGeom prst="rect">
            <a:avLst/>
          </a:prstGeom>
          <a:solidFill>
            <a:schemeClr val="bg1"/>
          </a:solidFill>
          <a:ln w="19050" algn="ctr">
            <a:noFill/>
            <a:miter lim="800000"/>
            <a:tailEnd type="none" w="med" len="lg"/>
          </a:ln>
          <a:effectLst/>
        </p:spPr>
        <p:txBody>
          <a:bodyPr>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取</a:t>
            </a:r>
            <a:r>
              <a:rPr lang="en-US" altLang="zh-CN" sz="2000" dirty="0" smtClean="0">
                <a:solidFill>
                  <a:srgbClr val="FF00FF"/>
                </a:solidFill>
                <a:ea typeface="楷体" panose="02010609060101010101" pitchFamily="49" charset="-122"/>
                <a:cs typeface="Times New Roman" panose="02020603050405020304" pitchFamily="18" charset="0"/>
              </a:rPr>
              <a:t>2</a:t>
            </a:r>
            <a:r>
              <a:rPr lang="zh-CN" altLang="en-US" sz="2000" dirty="0" smtClean="0">
                <a:ea typeface="楷体" panose="02010609060101010101" pitchFamily="49" charset="-122"/>
                <a:cs typeface="Times New Roman" panose="02020603050405020304" pitchFamily="18" charset="0"/>
              </a:rPr>
              <a:t>号</a:t>
            </a:r>
            <a:r>
              <a:rPr lang="zh-CN" altLang="en-US" sz="2000" dirty="0">
                <a:ea typeface="楷体" panose="02010609060101010101" pitchFamily="49" charset="-122"/>
                <a:cs typeface="Times New Roman" panose="02020603050405020304" pitchFamily="18" charset="0"/>
              </a:rPr>
              <a:t>边</a:t>
            </a:r>
          </a:p>
        </p:txBody>
      </p:sp>
      <p:sp>
        <p:nvSpPr>
          <p:cNvPr id="104" name="TextBox 103"/>
          <p:cNvSpPr txBox="1"/>
          <p:nvPr/>
        </p:nvSpPr>
        <p:spPr>
          <a:xfrm>
            <a:off x="3500430" y="2100196"/>
            <a:ext cx="857256"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操作</a:t>
            </a:r>
            <a:endParaRPr lang="zh-CN" altLang="en-US" sz="2000" dirty="0">
              <a:latin typeface="楷体" panose="02010609060101010101" pitchFamily="49" charset="-122"/>
              <a:ea typeface="楷体" panose="02010609060101010101" pitchFamily="49" charset="-122"/>
            </a:endParaRPr>
          </a:p>
        </p:txBody>
      </p:sp>
      <p:sp>
        <p:nvSpPr>
          <p:cNvPr id="112" name="TextBox 111"/>
          <p:cNvSpPr txBox="1"/>
          <p:nvPr/>
        </p:nvSpPr>
        <p:spPr>
          <a:xfrm>
            <a:off x="5143504" y="2651935"/>
            <a:ext cx="357190" cy="276999"/>
          </a:xfrm>
          <a:prstGeom prst="rect">
            <a:avLst/>
          </a:prstGeom>
          <a:solidFill>
            <a:schemeClr val="bg1"/>
          </a:solidFill>
        </p:spPr>
        <p:txBody>
          <a:bodyPr wrap="square" lIns="0" tIns="0" rIns="0" bIns="0" rtlCol="0">
            <a:spAutoFit/>
          </a:bodyPr>
          <a:lstStyle/>
          <a:p>
            <a:r>
              <a:rPr lang="en-US" altLang="zh-CN" sz="1800" dirty="0" smtClean="0">
                <a:solidFill>
                  <a:srgbClr val="C00000"/>
                </a:solidFill>
              </a:rPr>
              <a:t>1</a:t>
            </a:r>
            <a:endParaRPr lang="zh-CN" altLang="en-US" sz="1800" dirty="0">
              <a:solidFill>
                <a:srgbClr val="C00000"/>
              </a:solidFill>
            </a:endParaRPr>
          </a:p>
        </p:txBody>
      </p:sp>
      <p:sp>
        <p:nvSpPr>
          <p:cNvPr id="114" name="TextBox 113"/>
          <p:cNvSpPr txBox="1"/>
          <p:nvPr/>
        </p:nvSpPr>
        <p:spPr>
          <a:xfrm>
            <a:off x="7572396" y="2571744"/>
            <a:ext cx="357190" cy="276999"/>
          </a:xfrm>
          <a:prstGeom prst="rect">
            <a:avLst/>
          </a:prstGeom>
          <a:solidFill>
            <a:schemeClr val="bg1"/>
          </a:solidFill>
        </p:spPr>
        <p:txBody>
          <a:bodyPr wrap="square" lIns="0" tIns="0" rIns="0" bIns="0" rtlCol="0">
            <a:spAutoFit/>
          </a:bodyPr>
          <a:lstStyle/>
          <a:p>
            <a:r>
              <a:rPr lang="en-US" altLang="zh-CN" sz="1800" dirty="0" smtClean="0">
                <a:solidFill>
                  <a:srgbClr val="C00000"/>
                </a:solidFill>
              </a:rPr>
              <a:t>3</a:t>
            </a:r>
            <a:endParaRPr lang="zh-CN" altLang="en-US" sz="1800" dirty="0">
              <a:solidFill>
                <a:srgbClr val="C00000"/>
              </a:solidFill>
            </a:endParaRPr>
          </a:p>
        </p:txBody>
      </p:sp>
      <p:sp>
        <p:nvSpPr>
          <p:cNvPr id="117" name="TextBox 116"/>
          <p:cNvSpPr txBox="1"/>
          <p:nvPr/>
        </p:nvSpPr>
        <p:spPr>
          <a:xfrm>
            <a:off x="6345250" y="1416036"/>
            <a:ext cx="357190" cy="276999"/>
          </a:xfrm>
          <a:prstGeom prst="rect">
            <a:avLst/>
          </a:prstGeom>
          <a:solidFill>
            <a:schemeClr val="bg1"/>
          </a:solidFill>
        </p:spPr>
        <p:txBody>
          <a:bodyPr wrap="square" lIns="0" tIns="0" rIns="0" bIns="0" rtlCol="0">
            <a:spAutoFit/>
          </a:bodyPr>
          <a:lstStyle/>
          <a:p>
            <a:r>
              <a:rPr lang="en-US" altLang="zh-CN" sz="1800" dirty="0" smtClean="0">
                <a:solidFill>
                  <a:srgbClr val="C00000"/>
                </a:solidFill>
              </a:rPr>
              <a:t>0</a:t>
            </a:r>
            <a:endParaRPr lang="zh-CN" altLang="en-US" sz="1800" dirty="0">
              <a:solidFill>
                <a:srgbClr val="C00000"/>
              </a:solidFill>
            </a:endParaRPr>
          </a:p>
        </p:txBody>
      </p:sp>
      <p:cxnSp>
        <p:nvCxnSpPr>
          <p:cNvPr id="120" name="直接连接符 119"/>
          <p:cNvCxnSpPr>
            <a:stCxn id="57" idx="4"/>
            <a:endCxn id="60" idx="0"/>
          </p:cNvCxnSpPr>
          <p:nvPr/>
        </p:nvCxnSpPr>
        <p:spPr>
          <a:xfrm rot="5400000">
            <a:off x="958037" y="2686593"/>
            <a:ext cx="1152525"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endCxn id="62" idx="1"/>
          </p:cNvCxnSpPr>
          <p:nvPr/>
        </p:nvCxnSpPr>
        <p:spPr>
          <a:xfrm rot="16200000" flipH="1">
            <a:off x="1694445" y="1990666"/>
            <a:ext cx="602439" cy="53696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26" name="Text Box 79"/>
          <p:cNvSpPr txBox="1">
            <a:spLocks noChangeArrowheads="1"/>
          </p:cNvSpPr>
          <p:nvPr/>
        </p:nvSpPr>
        <p:spPr bwMode="auto">
          <a:xfrm>
            <a:off x="1998646" y="1928802"/>
            <a:ext cx="287338" cy="369332"/>
          </a:xfrm>
          <a:prstGeom prst="rect">
            <a:avLst/>
          </a:prstGeom>
          <a:noFill/>
          <a:ln w="19050" algn="ctr">
            <a:noFill/>
            <a:miter lim="800000"/>
            <a:tailEnd type="none" w="med" len="lg"/>
          </a:ln>
          <a:effectLst/>
        </p:spPr>
        <p:txBody>
          <a:bodyPr>
            <a:spAutoFit/>
          </a:bodyPr>
          <a:lstStyle/>
          <a:p>
            <a:pPr>
              <a:spcBef>
                <a:spcPct val="50000"/>
              </a:spcBef>
            </a:pPr>
            <a:r>
              <a:rPr lang="en-US" altLang="zh-CN" sz="1800" dirty="0" smtClean="0">
                <a:solidFill>
                  <a:srgbClr val="FF3300"/>
                </a:solidFill>
              </a:rPr>
              <a:t>4</a:t>
            </a:r>
            <a:endParaRPr lang="en-US" altLang="zh-CN" sz="1800" dirty="0">
              <a:solidFill>
                <a:srgbClr val="FF3300"/>
              </a:solidFill>
            </a:endParaRPr>
          </a:p>
        </p:txBody>
      </p:sp>
      <p:sp>
        <p:nvSpPr>
          <p:cNvPr id="127" name="Oval 6"/>
          <p:cNvSpPr>
            <a:spLocks noChangeArrowheads="1"/>
          </p:cNvSpPr>
          <p:nvPr/>
        </p:nvSpPr>
        <p:spPr bwMode="auto">
          <a:xfrm>
            <a:off x="6354777" y="1714488"/>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0</a:t>
            </a:r>
          </a:p>
        </p:txBody>
      </p:sp>
      <p:sp>
        <p:nvSpPr>
          <p:cNvPr id="128" name="Oval 8"/>
          <p:cNvSpPr>
            <a:spLocks noChangeArrowheads="1"/>
          </p:cNvSpPr>
          <p:nvPr/>
        </p:nvSpPr>
        <p:spPr bwMode="auto">
          <a:xfrm>
            <a:off x="5500694" y="2533091"/>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129" name="Oval 9"/>
          <p:cNvSpPr>
            <a:spLocks noChangeArrowheads="1"/>
          </p:cNvSpPr>
          <p:nvPr/>
        </p:nvSpPr>
        <p:spPr bwMode="auto">
          <a:xfrm>
            <a:off x="6354777" y="3298813"/>
            <a:ext cx="360363"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130" name="Oval 11"/>
          <p:cNvSpPr>
            <a:spLocks noChangeArrowheads="1"/>
          </p:cNvSpPr>
          <p:nvPr/>
        </p:nvSpPr>
        <p:spPr bwMode="auto">
          <a:xfrm>
            <a:off x="7212034" y="2533091"/>
            <a:ext cx="360362" cy="431800"/>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en-US" altLang="zh-CN" sz="2000" dirty="0">
              <a:solidFill>
                <a:srgbClr val="0000FF"/>
              </a:solidFill>
              <a:latin typeface="Times New Roman" panose="02020603050405020304" pitchFamily="18" charset="0"/>
              <a:cs typeface="Times New Roman" panose="02020603050405020304" pitchFamily="18" charset="0"/>
            </a:endParaRPr>
          </a:p>
        </p:txBody>
      </p:sp>
      <p:sp>
        <p:nvSpPr>
          <p:cNvPr id="131" name="Freeform 14"/>
          <p:cNvSpPr/>
          <p:nvPr/>
        </p:nvSpPr>
        <p:spPr bwMode="auto">
          <a:xfrm>
            <a:off x="5781680" y="2023497"/>
            <a:ext cx="588969" cy="543479"/>
          </a:xfrm>
          <a:custGeom>
            <a:avLst/>
            <a:gdLst/>
            <a:ahLst/>
            <a:cxnLst>
              <a:cxn ang="0">
                <a:pos x="249" y="0"/>
              </a:cxn>
              <a:cxn ang="0">
                <a:pos x="0" y="333"/>
              </a:cxn>
            </a:cxnLst>
            <a:rect l="0" t="0" r="r" b="b"/>
            <a:pathLst>
              <a:path w="249" h="333">
                <a:moveTo>
                  <a:pt x="249" y="0"/>
                </a:moveTo>
                <a:lnTo>
                  <a:pt x="0" y="333"/>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32" name="Freeform 15"/>
          <p:cNvSpPr/>
          <p:nvPr/>
        </p:nvSpPr>
        <p:spPr bwMode="auto">
          <a:xfrm>
            <a:off x="5795968" y="2952737"/>
            <a:ext cx="574681" cy="486819"/>
          </a:xfrm>
          <a:custGeom>
            <a:avLst/>
            <a:gdLst/>
            <a:ahLst/>
            <a:cxnLst>
              <a:cxn ang="0">
                <a:pos x="0" y="0"/>
              </a:cxn>
              <a:cxn ang="0">
                <a:pos x="247" y="264"/>
              </a:cxn>
            </a:cxnLst>
            <a:rect l="0" t="0" r="r" b="b"/>
            <a:pathLst>
              <a:path w="247" h="264">
                <a:moveTo>
                  <a:pt x="0" y="0"/>
                </a:moveTo>
                <a:lnTo>
                  <a:pt x="247" y="264"/>
                </a:lnTo>
              </a:path>
            </a:pathLst>
          </a:custGeom>
          <a:noFill/>
          <a:ln w="19050" cap="flat" cmpd="sng">
            <a:solidFill>
              <a:srgbClr val="3333FF"/>
            </a:solidFill>
            <a:prstDash val="solid"/>
            <a:round/>
            <a:headEnd type="none" w="med" len="med"/>
            <a:tailEnd type="none" w="med" len="lg"/>
          </a:ln>
          <a:effectLst/>
        </p:spPr>
        <p:txBody>
          <a:bodyPr wrap="none"/>
          <a:lstStyle/>
          <a:p>
            <a:endParaRPr lang="zh-CN" altLang="en-US"/>
          </a:p>
        </p:txBody>
      </p:sp>
      <p:sp>
        <p:nvSpPr>
          <p:cNvPr id="141" name="TextBox 140"/>
          <p:cNvSpPr txBox="1"/>
          <p:nvPr/>
        </p:nvSpPr>
        <p:spPr>
          <a:xfrm>
            <a:off x="6357950" y="3774305"/>
            <a:ext cx="357190" cy="276999"/>
          </a:xfrm>
          <a:prstGeom prst="rect">
            <a:avLst/>
          </a:prstGeom>
          <a:solidFill>
            <a:schemeClr val="bg1"/>
          </a:solidFill>
        </p:spPr>
        <p:txBody>
          <a:bodyPr wrap="square" lIns="0" tIns="0" rIns="0" bIns="0" rtlCol="0">
            <a:spAutoFit/>
          </a:bodyPr>
          <a:lstStyle/>
          <a:p>
            <a:r>
              <a:rPr lang="en-US" altLang="zh-CN" sz="1800" dirty="0" smtClean="0">
                <a:solidFill>
                  <a:srgbClr val="C00000"/>
                </a:solidFill>
              </a:rPr>
              <a:t>2</a:t>
            </a:r>
            <a:endParaRPr lang="zh-CN" altLang="en-US" sz="1800" dirty="0">
              <a:solidFill>
                <a:srgbClr val="C00000"/>
              </a:solidFill>
            </a:endParaRPr>
          </a:p>
        </p:txBody>
      </p:sp>
      <p:sp>
        <p:nvSpPr>
          <p:cNvPr id="142" name="TextBox 141"/>
          <p:cNvSpPr txBox="1"/>
          <p:nvPr/>
        </p:nvSpPr>
        <p:spPr>
          <a:xfrm>
            <a:off x="5143504" y="2651935"/>
            <a:ext cx="357190" cy="276999"/>
          </a:xfrm>
          <a:prstGeom prst="rect">
            <a:avLst/>
          </a:prstGeom>
          <a:solidFill>
            <a:schemeClr val="bg1"/>
          </a:solidFill>
        </p:spPr>
        <p:txBody>
          <a:bodyPr wrap="square" lIns="0" tIns="0" rIns="0" bIns="0" rtlCol="0">
            <a:spAutoFit/>
          </a:bodyPr>
          <a:lstStyle/>
          <a:p>
            <a:r>
              <a:rPr lang="en-US" altLang="zh-CN" sz="1800" dirty="0" smtClean="0">
                <a:solidFill>
                  <a:srgbClr val="C00000"/>
                </a:solidFill>
              </a:rPr>
              <a:t>0</a:t>
            </a:r>
            <a:endParaRPr lang="zh-CN" altLang="en-US" sz="1800" dirty="0">
              <a:solidFill>
                <a:srgbClr val="C00000"/>
              </a:solidFill>
            </a:endParaRPr>
          </a:p>
        </p:txBody>
      </p:sp>
      <p:sp>
        <p:nvSpPr>
          <p:cNvPr id="143" name="TextBox 142"/>
          <p:cNvSpPr txBox="1"/>
          <p:nvPr/>
        </p:nvSpPr>
        <p:spPr>
          <a:xfrm>
            <a:off x="6357950" y="3774305"/>
            <a:ext cx="357190" cy="276999"/>
          </a:xfrm>
          <a:prstGeom prst="rect">
            <a:avLst/>
          </a:prstGeom>
          <a:solidFill>
            <a:schemeClr val="bg1"/>
          </a:solidFill>
        </p:spPr>
        <p:txBody>
          <a:bodyPr wrap="square" lIns="0" tIns="0" rIns="0" bIns="0" rtlCol="0">
            <a:spAutoFit/>
          </a:bodyPr>
          <a:lstStyle/>
          <a:p>
            <a:r>
              <a:rPr lang="en-US" altLang="zh-CN" sz="1800" dirty="0" smtClean="0">
                <a:solidFill>
                  <a:srgbClr val="C00000"/>
                </a:solidFill>
              </a:rPr>
              <a:t>0</a:t>
            </a:r>
            <a:endParaRPr lang="zh-CN" altLang="en-US" sz="1800" dirty="0">
              <a:solidFill>
                <a:srgbClr val="C00000"/>
              </a:solidFill>
            </a:endParaRPr>
          </a:p>
        </p:txBody>
      </p:sp>
      <p:sp>
        <p:nvSpPr>
          <p:cNvPr id="144" name="Text Box 81"/>
          <p:cNvSpPr txBox="1">
            <a:spLocks noChangeArrowheads="1"/>
          </p:cNvSpPr>
          <p:nvPr/>
        </p:nvSpPr>
        <p:spPr bwMode="auto">
          <a:xfrm>
            <a:off x="3286116" y="2603497"/>
            <a:ext cx="1368425" cy="396875"/>
          </a:xfrm>
          <a:prstGeom prst="rect">
            <a:avLst/>
          </a:prstGeom>
          <a:solidFill>
            <a:schemeClr val="bg1"/>
          </a:solidFill>
          <a:ln w="19050" algn="ctr">
            <a:noFill/>
            <a:miter lim="800000"/>
            <a:tailEnd type="none" w="med" len="lg"/>
          </a:ln>
          <a:effectLst/>
        </p:spPr>
        <p:txBody>
          <a:bodyPr>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取</a:t>
            </a:r>
            <a:r>
              <a:rPr lang="en-US" altLang="zh-CN" sz="2000" dirty="0" smtClean="0">
                <a:solidFill>
                  <a:srgbClr val="FF00FF"/>
                </a:solidFill>
                <a:ea typeface="楷体" panose="02010609060101010101" pitchFamily="49" charset="-122"/>
                <a:cs typeface="Times New Roman" panose="02020603050405020304" pitchFamily="18" charset="0"/>
              </a:rPr>
              <a:t>3</a:t>
            </a:r>
            <a:r>
              <a:rPr lang="zh-CN" altLang="en-US" sz="2000" dirty="0" smtClean="0">
                <a:ea typeface="楷体" panose="02010609060101010101" pitchFamily="49" charset="-122"/>
                <a:cs typeface="Times New Roman" panose="02020603050405020304" pitchFamily="18" charset="0"/>
              </a:rPr>
              <a:t>号</a:t>
            </a:r>
            <a:r>
              <a:rPr lang="zh-CN" altLang="en-US" sz="2000" dirty="0">
                <a:ea typeface="楷体" panose="02010609060101010101" pitchFamily="49" charset="-122"/>
                <a:cs typeface="Times New Roman" panose="02020603050405020304" pitchFamily="18" charset="0"/>
              </a:rPr>
              <a:t>边</a:t>
            </a:r>
          </a:p>
        </p:txBody>
      </p:sp>
      <p:sp>
        <p:nvSpPr>
          <p:cNvPr id="145" name="TextBox 144"/>
          <p:cNvSpPr txBox="1"/>
          <p:nvPr/>
        </p:nvSpPr>
        <p:spPr>
          <a:xfrm>
            <a:off x="2571736" y="3929066"/>
            <a:ext cx="2786082" cy="707886"/>
          </a:xfrm>
          <a:prstGeom prst="rect">
            <a:avLst/>
          </a:prstGeom>
          <a:noFill/>
        </p:spPr>
        <p:txBody>
          <a:bodyPr wrap="square" rtlCol="0">
            <a:spAutoFit/>
          </a:bodyPr>
          <a:lstStyle/>
          <a:p>
            <a:r>
              <a:rPr lang="en-US" altLang="zh-CN" sz="2000" dirty="0" smtClean="0">
                <a:ea typeface="楷体" panose="02010609060101010101" pitchFamily="49" charset="-122"/>
                <a:cs typeface="Times New Roman" panose="02020603050405020304" pitchFamily="18" charset="0"/>
              </a:rPr>
              <a:t>3</a:t>
            </a:r>
            <a:r>
              <a:rPr lang="zh-CN" altLang="en-US" sz="2000" dirty="0" smtClean="0">
                <a:ea typeface="楷体" panose="02010609060101010101" pitchFamily="49" charset="-122"/>
                <a:cs typeface="Times New Roman" panose="02020603050405020304" pitchFamily="18" charset="0"/>
              </a:rPr>
              <a:t>号边的两个顶点的</a:t>
            </a:r>
            <a:r>
              <a:rPr lang="en-US" altLang="zh-CN" sz="2000" dirty="0" err="1" smtClean="0">
                <a:ea typeface="楷体" panose="02010609060101010101" pitchFamily="49" charset="-122"/>
                <a:cs typeface="Times New Roman" panose="02020603050405020304" pitchFamily="18" charset="0"/>
              </a:rPr>
              <a:t>vset</a:t>
            </a:r>
            <a:r>
              <a:rPr lang="zh-CN" altLang="en-US" sz="2000" smtClean="0">
                <a:ea typeface="楷体" panose="02010609060101010101" pitchFamily="49" charset="-122"/>
                <a:cs typeface="Times New Roman" panose="02020603050405020304" pitchFamily="18" charset="0"/>
              </a:rPr>
              <a:t>值相同，不能</a:t>
            </a:r>
            <a:r>
              <a:rPr lang="zh-CN" altLang="en-US" sz="2000" dirty="0" smtClean="0">
                <a:ea typeface="楷体" panose="02010609060101010101" pitchFamily="49" charset="-122"/>
                <a:cs typeface="Times New Roman" panose="02020603050405020304" pitchFamily="18" charset="0"/>
              </a:rPr>
              <a:t>添加！</a:t>
            </a:r>
            <a:endParaRPr lang="zh-CN" altLang="en-US" sz="2000" dirty="0">
              <a:ea typeface="楷体" panose="02010609060101010101" pitchFamily="49" charset="-122"/>
              <a:cs typeface="Times New Roman" panose="02020603050405020304" pitchFamily="18" charset="0"/>
            </a:endParaRPr>
          </a:p>
        </p:txBody>
      </p:sp>
      <p:sp>
        <p:nvSpPr>
          <p:cNvPr id="146" name="TextBox 145"/>
          <p:cNvSpPr txBox="1"/>
          <p:nvPr/>
        </p:nvSpPr>
        <p:spPr>
          <a:xfrm>
            <a:off x="6143636" y="857232"/>
            <a:ext cx="2643206" cy="369332"/>
          </a:xfrm>
          <a:prstGeom prst="rect">
            <a:avLst/>
          </a:prstGeom>
          <a:noFill/>
        </p:spPr>
        <p:txBody>
          <a:bodyPr wrap="square" rtlCol="0">
            <a:spAutoFit/>
          </a:bodyPr>
          <a:lstStyle/>
          <a:p>
            <a:r>
              <a:rPr lang="en-US" altLang="zh-CN" sz="1800" err="1" smtClean="0">
                <a:ea typeface="楷体" panose="02010609060101010101" pitchFamily="49" charset="-122"/>
                <a:cs typeface="Times New Roman" panose="02020603050405020304" pitchFamily="18" charset="0"/>
              </a:rPr>
              <a:t>vset</a:t>
            </a:r>
            <a:r>
              <a:rPr lang="en-US" altLang="zh-CN" sz="1800" smtClean="0">
                <a:ea typeface="楷体" panose="02010609060101010101" pitchFamily="49" charset="-122"/>
                <a:cs typeface="Times New Roman" panose="02020603050405020304" pitchFamily="18" charset="0"/>
              </a:rPr>
              <a:t>[0]</a:t>
            </a:r>
            <a:r>
              <a:rPr lang="zh-CN" altLang="en-US" sz="1800" smtClean="0">
                <a:ea typeface="楷体" panose="02010609060101010101" pitchFamily="49" charset="-122"/>
                <a:cs typeface="Times New Roman" panose="02020603050405020304" pitchFamily="18" charset="0"/>
              </a:rPr>
              <a:t>：连通分量编号</a:t>
            </a:r>
            <a:endParaRPr lang="zh-CN" altLang="en-US" sz="1800" dirty="0">
              <a:ea typeface="楷体" panose="02010609060101010101" pitchFamily="49" charset="-122"/>
              <a:cs typeface="Times New Roman" panose="02020603050405020304" pitchFamily="18" charset="0"/>
            </a:endParaRPr>
          </a:p>
        </p:txBody>
      </p:sp>
      <p:cxnSp>
        <p:nvCxnSpPr>
          <p:cNvPr id="148" name="直接箭头连接符 147"/>
          <p:cNvCxnSpPr>
            <a:stCxn id="146" idx="2"/>
          </p:cNvCxnSpPr>
          <p:nvPr/>
        </p:nvCxnSpPr>
        <p:spPr>
          <a:xfrm rot="5400000">
            <a:off x="6953384" y="916887"/>
            <a:ext cx="202179" cy="821532"/>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2" name="幻灯片编号占位符 1"/>
          <p:cNvSpPr>
            <a:spLocks noGrp="1"/>
          </p:cNvSpPr>
          <p:nvPr>
            <p:ph type="sldNum" sz="quarter" idx="12"/>
          </p:nvPr>
        </p:nvSpPr>
        <p:spPr/>
        <p:txBody>
          <a:bodyPr/>
          <a:lstStyle/>
          <a:p>
            <a:fld id="{7B73CAF9-FD11-4256-9668-6A8A3A0B73F9}" type="slidenum">
              <a:rPr lang="en-US" altLang="zh-CN" smtClean="0"/>
              <a:t>125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0" nodeType="afterEffect">
                                  <p:stCondLst>
                                    <p:cond delay="0"/>
                                  </p:stCondLst>
                                  <p:childTnLst>
                                    <p:animEffect transition="out" filter="fade">
                                      <p:cBhvr>
                                        <p:cTn id="9" dur="1000" tmFilter="0, 0; .2, .5; .8, .5; 1, 0"/>
                                        <p:tgtEl>
                                          <p:spTgt spid="65"/>
                                        </p:tgtEl>
                                      </p:cBhvr>
                                    </p:animEffect>
                                    <p:animScale>
                                      <p:cBhvr>
                                        <p:cTn id="10" dur="500" autoRev="1" fill="hold"/>
                                        <p:tgtEl>
                                          <p:spTgt spid="65"/>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112"/>
                                        </p:tgtEl>
                                      </p:cBhvr>
                                    </p:animEffect>
                                    <p:animScale>
                                      <p:cBhvr>
                                        <p:cTn id="15" dur="250" autoRev="1" fill="hold"/>
                                        <p:tgtEl>
                                          <p:spTgt spid="112"/>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28"/>
                                        </p:tgtEl>
                                      </p:cBhvr>
                                    </p:animEffect>
                                    <p:animScale>
                                      <p:cBhvr>
                                        <p:cTn id="18" dur="250" autoRev="1" fill="hold"/>
                                        <p:tgtEl>
                                          <p:spTgt spid="128"/>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127"/>
                                        </p:tgtEl>
                                      </p:cBhvr>
                                    </p:animEffect>
                                    <p:animScale>
                                      <p:cBhvr>
                                        <p:cTn id="21" dur="250" autoRev="1" fill="hold"/>
                                        <p:tgtEl>
                                          <p:spTgt spid="127"/>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117"/>
                                        </p:tgtEl>
                                      </p:cBhvr>
                                    </p:animEffect>
                                    <p:animScale>
                                      <p:cBhvr>
                                        <p:cTn id="24" dur="250" autoRev="1" fill="hold"/>
                                        <p:tgtEl>
                                          <p:spTgt spid="117"/>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6"/>
                                        </p:tgtEl>
                                        <p:attrNameLst>
                                          <p:attrName>style.visibility</p:attrName>
                                        </p:attrNameLst>
                                      </p:cBhvr>
                                      <p:to>
                                        <p:strVal val="visible"/>
                                      </p:to>
                                    </p:set>
                                  </p:childTnLst>
                                </p:cTn>
                              </p:par>
                            </p:childTnLst>
                          </p:cTn>
                        </p:par>
                        <p:par>
                          <p:cTn id="37" fill="hold">
                            <p:stCondLst>
                              <p:cond delay="0"/>
                            </p:stCondLst>
                            <p:childTnLst>
                              <p:par>
                                <p:cTn id="38" presetID="26" presetClass="emph" presetSubtype="0" fill="hold" grpId="0" nodeType="afterEffect">
                                  <p:stCondLst>
                                    <p:cond delay="0"/>
                                  </p:stCondLst>
                                  <p:childTnLst>
                                    <p:animEffect transition="out" filter="fade">
                                      <p:cBhvr>
                                        <p:cTn id="39" dur="1000" tmFilter="0, 0; .2, .5; .8, .5; 1, 0"/>
                                        <p:tgtEl>
                                          <p:spTgt spid="66"/>
                                        </p:tgtEl>
                                      </p:cBhvr>
                                    </p:animEffect>
                                    <p:animScale>
                                      <p:cBhvr>
                                        <p:cTn id="40" dur="500" autoRev="1" fill="hold"/>
                                        <p:tgtEl>
                                          <p:spTgt spid="66"/>
                                        </p:tgtEl>
                                      </p:cBhvr>
                                      <p:by x="105000" y="105000"/>
                                    </p:animScale>
                                  </p:childTnLst>
                                </p:cTn>
                              </p:par>
                            </p:childTnLst>
                          </p:cTn>
                        </p:par>
                      </p:childTnLst>
                    </p:cTn>
                  </p:par>
                  <p:par>
                    <p:cTn id="41" fill="hold">
                      <p:stCondLst>
                        <p:cond delay="indefinite"/>
                      </p:stCondLst>
                      <p:childTnLst>
                        <p:par>
                          <p:cTn id="42" fill="hold">
                            <p:stCondLst>
                              <p:cond delay="0"/>
                            </p:stCondLst>
                            <p:childTnLst>
                              <p:par>
                                <p:cTn id="43" presetID="26" presetClass="emph" presetSubtype="0" fill="hold" grpId="1" nodeType="clickEffect">
                                  <p:stCondLst>
                                    <p:cond delay="0"/>
                                  </p:stCondLst>
                                  <p:childTnLst>
                                    <p:animEffect transition="out" filter="fade">
                                      <p:cBhvr>
                                        <p:cTn id="44" dur="500" tmFilter="0, 0; .2, .5; .8, .5; 1, 0"/>
                                        <p:tgtEl>
                                          <p:spTgt spid="142"/>
                                        </p:tgtEl>
                                      </p:cBhvr>
                                    </p:animEffect>
                                    <p:animScale>
                                      <p:cBhvr>
                                        <p:cTn id="45" dur="250" autoRev="1" fill="hold"/>
                                        <p:tgtEl>
                                          <p:spTgt spid="142"/>
                                        </p:tgtEl>
                                      </p:cBhvr>
                                      <p:by x="105000" y="105000"/>
                                    </p:animScale>
                                  </p:childTnLst>
                                </p:cTn>
                              </p:par>
                              <p:par>
                                <p:cTn id="46" presetID="26" presetClass="emph" presetSubtype="0" fill="hold" grpId="1" nodeType="withEffect">
                                  <p:stCondLst>
                                    <p:cond delay="0"/>
                                  </p:stCondLst>
                                  <p:childTnLst>
                                    <p:animEffect transition="out" filter="fade">
                                      <p:cBhvr>
                                        <p:cTn id="47" dur="500" tmFilter="0, 0; .2, .5; .8, .5; 1, 0"/>
                                        <p:tgtEl>
                                          <p:spTgt spid="128"/>
                                        </p:tgtEl>
                                      </p:cBhvr>
                                    </p:animEffect>
                                    <p:animScale>
                                      <p:cBhvr>
                                        <p:cTn id="48" dur="250" autoRev="1" fill="hold"/>
                                        <p:tgtEl>
                                          <p:spTgt spid="128"/>
                                        </p:tgtEl>
                                      </p:cBhvr>
                                      <p:by x="105000" y="105000"/>
                                    </p:animScale>
                                  </p:childTnLst>
                                </p:cTn>
                              </p:par>
                              <p:par>
                                <p:cTn id="49" presetID="26" presetClass="emph" presetSubtype="0" fill="hold" grpId="0" nodeType="withEffect">
                                  <p:stCondLst>
                                    <p:cond delay="0"/>
                                  </p:stCondLst>
                                  <p:childTnLst>
                                    <p:animEffect transition="out" filter="fade">
                                      <p:cBhvr>
                                        <p:cTn id="50" dur="500" tmFilter="0, 0; .2, .5; .8, .5; 1, 0"/>
                                        <p:tgtEl>
                                          <p:spTgt spid="141"/>
                                        </p:tgtEl>
                                      </p:cBhvr>
                                    </p:animEffect>
                                    <p:animScale>
                                      <p:cBhvr>
                                        <p:cTn id="51" dur="250" autoRev="1" fill="hold"/>
                                        <p:tgtEl>
                                          <p:spTgt spid="141"/>
                                        </p:tgtEl>
                                      </p:cBhvr>
                                      <p:by x="105000" y="105000"/>
                                    </p:animScale>
                                  </p:childTnLst>
                                </p:cTn>
                              </p:par>
                              <p:par>
                                <p:cTn id="52" presetID="26" presetClass="emph" presetSubtype="0" fill="hold" grpId="0" nodeType="withEffect">
                                  <p:stCondLst>
                                    <p:cond delay="0"/>
                                  </p:stCondLst>
                                  <p:childTnLst>
                                    <p:animEffect transition="out" filter="fade">
                                      <p:cBhvr>
                                        <p:cTn id="53" dur="500" tmFilter="0, 0; .2, .5; .8, .5; 1, 0"/>
                                        <p:tgtEl>
                                          <p:spTgt spid="129"/>
                                        </p:tgtEl>
                                      </p:cBhvr>
                                    </p:animEffect>
                                    <p:animScale>
                                      <p:cBhvr>
                                        <p:cTn id="54" dur="250" autoRev="1" fill="hold"/>
                                        <p:tgtEl>
                                          <p:spTgt spid="129"/>
                                        </p:tgtEl>
                                      </p:cBhvr>
                                      <p:by x="105000" y="105000"/>
                                    </p:animScale>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4"/>
                                        </p:tgtEl>
                                        <p:attrNameLst>
                                          <p:attrName>style.visibility</p:attrName>
                                        </p:attrNameLst>
                                      </p:cBhvr>
                                      <p:to>
                                        <p:strVal val="visible"/>
                                      </p:to>
                                    </p:set>
                                  </p:childTnLst>
                                </p:cTn>
                              </p:par>
                            </p:childTnLst>
                          </p:cTn>
                        </p:par>
                        <p:par>
                          <p:cTn id="67" fill="hold">
                            <p:stCondLst>
                              <p:cond delay="0"/>
                            </p:stCondLst>
                            <p:childTnLst>
                              <p:par>
                                <p:cTn id="68" presetID="26" presetClass="emph" presetSubtype="0" fill="hold" nodeType="afterEffect">
                                  <p:stCondLst>
                                    <p:cond delay="0"/>
                                  </p:stCondLst>
                                  <p:childTnLst>
                                    <p:animEffect transition="out" filter="fade">
                                      <p:cBhvr>
                                        <p:cTn id="69" dur="1000" tmFilter="0, 0; .2, .5; .8, .5; 1, 0"/>
                                        <p:tgtEl>
                                          <p:spTgt spid="120"/>
                                        </p:tgtEl>
                                      </p:cBhvr>
                                    </p:animEffect>
                                    <p:animScale>
                                      <p:cBhvr>
                                        <p:cTn id="70" dur="500" autoRev="1" fill="hold"/>
                                        <p:tgtEl>
                                          <p:spTgt spid="120"/>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26" presetClass="emph" presetSubtype="0" fill="hold" grpId="1" nodeType="clickEffect">
                                  <p:stCondLst>
                                    <p:cond delay="0"/>
                                  </p:stCondLst>
                                  <p:childTnLst>
                                    <p:animEffect transition="out" filter="fade">
                                      <p:cBhvr>
                                        <p:cTn id="74" dur="500" tmFilter="0, 0; .2, .5; .8, .5; 1, 0"/>
                                        <p:tgtEl>
                                          <p:spTgt spid="143"/>
                                        </p:tgtEl>
                                      </p:cBhvr>
                                    </p:animEffect>
                                    <p:animScale>
                                      <p:cBhvr>
                                        <p:cTn id="75" dur="250" autoRev="1" fill="hold"/>
                                        <p:tgtEl>
                                          <p:spTgt spid="143"/>
                                        </p:tgtEl>
                                      </p:cBhvr>
                                      <p:by x="105000" y="105000"/>
                                    </p:animScale>
                                  </p:childTnLst>
                                </p:cTn>
                              </p:par>
                              <p:par>
                                <p:cTn id="76" presetID="26" presetClass="emph" presetSubtype="0" fill="hold" grpId="1" nodeType="withEffect">
                                  <p:stCondLst>
                                    <p:cond delay="0"/>
                                  </p:stCondLst>
                                  <p:childTnLst>
                                    <p:animEffect transition="out" filter="fade">
                                      <p:cBhvr>
                                        <p:cTn id="77" dur="500" tmFilter="0, 0; .2, .5; .8, .5; 1, 0"/>
                                        <p:tgtEl>
                                          <p:spTgt spid="129"/>
                                        </p:tgtEl>
                                      </p:cBhvr>
                                    </p:animEffect>
                                    <p:animScale>
                                      <p:cBhvr>
                                        <p:cTn id="78" dur="250" autoRev="1" fill="hold"/>
                                        <p:tgtEl>
                                          <p:spTgt spid="129"/>
                                        </p:tgtEl>
                                      </p:cBhvr>
                                      <p:by x="105000" y="105000"/>
                                    </p:animScale>
                                  </p:childTnLst>
                                </p:cTn>
                              </p:par>
                              <p:par>
                                <p:cTn id="79" presetID="26" presetClass="emph" presetSubtype="0" fill="hold" grpId="1" nodeType="withEffect">
                                  <p:stCondLst>
                                    <p:cond delay="0"/>
                                  </p:stCondLst>
                                  <p:childTnLst>
                                    <p:animEffect transition="out" filter="fade">
                                      <p:cBhvr>
                                        <p:cTn id="80" dur="500" tmFilter="0, 0; .2, .5; .8, .5; 1, 0"/>
                                        <p:tgtEl>
                                          <p:spTgt spid="117"/>
                                        </p:tgtEl>
                                      </p:cBhvr>
                                    </p:animEffect>
                                    <p:animScale>
                                      <p:cBhvr>
                                        <p:cTn id="81" dur="250" autoRev="1" fill="hold"/>
                                        <p:tgtEl>
                                          <p:spTgt spid="117"/>
                                        </p:tgtEl>
                                      </p:cBhvr>
                                      <p:by x="105000" y="105000"/>
                                    </p:animScale>
                                  </p:childTnLst>
                                </p:cTn>
                              </p:par>
                              <p:par>
                                <p:cTn id="82" presetID="26" presetClass="emph" presetSubtype="0" fill="hold" grpId="1" nodeType="withEffect">
                                  <p:stCondLst>
                                    <p:cond delay="0"/>
                                  </p:stCondLst>
                                  <p:childTnLst>
                                    <p:animEffect transition="out" filter="fade">
                                      <p:cBhvr>
                                        <p:cTn id="83" dur="500" tmFilter="0, 0; .2, .5; .8, .5; 1, 0"/>
                                        <p:tgtEl>
                                          <p:spTgt spid="127"/>
                                        </p:tgtEl>
                                      </p:cBhvr>
                                    </p:animEffect>
                                    <p:animScale>
                                      <p:cBhvr>
                                        <p:cTn id="84" dur="250" autoRev="1" fill="hold"/>
                                        <p:tgtEl>
                                          <p:spTgt spid="127"/>
                                        </p:tgtEl>
                                      </p:cBhvr>
                                      <p:by x="105000" y="105000"/>
                                    </p:animScale>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65" grpId="0" bldLvl="0" animBg="1"/>
      <p:bldP spid="66" grpId="0" bldLvl="0" animBg="1"/>
      <p:bldP spid="96" grpId="0" bldLvl="0" animBg="1"/>
      <p:bldP spid="112" grpId="0" bldLvl="0" animBg="1"/>
      <p:bldP spid="117" grpId="0" bldLvl="0" animBg="1"/>
      <p:bldP spid="117" grpId="1" bldLvl="0" animBg="1"/>
      <p:bldP spid="127" grpId="0" bldLvl="0" animBg="1"/>
      <p:bldP spid="127" grpId="1" bldLvl="0" animBg="1"/>
      <p:bldP spid="128" grpId="0" bldLvl="0" animBg="1"/>
      <p:bldP spid="128" grpId="1" bldLvl="0" animBg="1"/>
      <p:bldP spid="129" grpId="0" bldLvl="0" animBg="1"/>
      <p:bldP spid="129" grpId="1" bldLvl="0" animBg="1"/>
      <p:bldP spid="131" grpId="0" bldLvl="0" animBg="1"/>
      <p:bldP spid="132" grpId="0" bldLvl="0" animBg="1"/>
      <p:bldP spid="141" grpId="0" bldLvl="0" animBg="1"/>
      <p:bldP spid="142" grpId="0" bldLvl="0" animBg="1"/>
      <p:bldP spid="142" grpId="1" bldLvl="0" animBg="1"/>
      <p:bldP spid="143" grpId="0" bldLvl="0" animBg="1"/>
      <p:bldP spid="143" grpId="1" bldLvl="0" animBg="1"/>
      <p:bldP spid="144" grpId="0" bldLvl="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395288" y="664321"/>
            <a:ext cx="8534400" cy="978729"/>
          </a:xfrm>
          <a:prstGeom prst="rect">
            <a:avLst/>
          </a:prstGeom>
          <a:noFill/>
          <a:ln w="9525">
            <a:noFill/>
            <a:miter lim="800000"/>
          </a:ln>
          <a:effectLst/>
        </p:spPr>
        <p:txBody>
          <a:bodyPr>
            <a:spAutoFit/>
          </a:bodyPr>
          <a:lstStyle/>
          <a:p>
            <a:pPr algn="just">
              <a:lnSpc>
                <a:spcPct val="120000"/>
              </a:lnSpc>
              <a:spcBef>
                <a:spcPct val="50000"/>
              </a:spcBef>
            </a:pPr>
            <a:r>
              <a:rPr kumimoji="1" lang="zh-CN" altLang="en-US" dirty="0" smtClean="0">
                <a:ea typeface="楷体" panose="02010609060101010101" pitchFamily="49" charset="-122"/>
                <a:cs typeface="Times New Roman" panose="02020603050405020304" pitchFamily="18" charset="0"/>
              </a:rPr>
              <a:t>        在</a:t>
            </a:r>
            <a:r>
              <a:rPr kumimoji="1" lang="zh-CN" altLang="en-US" dirty="0">
                <a:ea typeface="楷体" panose="02010609060101010101" pitchFamily="49" charset="-122"/>
                <a:cs typeface="Times New Roman" panose="02020603050405020304" pitchFamily="18" charset="0"/>
              </a:rPr>
              <a:t>实现克鲁斯卡尔算法</a:t>
            </a:r>
            <a:r>
              <a:rPr kumimoji="1" lang="en-US" altLang="zh-CN" dirty="0" err="1">
                <a:ea typeface="楷体" panose="02010609060101010101" pitchFamily="49" charset="-122"/>
                <a:cs typeface="Times New Roman" panose="02020603050405020304" pitchFamily="18" charset="0"/>
              </a:rPr>
              <a:t>Kruskal</a:t>
            </a:r>
            <a:r>
              <a:rPr kumimoji="1" lang="en-US" altLang="zh-CN">
                <a:ea typeface="楷体" panose="02010609060101010101" pitchFamily="49" charset="-122"/>
                <a:cs typeface="Times New Roman" panose="02020603050405020304" pitchFamily="18" charset="0"/>
              </a:rPr>
              <a:t>()</a:t>
            </a:r>
            <a:r>
              <a:rPr kumimoji="1" lang="zh-CN" altLang="en-US" smtClean="0">
                <a:ea typeface="楷体" panose="02010609060101010101" pitchFamily="49" charset="-122"/>
                <a:cs typeface="Times New Roman" panose="02020603050405020304" pitchFamily="18" charset="0"/>
              </a:rPr>
              <a:t>时，用</a:t>
            </a:r>
            <a:r>
              <a:rPr kumimoji="1" lang="zh-CN" altLang="en-US" dirty="0" smtClean="0">
                <a:ea typeface="楷体" panose="02010609060101010101" pitchFamily="49" charset="-122"/>
                <a:cs typeface="Times New Roman" panose="02020603050405020304" pitchFamily="18" charset="0"/>
              </a:rPr>
              <a:t>数组</a:t>
            </a:r>
            <a:r>
              <a:rPr kumimoji="1" lang="en-US" altLang="zh-CN" dirty="0" smtClean="0">
                <a:ea typeface="楷体" panose="02010609060101010101" pitchFamily="49" charset="-122"/>
                <a:cs typeface="Times New Roman" panose="02020603050405020304" pitchFamily="18" charset="0"/>
              </a:rPr>
              <a:t>E</a:t>
            </a:r>
            <a:r>
              <a:rPr kumimoji="1" lang="zh-CN" altLang="en-US" dirty="0">
                <a:ea typeface="楷体" panose="02010609060101010101" pitchFamily="49" charset="-122"/>
                <a:cs typeface="Times New Roman" panose="02020603050405020304" pitchFamily="18" charset="0"/>
              </a:rPr>
              <a:t>存放图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中的</a:t>
            </a:r>
            <a:r>
              <a:rPr kumimoji="1" lang="zh-CN" altLang="en-US">
                <a:ea typeface="楷体" panose="02010609060101010101" pitchFamily="49" charset="-122"/>
                <a:cs typeface="Times New Roman" panose="02020603050405020304" pitchFamily="18" charset="0"/>
              </a:rPr>
              <a:t>所有</a:t>
            </a:r>
            <a:r>
              <a:rPr kumimoji="1" lang="zh-CN" altLang="en-US" smtClean="0">
                <a:ea typeface="楷体" panose="02010609060101010101" pitchFamily="49" charset="-122"/>
                <a:cs typeface="Times New Roman" panose="02020603050405020304" pitchFamily="18" charset="0"/>
              </a:rPr>
              <a:t>边，其</a:t>
            </a:r>
            <a:r>
              <a:rPr kumimoji="1" lang="zh-CN" altLang="en-US" dirty="0" smtClean="0">
                <a:ea typeface="楷体" panose="02010609060101010101" pitchFamily="49" charset="-122"/>
                <a:cs typeface="Times New Roman" panose="02020603050405020304" pitchFamily="18" charset="0"/>
              </a:rPr>
              <a:t>类型如下：</a:t>
            </a:r>
            <a:endParaRPr kumimoji="1" lang="zh-CN" altLang="en-US" sz="2000" dirty="0">
              <a:solidFill>
                <a:srgbClr val="996600"/>
              </a:solidFill>
              <a:ea typeface="楷体" panose="02010609060101010101" pitchFamily="49" charset="-122"/>
              <a:cs typeface="Times New Roman" panose="02020603050405020304" pitchFamily="18" charset="0"/>
            </a:endParaRPr>
          </a:p>
        </p:txBody>
      </p:sp>
      <p:sp>
        <p:nvSpPr>
          <p:cNvPr id="80899" name="Text Box 1027"/>
          <p:cNvSpPr txBox="1">
            <a:spLocks noChangeArrowheads="1"/>
          </p:cNvSpPr>
          <p:nvPr/>
        </p:nvSpPr>
        <p:spPr bwMode="auto">
          <a:xfrm>
            <a:off x="1500167" y="2000240"/>
            <a:ext cx="4286280" cy="1975102"/>
          </a:xfrm>
          <a:prstGeom prst="rect">
            <a:avLst/>
          </a:prstGeom>
          <a:ln>
            <a:noFill/>
            <a:tailEnd type="none" w="med" len="lg"/>
          </a:ln>
          <a:effectLst>
            <a:outerShdw blurRad="127000" dist="38100" dir="2700000" algn="ctr">
              <a:srgbClr val="000000">
                <a:alpha val="45000"/>
              </a:srgbClr>
            </a:outerShdw>
          </a:effectLst>
        </p:spPr>
        <p:style>
          <a:lnRef idx="1">
            <a:schemeClr val="accent3"/>
          </a:lnRef>
          <a:fillRef idx="2">
            <a:schemeClr val="accent3"/>
          </a:fillRef>
          <a:effectRef idx="1">
            <a:schemeClr val="accent3"/>
          </a:effectRef>
          <a:fontRef idx="minor">
            <a:schemeClr val="dk1"/>
          </a:fontRef>
        </p:style>
        <p:txBody>
          <a:bodyPr wrap="square" lIns="324000" tIns="252000" rIns="252000" bIns="180000">
            <a:spAutoFit/>
          </a:bodyPr>
          <a:lstStyle/>
          <a:p>
            <a:pPr algn="l"/>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边的起始顶点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边的终止顶点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边的权值</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Edge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Box 4"/>
          <p:cNvSpPr txBox="1"/>
          <p:nvPr/>
        </p:nvSpPr>
        <p:spPr>
          <a:xfrm>
            <a:off x="1928794" y="4357694"/>
            <a:ext cx="2857520" cy="430887"/>
          </a:xfrm>
          <a:prstGeom prst="rect">
            <a:avLst/>
          </a:prstGeom>
          <a:noFill/>
        </p:spPr>
        <p:txBody>
          <a:bodyPr wrap="square" rtlCol="0">
            <a:spAutoFit/>
          </a:bodyPr>
          <a:lstStyle/>
          <a:p>
            <a:pPr algn="l"/>
            <a:r>
              <a:rPr lang="en-US" altLang="zh-CN" sz="2200" dirty="0" smtClean="0"/>
              <a:t>Edge E[MAXV];</a:t>
            </a:r>
            <a:endParaRPr lang="zh-CN" altLang="en-US" sz="2200" dirty="0"/>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126</a:t>
            </a:fld>
            <a:endParaRPr lang="en-US" altLang="zh-CN"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428596" y="998551"/>
            <a:ext cx="8037538" cy="4599684"/>
          </a:xfrm>
          <a:prstGeom prst="rect">
            <a:avLst/>
          </a:prstGeom>
        </p:spPr>
        <p:style>
          <a:lnRef idx="1">
            <a:schemeClr val="accent3"/>
          </a:lnRef>
          <a:fillRef idx="2">
            <a:schemeClr val="accent3"/>
          </a:fillRef>
          <a:effectRef idx="1">
            <a:schemeClr val="accent3"/>
          </a:effectRef>
          <a:fontRef idx="minor">
            <a:schemeClr val="dk1"/>
          </a:fontRef>
        </p:style>
        <p:txBody>
          <a:bodyPr wrap="square" tIns="144000" bIns="144000">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Kruskal</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MatGraph</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u1</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v1</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sn1</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sn2</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vset</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MAXV</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Edge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MaxSize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存放所有边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k=0</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数组的下标从</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开始计</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由</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产生的边集</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E</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][j]!=0 &amp;&amp;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][j]!=INF)</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E[k].u=</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].v=j</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E[k</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InsertSort</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g.e</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用直接插入排序对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数组按权值递增排序</a:t>
            </a:r>
          </a:p>
          <a:p>
            <a:pPr algn="l"/>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初始化辅助数组</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vset</a:t>
            </a:r>
            <a:r>
              <a:rPr kumimoji="1"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Text Box 1047"/>
          <p:cNvSpPr txBox="1">
            <a:spLocks noChangeArrowheads="1"/>
          </p:cNvSpPr>
          <p:nvPr/>
        </p:nvSpPr>
        <p:spPr bwMode="auto">
          <a:xfrm>
            <a:off x="428596" y="357166"/>
            <a:ext cx="4824412" cy="461665"/>
          </a:xfrm>
          <a:prstGeom prst="rect">
            <a:avLst/>
          </a:prstGeom>
          <a:noFill/>
          <a:ln w="19050" algn="ctr">
            <a:noFill/>
            <a:miter lim="800000"/>
            <a:tailEnd type="none" w="med" len="lg"/>
          </a:ln>
          <a:effectLst/>
          <a:scene3d>
            <a:camera prst="perspectiveRight"/>
            <a:lightRig rig="threePt" dir="t"/>
          </a:scene3d>
        </p:spPr>
        <p:txBody>
          <a:bodyPr>
            <a:spAutoFit/>
          </a:bodyPr>
          <a:lstStyle/>
          <a:p>
            <a:pPr algn="l">
              <a:spcBef>
                <a:spcPct val="50000"/>
              </a:spcBef>
            </a:pPr>
            <a:r>
              <a:rPr kumimoji="1" lang="zh-CN" altLang="en-US" dirty="0" smtClean="0">
                <a:ea typeface="楷体" panose="02010609060101010101" pitchFamily="49" charset="-122"/>
                <a:cs typeface="Times New Roman" panose="02020603050405020304" pitchFamily="18" charset="0"/>
              </a:rPr>
              <a:t>克鲁斯卡尔（</a:t>
            </a:r>
            <a:r>
              <a:rPr kumimoji="1" lang="en-US" altLang="zh-CN" dirty="0" err="1" smtClean="0">
                <a:ea typeface="楷体" panose="02010609060101010101" pitchFamily="49" charset="-122"/>
                <a:cs typeface="Times New Roman" panose="02020603050405020304" pitchFamily="18" charset="0"/>
              </a:rPr>
              <a:t>Kruskal</a:t>
            </a:r>
            <a:r>
              <a:rPr kumimoji="1" lang="zh-CN" altLang="en-US" dirty="0" smtClean="0">
                <a:ea typeface="楷体" panose="02010609060101010101" pitchFamily="49" charset="-122"/>
                <a:cs typeface="Times New Roman" panose="02020603050405020304" pitchFamily="18" charset="0"/>
              </a:rPr>
              <a:t>）算法如下</a:t>
            </a:r>
            <a:r>
              <a:rPr kumimoji="1" lang="zh-CN" altLang="en-US" dirty="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127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75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75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75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754">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754">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4754">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475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71406" y="246075"/>
            <a:ext cx="8143900" cy="532453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k=1;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表示当前构造生成树的第几条</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边，初值</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为</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j=0;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E</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中边的</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下标，初值</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为</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0</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(k&lt;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生成的边数小于</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时循环</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u1</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u;v1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=E[j].v;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取一条边的头尾顶点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sn1</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vset</a:t>
            </a:r>
            <a:r>
              <a:rPr kumimoji="1"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u1</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sn2</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vset</a:t>
            </a:r>
            <a:r>
              <a:rPr kumimoji="1" lang="en-US" altLang="zh-CN" sz="20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v1</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分别得到两个顶点所属的集合编号</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sn1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sn2</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两顶点属于不同的集合</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d):%d\n</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u1</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v1</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E[j</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k++;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生成边数增</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两个集合统一编号</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vset</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sn2</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集合编号为</a:t>
            </a:r>
            <a:r>
              <a:rPr kumimoji="1"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sn2</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的改为</a:t>
            </a:r>
            <a:r>
              <a:rPr kumimoji="1"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sn1</a:t>
            </a:r>
            <a:endPar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vset</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sn1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扫描下一条边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128</a:t>
            </a:fld>
            <a:endParaRPr lang="en-US" altLang="zh-CN" dirty="0"/>
          </a:p>
        </p:txBody>
      </p:sp>
      <p:sp>
        <p:nvSpPr>
          <p:cNvPr id="4" name="TextBox 4"/>
          <p:cNvSpPr txBox="1"/>
          <p:nvPr/>
        </p:nvSpPr>
        <p:spPr>
          <a:xfrm>
            <a:off x="539552" y="5895030"/>
            <a:ext cx="8147248" cy="461665"/>
          </a:xfrm>
          <a:prstGeom prst="rect">
            <a:avLst/>
          </a:prstGeom>
          <a:noFill/>
        </p:spPr>
        <p:txBody>
          <a:bodyPr wrap="square" rtlCol="0">
            <a:spAutoFit/>
          </a:bodyPr>
          <a:lstStyle/>
          <a:p>
            <a:pPr algn="l"/>
            <a:r>
              <a:rPr lang="zh-CN" altLang="en-US" dirty="0" smtClean="0">
                <a:latin typeface="楷体" panose="02010609060101010101" pitchFamily="49" charset="-122"/>
                <a:ea typeface="楷体" panose="02010609060101010101" pitchFamily="49" charset="-122"/>
              </a:rPr>
              <a:t>用</a:t>
            </a:r>
            <a:r>
              <a:rPr lang="en-US" altLang="zh-CN" dirty="0" err="1" smtClean="0">
                <a:latin typeface="楷体" panose="02010609060101010101" pitchFamily="49" charset="-122"/>
                <a:ea typeface="楷体" panose="02010609060101010101" pitchFamily="49" charset="-122"/>
              </a:rPr>
              <a:t>Kruskal</a:t>
            </a:r>
            <a:r>
              <a:rPr lang="zh-CN" altLang="en-US" dirty="0" smtClean="0">
                <a:latin typeface="楷体" panose="02010609060101010101" pitchFamily="49" charset="-122"/>
                <a:ea typeface="楷体" panose="02010609060101010101" pitchFamily="49" charset="-122"/>
              </a:rPr>
              <a:t>算法构造最小生成树的时间复杂度为</a:t>
            </a:r>
            <a:r>
              <a:rPr lang="en-US" altLang="zh-CN" dirty="0" smtClean="0">
                <a:latin typeface="楷体" panose="02010609060101010101" pitchFamily="49" charset="-122"/>
                <a:ea typeface="楷体" panose="02010609060101010101" pitchFamily="49" charset="-122"/>
              </a:rPr>
              <a:t>O(e</a:t>
            </a:r>
            <a:r>
              <a:rPr lang="en-US" altLang="zh-CN" baseline="30000" dirty="0" smtClean="0">
                <a:latin typeface="楷体" panose="02010609060101010101" pitchFamily="49" charset="-122"/>
                <a:ea typeface="楷体" panose="02010609060101010101" pitchFamily="49" charset="-122"/>
              </a:rPr>
              <a:t>2</a:t>
            </a:r>
            <a:r>
              <a:rPr lang="en-US" altLang="zh-CN" dirty="0" smtClean="0">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7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77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577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577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77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577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577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778">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5778">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5778">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5778">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5778">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778">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5778">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3"/>
          <p:cNvSpPr txBox="1">
            <a:spLocks noChangeArrowheads="1"/>
          </p:cNvSpPr>
          <p:nvPr/>
        </p:nvSpPr>
        <p:spPr bwMode="auto">
          <a:xfrm>
            <a:off x="428596" y="2214554"/>
            <a:ext cx="5643602" cy="387798"/>
          </a:xfrm>
          <a:prstGeom prst="rect">
            <a:avLst/>
          </a:prstGeom>
          <a:noFill/>
          <a:ln w="19050" algn="ctr">
            <a:noFill/>
            <a:miter lim="800000"/>
            <a:tailEnd type="none" w="med" len="lg"/>
          </a:ln>
          <a:effectLst/>
        </p:spPr>
        <p:txBody>
          <a:bodyPr wrap="square">
            <a:spAutoFit/>
          </a:bodyPr>
          <a:lstStyle/>
          <a:p>
            <a:pPr algn="l">
              <a:lnSpc>
                <a:spcPct val="80000"/>
              </a:lnSpc>
              <a:spcBef>
                <a:spcPct val="50000"/>
              </a:spcBef>
            </a:pPr>
            <a:r>
              <a:rPr lang="en-US" altLang="zh-CN" smtClean="0">
                <a:ea typeface="楷体" panose="02010609060101010101" pitchFamily="49" charset="-122"/>
                <a:cs typeface="Times New Roman" panose="02020603050405020304" pitchFamily="18" charset="0"/>
              </a:rPr>
              <a:t>Kruskal</a:t>
            </a:r>
            <a:r>
              <a:rPr lang="zh-CN" altLang="en-US" smtClean="0">
                <a:ea typeface="楷体" panose="02010609060101010101" pitchFamily="49" charset="-122"/>
                <a:cs typeface="Times New Roman" panose="02020603050405020304" pitchFamily="18" charset="0"/>
              </a:rPr>
              <a:t>算法的时间</a:t>
            </a:r>
            <a:r>
              <a:rPr lang="zh-CN" altLang="en-US" dirty="0">
                <a:ea typeface="楷体" panose="02010609060101010101" pitchFamily="49" charset="-122"/>
                <a:cs typeface="Times New Roman" panose="02020603050405020304" pitchFamily="18" charset="0"/>
              </a:rPr>
              <a:t>复杂度为</a:t>
            </a:r>
            <a:r>
              <a:rPr lang="en-US" altLang="zh-CN" dirty="0">
                <a:solidFill>
                  <a:srgbClr val="FF00FF"/>
                </a:solidFill>
                <a:ea typeface="楷体" panose="02010609060101010101" pitchFamily="49" charset="-122"/>
                <a:cs typeface="Times New Roman" panose="02020603050405020304" pitchFamily="18" charset="0"/>
              </a:rPr>
              <a:t>O(</a:t>
            </a:r>
            <a:r>
              <a:rPr lang="en-US" altLang="zh-CN" i="1" dirty="0" err="1">
                <a:solidFill>
                  <a:srgbClr val="FF00FF"/>
                </a:solidFill>
                <a:ea typeface="楷体" panose="02010609060101010101" pitchFamily="49" charset="-122"/>
                <a:cs typeface="Times New Roman" panose="02020603050405020304" pitchFamily="18" charset="0"/>
              </a:rPr>
              <a:t>e</a:t>
            </a:r>
            <a:r>
              <a:rPr lang="en-US" altLang="zh-CN" dirty="0" err="1">
                <a:solidFill>
                  <a:srgbClr val="FF00FF"/>
                </a:solidFill>
                <a:ea typeface="楷体" panose="02010609060101010101" pitchFamily="49" charset="-122"/>
                <a:cs typeface="Times New Roman" panose="02020603050405020304" pitchFamily="18" charset="0"/>
              </a:rPr>
              <a:t>log</a:t>
            </a:r>
            <a:r>
              <a:rPr lang="en-US" altLang="zh-CN" baseline="-25000" dirty="0" err="1">
                <a:solidFill>
                  <a:srgbClr val="FF00FF"/>
                </a:solidFill>
                <a:ea typeface="楷体" panose="02010609060101010101" pitchFamily="49" charset="-122"/>
                <a:cs typeface="Times New Roman" panose="02020603050405020304" pitchFamily="18" charset="0"/>
              </a:rPr>
              <a:t>2</a:t>
            </a:r>
            <a:r>
              <a:rPr lang="en-US" altLang="zh-CN" i="1" dirty="0" err="1">
                <a:solidFill>
                  <a:srgbClr val="FF00FF"/>
                </a:solidFill>
                <a:ea typeface="楷体" panose="02010609060101010101" pitchFamily="49" charset="-122"/>
                <a:cs typeface="Times New Roman" panose="02020603050405020304" pitchFamily="18" charset="0"/>
              </a:rPr>
              <a:t>e</a:t>
            </a:r>
            <a:r>
              <a:rPr lang="en-US" altLang="zh-CN" dirty="0">
                <a:solidFill>
                  <a:srgbClr val="FF00FF"/>
                </a:solidFill>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p>
        </p:txBody>
      </p:sp>
      <p:sp>
        <p:nvSpPr>
          <p:cNvPr id="5" name="TextBox 4"/>
          <p:cNvSpPr txBox="1"/>
          <p:nvPr/>
        </p:nvSpPr>
        <p:spPr>
          <a:xfrm>
            <a:off x="428596" y="785794"/>
            <a:ext cx="4643470" cy="461665"/>
          </a:xfrm>
          <a:prstGeom prst="rect">
            <a:avLst/>
          </a:prstGeom>
          <a:noFill/>
        </p:spPr>
        <p:txBody>
          <a:bodyPr wrap="square" rtlCol="0">
            <a:spAutoFit/>
          </a:bodyPr>
          <a:lstStyle/>
          <a:p>
            <a:pPr algn="l"/>
            <a:r>
              <a:rPr lang="zh-CN" altLang="en-US" dirty="0" smtClean="0">
                <a:ea typeface="楷体" panose="02010609060101010101" pitchFamily="49" charset="-122"/>
                <a:cs typeface="Times New Roman" panose="02020603050405020304" pitchFamily="18" charset="0"/>
              </a:rPr>
              <a:t>上述算法不是最优的。</a:t>
            </a:r>
            <a:endParaRPr lang="zh-CN" altLang="en-US" dirty="0">
              <a:ea typeface="楷体" panose="02010609060101010101" pitchFamily="49" charset="-122"/>
              <a:cs typeface="Times New Roman" panose="02020603050405020304" pitchFamily="18" charset="0"/>
            </a:endParaRPr>
          </a:p>
        </p:txBody>
      </p:sp>
      <p:sp>
        <p:nvSpPr>
          <p:cNvPr id="7" name="下箭头 6"/>
          <p:cNvSpPr/>
          <p:nvPr/>
        </p:nvSpPr>
        <p:spPr bwMode="auto">
          <a:xfrm>
            <a:off x="2143108" y="1357298"/>
            <a:ext cx="216000" cy="714380"/>
          </a:xfrm>
          <a:prstGeom prst="downArrow">
            <a:avLst/>
          </a:prstGeom>
          <a:ln>
            <a:headEnd type="none" w="med" len="med"/>
            <a:tailEnd type="none" w="med" len="lg"/>
          </a:ln>
        </p:spPr>
        <p:style>
          <a:lnRef idx="1">
            <a:schemeClr val="accent4"/>
          </a:lnRef>
          <a:fillRef idx="3">
            <a:schemeClr val="accent4"/>
          </a:fillRef>
          <a:effectRef idx="2">
            <a:schemeClr val="accent4"/>
          </a:effectRef>
          <a:fontRef idx="minor">
            <a:schemeClr val="lt1"/>
          </a:fontRef>
        </p:style>
        <p:txBody>
          <a:bodyPr wrap="none" rtlCol="0" anchor="ctr"/>
          <a:lstStyle/>
          <a:p>
            <a:pPr algn="ctr"/>
            <a:endParaRPr lang="zh-CN" altLang="en-US"/>
          </a:p>
        </p:txBody>
      </p:sp>
      <p:sp>
        <p:nvSpPr>
          <p:cNvPr id="8" name="TextBox 7"/>
          <p:cNvSpPr txBox="1"/>
          <p:nvPr/>
        </p:nvSpPr>
        <p:spPr>
          <a:xfrm>
            <a:off x="2428860" y="1500174"/>
            <a:ext cx="2857520" cy="400110"/>
          </a:xfrm>
          <a:prstGeom prst="rect">
            <a:avLst/>
          </a:prstGeom>
          <a:noFill/>
        </p:spPr>
        <p:txBody>
          <a:bodyPr wrap="square" rtlCol="0">
            <a:spAutoFit/>
          </a:bodyPr>
          <a:lstStyle/>
          <a:p>
            <a:pPr algn="l"/>
            <a:r>
              <a:rPr lang="zh-CN" altLang="en-US" sz="2000" smtClean="0">
                <a:latin typeface="楷体" panose="02010609060101010101" pitchFamily="49" charset="-122"/>
                <a:ea typeface="楷体" panose="02010609060101010101" pitchFamily="49" charset="-122"/>
              </a:rPr>
              <a:t>改进：堆排序、并查集</a:t>
            </a:r>
            <a:endParaRPr lang="zh-CN" altLang="en-US" sz="2000">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129</a:t>
            </a:fld>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4282" y="142852"/>
            <a:ext cx="8678892" cy="3231654"/>
          </a:xfrm>
          <a:prstGeom prst="rect">
            <a:avLst/>
          </a:prstGeom>
          <a:noFill/>
          <a:ln w="9525">
            <a:noFill/>
            <a:miter lim="800000"/>
          </a:ln>
          <a:effectLst/>
        </p:spPr>
        <p:txBody>
          <a:bodyPr wrap="square">
            <a:spAutoFit/>
          </a:bodyPr>
          <a:lstStyle/>
          <a:p>
            <a:pPr algn="just">
              <a:spcBef>
                <a:spcPct val="50000"/>
              </a:spcBef>
            </a:pPr>
            <a:r>
              <a:rPr kumimoji="1" lang="en-US" altLang="zh-CN" dirty="0">
                <a:solidFill>
                  <a:srgbClr val="FF0000"/>
                </a:solidFill>
                <a:ea typeface="楷体" panose="02010609060101010101" pitchFamily="49" charset="-122"/>
                <a:cs typeface="Times New Roman" panose="02020603050405020304" pitchFamily="18" charset="0"/>
              </a:rPr>
              <a:t>   </a:t>
            </a:r>
            <a:r>
              <a:rPr kumimoji="1" lang="en-US" altLang="zh-CN" dirty="0" smtClean="0">
                <a:solidFill>
                  <a:srgbClr val="FF0000"/>
                </a:solidFill>
                <a:ea typeface="黑体" panose="02010609060101010101" pitchFamily="49" charset="-122"/>
                <a:cs typeface="Times New Roman" panose="02020603050405020304" pitchFamily="18" charset="0"/>
              </a:rPr>
              <a:t>8</a:t>
            </a:r>
            <a:r>
              <a:rPr kumimoji="1" lang="zh-CN" altLang="en-US" dirty="0" smtClean="0">
                <a:solidFill>
                  <a:srgbClr val="FF0000"/>
                </a:solidFill>
                <a:ea typeface="黑体" panose="02010609060101010101" pitchFamily="49" charset="-122"/>
                <a:cs typeface="Times New Roman" panose="02020603050405020304" pitchFamily="18" charset="0"/>
              </a:rPr>
              <a:t>、连通</a:t>
            </a:r>
            <a:r>
              <a:rPr kumimoji="1" lang="zh-CN" altLang="en-US" dirty="0">
                <a:solidFill>
                  <a:srgbClr val="FF0000"/>
                </a:solidFill>
                <a:ea typeface="黑体" panose="02010609060101010101" pitchFamily="49" charset="-122"/>
                <a:cs typeface="Times New Roman" panose="02020603050405020304" pitchFamily="18" charset="0"/>
              </a:rPr>
              <a:t>、连通图和连通分量</a:t>
            </a:r>
          </a:p>
          <a:p>
            <a:pPr algn="just">
              <a:spcBef>
                <a:spcPct val="50000"/>
              </a:spcBef>
            </a:pPr>
            <a:r>
              <a:rPr kumimoji="1" lang="zh-CN" altLang="en-US">
                <a:solidFill>
                  <a:srgbClr val="FF0000"/>
                </a:solidFill>
                <a:ea typeface="楷体" panose="02010609060101010101" pitchFamily="49" charset="-122"/>
                <a:cs typeface="Times New Roman" panose="02020603050405020304" pitchFamily="18" charset="0"/>
              </a:rPr>
              <a:t>        </a:t>
            </a:r>
            <a:r>
              <a:rPr kumimoji="1" lang="zh-CN" altLang="en-US" smtClean="0">
                <a:ea typeface="楷体" panose="02010609060101010101" pitchFamily="49" charset="-122"/>
                <a:cs typeface="Times New Roman" panose="02020603050405020304" pitchFamily="18" charset="0"/>
              </a:rPr>
              <a:t>无向图：若</a:t>
            </a:r>
            <a:r>
              <a:rPr kumimoji="1" lang="zh-CN" altLang="en-US" dirty="0">
                <a:ea typeface="楷体" panose="02010609060101010101" pitchFamily="49" charset="-122"/>
                <a:cs typeface="Times New Roman" panose="02020603050405020304" pitchFamily="18" charset="0"/>
              </a:rPr>
              <a:t>从顶点</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到顶点</a:t>
            </a:r>
            <a:r>
              <a:rPr kumimoji="1" lang="en-US" altLang="zh-CN" i="1" dirty="0">
                <a:ea typeface="楷体" panose="02010609060101010101" pitchFamily="49" charset="-122"/>
                <a:cs typeface="Times New Roman" panose="02020603050405020304" pitchFamily="18" charset="0"/>
              </a:rPr>
              <a:t>j</a:t>
            </a:r>
            <a:r>
              <a:rPr kumimoji="1" lang="zh-CN" altLang="en-US">
                <a:ea typeface="楷体" panose="02010609060101010101" pitchFamily="49" charset="-122"/>
                <a:cs typeface="Times New Roman" panose="02020603050405020304" pitchFamily="18" charset="0"/>
              </a:rPr>
              <a:t>有</a:t>
            </a:r>
            <a:r>
              <a:rPr kumimoji="1" lang="zh-CN" altLang="en-US" smtClean="0">
                <a:ea typeface="楷体" panose="02010609060101010101" pitchFamily="49" charset="-122"/>
                <a:cs typeface="Times New Roman" panose="02020603050405020304" pitchFamily="18" charset="0"/>
              </a:rPr>
              <a:t>路径，则</a:t>
            </a:r>
            <a:r>
              <a:rPr kumimoji="1" lang="zh-CN" altLang="en-US" dirty="0">
                <a:ea typeface="楷体" panose="02010609060101010101" pitchFamily="49" charset="-122"/>
                <a:cs typeface="Times New Roman" panose="02020603050405020304" pitchFamily="18" charset="0"/>
              </a:rPr>
              <a:t>称顶点</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和</a:t>
            </a:r>
            <a:r>
              <a:rPr kumimoji="1" lang="en-US" altLang="zh-CN" i="1" dirty="0">
                <a:ea typeface="楷体" panose="02010609060101010101" pitchFamily="49" charset="-122"/>
                <a:cs typeface="Times New Roman" panose="02020603050405020304" pitchFamily="18" charset="0"/>
              </a:rPr>
              <a:t>j</a:t>
            </a:r>
            <a:r>
              <a:rPr kumimoji="1" lang="zh-CN" altLang="en-US" dirty="0">
                <a:ea typeface="楷体" panose="02010609060101010101" pitchFamily="49" charset="-122"/>
                <a:cs typeface="Times New Roman" panose="02020603050405020304" pitchFamily="18" charset="0"/>
              </a:rPr>
              <a:t>是</a:t>
            </a:r>
            <a:r>
              <a:rPr kumimoji="1" lang="zh-CN" altLang="en-US" dirty="0">
                <a:solidFill>
                  <a:srgbClr val="FF0000"/>
                </a:solidFill>
                <a:ea typeface="楷体" panose="02010609060101010101" pitchFamily="49" charset="-122"/>
                <a:cs typeface="Times New Roman" panose="02020603050405020304" pitchFamily="18" charset="0"/>
              </a:rPr>
              <a:t>连通</a:t>
            </a:r>
            <a:r>
              <a:rPr kumimoji="1" lang="zh-CN" altLang="en-US" dirty="0">
                <a:ea typeface="楷体" panose="02010609060101010101" pitchFamily="49" charset="-122"/>
                <a:cs typeface="Times New Roman" panose="02020603050405020304" pitchFamily="18" charset="0"/>
              </a:rPr>
              <a:t>的。    </a:t>
            </a:r>
          </a:p>
          <a:p>
            <a:pPr algn="just">
              <a:spcBef>
                <a:spcPct val="50000"/>
              </a:spcBef>
            </a:pPr>
            <a:r>
              <a:rPr kumimoji="1" lang="zh-CN" altLang="en-US" dirty="0">
                <a:ea typeface="楷体" panose="02010609060101010101" pitchFamily="49" charset="-122"/>
                <a:cs typeface="Times New Roman" panose="02020603050405020304" pitchFamily="18" charset="0"/>
              </a:rPr>
              <a:t>        </a:t>
            </a:r>
            <a:r>
              <a:rPr kumimoji="1" lang="zh-CN" altLang="en-US">
                <a:ea typeface="楷体" panose="02010609060101010101" pitchFamily="49" charset="-122"/>
                <a:cs typeface="Times New Roman" panose="02020603050405020304" pitchFamily="18" charset="0"/>
              </a:rPr>
              <a:t>若</a:t>
            </a:r>
            <a:r>
              <a:rPr kumimoji="1" lang="zh-CN" altLang="en-US" smtClean="0">
                <a:ea typeface="楷体" panose="02010609060101010101" pitchFamily="49" charset="-122"/>
                <a:cs typeface="Times New Roman" panose="02020603050405020304" pitchFamily="18" charset="0"/>
              </a:rPr>
              <a:t>图中</a:t>
            </a:r>
            <a:r>
              <a:rPr kumimoji="1" lang="zh-CN" altLang="en-US" dirty="0">
                <a:ea typeface="楷体" panose="02010609060101010101" pitchFamily="49" charset="-122"/>
                <a:cs typeface="Times New Roman" panose="02020603050405020304" pitchFamily="18" charset="0"/>
              </a:rPr>
              <a:t>任意两个顶点</a:t>
            </a:r>
            <a:r>
              <a:rPr kumimoji="1" lang="zh-CN" altLang="en-US">
                <a:ea typeface="楷体" panose="02010609060101010101" pitchFamily="49" charset="-122"/>
                <a:cs typeface="Times New Roman" panose="02020603050405020304" pitchFamily="18" charset="0"/>
              </a:rPr>
              <a:t>都</a:t>
            </a:r>
            <a:r>
              <a:rPr kumimoji="1" lang="zh-CN" altLang="en-US" smtClean="0">
                <a:ea typeface="楷体" panose="02010609060101010101" pitchFamily="49" charset="-122"/>
                <a:cs typeface="Times New Roman" panose="02020603050405020304" pitchFamily="18" charset="0"/>
              </a:rPr>
              <a:t>连通，则称为</a:t>
            </a:r>
            <a:r>
              <a:rPr kumimoji="1" lang="zh-CN" altLang="en-US" smtClean="0">
                <a:solidFill>
                  <a:srgbClr val="FF0000"/>
                </a:solidFill>
                <a:ea typeface="楷体" panose="02010609060101010101" pitchFamily="49" charset="-122"/>
                <a:cs typeface="Times New Roman" panose="02020603050405020304" pitchFamily="18" charset="0"/>
              </a:rPr>
              <a:t>连通图</a:t>
            </a:r>
            <a:r>
              <a:rPr kumimoji="1" lang="zh-CN" altLang="en-US" smtClean="0">
                <a:ea typeface="楷体" panose="02010609060101010101" pitchFamily="49" charset="-122"/>
                <a:cs typeface="Times New Roman" panose="02020603050405020304" pitchFamily="18" charset="0"/>
              </a:rPr>
              <a:t>，否则</a:t>
            </a:r>
            <a:r>
              <a:rPr kumimoji="1" lang="zh-CN" altLang="en-US" dirty="0">
                <a:ea typeface="楷体" panose="02010609060101010101" pitchFamily="49" charset="-122"/>
                <a:cs typeface="Times New Roman" panose="02020603050405020304" pitchFamily="18" charset="0"/>
              </a:rPr>
              <a:t>称为</a:t>
            </a:r>
            <a:r>
              <a:rPr kumimoji="1" lang="zh-CN" altLang="en-US" dirty="0">
                <a:solidFill>
                  <a:srgbClr val="FF0000"/>
                </a:solidFill>
                <a:ea typeface="楷体" panose="02010609060101010101" pitchFamily="49" charset="-122"/>
                <a:cs typeface="Times New Roman" panose="02020603050405020304" pitchFamily="18" charset="0"/>
              </a:rPr>
              <a:t>非连通图</a:t>
            </a:r>
            <a:r>
              <a:rPr kumimoji="1" lang="zh-CN" altLang="en-US" dirty="0">
                <a:ea typeface="楷体" panose="02010609060101010101" pitchFamily="49" charset="-122"/>
                <a:cs typeface="Times New Roman" panose="02020603050405020304" pitchFamily="18" charset="0"/>
              </a:rPr>
              <a:t>。</a:t>
            </a:r>
          </a:p>
          <a:p>
            <a:pPr algn="just">
              <a:spcBef>
                <a:spcPct val="50000"/>
              </a:spcBef>
            </a:pPr>
            <a:r>
              <a:rPr kumimoji="1" lang="zh-CN" altLang="en-US" dirty="0">
                <a:ea typeface="楷体" panose="02010609060101010101" pitchFamily="49" charset="-122"/>
                <a:cs typeface="Times New Roman" panose="02020603050405020304" pitchFamily="18" charset="0"/>
              </a:rPr>
              <a:t>        无向图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中的极大连通子图称为</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的</a:t>
            </a:r>
            <a:r>
              <a:rPr kumimoji="1" lang="zh-CN" altLang="en-US" dirty="0">
                <a:solidFill>
                  <a:srgbClr val="FF0000"/>
                </a:solidFill>
                <a:ea typeface="楷体" panose="02010609060101010101" pitchFamily="49" charset="-122"/>
                <a:cs typeface="Times New Roman" panose="02020603050405020304" pitchFamily="18" charset="0"/>
              </a:rPr>
              <a:t>连通分量</a:t>
            </a:r>
            <a:r>
              <a:rPr kumimoji="1" lang="zh-CN" altLang="en-US">
                <a:ea typeface="楷体" panose="02010609060101010101" pitchFamily="49" charset="-122"/>
                <a:cs typeface="Times New Roman" panose="02020603050405020304" pitchFamily="18" charset="0"/>
              </a:rPr>
              <a:t>。</a:t>
            </a:r>
            <a:r>
              <a:rPr kumimoji="1" lang="zh-CN" altLang="en-US" smtClean="0">
                <a:ea typeface="楷体" panose="02010609060101010101" pitchFamily="49" charset="-122"/>
                <a:cs typeface="Times New Roman" panose="02020603050405020304" pitchFamily="18" charset="0"/>
              </a:rPr>
              <a:t>显然，任何</a:t>
            </a:r>
            <a:r>
              <a:rPr kumimoji="1" lang="zh-CN" altLang="en-US" dirty="0">
                <a:ea typeface="楷体" panose="02010609060101010101" pitchFamily="49" charset="-122"/>
                <a:cs typeface="Times New Roman" panose="02020603050405020304" pitchFamily="18" charset="0"/>
              </a:rPr>
              <a:t>连通图的连通分量只有</a:t>
            </a:r>
            <a:r>
              <a:rPr kumimoji="1" lang="zh-CN" altLang="en-US">
                <a:ea typeface="楷体" panose="02010609060101010101" pitchFamily="49" charset="-122"/>
                <a:cs typeface="Times New Roman" panose="02020603050405020304" pitchFamily="18" charset="0"/>
              </a:rPr>
              <a:t>一</a:t>
            </a:r>
            <a:r>
              <a:rPr kumimoji="1" lang="zh-CN" altLang="en-US" smtClean="0">
                <a:ea typeface="楷体" panose="02010609060101010101" pitchFamily="49" charset="-122"/>
                <a:cs typeface="Times New Roman" panose="02020603050405020304" pitchFamily="18" charset="0"/>
              </a:rPr>
              <a:t>个，即本身，而</a:t>
            </a:r>
            <a:r>
              <a:rPr kumimoji="1" lang="zh-CN" altLang="en-US" dirty="0">
                <a:ea typeface="楷体" panose="02010609060101010101" pitchFamily="49" charset="-122"/>
                <a:cs typeface="Times New Roman" panose="02020603050405020304" pitchFamily="18" charset="0"/>
              </a:rPr>
              <a:t>非连通图有多个</a:t>
            </a:r>
            <a:r>
              <a:rPr kumimoji="1" lang="zh-CN" altLang="en-US" dirty="0">
                <a:solidFill>
                  <a:srgbClr val="FF0000"/>
                </a:solidFill>
                <a:ea typeface="楷体" panose="02010609060101010101" pitchFamily="49" charset="-122"/>
                <a:cs typeface="Times New Roman" panose="02020603050405020304" pitchFamily="18" charset="0"/>
              </a:rPr>
              <a:t>连通分量</a:t>
            </a:r>
            <a:r>
              <a:rPr kumimoji="1" lang="zh-CN" altLang="en-US" dirty="0">
                <a:solidFill>
                  <a:srgbClr val="0000CC"/>
                </a:solidFill>
                <a:ea typeface="楷体" panose="02010609060101010101" pitchFamily="49" charset="-122"/>
                <a:cs typeface="Times New Roman" panose="02020603050405020304" pitchFamily="18" charset="0"/>
              </a:rPr>
              <a:t>。</a:t>
            </a:r>
          </a:p>
        </p:txBody>
      </p:sp>
      <p:grpSp>
        <p:nvGrpSpPr>
          <p:cNvPr id="21" name="组合 20"/>
          <p:cNvGrpSpPr/>
          <p:nvPr/>
        </p:nvGrpSpPr>
        <p:grpSpPr>
          <a:xfrm>
            <a:off x="327020" y="3786190"/>
            <a:ext cx="2914650" cy="2614688"/>
            <a:chOff x="327020" y="3786190"/>
            <a:chExt cx="2914650" cy="2614688"/>
          </a:xfrm>
        </p:grpSpPr>
        <p:sp>
          <p:nvSpPr>
            <p:cNvPr id="12306" name="Line 18"/>
            <p:cNvSpPr>
              <a:spLocks noChangeShapeType="1"/>
            </p:cNvSpPr>
            <p:nvPr/>
          </p:nvSpPr>
          <p:spPr bwMode="auto">
            <a:xfrm flipV="1">
              <a:off x="750883" y="4135440"/>
              <a:ext cx="785812" cy="550863"/>
            </a:xfrm>
            <a:prstGeom prst="line">
              <a:avLst/>
            </a:prstGeom>
            <a:noFill/>
            <a:ln w="28575">
              <a:solidFill>
                <a:srgbClr val="3333FF"/>
              </a:solidFill>
              <a:miter lim="800000"/>
            </a:ln>
            <a:effectLst/>
          </p:spPr>
          <p:txBody>
            <a:bodyPr wrap="none"/>
            <a:lstStyle/>
            <a:p>
              <a:endParaRPr lang="zh-CN" altLang="en-US"/>
            </a:p>
          </p:txBody>
        </p:sp>
        <p:sp>
          <p:nvSpPr>
            <p:cNvPr id="163843" name="Line 3"/>
            <p:cNvSpPr>
              <a:spLocks noChangeShapeType="1"/>
            </p:cNvSpPr>
            <p:nvPr/>
          </p:nvSpPr>
          <p:spPr bwMode="auto">
            <a:xfrm>
              <a:off x="741358" y="5154615"/>
              <a:ext cx="720725" cy="431800"/>
            </a:xfrm>
            <a:prstGeom prst="line">
              <a:avLst/>
            </a:prstGeom>
            <a:noFill/>
            <a:ln w="28575">
              <a:solidFill>
                <a:srgbClr val="3333FF"/>
              </a:solidFill>
              <a:round/>
              <a:tailEnd type="none" w="med" len="lg"/>
            </a:ln>
            <a:effectLst/>
          </p:spPr>
          <p:txBody>
            <a:bodyPr wrap="none"/>
            <a:lstStyle/>
            <a:p>
              <a:endParaRPr lang="zh-CN" altLang="en-US"/>
            </a:p>
          </p:txBody>
        </p:sp>
        <p:sp>
          <p:nvSpPr>
            <p:cNvPr id="12294" name="Freeform 6"/>
            <p:cNvSpPr/>
            <p:nvPr/>
          </p:nvSpPr>
          <p:spPr bwMode="auto">
            <a:xfrm>
              <a:off x="912808" y="4926015"/>
              <a:ext cx="1749425" cy="17463"/>
            </a:xfrm>
            <a:custGeom>
              <a:avLst/>
              <a:gdLst/>
              <a:ahLst/>
              <a:cxnLst>
                <a:cxn ang="0">
                  <a:pos x="1102" y="0"/>
                </a:cxn>
                <a:cxn ang="0">
                  <a:pos x="0" y="11"/>
                </a:cxn>
              </a:cxnLst>
              <a:rect l="0" t="0" r="r" b="b"/>
              <a:pathLst>
                <a:path w="1102" h="11">
                  <a:moveTo>
                    <a:pt x="1102" y="0"/>
                  </a:moveTo>
                  <a:lnTo>
                    <a:pt x="0" y="11"/>
                  </a:lnTo>
                </a:path>
              </a:pathLst>
            </a:custGeom>
            <a:solidFill>
              <a:schemeClr val="bg1"/>
            </a:solidFill>
            <a:ln w="28575">
              <a:solidFill>
                <a:srgbClr val="3333FF"/>
              </a:solidFill>
              <a:round/>
              <a:tailEnd type="none" w="sm" len="sm"/>
            </a:ln>
          </p:spPr>
          <p:txBody>
            <a:bodyPr/>
            <a:lstStyle/>
            <a:p>
              <a:endParaRPr lang="zh-CN" altLang="en-US"/>
            </a:p>
          </p:txBody>
        </p:sp>
        <p:sp>
          <p:nvSpPr>
            <p:cNvPr id="12298" name="Oval 10"/>
            <p:cNvSpPr>
              <a:spLocks noChangeArrowheads="1"/>
            </p:cNvSpPr>
            <p:nvPr/>
          </p:nvSpPr>
          <p:spPr bwMode="auto">
            <a:xfrm>
              <a:off x="1492245" y="3786190"/>
              <a:ext cx="584200" cy="57150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2299" name="Oval 11"/>
            <p:cNvSpPr>
              <a:spLocks noChangeArrowheads="1"/>
            </p:cNvSpPr>
            <p:nvPr/>
          </p:nvSpPr>
          <p:spPr bwMode="auto">
            <a:xfrm>
              <a:off x="2657470" y="4659315"/>
              <a:ext cx="584200" cy="573088"/>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2300" name="Oval 12"/>
            <p:cNvSpPr>
              <a:spLocks noChangeArrowheads="1"/>
            </p:cNvSpPr>
            <p:nvPr/>
          </p:nvSpPr>
          <p:spPr bwMode="auto">
            <a:xfrm>
              <a:off x="327020" y="4659315"/>
              <a:ext cx="584200" cy="573088"/>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2301" name="Oval 13"/>
            <p:cNvSpPr>
              <a:spLocks noChangeArrowheads="1"/>
            </p:cNvSpPr>
            <p:nvPr/>
          </p:nvSpPr>
          <p:spPr bwMode="auto">
            <a:xfrm>
              <a:off x="1444620" y="5353053"/>
              <a:ext cx="582613" cy="568325"/>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2307" name="Line 19"/>
            <p:cNvSpPr>
              <a:spLocks noChangeShapeType="1"/>
            </p:cNvSpPr>
            <p:nvPr/>
          </p:nvSpPr>
          <p:spPr bwMode="auto">
            <a:xfrm>
              <a:off x="2062158" y="4135440"/>
              <a:ext cx="720725" cy="550863"/>
            </a:xfrm>
            <a:prstGeom prst="line">
              <a:avLst/>
            </a:prstGeom>
            <a:noFill/>
            <a:ln w="28575">
              <a:solidFill>
                <a:srgbClr val="3333FF"/>
              </a:solidFill>
              <a:miter lim="800000"/>
            </a:ln>
            <a:effectLst/>
          </p:spPr>
          <p:txBody>
            <a:bodyPr wrap="none"/>
            <a:lstStyle/>
            <a:p>
              <a:endParaRPr lang="zh-CN" altLang="en-US"/>
            </a:p>
          </p:txBody>
        </p:sp>
        <p:sp>
          <p:nvSpPr>
            <p:cNvPr id="20" name="TextBox 19"/>
            <p:cNvSpPr txBox="1"/>
            <p:nvPr/>
          </p:nvSpPr>
          <p:spPr>
            <a:xfrm>
              <a:off x="857224" y="6000768"/>
              <a:ext cx="1785950" cy="400110"/>
            </a:xfrm>
            <a:prstGeom prst="rect">
              <a:avLst/>
            </a:prstGeom>
            <a:noFill/>
          </p:spPr>
          <p:txBody>
            <a:bodyPr wrap="square" rtlCol="0">
              <a:spAutoFit/>
            </a:bodyPr>
            <a:lstStyle/>
            <a:p>
              <a:r>
                <a:rPr lang="zh-CN" altLang="en-US" sz="2000" dirty="0" smtClean="0">
                  <a:solidFill>
                    <a:srgbClr val="0000CC"/>
                  </a:solidFill>
                </a:rPr>
                <a:t>一个</a:t>
              </a:r>
              <a:r>
                <a:rPr kumimoji="1" lang="zh-CN" altLang="en-US" sz="2000" dirty="0" smtClean="0">
                  <a:solidFill>
                    <a:srgbClr val="0000CC"/>
                  </a:solidFill>
                  <a:ea typeface="楷体" panose="02010609060101010101" pitchFamily="49" charset="-122"/>
                  <a:cs typeface="Times New Roman" panose="02020603050405020304" pitchFamily="18" charset="0"/>
                </a:rPr>
                <a:t>连通图</a:t>
              </a:r>
              <a:endParaRPr lang="zh-CN" altLang="en-US" sz="2000" dirty="0">
                <a:solidFill>
                  <a:srgbClr val="0000CC"/>
                </a:solidFill>
              </a:endParaRPr>
            </a:p>
          </p:txBody>
        </p:sp>
      </p:grpSp>
      <p:grpSp>
        <p:nvGrpSpPr>
          <p:cNvPr id="31" name="组合 30"/>
          <p:cNvGrpSpPr/>
          <p:nvPr/>
        </p:nvGrpSpPr>
        <p:grpSpPr>
          <a:xfrm>
            <a:off x="4308491" y="3933786"/>
            <a:ext cx="2620963" cy="2638486"/>
            <a:chOff x="3357554" y="3905268"/>
            <a:chExt cx="2620963" cy="2638486"/>
          </a:xfrm>
        </p:grpSpPr>
        <p:sp>
          <p:nvSpPr>
            <p:cNvPr id="12308" name="Freeform 20"/>
            <p:cNvSpPr/>
            <p:nvPr/>
          </p:nvSpPr>
          <p:spPr bwMode="auto">
            <a:xfrm>
              <a:off x="4894260" y="4165618"/>
              <a:ext cx="701675" cy="566737"/>
            </a:xfrm>
            <a:custGeom>
              <a:avLst/>
              <a:gdLst/>
              <a:ahLst/>
              <a:cxnLst>
                <a:cxn ang="0">
                  <a:pos x="442" y="357"/>
                </a:cxn>
                <a:cxn ang="0">
                  <a:pos x="0" y="0"/>
                </a:cxn>
              </a:cxnLst>
              <a:rect l="0" t="0" r="r" b="b"/>
              <a:pathLst>
                <a:path w="442" h="357">
                  <a:moveTo>
                    <a:pt x="442" y="357"/>
                  </a:moveTo>
                  <a:lnTo>
                    <a:pt x="0" y="0"/>
                  </a:lnTo>
                </a:path>
              </a:pathLst>
            </a:custGeom>
            <a:solidFill>
              <a:schemeClr val="bg1"/>
            </a:solidFill>
            <a:ln w="28575">
              <a:solidFill>
                <a:srgbClr val="3333FF"/>
              </a:solidFill>
              <a:round/>
              <a:headEnd type="none" w="sm" len="sm"/>
              <a:tailEnd type="none" w="sm" len="sm"/>
            </a:ln>
          </p:spPr>
          <p:txBody>
            <a:bodyPr tIns="108000"/>
            <a:lstStyle/>
            <a:p>
              <a:endParaRPr lang="zh-CN" altLang="en-US"/>
            </a:p>
          </p:txBody>
        </p:sp>
        <p:sp>
          <p:nvSpPr>
            <p:cNvPr id="12309" name="Freeform 21"/>
            <p:cNvSpPr/>
            <p:nvPr/>
          </p:nvSpPr>
          <p:spPr bwMode="auto">
            <a:xfrm>
              <a:off x="3694110" y="4224355"/>
              <a:ext cx="709612" cy="573088"/>
            </a:xfrm>
            <a:custGeom>
              <a:avLst/>
              <a:gdLst/>
              <a:ahLst/>
              <a:cxnLst>
                <a:cxn ang="0">
                  <a:pos x="487" y="0"/>
                </a:cxn>
                <a:cxn ang="0">
                  <a:pos x="0" y="369"/>
                </a:cxn>
              </a:cxnLst>
              <a:rect l="0" t="0" r="r" b="b"/>
              <a:pathLst>
                <a:path w="487" h="369">
                  <a:moveTo>
                    <a:pt x="487" y="0"/>
                  </a:moveTo>
                  <a:lnTo>
                    <a:pt x="0" y="369"/>
                  </a:lnTo>
                </a:path>
              </a:pathLst>
            </a:custGeom>
            <a:solidFill>
              <a:schemeClr val="bg1"/>
            </a:solidFill>
            <a:ln w="28575">
              <a:solidFill>
                <a:srgbClr val="3333FF"/>
              </a:solidFill>
              <a:round/>
              <a:headEnd type="none" w="sm" len="med"/>
              <a:tailEnd type="none" w="sm" len="sm"/>
            </a:ln>
          </p:spPr>
          <p:txBody>
            <a:bodyPr tIns="108000"/>
            <a:lstStyle/>
            <a:p>
              <a:endParaRPr lang="zh-CN" altLang="en-US"/>
            </a:p>
          </p:txBody>
        </p:sp>
        <p:sp>
          <p:nvSpPr>
            <p:cNvPr id="12310" name="Oval 22"/>
            <p:cNvSpPr>
              <a:spLocks noChangeArrowheads="1"/>
            </p:cNvSpPr>
            <p:nvPr/>
          </p:nvSpPr>
          <p:spPr bwMode="auto">
            <a:xfrm>
              <a:off x="4405304" y="3905268"/>
              <a:ext cx="523875" cy="487362"/>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2311" name="Oval 23"/>
            <p:cNvSpPr>
              <a:spLocks noChangeArrowheads="1"/>
            </p:cNvSpPr>
            <p:nvPr/>
          </p:nvSpPr>
          <p:spPr bwMode="auto">
            <a:xfrm>
              <a:off x="5453054" y="4722830"/>
              <a:ext cx="525463" cy="487363"/>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2312" name="Oval 24"/>
            <p:cNvSpPr>
              <a:spLocks noChangeArrowheads="1"/>
            </p:cNvSpPr>
            <p:nvPr/>
          </p:nvSpPr>
          <p:spPr bwMode="auto">
            <a:xfrm>
              <a:off x="3357554" y="4722830"/>
              <a:ext cx="523875" cy="487363"/>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2314" name="Line 26"/>
            <p:cNvSpPr>
              <a:spLocks noChangeShapeType="1"/>
            </p:cNvSpPr>
            <p:nvPr/>
          </p:nvSpPr>
          <p:spPr bwMode="auto">
            <a:xfrm>
              <a:off x="3860792" y="4957780"/>
              <a:ext cx="1584325" cy="0"/>
            </a:xfrm>
            <a:prstGeom prst="line">
              <a:avLst/>
            </a:prstGeom>
            <a:noFill/>
            <a:ln w="28575">
              <a:solidFill>
                <a:srgbClr val="3333FF"/>
              </a:solidFill>
              <a:miter lim="800000"/>
            </a:ln>
            <a:effectLst/>
          </p:spPr>
          <p:txBody>
            <a:bodyPr wrap="none"/>
            <a:lstStyle/>
            <a:p>
              <a:endParaRPr lang="zh-CN" altLang="en-US"/>
            </a:p>
          </p:txBody>
        </p:sp>
        <p:sp>
          <p:nvSpPr>
            <p:cNvPr id="163842" name="Oval 2"/>
            <p:cNvSpPr>
              <a:spLocks noChangeArrowheads="1"/>
            </p:cNvSpPr>
            <p:nvPr/>
          </p:nvSpPr>
          <p:spPr bwMode="auto">
            <a:xfrm>
              <a:off x="4430704" y="5361005"/>
              <a:ext cx="582613" cy="568325"/>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2" name="TextBox 21"/>
            <p:cNvSpPr txBox="1"/>
            <p:nvPr/>
          </p:nvSpPr>
          <p:spPr>
            <a:xfrm>
              <a:off x="3857620" y="6143644"/>
              <a:ext cx="1785950" cy="400110"/>
            </a:xfrm>
            <a:prstGeom prst="rect">
              <a:avLst/>
            </a:prstGeom>
            <a:noFill/>
          </p:spPr>
          <p:txBody>
            <a:bodyPr wrap="square" rtlCol="0">
              <a:spAutoFit/>
            </a:bodyPr>
            <a:lstStyle/>
            <a:p>
              <a:r>
                <a:rPr lang="zh-CN" altLang="en-US" sz="2000" dirty="0" smtClean="0">
                  <a:solidFill>
                    <a:srgbClr val="0000CC"/>
                  </a:solidFill>
                </a:rPr>
                <a:t>一个非</a:t>
              </a:r>
              <a:r>
                <a:rPr kumimoji="1" lang="zh-CN" altLang="en-US" sz="2000" dirty="0" smtClean="0">
                  <a:solidFill>
                    <a:srgbClr val="0000CC"/>
                  </a:solidFill>
                  <a:ea typeface="楷体" panose="02010609060101010101" pitchFamily="49" charset="-122"/>
                  <a:cs typeface="Times New Roman" panose="02020603050405020304" pitchFamily="18" charset="0"/>
                </a:rPr>
                <a:t>连通图</a:t>
              </a:r>
              <a:endParaRPr lang="zh-CN" altLang="en-US" sz="2000" dirty="0">
                <a:solidFill>
                  <a:srgbClr val="0000CC"/>
                </a:solidFill>
              </a:endParaRPr>
            </a:p>
          </p:txBody>
        </p:sp>
      </p:grpSp>
      <p:grpSp>
        <p:nvGrpSpPr>
          <p:cNvPr id="38" name="组合 37"/>
          <p:cNvGrpSpPr/>
          <p:nvPr/>
        </p:nvGrpSpPr>
        <p:grpSpPr>
          <a:xfrm>
            <a:off x="3929058" y="3857628"/>
            <a:ext cx="5214942" cy="2214578"/>
            <a:chOff x="3929058" y="3857628"/>
            <a:chExt cx="5214942" cy="2214578"/>
          </a:xfrm>
        </p:grpSpPr>
        <p:sp>
          <p:nvSpPr>
            <p:cNvPr id="30" name="TextBox 29"/>
            <p:cNvSpPr txBox="1"/>
            <p:nvPr/>
          </p:nvSpPr>
          <p:spPr>
            <a:xfrm>
              <a:off x="7358050" y="5029154"/>
              <a:ext cx="1785950" cy="400110"/>
            </a:xfrm>
            <a:prstGeom prst="rect">
              <a:avLst/>
            </a:prstGeom>
            <a:noFill/>
          </p:spPr>
          <p:txBody>
            <a:bodyPr wrap="square" rtlCol="0">
              <a:spAutoFit/>
            </a:bodyPr>
            <a:lstStyle/>
            <a:p>
              <a:r>
                <a:rPr lang="zh-CN" altLang="en-US" sz="2000" dirty="0" smtClean="0">
                  <a:solidFill>
                    <a:srgbClr val="0000FF"/>
                  </a:solidFill>
                  <a:ea typeface="楷体" panose="02010609060101010101" pitchFamily="49" charset="-122"/>
                  <a:cs typeface="Times New Roman" panose="02020603050405020304" pitchFamily="18" charset="0"/>
                </a:rPr>
                <a:t>两个</a:t>
              </a:r>
              <a:r>
                <a:rPr kumimoji="1" lang="zh-CN" altLang="en-US" sz="2000" dirty="0" smtClean="0">
                  <a:solidFill>
                    <a:srgbClr val="0000FF"/>
                  </a:solidFill>
                  <a:ea typeface="楷体" panose="02010609060101010101" pitchFamily="49" charset="-122"/>
                  <a:cs typeface="Times New Roman" panose="02020603050405020304" pitchFamily="18" charset="0"/>
                </a:rPr>
                <a:t>连通分量</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32" name="圆角矩形 31"/>
            <p:cNvSpPr/>
            <p:nvPr/>
          </p:nvSpPr>
          <p:spPr>
            <a:xfrm>
              <a:off x="3929058" y="3857628"/>
              <a:ext cx="3286148" cy="1411298"/>
            </a:xfrm>
            <a:prstGeom prst="roundRect">
              <a:avLst/>
            </a:prstGeom>
            <a:solidFill>
              <a:schemeClr val="accent1">
                <a:alpha val="0"/>
              </a:schemeClr>
            </a:solidFill>
            <a:ln>
              <a:solidFill>
                <a:srgbClr val="FF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3962396" y="5357826"/>
              <a:ext cx="3214710" cy="714380"/>
            </a:xfrm>
            <a:prstGeom prst="roundRect">
              <a:avLst/>
            </a:prstGeom>
            <a:solidFill>
              <a:schemeClr val="accent1">
                <a:alpha val="0"/>
              </a:schemeClr>
            </a:solidFill>
            <a:ln>
              <a:solidFill>
                <a:srgbClr val="FF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a:stCxn id="32" idx="3"/>
            </p:cNvCxnSpPr>
            <p:nvPr/>
          </p:nvCxnSpPr>
          <p:spPr>
            <a:xfrm>
              <a:off x="7215206" y="4563277"/>
              <a:ext cx="500066" cy="508797"/>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3" idx="3"/>
            </p:cNvCxnSpPr>
            <p:nvPr/>
          </p:nvCxnSpPr>
          <p:spPr>
            <a:xfrm flipV="1">
              <a:off x="7177106" y="5429264"/>
              <a:ext cx="500066" cy="285752"/>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13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714356"/>
            <a:ext cx="778674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defPPr>
              <a:defRPr lang="zh-CN"/>
            </a:defPPr>
            <a:lvl1pPr algn="ctr" rtl="0" fontAlgn="base">
              <a:spcBef>
                <a:spcPct val="0"/>
              </a:spcBef>
              <a:spcAft>
                <a:spcPct val="0"/>
              </a:spcAft>
              <a:defRPr sz="2400" b="1" kern="1200">
                <a:solidFill>
                  <a:schemeClr val="dk1"/>
                </a:solidFill>
                <a:latin typeface="+mn-lt"/>
                <a:ea typeface="+mn-ea"/>
                <a:cs typeface="+mn-cs"/>
              </a:defRPr>
            </a:lvl1pPr>
            <a:lvl2pPr marL="457200" algn="ctr" rtl="0" fontAlgn="base">
              <a:spcBef>
                <a:spcPct val="0"/>
              </a:spcBef>
              <a:spcAft>
                <a:spcPct val="0"/>
              </a:spcAft>
              <a:defRPr sz="2400" b="1" kern="1200">
                <a:solidFill>
                  <a:schemeClr val="dk1"/>
                </a:solidFill>
                <a:latin typeface="+mn-lt"/>
                <a:ea typeface="+mn-ea"/>
                <a:cs typeface="+mn-cs"/>
              </a:defRPr>
            </a:lvl2pPr>
            <a:lvl3pPr marL="914400" algn="ctr" rtl="0" fontAlgn="base">
              <a:spcBef>
                <a:spcPct val="0"/>
              </a:spcBef>
              <a:spcAft>
                <a:spcPct val="0"/>
              </a:spcAft>
              <a:defRPr sz="2400" b="1" kern="1200">
                <a:solidFill>
                  <a:schemeClr val="dk1"/>
                </a:solidFill>
                <a:latin typeface="+mn-lt"/>
                <a:ea typeface="+mn-ea"/>
                <a:cs typeface="+mn-cs"/>
              </a:defRPr>
            </a:lvl3pPr>
            <a:lvl4pPr marL="1371600" algn="ctr" rtl="0" fontAlgn="base">
              <a:spcBef>
                <a:spcPct val="0"/>
              </a:spcBef>
              <a:spcAft>
                <a:spcPct val="0"/>
              </a:spcAft>
              <a:defRPr sz="2400" b="1" kern="1200">
                <a:solidFill>
                  <a:schemeClr val="dk1"/>
                </a:solidFill>
                <a:latin typeface="+mn-lt"/>
                <a:ea typeface="+mn-ea"/>
                <a:cs typeface="+mn-cs"/>
              </a:defRPr>
            </a:lvl4pPr>
            <a:lvl5pPr marL="1828800" algn="ctr" rtl="0" fontAlgn="base">
              <a:spcBef>
                <a:spcPct val="0"/>
              </a:spcBef>
              <a:spcAft>
                <a:spcPct val="0"/>
              </a:spcAft>
              <a:defRPr sz="2400" b="1" kern="1200">
                <a:solidFill>
                  <a:schemeClr val="dk1"/>
                </a:solidFill>
                <a:latin typeface="+mn-lt"/>
                <a:ea typeface="+mn-ea"/>
                <a:cs typeface="+mn-cs"/>
              </a:defRPr>
            </a:lvl5pPr>
            <a:lvl6pPr marL="2286000" algn="l" defTabSz="914400" rtl="0" eaLnBrk="1" latinLnBrk="0" hangingPunct="1">
              <a:defRPr sz="2400" b="1" kern="1200">
                <a:solidFill>
                  <a:schemeClr val="dk1"/>
                </a:solidFill>
                <a:latin typeface="+mn-lt"/>
                <a:ea typeface="+mn-ea"/>
                <a:cs typeface="+mn-cs"/>
              </a:defRPr>
            </a:lvl6pPr>
            <a:lvl7pPr marL="2743200" algn="l" defTabSz="914400" rtl="0" eaLnBrk="1" latinLnBrk="0" hangingPunct="1">
              <a:defRPr sz="2400" b="1" kern="1200">
                <a:solidFill>
                  <a:schemeClr val="dk1"/>
                </a:solidFill>
                <a:latin typeface="+mn-lt"/>
                <a:ea typeface="+mn-ea"/>
                <a:cs typeface="+mn-cs"/>
              </a:defRPr>
            </a:lvl7pPr>
            <a:lvl8pPr marL="3200400" algn="l" defTabSz="914400" rtl="0" eaLnBrk="1" latinLnBrk="0" hangingPunct="1">
              <a:defRPr sz="2400" b="1" kern="1200">
                <a:solidFill>
                  <a:schemeClr val="dk1"/>
                </a:solidFill>
                <a:latin typeface="+mn-lt"/>
                <a:ea typeface="+mn-ea"/>
                <a:cs typeface="+mn-cs"/>
              </a:defRPr>
            </a:lvl8pPr>
            <a:lvl9pPr marL="3657600" algn="l" defTabSz="914400" rtl="0" eaLnBrk="1" latinLnBrk="0" hangingPunct="1">
              <a:defRPr sz="2400" b="1" kern="1200">
                <a:solidFill>
                  <a:schemeClr val="dk1"/>
                </a:solidFill>
                <a:latin typeface="+mn-lt"/>
                <a:ea typeface="+mn-ea"/>
                <a:cs typeface="+mn-cs"/>
              </a:defRPr>
            </a:lvl9pPr>
          </a:lstStyle>
          <a:p>
            <a:pPr algn="l">
              <a:lnSpc>
                <a:spcPct val="150000"/>
              </a:lnSpc>
            </a:pPr>
            <a:r>
              <a:rPr lang="zh-CN" altLang="en-US" smtClean="0">
                <a:solidFill>
                  <a:srgbClr val="FF0000"/>
                </a:solidFill>
                <a:latin typeface="黑体" panose="02010609060101010101" pitchFamily="49" charset="-122"/>
                <a:ea typeface="黑体" panose="02010609060101010101" pitchFamily="49" charset="-122"/>
              </a:rPr>
              <a:t>思考题</a:t>
            </a:r>
            <a:endParaRPr lang="en-US" altLang="zh-CN" smtClean="0">
              <a:solidFill>
                <a:srgbClr val="FF0000"/>
              </a:solidFill>
              <a:latin typeface="黑体" panose="02010609060101010101" pitchFamily="49" charset="-122"/>
              <a:ea typeface="黑体" panose="02010609060101010101" pitchFamily="49" charset="-122"/>
            </a:endParaRPr>
          </a:p>
          <a:p>
            <a:pPr algn="l">
              <a:lnSpc>
                <a:spcPct val="150000"/>
              </a:lnSpc>
            </a:pPr>
            <a:r>
              <a:rPr lang="zh-CN" altLang="en-US" smtClean="0">
                <a:solidFill>
                  <a:srgbClr val="FF0000"/>
                </a:solidFill>
                <a:latin typeface="楷体" panose="02010609060101010101" pitchFamily="49" charset="-122"/>
                <a:ea typeface="楷体" panose="02010609060101010101" pitchFamily="49" charset="-122"/>
              </a:rPr>
              <a:t>    </a:t>
            </a:r>
            <a:r>
              <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为什么说</a:t>
            </a:r>
            <a:r>
              <a:rPr lang="en-US" altLang="zh-CN"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Kruskal</a:t>
            </a:r>
            <a:r>
              <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算法更适合</a:t>
            </a:r>
            <a:r>
              <a:rPr lang="zh-CN" altLang="en-US"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稀疏图</a:t>
            </a:r>
            <a:r>
              <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求最小生成树。</a:t>
            </a:r>
            <a:endParaRPr lang="zh-CN" altLang="en-US"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130</a:t>
            </a:fld>
            <a:endParaRPr lang="en-US" altLang="zh-CN"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14290"/>
            <a:ext cx="8215370" cy="1733808"/>
          </a:xfrm>
          <a:prstGeom prst="rect">
            <a:avLst/>
          </a:prstGeom>
          <a:noFill/>
        </p:spPr>
        <p:txBody>
          <a:bodyPr wrap="square" rtlCol="0">
            <a:spAutoFit/>
          </a:bodyPr>
          <a:lstStyle/>
          <a:p>
            <a:pPr algn="l">
              <a:lnSpc>
                <a:spcPts val="3200"/>
              </a:lnSpc>
            </a:pPr>
            <a:r>
              <a:rPr lang="zh-CN" altLang="en-US" dirty="0" smtClean="0">
                <a:ea typeface="楷体" panose="02010609060101010101" pitchFamily="49" charset="-122"/>
                <a:cs typeface="Times New Roman" panose="02020603050405020304" pitchFamily="18" charset="0"/>
              </a:rPr>
              <a:t>     </a:t>
            </a:r>
            <a:r>
              <a:rPr lang="en-US" altLang="zh-CN" sz="2800" dirty="0" smtClean="0">
                <a:solidFill>
                  <a:srgbClr val="FF0000"/>
                </a:solidFill>
                <a:ea typeface="楷体" panose="02010609060101010101" pitchFamily="49" charset="-122"/>
                <a:cs typeface="Times New Roman" panose="02020603050405020304" pitchFamily="18" charset="0"/>
              </a:rPr>
              <a:t>【</a:t>
            </a:r>
            <a:r>
              <a:rPr lang="zh-CN" altLang="en-US" sz="2800" dirty="0" smtClean="0">
                <a:solidFill>
                  <a:srgbClr val="FF0000"/>
                </a:solidFill>
                <a:ea typeface="楷体" panose="02010609060101010101" pitchFamily="49" charset="-122"/>
                <a:cs typeface="Times New Roman" panose="02020603050405020304" pitchFamily="18" charset="0"/>
              </a:rPr>
              <a:t>例</a:t>
            </a:r>
            <a:r>
              <a:rPr lang="en-US" altLang="zh-CN" sz="2800" dirty="0" smtClean="0">
                <a:solidFill>
                  <a:srgbClr val="FF0000"/>
                </a:solidFill>
                <a:ea typeface="楷体" panose="02010609060101010101" pitchFamily="49" charset="-122"/>
                <a:cs typeface="Times New Roman" panose="02020603050405020304" pitchFamily="18" charset="0"/>
              </a:rPr>
              <a:t>8-12】</a:t>
            </a:r>
            <a:r>
              <a:rPr lang="zh-CN" altLang="en-US" dirty="0" smtClean="0">
                <a:solidFill>
                  <a:srgbClr val="0000FF"/>
                </a:solidFill>
                <a:ea typeface="楷体" panose="02010609060101010101" pitchFamily="49" charset="-122"/>
                <a:cs typeface="Times New Roman" panose="02020603050405020304" pitchFamily="18" charset="0"/>
              </a:rPr>
              <a:t>求下面带权图的最小（代价）生成树时，可能是克鲁斯卡（</a:t>
            </a:r>
            <a:r>
              <a:rPr lang="en-US" altLang="zh-CN" dirty="0" err="1" smtClean="0">
                <a:solidFill>
                  <a:srgbClr val="0000FF"/>
                </a:solidFill>
                <a:ea typeface="楷体" panose="02010609060101010101" pitchFamily="49" charset="-122"/>
                <a:cs typeface="Times New Roman" panose="02020603050405020304" pitchFamily="18" charset="0"/>
              </a:rPr>
              <a:t>kruskal</a:t>
            </a:r>
            <a:r>
              <a:rPr lang="zh-CN" altLang="en-US" dirty="0" smtClean="0">
                <a:solidFill>
                  <a:srgbClr val="0000FF"/>
                </a:solidFill>
                <a:ea typeface="楷体" panose="02010609060101010101" pitchFamily="49" charset="-122"/>
                <a:cs typeface="Times New Roman" panose="02020603050405020304" pitchFamily="18" charset="0"/>
              </a:rPr>
              <a:t>）算法第二次选中但不是普里姆（</a:t>
            </a:r>
            <a:r>
              <a:rPr lang="en-US" altLang="zh-CN" dirty="0" smtClean="0">
                <a:solidFill>
                  <a:srgbClr val="0000FF"/>
                </a:solidFill>
                <a:ea typeface="楷体" panose="02010609060101010101" pitchFamily="49" charset="-122"/>
                <a:cs typeface="Times New Roman" panose="02020603050405020304" pitchFamily="18" charset="0"/>
              </a:rPr>
              <a:t>Prim</a:t>
            </a:r>
            <a:r>
              <a:rPr lang="zh-CN" altLang="en-US" dirty="0" smtClean="0">
                <a:solidFill>
                  <a:srgbClr val="0000FF"/>
                </a:solidFill>
                <a:ea typeface="楷体" panose="02010609060101010101" pitchFamily="49" charset="-122"/>
                <a:cs typeface="Times New Roman" panose="02020603050405020304" pitchFamily="18" charset="0"/>
              </a:rPr>
              <a:t>）算法（从</a:t>
            </a:r>
            <a:r>
              <a:rPr lang="en-US" altLang="zh-CN" i="1" dirty="0" smtClean="0">
                <a:solidFill>
                  <a:srgbClr val="0000FF"/>
                </a:solidFill>
                <a:ea typeface="楷体" panose="02010609060101010101" pitchFamily="49" charset="-122"/>
                <a:cs typeface="Times New Roman" panose="02020603050405020304" pitchFamily="18" charset="0"/>
              </a:rPr>
              <a:t>v</a:t>
            </a:r>
            <a:r>
              <a:rPr lang="en-US" altLang="zh-CN" baseline="-25000" dirty="0" smtClean="0">
                <a:solidFill>
                  <a:srgbClr val="0000FF"/>
                </a:solidFill>
                <a:ea typeface="楷体" panose="02010609060101010101" pitchFamily="49" charset="-122"/>
                <a:cs typeface="Times New Roman" panose="02020603050405020304" pitchFamily="18" charset="0"/>
              </a:rPr>
              <a:t>4</a:t>
            </a:r>
            <a:r>
              <a:rPr lang="en-US" altLang="zh-CN" dirty="0" smtClean="0">
                <a:solidFill>
                  <a:srgbClr val="0000FF"/>
                </a:solidFill>
                <a:ea typeface="楷体" panose="02010609060101010101" pitchFamily="49" charset="-122"/>
                <a:cs typeface="Times New Roman" panose="02020603050405020304" pitchFamily="18" charset="0"/>
              </a:rPr>
              <a:t> </a:t>
            </a:r>
            <a:r>
              <a:rPr lang="zh-CN" altLang="en-US" dirty="0" smtClean="0">
                <a:solidFill>
                  <a:srgbClr val="0000FF"/>
                </a:solidFill>
                <a:ea typeface="楷体" panose="02010609060101010101" pitchFamily="49" charset="-122"/>
                <a:cs typeface="Times New Roman" panose="02020603050405020304" pitchFamily="18" charset="0"/>
              </a:rPr>
              <a:t>开始）第</a:t>
            </a:r>
            <a:r>
              <a:rPr lang="en-US" altLang="zh-CN" dirty="0" smtClean="0">
                <a:solidFill>
                  <a:srgbClr val="0000FF"/>
                </a:solidFill>
                <a:ea typeface="楷体" panose="02010609060101010101" pitchFamily="49" charset="-122"/>
                <a:cs typeface="Times New Roman" panose="02020603050405020304" pitchFamily="18" charset="0"/>
              </a:rPr>
              <a:t>2 </a:t>
            </a:r>
            <a:r>
              <a:rPr lang="zh-CN" altLang="en-US" dirty="0" smtClean="0">
                <a:solidFill>
                  <a:srgbClr val="0000FF"/>
                </a:solidFill>
                <a:ea typeface="楷体" panose="02010609060101010101" pitchFamily="49" charset="-122"/>
                <a:cs typeface="Times New Roman" panose="02020603050405020304" pitchFamily="18" charset="0"/>
              </a:rPr>
              <a:t>次选中的边是</a:t>
            </a:r>
            <a:r>
              <a:rPr lang="zh-CN" altLang="en-US" u="sng" dirty="0" smtClean="0">
                <a:solidFill>
                  <a:srgbClr val="0000FF"/>
                </a:solidFill>
                <a:ea typeface="楷体" panose="02010609060101010101" pitchFamily="49" charset="-122"/>
                <a:cs typeface="Times New Roman" panose="02020603050405020304" pitchFamily="18" charset="0"/>
              </a:rPr>
              <a:t>          </a:t>
            </a:r>
            <a:r>
              <a:rPr lang="zh-CN" altLang="en-US" dirty="0" smtClean="0">
                <a:solidFill>
                  <a:srgbClr val="0000FF"/>
                </a:solidFill>
                <a:ea typeface="楷体" panose="02010609060101010101" pitchFamily="49" charset="-122"/>
                <a:cs typeface="Times New Roman" panose="02020603050405020304" pitchFamily="18" charset="0"/>
              </a:rPr>
              <a:t>。</a:t>
            </a:r>
          </a:p>
          <a:p>
            <a:pPr algn="l">
              <a:lnSpc>
                <a:spcPts val="3200"/>
              </a:lnSpc>
            </a:pPr>
            <a:r>
              <a:rPr lang="en-US" altLang="zh-CN" dirty="0" smtClean="0">
                <a:solidFill>
                  <a:srgbClr val="0000FF"/>
                </a:solidFill>
                <a:ea typeface="楷体" panose="02010609060101010101" pitchFamily="49" charset="-122"/>
                <a:cs typeface="Times New Roman" panose="02020603050405020304" pitchFamily="18" charset="0"/>
              </a:rPr>
              <a:t>     A.(</a:t>
            </a:r>
            <a:r>
              <a:rPr lang="en-US" altLang="zh-CN" i="1" dirty="0" smtClean="0">
                <a:solidFill>
                  <a:srgbClr val="0000FF"/>
                </a:solidFill>
                <a:ea typeface="楷体" panose="02010609060101010101" pitchFamily="49" charset="-122"/>
                <a:cs typeface="Times New Roman" panose="02020603050405020304" pitchFamily="18" charset="0"/>
              </a:rPr>
              <a:t>v</a:t>
            </a:r>
            <a:r>
              <a:rPr lang="en-US" altLang="zh-CN" baseline="-25000" dirty="0" smtClean="0">
                <a:solidFill>
                  <a:srgbClr val="0000FF"/>
                </a:solidFill>
                <a:ea typeface="楷体" panose="02010609060101010101" pitchFamily="49" charset="-122"/>
                <a:cs typeface="Times New Roman" panose="02020603050405020304" pitchFamily="18" charset="0"/>
              </a:rPr>
              <a:t>1</a:t>
            </a:r>
            <a:r>
              <a:rPr lang="zh-CN" altLang="en-US" dirty="0" smtClean="0">
                <a:solidFill>
                  <a:srgbClr val="0000FF"/>
                </a:solidFill>
                <a:ea typeface="楷体" panose="02010609060101010101" pitchFamily="49" charset="-122"/>
                <a:cs typeface="Times New Roman" panose="02020603050405020304" pitchFamily="18" charset="0"/>
              </a:rPr>
              <a:t>，</a:t>
            </a:r>
            <a:r>
              <a:rPr lang="en-US" altLang="zh-CN" i="1" dirty="0" smtClean="0">
                <a:solidFill>
                  <a:srgbClr val="0000FF"/>
                </a:solidFill>
                <a:ea typeface="楷体" panose="02010609060101010101" pitchFamily="49" charset="-122"/>
                <a:cs typeface="Times New Roman" panose="02020603050405020304" pitchFamily="18" charset="0"/>
              </a:rPr>
              <a:t>v</a:t>
            </a:r>
            <a:r>
              <a:rPr lang="en-US" altLang="zh-CN" baseline="-25000" dirty="0" smtClean="0">
                <a:solidFill>
                  <a:srgbClr val="0000FF"/>
                </a:solidFill>
                <a:ea typeface="楷体" panose="02010609060101010101" pitchFamily="49" charset="-122"/>
                <a:cs typeface="Times New Roman" panose="02020603050405020304" pitchFamily="18" charset="0"/>
              </a:rPr>
              <a:t>3</a:t>
            </a:r>
            <a:r>
              <a:rPr lang="en-US" altLang="zh-CN" dirty="0" smtClean="0">
                <a:solidFill>
                  <a:srgbClr val="0000FF"/>
                </a:solidFill>
                <a:ea typeface="楷体" panose="02010609060101010101" pitchFamily="49" charset="-122"/>
                <a:cs typeface="Times New Roman" panose="02020603050405020304" pitchFamily="18" charset="0"/>
              </a:rPr>
              <a:t>)         B.(</a:t>
            </a:r>
            <a:r>
              <a:rPr lang="en-US" altLang="zh-CN" i="1" dirty="0" smtClean="0">
                <a:solidFill>
                  <a:srgbClr val="0000FF"/>
                </a:solidFill>
                <a:ea typeface="楷体" panose="02010609060101010101" pitchFamily="49" charset="-122"/>
                <a:cs typeface="Times New Roman" panose="02020603050405020304" pitchFamily="18" charset="0"/>
              </a:rPr>
              <a:t>v</a:t>
            </a:r>
            <a:r>
              <a:rPr lang="en-US" altLang="zh-CN" baseline="-25000" dirty="0" smtClean="0">
                <a:solidFill>
                  <a:srgbClr val="0000FF"/>
                </a:solidFill>
                <a:ea typeface="楷体" panose="02010609060101010101" pitchFamily="49" charset="-122"/>
                <a:cs typeface="Times New Roman" panose="02020603050405020304" pitchFamily="18" charset="0"/>
              </a:rPr>
              <a:t>1</a:t>
            </a:r>
            <a:r>
              <a:rPr lang="zh-CN" altLang="en-US" dirty="0" smtClean="0">
                <a:solidFill>
                  <a:srgbClr val="0000FF"/>
                </a:solidFill>
                <a:ea typeface="楷体" panose="02010609060101010101" pitchFamily="49" charset="-122"/>
                <a:cs typeface="Times New Roman" panose="02020603050405020304" pitchFamily="18" charset="0"/>
              </a:rPr>
              <a:t>，</a:t>
            </a:r>
            <a:r>
              <a:rPr lang="en-US" altLang="zh-CN" i="1" dirty="0" smtClean="0">
                <a:solidFill>
                  <a:srgbClr val="0000FF"/>
                </a:solidFill>
                <a:ea typeface="楷体" panose="02010609060101010101" pitchFamily="49" charset="-122"/>
                <a:cs typeface="Times New Roman" panose="02020603050405020304" pitchFamily="18" charset="0"/>
              </a:rPr>
              <a:t>v</a:t>
            </a:r>
            <a:r>
              <a:rPr lang="en-US" altLang="zh-CN" baseline="-25000" dirty="0" smtClean="0">
                <a:solidFill>
                  <a:srgbClr val="0000FF"/>
                </a:solidFill>
                <a:ea typeface="楷体" panose="02010609060101010101" pitchFamily="49" charset="-122"/>
                <a:cs typeface="Times New Roman" panose="02020603050405020304" pitchFamily="18" charset="0"/>
              </a:rPr>
              <a:t>4</a:t>
            </a:r>
            <a:r>
              <a:rPr lang="en-US" altLang="zh-CN" dirty="0" smtClean="0">
                <a:solidFill>
                  <a:srgbClr val="0000FF"/>
                </a:solidFill>
                <a:ea typeface="楷体" panose="02010609060101010101" pitchFamily="49" charset="-122"/>
                <a:cs typeface="Times New Roman" panose="02020603050405020304" pitchFamily="18" charset="0"/>
              </a:rPr>
              <a:t>)	   </a:t>
            </a:r>
            <a:r>
              <a:rPr lang="en-US" altLang="zh-CN" dirty="0" smtClean="0">
                <a:solidFill>
                  <a:srgbClr val="FF0000"/>
                </a:solidFill>
                <a:ea typeface="楷体" panose="02010609060101010101" pitchFamily="49" charset="-122"/>
                <a:cs typeface="Times New Roman" panose="02020603050405020304" pitchFamily="18" charset="0"/>
              </a:rPr>
              <a:t> C.(</a:t>
            </a:r>
            <a:r>
              <a:rPr lang="en-US" altLang="zh-CN" i="1" dirty="0" smtClean="0">
                <a:solidFill>
                  <a:srgbClr val="FF0000"/>
                </a:solidFill>
                <a:ea typeface="楷体" panose="02010609060101010101" pitchFamily="49" charset="-122"/>
                <a:cs typeface="Times New Roman" panose="02020603050405020304" pitchFamily="18" charset="0"/>
              </a:rPr>
              <a:t>v</a:t>
            </a:r>
            <a:r>
              <a:rPr lang="en-US" altLang="zh-CN" baseline="-25000" dirty="0" smtClean="0">
                <a:solidFill>
                  <a:srgbClr val="FF0000"/>
                </a:solidFill>
                <a:ea typeface="楷体" panose="02010609060101010101" pitchFamily="49" charset="-122"/>
                <a:cs typeface="Times New Roman" panose="02020603050405020304" pitchFamily="18" charset="0"/>
              </a:rPr>
              <a:t>2</a:t>
            </a:r>
            <a:r>
              <a:rPr lang="zh-CN" altLang="en-US" dirty="0" smtClean="0">
                <a:solidFill>
                  <a:srgbClr val="FF0000"/>
                </a:solidFill>
                <a:ea typeface="楷体" panose="02010609060101010101" pitchFamily="49" charset="-122"/>
                <a:cs typeface="Times New Roman" panose="02020603050405020304" pitchFamily="18" charset="0"/>
              </a:rPr>
              <a:t>，</a:t>
            </a:r>
            <a:r>
              <a:rPr lang="en-US" altLang="zh-CN" i="1" dirty="0" smtClean="0">
                <a:solidFill>
                  <a:srgbClr val="FF0000"/>
                </a:solidFill>
                <a:ea typeface="楷体" panose="02010609060101010101" pitchFamily="49" charset="-122"/>
                <a:cs typeface="Times New Roman" panose="02020603050405020304" pitchFamily="18" charset="0"/>
              </a:rPr>
              <a:t>v</a:t>
            </a:r>
            <a:r>
              <a:rPr lang="en-US" altLang="zh-CN" baseline="-25000" dirty="0" smtClean="0">
                <a:solidFill>
                  <a:srgbClr val="FF0000"/>
                </a:solidFill>
                <a:ea typeface="楷体" panose="02010609060101010101" pitchFamily="49" charset="-122"/>
                <a:cs typeface="Times New Roman" panose="02020603050405020304" pitchFamily="18" charset="0"/>
              </a:rPr>
              <a:t>3</a:t>
            </a:r>
            <a:r>
              <a:rPr lang="en-US" altLang="zh-CN" dirty="0" smtClean="0">
                <a:solidFill>
                  <a:srgbClr val="FF0000"/>
                </a:solidFill>
                <a:ea typeface="楷体" panose="02010609060101010101" pitchFamily="49" charset="-122"/>
                <a:cs typeface="Times New Roman" panose="02020603050405020304" pitchFamily="18" charset="0"/>
              </a:rPr>
              <a:t>)</a:t>
            </a:r>
            <a:r>
              <a:rPr lang="en-US" altLang="zh-CN" dirty="0" smtClean="0">
                <a:solidFill>
                  <a:srgbClr val="0000FF"/>
                </a:solidFill>
                <a:ea typeface="楷体" panose="02010609060101010101" pitchFamily="49" charset="-122"/>
                <a:cs typeface="Times New Roman" panose="02020603050405020304" pitchFamily="18" charset="0"/>
              </a:rPr>
              <a:t>	     D.(</a:t>
            </a:r>
            <a:r>
              <a:rPr lang="en-US" altLang="zh-CN" i="1" dirty="0" smtClean="0">
                <a:solidFill>
                  <a:srgbClr val="0000FF"/>
                </a:solidFill>
                <a:ea typeface="楷体" panose="02010609060101010101" pitchFamily="49" charset="-122"/>
                <a:cs typeface="Times New Roman" panose="02020603050405020304" pitchFamily="18" charset="0"/>
              </a:rPr>
              <a:t>v</a:t>
            </a:r>
            <a:r>
              <a:rPr lang="en-US" altLang="zh-CN" baseline="-25000" dirty="0" smtClean="0">
                <a:solidFill>
                  <a:srgbClr val="0000FF"/>
                </a:solidFill>
                <a:ea typeface="楷体" panose="02010609060101010101" pitchFamily="49" charset="-122"/>
                <a:cs typeface="Times New Roman" panose="02020603050405020304" pitchFamily="18" charset="0"/>
              </a:rPr>
              <a:t>3</a:t>
            </a:r>
            <a:r>
              <a:rPr lang="zh-CN" altLang="en-US" dirty="0" smtClean="0">
                <a:solidFill>
                  <a:srgbClr val="0000FF"/>
                </a:solidFill>
                <a:ea typeface="楷体" panose="02010609060101010101" pitchFamily="49" charset="-122"/>
                <a:cs typeface="Times New Roman" panose="02020603050405020304" pitchFamily="18" charset="0"/>
              </a:rPr>
              <a:t>，</a:t>
            </a:r>
            <a:r>
              <a:rPr lang="en-US" altLang="zh-CN" i="1" dirty="0" smtClean="0">
                <a:solidFill>
                  <a:srgbClr val="0000FF"/>
                </a:solidFill>
                <a:ea typeface="楷体" panose="02010609060101010101" pitchFamily="49" charset="-122"/>
                <a:cs typeface="Times New Roman" panose="02020603050405020304" pitchFamily="18" charset="0"/>
              </a:rPr>
              <a:t>v</a:t>
            </a:r>
            <a:r>
              <a:rPr lang="en-US" altLang="zh-CN" baseline="-25000" dirty="0" smtClean="0">
                <a:solidFill>
                  <a:srgbClr val="0000FF"/>
                </a:solidFill>
                <a:ea typeface="楷体" panose="02010609060101010101" pitchFamily="49" charset="-122"/>
                <a:cs typeface="Times New Roman" panose="02020603050405020304" pitchFamily="18" charset="0"/>
              </a:rPr>
              <a:t>4</a:t>
            </a:r>
            <a:r>
              <a:rPr lang="en-US" altLang="zh-CN" dirty="0" smtClean="0">
                <a:solidFill>
                  <a:srgbClr val="0000FF"/>
                </a:solidFill>
                <a:ea typeface="楷体" panose="02010609060101010101" pitchFamily="49" charset="-122"/>
                <a:cs typeface="Times New Roman" panose="02020603050405020304" pitchFamily="18" charset="0"/>
              </a:rPr>
              <a:t>)</a:t>
            </a:r>
            <a:endParaRPr lang="zh-CN" altLang="en-US" dirty="0">
              <a:solidFill>
                <a:srgbClr val="0000FF"/>
              </a:solidFill>
              <a:ea typeface="楷体" panose="02010609060101010101" pitchFamily="49" charset="-122"/>
              <a:cs typeface="Times New Roman" panose="02020603050405020304" pitchFamily="18" charset="0"/>
            </a:endParaRPr>
          </a:p>
        </p:txBody>
      </p:sp>
      <p:sp>
        <p:nvSpPr>
          <p:cNvPr id="4" name="椭圆 3"/>
          <p:cNvSpPr/>
          <p:nvPr/>
        </p:nvSpPr>
        <p:spPr bwMode="auto">
          <a:xfrm>
            <a:off x="357158" y="3121223"/>
            <a:ext cx="571504" cy="500066"/>
          </a:xfrm>
          <a:prstGeom prst="ellipse">
            <a:avLst/>
          </a:prstGeom>
          <a:ln>
            <a:headEnd type="none" w="med" len="med"/>
            <a:tailEnd type="none" w="med" len="lg"/>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i="1" smtClean="0">
                <a:solidFill>
                  <a:srgbClr val="FF0000"/>
                </a:solidFill>
                <a:latin typeface="Times New Roman" panose="02020603050405020304" pitchFamily="18" charset="0"/>
                <a:cs typeface="Times New Roman" panose="02020603050405020304" pitchFamily="18" charset="0"/>
              </a:rPr>
              <a:t>v</a:t>
            </a:r>
            <a:r>
              <a:rPr lang="en-US" altLang="zh-CN" baseline="-25000" smtClean="0">
                <a:solidFill>
                  <a:srgbClr val="FF0000"/>
                </a:solidFill>
                <a:latin typeface="Times New Roman" panose="02020603050405020304" pitchFamily="18" charset="0"/>
                <a:cs typeface="Times New Roman" panose="02020603050405020304" pitchFamily="18" charset="0"/>
              </a:rPr>
              <a:t>1</a:t>
            </a:r>
            <a:endParaRPr lang="zh-CN" altLang="en-US" baseline="-25000">
              <a:solidFill>
                <a:srgbClr val="FF0000"/>
              </a:solidFill>
              <a:latin typeface="Times New Roman" panose="02020603050405020304" pitchFamily="18" charset="0"/>
              <a:cs typeface="Times New Roman" panose="02020603050405020304" pitchFamily="18" charset="0"/>
            </a:endParaRPr>
          </a:p>
        </p:txBody>
      </p:sp>
      <p:sp>
        <p:nvSpPr>
          <p:cNvPr id="5" name="椭圆 4"/>
          <p:cNvSpPr/>
          <p:nvPr/>
        </p:nvSpPr>
        <p:spPr bwMode="auto">
          <a:xfrm>
            <a:off x="2643174" y="3121223"/>
            <a:ext cx="571504" cy="500066"/>
          </a:xfrm>
          <a:prstGeom prst="ellipse">
            <a:avLst/>
          </a:prstGeom>
          <a:ln>
            <a:headEnd type="none" w="med" len="med"/>
            <a:tailEnd type="none" w="med" len="lg"/>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i="1" smtClean="0">
                <a:solidFill>
                  <a:srgbClr val="0000FF"/>
                </a:solidFill>
                <a:latin typeface="Times New Roman" panose="02020603050405020304" pitchFamily="18" charset="0"/>
                <a:cs typeface="Times New Roman" panose="02020603050405020304" pitchFamily="18" charset="0"/>
              </a:rPr>
              <a:t>v</a:t>
            </a:r>
            <a:r>
              <a:rPr lang="en-US" altLang="zh-CN" baseline="-25000" smtClean="0">
                <a:solidFill>
                  <a:srgbClr val="0000FF"/>
                </a:solidFill>
                <a:latin typeface="Times New Roman" panose="02020603050405020304" pitchFamily="18" charset="0"/>
                <a:cs typeface="Times New Roman" panose="02020603050405020304" pitchFamily="18" charset="0"/>
              </a:rPr>
              <a:t>2</a:t>
            </a:r>
            <a:endParaRPr lang="zh-CN" altLang="en-US" baseline="-25000">
              <a:solidFill>
                <a:srgbClr val="0000FF"/>
              </a:solidFill>
              <a:latin typeface="Times New Roman" panose="02020603050405020304" pitchFamily="18" charset="0"/>
              <a:cs typeface="Times New Roman" panose="02020603050405020304" pitchFamily="18" charset="0"/>
            </a:endParaRPr>
          </a:p>
        </p:txBody>
      </p:sp>
      <p:sp>
        <p:nvSpPr>
          <p:cNvPr id="6" name="椭圆 5"/>
          <p:cNvSpPr/>
          <p:nvPr/>
        </p:nvSpPr>
        <p:spPr bwMode="auto">
          <a:xfrm>
            <a:off x="357158" y="4621421"/>
            <a:ext cx="571504" cy="500066"/>
          </a:xfrm>
          <a:prstGeom prst="ellipse">
            <a:avLst/>
          </a:prstGeom>
          <a:ln>
            <a:headEnd type="none" w="med" len="med"/>
            <a:tailEnd type="none" w="med" len="lg"/>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i="1" smtClean="0">
                <a:solidFill>
                  <a:srgbClr val="0000FF"/>
                </a:solidFill>
                <a:latin typeface="Times New Roman" panose="02020603050405020304" pitchFamily="18" charset="0"/>
                <a:cs typeface="Times New Roman" panose="02020603050405020304" pitchFamily="18" charset="0"/>
              </a:rPr>
              <a:t>v</a:t>
            </a:r>
            <a:r>
              <a:rPr lang="en-US" altLang="zh-CN" baseline="-25000" smtClean="0">
                <a:solidFill>
                  <a:srgbClr val="0000FF"/>
                </a:solidFill>
                <a:latin typeface="Times New Roman" panose="02020603050405020304" pitchFamily="18" charset="0"/>
                <a:cs typeface="Times New Roman" panose="02020603050405020304" pitchFamily="18" charset="0"/>
              </a:rPr>
              <a:t>3</a:t>
            </a:r>
            <a:endParaRPr lang="zh-CN" altLang="en-US" baseline="-25000">
              <a:solidFill>
                <a:srgbClr val="0000FF"/>
              </a:solidFill>
              <a:latin typeface="Times New Roman" panose="02020603050405020304" pitchFamily="18" charset="0"/>
              <a:cs typeface="Times New Roman" panose="02020603050405020304" pitchFamily="18" charset="0"/>
            </a:endParaRPr>
          </a:p>
        </p:txBody>
      </p:sp>
      <p:sp>
        <p:nvSpPr>
          <p:cNvPr id="7" name="椭圆 6"/>
          <p:cNvSpPr/>
          <p:nvPr/>
        </p:nvSpPr>
        <p:spPr bwMode="auto">
          <a:xfrm>
            <a:off x="2643174" y="4621421"/>
            <a:ext cx="571504" cy="500066"/>
          </a:xfrm>
          <a:prstGeom prst="ellipse">
            <a:avLst/>
          </a:prstGeom>
          <a:ln>
            <a:headEnd type="none" w="med" len="med"/>
            <a:tailEnd type="none" w="med" len="lg"/>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i="1" smtClean="0">
                <a:solidFill>
                  <a:srgbClr val="FF0000"/>
                </a:solidFill>
                <a:latin typeface="Times New Roman" panose="02020603050405020304" pitchFamily="18" charset="0"/>
                <a:cs typeface="Times New Roman" panose="02020603050405020304" pitchFamily="18" charset="0"/>
              </a:rPr>
              <a:t>v</a:t>
            </a:r>
            <a:r>
              <a:rPr lang="en-US" altLang="zh-CN" baseline="-25000" smtClean="0">
                <a:solidFill>
                  <a:srgbClr val="FF0000"/>
                </a:solidFill>
                <a:latin typeface="Times New Roman" panose="02020603050405020304" pitchFamily="18" charset="0"/>
                <a:cs typeface="Times New Roman" panose="02020603050405020304" pitchFamily="18" charset="0"/>
              </a:rPr>
              <a:t>4</a:t>
            </a:r>
            <a:endParaRPr lang="zh-CN" altLang="en-US" baseline="-25000">
              <a:solidFill>
                <a:srgbClr val="FF0000"/>
              </a:solidFill>
              <a:latin typeface="Times New Roman" panose="02020603050405020304" pitchFamily="18" charset="0"/>
              <a:cs typeface="Times New Roman" panose="02020603050405020304" pitchFamily="18" charset="0"/>
            </a:endParaRPr>
          </a:p>
        </p:txBody>
      </p:sp>
      <p:cxnSp>
        <p:nvCxnSpPr>
          <p:cNvPr id="9" name="直接连接符 8"/>
          <p:cNvCxnSpPr>
            <a:stCxn id="4" idx="6"/>
            <a:endCxn id="5" idx="2"/>
          </p:cNvCxnSpPr>
          <p:nvPr/>
        </p:nvCxnSpPr>
        <p:spPr>
          <a:xfrm>
            <a:off x="928662" y="3371256"/>
            <a:ext cx="1714512" cy="15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 idx="4"/>
            <a:endCxn id="6" idx="0"/>
          </p:cNvCxnSpPr>
          <p:nvPr/>
        </p:nvCxnSpPr>
        <p:spPr>
          <a:xfrm rot="5400000">
            <a:off x="142844" y="4121355"/>
            <a:ext cx="1000132" cy="15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6" idx="6"/>
            <a:endCxn id="7" idx="2"/>
          </p:cNvCxnSpPr>
          <p:nvPr/>
        </p:nvCxnSpPr>
        <p:spPr>
          <a:xfrm>
            <a:off x="928662" y="4871454"/>
            <a:ext cx="1714512" cy="15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4"/>
            <a:endCxn id="7" idx="0"/>
          </p:cNvCxnSpPr>
          <p:nvPr/>
        </p:nvCxnSpPr>
        <p:spPr>
          <a:xfrm rot="5400000">
            <a:off x="2428860" y="4121355"/>
            <a:ext cx="1000132" cy="1588"/>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 idx="5"/>
            <a:endCxn id="7" idx="1"/>
          </p:cNvCxnSpPr>
          <p:nvPr/>
        </p:nvCxnSpPr>
        <p:spPr>
          <a:xfrm rot="16200000" flipH="1">
            <a:off x="1212619" y="3180404"/>
            <a:ext cx="1146598" cy="1881902"/>
          </a:xfrm>
          <a:prstGeom prst="line">
            <a:avLst/>
          </a:prstGeom>
          <a:ln w="28575">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 idx="7"/>
            <a:endCxn id="5" idx="3"/>
          </p:cNvCxnSpPr>
          <p:nvPr/>
        </p:nvCxnSpPr>
        <p:spPr>
          <a:xfrm rot="5400000" flipH="1" flipV="1">
            <a:off x="1212619" y="3180404"/>
            <a:ext cx="1146598" cy="1881902"/>
          </a:xfrm>
          <a:prstGeom prst="line">
            <a:avLst/>
          </a:prstGeom>
          <a:ln w="28575">
            <a:solidFill>
              <a:srgbClr val="0000CC"/>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500166" y="2978347"/>
            <a:ext cx="571504" cy="307777"/>
          </a:xfrm>
          <a:prstGeom prst="rect">
            <a:avLst/>
          </a:prstGeom>
          <a:noFill/>
        </p:spPr>
        <p:txBody>
          <a:bodyPr wrap="square" lIns="0" tIns="0" rIns="0" bIns="0" rtlCol="0">
            <a:spAutoFit/>
          </a:bodyPr>
          <a:lstStyle/>
          <a:p>
            <a:r>
              <a:rPr lang="en-US" altLang="zh-CN" sz="2000" smtClean="0"/>
              <a:t>10</a:t>
            </a:r>
            <a:endParaRPr lang="zh-CN" altLang="en-US" sz="2000"/>
          </a:p>
        </p:txBody>
      </p:sp>
      <p:sp>
        <p:nvSpPr>
          <p:cNvPr id="22" name="TextBox 21"/>
          <p:cNvSpPr txBox="1"/>
          <p:nvPr/>
        </p:nvSpPr>
        <p:spPr>
          <a:xfrm>
            <a:off x="1500166" y="4907173"/>
            <a:ext cx="571504" cy="307777"/>
          </a:xfrm>
          <a:prstGeom prst="rect">
            <a:avLst/>
          </a:prstGeom>
          <a:noFill/>
        </p:spPr>
        <p:txBody>
          <a:bodyPr wrap="square" lIns="0" tIns="0" rIns="0" bIns="0" rtlCol="0">
            <a:spAutoFit/>
          </a:bodyPr>
          <a:lstStyle/>
          <a:p>
            <a:r>
              <a:rPr lang="en-US" altLang="zh-CN" sz="2000" smtClean="0"/>
              <a:t>8</a:t>
            </a:r>
            <a:endParaRPr lang="zh-CN" altLang="en-US" sz="2000"/>
          </a:p>
        </p:txBody>
      </p:sp>
      <p:sp>
        <p:nvSpPr>
          <p:cNvPr id="23" name="TextBox 22"/>
          <p:cNvSpPr txBox="1"/>
          <p:nvPr/>
        </p:nvSpPr>
        <p:spPr>
          <a:xfrm>
            <a:off x="2857488" y="3956454"/>
            <a:ext cx="571504" cy="307777"/>
          </a:xfrm>
          <a:prstGeom prst="rect">
            <a:avLst/>
          </a:prstGeom>
          <a:noFill/>
        </p:spPr>
        <p:txBody>
          <a:bodyPr wrap="square" lIns="0" tIns="0" rIns="0" bIns="0" rtlCol="0">
            <a:spAutoFit/>
          </a:bodyPr>
          <a:lstStyle/>
          <a:p>
            <a:r>
              <a:rPr lang="en-US" altLang="zh-CN" sz="2000" smtClean="0"/>
              <a:t>11</a:t>
            </a:r>
            <a:endParaRPr lang="zh-CN" altLang="en-US" sz="2000"/>
          </a:p>
        </p:txBody>
      </p:sp>
      <p:sp>
        <p:nvSpPr>
          <p:cNvPr id="24" name="TextBox 23"/>
          <p:cNvSpPr txBox="1"/>
          <p:nvPr/>
        </p:nvSpPr>
        <p:spPr>
          <a:xfrm>
            <a:off x="142844" y="3956454"/>
            <a:ext cx="571504" cy="307777"/>
          </a:xfrm>
          <a:prstGeom prst="rect">
            <a:avLst/>
          </a:prstGeom>
          <a:noFill/>
        </p:spPr>
        <p:txBody>
          <a:bodyPr wrap="square" lIns="0" tIns="0" rIns="0" bIns="0" rtlCol="0">
            <a:spAutoFit/>
          </a:bodyPr>
          <a:lstStyle/>
          <a:p>
            <a:r>
              <a:rPr lang="en-US" altLang="zh-CN" sz="2000" smtClean="0"/>
              <a:t>8</a:t>
            </a:r>
            <a:endParaRPr lang="zh-CN" altLang="en-US" sz="2000"/>
          </a:p>
        </p:txBody>
      </p:sp>
      <p:sp>
        <p:nvSpPr>
          <p:cNvPr id="25" name="TextBox 24"/>
          <p:cNvSpPr txBox="1"/>
          <p:nvPr/>
        </p:nvSpPr>
        <p:spPr>
          <a:xfrm>
            <a:off x="2071670" y="4121355"/>
            <a:ext cx="571504" cy="307777"/>
          </a:xfrm>
          <a:prstGeom prst="rect">
            <a:avLst/>
          </a:prstGeom>
          <a:noFill/>
        </p:spPr>
        <p:txBody>
          <a:bodyPr wrap="square" lIns="0" tIns="0" rIns="0" bIns="0" rtlCol="0">
            <a:spAutoFit/>
          </a:bodyPr>
          <a:lstStyle/>
          <a:p>
            <a:r>
              <a:rPr lang="en-US" altLang="zh-CN" sz="2000" smtClean="0"/>
              <a:t>5</a:t>
            </a:r>
            <a:endParaRPr lang="zh-CN" altLang="en-US" sz="2000"/>
          </a:p>
        </p:txBody>
      </p:sp>
      <p:sp>
        <p:nvSpPr>
          <p:cNvPr id="26" name="TextBox 25"/>
          <p:cNvSpPr txBox="1"/>
          <p:nvPr/>
        </p:nvSpPr>
        <p:spPr>
          <a:xfrm>
            <a:off x="857224" y="4170768"/>
            <a:ext cx="571504" cy="307777"/>
          </a:xfrm>
          <a:prstGeom prst="rect">
            <a:avLst/>
          </a:prstGeom>
          <a:noFill/>
        </p:spPr>
        <p:txBody>
          <a:bodyPr wrap="square" lIns="0" tIns="0" rIns="0" bIns="0" rtlCol="0">
            <a:spAutoFit/>
          </a:bodyPr>
          <a:lstStyle/>
          <a:p>
            <a:r>
              <a:rPr lang="en-US" altLang="zh-CN" sz="2000" smtClean="0"/>
              <a:t>8</a:t>
            </a:r>
            <a:endParaRPr lang="zh-CN" altLang="en-US" sz="2000"/>
          </a:p>
        </p:txBody>
      </p:sp>
      <p:sp>
        <p:nvSpPr>
          <p:cNvPr id="28" name="TextBox 27"/>
          <p:cNvSpPr txBox="1"/>
          <p:nvPr/>
        </p:nvSpPr>
        <p:spPr>
          <a:xfrm>
            <a:off x="3857620" y="4121355"/>
            <a:ext cx="4214842" cy="1077218"/>
          </a:xfrm>
          <a:prstGeom prst="rect">
            <a:avLst/>
          </a:prstGeom>
          <a:noFill/>
        </p:spPr>
        <p:txBody>
          <a:bodyPr wrap="square" rtlCol="0">
            <a:spAutoFit/>
          </a:bodyPr>
          <a:lstStyle/>
          <a:p>
            <a:pPr algn="l"/>
            <a:r>
              <a:rPr lang="en-US" altLang="zh-CN" smtClean="0">
                <a:ea typeface="楷体" panose="02010609060101010101" pitchFamily="49" charset="-122"/>
                <a:cs typeface="Times New Roman" panose="02020603050405020304" pitchFamily="18" charset="0"/>
              </a:rPr>
              <a:t>Prim</a:t>
            </a:r>
            <a:r>
              <a:rPr lang="zh-CN" altLang="en-US" smtClean="0">
                <a:ea typeface="楷体" panose="02010609060101010101" pitchFamily="49" charset="-122"/>
                <a:cs typeface="Times New Roman" panose="02020603050405020304" pitchFamily="18" charset="0"/>
              </a:rPr>
              <a:t> （从</a:t>
            </a:r>
            <a:r>
              <a:rPr lang="en-US" altLang="zh-CN" i="1" smtClean="0">
                <a:ea typeface="楷体" panose="02010609060101010101" pitchFamily="49" charset="-122"/>
                <a:cs typeface="Times New Roman" panose="02020603050405020304" pitchFamily="18" charset="0"/>
              </a:rPr>
              <a:t>v</a:t>
            </a:r>
            <a:r>
              <a:rPr lang="en-US" altLang="zh-CN" baseline="-25000" smtClean="0">
                <a:ea typeface="楷体" panose="02010609060101010101" pitchFamily="49" charset="-122"/>
                <a:cs typeface="Times New Roman" panose="02020603050405020304" pitchFamily="18" charset="0"/>
              </a:rPr>
              <a:t>4</a:t>
            </a:r>
            <a:r>
              <a:rPr lang="en-US" altLang="zh-CN" smtClean="0">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开始） ：</a:t>
            </a:r>
            <a:endParaRPr lang="en-US" altLang="zh-CN" smtClean="0">
              <a:ea typeface="楷体" panose="02010609060101010101" pitchFamily="49" charset="-122"/>
              <a:cs typeface="Times New Roman" panose="02020603050405020304" pitchFamily="18" charset="0"/>
            </a:endParaRPr>
          </a:p>
          <a:p>
            <a:pPr algn="l"/>
            <a:r>
              <a:rPr lang="en-US" altLang="zh-CN" sz="2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a:t>
            </a:r>
            <a:r>
              <a:rPr lang="en-US" altLang="zh-CN" sz="2000" i="1" smtClean="0">
                <a:ea typeface="楷体" panose="02010609060101010101" pitchFamily="49" charset="-122"/>
                <a:cs typeface="Times New Roman" panose="02020603050405020304" pitchFamily="18" charset="0"/>
              </a:rPr>
              <a:t>v</a:t>
            </a:r>
            <a:r>
              <a:rPr lang="en-US" altLang="zh-CN" sz="2000" baseline="-25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a:t>
            </a:r>
            <a:r>
              <a:rPr lang="en-US" altLang="zh-CN" sz="2000" i="1" smtClean="0">
                <a:ea typeface="楷体" panose="02010609060101010101" pitchFamily="49" charset="-122"/>
                <a:cs typeface="Times New Roman" panose="02020603050405020304" pitchFamily="18" charset="0"/>
              </a:rPr>
              <a:t>v</a:t>
            </a:r>
            <a:r>
              <a:rPr lang="en-US" altLang="zh-CN" sz="2000" baseline="-25000" smtClean="0">
                <a:ea typeface="楷体" panose="02010609060101010101" pitchFamily="49" charset="-122"/>
                <a:cs typeface="Times New Roman" panose="02020603050405020304" pitchFamily="18" charset="0"/>
              </a:rPr>
              <a:t>4</a:t>
            </a:r>
            <a:r>
              <a:rPr lang="en-US" altLang="zh-CN" sz="2000" smtClean="0">
                <a:ea typeface="楷体" panose="02010609060101010101" pitchFamily="49" charset="-122"/>
                <a:cs typeface="Times New Roman" panose="02020603050405020304" pitchFamily="18" charset="0"/>
              </a:rPr>
              <a:t>)</a:t>
            </a:r>
            <a:r>
              <a:rPr lang="zh-CN" altLang="en-US" sz="2000" smtClean="0">
                <a:ea typeface="楷体" panose="02010609060101010101" pitchFamily="49" charset="-122"/>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2</a:t>
            </a:r>
            <a:r>
              <a:rPr lang="zh-CN" altLang="en-US" sz="2000" smtClean="0">
                <a:ea typeface="楷体" panose="02010609060101010101" pitchFamily="49" charset="-122"/>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a:t>
            </a:r>
            <a:r>
              <a:rPr lang="en-US" altLang="zh-CN" sz="2000" i="1" smtClean="0">
                <a:ea typeface="楷体" panose="02010609060101010101" pitchFamily="49" charset="-122"/>
                <a:cs typeface="Times New Roman" panose="02020603050405020304" pitchFamily="18" charset="0"/>
              </a:rPr>
              <a:t>v</a:t>
            </a:r>
            <a:r>
              <a:rPr lang="en-US" altLang="zh-CN" sz="2000" baseline="-25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a:t>
            </a:r>
            <a:r>
              <a:rPr lang="en-US" altLang="zh-CN" sz="2000" i="1" smtClean="0">
                <a:ea typeface="楷体" panose="02010609060101010101" pitchFamily="49" charset="-122"/>
                <a:cs typeface="Times New Roman" panose="02020603050405020304" pitchFamily="18" charset="0"/>
              </a:rPr>
              <a:t>v</a:t>
            </a:r>
            <a:r>
              <a:rPr lang="en-US" altLang="zh-CN" sz="2000" baseline="-25000" smtClean="0">
                <a:ea typeface="楷体" panose="02010609060101010101" pitchFamily="49" charset="-122"/>
                <a:cs typeface="Times New Roman" panose="02020603050405020304" pitchFamily="18" charset="0"/>
              </a:rPr>
              <a:t>3</a:t>
            </a:r>
            <a:r>
              <a:rPr lang="en-US" altLang="zh-CN" sz="2000" smtClean="0">
                <a:ea typeface="楷体" panose="02010609060101010101" pitchFamily="49" charset="-122"/>
                <a:cs typeface="Times New Roman" panose="02020603050405020304" pitchFamily="18" charset="0"/>
              </a:rPr>
              <a:t>) </a:t>
            </a:r>
            <a:r>
              <a:rPr lang="zh-CN" altLang="en-US" sz="2000" smtClean="0">
                <a:ea typeface="楷体" panose="02010609060101010101" pitchFamily="49" charset="-122"/>
                <a:cs typeface="Times New Roman" panose="02020603050405020304" pitchFamily="18" charset="0"/>
              </a:rPr>
              <a:t>或</a:t>
            </a:r>
            <a:r>
              <a:rPr lang="en-US" altLang="zh-CN" sz="2000" smtClean="0">
                <a:ea typeface="楷体" panose="02010609060101010101" pitchFamily="49" charset="-122"/>
                <a:cs typeface="Times New Roman" panose="02020603050405020304" pitchFamily="18" charset="0"/>
              </a:rPr>
              <a:t>(</a:t>
            </a:r>
            <a:r>
              <a:rPr lang="en-US" altLang="zh-CN" sz="2000" i="1" smtClean="0">
                <a:ea typeface="楷体" panose="02010609060101010101" pitchFamily="49" charset="-122"/>
                <a:cs typeface="Times New Roman" panose="02020603050405020304" pitchFamily="18" charset="0"/>
              </a:rPr>
              <a:t>v</a:t>
            </a:r>
            <a:r>
              <a:rPr lang="en-US" altLang="zh-CN" sz="2000" baseline="-25000" smtClean="0">
                <a:ea typeface="楷体" panose="02010609060101010101" pitchFamily="49" charset="-122"/>
                <a:cs typeface="Times New Roman" panose="02020603050405020304" pitchFamily="18" charset="0"/>
              </a:rPr>
              <a:t>3</a:t>
            </a:r>
            <a:r>
              <a:rPr lang="zh-CN" altLang="en-US" sz="2000" smtClean="0">
                <a:ea typeface="楷体" panose="02010609060101010101" pitchFamily="49" charset="-122"/>
                <a:cs typeface="Times New Roman" panose="02020603050405020304" pitchFamily="18" charset="0"/>
              </a:rPr>
              <a:t>，</a:t>
            </a:r>
            <a:r>
              <a:rPr lang="en-US" altLang="zh-CN" sz="2000" i="1" smtClean="0">
                <a:ea typeface="楷体" panose="02010609060101010101" pitchFamily="49" charset="-122"/>
                <a:cs typeface="Times New Roman" panose="02020603050405020304" pitchFamily="18" charset="0"/>
              </a:rPr>
              <a:t>v</a:t>
            </a:r>
            <a:r>
              <a:rPr lang="en-US" altLang="zh-CN" sz="2000" baseline="-25000" smtClean="0">
                <a:ea typeface="楷体" panose="02010609060101010101" pitchFamily="49" charset="-122"/>
                <a:cs typeface="Times New Roman" panose="02020603050405020304" pitchFamily="18" charset="0"/>
              </a:rPr>
              <a:t>4</a:t>
            </a:r>
            <a:r>
              <a:rPr lang="en-US" altLang="zh-CN" sz="2000" smtClean="0">
                <a:ea typeface="楷体" panose="02010609060101010101" pitchFamily="49" charset="-122"/>
                <a:cs typeface="Times New Roman" panose="02020603050405020304" pitchFamily="18" charset="0"/>
              </a:rPr>
              <a:t>) </a:t>
            </a:r>
            <a:r>
              <a:rPr lang="zh-CN" altLang="en-US" sz="2000" smtClean="0">
                <a:ea typeface="楷体" panose="02010609060101010101" pitchFamily="49" charset="-122"/>
                <a:cs typeface="Times New Roman" panose="02020603050405020304" pitchFamily="18" charset="0"/>
              </a:rPr>
              <a:t>，</a:t>
            </a:r>
            <a:endParaRPr lang="en-US" altLang="zh-CN" sz="2000" smtClean="0">
              <a:ea typeface="楷体" panose="02010609060101010101" pitchFamily="49" charset="-122"/>
              <a:cs typeface="Times New Roman" panose="02020603050405020304" pitchFamily="18" charset="0"/>
            </a:endParaRPr>
          </a:p>
          <a:p>
            <a:pPr algn="l"/>
            <a:r>
              <a:rPr lang="en-US" altLang="zh-CN" sz="2000" smtClean="0">
                <a:ea typeface="楷体" panose="02010609060101010101" pitchFamily="49" charset="-122"/>
                <a:cs typeface="Times New Roman" panose="02020603050405020304" pitchFamily="18" charset="0"/>
              </a:rPr>
              <a:t>      </a:t>
            </a:r>
            <a:r>
              <a:rPr lang="zh-CN" altLang="en-US" sz="2000" smtClean="0">
                <a:ea typeface="楷体" panose="02010609060101010101" pitchFamily="49" charset="-122"/>
                <a:cs typeface="Times New Roman" panose="02020603050405020304" pitchFamily="18" charset="0"/>
              </a:rPr>
              <a:t>不可能是</a:t>
            </a:r>
            <a:r>
              <a:rPr lang="en-US" altLang="zh-CN" sz="2000" smtClean="0">
                <a:solidFill>
                  <a:srgbClr val="FF0000"/>
                </a:solidFill>
                <a:ea typeface="楷体" panose="02010609060101010101" pitchFamily="49" charset="-122"/>
                <a:cs typeface="Times New Roman" panose="02020603050405020304" pitchFamily="18" charset="0"/>
              </a:rPr>
              <a:t> (</a:t>
            </a:r>
            <a:r>
              <a:rPr lang="en-US" altLang="zh-CN" sz="2000" i="1" smtClean="0">
                <a:solidFill>
                  <a:srgbClr val="FF0000"/>
                </a:solidFill>
                <a:ea typeface="楷体" panose="02010609060101010101" pitchFamily="49" charset="-122"/>
                <a:cs typeface="Times New Roman" panose="02020603050405020304" pitchFamily="18" charset="0"/>
              </a:rPr>
              <a:t>v</a:t>
            </a:r>
            <a:r>
              <a:rPr lang="en-US" altLang="zh-CN" sz="2000" baseline="-25000" smtClean="0">
                <a:solidFill>
                  <a:srgbClr val="FF0000"/>
                </a:solidFill>
                <a:ea typeface="楷体" panose="02010609060101010101" pitchFamily="49" charset="-122"/>
                <a:cs typeface="Times New Roman" panose="02020603050405020304" pitchFamily="18" charset="0"/>
              </a:rPr>
              <a:t>2</a:t>
            </a:r>
            <a:r>
              <a:rPr lang="zh-CN" altLang="en-US" sz="2000" smtClean="0">
                <a:solidFill>
                  <a:srgbClr val="FF0000"/>
                </a:solidFill>
                <a:ea typeface="楷体" panose="02010609060101010101" pitchFamily="49" charset="-122"/>
                <a:cs typeface="Times New Roman" panose="02020603050405020304" pitchFamily="18" charset="0"/>
              </a:rPr>
              <a:t>，</a:t>
            </a:r>
            <a:r>
              <a:rPr lang="en-US" altLang="zh-CN" sz="2000" i="1" smtClean="0">
                <a:solidFill>
                  <a:srgbClr val="FF0000"/>
                </a:solidFill>
                <a:ea typeface="楷体" panose="02010609060101010101" pitchFamily="49" charset="-122"/>
                <a:cs typeface="Times New Roman" panose="02020603050405020304" pitchFamily="18" charset="0"/>
              </a:rPr>
              <a:t>v</a:t>
            </a:r>
            <a:r>
              <a:rPr lang="en-US" altLang="zh-CN" sz="2000" baseline="-25000" smtClean="0">
                <a:solidFill>
                  <a:srgbClr val="FF0000"/>
                </a:solidFill>
                <a:ea typeface="楷体" panose="02010609060101010101" pitchFamily="49" charset="-122"/>
                <a:cs typeface="Times New Roman" panose="02020603050405020304" pitchFamily="18" charset="0"/>
              </a:rPr>
              <a:t>3</a:t>
            </a:r>
            <a:r>
              <a:rPr lang="en-US" altLang="zh-CN" sz="2000" smtClean="0">
                <a:solidFill>
                  <a:srgbClr val="FF0000"/>
                </a:solidFill>
                <a:ea typeface="楷体" panose="02010609060101010101" pitchFamily="49" charset="-122"/>
                <a:cs typeface="Times New Roman" panose="02020603050405020304" pitchFamily="18" charset="0"/>
              </a:rPr>
              <a:t>) </a:t>
            </a:r>
          </a:p>
        </p:txBody>
      </p:sp>
      <p:sp>
        <p:nvSpPr>
          <p:cNvPr id="29" name="TextBox 28"/>
          <p:cNvSpPr txBox="1"/>
          <p:nvPr/>
        </p:nvSpPr>
        <p:spPr>
          <a:xfrm>
            <a:off x="3857620" y="2835471"/>
            <a:ext cx="4643470" cy="1077218"/>
          </a:xfrm>
          <a:prstGeom prst="rect">
            <a:avLst/>
          </a:prstGeom>
          <a:noFill/>
        </p:spPr>
        <p:txBody>
          <a:bodyPr wrap="square" rtlCol="0">
            <a:spAutoFit/>
          </a:bodyPr>
          <a:lstStyle/>
          <a:p>
            <a:pPr algn="l"/>
            <a:r>
              <a:rPr lang="en-US" altLang="zh-CN" smtClean="0">
                <a:ea typeface="楷体" panose="02010609060101010101" pitchFamily="49" charset="-122"/>
                <a:cs typeface="Times New Roman" panose="02020603050405020304" pitchFamily="18" charset="0"/>
              </a:rPr>
              <a:t>kruskal</a:t>
            </a:r>
            <a:r>
              <a:rPr lang="zh-CN" altLang="en-US" smtClean="0">
                <a:ea typeface="楷体" panose="02010609060101010101" pitchFamily="49" charset="-122"/>
                <a:cs typeface="Times New Roman" panose="02020603050405020304" pitchFamily="18" charset="0"/>
              </a:rPr>
              <a:t>：</a:t>
            </a:r>
            <a:endParaRPr lang="en-US" altLang="zh-CN" smtClean="0">
              <a:ea typeface="楷体" panose="02010609060101010101" pitchFamily="49" charset="-122"/>
              <a:cs typeface="Times New Roman" panose="02020603050405020304" pitchFamily="18" charset="0"/>
            </a:endParaRPr>
          </a:p>
          <a:p>
            <a:pPr algn="l"/>
            <a:r>
              <a:rPr lang="en-US" altLang="zh-CN" sz="2000" smtClean="0">
                <a:ea typeface="楷体" panose="02010609060101010101" pitchFamily="49" charset="-122"/>
                <a:cs typeface="Times New Roman" panose="02020603050405020304" pitchFamily="18" charset="0"/>
              </a:rPr>
              <a:t>   1</a:t>
            </a:r>
            <a:r>
              <a:rPr lang="zh-CN" altLang="en-US" sz="2000" smtClean="0">
                <a:ea typeface="楷体" panose="02010609060101010101" pitchFamily="49" charset="-122"/>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 (</a:t>
            </a:r>
            <a:r>
              <a:rPr lang="en-US" altLang="zh-CN" sz="2000" i="1" smtClean="0">
                <a:ea typeface="楷体" panose="02010609060101010101" pitchFamily="49" charset="-122"/>
                <a:cs typeface="Times New Roman" panose="02020603050405020304" pitchFamily="18" charset="0"/>
              </a:rPr>
              <a:t>v</a:t>
            </a:r>
            <a:r>
              <a:rPr lang="en-US" altLang="zh-CN" sz="2000" baseline="-25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a:t>
            </a:r>
            <a:r>
              <a:rPr lang="en-US" altLang="zh-CN" sz="2000" i="1" smtClean="0">
                <a:ea typeface="楷体" panose="02010609060101010101" pitchFamily="49" charset="-122"/>
                <a:cs typeface="Times New Roman" panose="02020603050405020304" pitchFamily="18" charset="0"/>
              </a:rPr>
              <a:t>v</a:t>
            </a:r>
            <a:r>
              <a:rPr lang="en-US" altLang="zh-CN" sz="2000" baseline="-25000" smtClean="0">
                <a:ea typeface="楷体" panose="02010609060101010101" pitchFamily="49" charset="-122"/>
                <a:cs typeface="Times New Roman" panose="02020603050405020304" pitchFamily="18" charset="0"/>
              </a:rPr>
              <a:t>4</a:t>
            </a:r>
            <a:r>
              <a:rPr lang="en-US" altLang="zh-CN" sz="2000" smtClean="0">
                <a:ea typeface="楷体" panose="02010609060101010101" pitchFamily="49" charset="-122"/>
                <a:cs typeface="Times New Roman" panose="02020603050405020304" pitchFamily="18" charset="0"/>
              </a:rPr>
              <a:t>)</a:t>
            </a:r>
            <a:r>
              <a:rPr lang="zh-CN" altLang="en-US" sz="2000" smtClean="0">
                <a:ea typeface="楷体" panose="02010609060101010101" pitchFamily="49" charset="-122"/>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2</a:t>
            </a:r>
            <a:r>
              <a:rPr lang="zh-CN" altLang="en-US" sz="2000" smtClean="0">
                <a:ea typeface="楷体" panose="02010609060101010101" pitchFamily="49" charset="-122"/>
                <a:cs typeface="Times New Roman" panose="02020603050405020304" pitchFamily="18" charset="0"/>
              </a:rPr>
              <a:t>：</a:t>
            </a:r>
            <a:r>
              <a:rPr lang="en-US" altLang="zh-CN" sz="2000" smtClean="0">
                <a:solidFill>
                  <a:srgbClr val="FF00FF"/>
                </a:solidFill>
                <a:ea typeface="楷体" panose="02010609060101010101" pitchFamily="49" charset="-122"/>
                <a:cs typeface="Times New Roman" panose="02020603050405020304" pitchFamily="18" charset="0"/>
              </a:rPr>
              <a:t>(</a:t>
            </a:r>
            <a:r>
              <a:rPr lang="en-US" altLang="zh-CN" sz="2000" i="1" smtClean="0">
                <a:solidFill>
                  <a:srgbClr val="FF00FF"/>
                </a:solidFill>
                <a:ea typeface="楷体" panose="02010609060101010101" pitchFamily="49" charset="-122"/>
                <a:cs typeface="Times New Roman" panose="02020603050405020304" pitchFamily="18" charset="0"/>
              </a:rPr>
              <a:t>v</a:t>
            </a:r>
            <a:r>
              <a:rPr lang="en-US" altLang="zh-CN" sz="2000" baseline="-25000" smtClean="0">
                <a:solidFill>
                  <a:srgbClr val="FF00FF"/>
                </a:solidFill>
                <a:ea typeface="楷体" panose="02010609060101010101" pitchFamily="49" charset="-122"/>
                <a:cs typeface="Times New Roman" panose="02020603050405020304" pitchFamily="18" charset="0"/>
              </a:rPr>
              <a:t>1</a:t>
            </a:r>
            <a:r>
              <a:rPr lang="zh-CN" altLang="en-US" sz="2000" smtClean="0">
                <a:solidFill>
                  <a:srgbClr val="FF00FF"/>
                </a:solidFill>
                <a:ea typeface="楷体" panose="02010609060101010101" pitchFamily="49" charset="-122"/>
                <a:cs typeface="Times New Roman" panose="02020603050405020304" pitchFamily="18" charset="0"/>
              </a:rPr>
              <a:t>，</a:t>
            </a:r>
            <a:r>
              <a:rPr lang="en-US" altLang="zh-CN" sz="2000" i="1" smtClean="0">
                <a:solidFill>
                  <a:srgbClr val="FF00FF"/>
                </a:solidFill>
                <a:ea typeface="楷体" panose="02010609060101010101" pitchFamily="49" charset="-122"/>
                <a:cs typeface="Times New Roman" panose="02020603050405020304" pitchFamily="18" charset="0"/>
              </a:rPr>
              <a:t>v</a:t>
            </a:r>
            <a:r>
              <a:rPr lang="en-US" altLang="zh-CN" sz="2000" baseline="-25000" smtClean="0">
                <a:solidFill>
                  <a:srgbClr val="FF00FF"/>
                </a:solidFill>
                <a:ea typeface="楷体" panose="02010609060101010101" pitchFamily="49" charset="-122"/>
                <a:cs typeface="Times New Roman" panose="02020603050405020304" pitchFamily="18" charset="0"/>
              </a:rPr>
              <a:t>3</a:t>
            </a:r>
            <a:r>
              <a:rPr lang="en-US" altLang="zh-CN" sz="2000" smtClean="0">
                <a:solidFill>
                  <a:srgbClr val="FF00FF"/>
                </a:solidFill>
                <a:ea typeface="楷体" panose="02010609060101010101" pitchFamily="49" charset="-122"/>
                <a:cs typeface="Times New Roman" panose="02020603050405020304" pitchFamily="18" charset="0"/>
              </a:rPr>
              <a:t>)</a:t>
            </a:r>
            <a:r>
              <a:rPr lang="en-US" altLang="zh-CN" sz="2000" smtClean="0">
                <a:ea typeface="楷体" panose="02010609060101010101" pitchFamily="49" charset="-122"/>
                <a:cs typeface="Times New Roman" panose="02020603050405020304" pitchFamily="18" charset="0"/>
              </a:rPr>
              <a:t> </a:t>
            </a:r>
            <a:r>
              <a:rPr lang="zh-CN" altLang="en-US" sz="2000" smtClean="0">
                <a:ea typeface="楷体" panose="02010609060101010101" pitchFamily="49" charset="-122"/>
                <a:cs typeface="Times New Roman" panose="02020603050405020304" pitchFamily="18" charset="0"/>
              </a:rPr>
              <a:t>或</a:t>
            </a:r>
            <a:r>
              <a:rPr lang="en-US" altLang="zh-CN" sz="2000" smtClean="0">
                <a:solidFill>
                  <a:srgbClr val="FF00FF"/>
                </a:solidFill>
                <a:ea typeface="楷体" panose="02010609060101010101" pitchFamily="49" charset="-122"/>
                <a:cs typeface="Times New Roman" panose="02020603050405020304" pitchFamily="18" charset="0"/>
              </a:rPr>
              <a:t>(</a:t>
            </a:r>
            <a:r>
              <a:rPr lang="en-US" altLang="zh-CN" sz="2000" i="1" smtClean="0">
                <a:solidFill>
                  <a:srgbClr val="FF00FF"/>
                </a:solidFill>
                <a:ea typeface="楷体" panose="02010609060101010101" pitchFamily="49" charset="-122"/>
                <a:cs typeface="Times New Roman" panose="02020603050405020304" pitchFamily="18" charset="0"/>
              </a:rPr>
              <a:t>v</a:t>
            </a:r>
            <a:r>
              <a:rPr lang="en-US" altLang="zh-CN" sz="2000" baseline="-25000" smtClean="0">
                <a:solidFill>
                  <a:srgbClr val="FF00FF"/>
                </a:solidFill>
                <a:ea typeface="楷体" panose="02010609060101010101" pitchFamily="49" charset="-122"/>
                <a:cs typeface="Times New Roman" panose="02020603050405020304" pitchFamily="18" charset="0"/>
              </a:rPr>
              <a:t>3</a:t>
            </a:r>
            <a:r>
              <a:rPr lang="zh-CN" altLang="en-US" sz="2000" smtClean="0">
                <a:solidFill>
                  <a:srgbClr val="FF00FF"/>
                </a:solidFill>
                <a:ea typeface="楷体" panose="02010609060101010101" pitchFamily="49" charset="-122"/>
                <a:cs typeface="Times New Roman" panose="02020603050405020304" pitchFamily="18" charset="0"/>
              </a:rPr>
              <a:t>，</a:t>
            </a:r>
            <a:r>
              <a:rPr lang="en-US" altLang="zh-CN" sz="2000" i="1" smtClean="0">
                <a:solidFill>
                  <a:srgbClr val="FF00FF"/>
                </a:solidFill>
                <a:ea typeface="楷体" panose="02010609060101010101" pitchFamily="49" charset="-122"/>
                <a:cs typeface="Times New Roman" panose="02020603050405020304" pitchFamily="18" charset="0"/>
              </a:rPr>
              <a:t>v</a:t>
            </a:r>
            <a:r>
              <a:rPr lang="en-US" altLang="zh-CN" sz="2000" baseline="-25000" smtClean="0">
                <a:solidFill>
                  <a:srgbClr val="FF00FF"/>
                </a:solidFill>
                <a:ea typeface="楷体" panose="02010609060101010101" pitchFamily="49" charset="-122"/>
                <a:cs typeface="Times New Roman" panose="02020603050405020304" pitchFamily="18" charset="0"/>
              </a:rPr>
              <a:t>4</a:t>
            </a:r>
            <a:r>
              <a:rPr lang="en-US" altLang="zh-CN" sz="2000" smtClean="0">
                <a:solidFill>
                  <a:srgbClr val="FF00FF"/>
                </a:solidFill>
                <a:ea typeface="楷体" panose="02010609060101010101" pitchFamily="49" charset="-122"/>
                <a:cs typeface="Times New Roman" panose="02020603050405020304" pitchFamily="18" charset="0"/>
              </a:rPr>
              <a:t>)</a:t>
            </a:r>
          </a:p>
          <a:p>
            <a:pPr algn="l"/>
            <a:r>
              <a:rPr lang="en-US" altLang="zh-CN" sz="2000" smtClean="0">
                <a:ea typeface="楷体" panose="02010609060101010101" pitchFamily="49" charset="-122"/>
                <a:cs typeface="Times New Roman" panose="02020603050405020304" pitchFamily="18" charset="0"/>
              </a:rPr>
              <a:t>                               </a:t>
            </a:r>
            <a:r>
              <a:rPr lang="zh-CN" altLang="en-US" sz="2000" smtClean="0">
                <a:ea typeface="楷体" panose="02010609060101010101" pitchFamily="49" charset="-122"/>
                <a:cs typeface="Times New Roman" panose="02020603050405020304" pitchFamily="18" charset="0"/>
              </a:rPr>
              <a:t>或</a:t>
            </a:r>
            <a:r>
              <a:rPr lang="en-US" altLang="zh-CN" sz="2000" smtClean="0">
                <a:solidFill>
                  <a:srgbClr val="FF00FF"/>
                </a:solidFill>
                <a:ea typeface="楷体" panose="02010609060101010101" pitchFamily="49" charset="-122"/>
                <a:cs typeface="Times New Roman" panose="02020603050405020304" pitchFamily="18" charset="0"/>
              </a:rPr>
              <a:t>(</a:t>
            </a:r>
            <a:r>
              <a:rPr lang="en-US" altLang="zh-CN" sz="2000" i="1" smtClean="0">
                <a:solidFill>
                  <a:srgbClr val="FF00FF"/>
                </a:solidFill>
                <a:ea typeface="楷体" panose="02010609060101010101" pitchFamily="49" charset="-122"/>
                <a:cs typeface="Times New Roman" panose="02020603050405020304" pitchFamily="18" charset="0"/>
              </a:rPr>
              <a:t>v</a:t>
            </a:r>
            <a:r>
              <a:rPr lang="en-US" altLang="zh-CN" sz="2000" baseline="-25000" smtClean="0">
                <a:solidFill>
                  <a:srgbClr val="FF00FF"/>
                </a:solidFill>
                <a:ea typeface="楷体" panose="02010609060101010101" pitchFamily="49" charset="-122"/>
                <a:cs typeface="Times New Roman" panose="02020603050405020304" pitchFamily="18" charset="0"/>
              </a:rPr>
              <a:t>2</a:t>
            </a:r>
            <a:r>
              <a:rPr lang="zh-CN" altLang="en-US" sz="2000" smtClean="0">
                <a:solidFill>
                  <a:srgbClr val="FF00FF"/>
                </a:solidFill>
                <a:ea typeface="楷体" panose="02010609060101010101" pitchFamily="49" charset="-122"/>
                <a:cs typeface="Times New Roman" panose="02020603050405020304" pitchFamily="18" charset="0"/>
              </a:rPr>
              <a:t>，</a:t>
            </a:r>
            <a:r>
              <a:rPr lang="en-US" altLang="zh-CN" sz="2000" i="1" smtClean="0">
                <a:solidFill>
                  <a:srgbClr val="FF00FF"/>
                </a:solidFill>
                <a:ea typeface="楷体" panose="02010609060101010101" pitchFamily="49" charset="-122"/>
                <a:cs typeface="Times New Roman" panose="02020603050405020304" pitchFamily="18" charset="0"/>
              </a:rPr>
              <a:t>v</a:t>
            </a:r>
            <a:r>
              <a:rPr lang="en-US" altLang="zh-CN" sz="2000" baseline="-25000" smtClean="0">
                <a:solidFill>
                  <a:srgbClr val="FF00FF"/>
                </a:solidFill>
                <a:ea typeface="楷体" panose="02010609060101010101" pitchFamily="49" charset="-122"/>
                <a:cs typeface="Times New Roman" panose="02020603050405020304" pitchFamily="18" charset="0"/>
              </a:rPr>
              <a:t>3</a:t>
            </a:r>
            <a:r>
              <a:rPr lang="en-US" altLang="zh-CN" sz="2000" smtClean="0">
                <a:solidFill>
                  <a:srgbClr val="FF00FF"/>
                </a:solidFill>
                <a:ea typeface="楷体" panose="02010609060101010101" pitchFamily="49" charset="-122"/>
                <a:cs typeface="Times New Roman" panose="02020603050405020304" pitchFamily="18" charset="0"/>
              </a:rPr>
              <a:t>) </a:t>
            </a:r>
            <a:r>
              <a:rPr lang="zh-CN" altLang="en-US" sz="2000" smtClean="0">
                <a:ea typeface="楷体" panose="02010609060101010101" pitchFamily="49" charset="-122"/>
                <a:cs typeface="Times New Roman" panose="02020603050405020304" pitchFamily="18" charset="0"/>
              </a:rPr>
              <a:t>，</a:t>
            </a:r>
            <a:r>
              <a:rPr lang="zh-CN" altLang="en-US" sz="2000" smtClean="0">
                <a:ea typeface="楷体" panose="02010609060101010101" pitchFamily="49" charset="-122"/>
                <a:cs typeface="Times New Roman" panose="02020603050405020304" pitchFamily="18" charset="0"/>
                <a:sym typeface="Symbol" panose="05050102010706020507"/>
              </a:rPr>
              <a:t> </a:t>
            </a:r>
            <a:endParaRPr lang="zh-CN" altLang="en-US" sz="2000"/>
          </a:p>
        </p:txBody>
      </p:sp>
      <p:sp>
        <p:nvSpPr>
          <p:cNvPr id="30" name="TextBox 29"/>
          <p:cNvSpPr txBox="1"/>
          <p:nvPr/>
        </p:nvSpPr>
        <p:spPr>
          <a:xfrm>
            <a:off x="2714612" y="2071678"/>
            <a:ext cx="3214710" cy="400110"/>
          </a:xfrm>
          <a:prstGeom prst="rect">
            <a:avLst/>
          </a:prstGeom>
          <a:noFill/>
        </p:spPr>
        <p:txBody>
          <a:bodyPr wrap="square" rtlCol="0">
            <a:spAutoFit/>
          </a:bodyPr>
          <a:lstStyle/>
          <a:p>
            <a:r>
              <a:rPr lang="zh-CN" altLang="en-US" sz="2000" smtClean="0">
                <a:solidFill>
                  <a:srgbClr val="FF00FF"/>
                </a:solidFill>
                <a:latin typeface="微软雅黑" panose="020B0503020204020204" charset="-122"/>
                <a:ea typeface="微软雅黑" panose="020B0503020204020204" charset="-122"/>
                <a:cs typeface="Times New Roman" panose="02020603050405020304" pitchFamily="18" charset="0"/>
              </a:rPr>
              <a:t>注：</a:t>
            </a:r>
            <a:r>
              <a:rPr lang="en-US" sz="2000" smtClean="0">
                <a:solidFill>
                  <a:srgbClr val="FF00FF"/>
                </a:solidFill>
                <a:latin typeface="微软雅黑" panose="020B0503020204020204" charset="-122"/>
                <a:ea typeface="微软雅黑" panose="020B0503020204020204" charset="-122"/>
                <a:cs typeface="Times New Roman" panose="02020603050405020304" pitchFamily="18" charset="0"/>
              </a:rPr>
              <a:t>2015</a:t>
            </a:r>
            <a:r>
              <a:rPr lang="zh-CN" altLang="en-US" sz="2000" smtClean="0">
                <a:solidFill>
                  <a:srgbClr val="FF00FF"/>
                </a:solidFill>
                <a:latin typeface="微软雅黑" panose="020B0503020204020204" charset="-122"/>
                <a:ea typeface="微软雅黑" panose="020B0503020204020204" charset="-122"/>
                <a:cs typeface="Times New Roman" panose="02020603050405020304" pitchFamily="18" charset="0"/>
              </a:rPr>
              <a:t>年全国考研题</a:t>
            </a:r>
            <a:endParaRPr lang="zh-CN" altLang="en-US" sz="2000">
              <a:solidFill>
                <a:srgbClr val="FF00FF"/>
              </a:solidFill>
              <a:latin typeface="微软雅黑" panose="020B0503020204020204" charset="-122"/>
              <a:ea typeface="微软雅黑" panose="020B0503020204020204" charset="-122"/>
              <a:cs typeface="Times New Roman" panose="02020603050405020304" pitchFamily="18" charset="0"/>
            </a:endParaRPr>
          </a:p>
        </p:txBody>
      </p:sp>
      <p:sp>
        <p:nvSpPr>
          <p:cNvPr id="32" name="TextBox 31"/>
          <p:cNvSpPr txBox="1"/>
          <p:nvPr/>
        </p:nvSpPr>
        <p:spPr>
          <a:xfrm>
            <a:off x="4071934" y="5500702"/>
            <a:ext cx="2286016" cy="461665"/>
          </a:xfrm>
          <a:prstGeom prst="rect">
            <a:avLst/>
          </a:prstGeom>
          <a:noFill/>
        </p:spPr>
        <p:txBody>
          <a:bodyPr wrap="square" rtlCol="0">
            <a:spAutoFit/>
          </a:bodyPr>
          <a:lstStyle/>
          <a:p>
            <a:pPr algn="l"/>
            <a:r>
              <a:rPr lang="zh-CN" altLang="en-US" smtClean="0">
                <a:ea typeface="楷体" panose="02010609060101010101" pitchFamily="49" charset="-122"/>
                <a:cs typeface="Times New Roman" panose="02020603050405020304" pitchFamily="18" charset="0"/>
              </a:rPr>
              <a:t>答案为</a:t>
            </a:r>
            <a:r>
              <a:rPr lang="en-US" altLang="zh-CN" smtClean="0">
                <a:ea typeface="楷体" panose="02010609060101010101" pitchFamily="49" charset="-122"/>
                <a:cs typeface="Times New Roman" panose="02020603050405020304" pitchFamily="18" charset="0"/>
              </a:rPr>
              <a:t>C</a:t>
            </a:r>
            <a:endParaRPr lang="zh-CN" altLang="en-US">
              <a:ea typeface="楷体" panose="02010609060101010101" pitchFamily="49" charset="-122"/>
              <a:cs typeface="Times New Roman" panose="02020603050405020304" pitchFamily="18" charset="0"/>
            </a:endParaRPr>
          </a:p>
        </p:txBody>
      </p:sp>
      <p:sp>
        <p:nvSpPr>
          <p:cNvPr id="3" name="幻灯片编号占位符 2"/>
          <p:cNvSpPr>
            <a:spLocks noGrp="1"/>
          </p:cNvSpPr>
          <p:nvPr>
            <p:ph type="sldNum" sz="quarter" idx="12"/>
          </p:nvPr>
        </p:nvSpPr>
        <p:spPr/>
        <p:txBody>
          <a:bodyPr/>
          <a:lstStyle/>
          <a:p>
            <a:fld id="{7B73CAF9-FD11-4256-9668-6A8A3A0B73F9}" type="slidenum">
              <a:rPr lang="en-US" altLang="zh-CN" smtClean="0"/>
              <a:t>131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Clr clrSpc="rgb" dir="cw">
                                      <p:cBhvr override="childStyle">
                                        <p:cTn id="14" dur="100" fill="hold"/>
                                        <p:tgtEl>
                                          <p:spTgt spid="19"/>
                                        </p:tgtEl>
                                        <p:attrNameLst>
                                          <p:attrName>style.color</p:attrName>
                                        </p:attrNameLst>
                                      </p:cBhvr>
                                      <p:to>
                                        <a:schemeClr val="accent2"/>
                                      </p:to>
                                    </p:animClr>
                                    <p:animClr clrSpc="rgb" dir="cw">
                                      <p:cBhvr>
                                        <p:cTn id="15" dur="100" fill="hold"/>
                                        <p:tgtEl>
                                          <p:spTgt spid="19"/>
                                        </p:tgtEl>
                                        <p:attrNameLst>
                                          <p:attrName>fillcolor</p:attrName>
                                        </p:attrNameLst>
                                      </p:cBhvr>
                                      <p:to>
                                        <a:schemeClr val="accent2"/>
                                      </p:to>
                                    </p:animClr>
                                    <p:set>
                                      <p:cBhvr>
                                        <p:cTn id="16" dur="100" fill="hold"/>
                                        <p:tgtEl>
                                          <p:spTgt spid="19"/>
                                        </p:tgtEl>
                                        <p:attrNameLst>
                                          <p:attrName>fill.type</p:attrName>
                                        </p:attrNameLst>
                                      </p:cBhvr>
                                      <p:to>
                                        <p:strVal val="solid"/>
                                      </p:to>
                                    </p:set>
                                    <p:set>
                                      <p:cBhvr>
                                        <p:cTn id="17" dur="100" fill="hold"/>
                                        <p:tgtEl>
                                          <p:spTgt spid="19"/>
                                        </p:tgtEl>
                                        <p:attrNameLst>
                                          <p:attrName>fill.on</p:attrName>
                                        </p:attrNameLst>
                                      </p:cBhvr>
                                      <p:to>
                                        <p:strVal val="true"/>
                                      </p:to>
                                    </p:set>
                                    <p:animRot by="120000">
                                      <p:cBhvr>
                                        <p:cTn id="18" dur="100" fill="hold">
                                          <p:stCondLst>
                                            <p:cond delay="0"/>
                                          </p:stCondLst>
                                        </p:cTn>
                                        <p:tgtEl>
                                          <p:spTgt spid="19"/>
                                        </p:tgtEl>
                                        <p:attrNameLst>
                                          <p:attrName>r</p:attrName>
                                        </p:attrNameLst>
                                      </p:cBhvr>
                                    </p:animRot>
                                    <p:animRot by="-240000">
                                      <p:cBhvr>
                                        <p:cTn id="19" dur="200" fill="hold">
                                          <p:stCondLst>
                                            <p:cond delay="200"/>
                                          </p:stCondLst>
                                        </p:cTn>
                                        <p:tgtEl>
                                          <p:spTgt spid="19"/>
                                        </p:tgtEl>
                                        <p:attrNameLst>
                                          <p:attrName>r</p:attrName>
                                        </p:attrNameLst>
                                      </p:cBhvr>
                                    </p:animRot>
                                    <p:animRot by="240000">
                                      <p:cBhvr>
                                        <p:cTn id="20" dur="200" fill="hold">
                                          <p:stCondLst>
                                            <p:cond delay="400"/>
                                          </p:stCondLst>
                                        </p:cTn>
                                        <p:tgtEl>
                                          <p:spTgt spid="19"/>
                                        </p:tgtEl>
                                        <p:attrNameLst>
                                          <p:attrName>r</p:attrName>
                                        </p:attrNameLst>
                                      </p:cBhvr>
                                    </p:animRot>
                                    <p:animRot by="-240000">
                                      <p:cBhvr>
                                        <p:cTn id="21" dur="200" fill="hold">
                                          <p:stCondLst>
                                            <p:cond delay="600"/>
                                          </p:stCondLst>
                                        </p:cTn>
                                        <p:tgtEl>
                                          <p:spTgt spid="19"/>
                                        </p:tgtEl>
                                        <p:attrNameLst>
                                          <p:attrName>r</p:attrName>
                                        </p:attrNameLst>
                                      </p:cBhvr>
                                    </p:animRot>
                                    <p:animRot by="120000">
                                      <p:cBhvr>
                                        <p:cTn id="22" dur="200" fill="hold">
                                          <p:stCondLst>
                                            <p:cond delay="800"/>
                                          </p:stCondLst>
                                        </p:cTn>
                                        <p:tgtEl>
                                          <p:spTgt spid="19"/>
                                        </p:tgtEl>
                                        <p:attrNameLst>
                                          <p:attrName>r</p:attrName>
                                        </p:attrNameLst>
                                      </p:cBhvr>
                                    </p:animRo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2"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Text Box 4"/>
          <p:cNvSpPr txBox="1">
            <a:spLocks noChangeArrowheads="1"/>
          </p:cNvSpPr>
          <p:nvPr/>
        </p:nvSpPr>
        <p:spPr bwMode="auto">
          <a:xfrm>
            <a:off x="471170" y="1423030"/>
            <a:ext cx="8064500" cy="2568359"/>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lIns="144000" tIns="144000" rIns="144000" bIns="144000">
            <a:spAutoFit/>
          </a:bodyPr>
          <a:lstStyle/>
          <a:p>
            <a:pPr algn="l">
              <a:spcBef>
                <a:spcPct val="50000"/>
              </a:spcBef>
            </a:pPr>
            <a:r>
              <a:rPr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p>
          <a:p>
            <a:pPr algn="l">
              <a:spcBef>
                <a:spcPct val="50000"/>
              </a:spcBef>
            </a:pPr>
            <a:r>
              <a:rPr lang="zh-CN" altLang="en-US" dirty="0">
                <a:solidFill>
                  <a:srgbClr val="FF0000"/>
                </a:solidFill>
                <a:ea typeface="楷体" panose="02010609060101010101" pitchFamily="49" charset="-122"/>
                <a:cs typeface="Times New Roman" panose="02020603050405020304" pitchFamily="18" charset="0"/>
              </a:rPr>
              <a:t>　　</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a:t>
            </a:r>
            <a:r>
              <a:rPr lang="en-US" altLang="zh-CN" sz="22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&gt;10</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）台计算机，已知</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它们</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的坐标位置信息，需要连</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成一个</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网络。现在求所花最少网线长度，问：</a:t>
            </a:r>
            <a:endPar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采用</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什么</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算法求解？</a:t>
            </a:r>
            <a:endPar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采用哪个算法最好？</a:t>
            </a:r>
            <a:endPar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132</a:t>
            </a:fld>
            <a:endParaRPr lang="en-US" altLang="zh-CN"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5" name="灯片编号占位符 4"/>
          <p:cNvSpPr>
            <a:spLocks noGrp="1"/>
          </p:cNvSpPr>
          <p:nvPr>
            <p:ph type="sldNum" sz="quarter" idx="12"/>
          </p:nvPr>
        </p:nvSpPr>
        <p:spPr/>
        <p:txBody>
          <a:bodyPr/>
          <a:lstStyle/>
          <a:p>
            <a:fld id="{50590163-6BCD-44DC-87CD-722996653960}" type="slidenum">
              <a:rPr lang="en-US" altLang="zh-CN" smtClean="0"/>
              <a:t>133</a:t>
            </a:fld>
            <a:endParaRPr lang="en-US" altLang="zh-CN"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428596" y="2090725"/>
            <a:ext cx="8382000" cy="830997"/>
          </a:xfrm>
          <a:prstGeom prst="rect">
            <a:avLst/>
          </a:prstGeom>
          <a:noFill/>
          <a:ln w="9525">
            <a:noFill/>
            <a:miter lim="800000"/>
          </a:ln>
          <a:effectLst/>
        </p:spPr>
        <p:txBody>
          <a:bodyPr>
            <a:spAutoFit/>
          </a:bodyPr>
          <a:lstStyle/>
          <a:p>
            <a:pPr algn="just"/>
            <a:r>
              <a:rPr kumimoji="1" lang="en-US" altLang="zh-CN" dirty="0">
                <a:solidFill>
                  <a:srgbClr val="FF3300"/>
                </a:solidFill>
                <a:ea typeface="楷体" panose="02010609060101010101" pitchFamily="49" charset="-122"/>
                <a:cs typeface="Times New Roman" panose="02020603050405020304" pitchFamily="18" charset="0"/>
              </a:rPr>
              <a:t>       </a:t>
            </a:r>
            <a:r>
              <a:rPr kumimoji="1" lang="zh-CN" altLang="en-US" dirty="0" smtClean="0">
                <a:ea typeface="楷体" panose="02010609060101010101" pitchFamily="49" charset="-122"/>
                <a:cs typeface="Times New Roman" panose="02020603050405020304" pitchFamily="18" charset="0"/>
              </a:rPr>
              <a:t>考虑</a:t>
            </a:r>
            <a:r>
              <a:rPr kumimoji="1" lang="zh-CN" altLang="en-US" dirty="0" smtClean="0">
                <a:solidFill>
                  <a:srgbClr val="FF00FF"/>
                </a:solidFill>
                <a:ea typeface="楷体" panose="02010609060101010101" pitchFamily="49" charset="-122"/>
                <a:cs typeface="Times New Roman" panose="02020603050405020304" pitchFamily="18" charset="0"/>
              </a:rPr>
              <a:t>带权有向图</a:t>
            </a:r>
            <a:r>
              <a:rPr kumimoji="1" lang="zh-CN" altLang="en-US" dirty="0" smtClean="0">
                <a:ea typeface="楷体" panose="02010609060101010101" pitchFamily="49" charset="-122"/>
                <a:cs typeface="Times New Roman" panose="02020603050405020304" pitchFamily="18" charset="0"/>
              </a:rPr>
              <a:t>，把</a:t>
            </a:r>
            <a:r>
              <a:rPr kumimoji="1" lang="zh-CN" altLang="en-US" dirty="0">
                <a:ea typeface="楷体" panose="02010609060101010101" pitchFamily="49" charset="-122"/>
                <a:cs typeface="Times New Roman" panose="02020603050405020304" pitchFamily="18" charset="0"/>
              </a:rPr>
              <a:t>一条</a:t>
            </a:r>
            <a:r>
              <a:rPr kumimoji="1" lang="zh-CN" altLang="en-US" dirty="0" smtClean="0">
                <a:ea typeface="楷体" panose="02010609060101010101" pitchFamily="49" charset="-122"/>
                <a:cs typeface="Times New Roman" panose="02020603050405020304" pitchFamily="18" charset="0"/>
              </a:rPr>
              <a:t>路径（仅仅考虑</a:t>
            </a:r>
            <a:r>
              <a:rPr kumimoji="1" lang="zh-CN" altLang="en-US" dirty="0" smtClean="0">
                <a:solidFill>
                  <a:srgbClr val="C00000"/>
                </a:solidFill>
                <a:ea typeface="楷体" panose="02010609060101010101" pitchFamily="49" charset="-122"/>
                <a:cs typeface="Times New Roman" panose="02020603050405020304" pitchFamily="18" charset="0"/>
              </a:rPr>
              <a:t>简单路径</a:t>
            </a:r>
            <a:r>
              <a:rPr kumimoji="1" lang="zh-CN" altLang="en-US" dirty="0" smtClean="0">
                <a:ea typeface="楷体" panose="02010609060101010101" pitchFamily="49" charset="-122"/>
                <a:cs typeface="Times New Roman" panose="02020603050405020304" pitchFamily="18" charset="0"/>
              </a:rPr>
              <a:t>）上</a:t>
            </a:r>
            <a:r>
              <a:rPr kumimoji="1" lang="zh-CN" altLang="en-US" dirty="0">
                <a:ea typeface="楷体" panose="02010609060101010101" pitchFamily="49" charset="-122"/>
                <a:cs typeface="Times New Roman" panose="02020603050405020304" pitchFamily="18" charset="0"/>
              </a:rPr>
              <a:t>所经边的权值之和定义为该路径的</a:t>
            </a:r>
            <a:r>
              <a:rPr kumimoji="1" lang="zh-CN" altLang="en-US" dirty="0">
                <a:solidFill>
                  <a:srgbClr val="FF0000"/>
                </a:solidFill>
                <a:ea typeface="楷体" panose="02010609060101010101" pitchFamily="49" charset="-122"/>
                <a:cs typeface="Times New Roman" panose="02020603050405020304" pitchFamily="18" charset="0"/>
              </a:rPr>
              <a:t>路径长度</a:t>
            </a:r>
            <a:r>
              <a:rPr kumimoji="1" lang="zh-CN" altLang="en-US" dirty="0">
                <a:ea typeface="楷体" panose="02010609060101010101" pitchFamily="49" charset="-122"/>
                <a:cs typeface="Times New Roman" panose="02020603050405020304" pitchFamily="18" charset="0"/>
              </a:rPr>
              <a:t>或称</a:t>
            </a:r>
            <a:r>
              <a:rPr kumimoji="1" lang="zh-CN" altLang="en-US" dirty="0">
                <a:solidFill>
                  <a:srgbClr val="FF0000"/>
                </a:solidFill>
                <a:ea typeface="楷体" panose="02010609060101010101" pitchFamily="49" charset="-122"/>
                <a:cs typeface="Times New Roman" panose="02020603050405020304" pitchFamily="18" charset="0"/>
              </a:rPr>
              <a:t>带权路径长度</a:t>
            </a:r>
            <a:r>
              <a:rPr kumimoji="1" lang="zh-CN" altLang="en-US" dirty="0" smtClean="0">
                <a:ea typeface="楷体" panose="02010609060101010101" pitchFamily="49" charset="-122"/>
                <a:cs typeface="Times New Roman" panose="02020603050405020304" pitchFamily="18" charset="0"/>
              </a:rPr>
              <a:t>。</a:t>
            </a:r>
            <a:endParaRPr kumimoji="1" lang="zh-CN" altLang="en-US" dirty="0">
              <a:ea typeface="楷体" panose="02010609060101010101" pitchFamily="49" charset="-122"/>
              <a:cs typeface="Times New Roman" panose="02020603050405020304" pitchFamily="18" charset="0"/>
            </a:endParaRPr>
          </a:p>
        </p:txBody>
      </p:sp>
      <p:sp>
        <p:nvSpPr>
          <p:cNvPr id="3" name="Text Box 3" descr="粉色面巾纸"/>
          <p:cNvSpPr txBox="1">
            <a:spLocks noChangeArrowheads="1"/>
          </p:cNvSpPr>
          <p:nvPr/>
        </p:nvSpPr>
        <p:spPr bwMode="auto">
          <a:xfrm>
            <a:off x="428596" y="1285860"/>
            <a:ext cx="3382962" cy="519113"/>
          </a:xfrm>
          <a:prstGeom prst="rect">
            <a:avLst/>
          </a:prstGeom>
          <a:blipFill dpi="0" rotWithShape="1">
            <a:blip r:embed="rId2"/>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lgn="ctr"/>
            <a:r>
              <a:rPr kumimoji="1" lang="en-US" altLang="zh-CN" sz="2800" smtClean="0">
                <a:solidFill>
                  <a:srgbClr val="FF0000"/>
                </a:solidFill>
                <a:ea typeface="隶书" pitchFamily="49" charset="-122"/>
              </a:rPr>
              <a:t>8.5.1  </a:t>
            </a:r>
            <a:r>
              <a:rPr kumimoji="1" lang="zh-CN" altLang="en-US" sz="2800" dirty="0">
                <a:solidFill>
                  <a:srgbClr val="FF0000"/>
                </a:solidFill>
                <a:ea typeface="隶书" pitchFamily="49" charset="-122"/>
              </a:rPr>
              <a:t>路径的概念</a:t>
            </a:r>
            <a:endParaRPr lang="zh-CN" altLang="en-US" sz="2800" dirty="0">
              <a:ea typeface="隶书" pitchFamily="49" charset="-122"/>
            </a:endParaRPr>
          </a:p>
        </p:txBody>
      </p:sp>
      <p:sp>
        <p:nvSpPr>
          <p:cNvPr id="4" name="TextBox 3"/>
          <p:cNvSpPr txBox="1"/>
          <p:nvPr/>
        </p:nvSpPr>
        <p:spPr>
          <a:xfrm>
            <a:off x="500034" y="5305435"/>
            <a:ext cx="8429684" cy="830997"/>
          </a:xfrm>
          <a:prstGeom prst="rect">
            <a:avLst/>
          </a:prstGeom>
          <a:noFill/>
        </p:spPr>
        <p:txBody>
          <a:bodyPr wrap="square" rtlCol="0">
            <a:spAutoFit/>
          </a:bodyPr>
          <a:lstStyle/>
          <a:p>
            <a:r>
              <a:rPr kumimoji="1" lang="zh-CN" altLang="en-US" dirty="0" smtClean="0">
                <a:ea typeface="楷体" panose="02010609060101010101" pitchFamily="49" charset="-122"/>
                <a:cs typeface="Times New Roman" panose="02020603050405020304" pitchFamily="18" charset="0"/>
              </a:rPr>
              <a:t>        从源点到终点可能不止一条路径，把路径长度最短的那条路径称为</a:t>
            </a:r>
            <a:r>
              <a:rPr kumimoji="1" lang="zh-CN" altLang="en-US" dirty="0" smtClean="0">
                <a:solidFill>
                  <a:srgbClr val="FF0000"/>
                </a:solidFill>
                <a:ea typeface="楷体" panose="02010609060101010101" pitchFamily="49" charset="-122"/>
                <a:cs typeface="Times New Roman" panose="02020603050405020304" pitchFamily="18" charset="0"/>
              </a:rPr>
              <a:t>最短路径</a:t>
            </a:r>
            <a:r>
              <a:rPr kumimoji="1" lang="zh-CN" altLang="en-US" dirty="0"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5" name="Text Box 12" descr="信纸"/>
          <p:cNvSpPr txBox="1">
            <a:spLocks noChangeArrowheads="1"/>
          </p:cNvSpPr>
          <p:nvPr/>
        </p:nvSpPr>
        <p:spPr bwMode="auto">
          <a:xfrm>
            <a:off x="2428860" y="357166"/>
            <a:ext cx="3744912" cy="579437"/>
          </a:xfrm>
          <a:prstGeom prst="rect">
            <a:avLst/>
          </a:prstGeom>
          <a:blipFill dpi="0" rotWithShape="1">
            <a:blip r:embed="rId3"/>
            <a:srcRect/>
            <a:tile tx="0" ty="0" sx="100000" sy="100000" flip="none" algn="tl"/>
          </a:blipFill>
          <a:ln w="9525">
            <a:noFill/>
            <a:miter lim="800000"/>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kumimoji="1"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8.5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最短路径</a:t>
            </a:r>
          </a:p>
        </p:txBody>
      </p:sp>
      <p:grpSp>
        <p:nvGrpSpPr>
          <p:cNvPr id="20" name="组合 19"/>
          <p:cNvGrpSpPr/>
          <p:nvPr/>
        </p:nvGrpSpPr>
        <p:grpSpPr>
          <a:xfrm>
            <a:off x="1285852" y="3233733"/>
            <a:ext cx="5897850" cy="682876"/>
            <a:chOff x="1285852" y="3429000"/>
            <a:chExt cx="5897850" cy="682876"/>
          </a:xfrm>
        </p:grpSpPr>
        <p:sp>
          <p:nvSpPr>
            <p:cNvPr id="6" name="椭圆 5"/>
            <p:cNvSpPr/>
            <p:nvPr/>
          </p:nvSpPr>
          <p:spPr>
            <a:xfrm>
              <a:off x="1285852" y="3571876"/>
              <a:ext cx="540000" cy="540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3333FF"/>
                  </a:solidFill>
                  <a:latin typeface="Times New Roman" panose="02020603050405020304" pitchFamily="18" charset="0"/>
                  <a:cs typeface="Times New Roman" panose="02020603050405020304" pitchFamily="18" charset="0"/>
                </a:rPr>
                <a:t>v</a:t>
              </a:r>
              <a:endParaRPr lang="zh-CN" altLang="en-US" sz="2000" i="1" dirty="0">
                <a:solidFill>
                  <a:srgbClr val="3333FF"/>
                </a:solidFill>
                <a:latin typeface="Times New Roman" panose="02020603050405020304" pitchFamily="18" charset="0"/>
                <a:cs typeface="Times New Roman" panose="02020603050405020304" pitchFamily="18" charset="0"/>
              </a:endParaRPr>
            </a:p>
          </p:txBody>
        </p:sp>
        <p:sp>
          <p:nvSpPr>
            <p:cNvPr id="7" name="椭圆 6"/>
            <p:cNvSpPr/>
            <p:nvPr/>
          </p:nvSpPr>
          <p:spPr>
            <a:xfrm>
              <a:off x="2603240" y="3571876"/>
              <a:ext cx="540000" cy="540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err="1" smtClean="0">
                  <a:solidFill>
                    <a:srgbClr val="3333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3333FF"/>
                  </a:solidFill>
                  <a:latin typeface="Times New Roman" panose="02020603050405020304" pitchFamily="18" charset="0"/>
                  <a:cs typeface="Times New Roman" panose="02020603050405020304" pitchFamily="18" charset="0"/>
                </a:rPr>
                <a:t>1</a:t>
              </a:r>
              <a:endParaRPr lang="zh-CN" altLang="en-US" sz="2000" baseline="-25000" dirty="0">
                <a:solidFill>
                  <a:srgbClr val="3333FF"/>
                </a:solidFill>
                <a:latin typeface="Times New Roman" panose="02020603050405020304" pitchFamily="18" charset="0"/>
                <a:cs typeface="Times New Roman" panose="02020603050405020304" pitchFamily="18" charset="0"/>
              </a:endParaRPr>
            </a:p>
          </p:txBody>
        </p:sp>
        <p:sp>
          <p:nvSpPr>
            <p:cNvPr id="8" name="椭圆 7"/>
            <p:cNvSpPr/>
            <p:nvPr/>
          </p:nvSpPr>
          <p:spPr>
            <a:xfrm>
              <a:off x="3914524" y="3571876"/>
              <a:ext cx="540000" cy="540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err="1" smtClean="0">
                  <a:solidFill>
                    <a:srgbClr val="3333FF"/>
                  </a:solidFill>
                  <a:latin typeface="Times New Roman" panose="02020603050405020304" pitchFamily="18" charset="0"/>
                  <a:cs typeface="Times New Roman" panose="02020603050405020304" pitchFamily="18" charset="0"/>
                </a:rPr>
                <a:t>v</a:t>
              </a:r>
              <a:r>
                <a:rPr lang="en-US" altLang="zh-CN" sz="2000" i="1" baseline="-25000" dirty="0" err="1" smtClean="0">
                  <a:solidFill>
                    <a:srgbClr val="3333FF"/>
                  </a:solidFill>
                  <a:latin typeface="Times New Roman" panose="02020603050405020304" pitchFamily="18" charset="0"/>
                  <a:cs typeface="Times New Roman" panose="02020603050405020304" pitchFamily="18" charset="0"/>
                </a:rPr>
                <a:t>2</a:t>
              </a:r>
              <a:endParaRPr lang="zh-CN" altLang="en-US" sz="2000" baseline="-25000" dirty="0">
                <a:solidFill>
                  <a:srgbClr val="3333FF"/>
                </a:solidFill>
                <a:latin typeface="Times New Roman" panose="02020603050405020304" pitchFamily="18" charset="0"/>
                <a:cs typeface="Times New Roman" panose="02020603050405020304" pitchFamily="18" charset="0"/>
              </a:endParaRPr>
            </a:p>
          </p:txBody>
        </p:sp>
        <p:sp>
          <p:nvSpPr>
            <p:cNvPr id="9" name="椭圆 8"/>
            <p:cNvSpPr/>
            <p:nvPr/>
          </p:nvSpPr>
          <p:spPr>
            <a:xfrm>
              <a:off x="6643702" y="3571876"/>
              <a:ext cx="540000" cy="540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3333FF"/>
                  </a:solidFill>
                  <a:latin typeface="Times New Roman" panose="02020603050405020304" pitchFamily="18" charset="0"/>
                  <a:cs typeface="Times New Roman" panose="02020603050405020304" pitchFamily="18" charset="0"/>
                </a:rPr>
                <a:t>u</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cxnSp>
          <p:nvCxnSpPr>
            <p:cNvPr id="11" name="直接箭头连接符 10"/>
            <p:cNvCxnSpPr>
              <a:stCxn id="6" idx="6"/>
              <a:endCxn id="7" idx="2"/>
            </p:cNvCxnSpPr>
            <p:nvPr/>
          </p:nvCxnSpPr>
          <p:spPr>
            <a:xfrm>
              <a:off x="1825852" y="3841876"/>
              <a:ext cx="777388"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71670" y="3429000"/>
              <a:ext cx="285752" cy="307777"/>
            </a:xfrm>
            <a:prstGeom prst="rect">
              <a:avLst/>
            </a:prstGeom>
            <a:noFill/>
          </p:spPr>
          <p:txBody>
            <a:bodyPr wrap="square" lIns="0" tIns="0" rIns="0" bIns="0" rtlCol="0">
              <a:spAutoFit/>
            </a:bodyPr>
            <a:lstStyle/>
            <a:p>
              <a:r>
                <a:rPr lang="en-US" altLang="zh-CN" sz="2000" i="1" dirty="0" err="1" smtClean="0"/>
                <a:t>c</a:t>
              </a:r>
              <a:r>
                <a:rPr lang="en-US" altLang="zh-CN" sz="2000" baseline="-25000" dirty="0" err="1" smtClean="0"/>
                <a:t>1</a:t>
              </a:r>
              <a:endParaRPr lang="zh-CN" altLang="en-US" sz="2000" baseline="-25000" dirty="0"/>
            </a:p>
          </p:txBody>
        </p:sp>
        <p:cxnSp>
          <p:nvCxnSpPr>
            <p:cNvPr id="13" name="直接箭头连接符 12"/>
            <p:cNvCxnSpPr/>
            <p:nvPr/>
          </p:nvCxnSpPr>
          <p:spPr>
            <a:xfrm>
              <a:off x="3151670" y="3841876"/>
              <a:ext cx="777388"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97488" y="3429000"/>
              <a:ext cx="285752" cy="307777"/>
            </a:xfrm>
            <a:prstGeom prst="rect">
              <a:avLst/>
            </a:prstGeom>
            <a:noFill/>
          </p:spPr>
          <p:txBody>
            <a:bodyPr wrap="square" lIns="0" tIns="0" rIns="0" bIns="0" rtlCol="0">
              <a:spAutoFit/>
            </a:bodyPr>
            <a:lstStyle/>
            <a:p>
              <a:r>
                <a:rPr lang="en-US" altLang="zh-CN" sz="2000" i="1" dirty="0" err="1" smtClean="0"/>
                <a:t>c</a:t>
              </a:r>
              <a:r>
                <a:rPr lang="en-US" altLang="zh-CN" sz="2000" baseline="-25000" dirty="0" err="1" smtClean="0"/>
                <a:t>2</a:t>
              </a:r>
              <a:endParaRPr lang="zh-CN" altLang="en-US" sz="2000" baseline="-25000" dirty="0"/>
            </a:p>
          </p:txBody>
        </p:sp>
        <p:cxnSp>
          <p:nvCxnSpPr>
            <p:cNvPr id="15" name="直接箭头连接符 14"/>
            <p:cNvCxnSpPr/>
            <p:nvPr/>
          </p:nvCxnSpPr>
          <p:spPr>
            <a:xfrm>
              <a:off x="4458192" y="3841876"/>
              <a:ext cx="777388"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04010" y="3429000"/>
              <a:ext cx="285752" cy="307777"/>
            </a:xfrm>
            <a:prstGeom prst="rect">
              <a:avLst/>
            </a:prstGeom>
            <a:noFill/>
          </p:spPr>
          <p:txBody>
            <a:bodyPr wrap="square" lIns="0" tIns="0" rIns="0" bIns="0" rtlCol="0">
              <a:spAutoFit/>
            </a:bodyPr>
            <a:lstStyle/>
            <a:p>
              <a:r>
                <a:rPr lang="en-US" altLang="zh-CN" sz="2000" i="1" dirty="0" err="1" smtClean="0"/>
                <a:t>c</a:t>
              </a:r>
              <a:r>
                <a:rPr lang="en-US" altLang="zh-CN" sz="2000" baseline="-25000" dirty="0" err="1" smtClean="0"/>
                <a:t>3</a:t>
              </a:r>
              <a:endParaRPr lang="zh-CN" altLang="en-US" sz="2000" baseline="-25000" dirty="0"/>
            </a:p>
          </p:txBody>
        </p:sp>
        <p:sp>
          <p:nvSpPr>
            <p:cNvPr id="17" name="TextBox 16"/>
            <p:cNvSpPr txBox="1"/>
            <p:nvPr/>
          </p:nvSpPr>
          <p:spPr>
            <a:xfrm>
              <a:off x="5299080" y="3525838"/>
              <a:ext cx="571504" cy="461665"/>
            </a:xfrm>
            <a:prstGeom prst="rect">
              <a:avLst/>
            </a:prstGeom>
            <a:noFill/>
          </p:spPr>
          <p:txBody>
            <a:bodyPr wrap="square" rtlCol="0">
              <a:spAutoFit/>
            </a:bodyPr>
            <a:lstStyle/>
            <a:p>
              <a:r>
                <a:rPr lang="zh-CN" altLang="en-US" dirty="0" smtClean="0">
                  <a:sym typeface="Symbol" panose="05050102010706020507"/>
                </a:rPr>
                <a:t></a:t>
              </a:r>
              <a:endParaRPr lang="zh-CN" altLang="en-US" dirty="0"/>
            </a:p>
          </p:txBody>
        </p:sp>
        <p:cxnSp>
          <p:nvCxnSpPr>
            <p:cNvPr id="18" name="直接箭头连接符 17"/>
            <p:cNvCxnSpPr/>
            <p:nvPr/>
          </p:nvCxnSpPr>
          <p:spPr>
            <a:xfrm>
              <a:off x="5866314" y="3841876"/>
              <a:ext cx="777388"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12132" y="3429000"/>
              <a:ext cx="285752" cy="307777"/>
            </a:xfrm>
            <a:prstGeom prst="rect">
              <a:avLst/>
            </a:prstGeom>
            <a:noFill/>
          </p:spPr>
          <p:txBody>
            <a:bodyPr wrap="square" lIns="0" tIns="0" rIns="0" bIns="0" rtlCol="0">
              <a:spAutoFit/>
            </a:bodyPr>
            <a:lstStyle/>
            <a:p>
              <a:r>
                <a:rPr lang="en-US" altLang="zh-CN" sz="2000" i="1" dirty="0" smtClean="0"/>
                <a:t>c</a:t>
              </a:r>
              <a:r>
                <a:rPr lang="en-US" altLang="zh-CN" sz="2000" i="1" baseline="-25000" dirty="0" smtClean="0"/>
                <a:t>m</a:t>
              </a:r>
              <a:endParaRPr lang="zh-CN" altLang="en-US" sz="2000" i="1" baseline="-25000" dirty="0"/>
            </a:p>
          </p:txBody>
        </p:sp>
      </p:grpSp>
      <p:sp>
        <p:nvSpPr>
          <p:cNvPr id="21" name="TextBox 20"/>
          <p:cNvSpPr txBox="1"/>
          <p:nvPr/>
        </p:nvSpPr>
        <p:spPr>
          <a:xfrm>
            <a:off x="1285852" y="4162427"/>
            <a:ext cx="4286280" cy="938719"/>
          </a:xfrm>
          <a:prstGeom prst="rect">
            <a:avLst/>
          </a:prstGeom>
          <a:noFill/>
        </p:spPr>
        <p:txBody>
          <a:bodyPr wrap="square" rtlCol="0">
            <a:spAutoFit/>
          </a:bodyPr>
          <a:lstStyle/>
          <a:p>
            <a:r>
              <a:rPr kumimoji="1" lang="zh-CN" altLang="en-US" sz="2200" dirty="0" smtClean="0">
                <a:ea typeface="楷体" panose="02010609060101010101" pitchFamily="49" charset="-122"/>
                <a:cs typeface="Times New Roman" panose="02020603050405020304" pitchFamily="18" charset="0"/>
              </a:rPr>
              <a:t>路径长度</a:t>
            </a:r>
            <a:r>
              <a:rPr kumimoji="1" lang="en-US" altLang="zh-CN" sz="2200" dirty="0" smtClean="0">
                <a:ea typeface="楷体" panose="02010609060101010101" pitchFamily="49" charset="-122"/>
                <a:cs typeface="Times New Roman" panose="02020603050405020304" pitchFamily="18" charset="0"/>
              </a:rPr>
              <a:t>=</a:t>
            </a:r>
            <a:r>
              <a:rPr kumimoji="1" lang="en-US" altLang="zh-CN" sz="2200" i="1" dirty="0" err="1" smtClean="0">
                <a:ea typeface="楷体" panose="02010609060101010101" pitchFamily="49" charset="-122"/>
                <a:cs typeface="Times New Roman" panose="02020603050405020304" pitchFamily="18" charset="0"/>
              </a:rPr>
              <a:t>c</a:t>
            </a:r>
            <a:r>
              <a:rPr kumimoji="1" lang="en-US" altLang="zh-CN" sz="2200" baseline="-25000" dirty="0" err="1" smtClean="0">
                <a:ea typeface="楷体" panose="02010609060101010101" pitchFamily="49" charset="-122"/>
                <a:cs typeface="Times New Roman" panose="02020603050405020304" pitchFamily="18" charset="0"/>
              </a:rPr>
              <a:t>1</a:t>
            </a:r>
            <a:r>
              <a:rPr kumimoji="1" lang="en-US" altLang="zh-CN" sz="2200" baseline="-25000" dirty="0" smtClean="0">
                <a:ea typeface="楷体" panose="02010609060101010101" pitchFamily="49" charset="-122"/>
                <a:cs typeface="Times New Roman" panose="02020603050405020304" pitchFamily="18" charset="0"/>
              </a:rPr>
              <a:t> </a:t>
            </a:r>
            <a:r>
              <a:rPr kumimoji="1" lang="en-US" altLang="zh-CN" sz="2200" dirty="0" smtClean="0">
                <a:ea typeface="楷体" panose="02010609060101010101" pitchFamily="49" charset="-122"/>
                <a:cs typeface="Times New Roman" panose="02020603050405020304" pitchFamily="18" charset="0"/>
              </a:rPr>
              <a:t>+ </a:t>
            </a:r>
            <a:r>
              <a:rPr kumimoji="1" lang="en-US" altLang="zh-CN" sz="2200" i="1" dirty="0" err="1" smtClean="0">
                <a:ea typeface="楷体" panose="02010609060101010101" pitchFamily="49" charset="-122"/>
                <a:cs typeface="Times New Roman" panose="02020603050405020304" pitchFamily="18" charset="0"/>
              </a:rPr>
              <a:t>c</a:t>
            </a:r>
            <a:r>
              <a:rPr kumimoji="1" lang="en-US" altLang="zh-CN" sz="2200" baseline="-25000" dirty="0" err="1" smtClean="0">
                <a:ea typeface="楷体" panose="02010609060101010101" pitchFamily="49" charset="-122"/>
                <a:cs typeface="Times New Roman" panose="02020603050405020304" pitchFamily="18" charset="0"/>
              </a:rPr>
              <a:t>2</a:t>
            </a:r>
            <a:r>
              <a:rPr kumimoji="1" lang="en-US" altLang="zh-CN" sz="2200" baseline="-25000" dirty="0" smtClean="0">
                <a:ea typeface="楷体" panose="02010609060101010101" pitchFamily="49" charset="-122"/>
                <a:cs typeface="Times New Roman" panose="02020603050405020304" pitchFamily="18" charset="0"/>
              </a:rPr>
              <a:t> </a:t>
            </a:r>
            <a:r>
              <a:rPr kumimoji="1" lang="en-US" altLang="zh-CN" sz="2200" smtClean="0">
                <a:ea typeface="楷体" panose="02010609060101010101" pitchFamily="49" charset="-122"/>
                <a:cs typeface="Times New Roman" panose="02020603050405020304" pitchFamily="18" charset="0"/>
              </a:rPr>
              <a:t>+ </a:t>
            </a:r>
            <a:r>
              <a:rPr kumimoji="1" lang="en-US" altLang="zh-CN" sz="2200" smtClean="0">
                <a:latin typeface="宋体" panose="02010600030101010101" pitchFamily="2" charset="-122"/>
                <a:ea typeface="宋体" panose="02010600030101010101" pitchFamily="2" charset="-122"/>
                <a:cs typeface="Times New Roman" panose="02020603050405020304" pitchFamily="18" charset="0"/>
              </a:rPr>
              <a:t>…</a:t>
            </a:r>
            <a:r>
              <a:rPr kumimoji="1" lang="en-US" altLang="zh-CN" sz="2200" smtClean="0">
                <a:ea typeface="楷体" panose="02010609060101010101" pitchFamily="49" charset="-122"/>
                <a:cs typeface="Times New Roman" panose="02020603050405020304" pitchFamily="18" charset="0"/>
                <a:sym typeface="Symbol" panose="05050102010706020507"/>
              </a:rPr>
              <a:t> </a:t>
            </a:r>
            <a:r>
              <a:rPr kumimoji="1" lang="en-US" altLang="zh-CN" sz="2200" dirty="0" smtClean="0">
                <a:ea typeface="楷体" panose="02010609060101010101" pitchFamily="49" charset="-122"/>
                <a:cs typeface="Times New Roman" panose="02020603050405020304" pitchFamily="18" charset="0"/>
                <a:sym typeface="Symbol" panose="05050102010706020507"/>
              </a:rPr>
              <a:t>+ </a:t>
            </a:r>
            <a:r>
              <a:rPr kumimoji="1" lang="en-US" altLang="zh-CN" sz="2200" i="1" dirty="0" smtClean="0">
                <a:ea typeface="楷体" panose="02010609060101010101" pitchFamily="49" charset="-122"/>
                <a:cs typeface="Times New Roman" panose="02020603050405020304" pitchFamily="18" charset="0"/>
                <a:sym typeface="Symbol" panose="05050102010706020507"/>
              </a:rPr>
              <a:t>c</a:t>
            </a:r>
            <a:r>
              <a:rPr kumimoji="1" lang="en-US" altLang="zh-CN" sz="2200" i="1" baseline="-25000" dirty="0" smtClean="0">
                <a:ea typeface="楷体" panose="02010609060101010101" pitchFamily="49" charset="-122"/>
                <a:cs typeface="Times New Roman" panose="02020603050405020304" pitchFamily="18" charset="0"/>
                <a:sym typeface="Symbol" panose="05050102010706020507"/>
              </a:rPr>
              <a:t>m</a:t>
            </a:r>
            <a:endParaRPr lang="zh-CN" altLang="en-US" sz="2200" i="1" baseline="-25000" dirty="0" smtClean="0">
              <a:ea typeface="楷体" panose="02010609060101010101" pitchFamily="49" charset="-122"/>
              <a:cs typeface="Times New Roman" panose="02020603050405020304" pitchFamily="18" charset="0"/>
            </a:endParaRPr>
          </a:p>
          <a:p>
            <a:r>
              <a:rPr kumimoji="1" lang="zh-CN" altLang="en-US" sz="2200" dirty="0" smtClean="0">
                <a:ea typeface="楷体" panose="02010609060101010101" pitchFamily="49" charset="-122"/>
                <a:cs typeface="Times New Roman" panose="02020603050405020304" pitchFamily="18" charset="0"/>
              </a:rPr>
              <a:t>路径：（</a:t>
            </a:r>
            <a:r>
              <a:rPr kumimoji="1" lang="en-US" altLang="zh-CN" sz="2200" i="1" dirty="0" smtClean="0">
                <a:ea typeface="楷体" panose="02010609060101010101" pitchFamily="49" charset="-122"/>
                <a:cs typeface="Times New Roman" panose="02020603050405020304" pitchFamily="18" charset="0"/>
              </a:rPr>
              <a:t>v</a:t>
            </a:r>
            <a:r>
              <a:rPr kumimoji="1" lang="zh-CN" altLang="en-US" sz="2200" dirty="0" smtClean="0">
                <a:ea typeface="楷体" panose="02010609060101010101" pitchFamily="49" charset="-122"/>
                <a:cs typeface="Times New Roman" panose="02020603050405020304" pitchFamily="18" charset="0"/>
              </a:rPr>
              <a:t>，</a:t>
            </a:r>
            <a:r>
              <a:rPr kumimoji="1" lang="en-US" altLang="zh-CN" sz="2200" i="1" dirty="0" err="1" smtClean="0">
                <a:ea typeface="楷体" panose="02010609060101010101" pitchFamily="49" charset="-122"/>
                <a:cs typeface="Times New Roman" panose="02020603050405020304" pitchFamily="18" charset="0"/>
              </a:rPr>
              <a:t>v</a:t>
            </a:r>
            <a:r>
              <a:rPr kumimoji="1" lang="en-US" altLang="zh-CN" sz="2200" baseline="-25000" dirty="0" err="1" smtClean="0">
                <a:ea typeface="楷体" panose="02010609060101010101" pitchFamily="49" charset="-122"/>
                <a:cs typeface="Times New Roman" panose="02020603050405020304" pitchFamily="18" charset="0"/>
              </a:rPr>
              <a:t>1</a:t>
            </a:r>
            <a:r>
              <a:rPr kumimoji="1" lang="zh-CN" altLang="en-US" sz="2200" dirty="0" smtClean="0">
                <a:ea typeface="楷体" panose="02010609060101010101" pitchFamily="49" charset="-122"/>
                <a:cs typeface="Times New Roman" panose="02020603050405020304" pitchFamily="18" charset="0"/>
              </a:rPr>
              <a:t>，</a:t>
            </a:r>
            <a:r>
              <a:rPr kumimoji="1" lang="en-US" altLang="zh-CN" sz="2200" i="1" err="1" smtClean="0">
                <a:ea typeface="楷体" panose="02010609060101010101" pitchFamily="49" charset="-122"/>
                <a:cs typeface="Times New Roman" panose="02020603050405020304" pitchFamily="18" charset="0"/>
              </a:rPr>
              <a:t>v</a:t>
            </a:r>
            <a:r>
              <a:rPr kumimoji="1" lang="en-US" altLang="zh-CN" sz="2200" baseline="-25000" err="1" smtClean="0">
                <a:ea typeface="楷体" panose="02010609060101010101" pitchFamily="49" charset="-122"/>
                <a:cs typeface="Times New Roman" panose="02020603050405020304" pitchFamily="18" charset="0"/>
              </a:rPr>
              <a:t>2</a:t>
            </a:r>
            <a:r>
              <a:rPr kumimoji="1" lang="zh-CN" altLang="en-US" sz="2200" smtClean="0">
                <a:ea typeface="楷体" panose="02010609060101010101" pitchFamily="49" charset="-122"/>
                <a:cs typeface="Times New Roman" panose="02020603050405020304" pitchFamily="18" charset="0"/>
              </a:rPr>
              <a:t>，</a:t>
            </a:r>
            <a:r>
              <a:rPr kumimoji="1" lang="en-US" altLang="zh-CN" sz="2200" smtClean="0">
                <a:latin typeface="宋体" panose="02010600030101010101" pitchFamily="2" charset="-122"/>
                <a:ea typeface="宋体" panose="02010600030101010101" pitchFamily="2" charset="-122"/>
                <a:cs typeface="Times New Roman" panose="02020603050405020304" pitchFamily="18" charset="0"/>
              </a:rPr>
              <a:t>… </a:t>
            </a:r>
            <a:r>
              <a:rPr kumimoji="1" lang="zh-CN" altLang="en-US" sz="2200" smtClean="0">
                <a:ea typeface="楷体" panose="02010609060101010101" pitchFamily="49" charset="-122"/>
                <a:cs typeface="Times New Roman" panose="02020603050405020304" pitchFamily="18" charset="0"/>
                <a:sym typeface="Symbol" panose="05050102010706020507"/>
              </a:rPr>
              <a:t>，</a:t>
            </a:r>
            <a:r>
              <a:rPr kumimoji="1" lang="en-US" altLang="zh-CN" sz="2200" i="1" dirty="0" smtClean="0">
                <a:ea typeface="楷体" panose="02010609060101010101" pitchFamily="49" charset="-122"/>
                <a:cs typeface="Times New Roman" panose="02020603050405020304" pitchFamily="18" charset="0"/>
                <a:sym typeface="Symbol" panose="05050102010706020507"/>
              </a:rPr>
              <a:t>u</a:t>
            </a:r>
            <a:r>
              <a:rPr kumimoji="1" lang="zh-CN" altLang="en-US" sz="2200" dirty="0" smtClean="0">
                <a:ea typeface="楷体" panose="02010609060101010101" pitchFamily="49" charset="-122"/>
                <a:cs typeface="Times New Roman" panose="02020603050405020304" pitchFamily="18" charset="0"/>
                <a:sym typeface="Symbol" panose="05050102010706020507"/>
              </a:rPr>
              <a:t>）</a:t>
            </a:r>
            <a:endParaRPr lang="zh-CN" altLang="en-US" sz="2200" i="1" baseline="-25000" dirty="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134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Righ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1"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95288" y="1412875"/>
            <a:ext cx="8001000" cy="1052596"/>
          </a:xfrm>
          <a:prstGeom prst="rect">
            <a:avLst/>
          </a:prstGeom>
          <a:noFill/>
          <a:ln w="9525">
            <a:noFill/>
            <a:miter lim="800000"/>
          </a:ln>
          <a:effectLst/>
        </p:spPr>
        <p:txBody>
          <a:bodyPr>
            <a:spAutoFit/>
          </a:bodyPr>
          <a:lstStyle/>
          <a:p>
            <a:pPr algn="just">
              <a:lnSpc>
                <a:spcPct val="120000"/>
              </a:lnSpc>
            </a:pPr>
            <a:r>
              <a:rPr kumimoji="1" lang="zh-CN" altLang="en-US" dirty="0">
                <a:ea typeface="楷体" panose="02010609060101010101" pitchFamily="49" charset="-122"/>
                <a:cs typeface="Times New Roman" panose="02020603050405020304" pitchFamily="18" charset="0"/>
              </a:rPr>
              <a:t>　　</a:t>
            </a:r>
            <a:r>
              <a:rPr kumimoji="1" lang="zh-CN" altLang="en-US" dirty="0">
                <a:solidFill>
                  <a:srgbClr val="FF3300"/>
                </a:solidFill>
                <a:latin typeface="黑体" panose="02010609060101010101" pitchFamily="49" charset="-122"/>
                <a:ea typeface="黑体" panose="02010609060101010101" pitchFamily="49" charset="-122"/>
                <a:cs typeface="Times New Roman" panose="02020603050405020304" pitchFamily="18" charset="0"/>
              </a:rPr>
              <a:t>问题描述：</a:t>
            </a:r>
            <a:r>
              <a:rPr kumimoji="1" lang="zh-CN" altLang="en-US" dirty="0">
                <a:ea typeface="楷体" panose="02010609060101010101" pitchFamily="49" charset="-122"/>
                <a:cs typeface="Times New Roman" panose="02020603050405020304" pitchFamily="18" charset="0"/>
              </a:rPr>
              <a:t>给定一个</a:t>
            </a:r>
            <a:r>
              <a:rPr kumimoji="1" lang="zh-CN" altLang="en-US" dirty="0">
                <a:solidFill>
                  <a:srgbClr val="FF00FF"/>
                </a:solidFill>
                <a:ea typeface="楷体" panose="02010609060101010101" pitchFamily="49" charset="-122"/>
                <a:cs typeface="Times New Roman" panose="02020603050405020304" pitchFamily="18" charset="0"/>
              </a:rPr>
              <a:t>带权有向图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与源点</a:t>
            </a:r>
            <a:r>
              <a:rPr kumimoji="1" lang="en-US" altLang="zh-CN" i="1" dirty="0">
                <a:ea typeface="楷体" panose="02010609060101010101" pitchFamily="49" charset="-122"/>
                <a:cs typeface="Times New Roman" panose="02020603050405020304" pitchFamily="18" charset="0"/>
              </a:rPr>
              <a:t>v</a:t>
            </a:r>
            <a:r>
              <a:rPr kumimoji="1" lang="zh-CN" altLang="en-US" dirty="0">
                <a:ea typeface="楷体" panose="02010609060101010101" pitchFamily="49" charset="-122"/>
                <a:cs typeface="Times New Roman" panose="02020603050405020304" pitchFamily="18" charset="0"/>
              </a:rPr>
              <a:t>，求从</a:t>
            </a:r>
            <a:r>
              <a:rPr kumimoji="1" lang="en-US" altLang="zh-CN" i="1" dirty="0">
                <a:ea typeface="楷体" panose="02010609060101010101" pitchFamily="49" charset="-122"/>
                <a:cs typeface="Times New Roman" panose="02020603050405020304" pitchFamily="18" charset="0"/>
              </a:rPr>
              <a:t>v</a:t>
            </a:r>
            <a:r>
              <a:rPr kumimoji="1" lang="zh-CN" altLang="en-US" dirty="0">
                <a:ea typeface="楷体" panose="02010609060101010101" pitchFamily="49" charset="-122"/>
                <a:cs typeface="Times New Roman" panose="02020603050405020304" pitchFamily="18" charset="0"/>
              </a:rPr>
              <a:t>到</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中其他顶点的最短路径，并限定各边上的权值大于或等于</a:t>
            </a:r>
            <a:r>
              <a:rPr kumimoji="1" lang="en-US" altLang="zh-CN" dirty="0">
                <a:ea typeface="楷体" panose="02010609060101010101" pitchFamily="49" charset="-122"/>
                <a:cs typeface="Times New Roman" panose="02020603050405020304" pitchFamily="18" charset="0"/>
              </a:rPr>
              <a:t>0</a:t>
            </a:r>
            <a:r>
              <a:rPr kumimoji="1" lang="zh-CN" altLang="en-US" dirty="0">
                <a:ea typeface="楷体" panose="02010609060101010101" pitchFamily="49" charset="-122"/>
                <a:cs typeface="Times New Roman" panose="02020603050405020304" pitchFamily="18" charset="0"/>
              </a:rPr>
              <a:t>。</a:t>
            </a:r>
            <a:r>
              <a:rPr kumimoji="1" lang="zh-CN" altLang="en-US" sz="2800" dirty="0">
                <a:solidFill>
                  <a:srgbClr val="FF3300"/>
                </a:solidFill>
                <a:ea typeface="楷体" panose="02010609060101010101" pitchFamily="49" charset="-122"/>
                <a:cs typeface="Times New Roman" panose="02020603050405020304" pitchFamily="18" charset="0"/>
              </a:rPr>
              <a:t>      </a:t>
            </a:r>
          </a:p>
        </p:txBody>
      </p:sp>
      <p:sp>
        <p:nvSpPr>
          <p:cNvPr id="49155" name="Text Box 3" descr="再生纸"/>
          <p:cNvSpPr txBox="1">
            <a:spLocks noChangeArrowheads="1"/>
          </p:cNvSpPr>
          <p:nvPr/>
        </p:nvSpPr>
        <p:spPr bwMode="auto">
          <a:xfrm>
            <a:off x="395289" y="480995"/>
            <a:ext cx="7034231" cy="519113"/>
          </a:xfrm>
          <a:prstGeom prst="rect">
            <a:avLst/>
          </a:prstGeom>
          <a:blipFill dpi="0" rotWithShape="1">
            <a:blip r:embed="rId2"/>
            <a:srcRect/>
            <a:tile tx="0" ty="0" sx="100000" sy="100000" flip="none" algn="tl"/>
          </a:blipFill>
          <a:ln w="3810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ctr"/>
            <a:r>
              <a:rPr kumimoji="1" lang="en-US" altLang="zh-CN" sz="2800" smtClean="0">
                <a:solidFill>
                  <a:srgbClr val="FF0000"/>
                </a:solidFill>
                <a:ea typeface="隶书" pitchFamily="49" charset="-122"/>
              </a:rPr>
              <a:t>8.5.2  </a:t>
            </a:r>
            <a:r>
              <a:rPr kumimoji="1" lang="zh-CN" altLang="en-US" sz="2800" dirty="0">
                <a:solidFill>
                  <a:srgbClr val="FF0000"/>
                </a:solidFill>
                <a:ea typeface="隶书" pitchFamily="49" charset="-122"/>
              </a:rPr>
              <a:t>从一个顶点到其余各顶点的最短路径</a:t>
            </a:r>
            <a:endParaRPr lang="zh-CN" altLang="en-US" sz="2800" dirty="0">
              <a:ea typeface="隶书" pitchFamily="49" charset="-122"/>
            </a:endParaRPr>
          </a:p>
        </p:txBody>
      </p:sp>
      <p:sp>
        <p:nvSpPr>
          <p:cNvPr id="49156" name="Text Box 4"/>
          <p:cNvSpPr txBox="1">
            <a:spLocks noChangeArrowheads="1"/>
          </p:cNvSpPr>
          <p:nvPr/>
        </p:nvSpPr>
        <p:spPr bwMode="auto">
          <a:xfrm>
            <a:off x="971550" y="2565400"/>
            <a:ext cx="5040313" cy="457200"/>
          </a:xfrm>
          <a:prstGeom prst="rect">
            <a:avLst/>
          </a:prstGeom>
          <a:noFill/>
          <a:ln w="38100" algn="ctr">
            <a:noFill/>
            <a:miter lim="800000"/>
            <a:tailEnd type="none" w="med" len="lg"/>
          </a:ln>
          <a:effectLst/>
        </p:spPr>
        <p:txBody>
          <a:bodyPr>
            <a:spAutoFit/>
          </a:bodyPr>
          <a:lstStyle/>
          <a:p>
            <a:r>
              <a:rPr lang="zh-CN" altLang="en-US" dirty="0">
                <a:ea typeface="楷体" panose="02010609060101010101" pitchFamily="49" charset="-122"/>
                <a:cs typeface="Times New Roman" panose="02020603050405020304" pitchFamily="18" charset="0"/>
              </a:rPr>
              <a:t>单源</a:t>
            </a:r>
            <a:r>
              <a:rPr lang="zh-CN" altLang="en-US" dirty="0" smtClean="0">
                <a:ea typeface="楷体" panose="02010609060101010101" pitchFamily="49" charset="-122"/>
                <a:cs typeface="Times New Roman" panose="02020603050405020304" pitchFamily="18" charset="0"/>
              </a:rPr>
              <a:t>最短路径问题：</a:t>
            </a:r>
            <a:r>
              <a:rPr lang="en-US" altLang="zh-CN" dirty="0" err="1" smtClean="0">
                <a:ea typeface="楷体" panose="02010609060101010101" pitchFamily="49" charset="-122"/>
                <a:cs typeface="Times New Roman" panose="02020603050405020304" pitchFamily="18" charset="0"/>
              </a:rPr>
              <a:t>Dijkstra</a:t>
            </a:r>
            <a:r>
              <a:rPr lang="zh-CN" altLang="en-US" dirty="0" smtClean="0">
                <a:ea typeface="楷体" panose="02010609060101010101" pitchFamily="49" charset="-122"/>
                <a:cs typeface="Times New Roman" panose="02020603050405020304" pitchFamily="18" charset="0"/>
              </a:rPr>
              <a:t>算法</a:t>
            </a:r>
            <a:endParaRPr lang="zh-CN" altLang="en-US" dirty="0">
              <a:ea typeface="楷体" panose="02010609060101010101" pitchFamily="49" charset="-122"/>
              <a:cs typeface="Times New Roman" panose="02020603050405020304" pitchFamily="18" charset="0"/>
            </a:endParaRPr>
          </a:p>
        </p:txBody>
      </p:sp>
      <p:pic>
        <p:nvPicPr>
          <p:cNvPr id="49158" name="Picture 6" descr="u=2633281212,2919734535&amp;fm=21&amp;gp=0"/>
          <p:cNvPicPr>
            <a:picLocks noChangeAspect="1" noChangeArrowheads="1"/>
          </p:cNvPicPr>
          <p:nvPr/>
        </p:nvPicPr>
        <p:blipFill>
          <a:blip r:embed="rId3"/>
          <a:srcRect/>
          <a:stretch>
            <a:fillRect/>
          </a:stretch>
        </p:blipFill>
        <p:spPr bwMode="auto">
          <a:xfrm>
            <a:off x="2428860" y="3214686"/>
            <a:ext cx="2947991" cy="2210993"/>
          </a:xfrm>
          <a:prstGeom prst="rect">
            <a:avLst/>
          </a:prstGeom>
          <a:noFill/>
        </p:spPr>
      </p:pic>
      <p:sp>
        <p:nvSpPr>
          <p:cNvPr id="2" name="幻灯片编号占位符 1"/>
          <p:cNvSpPr>
            <a:spLocks noGrp="1"/>
          </p:cNvSpPr>
          <p:nvPr>
            <p:ph type="sldNum" sz="quarter" idx="12"/>
          </p:nvPr>
        </p:nvSpPr>
        <p:spPr/>
        <p:txBody>
          <a:bodyPr/>
          <a:lstStyle/>
          <a:p>
            <a:fld id="{7B73CAF9-FD11-4256-9668-6A8A3A0B73F9}" type="slidenum">
              <a:rPr lang="en-US" altLang="zh-CN" smtClean="0"/>
              <a:t>135</a:t>
            </a:fld>
            <a:endParaRPr lang="en-US" altLang="zh-CN"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179388" y="714356"/>
            <a:ext cx="8686800" cy="830997"/>
          </a:xfrm>
          <a:prstGeom prst="rect">
            <a:avLst/>
          </a:prstGeom>
          <a:noFill/>
          <a:ln w="9525">
            <a:noFill/>
            <a:miter lim="800000"/>
          </a:ln>
          <a:effectLst/>
        </p:spPr>
        <p:txBody>
          <a:bodyPr>
            <a:spAutoFit/>
          </a:bodyPr>
          <a:lstStyle/>
          <a:p>
            <a:pPr algn="just"/>
            <a:r>
              <a:rPr kumimoji="1" lang="zh-CN" altLang="en-US" dirty="0">
                <a:ea typeface="楷体" panose="02010609060101010101" pitchFamily="49" charset="-122"/>
                <a:cs typeface="Times New Roman" panose="02020603050405020304" pitchFamily="18" charset="0"/>
              </a:rPr>
              <a:t>　　</a:t>
            </a:r>
            <a:r>
              <a:rPr kumimoji="1" lang="zh-CN" altLang="en-US" dirty="0" smtClean="0">
                <a:ea typeface="楷体" panose="02010609060101010101" pitchFamily="49" charset="-122"/>
                <a:cs typeface="Times New Roman" panose="02020603050405020304" pitchFamily="18" charset="0"/>
              </a:rPr>
              <a:t>设</a:t>
            </a:r>
            <a:r>
              <a:rPr kumimoji="1" lang="en-US" altLang="zh-CN" dirty="0">
                <a:ea typeface="楷体" panose="02010609060101010101" pitchFamily="49" charset="-122"/>
                <a:cs typeface="Times New Roman" panose="02020603050405020304" pitchFamily="18" charset="0"/>
              </a:rPr>
              <a:t>G=(V</a:t>
            </a:r>
            <a:r>
              <a:rPr kumimoji="1" lang="zh-CN" altLang="en-US" dirty="0">
                <a:ea typeface="楷体" panose="02010609060101010101" pitchFamily="49" charset="-122"/>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E)</a:t>
            </a:r>
            <a:r>
              <a:rPr kumimoji="1" lang="zh-CN" altLang="en-US" dirty="0">
                <a:ea typeface="楷体" panose="02010609060101010101" pitchFamily="49" charset="-122"/>
                <a:cs typeface="Times New Roman" panose="02020603050405020304" pitchFamily="18" charset="0"/>
              </a:rPr>
              <a:t>是一个带权有向图， 把图中顶点集合</a:t>
            </a:r>
            <a:r>
              <a:rPr kumimoji="1" lang="en-US" altLang="zh-CN" dirty="0">
                <a:ea typeface="楷体" panose="02010609060101010101" pitchFamily="49" charset="-122"/>
                <a:cs typeface="Times New Roman" panose="02020603050405020304" pitchFamily="18" charset="0"/>
              </a:rPr>
              <a:t>V</a:t>
            </a:r>
            <a:r>
              <a:rPr kumimoji="1" lang="zh-CN" altLang="en-US" dirty="0">
                <a:ea typeface="楷体" panose="02010609060101010101" pitchFamily="49" charset="-122"/>
                <a:cs typeface="Times New Roman" panose="02020603050405020304" pitchFamily="18" charset="0"/>
              </a:rPr>
              <a:t>分成两组</a:t>
            </a:r>
            <a:r>
              <a:rPr kumimoji="1" lang="zh-CN" altLang="en-US" dirty="0" smtClean="0">
                <a:ea typeface="楷体" panose="02010609060101010101" pitchFamily="49" charset="-122"/>
                <a:cs typeface="Times New Roman" panose="02020603050405020304" pitchFamily="18" charset="0"/>
              </a:rPr>
              <a:t>：       </a:t>
            </a:r>
            <a:endParaRPr kumimoji="1" lang="zh-CN" altLang="en-US" dirty="0">
              <a:ea typeface="楷体" panose="02010609060101010101" pitchFamily="49" charset="-122"/>
              <a:cs typeface="Times New Roman" panose="02020603050405020304" pitchFamily="18" charset="0"/>
            </a:endParaRPr>
          </a:p>
        </p:txBody>
      </p:sp>
      <p:sp>
        <p:nvSpPr>
          <p:cNvPr id="101379" name="Text Box 3"/>
          <p:cNvSpPr txBox="1">
            <a:spLocks noChangeArrowheads="1"/>
          </p:cNvSpPr>
          <p:nvPr/>
        </p:nvSpPr>
        <p:spPr bwMode="auto">
          <a:xfrm>
            <a:off x="539750" y="188913"/>
            <a:ext cx="4897438" cy="461665"/>
          </a:xfrm>
          <a:prstGeom prst="rect">
            <a:avLst/>
          </a:prstGeom>
          <a:solidFill>
            <a:srgbClr val="6600CC"/>
          </a:solidFill>
          <a:ln>
            <a:tailEnd type="none" w="med" len="lg"/>
          </a:ln>
        </p:spPr>
        <p:style>
          <a:lnRef idx="1">
            <a:schemeClr val="accent4"/>
          </a:lnRef>
          <a:fillRef idx="2">
            <a:schemeClr val="accent4"/>
          </a:fillRef>
          <a:effectRef idx="1">
            <a:schemeClr val="accent4"/>
          </a:effectRef>
          <a:fontRef idx="minor">
            <a:schemeClr val="dk1"/>
          </a:fontRef>
        </p:style>
        <p:txBody>
          <a:bodyPr>
            <a:spAutoFit/>
          </a:bodyPr>
          <a:lstStyle/>
          <a:p>
            <a:pPr algn="ctr"/>
            <a:r>
              <a:rPr kumimoji="1"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狄克斯特拉（</a:t>
            </a:r>
            <a:r>
              <a:rPr kumimoji="1" lang="en-US" altLang="zh-CN" dirty="0" err="1">
                <a:solidFill>
                  <a:schemeClr val="bg1"/>
                </a:solidFill>
                <a:latin typeface="Times New Roman" panose="02020603050405020304" pitchFamily="18" charset="0"/>
                <a:ea typeface="楷体" panose="02010609060101010101" pitchFamily="49" charset="-122"/>
                <a:cs typeface="Times New Roman" panose="02020603050405020304" pitchFamily="18" charset="0"/>
              </a:rPr>
              <a:t>Dijkstra</a:t>
            </a:r>
            <a:r>
              <a:rPr kumimoji="1"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求解思路</a:t>
            </a:r>
            <a:endParaRPr lang="zh-CN" altLang="en-US"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1381" name="Text Box 5"/>
          <p:cNvSpPr txBox="1">
            <a:spLocks noChangeArrowheads="1"/>
          </p:cNvSpPr>
          <p:nvPr/>
        </p:nvSpPr>
        <p:spPr bwMode="auto">
          <a:xfrm>
            <a:off x="1357290" y="4127519"/>
            <a:ext cx="576263" cy="365125"/>
          </a:xfrm>
          <a:prstGeom prst="rect">
            <a:avLst/>
          </a:prstGeom>
          <a:noFill/>
          <a:ln w="38100" algn="ctr">
            <a:noFill/>
            <a:miter lim="800000"/>
            <a:tailEnd type="none" w="med" len="lg"/>
          </a:ln>
          <a:effectLst/>
        </p:spPr>
        <p:txBody>
          <a:bodyPr lIns="0" tIns="0" rIns="0" bIns="0">
            <a:spAutoFit/>
          </a:bodyPr>
          <a:lstStyle/>
          <a:p>
            <a:pPr algn="ctr"/>
            <a:r>
              <a:rPr lang="en-US" altLang="zh-CN" dirty="0"/>
              <a:t>S</a:t>
            </a:r>
          </a:p>
        </p:txBody>
      </p:sp>
      <p:sp>
        <p:nvSpPr>
          <p:cNvPr id="101380" name="Oval 4"/>
          <p:cNvSpPr>
            <a:spLocks noChangeArrowheads="1"/>
          </p:cNvSpPr>
          <p:nvPr/>
        </p:nvSpPr>
        <p:spPr bwMode="auto">
          <a:xfrm>
            <a:off x="857224" y="4559318"/>
            <a:ext cx="1728787" cy="1512888"/>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101382" name="Oval 6"/>
          <p:cNvSpPr>
            <a:spLocks noChangeArrowheads="1"/>
          </p:cNvSpPr>
          <p:nvPr/>
        </p:nvSpPr>
        <p:spPr bwMode="auto">
          <a:xfrm>
            <a:off x="1466794" y="5126065"/>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v</a:t>
            </a:r>
          </a:p>
        </p:txBody>
      </p:sp>
      <p:sp>
        <p:nvSpPr>
          <p:cNvPr id="101385" name="Oval 9"/>
          <p:cNvSpPr>
            <a:spLocks noChangeArrowheads="1"/>
          </p:cNvSpPr>
          <p:nvPr/>
        </p:nvSpPr>
        <p:spPr bwMode="auto">
          <a:xfrm>
            <a:off x="6200799" y="4559318"/>
            <a:ext cx="1728787" cy="1512888"/>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101386" name="Text Box 10"/>
          <p:cNvSpPr txBox="1">
            <a:spLocks noChangeArrowheads="1"/>
          </p:cNvSpPr>
          <p:nvPr/>
        </p:nvSpPr>
        <p:spPr bwMode="auto">
          <a:xfrm>
            <a:off x="6561161" y="4056081"/>
            <a:ext cx="1008063" cy="365125"/>
          </a:xfrm>
          <a:prstGeom prst="rect">
            <a:avLst/>
          </a:prstGeom>
          <a:noFill/>
          <a:ln w="38100" algn="ctr">
            <a:noFill/>
            <a:miter lim="800000"/>
            <a:tailEnd type="none" w="med" len="lg"/>
          </a:ln>
          <a:effectLst/>
        </p:spPr>
        <p:txBody>
          <a:bodyPr lIns="0" tIns="0" rIns="0" bIns="0">
            <a:spAutoFit/>
          </a:bodyPr>
          <a:lstStyle/>
          <a:p>
            <a:pPr algn="ctr"/>
            <a:r>
              <a:rPr lang="en-US" altLang="zh-CN" dirty="0"/>
              <a:t>U=V</a:t>
            </a:r>
            <a:r>
              <a:rPr lang="en-US" altLang="zh-CN" dirty="0">
                <a:latin typeface="宋体" panose="02010600030101010101" pitchFamily="2" charset="-122"/>
                <a:ea typeface="宋体" panose="02010600030101010101" pitchFamily="2" charset="-122"/>
              </a:rPr>
              <a:t>-</a:t>
            </a:r>
            <a:r>
              <a:rPr lang="en-US" altLang="zh-CN" dirty="0"/>
              <a:t>S</a:t>
            </a:r>
          </a:p>
        </p:txBody>
      </p:sp>
      <p:sp>
        <p:nvSpPr>
          <p:cNvPr id="101387" name="Oval 11"/>
          <p:cNvSpPr>
            <a:spLocks noChangeArrowheads="1"/>
          </p:cNvSpPr>
          <p:nvPr/>
        </p:nvSpPr>
        <p:spPr bwMode="auto">
          <a:xfrm>
            <a:off x="7137424" y="477521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u</a:t>
            </a:r>
          </a:p>
        </p:txBody>
      </p:sp>
      <p:sp>
        <p:nvSpPr>
          <p:cNvPr id="101388" name="Oval 12"/>
          <p:cNvSpPr>
            <a:spLocks noChangeArrowheads="1"/>
          </p:cNvSpPr>
          <p:nvPr/>
        </p:nvSpPr>
        <p:spPr bwMode="auto">
          <a:xfrm>
            <a:off x="7064399" y="542291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101389" name="Oval 13"/>
          <p:cNvSpPr>
            <a:spLocks noChangeArrowheads="1"/>
          </p:cNvSpPr>
          <p:nvPr/>
        </p:nvSpPr>
        <p:spPr bwMode="auto">
          <a:xfrm>
            <a:off x="6489724" y="506414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642910" y="1665508"/>
            <a:ext cx="8215370" cy="1933653"/>
          </a:xfrm>
          <a:prstGeom prst="rect">
            <a:avLst/>
          </a:prstGeom>
          <a:solidFill>
            <a:schemeClr val="accent3">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tIns="72000" bIns="72000" rtlCol="0">
            <a:spAutoFit/>
          </a:bodyPr>
          <a:lstStyle/>
          <a:p>
            <a:pPr marL="457200" indent="-457200" algn="l">
              <a:lnSpc>
                <a:spcPct val="150000"/>
              </a:lnSpc>
              <a:buBlip>
                <a:blip r:embed="rId2"/>
              </a:buBlip>
            </a:pP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第</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组为已求出最短路径的顶点集合（用</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表示，初始时</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中只有一个源点，以后每求得一条最短路径</a:t>
            </a:r>
            <a:r>
              <a:rPr kumimoji="1" lang="en-US" altLang="zh-CN" sz="2000" i="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latin typeface="宋体" panose="02010600030101010101" pitchFamily="2" charset="-122"/>
                <a:cs typeface="Times New Roman" panose="02020603050405020304" pitchFamily="18" charset="0"/>
              </a:rPr>
              <a:t>… </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，就将</a:t>
            </a:r>
            <a:r>
              <a:rPr kumimoji="1" lang="en-US" altLang="zh-CN" sz="2000" i="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加入到集合</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中，直到全部顶点都加入到</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中，算法就结束了）。</a:t>
            </a:r>
          </a:p>
          <a:p>
            <a:pPr marL="457200" indent="-457200" algn="l">
              <a:lnSpc>
                <a:spcPct val="150000"/>
              </a:lnSpc>
              <a:buBlip>
                <a:blip r:embed="rId2"/>
              </a:buBlip>
            </a:pP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第</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组为其余未求出最短路径的顶点集合（用</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表示）。</a:t>
            </a:r>
            <a:endParaRPr lang="zh-CN" altLang="en-US" sz="2000" dirty="0">
              <a:solidFill>
                <a:srgbClr val="3333FF"/>
              </a:solidFill>
              <a:latin typeface="Times New Roman" panose="02020603050405020304" pitchFamily="18" charset="0"/>
              <a:cs typeface="Times New Roman" panose="02020603050405020304" pitchFamily="18" charset="0"/>
            </a:endParaRPr>
          </a:p>
        </p:txBody>
      </p:sp>
      <p:grpSp>
        <p:nvGrpSpPr>
          <p:cNvPr id="21" name="组合 20"/>
          <p:cNvGrpSpPr/>
          <p:nvPr/>
        </p:nvGrpSpPr>
        <p:grpSpPr>
          <a:xfrm>
            <a:off x="2714612" y="4178392"/>
            <a:ext cx="3500462" cy="1322310"/>
            <a:chOff x="2714612" y="3964078"/>
            <a:chExt cx="3500462" cy="1322310"/>
          </a:xfrm>
        </p:grpSpPr>
        <p:sp>
          <p:nvSpPr>
            <p:cNvPr id="16" name="TextBox 15"/>
            <p:cNvSpPr txBox="1"/>
            <p:nvPr/>
          </p:nvSpPr>
          <p:spPr>
            <a:xfrm>
              <a:off x="2714612" y="3964078"/>
              <a:ext cx="3500462" cy="1107996"/>
            </a:xfrm>
            <a:prstGeom prst="rect">
              <a:avLst/>
            </a:prstGeom>
            <a:noFill/>
          </p:spPr>
          <p:txBody>
            <a:bodyPr wrap="square" rtlCol="0">
              <a:spAutoFit/>
            </a:bodyPr>
            <a:lstStyle/>
            <a:p>
              <a:r>
                <a:rPr lang="zh-CN" altLang="en-US" sz="2200" smtClean="0">
                  <a:ea typeface="楷体" panose="02010609060101010101" pitchFamily="49" charset="-122"/>
                  <a:cs typeface="Times New Roman" panose="02020603050405020304" pitchFamily="18" charset="0"/>
                </a:rPr>
                <a:t>      每一步求出</a:t>
              </a:r>
              <a:r>
                <a:rPr lang="en-US" altLang="zh-CN" sz="2200" i="1" smtClean="0">
                  <a:ea typeface="楷体" panose="02010609060101010101" pitchFamily="49" charset="-122"/>
                  <a:cs typeface="Times New Roman" panose="02020603050405020304" pitchFamily="18" charset="0"/>
                </a:rPr>
                <a:t>v</a:t>
              </a:r>
              <a:r>
                <a:rPr lang="zh-CN" altLang="en-US" sz="2200" smtClean="0">
                  <a:ea typeface="楷体" panose="02010609060101010101" pitchFamily="49" charset="-122"/>
                  <a:cs typeface="Times New Roman" panose="02020603050405020304" pitchFamily="18" charset="0"/>
                </a:rPr>
                <a:t>到</a:t>
              </a:r>
              <a:r>
                <a:rPr lang="en-US" altLang="zh-CN" sz="2200" smtClean="0">
                  <a:ea typeface="楷体" panose="02010609060101010101" pitchFamily="49" charset="-122"/>
                  <a:cs typeface="Times New Roman" panose="02020603050405020304" pitchFamily="18" charset="0"/>
                </a:rPr>
                <a:t>U</a:t>
              </a:r>
              <a:r>
                <a:rPr lang="zh-CN" altLang="en-US" sz="2200" smtClean="0">
                  <a:ea typeface="楷体" panose="02010609060101010101" pitchFamily="49" charset="-122"/>
                  <a:cs typeface="Times New Roman" panose="02020603050405020304" pitchFamily="18" charset="0"/>
                </a:rPr>
                <a:t>中一个顶点</a:t>
              </a:r>
              <a:r>
                <a:rPr lang="en-US" altLang="zh-CN" sz="2200" i="1" smtClean="0">
                  <a:ea typeface="楷体" panose="02010609060101010101" pitchFamily="49" charset="-122"/>
                  <a:cs typeface="Times New Roman" panose="02020603050405020304" pitchFamily="18" charset="0"/>
                </a:rPr>
                <a:t>u</a:t>
              </a:r>
              <a:r>
                <a:rPr lang="zh-CN" altLang="en-US" sz="2200" smtClean="0">
                  <a:ea typeface="楷体" panose="02010609060101010101" pitchFamily="49" charset="-122"/>
                  <a:cs typeface="Times New Roman" panose="02020603050405020304" pitchFamily="18" charset="0"/>
                </a:rPr>
                <a:t>的</a:t>
              </a:r>
              <a:r>
                <a:rPr kumimoji="1" lang="zh-CN" altLang="en-US" sz="2200" smtClean="0">
                  <a:ea typeface="楷体" panose="02010609060101010101" pitchFamily="49" charset="-122"/>
                  <a:cs typeface="Times New Roman" panose="02020603050405020304" pitchFamily="18" charset="0"/>
                </a:rPr>
                <a:t>最短路径，并将</a:t>
              </a:r>
              <a:r>
                <a:rPr kumimoji="1" lang="en-US" altLang="zh-CN" sz="2200" i="1" smtClean="0">
                  <a:ea typeface="楷体" panose="02010609060101010101" pitchFamily="49" charset="-122"/>
                  <a:cs typeface="Times New Roman" panose="02020603050405020304" pitchFamily="18" charset="0"/>
                </a:rPr>
                <a:t>u</a:t>
              </a:r>
              <a:r>
                <a:rPr kumimoji="1" lang="zh-CN" altLang="en-US" sz="2200" smtClean="0">
                  <a:ea typeface="楷体" panose="02010609060101010101" pitchFamily="49" charset="-122"/>
                  <a:cs typeface="Times New Roman" panose="02020603050405020304" pitchFamily="18" charset="0"/>
                </a:rPr>
                <a:t>移动到</a:t>
              </a:r>
              <a:r>
                <a:rPr kumimoji="1" lang="en-US" altLang="zh-CN" sz="2200" smtClean="0">
                  <a:ea typeface="楷体" panose="02010609060101010101" pitchFamily="49" charset="-122"/>
                  <a:cs typeface="Times New Roman" panose="02020603050405020304" pitchFamily="18" charset="0"/>
                </a:rPr>
                <a:t>S</a:t>
              </a:r>
              <a:r>
                <a:rPr kumimoji="1" lang="zh-CN" altLang="en-US" sz="2200" smtClean="0">
                  <a:ea typeface="楷体" panose="02010609060101010101" pitchFamily="49" charset="-122"/>
                  <a:cs typeface="Times New Roman" panose="02020603050405020304" pitchFamily="18" charset="0"/>
                </a:rPr>
                <a:t>中。直到</a:t>
              </a:r>
              <a:r>
                <a:rPr kumimoji="1" lang="en-US" altLang="zh-CN" sz="2200" smtClean="0">
                  <a:ea typeface="楷体" panose="02010609060101010101" pitchFamily="49" charset="-122"/>
                  <a:cs typeface="Times New Roman" panose="02020603050405020304" pitchFamily="18" charset="0"/>
                </a:rPr>
                <a:t>U</a:t>
              </a:r>
              <a:r>
                <a:rPr kumimoji="1" lang="zh-CN" altLang="en-US" sz="2200" smtClean="0">
                  <a:ea typeface="楷体" panose="02010609060101010101" pitchFamily="49" charset="-122"/>
                  <a:cs typeface="Times New Roman" panose="02020603050405020304" pitchFamily="18" charset="0"/>
                </a:rPr>
                <a:t>为空。</a:t>
              </a:r>
              <a:endParaRPr lang="zh-CN" altLang="en-US" sz="2200">
                <a:ea typeface="楷体" panose="02010609060101010101" pitchFamily="49" charset="-122"/>
                <a:cs typeface="Times New Roman" panose="02020603050405020304" pitchFamily="18" charset="0"/>
              </a:endParaRPr>
            </a:p>
          </p:txBody>
        </p:sp>
        <p:sp>
          <p:nvSpPr>
            <p:cNvPr id="20" name="左箭头 19"/>
            <p:cNvSpPr/>
            <p:nvPr/>
          </p:nvSpPr>
          <p:spPr>
            <a:xfrm>
              <a:off x="3000364" y="5143512"/>
              <a:ext cx="3000396" cy="142876"/>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136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descr="羊皮纸"/>
          <p:cNvSpPr txBox="1">
            <a:spLocks noChangeArrowheads="1"/>
          </p:cNvSpPr>
          <p:nvPr/>
        </p:nvSpPr>
        <p:spPr bwMode="auto">
          <a:xfrm>
            <a:off x="395288" y="1125538"/>
            <a:ext cx="8280400" cy="1741603"/>
          </a:xfrm>
          <a:prstGeom prst="rect">
            <a:avLst/>
          </a:prstGeom>
          <a:solidFill>
            <a:schemeClr val="accent3">
              <a:lumMod val="20000"/>
              <a:lumOff val="80000"/>
            </a:schemeClr>
          </a:solidFill>
        </p:spPr>
        <p:style>
          <a:lnRef idx="1">
            <a:schemeClr val="accent4"/>
          </a:lnRef>
          <a:fillRef idx="2">
            <a:schemeClr val="accent4"/>
          </a:fillRef>
          <a:effectRef idx="1">
            <a:schemeClr val="accent4"/>
          </a:effectRef>
          <a:fontRef idx="minor">
            <a:schemeClr val="dk1"/>
          </a:fontRef>
        </p:style>
        <p:txBody>
          <a:bodyPr tIns="108000" bIns="108000">
            <a:spAutoFit/>
          </a:bodyPr>
          <a:lstStyle/>
          <a:p>
            <a:pPr algn="l">
              <a:lnSpc>
                <a:spcPct val="150000"/>
              </a:lnSpc>
            </a:pPr>
            <a:r>
              <a:rPr kumimoji="1" lang="en-US" altLang="zh-CN" sz="2200" dirty="0">
                <a:ea typeface="楷体" panose="02010609060101010101" pitchFamily="49" charset="-122"/>
                <a:cs typeface="Times New Roman" panose="02020603050405020304" pitchFamily="18" charset="0"/>
              </a:rPr>
              <a:t>     </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初始化：</a:t>
            </a:r>
            <a:r>
              <a:rPr kumimoji="1" lang="en-US" altLang="zh-CN"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只包含源点即</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S={</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的最短路径为</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包含除</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外的其他顶点</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与</a:t>
            </a:r>
            <a:r>
              <a:rPr kumimoji="1" lang="en-US" altLang="zh-CN"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中顶点</a:t>
            </a:r>
            <a:r>
              <a:rPr kumimoji="1" lang="en-US" altLang="zh-CN" sz="2200" i="1" dirty="0" err="1"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的距离</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为边上的权值（若</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与</a:t>
            </a:r>
            <a:r>
              <a:rPr kumimoji="1" lang="en-US" altLang="zh-CN" sz="2200" i="1" dirty="0" err="1">
                <a:solidFill>
                  <a:srgbClr val="1000E4"/>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有边</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i="1" dirty="0" err="1">
                <a:solidFill>
                  <a:srgbClr val="1000E4"/>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&gt;</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）或∞（若</a:t>
            </a:r>
            <a:r>
              <a:rPr kumimoji="1" lang="en-US" altLang="zh-CN" sz="2200" i="1" dirty="0" err="1">
                <a:solidFill>
                  <a:srgbClr val="1000E4"/>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不是</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的出边邻接点）。     </a:t>
            </a:r>
          </a:p>
        </p:txBody>
      </p:sp>
      <p:sp>
        <p:nvSpPr>
          <p:cNvPr id="50179" name="Text Box 3"/>
          <p:cNvSpPr txBox="1">
            <a:spLocks noChangeArrowheads="1"/>
          </p:cNvSpPr>
          <p:nvPr/>
        </p:nvSpPr>
        <p:spPr bwMode="auto">
          <a:xfrm>
            <a:off x="395288" y="404813"/>
            <a:ext cx="3671887" cy="457200"/>
          </a:xfrm>
          <a:prstGeom prst="rect">
            <a:avLst/>
          </a:prstGeom>
          <a:solidFill>
            <a:schemeClr val="folHlink"/>
          </a:solidFill>
          <a:ln w="19050" algn="ctr">
            <a:noFill/>
            <a:miter lim="800000"/>
            <a:tailEnd type="none" w="med" len="lg"/>
          </a:ln>
          <a:effectLst/>
        </p:spPr>
        <p:txBody>
          <a:bodyPr>
            <a:spAutoFit/>
          </a:bodyPr>
          <a:lstStyle/>
          <a:p>
            <a:pPr algn="ctr"/>
            <a:r>
              <a:rPr kumimoji="1" lang="zh-CN" altLang="en-US" dirty="0">
                <a:solidFill>
                  <a:schemeClr val="bg1"/>
                </a:solidFill>
                <a:latin typeface="楷体" panose="02010609060101010101" pitchFamily="49" charset="-122"/>
                <a:ea typeface="楷体" panose="02010609060101010101" pitchFamily="49" charset="-122"/>
              </a:rPr>
              <a:t>狄克斯特拉算法的过程</a:t>
            </a:r>
          </a:p>
        </p:txBody>
      </p:sp>
      <p:grpSp>
        <p:nvGrpSpPr>
          <p:cNvPr id="16" name="组合 15"/>
          <p:cNvGrpSpPr/>
          <p:nvPr/>
        </p:nvGrpSpPr>
        <p:grpSpPr>
          <a:xfrm>
            <a:off x="2252676" y="3000372"/>
            <a:ext cx="4176712" cy="2592387"/>
            <a:chOff x="2252676" y="3000372"/>
            <a:chExt cx="4176712" cy="2592387"/>
          </a:xfrm>
        </p:grpSpPr>
        <p:sp>
          <p:nvSpPr>
            <p:cNvPr id="50180" name="Oval 4"/>
            <p:cNvSpPr>
              <a:spLocks noChangeArrowheads="1"/>
            </p:cNvSpPr>
            <p:nvPr/>
          </p:nvSpPr>
          <p:spPr bwMode="auto">
            <a:xfrm>
              <a:off x="2252676" y="3503610"/>
              <a:ext cx="1728787" cy="1512888"/>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50181" name="Text Box 5"/>
            <p:cNvSpPr txBox="1">
              <a:spLocks noChangeArrowheads="1"/>
            </p:cNvSpPr>
            <p:nvPr/>
          </p:nvSpPr>
          <p:spPr bwMode="auto">
            <a:xfrm>
              <a:off x="2828938" y="3000372"/>
              <a:ext cx="576262" cy="365125"/>
            </a:xfrm>
            <a:prstGeom prst="rect">
              <a:avLst/>
            </a:prstGeom>
            <a:noFill/>
            <a:ln w="38100" algn="ctr">
              <a:noFill/>
              <a:miter lim="800000"/>
              <a:tailEnd type="none" w="med" len="lg"/>
            </a:ln>
            <a:effectLst/>
          </p:spPr>
          <p:txBody>
            <a:bodyPr lIns="0" tIns="0" rIns="0" bIns="0">
              <a:spAutoFit/>
            </a:bodyPr>
            <a:lstStyle/>
            <a:p>
              <a:pPr algn="ctr"/>
              <a:r>
                <a:rPr lang="en-US" altLang="zh-CN"/>
                <a:t>S</a:t>
              </a:r>
            </a:p>
          </p:txBody>
        </p:sp>
        <p:sp>
          <p:nvSpPr>
            <p:cNvPr id="50182" name="Oval 6"/>
            <p:cNvSpPr>
              <a:spLocks noChangeArrowheads="1"/>
            </p:cNvSpPr>
            <p:nvPr/>
          </p:nvSpPr>
          <p:spPr bwMode="auto">
            <a:xfrm>
              <a:off x="2973401" y="404336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v</a:t>
              </a:r>
            </a:p>
          </p:txBody>
        </p:sp>
        <p:sp>
          <p:nvSpPr>
            <p:cNvPr id="50185" name="Oval 9"/>
            <p:cNvSpPr>
              <a:spLocks noChangeArrowheads="1"/>
            </p:cNvSpPr>
            <p:nvPr/>
          </p:nvSpPr>
          <p:spPr bwMode="auto">
            <a:xfrm>
              <a:off x="4700601" y="3503610"/>
              <a:ext cx="1728787" cy="1512888"/>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50186" name="Text Box 10"/>
            <p:cNvSpPr txBox="1">
              <a:spLocks noChangeArrowheads="1"/>
            </p:cNvSpPr>
            <p:nvPr/>
          </p:nvSpPr>
          <p:spPr bwMode="auto">
            <a:xfrm>
              <a:off x="5060963" y="3000372"/>
              <a:ext cx="1008062" cy="365125"/>
            </a:xfrm>
            <a:prstGeom prst="rect">
              <a:avLst/>
            </a:prstGeom>
            <a:noFill/>
            <a:ln w="38100" algn="ctr">
              <a:noFill/>
              <a:miter lim="800000"/>
              <a:tailEnd type="none" w="med" len="lg"/>
            </a:ln>
            <a:effectLst/>
          </p:spPr>
          <p:txBody>
            <a:bodyPr lIns="0" tIns="0" rIns="0" bIns="0">
              <a:spAutoFit/>
            </a:bodyPr>
            <a:lstStyle/>
            <a:p>
              <a:pPr algn="ctr"/>
              <a:r>
                <a:rPr lang="en-US" altLang="zh-CN"/>
                <a:t>U=V</a:t>
              </a:r>
              <a:r>
                <a:rPr lang="en-US" altLang="zh-CN">
                  <a:latin typeface="宋体" panose="02010600030101010101" pitchFamily="2" charset="-122"/>
                  <a:ea typeface="宋体" panose="02010600030101010101" pitchFamily="2" charset="-122"/>
                </a:rPr>
                <a:t>-</a:t>
              </a:r>
              <a:r>
                <a:rPr lang="en-US" altLang="zh-CN"/>
                <a:t>S</a:t>
              </a:r>
            </a:p>
          </p:txBody>
        </p:sp>
        <p:sp>
          <p:nvSpPr>
            <p:cNvPr id="50187" name="Oval 11"/>
            <p:cNvSpPr>
              <a:spLocks noChangeArrowheads="1"/>
            </p:cNvSpPr>
            <p:nvPr/>
          </p:nvSpPr>
          <p:spPr bwMode="auto">
            <a:xfrm>
              <a:off x="4916501" y="404336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i</a:t>
              </a:r>
            </a:p>
          </p:txBody>
        </p:sp>
        <p:sp>
          <p:nvSpPr>
            <p:cNvPr id="50188" name="Oval 12"/>
            <p:cNvSpPr>
              <a:spLocks noChangeArrowheads="1"/>
            </p:cNvSpPr>
            <p:nvPr/>
          </p:nvSpPr>
          <p:spPr bwMode="auto">
            <a:xfrm>
              <a:off x="5564201" y="436721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50189" name="Oval 13"/>
            <p:cNvSpPr>
              <a:spLocks noChangeArrowheads="1"/>
            </p:cNvSpPr>
            <p:nvPr/>
          </p:nvSpPr>
          <p:spPr bwMode="auto">
            <a:xfrm>
              <a:off x="5492763" y="375602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50191" name="Text Box 15"/>
            <p:cNvSpPr txBox="1">
              <a:spLocks noChangeArrowheads="1"/>
            </p:cNvSpPr>
            <p:nvPr/>
          </p:nvSpPr>
          <p:spPr bwMode="auto">
            <a:xfrm>
              <a:off x="3044838" y="5195884"/>
              <a:ext cx="2736850" cy="396875"/>
            </a:xfrm>
            <a:prstGeom prst="rect">
              <a:avLst/>
            </a:prstGeom>
            <a:noFill/>
            <a:ln w="38100" algn="ctr">
              <a:noFill/>
              <a:miter lim="800000"/>
              <a:tailEnd type="none" w="med" len="lg"/>
            </a:ln>
            <a:effectLst/>
          </p:spPr>
          <p:txBody>
            <a:bodyPr>
              <a:spAutoFit/>
            </a:bodyPr>
            <a:lstStyle/>
            <a:p>
              <a:r>
                <a:rPr kumimoji="1" lang="en-US" altLang="zh-CN" sz="2000" i="1" dirty="0">
                  <a:ea typeface="楷体" panose="02010609060101010101" pitchFamily="49" charset="-122"/>
                  <a:cs typeface="Times New Roman" panose="02020603050405020304" pitchFamily="18" charset="0"/>
                </a:rPr>
                <a:t>v</a:t>
              </a:r>
              <a:r>
                <a:rPr kumimoji="1" lang="zh-CN" altLang="en-US" sz="2000" dirty="0">
                  <a:ea typeface="楷体" panose="02010609060101010101" pitchFamily="49" charset="-122"/>
                  <a:cs typeface="Times New Roman" panose="02020603050405020304" pitchFamily="18" charset="0"/>
                </a:rPr>
                <a:t>与</a:t>
              </a:r>
              <a:r>
                <a:rPr kumimoji="1" lang="en-US" altLang="zh-CN" sz="2000" dirty="0">
                  <a:ea typeface="楷体" panose="02010609060101010101" pitchFamily="49" charset="-122"/>
                  <a:cs typeface="Times New Roman" panose="02020603050405020304" pitchFamily="18" charset="0"/>
                </a:rPr>
                <a:t>U</a:t>
              </a:r>
              <a:r>
                <a:rPr kumimoji="1" lang="zh-CN" altLang="en-US" sz="2000" dirty="0">
                  <a:ea typeface="楷体" panose="02010609060101010101" pitchFamily="49" charset="-122"/>
                  <a:cs typeface="Times New Roman" panose="02020603050405020304" pitchFamily="18" charset="0"/>
                </a:rPr>
                <a:t>中</a:t>
              </a:r>
              <a:r>
                <a:rPr kumimoji="1" lang="zh-CN" altLang="en-US" sz="2000" dirty="0" smtClean="0">
                  <a:ea typeface="楷体" panose="02010609060101010101" pitchFamily="49" charset="-122"/>
                  <a:cs typeface="Times New Roman" panose="02020603050405020304" pitchFamily="18" charset="0"/>
                </a:rPr>
                <a:t>顶点</a:t>
              </a:r>
              <a:r>
                <a:rPr kumimoji="1" lang="en-US" altLang="zh-CN" sz="2000" i="1" dirty="0" smtClean="0">
                  <a:ea typeface="楷体" panose="02010609060101010101" pitchFamily="49" charset="-122"/>
                  <a:cs typeface="Times New Roman" panose="02020603050405020304" pitchFamily="18" charset="0"/>
                </a:rPr>
                <a:t>i</a:t>
              </a:r>
              <a:r>
                <a:rPr kumimoji="1" lang="zh-CN" altLang="en-US" sz="2000" dirty="0" smtClean="0">
                  <a:ea typeface="楷体" panose="02010609060101010101" pitchFamily="49" charset="-122"/>
                  <a:cs typeface="Times New Roman" panose="02020603050405020304" pitchFamily="18" charset="0"/>
                </a:rPr>
                <a:t>的边</a:t>
              </a:r>
              <a:endParaRPr kumimoji="1" lang="zh-CN" altLang="en-US" sz="2000" i="1" dirty="0">
                <a:ea typeface="楷体" panose="02010609060101010101" pitchFamily="49" charset="-122"/>
                <a:cs typeface="Times New Roman" panose="02020603050405020304" pitchFamily="18" charset="0"/>
              </a:endParaRPr>
            </a:p>
          </p:txBody>
        </p:sp>
        <p:sp>
          <p:nvSpPr>
            <p:cNvPr id="50192" name="Line 16"/>
            <p:cNvSpPr>
              <a:spLocks noChangeShapeType="1"/>
            </p:cNvSpPr>
            <p:nvPr/>
          </p:nvSpPr>
          <p:spPr bwMode="auto">
            <a:xfrm>
              <a:off x="3405201" y="4259259"/>
              <a:ext cx="1511300" cy="0"/>
            </a:xfrm>
            <a:prstGeom prst="line">
              <a:avLst/>
            </a:prstGeom>
            <a:noFill/>
            <a:ln w="28575">
              <a:solidFill>
                <a:srgbClr val="FF3300"/>
              </a:solidFill>
              <a:round/>
              <a:tailEnd type="stealth" w="med" len="lg"/>
            </a:ln>
            <a:effectLst/>
          </p:spPr>
          <p:txBody>
            <a:bodyPr wrap="none"/>
            <a:lstStyle/>
            <a:p>
              <a:endParaRPr lang="zh-CN" altLang="en-US"/>
            </a:p>
          </p:txBody>
        </p:sp>
        <p:sp>
          <p:nvSpPr>
            <p:cNvPr id="50193" name="Line 17"/>
            <p:cNvSpPr>
              <a:spLocks noChangeShapeType="1"/>
            </p:cNvSpPr>
            <p:nvPr/>
          </p:nvSpPr>
          <p:spPr bwMode="auto">
            <a:xfrm>
              <a:off x="4268801" y="4259259"/>
              <a:ext cx="0" cy="1008063"/>
            </a:xfrm>
            <a:prstGeom prst="line">
              <a:avLst/>
            </a:prstGeom>
            <a:noFill/>
            <a:ln w="38100">
              <a:solidFill>
                <a:srgbClr val="339966"/>
              </a:solidFill>
              <a:round/>
              <a:headEnd type="none"/>
              <a:tailEnd type="none" w="med" len="lg"/>
            </a:ln>
            <a:effectLst/>
          </p:spPr>
          <p:txBody>
            <a:bodyPr wrap="none"/>
            <a:lstStyle/>
            <a:p>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137</a:t>
            </a:fld>
            <a:endParaRPr lang="en-US" altLang="zh-CN"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6" name="Oval 8"/>
          <p:cNvSpPr>
            <a:spLocks noChangeArrowheads="1"/>
          </p:cNvSpPr>
          <p:nvPr/>
        </p:nvSpPr>
        <p:spPr bwMode="auto">
          <a:xfrm>
            <a:off x="4498975" y="2503478"/>
            <a:ext cx="1728788" cy="1512887"/>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258053" name="Oval 5"/>
          <p:cNvSpPr>
            <a:spLocks noChangeArrowheads="1"/>
          </p:cNvSpPr>
          <p:nvPr/>
        </p:nvSpPr>
        <p:spPr bwMode="auto">
          <a:xfrm>
            <a:off x="2057394" y="2503478"/>
            <a:ext cx="1728788" cy="1512887"/>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258050" name="Text Box 2" descr="羊皮纸"/>
          <p:cNvSpPr txBox="1">
            <a:spLocks noChangeArrowheads="1"/>
          </p:cNvSpPr>
          <p:nvPr/>
        </p:nvSpPr>
        <p:spPr bwMode="auto">
          <a:xfrm>
            <a:off x="684212" y="333375"/>
            <a:ext cx="8031191" cy="1175872"/>
          </a:xfrm>
          <a:prstGeom prst="rect">
            <a:avLst/>
          </a:prstGeom>
          <a:solidFill>
            <a:schemeClr val="accent3">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tIns="108000" bIns="108000">
            <a:spAutoFit/>
          </a:bodyPr>
          <a:lstStyle/>
          <a:p>
            <a:pPr algn="l">
              <a:lnSpc>
                <a:spcPct val="150000"/>
              </a:lnSpc>
            </a:pPr>
            <a:r>
              <a:rPr kumimoji="1" lang="zh-CN" altLang="en-US" sz="2200" dirty="0">
                <a:ea typeface="楷体" panose="02010609060101010101" pitchFamily="49" charset="-122"/>
                <a:cs typeface="Times New Roman" panose="02020603050405020304" pitchFamily="18" charset="0"/>
              </a:rPr>
              <a:t>　　</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）从</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中选取一</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个距离</a:t>
            </a:r>
            <a:r>
              <a:rPr kumimoji="1" lang="en-US" altLang="zh-CN" sz="2200" i="1"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最小的顶点</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，把</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加入</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中（该选定的距离就是</a:t>
            </a:r>
            <a:r>
              <a:rPr kumimoji="1" lang="en-US" altLang="zh-CN" sz="2200" i="1"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 </a:t>
            </a:r>
            <a:r>
              <a:rPr kumimoji="1" lang="en-US" altLang="zh-CN" sz="22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a:t>
            </a:r>
            <a:r>
              <a:rPr kumimoji="1" lang="en-US" altLang="zh-CN" sz="2200" i="1"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kumimoji="1" lang="en-US" altLang="zh-CN" sz="2200" i="1"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的最短路径长度）。     </a:t>
            </a:r>
          </a:p>
        </p:txBody>
      </p:sp>
      <p:sp>
        <p:nvSpPr>
          <p:cNvPr id="258054" name="Text Box 6"/>
          <p:cNvSpPr txBox="1">
            <a:spLocks noChangeArrowheads="1"/>
          </p:cNvSpPr>
          <p:nvPr/>
        </p:nvSpPr>
        <p:spPr bwMode="auto">
          <a:xfrm>
            <a:off x="2627313" y="2000240"/>
            <a:ext cx="576262" cy="365125"/>
          </a:xfrm>
          <a:prstGeom prst="rect">
            <a:avLst/>
          </a:prstGeom>
          <a:noFill/>
          <a:ln w="38100" algn="ctr">
            <a:noFill/>
            <a:miter lim="800000"/>
            <a:tailEnd type="none" w="med" len="lg"/>
          </a:ln>
          <a:effectLst/>
        </p:spPr>
        <p:txBody>
          <a:bodyPr lIns="0" tIns="0" rIns="0" bIns="0">
            <a:spAutoFit/>
          </a:bodyPr>
          <a:lstStyle/>
          <a:p>
            <a:pPr algn="ctr"/>
            <a:r>
              <a:rPr lang="en-US" altLang="zh-CN"/>
              <a:t>S</a:t>
            </a:r>
          </a:p>
        </p:txBody>
      </p:sp>
      <p:sp>
        <p:nvSpPr>
          <p:cNvPr id="258055" name="Oval 7"/>
          <p:cNvSpPr>
            <a:spLocks noChangeArrowheads="1"/>
          </p:cNvSpPr>
          <p:nvPr/>
        </p:nvSpPr>
        <p:spPr bwMode="auto">
          <a:xfrm>
            <a:off x="2484438" y="300830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v</a:t>
            </a:r>
          </a:p>
        </p:txBody>
      </p:sp>
      <p:sp>
        <p:nvSpPr>
          <p:cNvPr id="258057" name="Text Box 9"/>
          <p:cNvSpPr txBox="1">
            <a:spLocks noChangeArrowheads="1"/>
          </p:cNvSpPr>
          <p:nvPr/>
        </p:nvSpPr>
        <p:spPr bwMode="auto">
          <a:xfrm>
            <a:off x="4859338" y="2000240"/>
            <a:ext cx="1008062" cy="365125"/>
          </a:xfrm>
          <a:prstGeom prst="rect">
            <a:avLst/>
          </a:prstGeom>
          <a:noFill/>
          <a:ln w="38100" algn="ctr">
            <a:noFill/>
            <a:miter lim="800000"/>
            <a:tailEnd type="none" w="med" len="lg"/>
          </a:ln>
          <a:effectLst/>
        </p:spPr>
        <p:txBody>
          <a:bodyPr lIns="0" tIns="0" rIns="0" bIns="0">
            <a:spAutoFit/>
          </a:bodyPr>
          <a:lstStyle/>
          <a:p>
            <a:pPr algn="ctr"/>
            <a:r>
              <a:rPr lang="en-US" altLang="zh-CN"/>
              <a:t>U=V</a:t>
            </a:r>
            <a:r>
              <a:rPr lang="en-US" altLang="zh-CN">
                <a:latin typeface="宋体" panose="02010600030101010101" pitchFamily="2" charset="-122"/>
                <a:ea typeface="宋体" panose="02010600030101010101" pitchFamily="2" charset="-122"/>
              </a:rPr>
              <a:t>-</a:t>
            </a:r>
            <a:r>
              <a:rPr lang="en-US" altLang="zh-CN"/>
              <a:t>S</a:t>
            </a:r>
          </a:p>
        </p:txBody>
      </p:sp>
      <p:sp>
        <p:nvSpPr>
          <p:cNvPr id="258058" name="Oval 10"/>
          <p:cNvSpPr>
            <a:spLocks noChangeArrowheads="1"/>
          </p:cNvSpPr>
          <p:nvPr/>
        </p:nvSpPr>
        <p:spPr bwMode="auto">
          <a:xfrm>
            <a:off x="4714875" y="304322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u</a:t>
            </a:r>
          </a:p>
        </p:txBody>
      </p:sp>
      <p:sp>
        <p:nvSpPr>
          <p:cNvPr id="258059" name="Oval 11"/>
          <p:cNvSpPr>
            <a:spLocks noChangeArrowheads="1"/>
          </p:cNvSpPr>
          <p:nvPr/>
        </p:nvSpPr>
        <p:spPr bwMode="auto">
          <a:xfrm>
            <a:off x="5362575" y="336707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258060" name="Oval 12"/>
          <p:cNvSpPr>
            <a:spLocks noChangeArrowheads="1"/>
          </p:cNvSpPr>
          <p:nvPr/>
        </p:nvSpPr>
        <p:spPr bwMode="auto">
          <a:xfrm>
            <a:off x="5291138" y="275589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258067" name="Freeform 19"/>
          <p:cNvSpPr/>
          <p:nvPr/>
        </p:nvSpPr>
        <p:spPr bwMode="auto">
          <a:xfrm>
            <a:off x="2908300" y="3186103"/>
            <a:ext cx="1803400" cy="63500"/>
          </a:xfrm>
          <a:custGeom>
            <a:avLst/>
            <a:gdLst/>
            <a:ahLst/>
            <a:cxnLst>
              <a:cxn ang="0">
                <a:pos x="0" y="0"/>
              </a:cxn>
              <a:cxn ang="0">
                <a:pos x="1136" y="40"/>
              </a:cxn>
            </a:cxnLst>
            <a:rect l="0" t="0" r="r" b="b"/>
            <a:pathLst>
              <a:path w="1136" h="40">
                <a:moveTo>
                  <a:pt x="0" y="0"/>
                </a:moveTo>
                <a:lnTo>
                  <a:pt x="1136" y="40"/>
                </a:lnTo>
              </a:path>
            </a:pathLst>
          </a:custGeom>
          <a:noFill/>
          <a:ln w="28575" cap="flat" cmpd="sng">
            <a:solidFill>
              <a:srgbClr val="FF0000"/>
            </a:solidFill>
            <a:prstDash val="solid"/>
            <a:round/>
            <a:headEnd type="none" w="med" len="med"/>
            <a:tailEnd type="stealth" w="med" len="lg"/>
          </a:ln>
          <a:effectLst/>
        </p:spPr>
        <p:txBody>
          <a:bodyPr wrap="none"/>
          <a:lstStyle/>
          <a:p>
            <a:endParaRPr lang="zh-CN" altLang="en-US"/>
          </a:p>
        </p:txBody>
      </p:sp>
      <p:grpSp>
        <p:nvGrpSpPr>
          <p:cNvPr id="18" name="组合 17"/>
          <p:cNvGrpSpPr/>
          <p:nvPr/>
        </p:nvGrpSpPr>
        <p:grpSpPr>
          <a:xfrm>
            <a:off x="2771775" y="3224203"/>
            <a:ext cx="2736850" cy="1333500"/>
            <a:chOff x="2771775" y="3224203"/>
            <a:chExt cx="2736850" cy="1333500"/>
          </a:xfrm>
        </p:grpSpPr>
        <p:sp>
          <p:nvSpPr>
            <p:cNvPr id="258066" name="Text Box 18"/>
            <p:cNvSpPr txBox="1">
              <a:spLocks noChangeArrowheads="1"/>
            </p:cNvSpPr>
            <p:nvPr/>
          </p:nvSpPr>
          <p:spPr bwMode="auto">
            <a:xfrm>
              <a:off x="2771775" y="4160828"/>
              <a:ext cx="2736850" cy="396875"/>
            </a:xfrm>
            <a:prstGeom prst="rect">
              <a:avLst/>
            </a:prstGeom>
            <a:noFill/>
            <a:ln w="38100" algn="ctr">
              <a:noFill/>
              <a:miter lim="800000"/>
              <a:tailEnd type="none" w="med" len="lg"/>
            </a:ln>
            <a:effectLst/>
          </p:spPr>
          <p:txBody>
            <a:bodyPr>
              <a:spAutoFit/>
            </a:bodyPr>
            <a:lstStyle/>
            <a:p>
              <a:r>
                <a:rPr kumimoji="1" lang="en-US" altLang="zh-CN" sz="2000" i="1" dirty="0">
                  <a:ea typeface="楷体" panose="02010609060101010101" pitchFamily="49" charset="-122"/>
                  <a:cs typeface="Times New Roman" panose="02020603050405020304" pitchFamily="18" charset="0"/>
                </a:rPr>
                <a:t>v</a:t>
              </a:r>
              <a:r>
                <a:rPr kumimoji="1" lang="zh-CN" altLang="en-US" sz="2000" dirty="0">
                  <a:ea typeface="楷体" panose="02010609060101010101" pitchFamily="49" charset="-122"/>
                  <a:cs typeface="Times New Roman" panose="02020603050405020304" pitchFamily="18" charset="0"/>
                </a:rPr>
                <a:t>与</a:t>
              </a:r>
              <a:r>
                <a:rPr kumimoji="1" lang="en-US" altLang="zh-CN" sz="2000" dirty="0">
                  <a:ea typeface="楷体" panose="02010609060101010101" pitchFamily="49" charset="-122"/>
                  <a:cs typeface="Times New Roman" panose="02020603050405020304" pitchFamily="18" charset="0"/>
                </a:rPr>
                <a:t>U</a:t>
              </a:r>
              <a:r>
                <a:rPr kumimoji="1" lang="zh-CN" altLang="en-US" sz="2000" dirty="0">
                  <a:ea typeface="楷体" panose="02010609060101010101" pitchFamily="49" charset="-122"/>
                  <a:cs typeface="Times New Roman" panose="02020603050405020304" pitchFamily="18" charset="0"/>
                </a:rPr>
                <a:t>中顶点</a:t>
              </a:r>
              <a:r>
                <a:rPr kumimoji="1" lang="en-US" altLang="zh-CN" sz="2000" i="1" dirty="0">
                  <a:ea typeface="楷体" panose="02010609060101010101" pitchFamily="49" charset="-122"/>
                  <a:cs typeface="Times New Roman" panose="02020603050405020304" pitchFamily="18" charset="0"/>
                </a:rPr>
                <a:t>u</a:t>
              </a:r>
              <a:r>
                <a:rPr kumimoji="1" lang="zh-CN" altLang="en-US" sz="2000" dirty="0">
                  <a:ea typeface="楷体" panose="02010609060101010101" pitchFamily="49" charset="-122"/>
                  <a:cs typeface="Times New Roman" panose="02020603050405020304" pitchFamily="18" charset="0"/>
                </a:rPr>
                <a:t>的边最小</a:t>
              </a:r>
              <a:endParaRPr kumimoji="1" lang="zh-CN" altLang="en-US" sz="2000" i="1" dirty="0">
                <a:ea typeface="楷体" panose="02010609060101010101" pitchFamily="49" charset="-122"/>
                <a:cs typeface="Times New Roman" panose="02020603050405020304" pitchFamily="18" charset="0"/>
              </a:endParaRPr>
            </a:p>
          </p:txBody>
        </p:sp>
        <p:sp>
          <p:nvSpPr>
            <p:cNvPr id="258068" name="Line 20"/>
            <p:cNvSpPr>
              <a:spLocks noChangeShapeType="1"/>
            </p:cNvSpPr>
            <p:nvPr/>
          </p:nvSpPr>
          <p:spPr bwMode="auto">
            <a:xfrm>
              <a:off x="4067175" y="3224203"/>
              <a:ext cx="0" cy="936625"/>
            </a:xfrm>
            <a:prstGeom prst="line">
              <a:avLst/>
            </a:prstGeom>
            <a:noFill/>
            <a:ln w="28575">
              <a:solidFill>
                <a:srgbClr val="339966"/>
              </a:solidFill>
              <a:round/>
              <a:tailEnd type="none" w="med" len="lg"/>
            </a:ln>
            <a:effectLst/>
          </p:spPr>
          <p:txBody>
            <a:bodyPr wrap="none"/>
            <a:lstStyle/>
            <a:p>
              <a:endParaRPr lang="zh-CN" altLang="en-US"/>
            </a:p>
          </p:txBody>
        </p:sp>
      </p:grpSp>
      <p:cxnSp>
        <p:nvCxnSpPr>
          <p:cNvPr id="17" name="直接箭头连接符 16"/>
          <p:cNvCxnSpPr>
            <a:stCxn id="258055" idx="5"/>
          </p:cNvCxnSpPr>
          <p:nvPr/>
        </p:nvCxnSpPr>
        <p:spPr>
          <a:xfrm rot="16200000" flipH="1">
            <a:off x="2864898" y="3364971"/>
            <a:ext cx="195009" cy="218800"/>
          </a:xfrm>
          <a:prstGeom prst="straightConnector1">
            <a:avLst/>
          </a:prstGeom>
          <a:ln w="28575">
            <a:solidFill>
              <a:srgbClr val="FF000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58055" idx="7"/>
          </p:cNvCxnSpPr>
          <p:nvPr/>
        </p:nvCxnSpPr>
        <p:spPr>
          <a:xfrm rot="5400000" flipH="1" flipV="1">
            <a:off x="3998389" y="1783548"/>
            <a:ext cx="142605" cy="2433378"/>
          </a:xfrm>
          <a:prstGeom prst="line">
            <a:avLst/>
          </a:prstGeom>
          <a:ln w="28575">
            <a:solidFill>
              <a:srgbClr val="002060"/>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2916238" y="3287703"/>
            <a:ext cx="2441580" cy="284173"/>
          </a:xfrm>
          <a:prstGeom prst="straightConnector1">
            <a:avLst/>
          </a:prstGeom>
          <a:ln w="28575">
            <a:solidFill>
              <a:srgbClr val="002060"/>
            </a:solidFill>
            <a:tailEnd type="stealth" w="med" len="lg"/>
          </a:ln>
        </p:spPr>
        <p:style>
          <a:lnRef idx="1">
            <a:schemeClr val="accent1"/>
          </a:lnRef>
          <a:fillRef idx="0">
            <a:schemeClr val="accent1"/>
          </a:fillRef>
          <a:effectRef idx="0">
            <a:schemeClr val="accent1"/>
          </a:effectRef>
          <a:fontRef idx="minor">
            <a:schemeClr val="tx1"/>
          </a:fontRef>
        </p:style>
      </p:cxnSp>
      <p:sp>
        <p:nvSpPr>
          <p:cNvPr id="2" name="幻灯片编号占位符 1"/>
          <p:cNvSpPr>
            <a:spLocks noGrp="1"/>
          </p:cNvSpPr>
          <p:nvPr>
            <p:ph type="sldNum" sz="quarter" idx="12"/>
          </p:nvPr>
        </p:nvSpPr>
        <p:spPr/>
        <p:txBody>
          <a:bodyPr/>
          <a:lstStyle/>
          <a:p>
            <a:fld id="{7B73CAF9-FD11-4256-9668-6A8A3A0B73F9}" type="slidenum">
              <a:rPr lang="en-US" altLang="zh-CN" smtClean="0"/>
              <a:t>138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20"/>
                                        </p:tgtEl>
                                      </p:cBhvr>
                                    </p:animEffect>
                                    <p:set>
                                      <p:cBhvr>
                                        <p:cTn id="11" dur="1" fill="hold">
                                          <p:stCondLst>
                                            <p:cond delay="499"/>
                                          </p:stCondLst>
                                        </p:cTn>
                                        <p:tgtEl>
                                          <p:spTgt spid="20"/>
                                        </p:tgtEl>
                                        <p:attrNameLst>
                                          <p:attrName>style.visibility</p:attrName>
                                        </p:attrNameLst>
                                      </p:cBhvr>
                                      <p:to>
                                        <p:strVal val="hidden"/>
                                      </p:to>
                                    </p:set>
                                  </p:childTnLst>
                                </p:cTn>
                              </p:par>
                              <p:par>
                                <p:cTn id="12" presetID="22" presetClass="exit" presetSubtype="4" fill="hold" nodeType="withEffect">
                                  <p:stCondLst>
                                    <p:cond delay="0"/>
                                  </p:stCondLst>
                                  <p:childTnLst>
                                    <p:animEffect transition="out" filter="wipe(down)">
                                      <p:cBhvr>
                                        <p:cTn id="13" dur="500"/>
                                        <p:tgtEl>
                                          <p:spTgt spid="22"/>
                                        </p:tgtEl>
                                      </p:cBhvr>
                                    </p:animEffect>
                                    <p:set>
                                      <p:cBhvr>
                                        <p:cTn id="14" dur="1" fill="hold">
                                          <p:stCondLst>
                                            <p:cond delay="499"/>
                                          </p:stCondLst>
                                        </p:cTn>
                                        <p:tgtEl>
                                          <p:spTgt spid="22"/>
                                        </p:tgtEl>
                                        <p:attrNameLst>
                                          <p:attrName>style.visibility</p:attrName>
                                        </p:attrNameLst>
                                      </p:cBhvr>
                                      <p:to>
                                        <p:strVal val="hidden"/>
                                      </p:to>
                                    </p:set>
                                  </p:childTnLst>
                                </p:cTn>
                              </p:par>
                            </p:childTnLst>
                          </p:cTn>
                        </p:par>
                        <p:par>
                          <p:cTn id="15" fill="hold">
                            <p:stCondLst>
                              <p:cond delay="500"/>
                            </p:stCondLst>
                            <p:childTnLst>
                              <p:par>
                                <p:cTn id="16" presetID="22" presetClass="exit" presetSubtype="4" fill="hold" nodeType="afterEffect">
                                  <p:stCondLst>
                                    <p:cond delay="0"/>
                                  </p:stCondLst>
                                  <p:childTnLst>
                                    <p:animEffect transition="out" filter="wipe(down)">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02396 0.0081 C -0.02726 0.01366 -0.03039 0.01945 -0.03785 0.02662 C -0.04532 0.0338 -0.04341 0.04421 -0.06841 0.0507 C -0.09341 0.05718 -0.16302 0.0625 -0.18785 0.06551 " pathEditMode="relative" rAng="0" ptsTypes="aaaa">
                                      <p:cBhvr>
                                        <p:cTn id="22" dur="2000" fill="hold"/>
                                        <p:tgtEl>
                                          <p:spTgt spid="258058"/>
                                        </p:tgtEl>
                                        <p:attrNameLst>
                                          <p:attrName>ppt_x</p:attrName>
                                          <p:attrName>ppt_y</p:attrName>
                                        </p:attrNameLst>
                                      </p:cBhvr>
                                      <p:rCtr x="-8200" y="2900"/>
                                    </p:animMotion>
                                  </p:childTnLst>
                                </p:cTn>
                              </p:par>
                            </p:childTnLst>
                          </p:cTn>
                        </p:par>
                        <p:par>
                          <p:cTn id="23" fill="hold">
                            <p:stCondLst>
                              <p:cond delay="2000"/>
                            </p:stCondLst>
                            <p:childTnLst>
                              <p:par>
                                <p:cTn id="24" presetID="22" presetClass="exit" presetSubtype="4" fill="hold" grpId="0" nodeType="afterEffect">
                                  <p:stCondLst>
                                    <p:cond delay="0"/>
                                  </p:stCondLst>
                                  <p:childTnLst>
                                    <p:animEffect transition="out" filter="wipe(down)">
                                      <p:cBhvr>
                                        <p:cTn id="25" dur="500"/>
                                        <p:tgtEl>
                                          <p:spTgt spid="258067"/>
                                        </p:tgtEl>
                                      </p:cBhvr>
                                    </p:animEffect>
                                    <p:set>
                                      <p:cBhvr>
                                        <p:cTn id="26" dur="1" fill="hold">
                                          <p:stCondLst>
                                            <p:cond delay="499"/>
                                          </p:stCondLst>
                                        </p:cTn>
                                        <p:tgtEl>
                                          <p:spTgt spid="258067"/>
                                        </p:tgtEl>
                                        <p:attrNameLst>
                                          <p:attrName>style.visibility</p:attrName>
                                        </p:attrNameLst>
                                      </p:cBhvr>
                                      <p:to>
                                        <p:strVal val="hidden"/>
                                      </p:to>
                                    </p:set>
                                  </p:childTnLst>
                                </p:cTn>
                              </p:par>
                            </p:childTnLst>
                          </p:cTn>
                        </p:par>
                        <p:par>
                          <p:cTn id="27" fill="hold">
                            <p:stCondLst>
                              <p:cond delay="2500"/>
                            </p:stCondLst>
                            <p:childTnLst>
                              <p:par>
                                <p:cTn id="28" presetID="1"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8" grpId="0" bldLvl="0" animBg="1"/>
      <p:bldP spid="258067" grpId="0" bldLvl="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Text Box 2" descr="羊皮纸"/>
          <p:cNvSpPr txBox="1">
            <a:spLocks noChangeArrowheads="1"/>
          </p:cNvSpPr>
          <p:nvPr/>
        </p:nvSpPr>
        <p:spPr bwMode="auto">
          <a:xfrm>
            <a:off x="500034" y="453737"/>
            <a:ext cx="8358246" cy="1449216"/>
          </a:xfrm>
          <a:prstGeom prst="rect">
            <a:avLst/>
          </a:prstGeom>
          <a:solidFill>
            <a:schemeClr val="accent3">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tIns="108000" bIns="108000">
            <a:spAutoFit/>
          </a:bodyPr>
          <a:lstStyle/>
          <a:p>
            <a:pPr algn="l">
              <a:lnSpc>
                <a:spcPts val="3200"/>
              </a:lnSpc>
            </a:pPr>
            <a:r>
              <a:rPr kumimoji="1" lang="zh-CN" altLang="en-US" sz="2200" dirty="0">
                <a:ea typeface="楷体" panose="02010609060101010101" pitchFamily="49" charset="-122"/>
                <a:cs typeface="Times New Roman" panose="02020603050405020304" pitchFamily="18" charset="0"/>
              </a:rPr>
              <a:t>　</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）以</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为新考虑的中间点，修改</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中各顶点</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j</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的最短路径长度：</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若从源点</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到顶点</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j</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i="1" dirty="0" err="1">
                <a:solidFill>
                  <a:srgbClr val="1000E4"/>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200" dirty="0" err="1">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的最短路径长度（</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经过顶点</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）比</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原来最短路径长度（</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不经过顶点</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短，则</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修改顶点</a:t>
            </a:r>
            <a:r>
              <a:rPr kumimoji="1" lang="en-US" altLang="zh-CN" sz="2200" i="1"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j</a:t>
            </a:r>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的最短路径长度。    </a:t>
            </a:r>
            <a:endPar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9076" name="Oval 4"/>
          <p:cNvSpPr>
            <a:spLocks noChangeArrowheads="1"/>
          </p:cNvSpPr>
          <p:nvPr/>
        </p:nvSpPr>
        <p:spPr bwMode="auto">
          <a:xfrm>
            <a:off x="1979613" y="2924175"/>
            <a:ext cx="1728787" cy="1512888"/>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259077" name="Text Box 5"/>
          <p:cNvSpPr txBox="1">
            <a:spLocks noChangeArrowheads="1"/>
          </p:cNvSpPr>
          <p:nvPr/>
        </p:nvSpPr>
        <p:spPr bwMode="auto">
          <a:xfrm>
            <a:off x="2555875" y="2420938"/>
            <a:ext cx="576263" cy="365125"/>
          </a:xfrm>
          <a:prstGeom prst="rect">
            <a:avLst/>
          </a:prstGeom>
          <a:noFill/>
          <a:ln w="38100" algn="ctr">
            <a:noFill/>
            <a:miter lim="800000"/>
            <a:tailEnd type="none" w="med" len="lg"/>
          </a:ln>
          <a:effectLst/>
        </p:spPr>
        <p:txBody>
          <a:bodyPr lIns="0" tIns="0" rIns="0" bIns="0">
            <a:spAutoFit/>
          </a:bodyPr>
          <a:lstStyle/>
          <a:p>
            <a:pPr algn="ctr"/>
            <a:r>
              <a:rPr lang="en-US" altLang="zh-CN"/>
              <a:t>S</a:t>
            </a:r>
          </a:p>
        </p:txBody>
      </p:sp>
      <p:sp>
        <p:nvSpPr>
          <p:cNvPr id="259078" name="Oval 6"/>
          <p:cNvSpPr>
            <a:spLocks noChangeArrowheads="1"/>
          </p:cNvSpPr>
          <p:nvPr/>
        </p:nvSpPr>
        <p:spPr bwMode="auto">
          <a:xfrm>
            <a:off x="2428860" y="307181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v</a:t>
            </a:r>
          </a:p>
        </p:txBody>
      </p:sp>
      <p:sp>
        <p:nvSpPr>
          <p:cNvPr id="259079" name="Oval 7"/>
          <p:cNvSpPr>
            <a:spLocks noChangeArrowheads="1"/>
          </p:cNvSpPr>
          <p:nvPr/>
        </p:nvSpPr>
        <p:spPr bwMode="auto">
          <a:xfrm>
            <a:off x="4427538" y="2924175"/>
            <a:ext cx="1728787" cy="1512888"/>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259080" name="Text Box 8"/>
          <p:cNvSpPr txBox="1">
            <a:spLocks noChangeArrowheads="1"/>
          </p:cNvSpPr>
          <p:nvPr/>
        </p:nvSpPr>
        <p:spPr bwMode="auto">
          <a:xfrm>
            <a:off x="4787900" y="2420938"/>
            <a:ext cx="1008063" cy="365125"/>
          </a:xfrm>
          <a:prstGeom prst="rect">
            <a:avLst/>
          </a:prstGeom>
          <a:noFill/>
          <a:ln w="38100" algn="ctr">
            <a:noFill/>
            <a:miter lim="800000"/>
            <a:tailEnd type="none" w="med" len="lg"/>
          </a:ln>
          <a:effectLst/>
        </p:spPr>
        <p:txBody>
          <a:bodyPr lIns="0" tIns="0" rIns="0" bIns="0">
            <a:spAutoFit/>
          </a:bodyPr>
          <a:lstStyle/>
          <a:p>
            <a:pPr algn="ctr"/>
            <a:r>
              <a:rPr lang="en-US" altLang="zh-CN"/>
              <a:t>U=V</a:t>
            </a:r>
            <a:r>
              <a:rPr lang="en-US" altLang="zh-CN">
                <a:latin typeface="宋体" panose="02010600030101010101" pitchFamily="2" charset="-122"/>
                <a:ea typeface="宋体" panose="02010600030101010101" pitchFamily="2" charset="-122"/>
              </a:rPr>
              <a:t>-</a:t>
            </a:r>
            <a:r>
              <a:rPr lang="en-US" altLang="zh-CN"/>
              <a:t>S</a:t>
            </a:r>
          </a:p>
        </p:txBody>
      </p:sp>
      <p:sp>
        <p:nvSpPr>
          <p:cNvPr id="259081" name="Oval 9"/>
          <p:cNvSpPr>
            <a:spLocks noChangeArrowheads="1"/>
          </p:cNvSpPr>
          <p:nvPr/>
        </p:nvSpPr>
        <p:spPr bwMode="auto">
          <a:xfrm>
            <a:off x="2928926" y="3854456"/>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u</a:t>
            </a:r>
          </a:p>
        </p:txBody>
      </p:sp>
      <p:sp>
        <p:nvSpPr>
          <p:cNvPr id="259082" name="Oval 10"/>
          <p:cNvSpPr>
            <a:spLocks noChangeArrowheads="1"/>
          </p:cNvSpPr>
          <p:nvPr/>
        </p:nvSpPr>
        <p:spPr bwMode="auto">
          <a:xfrm>
            <a:off x="5291138" y="3787775"/>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259083" name="Oval 11"/>
          <p:cNvSpPr>
            <a:spLocks noChangeArrowheads="1"/>
          </p:cNvSpPr>
          <p:nvPr/>
        </p:nvSpPr>
        <p:spPr bwMode="auto">
          <a:xfrm>
            <a:off x="4716463" y="328453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j</a:t>
            </a:r>
          </a:p>
        </p:txBody>
      </p:sp>
      <p:sp>
        <p:nvSpPr>
          <p:cNvPr id="259084" name="Oval 12"/>
          <p:cNvSpPr>
            <a:spLocks noChangeArrowheads="1"/>
          </p:cNvSpPr>
          <p:nvPr/>
        </p:nvSpPr>
        <p:spPr bwMode="auto">
          <a:xfrm>
            <a:off x="5364163" y="321310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259085" name="Line 13"/>
          <p:cNvSpPr>
            <a:spLocks noChangeShapeType="1"/>
          </p:cNvSpPr>
          <p:nvPr/>
        </p:nvSpPr>
        <p:spPr bwMode="auto">
          <a:xfrm flipV="1">
            <a:off x="3357554" y="3573461"/>
            <a:ext cx="1358909" cy="427042"/>
          </a:xfrm>
          <a:prstGeom prst="line">
            <a:avLst/>
          </a:prstGeom>
          <a:noFill/>
          <a:ln w="28575">
            <a:solidFill>
              <a:srgbClr val="FF3300"/>
            </a:solidFill>
            <a:round/>
            <a:tailEnd type="stealth" w="med" len="lg"/>
          </a:ln>
          <a:effectLst/>
        </p:spPr>
        <p:txBody>
          <a:bodyPr wrap="none"/>
          <a:lstStyle/>
          <a:p>
            <a:endParaRPr lang="zh-CN" altLang="en-US"/>
          </a:p>
        </p:txBody>
      </p:sp>
      <p:sp>
        <p:nvSpPr>
          <p:cNvPr id="259086" name="Line 14"/>
          <p:cNvSpPr>
            <a:spLocks noChangeShapeType="1"/>
          </p:cNvSpPr>
          <p:nvPr/>
        </p:nvSpPr>
        <p:spPr bwMode="auto">
          <a:xfrm>
            <a:off x="2857488" y="3286124"/>
            <a:ext cx="1839926" cy="188914"/>
          </a:xfrm>
          <a:prstGeom prst="line">
            <a:avLst/>
          </a:prstGeom>
          <a:noFill/>
          <a:ln w="38100">
            <a:solidFill>
              <a:srgbClr val="339966"/>
            </a:solidFill>
            <a:prstDash val="dash"/>
            <a:round/>
            <a:tailEnd type="stealth" w="med" len="lg"/>
          </a:ln>
          <a:effectLst/>
        </p:spPr>
        <p:txBody>
          <a:bodyPr wrap="none"/>
          <a:lstStyle/>
          <a:p>
            <a:endParaRPr lang="zh-CN" altLang="en-US"/>
          </a:p>
        </p:txBody>
      </p:sp>
      <p:grpSp>
        <p:nvGrpSpPr>
          <p:cNvPr id="19" name="组合 18"/>
          <p:cNvGrpSpPr/>
          <p:nvPr/>
        </p:nvGrpSpPr>
        <p:grpSpPr>
          <a:xfrm>
            <a:off x="2484438" y="3390901"/>
            <a:ext cx="4587892" cy="2001091"/>
            <a:chOff x="2484438" y="3390901"/>
            <a:chExt cx="4587892" cy="2001091"/>
          </a:xfrm>
        </p:grpSpPr>
        <p:sp>
          <p:nvSpPr>
            <p:cNvPr id="259087" name="Freeform 15"/>
            <p:cNvSpPr/>
            <p:nvPr/>
          </p:nvSpPr>
          <p:spPr bwMode="auto">
            <a:xfrm>
              <a:off x="3924301" y="3390901"/>
              <a:ext cx="1588" cy="1249363"/>
            </a:xfrm>
            <a:custGeom>
              <a:avLst/>
              <a:gdLst/>
              <a:ahLst/>
              <a:cxnLst>
                <a:cxn ang="0">
                  <a:pos x="0" y="0"/>
                </a:cxn>
                <a:cxn ang="0">
                  <a:pos x="1" y="787"/>
                </a:cxn>
              </a:cxnLst>
              <a:rect l="0" t="0" r="r" b="b"/>
              <a:pathLst>
                <a:path w="1" h="787">
                  <a:moveTo>
                    <a:pt x="0" y="0"/>
                  </a:moveTo>
                  <a:lnTo>
                    <a:pt x="1" y="787"/>
                  </a:lnTo>
                </a:path>
              </a:pathLst>
            </a:custGeom>
            <a:noFill/>
            <a:ln w="19050" cap="flat" cmpd="sng">
              <a:solidFill>
                <a:srgbClr val="0000FF"/>
              </a:solidFill>
              <a:prstDash val="solid"/>
              <a:round/>
              <a:headEnd type="none" w="med" len="med"/>
              <a:tailEnd type="none" w="med" len="lg"/>
            </a:ln>
            <a:effectLst/>
          </p:spPr>
          <p:txBody>
            <a:bodyPr wrap="none"/>
            <a:lstStyle/>
            <a:p>
              <a:endParaRPr lang="zh-CN" altLang="en-US"/>
            </a:p>
          </p:txBody>
        </p:sp>
        <p:sp>
          <p:nvSpPr>
            <p:cNvPr id="259088" name="Line 16"/>
            <p:cNvSpPr>
              <a:spLocks noChangeShapeType="1"/>
            </p:cNvSpPr>
            <p:nvPr/>
          </p:nvSpPr>
          <p:spPr bwMode="auto">
            <a:xfrm flipH="1">
              <a:off x="4071933" y="3714753"/>
              <a:ext cx="139705" cy="928694"/>
            </a:xfrm>
            <a:prstGeom prst="line">
              <a:avLst/>
            </a:prstGeom>
            <a:noFill/>
            <a:ln w="19050">
              <a:solidFill>
                <a:srgbClr val="0000FF"/>
              </a:solidFill>
              <a:round/>
              <a:tailEnd type="none" w="med" len="lg"/>
            </a:ln>
            <a:effectLst/>
          </p:spPr>
          <p:txBody>
            <a:bodyPr wrap="none"/>
            <a:lstStyle/>
            <a:p>
              <a:endParaRPr lang="zh-CN" altLang="en-US"/>
            </a:p>
          </p:txBody>
        </p:sp>
        <p:sp>
          <p:nvSpPr>
            <p:cNvPr id="259089" name="Text Box 17"/>
            <p:cNvSpPr txBox="1">
              <a:spLocks noChangeArrowheads="1"/>
            </p:cNvSpPr>
            <p:nvPr/>
          </p:nvSpPr>
          <p:spPr bwMode="auto">
            <a:xfrm>
              <a:off x="2484438" y="4714884"/>
              <a:ext cx="4587892" cy="677108"/>
            </a:xfrm>
            <a:prstGeom prst="rect">
              <a:avLst/>
            </a:prstGeom>
            <a:noFill/>
            <a:ln w="38100" algn="ctr">
              <a:noFill/>
              <a:miter lim="800000"/>
              <a:tailEnd type="none" w="med" len="lg"/>
            </a:ln>
            <a:effectLst/>
          </p:spPr>
          <p:txBody>
            <a:bodyPr wrap="square">
              <a:spAutoFit/>
            </a:bodyPr>
            <a:lstStyle/>
            <a:p>
              <a:pPr>
                <a:lnSpc>
                  <a:spcPct val="70000"/>
                </a:lnSpc>
              </a:pPr>
              <a:r>
                <a:rPr lang="zh-CN" altLang="en-US" sz="2000" dirty="0">
                  <a:ea typeface="楷体" panose="02010609060101010101" pitchFamily="49" charset="-122"/>
                  <a:cs typeface="Times New Roman" panose="02020603050405020304" pitchFamily="18" charset="0"/>
                </a:rPr>
                <a:t>两条路径进行比较：</a:t>
              </a:r>
            </a:p>
            <a:p>
              <a:pPr>
                <a:lnSpc>
                  <a:spcPct val="70000"/>
                </a:lnSpc>
              </a:pPr>
              <a:r>
                <a:rPr lang="zh-CN" altLang="en-US" sz="2000" dirty="0">
                  <a:ea typeface="楷体" panose="02010609060101010101" pitchFamily="49" charset="-122"/>
                  <a:cs typeface="Times New Roman" panose="02020603050405020304" pitchFamily="18" charset="0"/>
                </a:rPr>
                <a:t>若经过</a:t>
              </a:r>
              <a:r>
                <a:rPr lang="en-US" altLang="zh-CN" sz="2000" i="1">
                  <a:ea typeface="楷体" panose="02010609060101010101" pitchFamily="49" charset="-122"/>
                  <a:cs typeface="Times New Roman" panose="02020603050405020304" pitchFamily="18" charset="0"/>
                </a:rPr>
                <a:t>u</a:t>
              </a:r>
              <a:r>
                <a:rPr lang="zh-CN" altLang="en-US" sz="2000" smtClean="0">
                  <a:ea typeface="楷体" panose="02010609060101010101" pitchFamily="49" charset="-122"/>
                  <a:cs typeface="Times New Roman" panose="02020603050405020304" pitchFamily="18" charset="0"/>
                </a:rPr>
                <a:t>的</a:t>
              </a:r>
              <a:r>
                <a:rPr kumimoji="1" lang="zh-CN" altLang="en-US" sz="2000" smtClean="0">
                  <a:solidFill>
                    <a:srgbClr val="1000E4"/>
                  </a:solidFill>
                  <a:ea typeface="楷体" panose="02010609060101010101" pitchFamily="49" charset="-122"/>
                  <a:cs typeface="Times New Roman" panose="02020603050405020304" pitchFamily="18" charset="0"/>
                </a:rPr>
                <a:t>最短路径长度</a:t>
              </a:r>
              <a:r>
                <a:rPr lang="zh-CN" altLang="en-US" sz="2000" smtClean="0">
                  <a:ea typeface="楷体" panose="02010609060101010101" pitchFamily="49" charset="-122"/>
                  <a:cs typeface="Times New Roman" panose="02020603050405020304" pitchFamily="18" charset="0"/>
                </a:rPr>
                <a:t>更</a:t>
              </a:r>
              <a:r>
                <a:rPr lang="zh-CN" altLang="en-US" sz="2000" dirty="0" smtClean="0">
                  <a:ea typeface="楷体" panose="02010609060101010101" pitchFamily="49" charset="-122"/>
                  <a:cs typeface="Times New Roman" panose="02020603050405020304" pitchFamily="18" charset="0"/>
                </a:rPr>
                <a:t>短，则</a:t>
              </a:r>
              <a:r>
                <a:rPr lang="zh-CN" altLang="en-US" sz="2000" dirty="0">
                  <a:ea typeface="楷体" panose="02010609060101010101" pitchFamily="49" charset="-122"/>
                  <a:cs typeface="Times New Roman" panose="02020603050405020304" pitchFamily="18" charset="0"/>
                </a:rPr>
                <a:t>修正</a:t>
              </a:r>
            </a:p>
          </p:txBody>
        </p:sp>
      </p:grpSp>
      <p:sp>
        <p:nvSpPr>
          <p:cNvPr id="259090" name="Line 18"/>
          <p:cNvSpPr>
            <a:spLocks noChangeShapeType="1"/>
          </p:cNvSpPr>
          <p:nvPr/>
        </p:nvSpPr>
        <p:spPr bwMode="auto">
          <a:xfrm>
            <a:off x="2786050" y="3500438"/>
            <a:ext cx="214314" cy="428628"/>
          </a:xfrm>
          <a:prstGeom prst="line">
            <a:avLst/>
          </a:prstGeom>
          <a:noFill/>
          <a:ln w="38100">
            <a:solidFill>
              <a:srgbClr val="339966"/>
            </a:solidFill>
            <a:prstDash val="dash"/>
            <a:round/>
            <a:tailEnd type="stealth" w="med" len="lg"/>
          </a:ln>
          <a:effectLst/>
        </p:spPr>
        <p:txBody>
          <a:bodyPr wrap="none"/>
          <a:lstStyle/>
          <a:p>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139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250825" y="404813"/>
            <a:ext cx="8536017" cy="2308324"/>
          </a:xfrm>
          <a:prstGeom prst="rect">
            <a:avLst/>
          </a:prstGeom>
          <a:noFill/>
          <a:ln w="9525">
            <a:noFill/>
            <a:miter lim="800000"/>
          </a:ln>
          <a:effectLst/>
        </p:spPr>
        <p:txBody>
          <a:bodyPr wrap="square">
            <a:spAutoFit/>
          </a:bodyPr>
          <a:lstStyle/>
          <a:p>
            <a:pPr algn="l">
              <a:spcBef>
                <a:spcPct val="50000"/>
              </a:spcBef>
            </a:pPr>
            <a:r>
              <a:rPr kumimoji="1" lang="en-US" altLang="zh-CN" dirty="0">
                <a:solidFill>
                  <a:srgbClr val="FF0000"/>
                </a:solidFill>
                <a:ea typeface="楷体" panose="02010609060101010101" pitchFamily="49" charset="-122"/>
                <a:cs typeface="Times New Roman" panose="02020603050405020304" pitchFamily="18" charset="0"/>
              </a:rPr>
              <a:t> </a:t>
            </a:r>
            <a:r>
              <a:rPr kumimoji="1" lang="en-US" altLang="zh-CN" dirty="0">
                <a:solidFill>
                  <a:srgbClr val="FF0000"/>
                </a:solidFill>
                <a:ea typeface="黑体" panose="02010609060101010101" pitchFamily="49" charset="-122"/>
                <a:cs typeface="Times New Roman" panose="02020603050405020304" pitchFamily="18" charset="0"/>
              </a:rPr>
              <a:t> </a:t>
            </a:r>
            <a:r>
              <a:rPr kumimoji="1" lang="en-US" altLang="zh-CN" dirty="0" smtClean="0">
                <a:solidFill>
                  <a:srgbClr val="FF0000"/>
                </a:solidFill>
                <a:ea typeface="黑体" panose="02010609060101010101" pitchFamily="49" charset="-122"/>
                <a:cs typeface="Times New Roman" panose="02020603050405020304" pitchFamily="18" charset="0"/>
              </a:rPr>
              <a:t>9</a:t>
            </a:r>
            <a:r>
              <a:rPr kumimoji="1" lang="zh-CN" altLang="en-US" dirty="0" smtClean="0">
                <a:solidFill>
                  <a:srgbClr val="FF0000"/>
                </a:solidFill>
                <a:ea typeface="黑体" panose="02010609060101010101" pitchFamily="49" charset="-122"/>
                <a:cs typeface="Times New Roman" panose="02020603050405020304" pitchFamily="18" charset="0"/>
              </a:rPr>
              <a:t>、强连通</a:t>
            </a:r>
            <a:r>
              <a:rPr kumimoji="1" lang="zh-CN" altLang="en-US" dirty="0">
                <a:solidFill>
                  <a:srgbClr val="FF0000"/>
                </a:solidFill>
                <a:ea typeface="黑体" panose="02010609060101010101" pitchFamily="49" charset="-122"/>
                <a:cs typeface="Times New Roman" panose="02020603050405020304" pitchFamily="18" charset="0"/>
              </a:rPr>
              <a:t>图和强连通分量</a:t>
            </a:r>
          </a:p>
          <a:p>
            <a:pPr algn="l">
              <a:spcBef>
                <a:spcPct val="50000"/>
              </a:spcBef>
            </a:pPr>
            <a:r>
              <a:rPr kumimoji="1" lang="zh-CN" altLang="en-US" dirty="0">
                <a:solidFill>
                  <a:srgbClr val="FF0000"/>
                </a:solidFill>
                <a:ea typeface="楷体" panose="02010609060101010101" pitchFamily="49" charset="-122"/>
                <a:cs typeface="Times New Roman" panose="02020603050405020304" pitchFamily="18" charset="0"/>
              </a:rPr>
              <a:t>　</a:t>
            </a:r>
            <a:r>
              <a:rPr kumimoji="1" lang="zh-CN" altLang="en-US">
                <a:solidFill>
                  <a:srgbClr val="FF0000"/>
                </a:solidFill>
                <a:ea typeface="楷体" panose="02010609060101010101" pitchFamily="49" charset="-122"/>
                <a:cs typeface="Times New Roman" panose="02020603050405020304" pitchFamily="18" charset="0"/>
              </a:rPr>
              <a:t>  </a:t>
            </a:r>
            <a:r>
              <a:rPr kumimoji="1" lang="zh-CN" altLang="en-US" smtClean="0">
                <a:ea typeface="楷体" panose="02010609060101010101" pitchFamily="49" charset="-122"/>
                <a:cs typeface="Times New Roman" panose="02020603050405020304" pitchFamily="18" charset="0"/>
              </a:rPr>
              <a:t>有向图：若</a:t>
            </a:r>
            <a:r>
              <a:rPr kumimoji="1" lang="zh-CN" altLang="en-US" dirty="0">
                <a:ea typeface="楷体" panose="02010609060101010101" pitchFamily="49" charset="-122"/>
                <a:cs typeface="Times New Roman" panose="02020603050405020304" pitchFamily="18" charset="0"/>
              </a:rPr>
              <a:t>从顶点</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到顶点</a:t>
            </a:r>
            <a:r>
              <a:rPr kumimoji="1" lang="en-US" altLang="zh-CN" i="1" dirty="0">
                <a:ea typeface="楷体" panose="02010609060101010101" pitchFamily="49" charset="-122"/>
                <a:cs typeface="Times New Roman" panose="02020603050405020304" pitchFamily="18" charset="0"/>
              </a:rPr>
              <a:t>j</a:t>
            </a:r>
            <a:r>
              <a:rPr kumimoji="1" lang="zh-CN" altLang="en-US">
                <a:ea typeface="楷体" panose="02010609060101010101" pitchFamily="49" charset="-122"/>
                <a:cs typeface="Times New Roman" panose="02020603050405020304" pitchFamily="18" charset="0"/>
              </a:rPr>
              <a:t>有</a:t>
            </a:r>
            <a:r>
              <a:rPr kumimoji="1" lang="zh-CN" altLang="en-US" smtClean="0">
                <a:ea typeface="楷体" panose="02010609060101010101" pitchFamily="49" charset="-122"/>
                <a:cs typeface="Times New Roman" panose="02020603050405020304" pitchFamily="18" charset="0"/>
              </a:rPr>
              <a:t>路径，则</a:t>
            </a:r>
            <a:r>
              <a:rPr kumimoji="1" lang="zh-CN" altLang="en-US" dirty="0">
                <a:ea typeface="楷体" panose="02010609060101010101" pitchFamily="49" charset="-122"/>
                <a:cs typeface="Times New Roman" panose="02020603050405020304" pitchFamily="18" charset="0"/>
              </a:rPr>
              <a:t>称从顶点</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到</a:t>
            </a:r>
            <a:r>
              <a:rPr kumimoji="1" lang="en-US" altLang="zh-CN" i="1" dirty="0">
                <a:ea typeface="楷体" panose="02010609060101010101" pitchFamily="49" charset="-122"/>
                <a:cs typeface="Times New Roman" panose="02020603050405020304" pitchFamily="18" charset="0"/>
              </a:rPr>
              <a:t>j</a:t>
            </a:r>
            <a:r>
              <a:rPr kumimoji="1" lang="zh-CN" altLang="en-US" dirty="0">
                <a:ea typeface="楷体" panose="02010609060101010101" pitchFamily="49" charset="-122"/>
                <a:cs typeface="Times New Roman" panose="02020603050405020304" pitchFamily="18" charset="0"/>
              </a:rPr>
              <a:t>是</a:t>
            </a:r>
            <a:r>
              <a:rPr kumimoji="1" lang="zh-CN" altLang="en-US" dirty="0">
                <a:solidFill>
                  <a:srgbClr val="FF0000"/>
                </a:solidFill>
                <a:ea typeface="楷体" panose="02010609060101010101" pitchFamily="49" charset="-122"/>
                <a:cs typeface="Times New Roman" panose="02020603050405020304" pitchFamily="18" charset="0"/>
              </a:rPr>
              <a:t>连通</a:t>
            </a:r>
            <a:r>
              <a:rPr kumimoji="1" lang="zh-CN" altLang="en-US" dirty="0">
                <a:ea typeface="楷体" panose="02010609060101010101" pitchFamily="49" charset="-122"/>
                <a:cs typeface="Times New Roman" panose="02020603050405020304" pitchFamily="18" charset="0"/>
              </a:rPr>
              <a:t>的。</a:t>
            </a:r>
          </a:p>
          <a:p>
            <a:pPr algn="l">
              <a:spcBef>
                <a:spcPct val="50000"/>
              </a:spcBef>
            </a:pPr>
            <a:r>
              <a:rPr kumimoji="1" lang="zh-CN" altLang="en-US" dirty="0">
                <a:solidFill>
                  <a:srgbClr val="FF0000"/>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若图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中的任意两个顶点</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和</a:t>
            </a:r>
            <a:r>
              <a:rPr kumimoji="1" lang="en-US" altLang="zh-CN" i="1" dirty="0">
                <a:ea typeface="楷体" panose="02010609060101010101" pitchFamily="49" charset="-122"/>
                <a:cs typeface="Times New Roman" panose="02020603050405020304" pitchFamily="18" charset="0"/>
              </a:rPr>
              <a:t>j</a:t>
            </a:r>
            <a:r>
              <a:rPr kumimoji="1" lang="zh-CN" altLang="en-US">
                <a:ea typeface="楷体" panose="02010609060101010101" pitchFamily="49" charset="-122"/>
                <a:cs typeface="Times New Roman" panose="02020603050405020304" pitchFamily="18" charset="0"/>
              </a:rPr>
              <a:t>都</a:t>
            </a:r>
            <a:r>
              <a:rPr kumimoji="1" lang="zh-CN" altLang="en-US" smtClean="0">
                <a:ea typeface="楷体" panose="02010609060101010101" pitchFamily="49" charset="-122"/>
                <a:cs typeface="Times New Roman" panose="02020603050405020304" pitchFamily="18" charset="0"/>
              </a:rPr>
              <a:t>连通，即</a:t>
            </a:r>
            <a:r>
              <a:rPr kumimoji="1" lang="zh-CN" altLang="en-US" dirty="0">
                <a:ea typeface="楷体" panose="02010609060101010101" pitchFamily="49" charset="-122"/>
                <a:cs typeface="Times New Roman" panose="02020603050405020304" pitchFamily="18" charset="0"/>
              </a:rPr>
              <a:t>从顶点</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到</a:t>
            </a:r>
            <a:r>
              <a:rPr kumimoji="1" lang="en-US" altLang="zh-CN" i="1" dirty="0">
                <a:ea typeface="楷体" panose="02010609060101010101" pitchFamily="49" charset="-122"/>
                <a:cs typeface="Times New Roman" panose="02020603050405020304" pitchFamily="18" charset="0"/>
              </a:rPr>
              <a:t>j</a:t>
            </a:r>
            <a:r>
              <a:rPr kumimoji="1" lang="zh-CN" altLang="en-US" dirty="0">
                <a:ea typeface="楷体" panose="02010609060101010101" pitchFamily="49" charset="-122"/>
                <a:cs typeface="Times New Roman" panose="02020603050405020304" pitchFamily="18" charset="0"/>
              </a:rPr>
              <a:t>和从顶点</a:t>
            </a:r>
            <a:r>
              <a:rPr kumimoji="1" lang="en-US" altLang="zh-CN" i="1" dirty="0">
                <a:ea typeface="楷体" panose="02010609060101010101" pitchFamily="49" charset="-122"/>
                <a:cs typeface="Times New Roman" panose="02020603050405020304" pitchFamily="18" charset="0"/>
              </a:rPr>
              <a:t>j</a:t>
            </a:r>
            <a:r>
              <a:rPr kumimoji="1" lang="zh-CN" altLang="en-US" dirty="0">
                <a:ea typeface="楷体" panose="02010609060101010101" pitchFamily="49" charset="-122"/>
                <a:cs typeface="Times New Roman" panose="02020603050405020304" pitchFamily="18" charset="0"/>
              </a:rPr>
              <a:t>到</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都</a:t>
            </a:r>
            <a:r>
              <a:rPr kumimoji="1" lang="zh-CN" altLang="en-US">
                <a:ea typeface="楷体" panose="02010609060101010101" pitchFamily="49" charset="-122"/>
                <a:cs typeface="Times New Roman" panose="02020603050405020304" pitchFamily="18" charset="0"/>
              </a:rPr>
              <a:t>存在</a:t>
            </a:r>
            <a:r>
              <a:rPr kumimoji="1" lang="zh-CN" altLang="en-US" smtClean="0">
                <a:ea typeface="楷体" panose="02010609060101010101" pitchFamily="49" charset="-122"/>
                <a:cs typeface="Times New Roman" panose="02020603050405020304" pitchFamily="18" charset="0"/>
              </a:rPr>
              <a:t>路径，则</a:t>
            </a:r>
            <a:r>
              <a:rPr kumimoji="1" lang="zh-CN" altLang="en-US" dirty="0">
                <a:ea typeface="楷体" panose="02010609060101010101" pitchFamily="49" charset="-122"/>
                <a:cs typeface="Times New Roman" panose="02020603050405020304" pitchFamily="18" charset="0"/>
              </a:rPr>
              <a:t>称图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是</a:t>
            </a:r>
            <a:r>
              <a:rPr kumimoji="1" lang="zh-CN" altLang="en-US" dirty="0">
                <a:solidFill>
                  <a:srgbClr val="FF0000"/>
                </a:solidFill>
                <a:ea typeface="楷体" panose="02010609060101010101" pitchFamily="49" charset="-122"/>
                <a:cs typeface="Times New Roman" panose="02020603050405020304" pitchFamily="18" charset="0"/>
              </a:rPr>
              <a:t>强连通图</a:t>
            </a:r>
            <a:r>
              <a:rPr kumimoji="1" lang="zh-CN" altLang="en-US" dirty="0" smtClean="0">
                <a:ea typeface="楷体" panose="02010609060101010101" pitchFamily="49" charset="-122"/>
                <a:cs typeface="Times New Roman" panose="02020603050405020304" pitchFamily="18" charset="0"/>
              </a:rPr>
              <a:t>。     </a:t>
            </a:r>
            <a:endParaRPr kumimoji="1" lang="zh-CN" altLang="en-US" dirty="0">
              <a:ea typeface="楷体" panose="02010609060101010101" pitchFamily="49" charset="-122"/>
              <a:cs typeface="Times New Roman" panose="02020603050405020304" pitchFamily="18" charset="0"/>
            </a:endParaRPr>
          </a:p>
        </p:txBody>
      </p:sp>
      <p:grpSp>
        <p:nvGrpSpPr>
          <p:cNvPr id="23" name="组合 22"/>
          <p:cNvGrpSpPr/>
          <p:nvPr/>
        </p:nvGrpSpPr>
        <p:grpSpPr>
          <a:xfrm>
            <a:off x="857224" y="2976577"/>
            <a:ext cx="2914650" cy="2952753"/>
            <a:chOff x="857224" y="3762395"/>
            <a:chExt cx="2914650" cy="2952753"/>
          </a:xfrm>
        </p:grpSpPr>
        <p:sp>
          <p:nvSpPr>
            <p:cNvPr id="13322" name="Freeform 10"/>
            <p:cNvSpPr/>
            <p:nvPr/>
          </p:nvSpPr>
          <p:spPr bwMode="auto">
            <a:xfrm>
              <a:off x="1296961" y="5083195"/>
              <a:ext cx="715963" cy="682625"/>
            </a:xfrm>
            <a:custGeom>
              <a:avLst/>
              <a:gdLst/>
              <a:ahLst/>
              <a:cxnLst>
                <a:cxn ang="0">
                  <a:pos x="0" y="0"/>
                </a:cxn>
                <a:cxn ang="0">
                  <a:pos x="451" y="430"/>
                </a:cxn>
              </a:cxnLst>
              <a:rect l="0" t="0" r="r" b="b"/>
              <a:pathLst>
                <a:path w="451" h="430">
                  <a:moveTo>
                    <a:pt x="0" y="0"/>
                  </a:moveTo>
                  <a:lnTo>
                    <a:pt x="451" y="430"/>
                  </a:lnTo>
                </a:path>
              </a:pathLst>
            </a:custGeom>
            <a:noFill/>
            <a:ln w="28575">
              <a:solidFill>
                <a:srgbClr val="3333FF"/>
              </a:solidFill>
              <a:round/>
              <a:headEnd type="none" w="sm" len="sm"/>
              <a:tailEnd type="stealth" w="med" len="lg"/>
            </a:ln>
          </p:spPr>
          <p:txBody>
            <a:bodyPr/>
            <a:lstStyle/>
            <a:p>
              <a:endParaRPr lang="zh-CN" altLang="en-US"/>
            </a:p>
          </p:txBody>
        </p:sp>
        <p:sp>
          <p:nvSpPr>
            <p:cNvPr id="13323" name="Freeform 11"/>
            <p:cNvSpPr/>
            <p:nvPr/>
          </p:nvSpPr>
          <p:spPr bwMode="auto">
            <a:xfrm rot="10800000">
              <a:off x="2500298" y="5126057"/>
              <a:ext cx="874701" cy="660397"/>
            </a:xfrm>
            <a:custGeom>
              <a:avLst/>
              <a:gdLst/>
              <a:ahLst/>
              <a:cxnLst>
                <a:cxn ang="0">
                  <a:pos x="0" y="430"/>
                </a:cxn>
                <a:cxn ang="0">
                  <a:pos x="505" y="0"/>
                </a:cxn>
              </a:cxnLst>
              <a:rect l="0" t="0" r="r" b="b"/>
              <a:pathLst>
                <a:path w="505" h="430">
                  <a:moveTo>
                    <a:pt x="0" y="430"/>
                  </a:moveTo>
                  <a:lnTo>
                    <a:pt x="505" y="0"/>
                  </a:lnTo>
                </a:path>
              </a:pathLst>
            </a:custGeom>
            <a:solidFill>
              <a:schemeClr val="bg1"/>
            </a:solidFill>
            <a:ln w="28575" cmpd="sng">
              <a:solidFill>
                <a:srgbClr val="3333FF"/>
              </a:solidFill>
              <a:round/>
              <a:headEnd type="stealth" w="med" len="lg"/>
              <a:tailEnd type="none" w="sm" len="sm"/>
            </a:ln>
          </p:spPr>
          <p:txBody>
            <a:bodyPr/>
            <a:lstStyle/>
            <a:p>
              <a:endParaRPr lang="zh-CN" altLang="en-US"/>
            </a:p>
          </p:txBody>
        </p:sp>
        <p:sp>
          <p:nvSpPr>
            <p:cNvPr id="13324" name="Oval 12"/>
            <p:cNvSpPr>
              <a:spLocks noChangeArrowheads="1"/>
            </p:cNvSpPr>
            <p:nvPr/>
          </p:nvSpPr>
          <p:spPr bwMode="auto">
            <a:xfrm>
              <a:off x="1971649" y="3762395"/>
              <a:ext cx="584200" cy="57150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3325" name="Oval 13"/>
            <p:cNvSpPr>
              <a:spLocks noChangeArrowheads="1"/>
            </p:cNvSpPr>
            <p:nvPr/>
          </p:nvSpPr>
          <p:spPr bwMode="auto">
            <a:xfrm>
              <a:off x="3187674" y="4584720"/>
              <a:ext cx="584200" cy="573087"/>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3326" name="Oval 14"/>
            <p:cNvSpPr>
              <a:spLocks noChangeArrowheads="1"/>
            </p:cNvSpPr>
            <p:nvPr/>
          </p:nvSpPr>
          <p:spPr bwMode="auto">
            <a:xfrm>
              <a:off x="857224" y="4584720"/>
              <a:ext cx="584200" cy="573087"/>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3327" name="Oval 15"/>
            <p:cNvSpPr>
              <a:spLocks noChangeArrowheads="1"/>
            </p:cNvSpPr>
            <p:nvPr/>
          </p:nvSpPr>
          <p:spPr bwMode="auto">
            <a:xfrm>
              <a:off x="1974824" y="5646757"/>
              <a:ext cx="582612" cy="568325"/>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3332" name="Freeform 20"/>
            <p:cNvSpPr/>
            <p:nvPr/>
          </p:nvSpPr>
          <p:spPr bwMode="auto">
            <a:xfrm>
              <a:off x="1284261" y="4119582"/>
              <a:ext cx="698500" cy="495300"/>
            </a:xfrm>
            <a:custGeom>
              <a:avLst/>
              <a:gdLst/>
              <a:ahLst/>
              <a:cxnLst>
                <a:cxn ang="0">
                  <a:pos x="0" y="312"/>
                </a:cxn>
                <a:cxn ang="0">
                  <a:pos x="440" y="0"/>
                </a:cxn>
              </a:cxnLst>
              <a:rect l="0" t="0" r="r" b="b"/>
              <a:pathLst>
                <a:path w="440" h="312">
                  <a:moveTo>
                    <a:pt x="0" y="312"/>
                  </a:moveTo>
                  <a:lnTo>
                    <a:pt x="440" y="0"/>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13333" name="Freeform 21"/>
            <p:cNvSpPr/>
            <p:nvPr/>
          </p:nvSpPr>
          <p:spPr bwMode="auto">
            <a:xfrm>
              <a:off x="2566961" y="4132282"/>
              <a:ext cx="698500" cy="558800"/>
            </a:xfrm>
            <a:custGeom>
              <a:avLst/>
              <a:gdLst/>
              <a:ahLst/>
              <a:cxnLst>
                <a:cxn ang="0">
                  <a:pos x="0" y="0"/>
                </a:cxn>
                <a:cxn ang="0">
                  <a:pos x="440" y="352"/>
                </a:cxn>
              </a:cxnLst>
              <a:rect l="0" t="0" r="r" b="b"/>
              <a:pathLst>
                <a:path w="440" h="352">
                  <a:moveTo>
                    <a:pt x="0" y="0"/>
                  </a:moveTo>
                  <a:lnTo>
                    <a:pt x="440" y="352"/>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22" name="TextBox 21"/>
            <p:cNvSpPr txBox="1"/>
            <p:nvPr/>
          </p:nvSpPr>
          <p:spPr>
            <a:xfrm>
              <a:off x="1214414" y="6315038"/>
              <a:ext cx="2000264" cy="400110"/>
            </a:xfrm>
            <a:prstGeom prst="rect">
              <a:avLst/>
            </a:prstGeom>
            <a:noFill/>
          </p:spPr>
          <p:txBody>
            <a:bodyPr wrap="square" rtlCol="0">
              <a:spAutoFit/>
            </a:bodyPr>
            <a:lstStyle/>
            <a:p>
              <a:r>
                <a:rPr lang="zh-CN" altLang="en-US" sz="2000" dirty="0" smtClean="0">
                  <a:solidFill>
                    <a:srgbClr val="0000FF"/>
                  </a:solidFill>
                  <a:ea typeface="楷体" panose="02010609060101010101" pitchFamily="49" charset="-122"/>
                  <a:cs typeface="Times New Roman" panose="02020603050405020304" pitchFamily="18" charset="0"/>
                </a:rPr>
                <a:t>一个</a:t>
              </a:r>
              <a:r>
                <a:rPr kumimoji="1" lang="zh-CN" altLang="en-US" sz="2000" dirty="0" smtClean="0">
                  <a:solidFill>
                    <a:srgbClr val="0000FF"/>
                  </a:solidFill>
                  <a:ea typeface="楷体" panose="02010609060101010101" pitchFamily="49" charset="-122"/>
                  <a:cs typeface="Times New Roman" panose="02020603050405020304" pitchFamily="18" charset="0"/>
                </a:rPr>
                <a:t>强连通图</a:t>
              </a:r>
              <a:endParaRPr lang="zh-CN" altLang="en-US" sz="2000" dirty="0">
                <a:solidFill>
                  <a:srgbClr val="0000FF"/>
                </a:solidFill>
                <a:ea typeface="楷体" panose="02010609060101010101" pitchFamily="49" charset="-122"/>
                <a:cs typeface="Times New Roman" panose="02020603050405020304" pitchFamily="18" charset="0"/>
              </a:endParaRPr>
            </a:p>
          </p:txBody>
        </p:sp>
      </p:grpSp>
      <p:grpSp>
        <p:nvGrpSpPr>
          <p:cNvPr id="25" name="组合 24"/>
          <p:cNvGrpSpPr/>
          <p:nvPr/>
        </p:nvGrpSpPr>
        <p:grpSpPr>
          <a:xfrm>
            <a:off x="4929190" y="3055951"/>
            <a:ext cx="2914650" cy="2916299"/>
            <a:chOff x="4929190" y="3055951"/>
            <a:chExt cx="2914650" cy="2916299"/>
          </a:xfrm>
        </p:grpSpPr>
        <p:sp>
          <p:nvSpPr>
            <p:cNvPr id="14341" name="Line 1029"/>
            <p:cNvSpPr>
              <a:spLocks noChangeShapeType="1"/>
            </p:cNvSpPr>
            <p:nvPr/>
          </p:nvSpPr>
          <p:spPr bwMode="auto">
            <a:xfrm>
              <a:off x="5518153" y="4179901"/>
              <a:ext cx="1746250" cy="0"/>
            </a:xfrm>
            <a:prstGeom prst="line">
              <a:avLst/>
            </a:prstGeom>
            <a:noFill/>
            <a:ln w="28575">
              <a:solidFill>
                <a:srgbClr val="0000FF"/>
              </a:solidFill>
              <a:round/>
              <a:tailEnd type="stealth" w="med" len="lg"/>
            </a:ln>
          </p:spPr>
          <p:txBody>
            <a:bodyPr/>
            <a:lstStyle/>
            <a:p>
              <a:endParaRPr lang="zh-CN" altLang="en-US"/>
            </a:p>
          </p:txBody>
        </p:sp>
        <p:sp>
          <p:nvSpPr>
            <p:cNvPr id="14344" name="Oval 1032"/>
            <p:cNvSpPr>
              <a:spLocks noChangeArrowheads="1"/>
            </p:cNvSpPr>
            <p:nvPr/>
          </p:nvSpPr>
          <p:spPr bwMode="auto">
            <a:xfrm>
              <a:off x="6043615" y="3055951"/>
              <a:ext cx="584200" cy="571500"/>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4345" name="Oval 1033"/>
            <p:cNvSpPr>
              <a:spLocks noChangeArrowheads="1"/>
            </p:cNvSpPr>
            <p:nvPr/>
          </p:nvSpPr>
          <p:spPr bwMode="auto">
            <a:xfrm>
              <a:off x="7259640" y="3878276"/>
              <a:ext cx="584200" cy="573087"/>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4346" name="Oval 1034"/>
            <p:cNvSpPr>
              <a:spLocks noChangeArrowheads="1"/>
            </p:cNvSpPr>
            <p:nvPr/>
          </p:nvSpPr>
          <p:spPr bwMode="auto">
            <a:xfrm>
              <a:off x="4929190" y="3878276"/>
              <a:ext cx="584200" cy="573087"/>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4347" name="Oval 1035"/>
            <p:cNvSpPr>
              <a:spLocks noChangeArrowheads="1"/>
            </p:cNvSpPr>
            <p:nvPr/>
          </p:nvSpPr>
          <p:spPr bwMode="auto">
            <a:xfrm>
              <a:off x="6046790" y="4789501"/>
              <a:ext cx="582613" cy="568325"/>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4348" name="Freeform 1036"/>
            <p:cNvSpPr/>
            <p:nvPr/>
          </p:nvSpPr>
          <p:spPr bwMode="auto">
            <a:xfrm>
              <a:off x="5386390" y="3413138"/>
              <a:ext cx="668338" cy="498475"/>
            </a:xfrm>
            <a:custGeom>
              <a:avLst/>
              <a:gdLst/>
              <a:ahLst/>
              <a:cxnLst>
                <a:cxn ang="0">
                  <a:pos x="0" y="314"/>
                </a:cxn>
                <a:cxn ang="0">
                  <a:pos x="421" y="0"/>
                </a:cxn>
              </a:cxnLst>
              <a:rect l="0" t="0" r="r" b="b"/>
              <a:pathLst>
                <a:path w="421" h="314">
                  <a:moveTo>
                    <a:pt x="0" y="314"/>
                  </a:moveTo>
                  <a:lnTo>
                    <a:pt x="421" y="0"/>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14349" name="Freeform 1037"/>
            <p:cNvSpPr/>
            <p:nvPr/>
          </p:nvSpPr>
          <p:spPr bwMode="auto">
            <a:xfrm>
              <a:off x="6638928" y="3425838"/>
              <a:ext cx="698500" cy="558800"/>
            </a:xfrm>
            <a:custGeom>
              <a:avLst/>
              <a:gdLst/>
              <a:ahLst/>
              <a:cxnLst>
                <a:cxn ang="0">
                  <a:pos x="0" y="0"/>
                </a:cxn>
                <a:cxn ang="0">
                  <a:pos x="440" y="352"/>
                </a:cxn>
              </a:cxnLst>
              <a:rect l="0" t="0" r="r" b="b"/>
              <a:pathLst>
                <a:path w="440" h="352">
                  <a:moveTo>
                    <a:pt x="0" y="0"/>
                  </a:moveTo>
                  <a:lnTo>
                    <a:pt x="440" y="352"/>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24" name="TextBox 23"/>
            <p:cNvSpPr txBox="1"/>
            <p:nvPr/>
          </p:nvSpPr>
          <p:spPr>
            <a:xfrm>
              <a:off x="5286380" y="5572140"/>
              <a:ext cx="2000264" cy="400110"/>
            </a:xfrm>
            <a:prstGeom prst="rect">
              <a:avLst/>
            </a:prstGeom>
            <a:noFill/>
          </p:spPr>
          <p:txBody>
            <a:bodyPr wrap="square" rtlCol="0">
              <a:spAutoFit/>
            </a:bodyPr>
            <a:lstStyle/>
            <a:p>
              <a:r>
                <a:rPr lang="zh-CN" altLang="en-US" sz="2000" dirty="0" smtClean="0">
                  <a:solidFill>
                    <a:srgbClr val="0000FF"/>
                  </a:solidFill>
                  <a:ea typeface="楷体" panose="02010609060101010101" pitchFamily="49" charset="-122"/>
                  <a:cs typeface="Times New Roman" panose="02020603050405020304" pitchFamily="18" charset="0"/>
                </a:rPr>
                <a:t>一个非</a:t>
              </a:r>
              <a:r>
                <a:rPr kumimoji="1" lang="zh-CN" altLang="en-US" sz="2000" dirty="0" smtClean="0">
                  <a:solidFill>
                    <a:srgbClr val="0000FF"/>
                  </a:solidFill>
                  <a:ea typeface="楷体" panose="02010609060101010101" pitchFamily="49" charset="-122"/>
                  <a:cs typeface="Times New Roman" panose="02020603050405020304" pitchFamily="18" charset="0"/>
                </a:rPr>
                <a:t>强连通图</a:t>
              </a:r>
              <a:endParaRPr lang="zh-CN" altLang="en-US" sz="2000" dirty="0">
                <a:solidFill>
                  <a:srgbClr val="0000FF"/>
                </a:solidFill>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1" name="Rectangle 5"/>
          <p:cNvSpPr>
            <a:spLocks noChangeArrowheads="1"/>
          </p:cNvSpPr>
          <p:nvPr/>
        </p:nvSpPr>
        <p:spPr bwMode="auto">
          <a:xfrm>
            <a:off x="-285784" y="3048000"/>
            <a:ext cx="9144000" cy="0"/>
          </a:xfrm>
          <a:prstGeom prst="rect">
            <a:avLst/>
          </a:prstGeom>
          <a:noFill/>
          <a:ln w="9525">
            <a:noFill/>
            <a:miter lim="800000"/>
          </a:ln>
          <a:effectLst/>
        </p:spPr>
        <p:txBody>
          <a:bodyPr wrap="none" anchor="ctr">
            <a:spAutoFit/>
          </a:bodyPr>
          <a:lstStyle/>
          <a:p>
            <a:endParaRPr lang="zh-CN" altLang="en-US"/>
          </a:p>
        </p:txBody>
      </p:sp>
      <p:sp>
        <p:nvSpPr>
          <p:cNvPr id="121862" name="Text Box 6"/>
          <p:cNvSpPr txBox="1">
            <a:spLocks noChangeArrowheads="1"/>
          </p:cNvSpPr>
          <p:nvPr/>
        </p:nvSpPr>
        <p:spPr bwMode="auto">
          <a:xfrm>
            <a:off x="1354104" y="5708650"/>
            <a:ext cx="6504044" cy="461665"/>
          </a:xfrm>
          <a:prstGeom prst="rect">
            <a:avLst/>
          </a:prstGeom>
          <a:noFill/>
          <a:ln w="9525">
            <a:noFill/>
            <a:miter lim="800000"/>
          </a:ln>
          <a:effectLst/>
        </p:spPr>
        <p:txBody>
          <a:bodyPr wrap="square">
            <a:spAutoFit/>
          </a:bodyPr>
          <a:lstStyle/>
          <a:p>
            <a:r>
              <a:rPr kumimoji="1" lang="zh-CN" altLang="en-US">
                <a:ea typeface="楷体" panose="02010609060101010101" pitchFamily="49" charset="-122"/>
                <a:cs typeface="Times New Roman" panose="02020603050405020304" pitchFamily="18" charset="0"/>
              </a:rPr>
              <a:t>顶点</a:t>
            </a:r>
            <a:r>
              <a:rPr kumimoji="1" lang="en-US" altLang="zh-CN" i="1" smtClean="0">
                <a:ea typeface="楷体" panose="02010609060101010101" pitchFamily="49" charset="-122"/>
                <a:cs typeface="Times New Roman" panose="02020603050405020304" pitchFamily="18" charset="0"/>
              </a:rPr>
              <a:t>v </a:t>
            </a:r>
            <a:r>
              <a:rPr lang="en-US" altLang="zh-CN" smtClean="0">
                <a:solidFill>
                  <a:srgbClr val="FF0000"/>
                </a:solidFill>
                <a:ea typeface="楷体" panose="02010609060101010101" pitchFamily="49" charset="-122"/>
                <a:cs typeface="Times New Roman" panose="02020603050405020304" pitchFamily="18" charset="0"/>
                <a:sym typeface="Wingdings" panose="05000000000000000000"/>
              </a:rPr>
              <a:t> </a:t>
            </a:r>
            <a:r>
              <a:rPr kumimoji="1" lang="en-US" altLang="zh-CN" i="1" smtClean="0">
                <a:ea typeface="楷体" panose="02010609060101010101" pitchFamily="49" charset="-122"/>
                <a:cs typeface="Times New Roman" panose="02020603050405020304" pitchFamily="18" charset="0"/>
              </a:rPr>
              <a:t>j</a:t>
            </a:r>
            <a:r>
              <a:rPr kumimoji="1" lang="zh-CN" altLang="en-US" smtClean="0">
                <a:ea typeface="楷体" panose="02010609060101010101" pitchFamily="49" charset="-122"/>
                <a:cs typeface="Times New Roman" panose="02020603050405020304" pitchFamily="18" charset="0"/>
              </a:rPr>
              <a:t>的</a:t>
            </a:r>
            <a:r>
              <a:rPr kumimoji="1" lang="zh-CN" altLang="en-US" smtClean="0">
                <a:solidFill>
                  <a:srgbClr val="1000E4"/>
                </a:solidFill>
                <a:ea typeface="楷体" panose="02010609060101010101" pitchFamily="49" charset="-122"/>
                <a:cs typeface="Times New Roman" panose="02020603050405020304" pitchFamily="18" charset="0"/>
              </a:rPr>
              <a:t>最短路径长度</a:t>
            </a:r>
            <a:r>
              <a:rPr kumimoji="1" lang="zh-CN" altLang="en-US" smtClean="0">
                <a:ea typeface="楷体" panose="02010609060101010101" pitchFamily="49" charset="-122"/>
                <a:cs typeface="Times New Roman" panose="02020603050405020304" pitchFamily="18" charset="0"/>
              </a:rPr>
              <a:t>＝</a:t>
            </a:r>
            <a:r>
              <a:rPr kumimoji="1" lang="en-US" altLang="zh-CN" dirty="0">
                <a:solidFill>
                  <a:srgbClr val="FF0000"/>
                </a:solidFill>
                <a:ea typeface="楷体" panose="02010609060101010101" pitchFamily="49" charset="-122"/>
                <a:cs typeface="Times New Roman" panose="02020603050405020304" pitchFamily="18" charset="0"/>
              </a:rPr>
              <a:t>MIN</a:t>
            </a:r>
            <a:r>
              <a:rPr kumimoji="1" lang="en-US" altLang="zh-CN" dirty="0">
                <a:ea typeface="楷体" panose="02010609060101010101" pitchFamily="49" charset="-122"/>
                <a:cs typeface="Times New Roman" panose="02020603050405020304" pitchFamily="18" charset="0"/>
              </a:rPr>
              <a:t>(</a:t>
            </a:r>
            <a:r>
              <a:rPr kumimoji="1" lang="en-US" altLang="zh-CN" i="1" dirty="0" err="1">
                <a:ea typeface="楷体" panose="02010609060101010101" pitchFamily="49" charset="-122"/>
                <a:cs typeface="Times New Roman" panose="02020603050405020304" pitchFamily="18" charset="0"/>
              </a:rPr>
              <a:t>c</a:t>
            </a:r>
            <a:r>
              <a:rPr kumimoji="1" lang="en-US" altLang="zh-CN" i="1" baseline="-25000" dirty="0" err="1">
                <a:ea typeface="楷体" panose="02010609060101010101" pitchFamily="49" charset="-122"/>
                <a:cs typeface="Times New Roman" panose="02020603050405020304" pitchFamily="18" charset="0"/>
              </a:rPr>
              <a:t>vk</a:t>
            </a:r>
            <a:r>
              <a:rPr kumimoji="1" lang="en-US" altLang="zh-CN" dirty="0" err="1">
                <a:ea typeface="楷体" panose="02010609060101010101" pitchFamily="49" charset="-122"/>
                <a:cs typeface="Times New Roman" panose="02020603050405020304" pitchFamily="18" charset="0"/>
              </a:rPr>
              <a:t>+</a:t>
            </a:r>
            <a:r>
              <a:rPr kumimoji="1" lang="en-US" altLang="zh-CN" i="1" dirty="0" err="1">
                <a:ea typeface="楷体" panose="02010609060101010101" pitchFamily="49" charset="-122"/>
                <a:cs typeface="Times New Roman" panose="02020603050405020304" pitchFamily="18" charset="0"/>
              </a:rPr>
              <a:t>w</a:t>
            </a:r>
            <a:r>
              <a:rPr kumimoji="1" lang="en-US" altLang="zh-CN" i="1" baseline="-25000" dirty="0" err="1">
                <a:ea typeface="楷体" panose="02010609060101010101" pitchFamily="49" charset="-122"/>
                <a:cs typeface="Times New Roman" panose="02020603050405020304" pitchFamily="18" charset="0"/>
              </a:rPr>
              <a:t>kj</a:t>
            </a:r>
            <a:r>
              <a:rPr kumimoji="1" lang="zh-CN" altLang="en-US" dirty="0">
                <a:ea typeface="楷体" panose="02010609060101010101" pitchFamily="49" charset="-122"/>
                <a:cs typeface="Times New Roman" panose="02020603050405020304" pitchFamily="18" charset="0"/>
              </a:rPr>
              <a:t>，</a:t>
            </a:r>
            <a:r>
              <a:rPr kumimoji="1" lang="en-US" altLang="zh-CN" i="1" dirty="0" err="1">
                <a:ea typeface="楷体" panose="02010609060101010101" pitchFamily="49" charset="-122"/>
                <a:cs typeface="Times New Roman" panose="02020603050405020304" pitchFamily="18" charset="0"/>
              </a:rPr>
              <a:t>c</a:t>
            </a:r>
            <a:r>
              <a:rPr kumimoji="1" lang="en-US" altLang="zh-CN" i="1" baseline="-25000" dirty="0" err="1">
                <a:ea typeface="楷体" panose="02010609060101010101" pitchFamily="49" charset="-122"/>
                <a:cs typeface="Times New Roman" panose="02020603050405020304" pitchFamily="18" charset="0"/>
              </a:rPr>
              <a:t>vj</a:t>
            </a:r>
            <a:r>
              <a:rPr kumimoji="1" lang="en-US" altLang="zh-CN" dirty="0">
                <a:ea typeface="楷体" panose="02010609060101010101" pitchFamily="49" charset="-122"/>
                <a:cs typeface="Times New Roman" panose="02020603050405020304" pitchFamily="18" charset="0"/>
              </a:rPr>
              <a:t>)</a:t>
            </a:r>
          </a:p>
        </p:txBody>
      </p:sp>
      <p:sp>
        <p:nvSpPr>
          <p:cNvPr id="121879" name="Oval 23"/>
          <p:cNvSpPr>
            <a:spLocks noChangeArrowheads="1"/>
          </p:cNvSpPr>
          <p:nvPr/>
        </p:nvSpPr>
        <p:spPr bwMode="auto">
          <a:xfrm>
            <a:off x="1693829" y="598488"/>
            <a:ext cx="1728787" cy="1512887"/>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121880" name="Text Box 24"/>
          <p:cNvSpPr txBox="1">
            <a:spLocks noChangeArrowheads="1"/>
          </p:cNvSpPr>
          <p:nvPr/>
        </p:nvSpPr>
        <p:spPr bwMode="auto">
          <a:xfrm>
            <a:off x="2270091" y="95250"/>
            <a:ext cx="576263" cy="365125"/>
          </a:xfrm>
          <a:prstGeom prst="rect">
            <a:avLst/>
          </a:prstGeom>
          <a:noFill/>
          <a:ln w="38100" algn="ctr">
            <a:noFill/>
            <a:miter lim="800000"/>
            <a:tailEnd type="none" w="med" len="lg"/>
          </a:ln>
          <a:effectLst/>
        </p:spPr>
        <p:txBody>
          <a:bodyPr lIns="0" tIns="0" rIns="0" bIns="0">
            <a:spAutoFit/>
          </a:bodyPr>
          <a:lstStyle/>
          <a:p>
            <a:pPr algn="ctr"/>
            <a:r>
              <a:rPr lang="en-US" altLang="zh-CN"/>
              <a:t>S</a:t>
            </a:r>
          </a:p>
        </p:txBody>
      </p:sp>
      <p:sp>
        <p:nvSpPr>
          <p:cNvPr id="121881" name="Oval 25"/>
          <p:cNvSpPr>
            <a:spLocks noChangeArrowheads="1"/>
          </p:cNvSpPr>
          <p:nvPr/>
        </p:nvSpPr>
        <p:spPr bwMode="auto">
          <a:xfrm>
            <a:off x="2071638" y="72229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v</a:t>
            </a:r>
          </a:p>
        </p:txBody>
      </p:sp>
      <p:sp>
        <p:nvSpPr>
          <p:cNvPr id="121882" name="Oval 26"/>
          <p:cNvSpPr>
            <a:spLocks noChangeArrowheads="1"/>
          </p:cNvSpPr>
          <p:nvPr/>
        </p:nvSpPr>
        <p:spPr bwMode="auto">
          <a:xfrm>
            <a:off x="4141754" y="598488"/>
            <a:ext cx="1728787" cy="1512887"/>
          </a:xfrm>
          <a:prstGeom prst="ellipse">
            <a:avLst/>
          </a:prstGeom>
          <a:solidFill>
            <a:srgbClr val="FFFFFF">
              <a:alpha val="0"/>
            </a:srgbClr>
          </a:solidFill>
          <a:ln w="38100" algn="ctr">
            <a:solidFill>
              <a:srgbClr val="FF00FF"/>
            </a:solidFill>
            <a:prstDash val="sysDot"/>
            <a:round/>
            <a:tailEnd type="none" w="med" len="lg"/>
          </a:ln>
          <a:effectLst/>
        </p:spPr>
        <p:txBody>
          <a:bodyPr wrap="none" anchor="ctr"/>
          <a:lstStyle/>
          <a:p>
            <a:endParaRPr lang="zh-CN" altLang="en-US"/>
          </a:p>
        </p:txBody>
      </p:sp>
      <p:sp>
        <p:nvSpPr>
          <p:cNvPr id="121883" name="Text Box 27"/>
          <p:cNvSpPr txBox="1">
            <a:spLocks noChangeArrowheads="1"/>
          </p:cNvSpPr>
          <p:nvPr/>
        </p:nvSpPr>
        <p:spPr bwMode="auto">
          <a:xfrm>
            <a:off x="4502116" y="95250"/>
            <a:ext cx="1008063" cy="365125"/>
          </a:xfrm>
          <a:prstGeom prst="rect">
            <a:avLst/>
          </a:prstGeom>
          <a:noFill/>
          <a:ln w="38100" algn="ctr">
            <a:noFill/>
            <a:miter lim="800000"/>
            <a:tailEnd type="none" w="med" len="lg"/>
          </a:ln>
          <a:effectLst/>
        </p:spPr>
        <p:txBody>
          <a:bodyPr lIns="0" tIns="0" rIns="0" bIns="0">
            <a:spAutoFit/>
          </a:bodyPr>
          <a:lstStyle/>
          <a:p>
            <a:pPr algn="ctr"/>
            <a:r>
              <a:rPr lang="en-US" altLang="zh-CN"/>
              <a:t>U=V</a:t>
            </a:r>
            <a:r>
              <a:rPr lang="en-US" altLang="zh-CN">
                <a:latin typeface="宋体" panose="02010600030101010101" pitchFamily="2" charset="-122"/>
                <a:ea typeface="宋体" panose="02010600030101010101" pitchFamily="2" charset="-122"/>
              </a:rPr>
              <a:t>-</a:t>
            </a:r>
            <a:r>
              <a:rPr lang="en-US" altLang="zh-CN"/>
              <a:t>S</a:t>
            </a:r>
          </a:p>
        </p:txBody>
      </p:sp>
      <p:sp>
        <p:nvSpPr>
          <p:cNvPr id="121884" name="Oval 28"/>
          <p:cNvSpPr>
            <a:spLocks noChangeArrowheads="1"/>
          </p:cNvSpPr>
          <p:nvPr/>
        </p:nvSpPr>
        <p:spPr bwMode="auto">
          <a:xfrm>
            <a:off x="2701891" y="1425564"/>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u</a:t>
            </a:r>
          </a:p>
        </p:txBody>
      </p:sp>
      <p:sp>
        <p:nvSpPr>
          <p:cNvPr id="121885" name="Oval 29"/>
          <p:cNvSpPr>
            <a:spLocks noChangeArrowheads="1"/>
          </p:cNvSpPr>
          <p:nvPr/>
        </p:nvSpPr>
        <p:spPr bwMode="auto">
          <a:xfrm>
            <a:off x="5005354" y="146208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121886" name="Oval 30"/>
          <p:cNvSpPr>
            <a:spLocks noChangeArrowheads="1"/>
          </p:cNvSpPr>
          <p:nvPr/>
        </p:nvSpPr>
        <p:spPr bwMode="auto">
          <a:xfrm>
            <a:off x="4430679" y="9588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j</a:t>
            </a:r>
          </a:p>
        </p:txBody>
      </p:sp>
      <p:sp>
        <p:nvSpPr>
          <p:cNvPr id="121887" name="Oval 31"/>
          <p:cNvSpPr>
            <a:spLocks noChangeArrowheads="1"/>
          </p:cNvSpPr>
          <p:nvPr/>
        </p:nvSpPr>
        <p:spPr bwMode="auto">
          <a:xfrm>
            <a:off x="5078379" y="88741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endParaRPr lang="zh-CN" altLang="zh-CN" sz="2000" i="1">
              <a:solidFill>
                <a:srgbClr val="3333FF"/>
              </a:solidFill>
              <a:latin typeface="Times New Roman" panose="02020603050405020304" pitchFamily="18" charset="0"/>
              <a:cs typeface="Times New Roman" panose="02020603050405020304" pitchFamily="18" charset="0"/>
            </a:endParaRPr>
          </a:p>
        </p:txBody>
      </p:sp>
      <p:sp>
        <p:nvSpPr>
          <p:cNvPr id="121888" name="Line 32"/>
          <p:cNvSpPr>
            <a:spLocks noChangeShapeType="1"/>
          </p:cNvSpPr>
          <p:nvPr/>
        </p:nvSpPr>
        <p:spPr bwMode="auto">
          <a:xfrm flipV="1">
            <a:off x="3143207" y="1247774"/>
            <a:ext cx="1287471" cy="323837"/>
          </a:xfrm>
          <a:prstGeom prst="line">
            <a:avLst/>
          </a:prstGeom>
          <a:noFill/>
          <a:ln w="28575">
            <a:solidFill>
              <a:srgbClr val="FF0000"/>
            </a:solidFill>
            <a:round/>
            <a:tailEnd type="stealth" w="med" len="lg"/>
          </a:ln>
          <a:effectLst/>
        </p:spPr>
        <p:txBody>
          <a:bodyPr wrap="none"/>
          <a:lstStyle/>
          <a:p>
            <a:endParaRPr lang="zh-CN" altLang="en-US"/>
          </a:p>
        </p:txBody>
      </p:sp>
      <p:sp>
        <p:nvSpPr>
          <p:cNvPr id="121889" name="Line 33"/>
          <p:cNvSpPr>
            <a:spLocks noChangeShapeType="1"/>
          </p:cNvSpPr>
          <p:nvPr/>
        </p:nvSpPr>
        <p:spPr bwMode="auto">
          <a:xfrm>
            <a:off x="2500266" y="928670"/>
            <a:ext cx="1930413" cy="174643"/>
          </a:xfrm>
          <a:prstGeom prst="line">
            <a:avLst/>
          </a:prstGeom>
          <a:noFill/>
          <a:ln w="38100">
            <a:solidFill>
              <a:srgbClr val="339966"/>
            </a:solidFill>
            <a:prstDash val="dash"/>
            <a:round/>
            <a:tailEnd type="stealth" w="med" len="lg"/>
          </a:ln>
          <a:effectLst/>
        </p:spPr>
        <p:txBody>
          <a:bodyPr wrap="none"/>
          <a:lstStyle/>
          <a:p>
            <a:endParaRPr lang="zh-CN" altLang="en-US"/>
          </a:p>
        </p:txBody>
      </p:sp>
      <p:sp>
        <p:nvSpPr>
          <p:cNvPr id="121894" name="Line 38"/>
          <p:cNvSpPr>
            <a:spLocks noChangeShapeType="1"/>
          </p:cNvSpPr>
          <p:nvPr/>
        </p:nvSpPr>
        <p:spPr bwMode="auto">
          <a:xfrm>
            <a:off x="2428828" y="1142984"/>
            <a:ext cx="357190" cy="357190"/>
          </a:xfrm>
          <a:prstGeom prst="line">
            <a:avLst/>
          </a:prstGeom>
          <a:noFill/>
          <a:ln w="38100">
            <a:solidFill>
              <a:srgbClr val="339966"/>
            </a:solidFill>
            <a:prstDash val="dashDot"/>
            <a:round/>
            <a:tailEnd type="stealth" w="med" len="lg"/>
          </a:ln>
          <a:effectLst/>
        </p:spPr>
        <p:txBody>
          <a:bodyPr wrap="none"/>
          <a:lstStyle/>
          <a:p>
            <a:endParaRPr lang="zh-CN" altLang="en-US"/>
          </a:p>
        </p:txBody>
      </p:sp>
      <p:grpSp>
        <p:nvGrpSpPr>
          <p:cNvPr id="37" name="组合 36"/>
          <p:cNvGrpSpPr/>
          <p:nvPr/>
        </p:nvGrpSpPr>
        <p:grpSpPr>
          <a:xfrm>
            <a:off x="1527936" y="1928802"/>
            <a:ext cx="4414043" cy="3459233"/>
            <a:chOff x="1527936" y="1928802"/>
            <a:chExt cx="4414043" cy="3459233"/>
          </a:xfrm>
        </p:grpSpPr>
        <p:grpSp>
          <p:nvGrpSpPr>
            <p:cNvPr id="34" name="组合 33"/>
            <p:cNvGrpSpPr/>
            <p:nvPr/>
          </p:nvGrpSpPr>
          <p:grpSpPr>
            <a:xfrm>
              <a:off x="1527936" y="2776538"/>
              <a:ext cx="4414043" cy="2611497"/>
              <a:chOff x="1813720" y="2776538"/>
              <a:chExt cx="4414043" cy="2611497"/>
            </a:xfrm>
          </p:grpSpPr>
          <p:sp>
            <p:nvSpPr>
              <p:cNvPr id="121863" name="Oval 7"/>
              <p:cNvSpPr>
                <a:spLocks noChangeArrowheads="1"/>
              </p:cNvSpPr>
              <p:nvPr/>
            </p:nvSpPr>
            <p:spPr bwMode="auto">
              <a:xfrm>
                <a:off x="3994151" y="2776538"/>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u</a:t>
                </a:r>
              </a:p>
            </p:txBody>
          </p:sp>
          <p:sp>
            <p:nvSpPr>
              <p:cNvPr id="121864" name="Oval 8"/>
              <p:cNvSpPr>
                <a:spLocks noChangeArrowheads="1"/>
              </p:cNvSpPr>
              <p:nvPr/>
            </p:nvSpPr>
            <p:spPr bwMode="auto">
              <a:xfrm>
                <a:off x="2338388" y="4289425"/>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v</a:t>
                </a:r>
              </a:p>
            </p:txBody>
          </p:sp>
          <p:sp>
            <p:nvSpPr>
              <p:cNvPr id="121865" name="Oval 9"/>
              <p:cNvSpPr>
                <a:spLocks noChangeArrowheads="1"/>
              </p:cNvSpPr>
              <p:nvPr/>
            </p:nvSpPr>
            <p:spPr bwMode="auto">
              <a:xfrm>
                <a:off x="5722938" y="4289425"/>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j</a:t>
                </a:r>
              </a:p>
            </p:txBody>
          </p:sp>
          <p:sp>
            <p:nvSpPr>
              <p:cNvPr id="121866" name="Freeform 10"/>
              <p:cNvSpPr/>
              <p:nvPr/>
            </p:nvSpPr>
            <p:spPr bwMode="auto">
              <a:xfrm>
                <a:off x="4473576" y="3176588"/>
                <a:ext cx="1320800" cy="1181100"/>
              </a:xfrm>
              <a:custGeom>
                <a:avLst/>
                <a:gdLst/>
                <a:ahLst/>
                <a:cxnLst>
                  <a:cxn ang="0">
                    <a:pos x="0" y="0"/>
                  </a:cxn>
                  <a:cxn ang="0">
                    <a:pos x="832" y="744"/>
                  </a:cxn>
                </a:cxnLst>
                <a:rect l="0" t="0" r="r" b="b"/>
                <a:pathLst>
                  <a:path w="832" h="744">
                    <a:moveTo>
                      <a:pt x="0" y="0"/>
                    </a:moveTo>
                    <a:lnTo>
                      <a:pt x="832" y="744"/>
                    </a:lnTo>
                  </a:path>
                </a:pathLst>
              </a:custGeom>
              <a:noFill/>
              <a:ln w="38100" cap="flat" cmpd="sng">
                <a:solidFill>
                  <a:srgbClr val="FF0000"/>
                </a:solidFill>
                <a:prstDash val="solid"/>
                <a:round/>
                <a:headEnd type="none" w="med" len="med"/>
                <a:tailEnd type="stealth" w="med" len="lg"/>
              </a:ln>
              <a:effectLst/>
            </p:spPr>
            <p:txBody>
              <a:bodyPr wrap="none"/>
              <a:lstStyle/>
              <a:p>
                <a:endParaRPr lang="zh-CN" altLang="en-US"/>
              </a:p>
            </p:txBody>
          </p:sp>
          <p:sp>
            <p:nvSpPr>
              <p:cNvPr id="121867" name="Freeform 11"/>
              <p:cNvSpPr/>
              <p:nvPr/>
            </p:nvSpPr>
            <p:spPr bwMode="auto">
              <a:xfrm>
                <a:off x="2724151" y="3976688"/>
                <a:ext cx="339725" cy="347662"/>
              </a:xfrm>
              <a:custGeom>
                <a:avLst/>
                <a:gdLst/>
                <a:ahLst/>
                <a:cxnLst>
                  <a:cxn ang="0">
                    <a:pos x="0" y="219"/>
                  </a:cxn>
                  <a:cxn ang="0">
                    <a:pos x="214" y="0"/>
                  </a:cxn>
                </a:cxnLst>
                <a:rect l="0" t="0" r="r" b="b"/>
                <a:pathLst>
                  <a:path w="214" h="219">
                    <a:moveTo>
                      <a:pt x="0" y="219"/>
                    </a:moveTo>
                    <a:lnTo>
                      <a:pt x="214" y="0"/>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21868" name="Line 12"/>
              <p:cNvSpPr>
                <a:spLocks noChangeShapeType="1"/>
              </p:cNvSpPr>
              <p:nvPr/>
            </p:nvSpPr>
            <p:spPr bwMode="auto">
              <a:xfrm flipV="1">
                <a:off x="3706813" y="3136900"/>
                <a:ext cx="287338" cy="288925"/>
              </a:xfrm>
              <a:prstGeom prst="line">
                <a:avLst/>
              </a:prstGeom>
              <a:noFill/>
              <a:ln w="28575">
                <a:solidFill>
                  <a:srgbClr val="3333FF"/>
                </a:solidFill>
                <a:round/>
                <a:tailEnd type="stealth" w="med" len="lg"/>
              </a:ln>
              <a:effectLst/>
            </p:spPr>
            <p:txBody>
              <a:bodyPr wrap="none"/>
              <a:lstStyle/>
              <a:p>
                <a:endParaRPr lang="zh-CN" altLang="en-US"/>
              </a:p>
            </p:txBody>
          </p:sp>
          <p:sp>
            <p:nvSpPr>
              <p:cNvPr id="121869" name="Text Box 13"/>
              <p:cNvSpPr txBox="1">
                <a:spLocks noChangeArrowheads="1"/>
              </p:cNvSpPr>
              <p:nvPr/>
            </p:nvSpPr>
            <p:spPr bwMode="auto">
              <a:xfrm rot="8100000">
                <a:off x="3117851" y="3565525"/>
                <a:ext cx="647700" cy="457200"/>
              </a:xfrm>
              <a:prstGeom prst="rect">
                <a:avLst/>
              </a:prstGeom>
              <a:noFill/>
              <a:ln w="19050" algn="ctr">
                <a:noFill/>
                <a:miter lim="800000"/>
                <a:tailEnd type="none" w="med" len="lg"/>
              </a:ln>
              <a:effectLst/>
            </p:spPr>
            <p:txBody>
              <a:bodyPr>
                <a:spAutoFit/>
              </a:bodyPr>
              <a:lstStyle/>
              <a:p>
                <a:pPr algn="ctr"/>
                <a:r>
                  <a:rPr lang="en-US" altLang="zh-CN" dirty="0"/>
                  <a:t>...</a:t>
                </a:r>
              </a:p>
            </p:txBody>
          </p:sp>
          <p:sp>
            <p:nvSpPr>
              <p:cNvPr id="121870" name="Text Box 14"/>
              <p:cNvSpPr txBox="1">
                <a:spLocks noChangeArrowheads="1"/>
              </p:cNvSpPr>
              <p:nvPr/>
            </p:nvSpPr>
            <p:spPr bwMode="auto">
              <a:xfrm>
                <a:off x="2411413" y="3184525"/>
                <a:ext cx="576263" cy="400110"/>
              </a:xfrm>
              <a:prstGeom prst="rect">
                <a:avLst/>
              </a:prstGeom>
              <a:noFill/>
              <a:ln w="19050" algn="ctr">
                <a:noFill/>
                <a:miter lim="800000"/>
                <a:tailEnd type="none" w="med" len="lg"/>
              </a:ln>
              <a:effectLst/>
            </p:spPr>
            <p:txBody>
              <a:bodyPr>
                <a:spAutoFit/>
              </a:bodyPr>
              <a:lstStyle/>
              <a:p>
                <a:pPr algn="ctr"/>
                <a:r>
                  <a:rPr lang="en-US" altLang="zh-CN" sz="2000" i="1" dirty="0" err="1"/>
                  <a:t>c</a:t>
                </a:r>
                <a:r>
                  <a:rPr lang="en-US" altLang="zh-CN" sz="2000" i="1" baseline="-25000" dirty="0" err="1"/>
                  <a:t>vu</a:t>
                </a:r>
                <a:endParaRPr lang="en-US" altLang="zh-CN" sz="2000" i="1" baseline="-25000" dirty="0"/>
              </a:p>
            </p:txBody>
          </p:sp>
          <p:sp>
            <p:nvSpPr>
              <p:cNvPr id="121871" name="AutoShape 15"/>
              <p:cNvSpPr/>
              <p:nvPr/>
            </p:nvSpPr>
            <p:spPr bwMode="auto">
              <a:xfrm rot="2760000">
                <a:off x="2984501" y="2320925"/>
                <a:ext cx="179387" cy="2520950"/>
              </a:xfrm>
              <a:prstGeom prst="leftBrace">
                <a:avLst>
                  <a:gd name="adj1" fmla="val 117109"/>
                  <a:gd name="adj2" fmla="val 50000"/>
                </a:avLst>
              </a:prstGeom>
              <a:noFill/>
              <a:ln w="28575">
                <a:solidFill>
                  <a:srgbClr val="FF0000"/>
                </a:solidFill>
                <a:round/>
                <a:tailEnd type="none" w="med" len="lg"/>
              </a:ln>
              <a:effectLst/>
            </p:spPr>
            <p:txBody>
              <a:bodyPr wrap="none" anchor="ctr"/>
              <a:lstStyle/>
              <a:p>
                <a:endParaRPr lang="zh-CN" altLang="en-US"/>
              </a:p>
            </p:txBody>
          </p:sp>
          <p:sp>
            <p:nvSpPr>
              <p:cNvPr id="121872" name="Line 16"/>
              <p:cNvSpPr>
                <a:spLocks noChangeShapeType="1"/>
              </p:cNvSpPr>
              <p:nvPr/>
            </p:nvSpPr>
            <p:spPr bwMode="auto">
              <a:xfrm>
                <a:off x="2843213" y="4576763"/>
                <a:ext cx="576263" cy="0"/>
              </a:xfrm>
              <a:prstGeom prst="line">
                <a:avLst/>
              </a:prstGeom>
              <a:noFill/>
              <a:ln w="28575">
                <a:solidFill>
                  <a:srgbClr val="3333FF"/>
                </a:solidFill>
                <a:round/>
                <a:tailEnd type="stealth" w="med" len="lg"/>
              </a:ln>
              <a:effectLst/>
            </p:spPr>
            <p:txBody>
              <a:bodyPr wrap="none"/>
              <a:lstStyle/>
              <a:p>
                <a:endParaRPr lang="zh-CN" altLang="en-US"/>
              </a:p>
            </p:txBody>
          </p:sp>
          <p:sp>
            <p:nvSpPr>
              <p:cNvPr id="121873" name="Text Box 17"/>
              <p:cNvSpPr txBox="1">
                <a:spLocks noChangeArrowheads="1"/>
              </p:cNvSpPr>
              <p:nvPr/>
            </p:nvSpPr>
            <p:spPr bwMode="auto">
              <a:xfrm>
                <a:off x="3698876" y="4360863"/>
                <a:ext cx="935038" cy="457200"/>
              </a:xfrm>
              <a:prstGeom prst="rect">
                <a:avLst/>
              </a:prstGeom>
              <a:noFill/>
              <a:ln w="19050" algn="ctr">
                <a:noFill/>
                <a:miter lim="800000"/>
                <a:tailEnd type="none" w="med" len="lg"/>
              </a:ln>
              <a:effectLst/>
            </p:spPr>
            <p:txBody>
              <a:bodyPr>
                <a:spAutoFit/>
              </a:bodyPr>
              <a:lstStyle/>
              <a:p>
                <a:pPr algn="ctr"/>
                <a:r>
                  <a:rPr lang="en-US" altLang="zh-CN">
                    <a:latin typeface="宋体" panose="02010600030101010101" pitchFamily="2" charset="-122"/>
                    <a:ea typeface="宋体" panose="02010600030101010101" pitchFamily="2" charset="-122"/>
                  </a:rPr>
                  <a:t>……</a:t>
                </a:r>
              </a:p>
            </p:txBody>
          </p:sp>
          <p:sp>
            <p:nvSpPr>
              <p:cNvPr id="121874" name="Freeform 18"/>
              <p:cNvSpPr/>
              <p:nvPr/>
            </p:nvSpPr>
            <p:spPr bwMode="auto">
              <a:xfrm>
                <a:off x="4786313" y="4637088"/>
                <a:ext cx="906463" cy="12700"/>
              </a:xfrm>
              <a:custGeom>
                <a:avLst/>
                <a:gdLst/>
                <a:ahLst/>
                <a:cxnLst>
                  <a:cxn ang="0">
                    <a:pos x="0" y="8"/>
                  </a:cxn>
                  <a:cxn ang="0">
                    <a:pos x="571" y="0"/>
                  </a:cxn>
                </a:cxnLst>
                <a:rect l="0" t="0" r="r" b="b"/>
                <a:pathLst>
                  <a:path w="571" h="8">
                    <a:moveTo>
                      <a:pt x="0" y="8"/>
                    </a:moveTo>
                    <a:lnTo>
                      <a:pt x="571" y="0"/>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21875" name="AutoShape 19"/>
              <p:cNvSpPr/>
              <p:nvPr/>
            </p:nvSpPr>
            <p:spPr bwMode="auto">
              <a:xfrm rot="5400000">
                <a:off x="4140201" y="3497263"/>
                <a:ext cx="142875" cy="3022600"/>
              </a:xfrm>
              <a:prstGeom prst="rightBrace">
                <a:avLst>
                  <a:gd name="adj1" fmla="val 176296"/>
                  <a:gd name="adj2" fmla="val 50000"/>
                </a:avLst>
              </a:prstGeom>
              <a:noFill/>
              <a:ln w="28575">
                <a:solidFill>
                  <a:srgbClr val="FF0000"/>
                </a:solidFill>
                <a:round/>
                <a:tailEnd type="none" w="med" len="lg"/>
              </a:ln>
              <a:effectLst/>
            </p:spPr>
            <p:txBody>
              <a:bodyPr wrap="none" anchor="ctr"/>
              <a:lstStyle/>
              <a:p>
                <a:endParaRPr lang="zh-CN" altLang="en-US"/>
              </a:p>
            </p:txBody>
          </p:sp>
          <p:sp>
            <p:nvSpPr>
              <p:cNvPr id="121876" name="Text Box 20"/>
              <p:cNvSpPr txBox="1">
                <a:spLocks noChangeArrowheads="1"/>
              </p:cNvSpPr>
              <p:nvPr/>
            </p:nvSpPr>
            <p:spPr bwMode="auto">
              <a:xfrm>
                <a:off x="3994151" y="4987925"/>
                <a:ext cx="576263" cy="400110"/>
              </a:xfrm>
              <a:prstGeom prst="rect">
                <a:avLst/>
              </a:prstGeom>
              <a:noFill/>
              <a:ln w="19050" algn="ctr">
                <a:noFill/>
                <a:miter lim="800000"/>
                <a:tailEnd type="none" w="med" len="lg"/>
              </a:ln>
              <a:effectLst/>
            </p:spPr>
            <p:txBody>
              <a:bodyPr>
                <a:spAutoFit/>
              </a:bodyPr>
              <a:lstStyle/>
              <a:p>
                <a:pPr algn="ctr"/>
                <a:r>
                  <a:rPr lang="en-US" altLang="zh-CN" sz="2000" i="1" dirty="0" err="1"/>
                  <a:t>c</a:t>
                </a:r>
                <a:r>
                  <a:rPr lang="en-US" altLang="zh-CN" sz="2000" i="1" baseline="-25000" dirty="0" err="1"/>
                  <a:t>vj</a:t>
                </a:r>
                <a:endParaRPr lang="en-US" altLang="zh-CN" sz="2000" i="1" baseline="-25000" dirty="0"/>
              </a:p>
            </p:txBody>
          </p:sp>
          <p:sp>
            <p:nvSpPr>
              <p:cNvPr id="121877" name="Text Box 21"/>
              <p:cNvSpPr txBox="1">
                <a:spLocks noChangeArrowheads="1"/>
              </p:cNvSpPr>
              <p:nvPr/>
            </p:nvSpPr>
            <p:spPr bwMode="auto">
              <a:xfrm>
                <a:off x="4994276" y="3281363"/>
                <a:ext cx="1223963" cy="400110"/>
              </a:xfrm>
              <a:prstGeom prst="rect">
                <a:avLst/>
              </a:prstGeom>
              <a:noFill/>
              <a:ln w="19050" algn="ctr">
                <a:noFill/>
                <a:miter lim="800000"/>
                <a:tailEnd type="none" w="med" len="lg"/>
              </a:ln>
              <a:effectLst/>
            </p:spPr>
            <p:txBody>
              <a:bodyPr>
                <a:spAutoFit/>
              </a:bodyPr>
              <a:lstStyle/>
              <a:p>
                <a:pPr algn="ctr"/>
                <a:r>
                  <a:rPr lang="zh-CN" altLang="en-US" sz="2000" dirty="0">
                    <a:ea typeface="楷体" panose="02010609060101010101" pitchFamily="49" charset="-122"/>
                    <a:cs typeface="Times New Roman" panose="02020603050405020304" pitchFamily="18" charset="0"/>
                  </a:rPr>
                  <a:t>边</a:t>
                </a:r>
                <a:r>
                  <a:rPr lang="en-US" altLang="zh-CN" sz="2000" i="1" dirty="0" err="1">
                    <a:ea typeface="楷体" panose="02010609060101010101" pitchFamily="49" charset="-122"/>
                    <a:cs typeface="Times New Roman" panose="02020603050405020304" pitchFamily="18" charset="0"/>
                  </a:rPr>
                  <a:t>w</a:t>
                </a:r>
                <a:r>
                  <a:rPr lang="en-US" altLang="zh-CN" sz="2000" i="1" baseline="-25000" dirty="0" err="1">
                    <a:ea typeface="楷体" panose="02010609060101010101" pitchFamily="49" charset="-122"/>
                    <a:cs typeface="Times New Roman" panose="02020603050405020304" pitchFamily="18" charset="0"/>
                  </a:rPr>
                  <a:t>uj</a:t>
                </a:r>
                <a:endParaRPr lang="en-US" altLang="zh-CN" sz="2000" i="1" baseline="-25000" dirty="0">
                  <a:ea typeface="楷体" panose="02010609060101010101" pitchFamily="49" charset="-122"/>
                  <a:cs typeface="Times New Roman" panose="02020603050405020304" pitchFamily="18" charset="0"/>
                </a:endParaRPr>
              </a:p>
            </p:txBody>
          </p:sp>
        </p:grpSp>
        <p:sp>
          <p:nvSpPr>
            <p:cNvPr id="121896" name="AutoShape 40"/>
            <p:cNvSpPr>
              <a:spLocks noChangeArrowheads="1"/>
            </p:cNvSpPr>
            <p:nvPr/>
          </p:nvSpPr>
          <p:spPr bwMode="auto">
            <a:xfrm>
              <a:off x="3709954" y="1928802"/>
              <a:ext cx="215900" cy="647700"/>
            </a:xfrm>
            <a:prstGeom prst="downArrow">
              <a:avLst>
                <a:gd name="adj1" fmla="val 50000"/>
                <a:gd name="adj2" fmla="val 75000"/>
              </a:avLst>
            </a:prstGeom>
            <a:ln>
              <a:tailEnd type="none" w="med" len="lg"/>
            </a:ln>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p>
          </p:txBody>
        </p:sp>
      </p:grpSp>
      <p:sp>
        <p:nvSpPr>
          <p:cNvPr id="35" name="TextBox 34"/>
          <p:cNvSpPr txBox="1"/>
          <p:nvPr/>
        </p:nvSpPr>
        <p:spPr>
          <a:xfrm>
            <a:off x="6072166" y="500042"/>
            <a:ext cx="2500330" cy="400110"/>
          </a:xfrm>
          <a:prstGeom prst="rect">
            <a:avLst/>
          </a:prstGeom>
          <a:noFill/>
        </p:spPr>
        <p:txBody>
          <a:bodyPr wrap="square" rtlCol="0">
            <a:spAutoFit/>
          </a:bodyPr>
          <a:lstStyle/>
          <a:p>
            <a:r>
              <a:rPr lang="en-US" altLang="zh-CN" sz="2000" i="1" dirty="0" smtClean="0">
                <a:ea typeface="楷体" panose="02010609060101010101" pitchFamily="49" charset="-122"/>
                <a:cs typeface="Times New Roman" panose="02020603050405020304" pitchFamily="18" charset="0"/>
              </a:rPr>
              <a:t>v </a:t>
            </a:r>
            <a:r>
              <a:rPr lang="en-US" altLang="zh-CN" sz="2000" dirty="0" smtClean="0">
                <a:solidFill>
                  <a:srgbClr val="FF0000"/>
                </a:solidFill>
                <a:ea typeface="楷体" panose="02010609060101010101" pitchFamily="49" charset="-122"/>
                <a:cs typeface="Times New Roman" panose="02020603050405020304" pitchFamily="18" charset="0"/>
                <a:sym typeface="Wingdings" panose="05000000000000000000"/>
              </a:rPr>
              <a:t></a:t>
            </a:r>
            <a:r>
              <a:rPr lang="en-US" altLang="zh-CN" sz="2000" dirty="0" smtClean="0">
                <a:ea typeface="楷体" panose="02010609060101010101" pitchFamily="49" charset="-122"/>
                <a:cs typeface="Times New Roman" panose="02020603050405020304" pitchFamily="18" charset="0"/>
                <a:sym typeface="Wingdings" panose="05000000000000000000"/>
              </a:rPr>
              <a:t> </a:t>
            </a:r>
            <a:r>
              <a:rPr lang="en-US" altLang="zh-CN" sz="2000" i="1" dirty="0" smtClean="0">
                <a:ea typeface="楷体" panose="02010609060101010101" pitchFamily="49" charset="-122"/>
                <a:cs typeface="Times New Roman" panose="02020603050405020304" pitchFamily="18" charset="0"/>
                <a:sym typeface="Wingdings" panose="05000000000000000000"/>
              </a:rPr>
              <a:t>j</a:t>
            </a:r>
            <a:r>
              <a:rPr lang="zh-CN" altLang="en-US" sz="2000" dirty="0" smtClean="0">
                <a:ea typeface="楷体" panose="02010609060101010101" pitchFamily="49" charset="-122"/>
                <a:cs typeface="Times New Roman" panose="02020603050405020304" pitchFamily="18" charset="0"/>
                <a:sym typeface="Wingdings" panose="05000000000000000000"/>
              </a:rPr>
              <a:t>的路径：</a:t>
            </a:r>
            <a:endParaRPr lang="zh-CN" altLang="en-US" sz="2000" dirty="0">
              <a:ea typeface="楷体" panose="02010609060101010101" pitchFamily="49" charset="-122"/>
              <a:cs typeface="Times New Roman" panose="02020603050405020304" pitchFamily="18" charset="0"/>
            </a:endParaRPr>
          </a:p>
        </p:txBody>
      </p:sp>
      <p:sp>
        <p:nvSpPr>
          <p:cNvPr id="36" name="TextBox 35"/>
          <p:cNvSpPr txBox="1"/>
          <p:nvPr/>
        </p:nvSpPr>
        <p:spPr>
          <a:xfrm>
            <a:off x="6215042" y="1071546"/>
            <a:ext cx="2357454" cy="707886"/>
          </a:xfrm>
          <a:prstGeom prst="rect">
            <a:avLst/>
          </a:prstGeom>
          <a:noFill/>
        </p:spPr>
        <p:txBody>
          <a:bodyPr wrap="square" rtlCol="0">
            <a:spAutoFit/>
          </a:bodyPr>
          <a:lstStyle/>
          <a:p>
            <a:pPr marL="457200" indent="-457200" algn="l">
              <a:buBlip>
                <a:blip r:embed="rId2"/>
              </a:buBlip>
            </a:pPr>
            <a:r>
              <a:rPr lang="zh-CN" altLang="en-US" sz="2000" dirty="0" smtClean="0">
                <a:ea typeface="楷体" panose="02010609060101010101" pitchFamily="49" charset="-122"/>
                <a:cs typeface="Times New Roman" panose="02020603050405020304" pitchFamily="18" charset="0"/>
              </a:rPr>
              <a:t>不经过顶点</a:t>
            </a:r>
            <a:r>
              <a:rPr lang="en-US" altLang="zh-CN" sz="2000" i="1" dirty="0" smtClean="0">
                <a:ea typeface="楷体" panose="02010609060101010101" pitchFamily="49" charset="-122"/>
                <a:cs typeface="Times New Roman" panose="02020603050405020304" pitchFamily="18" charset="0"/>
              </a:rPr>
              <a:t>u</a:t>
            </a:r>
          </a:p>
          <a:p>
            <a:pPr marL="457200" indent="-457200" algn="l">
              <a:buBlip>
                <a:blip r:embed="rId2"/>
              </a:buBlip>
            </a:pPr>
            <a:r>
              <a:rPr lang="zh-CN" altLang="en-US" sz="2000" dirty="0" smtClean="0">
                <a:ea typeface="楷体" panose="02010609060101010101" pitchFamily="49" charset="-122"/>
                <a:cs typeface="Times New Roman" panose="02020603050405020304" pitchFamily="18" charset="0"/>
              </a:rPr>
              <a:t>经过顶点</a:t>
            </a:r>
            <a:r>
              <a:rPr lang="en-US" altLang="zh-CN" sz="2000" i="1" dirty="0" smtClean="0">
                <a:ea typeface="楷体" panose="02010609060101010101" pitchFamily="49" charset="-122"/>
                <a:cs typeface="Times New Roman" panose="02020603050405020304" pitchFamily="18" charset="0"/>
              </a:rPr>
              <a:t>u</a:t>
            </a:r>
          </a:p>
        </p:txBody>
      </p:sp>
      <p:sp>
        <p:nvSpPr>
          <p:cNvPr id="38" name="TextBox 37"/>
          <p:cNvSpPr txBox="1"/>
          <p:nvPr/>
        </p:nvSpPr>
        <p:spPr>
          <a:xfrm>
            <a:off x="285720" y="252691"/>
            <a:ext cx="1500198" cy="461665"/>
          </a:xfrm>
          <a:prstGeom prst="rect">
            <a:avLst/>
          </a:prstGeom>
          <a:noFill/>
        </p:spPr>
        <p:txBody>
          <a:bodyPr wrap="square" rtlCol="0">
            <a:spAutoFit/>
          </a:bodyPr>
          <a:lstStyle/>
          <a:p>
            <a:r>
              <a:rPr kumimoji="1" lang="zh-CN" altLang="en-US"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修改方式</a:t>
            </a:r>
            <a:endParaRPr lang="zh-CN" altLang="en-US">
              <a:solidFill>
                <a:srgbClr val="FF0000"/>
              </a:solidFill>
              <a:latin typeface="黑体" panose="02010609060101010101" pitchFamily="49" charset="-122"/>
              <a:ea typeface="黑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140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2" grpId="0" bldLvl="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Text Box 2" descr="羊皮纸"/>
          <p:cNvSpPr txBox="1">
            <a:spLocks noChangeArrowheads="1"/>
          </p:cNvSpPr>
          <p:nvPr/>
        </p:nvSpPr>
        <p:spPr bwMode="auto">
          <a:xfrm>
            <a:off x="714348" y="642918"/>
            <a:ext cx="7527953" cy="556664"/>
          </a:xfrm>
          <a:prstGeom prst="rect">
            <a:avLst/>
          </a:prstGeom>
          <a:solidFill>
            <a:schemeClr val="accent3">
              <a:lumMod val="20000"/>
              <a:lumOff val="80000"/>
            </a:schemeClr>
          </a:solidFill>
        </p:spPr>
        <p:style>
          <a:lnRef idx="1">
            <a:schemeClr val="accent4"/>
          </a:lnRef>
          <a:fillRef idx="2">
            <a:schemeClr val="accent4"/>
          </a:fillRef>
          <a:effectRef idx="1">
            <a:schemeClr val="accent4"/>
          </a:effectRef>
          <a:fontRef idx="minor">
            <a:schemeClr val="dk1"/>
          </a:fontRef>
        </p:style>
        <p:txBody>
          <a:bodyPr wrap="square" tIns="108000" bIns="108000">
            <a:spAutoFit/>
          </a:bodyPr>
          <a:lstStyle/>
          <a:p>
            <a:pPr algn="l"/>
            <a:r>
              <a:rPr kumimoji="1" lang="zh-CN" altLang="en-US" sz="2200"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）重复步骤（</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）和（</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）直到所有顶点都包含在</a:t>
            </a:r>
            <a:r>
              <a:rPr kumimoji="1" lang="en-US" altLang="zh-CN"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200" dirty="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中。</a:t>
            </a:r>
          </a:p>
        </p:txBody>
      </p:sp>
      <p:sp>
        <p:nvSpPr>
          <p:cNvPr id="260099" name="Oval 3"/>
          <p:cNvSpPr>
            <a:spLocks noChangeArrowheads="1"/>
          </p:cNvSpPr>
          <p:nvPr/>
        </p:nvSpPr>
        <p:spPr bwMode="auto">
          <a:xfrm>
            <a:off x="1928794" y="231138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v</a:t>
            </a:r>
          </a:p>
        </p:txBody>
      </p:sp>
      <p:sp>
        <p:nvSpPr>
          <p:cNvPr id="260100" name="Oval 4"/>
          <p:cNvSpPr>
            <a:spLocks noChangeArrowheads="1"/>
          </p:cNvSpPr>
          <p:nvPr/>
        </p:nvSpPr>
        <p:spPr bwMode="auto">
          <a:xfrm>
            <a:off x="5600681" y="238441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j</a:t>
            </a:r>
          </a:p>
        </p:txBody>
      </p:sp>
      <p:sp>
        <p:nvSpPr>
          <p:cNvPr id="260101" name="Line 5"/>
          <p:cNvSpPr>
            <a:spLocks noChangeShapeType="1"/>
          </p:cNvSpPr>
          <p:nvPr/>
        </p:nvSpPr>
        <p:spPr bwMode="auto">
          <a:xfrm flipV="1">
            <a:off x="2327256" y="2201850"/>
            <a:ext cx="503238" cy="215900"/>
          </a:xfrm>
          <a:prstGeom prst="line">
            <a:avLst/>
          </a:prstGeom>
          <a:noFill/>
          <a:ln w="28575">
            <a:solidFill>
              <a:srgbClr val="0000FF"/>
            </a:solidFill>
            <a:round/>
            <a:tailEnd type="stealth" w="med" len="lg"/>
          </a:ln>
          <a:effectLst/>
        </p:spPr>
        <p:txBody>
          <a:bodyPr wrap="none"/>
          <a:lstStyle/>
          <a:p>
            <a:endParaRPr lang="zh-CN" altLang="en-US"/>
          </a:p>
        </p:txBody>
      </p:sp>
      <p:sp>
        <p:nvSpPr>
          <p:cNvPr id="260102" name="Line 6"/>
          <p:cNvSpPr>
            <a:spLocks noChangeShapeType="1"/>
          </p:cNvSpPr>
          <p:nvPr/>
        </p:nvSpPr>
        <p:spPr bwMode="auto">
          <a:xfrm>
            <a:off x="2360594" y="2600313"/>
            <a:ext cx="360362" cy="215900"/>
          </a:xfrm>
          <a:prstGeom prst="line">
            <a:avLst/>
          </a:prstGeom>
          <a:noFill/>
          <a:ln w="28575">
            <a:solidFill>
              <a:srgbClr val="0000FF"/>
            </a:solidFill>
            <a:round/>
            <a:tailEnd type="stealth" w="med" len="lg"/>
          </a:ln>
          <a:effectLst/>
        </p:spPr>
        <p:txBody>
          <a:bodyPr wrap="none"/>
          <a:lstStyle/>
          <a:p>
            <a:endParaRPr lang="zh-CN" altLang="en-US"/>
          </a:p>
        </p:txBody>
      </p:sp>
      <p:sp>
        <p:nvSpPr>
          <p:cNvPr id="260103" name="Line 7"/>
          <p:cNvSpPr>
            <a:spLocks noChangeShapeType="1"/>
          </p:cNvSpPr>
          <p:nvPr/>
        </p:nvSpPr>
        <p:spPr bwMode="auto">
          <a:xfrm>
            <a:off x="5049819" y="2239950"/>
            <a:ext cx="576262" cy="215900"/>
          </a:xfrm>
          <a:prstGeom prst="line">
            <a:avLst/>
          </a:prstGeom>
          <a:noFill/>
          <a:ln w="28575">
            <a:solidFill>
              <a:srgbClr val="0000FF"/>
            </a:solidFill>
            <a:round/>
            <a:tailEnd type="stealth" w="med" len="lg"/>
          </a:ln>
          <a:effectLst/>
        </p:spPr>
        <p:txBody>
          <a:bodyPr wrap="none"/>
          <a:lstStyle/>
          <a:p>
            <a:endParaRPr lang="zh-CN" altLang="en-US"/>
          </a:p>
        </p:txBody>
      </p:sp>
      <p:sp>
        <p:nvSpPr>
          <p:cNvPr id="260104" name="Freeform 8"/>
          <p:cNvSpPr/>
          <p:nvPr/>
        </p:nvSpPr>
        <p:spPr bwMode="auto">
          <a:xfrm>
            <a:off x="4940281" y="2673338"/>
            <a:ext cx="669925" cy="257175"/>
          </a:xfrm>
          <a:custGeom>
            <a:avLst/>
            <a:gdLst/>
            <a:ahLst/>
            <a:cxnLst>
              <a:cxn ang="0">
                <a:pos x="0" y="162"/>
              </a:cxn>
              <a:cxn ang="0">
                <a:pos x="422" y="0"/>
              </a:cxn>
            </a:cxnLst>
            <a:rect l="0" t="0" r="r" b="b"/>
            <a:pathLst>
              <a:path w="422" h="162">
                <a:moveTo>
                  <a:pt x="0" y="162"/>
                </a:moveTo>
                <a:lnTo>
                  <a:pt x="422" y="0"/>
                </a:lnTo>
              </a:path>
            </a:pathLst>
          </a:custGeom>
          <a:noFill/>
          <a:ln w="28575" cap="flat" cmpd="sng">
            <a:solidFill>
              <a:srgbClr val="0000FF"/>
            </a:solidFill>
            <a:prstDash val="solid"/>
            <a:round/>
            <a:headEnd type="none" w="med" len="med"/>
            <a:tailEnd type="stealth" w="med" len="lg"/>
          </a:ln>
          <a:effectLst/>
        </p:spPr>
        <p:txBody>
          <a:bodyPr wrap="none"/>
          <a:lstStyle/>
          <a:p>
            <a:endParaRPr lang="zh-CN" altLang="en-US"/>
          </a:p>
        </p:txBody>
      </p:sp>
      <p:sp>
        <p:nvSpPr>
          <p:cNvPr id="260105" name="Oval 9"/>
          <p:cNvSpPr>
            <a:spLocks noChangeArrowheads="1"/>
          </p:cNvSpPr>
          <p:nvPr/>
        </p:nvSpPr>
        <p:spPr bwMode="auto">
          <a:xfrm>
            <a:off x="2776519" y="1714488"/>
            <a:ext cx="2232025" cy="1657350"/>
          </a:xfrm>
          <a:prstGeom prst="ellipse">
            <a:avLst/>
          </a:prstGeom>
          <a:solidFill>
            <a:srgbClr val="FFFFFF">
              <a:alpha val="0"/>
            </a:srgbClr>
          </a:solidFill>
          <a:ln w="28575" algn="ctr">
            <a:solidFill>
              <a:srgbClr val="0000FF"/>
            </a:solidFill>
            <a:prstDash val="sysDot"/>
            <a:round/>
            <a:tailEnd type="none" w="med" len="lg"/>
          </a:ln>
          <a:effectLst/>
        </p:spPr>
        <p:txBody>
          <a:bodyPr wrap="none" anchor="ctr"/>
          <a:lstStyle/>
          <a:p>
            <a:endParaRPr lang="zh-CN" altLang="en-US"/>
          </a:p>
        </p:txBody>
      </p:sp>
      <p:sp>
        <p:nvSpPr>
          <p:cNvPr id="260106" name="Line 10"/>
          <p:cNvSpPr>
            <a:spLocks noChangeShapeType="1"/>
          </p:cNvSpPr>
          <p:nvPr/>
        </p:nvSpPr>
        <p:spPr bwMode="auto">
          <a:xfrm flipV="1">
            <a:off x="3957619" y="3379775"/>
            <a:ext cx="0" cy="647700"/>
          </a:xfrm>
          <a:prstGeom prst="line">
            <a:avLst/>
          </a:prstGeom>
          <a:noFill/>
          <a:ln w="57150">
            <a:solidFill>
              <a:srgbClr val="FF3300"/>
            </a:solidFill>
            <a:round/>
            <a:tailEnd type="triangle" w="med" len="lg"/>
          </a:ln>
          <a:effectLst/>
        </p:spPr>
        <p:txBody>
          <a:bodyPr wrap="none"/>
          <a:lstStyle/>
          <a:p>
            <a:endParaRPr lang="zh-CN" altLang="en-US"/>
          </a:p>
        </p:txBody>
      </p:sp>
      <p:sp>
        <p:nvSpPr>
          <p:cNvPr id="260107" name="Text Box 11"/>
          <p:cNvSpPr txBox="1">
            <a:spLocks noChangeArrowheads="1"/>
          </p:cNvSpPr>
          <p:nvPr/>
        </p:nvSpPr>
        <p:spPr bwMode="auto">
          <a:xfrm>
            <a:off x="2144694" y="4040175"/>
            <a:ext cx="3816350" cy="701675"/>
          </a:xfrm>
          <a:prstGeom prst="rect">
            <a:avLst/>
          </a:prstGeom>
          <a:noFill/>
          <a:ln w="28575" algn="ctr">
            <a:noFill/>
            <a:miter lim="800000"/>
            <a:tailEnd type="none" w="med" len="lg"/>
          </a:ln>
          <a:effectLst/>
        </p:spPr>
        <p:txBody>
          <a:bodyPr>
            <a:spAutoFit/>
          </a:bodyPr>
          <a:lstStyle/>
          <a:p>
            <a:pPr algn="ctr"/>
            <a:r>
              <a:rPr lang="zh-CN" altLang="en-US" sz="2000" dirty="0">
                <a:solidFill>
                  <a:srgbClr val="1000E4"/>
                </a:solidFill>
                <a:ea typeface="楷体" panose="02010609060101010101" pitchFamily="49" charset="-122"/>
                <a:cs typeface="Times New Roman" panose="02020603050405020304" pitchFamily="18" charset="0"/>
              </a:rPr>
              <a:t>考虑中间其他所有顶点</a:t>
            </a:r>
            <a:r>
              <a:rPr lang="en-US" altLang="zh-CN" sz="2000" i="1" dirty="0">
                <a:solidFill>
                  <a:srgbClr val="1000E4"/>
                </a:solidFill>
                <a:ea typeface="楷体" panose="02010609060101010101" pitchFamily="49" charset="-122"/>
                <a:cs typeface="Times New Roman" panose="02020603050405020304" pitchFamily="18" charset="0"/>
              </a:rPr>
              <a:t>k</a:t>
            </a:r>
            <a:r>
              <a:rPr lang="zh-CN" altLang="en-US" sz="2000" dirty="0">
                <a:solidFill>
                  <a:srgbClr val="1000E4"/>
                </a:solidFill>
                <a:ea typeface="楷体" panose="02010609060101010101" pitchFamily="49" charset="-122"/>
                <a:cs typeface="Times New Roman" panose="02020603050405020304" pitchFamily="18" charset="0"/>
              </a:rPr>
              <a:t>，通过比较得到</a:t>
            </a:r>
            <a:r>
              <a:rPr lang="en-US" altLang="zh-CN" sz="2000" i="1" dirty="0" smtClean="0">
                <a:solidFill>
                  <a:srgbClr val="1000E4"/>
                </a:solidFill>
                <a:ea typeface="楷体" panose="02010609060101010101" pitchFamily="49" charset="-122"/>
                <a:cs typeface="Times New Roman" panose="02020603050405020304" pitchFamily="18" charset="0"/>
              </a:rPr>
              <a:t>v </a:t>
            </a:r>
            <a:r>
              <a:rPr lang="en-US" altLang="zh-CN" sz="2000" dirty="0" smtClean="0">
                <a:solidFill>
                  <a:srgbClr val="FF0000"/>
                </a:solidFill>
                <a:ea typeface="楷体" panose="02010609060101010101" pitchFamily="49" charset="-122"/>
                <a:cs typeface="Times New Roman" panose="02020603050405020304" pitchFamily="18" charset="0"/>
                <a:sym typeface="Wingdings" panose="05000000000000000000"/>
              </a:rPr>
              <a:t></a:t>
            </a:r>
            <a:r>
              <a:rPr lang="en-US" altLang="zh-CN" sz="2000" dirty="0" smtClean="0">
                <a:solidFill>
                  <a:srgbClr val="1000E4"/>
                </a:solidFill>
                <a:ea typeface="楷体" panose="02010609060101010101" pitchFamily="49" charset="-122"/>
                <a:cs typeface="Times New Roman" panose="02020603050405020304" pitchFamily="18" charset="0"/>
                <a:sym typeface="Wingdings" panose="05000000000000000000"/>
              </a:rPr>
              <a:t> </a:t>
            </a:r>
            <a:r>
              <a:rPr lang="en-US" altLang="zh-CN" sz="2000" i="1" dirty="0" smtClean="0">
                <a:solidFill>
                  <a:srgbClr val="1000E4"/>
                </a:solidFill>
                <a:ea typeface="楷体" panose="02010609060101010101" pitchFamily="49" charset="-122"/>
                <a:cs typeface="Times New Roman" panose="02020603050405020304" pitchFamily="18" charset="0"/>
              </a:rPr>
              <a:t>j</a:t>
            </a:r>
            <a:r>
              <a:rPr lang="zh-CN" altLang="en-US" sz="2000" dirty="0">
                <a:solidFill>
                  <a:srgbClr val="1000E4"/>
                </a:solidFill>
                <a:ea typeface="楷体" panose="02010609060101010101" pitchFamily="49" charset="-122"/>
                <a:cs typeface="Times New Roman" panose="02020603050405020304" pitchFamily="18" charset="0"/>
              </a:rPr>
              <a:t>的最短路径</a:t>
            </a:r>
          </a:p>
        </p:txBody>
      </p:sp>
      <p:sp>
        <p:nvSpPr>
          <p:cNvPr id="260109" name="Oval 13"/>
          <p:cNvSpPr>
            <a:spLocks noChangeArrowheads="1"/>
          </p:cNvSpPr>
          <p:nvPr/>
        </p:nvSpPr>
        <p:spPr bwMode="auto">
          <a:xfrm>
            <a:off x="3729019" y="2311388"/>
            <a:ext cx="431800" cy="431800"/>
          </a:xfrm>
          <a:prstGeom prst="ellipse">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k</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141</a:t>
            </a:fld>
            <a:endParaRPr lang="en-US" altLang="zh-CN"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4" name="Text Box 4"/>
          <p:cNvSpPr txBox="1">
            <a:spLocks noChangeArrowheads="1"/>
          </p:cNvSpPr>
          <p:nvPr/>
        </p:nvSpPr>
        <p:spPr bwMode="auto">
          <a:xfrm>
            <a:off x="468313" y="1142984"/>
            <a:ext cx="4175125" cy="457200"/>
          </a:xfrm>
          <a:prstGeom prst="rect">
            <a:avLst/>
          </a:prstGeom>
          <a:noFill/>
          <a:ln w="28575" algn="ctr">
            <a:noFill/>
            <a:miter lim="800000"/>
            <a:tailEnd type="none" w="med" len="lg"/>
          </a:ln>
          <a:effectLst/>
        </p:spPr>
        <p:txBody>
          <a:bodyPr wrap="square">
            <a:spAutoFit/>
          </a:bodyPr>
          <a:lstStyle/>
          <a:p>
            <a:pPr marL="457200" indent="-457200" algn="l">
              <a:buBlip>
                <a:blip r:embed="rId2"/>
              </a:buBlip>
            </a:pPr>
            <a:r>
              <a:rPr lang="zh-CN" altLang="en-US" dirty="0">
                <a:solidFill>
                  <a:srgbClr val="FF00FF"/>
                </a:solidFill>
                <a:ea typeface="楷体" panose="02010609060101010101" pitchFamily="49" charset="-122"/>
                <a:cs typeface="Times New Roman" panose="02020603050405020304" pitchFamily="18" charset="0"/>
              </a:rPr>
              <a:t>如何存放最短路径长度：</a:t>
            </a:r>
          </a:p>
        </p:txBody>
      </p:sp>
      <p:sp>
        <p:nvSpPr>
          <p:cNvPr id="261125" name="Text Box 5"/>
          <p:cNvSpPr txBox="1">
            <a:spLocks noChangeArrowheads="1"/>
          </p:cNvSpPr>
          <p:nvPr/>
        </p:nvSpPr>
        <p:spPr bwMode="auto">
          <a:xfrm>
            <a:off x="1116013" y="1709970"/>
            <a:ext cx="7242201" cy="1213024"/>
          </a:xfrm>
          <a:prstGeom prst="rect">
            <a:avLst/>
          </a:prstGeom>
          <a:noFill/>
          <a:ln w="28575" algn="ctr">
            <a:noFill/>
            <a:miter lim="800000"/>
            <a:tailEnd type="none" w="med" len="lg"/>
          </a:ln>
          <a:effectLst/>
        </p:spPr>
        <p:txBody>
          <a:bodyPr wrap="square">
            <a:spAutoFit/>
          </a:bodyPr>
          <a:lstStyle/>
          <a:p>
            <a:pPr algn="l">
              <a:lnSpc>
                <a:spcPts val="3000"/>
              </a:lnSpc>
            </a:pPr>
            <a:r>
              <a:rPr lang="zh-CN" altLang="en-US" sz="2200" dirty="0">
                <a:ea typeface="楷体" panose="02010609060101010101" pitchFamily="49" charset="-122"/>
                <a:cs typeface="Times New Roman" panose="02020603050405020304" pitchFamily="18" charset="0"/>
              </a:rPr>
              <a:t>用一维数组</a:t>
            </a:r>
            <a:r>
              <a:rPr lang="en-US" altLang="zh-CN" sz="2200" dirty="0">
                <a:ea typeface="楷体" panose="02010609060101010101" pitchFamily="49" charset="-122"/>
                <a:cs typeface="Times New Roman" panose="02020603050405020304" pitchFamily="18" charset="0"/>
              </a:rPr>
              <a:t>dist[</a:t>
            </a:r>
            <a:r>
              <a:rPr lang="en-US" altLang="zh-CN" sz="2200" i="1" dirty="0">
                <a:ea typeface="楷体" panose="02010609060101010101" pitchFamily="49" charset="-122"/>
                <a:cs typeface="Times New Roman" panose="02020603050405020304" pitchFamily="18" charset="0"/>
              </a:rPr>
              <a:t>j</a:t>
            </a:r>
            <a:r>
              <a:rPr lang="en-US" altLang="zh-CN" sz="2200" dirty="0">
                <a:ea typeface="楷体" panose="02010609060101010101" pitchFamily="49" charset="-122"/>
                <a:cs typeface="Times New Roman" panose="02020603050405020304" pitchFamily="18" charset="0"/>
              </a:rPr>
              <a:t>]</a:t>
            </a:r>
            <a:r>
              <a:rPr lang="zh-CN" altLang="en-US" sz="2200" dirty="0">
                <a:ea typeface="楷体" panose="02010609060101010101" pitchFamily="49" charset="-122"/>
                <a:cs typeface="Times New Roman" panose="02020603050405020304" pitchFamily="18" charset="0"/>
              </a:rPr>
              <a:t>存储</a:t>
            </a:r>
            <a:r>
              <a:rPr lang="zh-CN" altLang="en-US" sz="2200" dirty="0" smtClean="0">
                <a:ea typeface="楷体" panose="02010609060101010101" pitchFamily="49" charset="-122"/>
                <a:cs typeface="Times New Roman" panose="02020603050405020304" pitchFamily="18" charset="0"/>
              </a:rPr>
              <a:t>！</a:t>
            </a:r>
            <a:endParaRPr lang="en-US" altLang="zh-CN" sz="2200" dirty="0" smtClean="0">
              <a:ea typeface="楷体" panose="02010609060101010101" pitchFamily="49" charset="-122"/>
              <a:cs typeface="Times New Roman" panose="02020603050405020304" pitchFamily="18" charset="0"/>
            </a:endParaRPr>
          </a:p>
          <a:p>
            <a:pPr algn="l">
              <a:lnSpc>
                <a:spcPts val="3000"/>
              </a:lnSpc>
            </a:pPr>
            <a:r>
              <a:rPr kumimoji="1" lang="zh-CN" altLang="en-US" sz="2200" dirty="0" smtClean="0">
                <a:ea typeface="楷体" panose="02010609060101010101" pitchFamily="49" charset="-122"/>
                <a:cs typeface="Times New Roman" panose="02020603050405020304" pitchFamily="18" charset="0"/>
              </a:rPr>
              <a:t>源点</a:t>
            </a:r>
            <a:r>
              <a:rPr kumimoji="1" lang="en-US" altLang="zh-CN" sz="2200" i="1" dirty="0" smtClean="0">
                <a:ea typeface="楷体" panose="02010609060101010101" pitchFamily="49" charset="-122"/>
                <a:cs typeface="Times New Roman" panose="02020603050405020304" pitchFamily="18" charset="0"/>
              </a:rPr>
              <a:t>v</a:t>
            </a:r>
            <a:r>
              <a:rPr kumimoji="1" lang="zh-CN" altLang="en-US" sz="2200" dirty="0" smtClean="0">
                <a:ea typeface="楷体" panose="02010609060101010101" pitchFamily="49" charset="-122"/>
                <a:cs typeface="Times New Roman" panose="02020603050405020304" pitchFamily="18" charset="0"/>
              </a:rPr>
              <a:t>默认，</a:t>
            </a:r>
            <a:r>
              <a:rPr lang="en-US" altLang="zh-CN" sz="2200" dirty="0" smtClean="0">
                <a:ea typeface="楷体" panose="02010609060101010101" pitchFamily="49" charset="-122"/>
                <a:cs typeface="Times New Roman" panose="02020603050405020304" pitchFamily="18" charset="0"/>
              </a:rPr>
              <a:t> dist[</a:t>
            </a:r>
            <a:r>
              <a:rPr lang="en-US" altLang="zh-CN" sz="2200" i="1" dirty="0" smtClean="0">
                <a:ea typeface="楷体" panose="02010609060101010101" pitchFamily="49" charset="-122"/>
                <a:cs typeface="Times New Roman" panose="02020603050405020304" pitchFamily="18" charset="0"/>
              </a:rPr>
              <a:t>j</a:t>
            </a:r>
            <a:r>
              <a:rPr lang="en-US" altLang="zh-CN" sz="2200" dirty="0" smtClean="0">
                <a:ea typeface="楷体" panose="02010609060101010101" pitchFamily="49" charset="-122"/>
                <a:cs typeface="Times New Roman" panose="02020603050405020304" pitchFamily="18" charset="0"/>
              </a:rPr>
              <a:t>]</a:t>
            </a:r>
            <a:r>
              <a:rPr lang="zh-CN" altLang="en-US" sz="2200" dirty="0" smtClean="0">
                <a:ea typeface="楷体" panose="02010609060101010101" pitchFamily="49" charset="-122"/>
                <a:cs typeface="Times New Roman" panose="02020603050405020304" pitchFamily="18" charset="0"/>
              </a:rPr>
              <a:t>表示</a:t>
            </a:r>
            <a:r>
              <a:rPr kumimoji="1" lang="zh-CN" altLang="en-US" sz="2200" dirty="0" smtClean="0">
                <a:ea typeface="楷体" panose="02010609060101010101" pitchFamily="49" charset="-122"/>
                <a:cs typeface="Times New Roman" panose="02020603050405020304" pitchFamily="18" charset="0"/>
              </a:rPr>
              <a:t>源点  </a:t>
            </a:r>
            <a:r>
              <a:rPr kumimoji="1" lang="zh-CN" altLang="en-US" sz="22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kumimoji="1" lang="zh-CN" altLang="en-US" sz="2200" dirty="0" smtClean="0">
                <a:ea typeface="楷体" panose="02010609060101010101" pitchFamily="49" charset="-122"/>
                <a:cs typeface="Times New Roman" panose="02020603050405020304" pitchFamily="18" charset="0"/>
                <a:sym typeface="Wingdings" panose="05000000000000000000"/>
              </a:rPr>
              <a:t> 顶点</a:t>
            </a:r>
            <a:r>
              <a:rPr kumimoji="1" lang="en-US" altLang="zh-CN" sz="2200" i="1" dirty="0" smtClean="0">
                <a:ea typeface="楷体" panose="02010609060101010101" pitchFamily="49" charset="-122"/>
                <a:cs typeface="Times New Roman" panose="02020603050405020304" pitchFamily="18" charset="0"/>
                <a:sym typeface="Wingdings" panose="05000000000000000000"/>
              </a:rPr>
              <a:t>j</a:t>
            </a:r>
            <a:r>
              <a:rPr kumimoji="1" lang="zh-CN" altLang="en-US" sz="2200" dirty="0" smtClean="0">
                <a:ea typeface="楷体" panose="02010609060101010101" pitchFamily="49" charset="-122"/>
                <a:cs typeface="Times New Roman" panose="02020603050405020304" pitchFamily="18" charset="0"/>
                <a:sym typeface="Wingdings" panose="05000000000000000000"/>
              </a:rPr>
              <a:t>的</a:t>
            </a:r>
            <a:r>
              <a:rPr lang="zh-CN" altLang="en-US" sz="2200" dirty="0" smtClean="0">
                <a:ea typeface="楷体" panose="02010609060101010101" pitchFamily="49" charset="-122"/>
                <a:cs typeface="Times New Roman" panose="02020603050405020304" pitchFamily="18" charset="0"/>
              </a:rPr>
              <a:t>最短</a:t>
            </a:r>
            <a:r>
              <a:rPr kumimoji="1" lang="zh-CN" altLang="en-US" sz="2200" dirty="0" smtClean="0">
                <a:ea typeface="楷体" panose="02010609060101010101" pitchFamily="49" charset="-122"/>
                <a:cs typeface="Times New Roman" panose="02020603050405020304" pitchFamily="18" charset="0"/>
                <a:sym typeface="Wingdings" panose="05000000000000000000"/>
              </a:rPr>
              <a:t>路径</a:t>
            </a:r>
            <a:r>
              <a:rPr lang="zh-CN" altLang="en-US" sz="2200" dirty="0" smtClean="0">
                <a:ea typeface="楷体" panose="02010609060101010101" pitchFamily="49" charset="-122"/>
                <a:cs typeface="Times New Roman" panose="02020603050405020304" pitchFamily="18" charset="0"/>
              </a:rPr>
              <a:t>长度。如</a:t>
            </a:r>
            <a:r>
              <a:rPr lang="en-US" altLang="zh-CN" sz="2200" dirty="0" smtClean="0">
                <a:ea typeface="楷体" panose="02010609060101010101" pitchFamily="49" charset="-122"/>
                <a:cs typeface="Times New Roman" panose="02020603050405020304" pitchFamily="18" charset="0"/>
              </a:rPr>
              <a:t>dist[2]=12</a:t>
            </a:r>
            <a:r>
              <a:rPr lang="zh-CN" altLang="en-US" sz="2200" dirty="0" smtClean="0">
                <a:ea typeface="楷体" panose="02010609060101010101" pitchFamily="49" charset="-122"/>
                <a:cs typeface="Times New Roman" panose="02020603050405020304" pitchFamily="18" charset="0"/>
              </a:rPr>
              <a:t>表示</a:t>
            </a:r>
            <a:r>
              <a:rPr kumimoji="1" lang="zh-CN" altLang="en-US" sz="2200" dirty="0" smtClean="0">
                <a:ea typeface="楷体" panose="02010609060101010101" pitchFamily="49" charset="-122"/>
                <a:cs typeface="Times New Roman" panose="02020603050405020304" pitchFamily="18" charset="0"/>
              </a:rPr>
              <a:t>源点 </a:t>
            </a:r>
            <a:r>
              <a:rPr kumimoji="1" lang="zh-CN" altLang="en-US" sz="2200" dirty="0" smtClean="0">
                <a:solidFill>
                  <a:srgbClr val="FF00FF"/>
                </a:solidFill>
                <a:ea typeface="楷体" panose="02010609060101010101" pitchFamily="49" charset="-122"/>
                <a:cs typeface="Times New Roman" panose="02020603050405020304" pitchFamily="18" charset="0"/>
                <a:sym typeface="Wingdings" panose="05000000000000000000"/>
              </a:rPr>
              <a:t> </a:t>
            </a:r>
            <a:r>
              <a:rPr kumimoji="1" lang="zh-CN" altLang="en-US" sz="2200" dirty="0" smtClean="0">
                <a:ea typeface="楷体" panose="02010609060101010101" pitchFamily="49" charset="-122"/>
                <a:cs typeface="Times New Roman" panose="02020603050405020304" pitchFamily="18" charset="0"/>
                <a:sym typeface="Wingdings" panose="05000000000000000000"/>
              </a:rPr>
              <a:t>顶点</a:t>
            </a:r>
            <a:r>
              <a:rPr kumimoji="1" lang="en-US" altLang="zh-CN" sz="2200" dirty="0" smtClean="0">
                <a:ea typeface="楷体" panose="02010609060101010101" pitchFamily="49" charset="-122"/>
                <a:cs typeface="Times New Roman" panose="02020603050405020304" pitchFamily="18" charset="0"/>
                <a:sym typeface="Wingdings" panose="05000000000000000000"/>
              </a:rPr>
              <a:t>2</a:t>
            </a:r>
            <a:r>
              <a:rPr kumimoji="1" lang="zh-CN" altLang="en-US" sz="2200" dirty="0" smtClean="0">
                <a:ea typeface="楷体" panose="02010609060101010101" pitchFamily="49" charset="-122"/>
                <a:cs typeface="Times New Roman" panose="02020603050405020304" pitchFamily="18" charset="0"/>
                <a:sym typeface="Wingdings" panose="05000000000000000000"/>
              </a:rPr>
              <a:t>的</a:t>
            </a:r>
            <a:r>
              <a:rPr lang="zh-CN" altLang="en-US" sz="2200" dirty="0" smtClean="0">
                <a:ea typeface="楷体" panose="02010609060101010101" pitchFamily="49" charset="-122"/>
                <a:cs typeface="Times New Roman" panose="02020603050405020304" pitchFamily="18" charset="0"/>
              </a:rPr>
              <a:t>最短</a:t>
            </a:r>
            <a:r>
              <a:rPr kumimoji="1" lang="zh-CN" altLang="en-US" sz="2200" dirty="0" smtClean="0">
                <a:ea typeface="楷体" panose="02010609060101010101" pitchFamily="49" charset="-122"/>
                <a:cs typeface="Times New Roman" panose="02020603050405020304" pitchFamily="18" charset="0"/>
                <a:sym typeface="Wingdings" panose="05000000000000000000"/>
              </a:rPr>
              <a:t>路径</a:t>
            </a:r>
            <a:r>
              <a:rPr lang="zh-CN" altLang="en-US" sz="2200" dirty="0" smtClean="0">
                <a:ea typeface="楷体" panose="02010609060101010101" pitchFamily="49" charset="-122"/>
                <a:cs typeface="Times New Roman" panose="02020603050405020304" pitchFamily="18" charset="0"/>
              </a:rPr>
              <a:t>长度为</a:t>
            </a:r>
            <a:r>
              <a:rPr lang="en-US" altLang="zh-CN" sz="2200" dirty="0" smtClean="0">
                <a:ea typeface="楷体" panose="02010609060101010101" pitchFamily="49" charset="-122"/>
                <a:cs typeface="Times New Roman" panose="02020603050405020304" pitchFamily="18" charset="0"/>
              </a:rPr>
              <a:t>12</a:t>
            </a:r>
            <a:r>
              <a:rPr lang="zh-CN" altLang="en-US" sz="2200" dirty="0" smtClean="0">
                <a:ea typeface="楷体" panose="02010609060101010101" pitchFamily="49" charset="-122"/>
                <a:cs typeface="Times New Roman" panose="02020603050405020304" pitchFamily="18" charset="0"/>
              </a:rPr>
              <a:t>。</a:t>
            </a:r>
            <a:endParaRPr lang="zh-CN" altLang="en-US" sz="2200" b="0" dirty="0">
              <a:ea typeface="楷体" panose="02010609060101010101" pitchFamily="49" charset="-122"/>
              <a:cs typeface="Times New Roman" panose="02020603050405020304" pitchFamily="18" charset="0"/>
            </a:endParaRPr>
          </a:p>
        </p:txBody>
      </p:sp>
      <p:sp>
        <p:nvSpPr>
          <p:cNvPr id="261126" name="Text Box 6"/>
          <p:cNvSpPr txBox="1">
            <a:spLocks noChangeArrowheads="1"/>
          </p:cNvSpPr>
          <p:nvPr/>
        </p:nvSpPr>
        <p:spPr bwMode="auto">
          <a:xfrm>
            <a:off x="468313" y="3143248"/>
            <a:ext cx="5399087" cy="457200"/>
          </a:xfrm>
          <a:prstGeom prst="rect">
            <a:avLst/>
          </a:prstGeom>
          <a:noFill/>
          <a:ln w="28575" algn="ctr">
            <a:noFill/>
            <a:miter lim="800000"/>
            <a:tailEnd type="none" w="med" len="lg"/>
          </a:ln>
          <a:effectLst/>
        </p:spPr>
        <p:txBody>
          <a:bodyPr>
            <a:spAutoFit/>
          </a:bodyPr>
          <a:lstStyle/>
          <a:p>
            <a:pPr marL="457200" indent="-457200" algn="l">
              <a:buBlip>
                <a:blip r:embed="rId2"/>
              </a:buBlip>
            </a:pPr>
            <a:r>
              <a:rPr lang="zh-CN" altLang="en-US" dirty="0">
                <a:solidFill>
                  <a:srgbClr val="FF00FF"/>
                </a:solidFill>
                <a:ea typeface="楷体" panose="02010609060101010101" pitchFamily="49" charset="-122"/>
                <a:cs typeface="Times New Roman" panose="02020603050405020304" pitchFamily="18" charset="0"/>
              </a:rPr>
              <a:t>如何存放最短路径：</a:t>
            </a:r>
          </a:p>
        </p:txBody>
      </p:sp>
      <p:sp>
        <p:nvSpPr>
          <p:cNvPr id="261127" name="Text Box 7"/>
          <p:cNvSpPr txBox="1">
            <a:spLocks noChangeArrowheads="1"/>
          </p:cNvSpPr>
          <p:nvPr/>
        </p:nvSpPr>
        <p:spPr bwMode="auto">
          <a:xfrm>
            <a:off x="1187450" y="3869486"/>
            <a:ext cx="7456516" cy="2323713"/>
          </a:xfrm>
          <a:prstGeom prst="rect">
            <a:avLst/>
          </a:prstGeom>
          <a:noFill/>
          <a:ln w="28575" algn="ctr">
            <a:noFill/>
            <a:miter lim="800000"/>
            <a:tailEnd type="none" w="med" len="lg"/>
          </a:ln>
          <a:effectLst/>
        </p:spPr>
        <p:txBody>
          <a:bodyPr wrap="square">
            <a:spAutoFit/>
          </a:bodyPr>
          <a:lstStyle/>
          <a:p>
            <a:pPr algn="l">
              <a:lnSpc>
                <a:spcPts val="3000"/>
              </a:lnSpc>
            </a:pPr>
            <a:r>
              <a:rPr lang="zh-CN" altLang="en-US" sz="2200" dirty="0" smtClean="0">
                <a:ea typeface="楷体" panose="02010609060101010101" pitchFamily="49" charset="-122"/>
                <a:cs typeface="Times New Roman" panose="02020603050405020304" pitchFamily="18" charset="0"/>
              </a:rPr>
              <a:t>从</a:t>
            </a:r>
            <a:r>
              <a:rPr kumimoji="1" lang="zh-CN" altLang="en-US" sz="2200" dirty="0" smtClean="0">
                <a:ea typeface="楷体" panose="02010609060101010101" pitchFamily="49" charset="-122"/>
                <a:cs typeface="Times New Roman" panose="02020603050405020304" pitchFamily="18" charset="0"/>
              </a:rPr>
              <a:t>源点</a:t>
            </a:r>
            <a:r>
              <a:rPr lang="zh-CN" altLang="en-US" sz="2200" dirty="0" smtClean="0">
                <a:ea typeface="楷体" panose="02010609060101010101" pitchFamily="49" charset="-122"/>
                <a:cs typeface="Times New Roman" panose="02020603050405020304" pitchFamily="18" charset="0"/>
              </a:rPr>
              <a:t>到</a:t>
            </a:r>
            <a:r>
              <a:rPr lang="zh-CN" altLang="en-US" sz="2200" dirty="0">
                <a:ea typeface="楷体" panose="02010609060101010101" pitchFamily="49" charset="-122"/>
                <a:cs typeface="Times New Roman" panose="02020603050405020304" pitchFamily="18" charset="0"/>
              </a:rPr>
              <a:t>其他顶点的最短路径有</a:t>
            </a:r>
            <a:r>
              <a:rPr lang="en-US" altLang="zh-CN" sz="2200" i="1" dirty="0">
                <a:ea typeface="楷体" panose="02010609060101010101" pitchFamily="49" charset="-122"/>
                <a:cs typeface="Times New Roman" panose="02020603050405020304" pitchFamily="18" charset="0"/>
              </a:rPr>
              <a:t>n</a:t>
            </a:r>
            <a:r>
              <a:rPr lang="en-US" altLang="zh-CN" sz="2200" dirty="0">
                <a:latin typeface="+mj-ea"/>
                <a:ea typeface="+mj-ea"/>
                <a:cs typeface="Times New Roman" panose="02020603050405020304" pitchFamily="18" charset="0"/>
              </a:rPr>
              <a:t>-</a:t>
            </a:r>
            <a:r>
              <a:rPr lang="en-US" altLang="zh-CN" sz="2200" dirty="0">
                <a:ea typeface="楷体" panose="02010609060101010101" pitchFamily="49" charset="-122"/>
                <a:cs typeface="Times New Roman" panose="02020603050405020304" pitchFamily="18" charset="0"/>
              </a:rPr>
              <a:t>1</a:t>
            </a:r>
            <a:r>
              <a:rPr lang="zh-CN" altLang="en-US" sz="2200" dirty="0">
                <a:ea typeface="楷体" panose="02010609060101010101" pitchFamily="49" charset="-122"/>
                <a:cs typeface="Times New Roman" panose="02020603050405020304" pitchFamily="18" charset="0"/>
              </a:rPr>
              <a:t>条</a:t>
            </a:r>
            <a:r>
              <a:rPr lang="zh-CN" altLang="en-US" sz="2200" dirty="0" smtClean="0">
                <a:ea typeface="楷体" panose="02010609060101010101" pitchFamily="49" charset="-122"/>
                <a:cs typeface="Times New Roman" panose="02020603050405020304" pitchFamily="18" charset="0"/>
              </a:rPr>
              <a:t>，一条最短路径用一个一维数组表示，如</a:t>
            </a:r>
            <a:r>
              <a:rPr lang="zh-CN" altLang="en-US" sz="2200" dirty="0">
                <a:ea typeface="楷体" panose="02010609060101010101" pitchFamily="49" charset="-122"/>
                <a:cs typeface="Times New Roman" panose="02020603050405020304" pitchFamily="18" charset="0"/>
              </a:rPr>
              <a:t>从顶点</a:t>
            </a:r>
            <a:r>
              <a:rPr lang="en-US" altLang="zh-CN" sz="2200" dirty="0" smtClean="0">
                <a:ea typeface="楷体" panose="02010609060101010101" pitchFamily="49" charset="-122"/>
                <a:cs typeface="Times New Roman" panose="02020603050405020304" pitchFamily="18" charset="0"/>
              </a:rPr>
              <a:t>0</a:t>
            </a:r>
            <a:r>
              <a:rPr kumimoji="1" lang="zh-CN" altLang="en-US" sz="2200" dirty="0" smtClean="0">
                <a:solidFill>
                  <a:srgbClr val="FF00FF"/>
                </a:solidFill>
                <a:ea typeface="楷体" panose="02010609060101010101" pitchFamily="49" charset="-122"/>
                <a:cs typeface="Times New Roman" panose="02020603050405020304" pitchFamily="18" charset="0"/>
                <a:sym typeface="Wingdings" panose="05000000000000000000"/>
              </a:rPr>
              <a:t>   </a:t>
            </a:r>
            <a:r>
              <a:rPr lang="en-US" altLang="zh-CN" sz="2200" dirty="0" smtClean="0">
                <a:ea typeface="楷体" panose="02010609060101010101" pitchFamily="49" charset="-122"/>
                <a:cs typeface="Times New Roman" panose="02020603050405020304" pitchFamily="18" charset="0"/>
              </a:rPr>
              <a:t>5</a:t>
            </a:r>
            <a:r>
              <a:rPr lang="zh-CN" altLang="en-US" sz="2200" dirty="0">
                <a:ea typeface="楷体" panose="02010609060101010101" pitchFamily="49" charset="-122"/>
                <a:cs typeface="Times New Roman" panose="02020603050405020304" pitchFamily="18" charset="0"/>
              </a:rPr>
              <a:t>的最短路径为</a:t>
            </a:r>
            <a:r>
              <a:rPr lang="en-US" altLang="zh-CN" sz="2200" dirty="0">
                <a:ea typeface="楷体" panose="02010609060101010101" pitchFamily="49" charset="-122"/>
                <a:cs typeface="Times New Roman" panose="02020603050405020304" pitchFamily="18" charset="0"/>
              </a:rPr>
              <a:t>0</a:t>
            </a:r>
            <a:r>
              <a:rPr lang="zh-CN" altLang="en-US" sz="2200" dirty="0">
                <a:ea typeface="楷体" panose="02010609060101010101" pitchFamily="49" charset="-122"/>
                <a:cs typeface="Times New Roman" panose="02020603050405020304" pitchFamily="18" charset="0"/>
              </a:rPr>
              <a:t>、</a:t>
            </a:r>
            <a:r>
              <a:rPr lang="en-US" altLang="zh-CN" sz="2200" dirty="0">
                <a:ea typeface="楷体" panose="02010609060101010101" pitchFamily="49" charset="-122"/>
                <a:cs typeface="Times New Roman" panose="02020603050405020304" pitchFamily="18" charset="0"/>
              </a:rPr>
              <a:t>2</a:t>
            </a:r>
            <a:r>
              <a:rPr lang="zh-CN" altLang="en-US" sz="2200" dirty="0">
                <a:ea typeface="楷体" panose="02010609060101010101" pitchFamily="49" charset="-122"/>
                <a:cs typeface="Times New Roman" panose="02020603050405020304" pitchFamily="18" charset="0"/>
              </a:rPr>
              <a:t>、</a:t>
            </a:r>
            <a:r>
              <a:rPr lang="en-US" altLang="zh-CN" sz="2200" dirty="0">
                <a:ea typeface="楷体" panose="02010609060101010101" pitchFamily="49" charset="-122"/>
                <a:cs typeface="Times New Roman" panose="02020603050405020304" pitchFamily="18" charset="0"/>
              </a:rPr>
              <a:t>3</a:t>
            </a:r>
            <a:r>
              <a:rPr lang="zh-CN" altLang="en-US" sz="2200" dirty="0">
                <a:ea typeface="楷体" panose="02010609060101010101" pitchFamily="49" charset="-122"/>
                <a:cs typeface="Times New Roman" panose="02020603050405020304" pitchFamily="18" charset="0"/>
              </a:rPr>
              <a:t>、</a:t>
            </a:r>
            <a:r>
              <a:rPr lang="en-US" altLang="zh-CN" sz="2200" dirty="0">
                <a:ea typeface="楷体" panose="02010609060101010101" pitchFamily="49" charset="-122"/>
                <a:cs typeface="Times New Roman" panose="02020603050405020304" pitchFamily="18" charset="0"/>
              </a:rPr>
              <a:t>5</a:t>
            </a:r>
            <a:r>
              <a:rPr lang="zh-CN" altLang="en-US" sz="2200" dirty="0" smtClean="0">
                <a:ea typeface="楷体" panose="02010609060101010101" pitchFamily="49" charset="-122"/>
                <a:cs typeface="Times New Roman" panose="02020603050405020304" pitchFamily="18" charset="0"/>
              </a:rPr>
              <a:t>，表示为</a:t>
            </a:r>
            <a:endParaRPr lang="zh-CN" altLang="en-US" sz="2200" dirty="0">
              <a:ea typeface="楷体" panose="02010609060101010101" pitchFamily="49" charset="-122"/>
              <a:cs typeface="Times New Roman" panose="02020603050405020304" pitchFamily="18" charset="0"/>
            </a:endParaRPr>
          </a:p>
          <a:p>
            <a:pPr algn="l">
              <a:lnSpc>
                <a:spcPts val="3000"/>
              </a:lnSpc>
              <a:spcBef>
                <a:spcPts val="1200"/>
              </a:spcBef>
            </a:pPr>
            <a:r>
              <a:rPr lang="en-US" altLang="zh-CN" sz="2200" dirty="0">
                <a:ea typeface="楷体" panose="02010609060101010101" pitchFamily="49" charset="-122"/>
                <a:cs typeface="Times New Roman" panose="02020603050405020304" pitchFamily="18" charset="0"/>
              </a:rPr>
              <a:t>path[5]={0,2,3,5</a:t>
            </a:r>
            <a:r>
              <a:rPr lang="en-US" altLang="zh-CN" sz="2200" dirty="0" smtClean="0">
                <a:ea typeface="楷体" panose="02010609060101010101" pitchFamily="49" charset="-122"/>
                <a:cs typeface="Times New Roman" panose="02020603050405020304" pitchFamily="18" charset="0"/>
              </a:rPr>
              <a:t>}</a:t>
            </a:r>
            <a:r>
              <a:rPr lang="zh-CN" altLang="en-US" sz="2200" dirty="0" smtClean="0">
                <a:ea typeface="楷体" panose="02010609060101010101" pitchFamily="49" charset="-122"/>
                <a:cs typeface="Times New Roman" panose="02020603050405020304" pitchFamily="18" charset="0"/>
              </a:rPr>
              <a:t>。</a:t>
            </a:r>
            <a:endParaRPr lang="en-US" altLang="zh-CN" sz="2200" dirty="0" smtClean="0">
              <a:ea typeface="楷体" panose="02010609060101010101" pitchFamily="49" charset="-122"/>
              <a:cs typeface="Times New Roman" panose="02020603050405020304" pitchFamily="18" charset="0"/>
            </a:endParaRPr>
          </a:p>
          <a:p>
            <a:pPr algn="l">
              <a:lnSpc>
                <a:spcPts val="3000"/>
              </a:lnSpc>
              <a:spcBef>
                <a:spcPts val="1200"/>
              </a:spcBef>
            </a:pPr>
            <a:r>
              <a:rPr lang="zh-CN" altLang="en-US" sz="2200" dirty="0" smtClean="0">
                <a:ea typeface="楷体" panose="02010609060101010101" pitchFamily="49" charset="-122"/>
                <a:cs typeface="Times New Roman" panose="02020603050405020304" pitchFamily="18" charset="0"/>
              </a:rPr>
              <a:t>所有</a:t>
            </a:r>
            <a:r>
              <a:rPr lang="en-US" altLang="zh-CN" sz="2200" i="1" dirty="0" smtClean="0">
                <a:ea typeface="楷体" panose="02010609060101010101" pitchFamily="49" charset="-122"/>
                <a:cs typeface="Times New Roman" panose="02020603050405020304" pitchFamily="18" charset="0"/>
              </a:rPr>
              <a:t>n</a:t>
            </a:r>
            <a:r>
              <a:rPr lang="en-US" altLang="zh-CN" sz="2200" dirty="0" smtClean="0">
                <a:latin typeface="+mj-ea"/>
                <a:cs typeface="Times New Roman" panose="02020603050405020304" pitchFamily="18" charset="0"/>
              </a:rPr>
              <a:t>-</a:t>
            </a:r>
            <a:r>
              <a:rPr lang="en-US" altLang="zh-CN" sz="2200" dirty="0" smtClean="0">
                <a:ea typeface="楷体" panose="02010609060101010101" pitchFamily="49" charset="-122"/>
                <a:cs typeface="Times New Roman" panose="02020603050405020304" pitchFamily="18" charset="0"/>
              </a:rPr>
              <a:t>1</a:t>
            </a:r>
            <a:r>
              <a:rPr lang="zh-CN" altLang="en-US" sz="2200" dirty="0" smtClean="0">
                <a:ea typeface="楷体" panose="02010609060101010101" pitchFamily="49" charset="-122"/>
                <a:cs typeface="Times New Roman" panose="02020603050405020304" pitchFamily="18" charset="0"/>
              </a:rPr>
              <a:t>条最短路径可以用二维数组</a:t>
            </a:r>
            <a:r>
              <a:rPr lang="en-US" altLang="zh-CN" sz="2200" dirty="0" smtClean="0">
                <a:ea typeface="楷体" panose="02010609060101010101" pitchFamily="49" charset="-122"/>
                <a:cs typeface="Times New Roman" panose="02020603050405020304" pitchFamily="18" charset="0"/>
              </a:rPr>
              <a:t>path[][]</a:t>
            </a:r>
            <a:r>
              <a:rPr lang="zh-CN" altLang="en-US" sz="2200" dirty="0" smtClean="0">
                <a:ea typeface="楷体" panose="02010609060101010101" pitchFamily="49" charset="-122"/>
                <a:cs typeface="Times New Roman" panose="02020603050405020304" pitchFamily="18" charset="0"/>
              </a:rPr>
              <a:t>存储。</a:t>
            </a:r>
            <a:endParaRPr lang="en-US" altLang="zh-CN" sz="2200" dirty="0">
              <a:ea typeface="楷体" panose="02010609060101010101" pitchFamily="49" charset="-122"/>
              <a:cs typeface="Times New Roman" panose="02020603050405020304" pitchFamily="18" charset="0"/>
            </a:endParaRPr>
          </a:p>
        </p:txBody>
      </p:sp>
      <p:sp>
        <p:nvSpPr>
          <p:cNvPr id="261128" name="Text Box 8"/>
          <p:cNvSpPr txBox="1">
            <a:spLocks noChangeArrowheads="1"/>
          </p:cNvSpPr>
          <p:nvPr/>
        </p:nvSpPr>
        <p:spPr bwMode="auto">
          <a:xfrm>
            <a:off x="7488116" y="5268299"/>
            <a:ext cx="1081088" cy="1006475"/>
          </a:xfrm>
          <a:prstGeom prst="rect">
            <a:avLst/>
          </a:prstGeom>
          <a:noFill/>
          <a:ln w="28575" algn="ctr">
            <a:noFill/>
            <a:miter lim="800000"/>
            <a:tailEnd type="none" w="med" len="lg"/>
          </a:ln>
          <a:effectLst/>
        </p:spPr>
        <p:txBody>
          <a:bodyPr>
            <a:spAutoFit/>
          </a:bodyPr>
          <a:lstStyle/>
          <a:p>
            <a:pPr algn="l"/>
            <a:r>
              <a:rPr lang="zh-CN" altLang="en-US" sz="6000" dirty="0">
                <a:solidFill>
                  <a:srgbClr val="FF0000"/>
                </a:solidFill>
              </a:rPr>
              <a:t>？</a:t>
            </a:r>
          </a:p>
        </p:txBody>
      </p:sp>
      <p:sp>
        <p:nvSpPr>
          <p:cNvPr id="261129" name="Text Box 9"/>
          <p:cNvSpPr txBox="1">
            <a:spLocks noChangeArrowheads="1"/>
          </p:cNvSpPr>
          <p:nvPr/>
        </p:nvSpPr>
        <p:spPr bwMode="auto">
          <a:xfrm>
            <a:off x="395288" y="404813"/>
            <a:ext cx="4105274" cy="514738"/>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72000" rIns="0" bIns="72000">
            <a:spAutoFit/>
          </a:bodyPr>
          <a:lstStyle/>
          <a:p>
            <a:pPr algn="ct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算法设计（解决</a:t>
            </a: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个问题）</a:t>
            </a:r>
            <a:endPar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142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1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1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5" grpId="0" bldLvl="0" animBg="1"/>
      <p:bldP spid="261126" grpId="0" bldLvl="0" animBg="1"/>
      <p:bldP spid="261127" grpId="0" bldLvl="0" animBg="1"/>
      <p:bldP spid="261128" grpId="0" bldLvl="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4" name="Text Box 4"/>
          <p:cNvSpPr txBox="1">
            <a:spLocks noChangeArrowheads="1"/>
          </p:cNvSpPr>
          <p:nvPr/>
        </p:nvSpPr>
        <p:spPr bwMode="auto">
          <a:xfrm>
            <a:off x="142844" y="260350"/>
            <a:ext cx="6337300" cy="535531"/>
          </a:xfrm>
          <a:prstGeom prst="rect">
            <a:avLst/>
          </a:prstGeom>
          <a:noFill/>
          <a:ln w="19050" algn="ctr">
            <a:noFill/>
            <a:miter lim="800000"/>
            <a:tailEnd type="none" w="med" len="lg"/>
          </a:ln>
          <a:effectLst/>
        </p:spPr>
        <p:txBody>
          <a:bodyPr>
            <a:spAutoFit/>
          </a:bodyPr>
          <a:lstStyle/>
          <a:p>
            <a:pPr>
              <a:lnSpc>
                <a:spcPct val="120000"/>
              </a:lnSpc>
            </a:pPr>
            <a:r>
              <a:rPr lang="zh-CN" altLang="en-US" dirty="0">
                <a:ea typeface="楷体" panose="02010609060101010101" pitchFamily="49" charset="-122"/>
                <a:cs typeface="Times New Roman" panose="02020603050405020304" pitchFamily="18" charset="0"/>
              </a:rPr>
              <a:t>改进的方法是采用一维数组</a:t>
            </a:r>
            <a:r>
              <a:rPr lang="en-US" altLang="zh-CN" dirty="0">
                <a:solidFill>
                  <a:srgbClr val="FF3300"/>
                </a:solidFill>
                <a:ea typeface="楷体" panose="02010609060101010101" pitchFamily="49" charset="-122"/>
                <a:cs typeface="Times New Roman" panose="02020603050405020304" pitchFamily="18" charset="0"/>
              </a:rPr>
              <a:t>path</a:t>
            </a:r>
            <a:r>
              <a:rPr lang="zh-CN" altLang="en-US" dirty="0">
                <a:ea typeface="楷体" panose="02010609060101010101" pitchFamily="49" charset="-122"/>
                <a:cs typeface="Times New Roman" panose="02020603050405020304" pitchFamily="18" charset="0"/>
              </a:rPr>
              <a:t>来保存：</a:t>
            </a:r>
          </a:p>
        </p:txBody>
      </p:sp>
      <p:sp>
        <p:nvSpPr>
          <p:cNvPr id="225294" name="Text Box 14"/>
          <p:cNvSpPr txBox="1">
            <a:spLocks noChangeArrowheads="1"/>
          </p:cNvSpPr>
          <p:nvPr/>
        </p:nvSpPr>
        <p:spPr bwMode="auto">
          <a:xfrm>
            <a:off x="214281" y="1047750"/>
            <a:ext cx="4967288" cy="307777"/>
          </a:xfrm>
          <a:prstGeom prst="rect">
            <a:avLst/>
          </a:prstGeom>
          <a:noFill/>
          <a:ln w="28575" algn="ctr">
            <a:noFill/>
            <a:miter lim="800000"/>
          </a:ln>
          <a:effectLst/>
        </p:spPr>
        <p:txBody>
          <a:bodyPr lIns="0" tIns="0" rIns="0" bIns="0">
            <a:spAutoFit/>
          </a:bodyPr>
          <a:lstStyle/>
          <a:p>
            <a:r>
              <a:rPr lang="zh-CN" altLang="en-US" sz="2000" dirty="0">
                <a:ea typeface="楷体" panose="02010609060101010101" pitchFamily="49" charset="-122"/>
                <a:cs typeface="Times New Roman" panose="02020603050405020304" pitchFamily="18" charset="0"/>
              </a:rPr>
              <a:t>若</a:t>
            </a:r>
            <a:r>
              <a:rPr lang="zh-CN" altLang="en-US" sz="2000" dirty="0" smtClean="0">
                <a:ea typeface="楷体" panose="02010609060101010101" pitchFamily="49" charset="-122"/>
                <a:cs typeface="Times New Roman" panose="02020603050405020304" pitchFamily="18" charset="0"/>
              </a:rPr>
              <a:t>从源点</a:t>
            </a:r>
            <a:r>
              <a:rPr lang="en-US" altLang="zh-CN" sz="2000" i="1" dirty="0" smtClean="0">
                <a:ea typeface="楷体" panose="02010609060101010101" pitchFamily="49" charset="-122"/>
                <a:cs typeface="Times New Roman" panose="02020603050405020304" pitchFamily="18" charset="0"/>
              </a:rPr>
              <a:t>v  </a:t>
            </a:r>
            <a:r>
              <a:rPr lang="en-US" altLang="zh-CN" sz="20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000" i="1" dirty="0" smtClean="0">
                <a:ea typeface="楷体" panose="02010609060101010101" pitchFamily="49" charset="-122"/>
                <a:cs typeface="Times New Roman" panose="02020603050405020304" pitchFamily="18" charset="0"/>
                <a:sym typeface="Wingdings" panose="05000000000000000000"/>
              </a:rPr>
              <a:t>  </a:t>
            </a:r>
            <a:r>
              <a:rPr lang="en-US" altLang="zh-CN" sz="2000" i="1" dirty="0" smtClean="0">
                <a:ea typeface="楷体" panose="02010609060101010101" pitchFamily="49" charset="-122"/>
                <a:cs typeface="Times New Roman" panose="02020603050405020304" pitchFamily="18" charset="0"/>
              </a:rPr>
              <a:t>j</a:t>
            </a:r>
            <a:r>
              <a:rPr lang="zh-CN" altLang="en-US" sz="2000" dirty="0">
                <a:ea typeface="楷体" panose="02010609060101010101" pitchFamily="49" charset="-122"/>
                <a:cs typeface="Times New Roman" panose="02020603050405020304" pitchFamily="18" charset="0"/>
              </a:rPr>
              <a:t>的最短路径如下：</a:t>
            </a:r>
          </a:p>
        </p:txBody>
      </p:sp>
      <p:sp>
        <p:nvSpPr>
          <p:cNvPr id="225295" name="Text Box 15"/>
          <p:cNvSpPr txBox="1">
            <a:spLocks noChangeArrowheads="1"/>
          </p:cNvSpPr>
          <p:nvPr/>
        </p:nvSpPr>
        <p:spPr bwMode="auto">
          <a:xfrm>
            <a:off x="172980" y="2335405"/>
            <a:ext cx="358775" cy="307777"/>
          </a:xfrm>
          <a:prstGeom prst="rect">
            <a:avLst/>
          </a:prstGeom>
          <a:noFill/>
          <a:ln w="28575" algn="ctr">
            <a:noFill/>
            <a:miter lim="800000"/>
          </a:ln>
          <a:effectLst/>
        </p:spPr>
        <p:txBody>
          <a:bodyPr lIns="0" tIns="0" rIns="0" bIns="0">
            <a:spAutoFit/>
          </a:bodyPr>
          <a:lstStyle/>
          <a:p>
            <a:r>
              <a:rPr lang="zh-CN" altLang="en-US" sz="2000" dirty="0">
                <a:ea typeface="楷体" panose="02010609060101010101" pitchFamily="49" charset="-122"/>
                <a:cs typeface="Times New Roman" panose="02020603050405020304" pitchFamily="18" charset="0"/>
              </a:rPr>
              <a:t>则</a:t>
            </a:r>
          </a:p>
        </p:txBody>
      </p:sp>
      <p:sp>
        <p:nvSpPr>
          <p:cNvPr id="225304" name="Text Box 24"/>
          <p:cNvSpPr txBox="1">
            <a:spLocks noChangeArrowheads="1"/>
          </p:cNvSpPr>
          <p:nvPr/>
        </p:nvSpPr>
        <p:spPr bwMode="auto">
          <a:xfrm>
            <a:off x="5060898" y="2714620"/>
            <a:ext cx="3686227" cy="307777"/>
          </a:xfrm>
          <a:prstGeom prst="rect">
            <a:avLst/>
          </a:prstGeom>
          <a:noFill/>
          <a:ln w="28575" algn="ctr">
            <a:noFill/>
            <a:miter lim="800000"/>
          </a:ln>
          <a:effectLst/>
        </p:spPr>
        <p:txBody>
          <a:bodyPr wrap="square" lIns="0" tIns="0" rIns="0" bIns="0">
            <a:spAutoFit/>
          </a:bodyPr>
          <a:lstStyle/>
          <a:p>
            <a:r>
              <a:rPr lang="zh-CN" altLang="en-US" sz="2000" dirty="0">
                <a:ea typeface="楷体" panose="02010609060101010101" pitchFamily="49" charset="-122"/>
                <a:cs typeface="Times New Roman" panose="02020603050405020304" pitchFamily="18" charset="0"/>
              </a:rPr>
              <a:t>一定是</a:t>
            </a:r>
            <a:r>
              <a:rPr lang="zh-CN" altLang="en-US" sz="2000" dirty="0" smtClean="0">
                <a:ea typeface="楷体" panose="02010609060101010101" pitchFamily="49" charset="-122"/>
                <a:cs typeface="Times New Roman" panose="02020603050405020304" pitchFamily="18" charset="0"/>
              </a:rPr>
              <a:t>从源点</a:t>
            </a:r>
            <a:r>
              <a:rPr lang="en-US" altLang="zh-CN" sz="2000" i="1" dirty="0" smtClean="0">
                <a:ea typeface="楷体" panose="02010609060101010101" pitchFamily="49" charset="-122"/>
                <a:cs typeface="Times New Roman" panose="02020603050405020304" pitchFamily="18" charset="0"/>
              </a:rPr>
              <a:t>v  </a:t>
            </a:r>
            <a:r>
              <a:rPr lang="en-US" altLang="zh-CN" sz="20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000" i="1" dirty="0" smtClean="0">
                <a:ea typeface="楷体" panose="02010609060101010101" pitchFamily="49" charset="-122"/>
                <a:cs typeface="Times New Roman" panose="02020603050405020304" pitchFamily="18" charset="0"/>
                <a:sym typeface="Wingdings" panose="05000000000000000000"/>
              </a:rPr>
              <a:t>  </a:t>
            </a:r>
            <a:r>
              <a:rPr lang="en-US" altLang="zh-CN" sz="2000" i="1" dirty="0" smtClean="0">
                <a:ea typeface="楷体" panose="02010609060101010101" pitchFamily="49" charset="-122"/>
                <a:cs typeface="Times New Roman" panose="02020603050405020304" pitchFamily="18" charset="0"/>
              </a:rPr>
              <a:t>u</a:t>
            </a:r>
            <a:r>
              <a:rPr lang="zh-CN" altLang="en-US" sz="2000" dirty="0">
                <a:ea typeface="楷体" panose="02010609060101010101" pitchFamily="49" charset="-122"/>
                <a:cs typeface="Times New Roman" panose="02020603050405020304" pitchFamily="18" charset="0"/>
              </a:rPr>
              <a:t>的最短路径</a:t>
            </a:r>
          </a:p>
        </p:txBody>
      </p:sp>
      <p:sp>
        <p:nvSpPr>
          <p:cNvPr id="225305" name="Text Box 25"/>
          <p:cNvSpPr txBox="1">
            <a:spLocks noChangeArrowheads="1"/>
          </p:cNvSpPr>
          <p:nvPr/>
        </p:nvSpPr>
        <p:spPr bwMode="auto">
          <a:xfrm>
            <a:off x="8712232" y="2513011"/>
            <a:ext cx="503238" cy="701675"/>
          </a:xfrm>
          <a:prstGeom prst="rect">
            <a:avLst/>
          </a:prstGeom>
          <a:noFill/>
          <a:ln w="28575" algn="ctr">
            <a:noFill/>
            <a:miter lim="800000"/>
            <a:tailEnd type="none" w="med" len="lg"/>
          </a:ln>
          <a:effectLst/>
        </p:spPr>
        <p:txBody>
          <a:bodyPr>
            <a:spAutoFit/>
          </a:bodyPr>
          <a:lstStyle/>
          <a:p>
            <a:pPr algn="ctr"/>
            <a:r>
              <a:rPr lang="zh-CN" altLang="en-US" sz="4000" dirty="0">
                <a:solidFill>
                  <a:srgbClr val="FF0000"/>
                </a:solidFill>
              </a:rPr>
              <a:t>？</a:t>
            </a:r>
          </a:p>
        </p:txBody>
      </p:sp>
      <p:grpSp>
        <p:nvGrpSpPr>
          <p:cNvPr id="48" name="组合 47"/>
          <p:cNvGrpSpPr/>
          <p:nvPr/>
        </p:nvGrpSpPr>
        <p:grpSpPr>
          <a:xfrm>
            <a:off x="657183" y="1643050"/>
            <a:ext cx="5189533" cy="431800"/>
            <a:chOff x="657183" y="1643050"/>
            <a:chExt cx="5189533" cy="431800"/>
          </a:xfrm>
        </p:grpSpPr>
        <p:sp>
          <p:nvSpPr>
            <p:cNvPr id="225286" name="Oval 6"/>
            <p:cNvSpPr>
              <a:spLocks noChangeArrowheads="1"/>
            </p:cNvSpPr>
            <p:nvPr/>
          </p:nvSpPr>
          <p:spPr bwMode="auto">
            <a:xfrm>
              <a:off x="657183" y="16430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v</a:t>
              </a:r>
            </a:p>
          </p:txBody>
        </p:sp>
        <p:sp>
          <p:nvSpPr>
            <p:cNvPr id="225287" name="Oval 7"/>
            <p:cNvSpPr>
              <a:spLocks noChangeArrowheads="1"/>
            </p:cNvSpPr>
            <p:nvPr/>
          </p:nvSpPr>
          <p:spPr bwMode="auto">
            <a:xfrm>
              <a:off x="4549729" y="16430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u</a:t>
              </a:r>
            </a:p>
          </p:txBody>
        </p:sp>
        <p:sp>
          <p:nvSpPr>
            <p:cNvPr id="225288" name="Oval 8"/>
            <p:cNvSpPr>
              <a:spLocks noChangeArrowheads="1"/>
            </p:cNvSpPr>
            <p:nvPr/>
          </p:nvSpPr>
          <p:spPr bwMode="auto">
            <a:xfrm>
              <a:off x="5414916" y="16430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j</a:t>
              </a:r>
            </a:p>
          </p:txBody>
        </p:sp>
        <p:sp>
          <p:nvSpPr>
            <p:cNvPr id="225289" name="Line 9"/>
            <p:cNvSpPr>
              <a:spLocks noChangeShapeType="1"/>
            </p:cNvSpPr>
            <p:nvPr/>
          </p:nvSpPr>
          <p:spPr bwMode="auto">
            <a:xfrm>
              <a:off x="1088983" y="1858950"/>
              <a:ext cx="431800" cy="0"/>
            </a:xfrm>
            <a:prstGeom prst="line">
              <a:avLst/>
            </a:prstGeom>
            <a:noFill/>
            <a:ln w="28575">
              <a:solidFill>
                <a:srgbClr val="6600CC"/>
              </a:solidFill>
              <a:round/>
              <a:tailEnd type="triangle" w="med" len="lg"/>
            </a:ln>
            <a:effectLst/>
          </p:spPr>
          <p:txBody>
            <a:bodyPr wrap="none"/>
            <a:lstStyle/>
            <a:p>
              <a:endParaRPr lang="zh-CN" altLang="en-US"/>
            </a:p>
          </p:txBody>
        </p:sp>
        <p:sp>
          <p:nvSpPr>
            <p:cNvPr id="225290" name="Text Box 10"/>
            <p:cNvSpPr txBox="1">
              <a:spLocks noChangeArrowheads="1"/>
            </p:cNvSpPr>
            <p:nvPr/>
          </p:nvSpPr>
          <p:spPr bwMode="auto">
            <a:xfrm>
              <a:off x="1546161" y="1693853"/>
              <a:ext cx="576262" cy="365125"/>
            </a:xfrm>
            <a:prstGeom prst="rect">
              <a:avLst/>
            </a:prstGeom>
            <a:noFill/>
            <a:ln w="28575" algn="ctr">
              <a:noFill/>
              <a:miter lim="800000"/>
              <a:tailEnd type="none" w="med" len="lg"/>
            </a:ln>
            <a:effectLst/>
          </p:spPr>
          <p:txBody>
            <a:bodyPr lIns="0" tIns="0" rIns="0" bIns="0">
              <a:spAutoFit/>
            </a:bodyPr>
            <a:lstStyle/>
            <a:p>
              <a:pPr algn="ct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p:txBody>
        </p:sp>
        <p:sp>
          <p:nvSpPr>
            <p:cNvPr id="225291" name="Line 11"/>
            <p:cNvSpPr>
              <a:spLocks noChangeShapeType="1"/>
            </p:cNvSpPr>
            <p:nvPr/>
          </p:nvSpPr>
          <p:spPr bwMode="auto">
            <a:xfrm>
              <a:off x="4117929" y="1858950"/>
              <a:ext cx="431800" cy="0"/>
            </a:xfrm>
            <a:prstGeom prst="line">
              <a:avLst/>
            </a:prstGeom>
            <a:noFill/>
            <a:ln w="28575">
              <a:solidFill>
                <a:srgbClr val="6600CC"/>
              </a:solidFill>
              <a:round/>
              <a:tailEnd type="triangle" w="med" len="med"/>
            </a:ln>
            <a:effectLst/>
          </p:spPr>
          <p:txBody>
            <a:bodyPr lIns="0" tIns="0" rIns="0" bIns="0">
              <a:spAutoFit/>
            </a:bodyPr>
            <a:lstStyle/>
            <a:p>
              <a:endParaRPr lang="zh-CN" altLang="en-US"/>
            </a:p>
          </p:txBody>
        </p:sp>
        <p:sp>
          <p:nvSpPr>
            <p:cNvPr id="225292" name="Line 12"/>
            <p:cNvSpPr>
              <a:spLocks noChangeShapeType="1"/>
            </p:cNvSpPr>
            <p:nvPr/>
          </p:nvSpPr>
          <p:spPr bwMode="auto">
            <a:xfrm>
              <a:off x="4981529" y="1858950"/>
              <a:ext cx="433387" cy="0"/>
            </a:xfrm>
            <a:prstGeom prst="line">
              <a:avLst/>
            </a:prstGeom>
            <a:noFill/>
            <a:ln w="28575">
              <a:solidFill>
                <a:srgbClr val="6600CC"/>
              </a:solidFill>
              <a:round/>
              <a:tailEnd type="triangle" w="med" len="med"/>
            </a:ln>
            <a:effectLst/>
          </p:spPr>
          <p:txBody>
            <a:bodyPr lIns="0" tIns="0" rIns="0" bIns="0">
              <a:spAutoFit/>
            </a:bodyPr>
            <a:lstStyle/>
            <a:p>
              <a:endParaRPr lang="zh-CN" altLang="en-US"/>
            </a:p>
          </p:txBody>
        </p:sp>
        <p:sp>
          <p:nvSpPr>
            <p:cNvPr id="21" name="Oval 7"/>
            <p:cNvSpPr>
              <a:spLocks noChangeArrowheads="1"/>
            </p:cNvSpPr>
            <p:nvPr/>
          </p:nvSpPr>
          <p:spPr bwMode="auto">
            <a:xfrm>
              <a:off x="2546293" y="16430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a</a:t>
              </a:r>
            </a:p>
          </p:txBody>
        </p:sp>
        <p:sp>
          <p:nvSpPr>
            <p:cNvPr id="22" name="Line 9"/>
            <p:cNvSpPr>
              <a:spLocks noChangeShapeType="1"/>
            </p:cNvSpPr>
            <p:nvPr/>
          </p:nvSpPr>
          <p:spPr bwMode="auto">
            <a:xfrm>
              <a:off x="2117665" y="1857364"/>
              <a:ext cx="431800" cy="0"/>
            </a:xfrm>
            <a:prstGeom prst="line">
              <a:avLst/>
            </a:prstGeom>
            <a:noFill/>
            <a:ln w="28575">
              <a:solidFill>
                <a:srgbClr val="6600CC"/>
              </a:solidFill>
              <a:round/>
              <a:tailEnd type="triangle" w="med" len="lg"/>
            </a:ln>
            <a:effectLst/>
          </p:spPr>
          <p:txBody>
            <a:bodyPr wrap="none"/>
            <a:lstStyle/>
            <a:p>
              <a:endParaRPr lang="zh-CN" altLang="en-US"/>
            </a:p>
          </p:txBody>
        </p:sp>
        <p:sp>
          <p:nvSpPr>
            <p:cNvPr id="23" name="Line 9"/>
            <p:cNvSpPr>
              <a:spLocks noChangeShapeType="1"/>
            </p:cNvSpPr>
            <p:nvPr/>
          </p:nvSpPr>
          <p:spPr bwMode="auto">
            <a:xfrm>
              <a:off x="3013051" y="1866885"/>
              <a:ext cx="431800" cy="0"/>
            </a:xfrm>
            <a:prstGeom prst="line">
              <a:avLst/>
            </a:prstGeom>
            <a:noFill/>
            <a:ln w="28575">
              <a:solidFill>
                <a:srgbClr val="6600CC"/>
              </a:solidFill>
              <a:round/>
              <a:tailEnd type="triangle" w="med" len="lg"/>
            </a:ln>
            <a:effectLst/>
          </p:spPr>
          <p:txBody>
            <a:bodyPr wrap="none"/>
            <a:lstStyle/>
            <a:p>
              <a:endParaRPr lang="zh-CN" altLang="en-US"/>
            </a:p>
          </p:txBody>
        </p:sp>
        <p:sp>
          <p:nvSpPr>
            <p:cNvPr id="24" name="Text Box 10"/>
            <p:cNvSpPr txBox="1">
              <a:spLocks noChangeArrowheads="1"/>
            </p:cNvSpPr>
            <p:nvPr/>
          </p:nvSpPr>
          <p:spPr bwMode="auto">
            <a:xfrm>
              <a:off x="3470229" y="1701788"/>
              <a:ext cx="576262" cy="365125"/>
            </a:xfrm>
            <a:prstGeom prst="rect">
              <a:avLst/>
            </a:prstGeom>
            <a:noFill/>
            <a:ln w="28575" algn="ctr">
              <a:noFill/>
              <a:miter lim="800000"/>
              <a:tailEnd type="none" w="med" len="lg"/>
            </a:ln>
            <a:effectLst/>
          </p:spPr>
          <p:txBody>
            <a:bodyPr lIns="0" tIns="0" rIns="0" bIns="0">
              <a:spAutoFit/>
            </a:bodyPr>
            <a:lstStyle/>
            <a:p>
              <a:pPr algn="ct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p:txBody>
        </p:sp>
      </p:grpSp>
      <p:grpSp>
        <p:nvGrpSpPr>
          <p:cNvPr id="59" name="组合 58"/>
          <p:cNvGrpSpPr/>
          <p:nvPr/>
        </p:nvGrpSpPr>
        <p:grpSpPr>
          <a:xfrm>
            <a:off x="631742" y="2643182"/>
            <a:ext cx="4324346" cy="431800"/>
            <a:chOff x="631742" y="2643182"/>
            <a:chExt cx="4324346" cy="431800"/>
          </a:xfrm>
        </p:grpSpPr>
        <p:sp>
          <p:nvSpPr>
            <p:cNvPr id="30" name="Oval 7"/>
            <p:cNvSpPr>
              <a:spLocks noChangeArrowheads="1"/>
            </p:cNvSpPr>
            <p:nvPr/>
          </p:nvSpPr>
          <p:spPr bwMode="auto">
            <a:xfrm>
              <a:off x="2520852" y="264318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a</a:t>
              </a:r>
            </a:p>
          </p:txBody>
        </p:sp>
        <p:sp>
          <p:nvSpPr>
            <p:cNvPr id="25" name="Oval 6"/>
            <p:cNvSpPr>
              <a:spLocks noChangeArrowheads="1"/>
            </p:cNvSpPr>
            <p:nvPr/>
          </p:nvSpPr>
          <p:spPr bwMode="auto">
            <a:xfrm>
              <a:off x="631742" y="264318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v</a:t>
              </a:r>
            </a:p>
          </p:txBody>
        </p:sp>
        <p:sp>
          <p:nvSpPr>
            <p:cNvPr id="26" name="Oval 7"/>
            <p:cNvSpPr>
              <a:spLocks noChangeArrowheads="1"/>
            </p:cNvSpPr>
            <p:nvPr/>
          </p:nvSpPr>
          <p:spPr bwMode="auto">
            <a:xfrm>
              <a:off x="4524288" y="264318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u</a:t>
              </a:r>
            </a:p>
          </p:txBody>
        </p:sp>
        <p:sp>
          <p:nvSpPr>
            <p:cNvPr id="27" name="Line 9"/>
            <p:cNvSpPr>
              <a:spLocks noChangeShapeType="1"/>
            </p:cNvSpPr>
            <p:nvPr/>
          </p:nvSpPr>
          <p:spPr bwMode="auto">
            <a:xfrm>
              <a:off x="1063542" y="2859082"/>
              <a:ext cx="431800" cy="0"/>
            </a:xfrm>
            <a:prstGeom prst="line">
              <a:avLst/>
            </a:prstGeom>
            <a:noFill/>
            <a:ln w="28575">
              <a:solidFill>
                <a:srgbClr val="6600CC"/>
              </a:solidFill>
              <a:round/>
              <a:tailEnd type="triangle" w="med" len="lg"/>
            </a:ln>
            <a:effectLst/>
          </p:spPr>
          <p:txBody>
            <a:bodyPr wrap="none"/>
            <a:lstStyle/>
            <a:p>
              <a:endParaRPr lang="zh-CN" altLang="en-US"/>
            </a:p>
          </p:txBody>
        </p:sp>
        <p:sp>
          <p:nvSpPr>
            <p:cNvPr id="28" name="Text Box 10"/>
            <p:cNvSpPr txBox="1">
              <a:spLocks noChangeArrowheads="1"/>
            </p:cNvSpPr>
            <p:nvPr/>
          </p:nvSpPr>
          <p:spPr bwMode="auto">
            <a:xfrm>
              <a:off x="1520720" y="2693985"/>
              <a:ext cx="576262" cy="365125"/>
            </a:xfrm>
            <a:prstGeom prst="rect">
              <a:avLst/>
            </a:prstGeom>
            <a:noFill/>
            <a:ln w="28575" algn="ctr">
              <a:noFill/>
              <a:miter lim="800000"/>
              <a:tailEnd type="none" w="med" len="lg"/>
            </a:ln>
            <a:effectLst/>
          </p:spPr>
          <p:txBody>
            <a:bodyPr lIns="0" tIns="0" rIns="0" bIns="0">
              <a:spAutoFit/>
            </a:bodyPr>
            <a:lstStyle/>
            <a:p>
              <a:pPr algn="ct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p:txBody>
        </p:sp>
        <p:sp>
          <p:nvSpPr>
            <p:cNvPr id="29" name="Line 11"/>
            <p:cNvSpPr>
              <a:spLocks noChangeShapeType="1"/>
            </p:cNvSpPr>
            <p:nvPr/>
          </p:nvSpPr>
          <p:spPr bwMode="auto">
            <a:xfrm>
              <a:off x="4092488" y="2859082"/>
              <a:ext cx="431800" cy="0"/>
            </a:xfrm>
            <a:prstGeom prst="line">
              <a:avLst/>
            </a:prstGeom>
            <a:noFill/>
            <a:ln w="28575">
              <a:solidFill>
                <a:srgbClr val="6600CC"/>
              </a:solidFill>
              <a:round/>
              <a:tailEnd type="triangle" w="med" len="med"/>
            </a:ln>
            <a:effectLst/>
          </p:spPr>
          <p:txBody>
            <a:bodyPr lIns="0" tIns="0" rIns="0" bIns="0">
              <a:spAutoFit/>
            </a:bodyPr>
            <a:lstStyle/>
            <a:p>
              <a:endParaRPr lang="zh-CN" altLang="en-US"/>
            </a:p>
          </p:txBody>
        </p:sp>
        <p:sp>
          <p:nvSpPr>
            <p:cNvPr id="31" name="Line 9"/>
            <p:cNvSpPr>
              <a:spLocks noChangeShapeType="1"/>
            </p:cNvSpPr>
            <p:nvPr/>
          </p:nvSpPr>
          <p:spPr bwMode="auto">
            <a:xfrm>
              <a:off x="2092224" y="2857496"/>
              <a:ext cx="431800" cy="0"/>
            </a:xfrm>
            <a:prstGeom prst="line">
              <a:avLst/>
            </a:prstGeom>
            <a:noFill/>
            <a:ln w="28575">
              <a:solidFill>
                <a:srgbClr val="6600CC"/>
              </a:solidFill>
              <a:round/>
              <a:tailEnd type="triangle" w="med" len="lg"/>
            </a:ln>
            <a:effectLst/>
          </p:spPr>
          <p:txBody>
            <a:bodyPr wrap="none"/>
            <a:lstStyle/>
            <a:p>
              <a:endParaRPr lang="zh-CN" altLang="en-US"/>
            </a:p>
          </p:txBody>
        </p:sp>
        <p:sp>
          <p:nvSpPr>
            <p:cNvPr id="32" name="Line 9"/>
            <p:cNvSpPr>
              <a:spLocks noChangeShapeType="1"/>
            </p:cNvSpPr>
            <p:nvPr/>
          </p:nvSpPr>
          <p:spPr bwMode="auto">
            <a:xfrm>
              <a:off x="2987610" y="2867017"/>
              <a:ext cx="431800" cy="0"/>
            </a:xfrm>
            <a:prstGeom prst="line">
              <a:avLst/>
            </a:prstGeom>
            <a:noFill/>
            <a:ln w="28575">
              <a:solidFill>
                <a:srgbClr val="6600CC"/>
              </a:solidFill>
              <a:round/>
              <a:tailEnd type="triangle" w="med" len="lg"/>
            </a:ln>
            <a:effectLst/>
          </p:spPr>
          <p:txBody>
            <a:bodyPr wrap="none"/>
            <a:lstStyle/>
            <a:p>
              <a:endParaRPr lang="zh-CN" altLang="en-US"/>
            </a:p>
          </p:txBody>
        </p:sp>
        <p:sp>
          <p:nvSpPr>
            <p:cNvPr id="33" name="Text Box 10"/>
            <p:cNvSpPr txBox="1">
              <a:spLocks noChangeArrowheads="1"/>
            </p:cNvSpPr>
            <p:nvPr/>
          </p:nvSpPr>
          <p:spPr bwMode="auto">
            <a:xfrm>
              <a:off x="3444788" y="2701920"/>
              <a:ext cx="576262" cy="365125"/>
            </a:xfrm>
            <a:prstGeom prst="rect">
              <a:avLst/>
            </a:prstGeom>
            <a:noFill/>
            <a:ln w="28575" algn="ctr">
              <a:noFill/>
              <a:miter lim="800000"/>
              <a:tailEnd type="none" w="med" len="lg"/>
            </a:ln>
            <a:effectLst/>
          </p:spPr>
          <p:txBody>
            <a:bodyPr lIns="0" tIns="0" rIns="0" bIns="0">
              <a:spAutoFit/>
            </a:bodyPr>
            <a:lstStyle/>
            <a:p>
              <a:pPr algn="ct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p:txBody>
        </p:sp>
      </p:grpSp>
      <p:grpSp>
        <p:nvGrpSpPr>
          <p:cNvPr id="54" name="组合 53"/>
          <p:cNvGrpSpPr/>
          <p:nvPr/>
        </p:nvGrpSpPr>
        <p:grpSpPr>
          <a:xfrm>
            <a:off x="1000100" y="4497398"/>
            <a:ext cx="5189533" cy="431800"/>
            <a:chOff x="1000100" y="4497398"/>
            <a:chExt cx="5189533" cy="431800"/>
          </a:xfrm>
        </p:grpSpPr>
        <p:sp>
          <p:nvSpPr>
            <p:cNvPr id="34" name="Oval 6"/>
            <p:cNvSpPr>
              <a:spLocks noChangeArrowheads="1"/>
            </p:cNvSpPr>
            <p:nvPr/>
          </p:nvSpPr>
          <p:spPr bwMode="auto">
            <a:xfrm>
              <a:off x="1000100" y="449739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v</a:t>
              </a:r>
            </a:p>
          </p:txBody>
        </p:sp>
        <p:sp>
          <p:nvSpPr>
            <p:cNvPr id="35" name="Oval 7"/>
            <p:cNvSpPr>
              <a:spLocks noChangeArrowheads="1"/>
            </p:cNvSpPr>
            <p:nvPr/>
          </p:nvSpPr>
          <p:spPr bwMode="auto">
            <a:xfrm>
              <a:off x="4892646" y="449739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u</a:t>
              </a:r>
            </a:p>
          </p:txBody>
        </p:sp>
        <p:sp>
          <p:nvSpPr>
            <p:cNvPr id="36" name="Oval 8"/>
            <p:cNvSpPr>
              <a:spLocks noChangeArrowheads="1"/>
            </p:cNvSpPr>
            <p:nvPr/>
          </p:nvSpPr>
          <p:spPr bwMode="auto">
            <a:xfrm>
              <a:off x="5757833" y="449739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j</a:t>
              </a:r>
            </a:p>
          </p:txBody>
        </p:sp>
        <p:sp>
          <p:nvSpPr>
            <p:cNvPr id="37" name="Line 9"/>
            <p:cNvSpPr>
              <a:spLocks noChangeShapeType="1"/>
            </p:cNvSpPr>
            <p:nvPr/>
          </p:nvSpPr>
          <p:spPr bwMode="auto">
            <a:xfrm>
              <a:off x="1431900" y="4713298"/>
              <a:ext cx="431800" cy="0"/>
            </a:xfrm>
            <a:prstGeom prst="line">
              <a:avLst/>
            </a:prstGeom>
            <a:noFill/>
            <a:ln w="28575">
              <a:solidFill>
                <a:srgbClr val="6600CC"/>
              </a:solidFill>
              <a:round/>
              <a:tailEnd type="triangle" w="med" len="lg"/>
            </a:ln>
            <a:effectLst/>
          </p:spPr>
          <p:txBody>
            <a:bodyPr wrap="none"/>
            <a:lstStyle/>
            <a:p>
              <a:endParaRPr lang="zh-CN" altLang="en-US"/>
            </a:p>
          </p:txBody>
        </p:sp>
        <p:sp>
          <p:nvSpPr>
            <p:cNvPr id="38" name="Text Box 10"/>
            <p:cNvSpPr txBox="1">
              <a:spLocks noChangeArrowheads="1"/>
            </p:cNvSpPr>
            <p:nvPr/>
          </p:nvSpPr>
          <p:spPr bwMode="auto">
            <a:xfrm>
              <a:off x="1889078" y="4548201"/>
              <a:ext cx="576262" cy="365125"/>
            </a:xfrm>
            <a:prstGeom prst="rect">
              <a:avLst/>
            </a:prstGeom>
            <a:noFill/>
            <a:ln w="28575" algn="ctr">
              <a:noFill/>
              <a:miter lim="800000"/>
              <a:tailEnd type="none" w="med" len="lg"/>
            </a:ln>
            <a:effectLst/>
          </p:spPr>
          <p:txBody>
            <a:bodyPr lIns="0" tIns="0" rIns="0" bIns="0">
              <a:spAutoFit/>
            </a:bodyPr>
            <a:lstStyle/>
            <a:p>
              <a:pPr algn="ct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p:txBody>
        </p:sp>
        <p:sp>
          <p:nvSpPr>
            <p:cNvPr id="39" name="Line 11"/>
            <p:cNvSpPr>
              <a:spLocks noChangeShapeType="1"/>
            </p:cNvSpPr>
            <p:nvPr/>
          </p:nvSpPr>
          <p:spPr bwMode="auto">
            <a:xfrm>
              <a:off x="4460846" y="4713298"/>
              <a:ext cx="431800" cy="0"/>
            </a:xfrm>
            <a:prstGeom prst="line">
              <a:avLst/>
            </a:prstGeom>
            <a:noFill/>
            <a:ln w="28575">
              <a:solidFill>
                <a:srgbClr val="6600CC"/>
              </a:solidFill>
              <a:round/>
              <a:tailEnd type="triangle" w="med" len="med"/>
            </a:ln>
            <a:effectLst/>
          </p:spPr>
          <p:txBody>
            <a:bodyPr lIns="0" tIns="0" rIns="0" bIns="0">
              <a:spAutoFit/>
            </a:bodyPr>
            <a:lstStyle/>
            <a:p>
              <a:endParaRPr lang="zh-CN" altLang="en-US"/>
            </a:p>
          </p:txBody>
        </p:sp>
        <p:sp>
          <p:nvSpPr>
            <p:cNvPr id="40" name="Line 12"/>
            <p:cNvSpPr>
              <a:spLocks noChangeShapeType="1"/>
            </p:cNvSpPr>
            <p:nvPr/>
          </p:nvSpPr>
          <p:spPr bwMode="auto">
            <a:xfrm>
              <a:off x="5324446" y="4713298"/>
              <a:ext cx="433387" cy="0"/>
            </a:xfrm>
            <a:prstGeom prst="line">
              <a:avLst/>
            </a:prstGeom>
            <a:noFill/>
            <a:ln w="28575">
              <a:solidFill>
                <a:srgbClr val="6600CC"/>
              </a:solidFill>
              <a:round/>
              <a:tailEnd type="triangle" w="med" len="med"/>
            </a:ln>
            <a:effectLst/>
          </p:spPr>
          <p:txBody>
            <a:bodyPr lIns="0" tIns="0" rIns="0" bIns="0">
              <a:spAutoFit/>
            </a:bodyPr>
            <a:lstStyle/>
            <a:p>
              <a:endParaRPr lang="zh-CN" altLang="en-US"/>
            </a:p>
          </p:txBody>
        </p:sp>
        <p:sp>
          <p:nvSpPr>
            <p:cNvPr id="41" name="Oval 7"/>
            <p:cNvSpPr>
              <a:spLocks noChangeArrowheads="1"/>
            </p:cNvSpPr>
            <p:nvPr/>
          </p:nvSpPr>
          <p:spPr bwMode="auto">
            <a:xfrm>
              <a:off x="2889210" y="449739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a</a:t>
              </a:r>
            </a:p>
          </p:txBody>
        </p:sp>
        <p:sp>
          <p:nvSpPr>
            <p:cNvPr id="42" name="Line 9"/>
            <p:cNvSpPr>
              <a:spLocks noChangeShapeType="1"/>
            </p:cNvSpPr>
            <p:nvPr/>
          </p:nvSpPr>
          <p:spPr bwMode="auto">
            <a:xfrm>
              <a:off x="2460582" y="4711712"/>
              <a:ext cx="431800" cy="0"/>
            </a:xfrm>
            <a:prstGeom prst="line">
              <a:avLst/>
            </a:prstGeom>
            <a:noFill/>
            <a:ln w="28575">
              <a:solidFill>
                <a:srgbClr val="6600CC"/>
              </a:solidFill>
              <a:round/>
              <a:tailEnd type="triangle" w="med" len="lg"/>
            </a:ln>
            <a:effectLst/>
          </p:spPr>
          <p:txBody>
            <a:bodyPr wrap="none"/>
            <a:lstStyle/>
            <a:p>
              <a:endParaRPr lang="zh-CN" altLang="en-US"/>
            </a:p>
          </p:txBody>
        </p:sp>
        <p:sp>
          <p:nvSpPr>
            <p:cNvPr id="43" name="Line 9"/>
            <p:cNvSpPr>
              <a:spLocks noChangeShapeType="1"/>
            </p:cNvSpPr>
            <p:nvPr/>
          </p:nvSpPr>
          <p:spPr bwMode="auto">
            <a:xfrm>
              <a:off x="3355968" y="4721233"/>
              <a:ext cx="431800" cy="0"/>
            </a:xfrm>
            <a:prstGeom prst="line">
              <a:avLst/>
            </a:prstGeom>
            <a:noFill/>
            <a:ln w="28575">
              <a:solidFill>
                <a:srgbClr val="6600CC"/>
              </a:solidFill>
              <a:round/>
              <a:tailEnd type="triangle" w="med" len="lg"/>
            </a:ln>
            <a:effectLst/>
          </p:spPr>
          <p:txBody>
            <a:bodyPr wrap="none"/>
            <a:lstStyle/>
            <a:p>
              <a:endParaRPr lang="zh-CN" altLang="en-US"/>
            </a:p>
          </p:txBody>
        </p:sp>
        <p:sp>
          <p:nvSpPr>
            <p:cNvPr id="44" name="Text Box 10"/>
            <p:cNvSpPr txBox="1">
              <a:spLocks noChangeArrowheads="1"/>
            </p:cNvSpPr>
            <p:nvPr/>
          </p:nvSpPr>
          <p:spPr bwMode="auto">
            <a:xfrm>
              <a:off x="3813146" y="4556136"/>
              <a:ext cx="576262" cy="365125"/>
            </a:xfrm>
            <a:prstGeom prst="rect">
              <a:avLst/>
            </a:prstGeom>
            <a:noFill/>
            <a:ln w="28575" algn="ctr">
              <a:noFill/>
              <a:miter lim="800000"/>
              <a:tailEnd type="none" w="med" len="lg"/>
            </a:ln>
            <a:effectLst/>
          </p:spPr>
          <p:txBody>
            <a:bodyPr lIns="0" tIns="0" rIns="0" bIns="0">
              <a:spAutoFit/>
            </a:bodyPr>
            <a:lstStyle/>
            <a:p>
              <a:pPr algn="ct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p:txBody>
        </p:sp>
      </p:grpSp>
      <p:sp>
        <p:nvSpPr>
          <p:cNvPr id="45" name="Oval 7"/>
          <p:cNvSpPr>
            <a:spLocks noChangeArrowheads="1"/>
          </p:cNvSpPr>
          <p:nvPr/>
        </p:nvSpPr>
        <p:spPr bwMode="auto">
          <a:xfrm>
            <a:off x="2925754" y="378619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smtClean="0">
                <a:solidFill>
                  <a:srgbClr val="3333FF"/>
                </a:solidFill>
                <a:latin typeface="Times New Roman" panose="02020603050405020304" pitchFamily="18" charset="0"/>
                <a:cs typeface="Times New Roman" panose="02020603050405020304" pitchFamily="18" charset="0"/>
              </a:rPr>
              <a:t>b</a:t>
            </a:r>
            <a:endParaRPr lang="en-US" altLang="zh-CN" sz="2000" i="1" dirty="0">
              <a:solidFill>
                <a:srgbClr val="3333FF"/>
              </a:solidFill>
              <a:latin typeface="Times New Roman" panose="02020603050405020304" pitchFamily="18" charset="0"/>
              <a:cs typeface="Times New Roman" panose="02020603050405020304" pitchFamily="18" charset="0"/>
            </a:endParaRPr>
          </a:p>
        </p:txBody>
      </p:sp>
      <p:cxnSp>
        <p:nvCxnSpPr>
          <p:cNvPr id="47" name="直接箭头连接符 46"/>
          <p:cNvCxnSpPr>
            <a:stCxn id="34" idx="7"/>
            <a:endCxn id="45" idx="2"/>
          </p:cNvCxnSpPr>
          <p:nvPr/>
        </p:nvCxnSpPr>
        <p:spPr>
          <a:xfrm rot="5400000" flipH="1" flipV="1">
            <a:off x="1867937" y="3502817"/>
            <a:ext cx="558544" cy="1557090"/>
          </a:xfrm>
          <a:prstGeom prst="straightConnector1">
            <a:avLst/>
          </a:prstGeom>
          <a:ln w="28575">
            <a:solidFill>
              <a:srgbClr val="339966"/>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45" idx="6"/>
            <a:endCxn id="35" idx="1"/>
          </p:cNvCxnSpPr>
          <p:nvPr/>
        </p:nvCxnSpPr>
        <p:spPr>
          <a:xfrm>
            <a:off x="3357554" y="4002090"/>
            <a:ext cx="1598328" cy="558544"/>
          </a:xfrm>
          <a:prstGeom prst="straightConnector1">
            <a:avLst/>
          </a:prstGeom>
          <a:ln w="28575">
            <a:solidFill>
              <a:srgbClr val="339966"/>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57158" y="3500438"/>
            <a:ext cx="1785950" cy="461665"/>
          </a:xfrm>
          <a:prstGeom prst="rect">
            <a:avLst/>
          </a:prstGeom>
          <a:noFill/>
        </p:spPr>
        <p:txBody>
          <a:bodyPr wrap="square" rtlCol="0">
            <a:spAutoFit/>
          </a:bodyPr>
          <a:lstStyle/>
          <a:p>
            <a:r>
              <a:rPr lang="zh-CN" altLang="en-US" smtClean="0">
                <a:solidFill>
                  <a:srgbClr val="FF00FF"/>
                </a:solidFill>
                <a:latin typeface="楷体" panose="02010609060101010101" pitchFamily="49" charset="-122"/>
                <a:ea typeface="楷体" panose="02010609060101010101" pitchFamily="49" charset="-122"/>
              </a:rPr>
              <a:t>反证法证明：</a:t>
            </a:r>
            <a:endParaRPr lang="zh-CN" altLang="en-US" dirty="0">
              <a:solidFill>
                <a:srgbClr val="FF00FF"/>
              </a:solidFill>
              <a:latin typeface="楷体" panose="02010609060101010101" pitchFamily="49" charset="-122"/>
              <a:ea typeface="楷体" panose="02010609060101010101" pitchFamily="49" charset="-122"/>
            </a:endParaRPr>
          </a:p>
        </p:txBody>
      </p:sp>
      <p:sp>
        <p:nvSpPr>
          <p:cNvPr id="52" name="任意多边形 51"/>
          <p:cNvSpPr/>
          <p:nvPr/>
        </p:nvSpPr>
        <p:spPr>
          <a:xfrm>
            <a:off x="1270000" y="3678767"/>
            <a:ext cx="4686300" cy="791633"/>
          </a:xfrm>
          <a:custGeom>
            <a:avLst/>
            <a:gdLst>
              <a:gd name="connsiteX0" fmla="*/ 0 w 4686300"/>
              <a:gd name="connsiteY0" fmla="*/ 791633 h 791633"/>
              <a:gd name="connsiteX1" fmla="*/ 355600 w 4686300"/>
              <a:gd name="connsiteY1" fmla="*/ 639233 h 791633"/>
              <a:gd name="connsiteX2" fmla="*/ 1511300 w 4686300"/>
              <a:gd name="connsiteY2" fmla="*/ 156633 h 791633"/>
              <a:gd name="connsiteX3" fmla="*/ 2019300 w 4686300"/>
              <a:gd name="connsiteY3" fmla="*/ 67733 h 791633"/>
              <a:gd name="connsiteX4" fmla="*/ 3225800 w 4686300"/>
              <a:gd name="connsiteY4" fmla="*/ 563033 h 791633"/>
              <a:gd name="connsiteX5" fmla="*/ 3746500 w 4686300"/>
              <a:gd name="connsiteY5" fmla="*/ 753533 h 791633"/>
              <a:gd name="connsiteX6" fmla="*/ 4686300 w 4686300"/>
              <a:gd name="connsiteY6" fmla="*/ 766233 h 79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6300" h="791633">
                <a:moveTo>
                  <a:pt x="0" y="791633"/>
                </a:moveTo>
                <a:lnTo>
                  <a:pt x="355600" y="639233"/>
                </a:lnTo>
                <a:cubicBezTo>
                  <a:pt x="607483" y="533400"/>
                  <a:pt x="1234017" y="251883"/>
                  <a:pt x="1511300" y="156633"/>
                </a:cubicBezTo>
                <a:cubicBezTo>
                  <a:pt x="1788583" y="61383"/>
                  <a:pt x="1733550" y="0"/>
                  <a:pt x="2019300" y="67733"/>
                </a:cubicBezTo>
                <a:cubicBezTo>
                  <a:pt x="2305050" y="135466"/>
                  <a:pt x="2937933" y="448733"/>
                  <a:pt x="3225800" y="563033"/>
                </a:cubicBezTo>
                <a:cubicBezTo>
                  <a:pt x="3513667" y="677333"/>
                  <a:pt x="3503083" y="719666"/>
                  <a:pt x="3746500" y="753533"/>
                </a:cubicBezTo>
                <a:cubicBezTo>
                  <a:pt x="3989917" y="787400"/>
                  <a:pt x="4338108" y="776816"/>
                  <a:pt x="4686300" y="766233"/>
                </a:cubicBezTo>
              </a:path>
            </a:pathLst>
          </a:custGeom>
          <a:ln w="28575">
            <a:solidFill>
              <a:srgbClr val="6600CC"/>
            </a:solidFill>
            <a:tailEnd type="arrow"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TextBox 45"/>
          <p:cNvSpPr txBox="1"/>
          <p:nvPr/>
        </p:nvSpPr>
        <p:spPr>
          <a:xfrm>
            <a:off x="500034" y="5286388"/>
            <a:ext cx="8215370" cy="430887"/>
          </a:xfrm>
          <a:prstGeom prst="rect">
            <a:avLst/>
          </a:prstGeom>
          <a:noFill/>
        </p:spPr>
        <p:txBody>
          <a:bodyPr wrap="square" rtlCol="0">
            <a:spAutoFit/>
          </a:bodyPr>
          <a:lstStyle/>
          <a:p>
            <a:r>
              <a:rPr lang="zh-CN" altLang="en-US" sz="2200" smtClean="0">
                <a:ea typeface="楷体" panose="02010609060101010101" pitchFamily="49" charset="-122"/>
                <a:cs typeface="Times New Roman" panose="02020603050405020304" pitchFamily="18" charset="0"/>
              </a:rPr>
              <a:t>而通过</a:t>
            </a:r>
            <a:r>
              <a:rPr lang="en-US" altLang="zh-CN" sz="2200" i="1" smtClean="0">
                <a:ea typeface="楷体" panose="02010609060101010101" pitchFamily="49" charset="-122"/>
                <a:cs typeface="Times New Roman" panose="02020603050405020304" pitchFamily="18" charset="0"/>
              </a:rPr>
              <a:t>b</a:t>
            </a:r>
            <a:r>
              <a:rPr lang="zh-CN" altLang="en-US" sz="2200" smtClean="0">
                <a:ea typeface="楷体" panose="02010609060101010101" pitchFamily="49" charset="-122"/>
                <a:cs typeface="Times New Roman" panose="02020603050405020304" pitchFamily="18" charset="0"/>
              </a:rPr>
              <a:t>的路径更短，则</a:t>
            </a:r>
            <a:r>
              <a:rPr lang="en-US" altLang="zh-CN" sz="2200" i="1" smtClean="0">
                <a:ea typeface="楷体" panose="02010609060101010101" pitchFamily="49" charset="-122"/>
                <a:cs typeface="Times New Roman" panose="02020603050405020304" pitchFamily="18" charset="0"/>
              </a:rPr>
              <a:t>v</a:t>
            </a:r>
            <a:r>
              <a:rPr lang="en-US" altLang="zh-CN" sz="2200" smtClean="0">
                <a:ea typeface="楷体" panose="02010609060101010101" pitchFamily="49" charset="-122"/>
                <a:cs typeface="Times New Roman" panose="02020603050405020304" pitchFamily="18" charset="0"/>
              </a:rPr>
              <a:t> → </a:t>
            </a:r>
            <a:r>
              <a:rPr lang="en-US" altLang="zh-CN" sz="2200" smtClean="0">
                <a:latin typeface="宋体" panose="02010600030101010101" pitchFamily="2" charset="-122"/>
                <a:ea typeface="宋体" panose="02010600030101010101" pitchFamily="2" charset="-122"/>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 </a:t>
            </a:r>
            <a:r>
              <a:rPr lang="en-US" altLang="zh-CN" sz="2200" i="1" smtClean="0">
                <a:ea typeface="楷体" panose="02010609060101010101" pitchFamily="49" charset="-122"/>
                <a:cs typeface="Times New Roman" panose="02020603050405020304" pitchFamily="18" charset="0"/>
              </a:rPr>
              <a:t>a</a:t>
            </a:r>
            <a:r>
              <a:rPr lang="en-US" altLang="zh-CN" sz="2200" smtClean="0">
                <a:ea typeface="楷体" panose="02010609060101010101" pitchFamily="49" charset="-122"/>
                <a:cs typeface="Times New Roman" panose="02020603050405020304" pitchFamily="18" charset="0"/>
              </a:rPr>
              <a:t> → </a:t>
            </a:r>
            <a:r>
              <a:rPr lang="en-US" altLang="zh-CN" sz="2200" smtClean="0">
                <a:latin typeface="宋体" panose="02010600030101010101" pitchFamily="2" charset="-122"/>
                <a:ea typeface="宋体" panose="02010600030101010101" pitchFamily="2" charset="-122"/>
                <a:cs typeface="Times New Roman" panose="02020603050405020304" pitchFamily="18" charset="0"/>
              </a:rPr>
              <a:t>… </a:t>
            </a:r>
            <a:r>
              <a:rPr lang="en-US" altLang="zh-CN" sz="2200" smtClean="0">
                <a:ea typeface="楷体" panose="02010609060101010101" pitchFamily="49" charset="-122"/>
                <a:cs typeface="Times New Roman" panose="02020603050405020304" pitchFamily="18" charset="0"/>
              </a:rPr>
              <a:t>  </a:t>
            </a:r>
            <a:r>
              <a:rPr lang="en-US" altLang="zh-CN" sz="2200" i="1" smtClean="0">
                <a:ea typeface="楷体" panose="02010609060101010101" pitchFamily="49" charset="-122"/>
                <a:cs typeface="Times New Roman" panose="02020603050405020304" pitchFamily="18" charset="0"/>
              </a:rPr>
              <a:t>u</a:t>
            </a:r>
            <a:r>
              <a:rPr lang="en-US" altLang="zh-CN" sz="2200" smtClean="0">
                <a:ea typeface="楷体" panose="02010609060101010101" pitchFamily="49" charset="-122"/>
                <a:cs typeface="Times New Roman" panose="02020603050405020304" pitchFamily="18" charset="0"/>
              </a:rPr>
              <a:t> → </a:t>
            </a:r>
            <a:r>
              <a:rPr lang="en-US" altLang="zh-CN" sz="2200" i="1" smtClean="0">
                <a:ea typeface="楷体" panose="02010609060101010101" pitchFamily="49" charset="-122"/>
                <a:cs typeface="Times New Roman" panose="02020603050405020304" pitchFamily="18" charset="0"/>
              </a:rPr>
              <a:t>j</a:t>
            </a:r>
            <a:r>
              <a:rPr lang="zh-CN" altLang="en-US" sz="2200" smtClean="0">
                <a:ea typeface="楷体" panose="02010609060101010101" pitchFamily="49" charset="-122"/>
                <a:cs typeface="Times New Roman" panose="02020603050405020304" pitchFamily="18" charset="0"/>
              </a:rPr>
              <a:t>不是最短路径</a:t>
            </a:r>
            <a:endParaRPr lang="zh-CN" altLang="en-US" sz="2200">
              <a:ea typeface="楷体" panose="02010609060101010101" pitchFamily="49" charset="-122"/>
              <a:cs typeface="Times New Roman" panose="02020603050405020304" pitchFamily="18" charset="0"/>
            </a:endParaRPr>
          </a:p>
        </p:txBody>
      </p:sp>
      <p:grpSp>
        <p:nvGrpSpPr>
          <p:cNvPr id="58" name="组合 57"/>
          <p:cNvGrpSpPr/>
          <p:nvPr/>
        </p:nvGrpSpPr>
        <p:grpSpPr>
          <a:xfrm>
            <a:off x="4000496" y="3643314"/>
            <a:ext cx="3143272" cy="571504"/>
            <a:chOff x="4000496" y="3643314"/>
            <a:chExt cx="3143272" cy="571504"/>
          </a:xfrm>
        </p:grpSpPr>
        <p:cxnSp>
          <p:nvCxnSpPr>
            <p:cNvPr id="56" name="直接箭头连接符 55"/>
            <p:cNvCxnSpPr/>
            <p:nvPr/>
          </p:nvCxnSpPr>
          <p:spPr>
            <a:xfrm rot="10800000" flipV="1">
              <a:off x="4000496" y="3929066"/>
              <a:ext cx="571504" cy="285752"/>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572000" y="3643314"/>
              <a:ext cx="2571768"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是</a:t>
              </a:r>
              <a:r>
                <a:rPr lang="en-US" altLang="zh-CN" sz="2000" i="1" smtClean="0">
                  <a:ea typeface="楷体" panose="02010609060101010101" pitchFamily="49" charset="-122"/>
                  <a:cs typeface="Times New Roman" panose="02020603050405020304" pitchFamily="18" charset="0"/>
                </a:rPr>
                <a:t>v  </a:t>
              </a:r>
              <a:r>
                <a:rPr lang="en-US" altLang="zh-CN" sz="200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000" i="1" smtClean="0">
                  <a:ea typeface="楷体" panose="02010609060101010101" pitchFamily="49" charset="-122"/>
                  <a:cs typeface="Times New Roman" panose="02020603050405020304" pitchFamily="18" charset="0"/>
                  <a:sym typeface="Wingdings" panose="05000000000000000000"/>
                </a:rPr>
                <a:t>  </a:t>
              </a:r>
              <a:r>
                <a:rPr lang="en-US" altLang="zh-CN" sz="2000" i="1" smtClean="0">
                  <a:ea typeface="楷体" panose="02010609060101010101" pitchFamily="49" charset="-122"/>
                  <a:cs typeface="Times New Roman" panose="02020603050405020304" pitchFamily="18" charset="0"/>
                </a:rPr>
                <a:t>u</a:t>
              </a:r>
              <a:r>
                <a:rPr lang="zh-CN" altLang="en-US" sz="2000" smtClean="0">
                  <a:ea typeface="楷体" panose="02010609060101010101" pitchFamily="49" charset="-122"/>
                  <a:cs typeface="Times New Roman" panose="02020603050405020304" pitchFamily="18" charset="0"/>
                </a:rPr>
                <a:t>的最短路径</a:t>
              </a:r>
              <a:endParaRPr lang="zh-CN" altLang="en-US" sz="2000">
                <a:ea typeface="楷体" panose="02010609060101010101" pitchFamily="49" charset="-122"/>
                <a:cs typeface="Times New Roman" panose="02020603050405020304" pitchFamily="18" charset="0"/>
              </a:endParaRPr>
            </a:p>
          </p:txBody>
        </p:sp>
      </p:grpSp>
      <p:sp>
        <p:nvSpPr>
          <p:cNvPr id="60" name="TextBox 59"/>
          <p:cNvSpPr txBox="1"/>
          <p:nvPr/>
        </p:nvSpPr>
        <p:spPr>
          <a:xfrm>
            <a:off x="428596" y="5824855"/>
            <a:ext cx="4643470" cy="461665"/>
          </a:xfrm>
          <a:prstGeom prst="rect">
            <a:avLst/>
          </a:prstGeom>
          <a:noFill/>
        </p:spPr>
        <p:txBody>
          <a:bodyPr wrap="square" rtlCol="0">
            <a:spAutoFit/>
          </a:bodyPr>
          <a:lstStyle/>
          <a:p>
            <a:r>
              <a:rPr lang="zh-CN" altLang="en-US" smtClean="0">
                <a:ea typeface="楷体" panose="02010609060101010101" pitchFamily="49" charset="-122"/>
                <a:cs typeface="Times New Roman" panose="02020603050405020304" pitchFamily="18" charset="0"/>
              </a:rPr>
              <a:t>与假设矛盾，问题得到证明。</a:t>
            </a:r>
            <a:endParaRPr lang="zh-CN" altLang="en-US">
              <a:ea typeface="楷体" panose="02010609060101010101" pitchFamily="49" charset="-122"/>
              <a:cs typeface="Times New Roman" panose="02020603050405020304" pitchFamily="18" charset="0"/>
            </a:endParaRPr>
          </a:p>
        </p:txBody>
      </p:sp>
      <p:grpSp>
        <p:nvGrpSpPr>
          <p:cNvPr id="63" name="组合 62"/>
          <p:cNvGrpSpPr/>
          <p:nvPr/>
        </p:nvGrpSpPr>
        <p:grpSpPr>
          <a:xfrm>
            <a:off x="4286248" y="1071546"/>
            <a:ext cx="4214842" cy="563303"/>
            <a:chOff x="4286248" y="1071546"/>
            <a:chExt cx="4214842" cy="563303"/>
          </a:xfrm>
        </p:grpSpPr>
        <p:sp>
          <p:nvSpPr>
            <p:cNvPr id="55" name="TextBox 54"/>
            <p:cNvSpPr txBox="1"/>
            <p:nvPr/>
          </p:nvSpPr>
          <p:spPr>
            <a:xfrm>
              <a:off x="4286248" y="1071546"/>
              <a:ext cx="4214842" cy="400110"/>
            </a:xfrm>
            <a:prstGeom prst="rect">
              <a:avLst/>
            </a:prstGeom>
            <a:noFill/>
          </p:spPr>
          <p:txBody>
            <a:bodyPr wrap="square" rtlCol="0">
              <a:spAutoFit/>
            </a:bodyPr>
            <a:lstStyle/>
            <a:p>
              <a:r>
                <a:rPr lang="en-US" altLang="zh-CN" sz="2000" i="1" smtClean="0"/>
                <a:t>v</a:t>
              </a:r>
              <a:r>
                <a:rPr lang="en-US" altLang="zh-CN" sz="2000" smtClean="0"/>
                <a:t> </a:t>
              </a:r>
              <a:r>
                <a:rPr kumimoji="1" lang="zh-CN" altLang="en-US" sz="2000" smtClean="0">
                  <a:solidFill>
                    <a:srgbClr val="FF00FF"/>
                  </a:solidFill>
                  <a:ea typeface="楷体" panose="02010609060101010101" pitchFamily="49" charset="-122"/>
                  <a:cs typeface="Times New Roman" panose="02020603050405020304" pitchFamily="18" charset="0"/>
                  <a:sym typeface="Wingdings" panose="05000000000000000000"/>
                </a:rPr>
                <a:t> </a:t>
              </a:r>
              <a:r>
                <a:rPr kumimoji="1" lang="en-US" altLang="zh-CN" sz="2000" i="1" smtClean="0">
                  <a:solidFill>
                    <a:srgbClr val="1000E4"/>
                  </a:solidFill>
                  <a:ea typeface="楷体" panose="02010609060101010101" pitchFamily="49" charset="-122"/>
                  <a:cs typeface="Times New Roman" panose="02020603050405020304" pitchFamily="18" charset="0"/>
                  <a:sym typeface="Wingdings" panose="05000000000000000000"/>
                </a:rPr>
                <a:t>j</a:t>
              </a:r>
              <a:r>
                <a:rPr lang="zh-CN" altLang="en-US" sz="2000" smtClean="0">
                  <a:ea typeface="楷体" panose="02010609060101010101" pitchFamily="49" charset="-122"/>
                  <a:cs typeface="Times New Roman" panose="02020603050405020304" pitchFamily="18" charset="0"/>
                </a:rPr>
                <a:t>最短</a:t>
              </a:r>
              <a:r>
                <a:rPr kumimoji="1" lang="zh-CN" altLang="en-US" sz="2000" smtClean="0">
                  <a:ea typeface="楷体" panose="02010609060101010101" pitchFamily="49" charset="-122"/>
                  <a:cs typeface="Times New Roman" panose="02020603050405020304" pitchFamily="18" charset="0"/>
                  <a:sym typeface="Wingdings" panose="05000000000000000000"/>
                </a:rPr>
                <a:t>路径中</a:t>
              </a:r>
              <a:r>
                <a:rPr kumimoji="1" lang="en-US" altLang="zh-CN" sz="2000" i="1" smtClean="0">
                  <a:ea typeface="楷体" panose="02010609060101010101" pitchFamily="49" charset="-122"/>
                  <a:cs typeface="Times New Roman" panose="02020603050405020304" pitchFamily="18" charset="0"/>
                  <a:sym typeface="Wingdings" panose="05000000000000000000"/>
                </a:rPr>
                <a:t>j</a:t>
              </a:r>
              <a:r>
                <a:rPr kumimoji="1" lang="zh-CN" altLang="en-US" sz="2000" smtClean="0">
                  <a:ea typeface="楷体" panose="02010609060101010101" pitchFamily="49" charset="-122"/>
                  <a:cs typeface="Times New Roman" panose="02020603050405020304" pitchFamily="18" charset="0"/>
                  <a:sym typeface="Wingdings" panose="05000000000000000000"/>
                </a:rPr>
                <a:t>的前一个顶点</a:t>
              </a:r>
              <a:endParaRPr lang="zh-CN" altLang="en-US" sz="2000"/>
            </a:p>
          </p:txBody>
        </p:sp>
        <p:cxnSp>
          <p:nvCxnSpPr>
            <p:cNvPr id="62" name="直接箭头连接符 61"/>
            <p:cNvCxnSpPr/>
            <p:nvPr/>
          </p:nvCxnSpPr>
          <p:spPr>
            <a:xfrm rot="10800000" flipV="1">
              <a:off x="4918294" y="1428737"/>
              <a:ext cx="225211" cy="20611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153172AD-FDDA-44AA-B287-01558B314681}" type="slidenum">
              <a:rPr lang="en-US" altLang="zh-CN" sz="2000" smtClean="0">
                <a:solidFill>
                  <a:srgbClr val="FF0000"/>
                </a:solidFill>
              </a:rPr>
              <a:t>143</a:t>
            </a:fld>
            <a:endParaRPr lang="en-US" altLang="zh-C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2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29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0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6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530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strips(upRight)">
                                      <p:cBhvr>
                                        <p:cTn id="32" dur="500"/>
                                        <p:tgtEl>
                                          <p:spTgt spid="47"/>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childTnLst>
                                </p:cTn>
                              </p:par>
                            </p:childTnLst>
                          </p:cTn>
                        </p:par>
                        <p:par>
                          <p:cTn id="36" fill="hold">
                            <p:stCondLst>
                              <p:cond delay="500"/>
                            </p:stCondLst>
                            <p:childTnLst>
                              <p:par>
                                <p:cTn id="37" presetID="18" presetClass="entr" presetSubtype="3"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strips(upRight)">
                                      <p:cBhvr>
                                        <p:cTn id="39" dur="500"/>
                                        <p:tgtEl>
                                          <p:spTgt spid="49"/>
                                        </p:tgtEl>
                                      </p:cBhvr>
                                    </p:animEffect>
                                  </p:childTnLst>
                                </p:cTn>
                              </p:par>
                            </p:childTnLst>
                          </p:cTn>
                        </p:par>
                        <p:par>
                          <p:cTn id="40" fill="hold">
                            <p:stCondLst>
                              <p:cond delay="1000"/>
                            </p:stCondLst>
                            <p:childTnLst>
                              <p:par>
                                <p:cTn id="41" presetID="1" presetClass="entr" presetSubtype="0" fill="hold" nodeType="after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nodeType="clickEffect">
                                  <p:stCondLst>
                                    <p:cond delay="0"/>
                                  </p:stCondLst>
                                  <p:childTnLst>
                                    <p:animEffect transition="out" filter="wipe(down)">
                                      <p:cBhvr>
                                        <p:cTn id="46" dur="500"/>
                                        <p:tgtEl>
                                          <p:spTgt spid="58"/>
                                        </p:tgtEl>
                                      </p:cBhvr>
                                    </p:animEffect>
                                    <p:set>
                                      <p:cBhvr>
                                        <p:cTn id="47" dur="1" fill="hold">
                                          <p:stCondLst>
                                            <p:cond delay="499"/>
                                          </p:stCondLst>
                                        </p:cTn>
                                        <p:tgtEl>
                                          <p:spTgt spid="58"/>
                                        </p:tgtEl>
                                        <p:attrNameLst>
                                          <p:attrName>style.visibility</p:attrName>
                                        </p:attrNameLst>
                                      </p:cBhvr>
                                      <p:to>
                                        <p:strVal val="hidden"/>
                                      </p:to>
                                    </p:set>
                                  </p:childTnLst>
                                </p:cTn>
                              </p:par>
                            </p:childTnLst>
                          </p:cTn>
                        </p:par>
                        <p:par>
                          <p:cTn id="48" fill="hold">
                            <p:stCondLst>
                              <p:cond delay="500"/>
                            </p:stCondLst>
                            <p:childTnLst>
                              <p:par>
                                <p:cTn id="49" presetID="20" presetClass="entr" presetSubtype="0" fill="hold" grpId="0" nodeType="after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edge">
                                      <p:cBhvr>
                                        <p:cTn id="51" dur="2000"/>
                                        <p:tgtEl>
                                          <p:spTgt spid="52"/>
                                        </p:tgtEl>
                                      </p:cBhvr>
                                    </p:animEffect>
                                  </p:childTnLst>
                                </p:cTn>
                              </p:par>
                            </p:childTnLst>
                          </p:cTn>
                        </p:par>
                        <p:par>
                          <p:cTn id="52" fill="hold">
                            <p:stCondLst>
                              <p:cond delay="2500"/>
                            </p:stCondLst>
                            <p:childTnLst>
                              <p:par>
                                <p:cTn id="53" presetID="1" presetClass="entr" presetSubtype="0" fill="hold" grpId="0" nodeType="after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4" grpId="0" bldLvl="0" animBg="1"/>
      <p:bldP spid="225295" grpId="0" bldLvl="0" animBg="1"/>
      <p:bldP spid="225304" grpId="0" bldLvl="0" animBg="1"/>
      <p:bldP spid="225305" grpId="0" bldLvl="0" animBg="1"/>
      <p:bldP spid="45" grpId="0" bldLvl="0" animBg="1"/>
      <p:bldP spid="50" grpId="0"/>
      <p:bldP spid="52" grpId="0" bldLvl="0" animBg="1"/>
      <p:bldP spid="46" grpId="0"/>
      <p:bldP spid="60"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5" name="Text Box 5"/>
          <p:cNvSpPr txBox="1">
            <a:spLocks noChangeArrowheads="1"/>
          </p:cNvSpPr>
          <p:nvPr/>
        </p:nvSpPr>
        <p:spPr bwMode="auto">
          <a:xfrm>
            <a:off x="928662" y="3143248"/>
            <a:ext cx="5103819" cy="976036"/>
          </a:xfrm>
          <a:prstGeom prst="rect">
            <a:avLst/>
          </a:prstGeom>
          <a:noFill/>
          <a:ln w="19050" algn="ctr">
            <a:noFill/>
            <a:miter lim="800000"/>
            <a:tailEnd type="none" w="med" len="lg"/>
          </a:ln>
          <a:effectLst/>
        </p:spPr>
        <p:txBody>
          <a:bodyPr wrap="square">
            <a:spAutoFit/>
          </a:bodyPr>
          <a:lstStyle/>
          <a:p>
            <a:pPr>
              <a:lnSpc>
                <a:spcPct val="110000"/>
              </a:lnSpc>
            </a:pPr>
            <a:r>
              <a:rPr lang="zh-CN" altLang="en-US" sz="2200" dirty="0" smtClean="0">
                <a:ea typeface="楷体" panose="02010609060101010101" pitchFamily="49" charset="-122"/>
                <a:cs typeface="Times New Roman" panose="02020603050405020304" pitchFamily="18" charset="0"/>
              </a:rPr>
              <a:t>从</a:t>
            </a:r>
            <a:r>
              <a:rPr lang="en-US" altLang="zh-CN" sz="2200" dirty="0" smtClean="0">
                <a:ea typeface="楷体" panose="02010609060101010101" pitchFamily="49" charset="-122"/>
                <a:cs typeface="Times New Roman" panose="02020603050405020304" pitchFamily="18" charset="0"/>
              </a:rPr>
              <a:t>path[</a:t>
            </a:r>
            <a:r>
              <a:rPr lang="en-US" altLang="zh-CN" sz="2200" i="1" dirty="0" smtClean="0">
                <a:ea typeface="楷体" panose="02010609060101010101" pitchFamily="49" charset="-122"/>
                <a:cs typeface="Times New Roman" panose="02020603050405020304" pitchFamily="18" charset="0"/>
              </a:rPr>
              <a:t>j</a:t>
            </a:r>
            <a:r>
              <a:rPr lang="en-US" altLang="zh-CN" sz="2200" dirty="0" smtClean="0">
                <a:ea typeface="楷体" panose="02010609060101010101" pitchFamily="49" charset="-122"/>
                <a:cs typeface="Times New Roman" panose="02020603050405020304" pitchFamily="18" charset="0"/>
              </a:rPr>
              <a:t>]</a:t>
            </a:r>
            <a:r>
              <a:rPr lang="zh-CN" altLang="en-US" sz="2200" dirty="0" smtClean="0">
                <a:ea typeface="楷体" panose="02010609060101010101" pitchFamily="49" charset="-122"/>
                <a:cs typeface="Times New Roman" panose="02020603050405020304" pitchFamily="18" charset="0"/>
              </a:rPr>
              <a:t>推出的逆路径：</a:t>
            </a:r>
            <a:r>
              <a:rPr lang="en-US" altLang="zh-CN" sz="2200" i="1" dirty="0" smtClean="0">
                <a:ea typeface="楷体" panose="02010609060101010101" pitchFamily="49" charset="-122"/>
                <a:cs typeface="Times New Roman" panose="02020603050405020304" pitchFamily="18" charset="0"/>
              </a:rPr>
              <a:t>j</a:t>
            </a:r>
            <a:r>
              <a:rPr lang="zh-CN" altLang="en-US" sz="2200" dirty="0" smtClean="0">
                <a:ea typeface="楷体" panose="02010609060101010101" pitchFamily="49" charset="-122"/>
                <a:cs typeface="Times New Roman" panose="02020603050405020304" pitchFamily="18" charset="0"/>
              </a:rPr>
              <a:t>，</a:t>
            </a:r>
            <a:r>
              <a:rPr lang="en-US" altLang="zh-CN" sz="2200" i="1" dirty="0" smtClean="0">
                <a:ea typeface="楷体" panose="02010609060101010101" pitchFamily="49" charset="-122"/>
                <a:cs typeface="Times New Roman" panose="02020603050405020304" pitchFamily="18" charset="0"/>
              </a:rPr>
              <a:t>w</a:t>
            </a:r>
            <a:r>
              <a:rPr lang="zh-CN" altLang="en-US" sz="2200" dirty="0" smtClean="0">
                <a:ea typeface="楷体" panose="02010609060101010101" pitchFamily="49" charset="-122"/>
                <a:cs typeface="Times New Roman" panose="02020603050405020304" pitchFamily="18" charset="0"/>
              </a:rPr>
              <a:t>，</a:t>
            </a:r>
            <a:r>
              <a:rPr lang="en-US" altLang="zh-CN" sz="2200" i="1" dirty="0" smtClean="0">
                <a:ea typeface="楷体" panose="02010609060101010101" pitchFamily="49" charset="-122"/>
                <a:cs typeface="Times New Roman" panose="02020603050405020304" pitchFamily="18" charset="0"/>
              </a:rPr>
              <a:t>u</a:t>
            </a:r>
            <a:r>
              <a:rPr lang="zh-CN" altLang="en-US" sz="2200" dirty="0" smtClean="0">
                <a:ea typeface="楷体" panose="02010609060101010101" pitchFamily="49" charset="-122"/>
                <a:cs typeface="Times New Roman" panose="02020603050405020304" pitchFamily="18" charset="0"/>
              </a:rPr>
              <a:t>，</a:t>
            </a:r>
            <a:r>
              <a:rPr lang="en-US" altLang="zh-CN" sz="2200" i="1" dirty="0" smtClean="0">
                <a:ea typeface="楷体" panose="02010609060101010101" pitchFamily="49" charset="-122"/>
                <a:cs typeface="Times New Roman" panose="02020603050405020304" pitchFamily="18" charset="0"/>
              </a:rPr>
              <a:t>v</a:t>
            </a:r>
            <a:endParaRPr lang="zh-CN" altLang="en-US" sz="2200" i="1" dirty="0">
              <a:ea typeface="楷体" panose="02010609060101010101" pitchFamily="49" charset="-122"/>
              <a:cs typeface="Times New Roman" panose="02020603050405020304" pitchFamily="18" charset="0"/>
            </a:endParaRPr>
          </a:p>
          <a:p>
            <a:pPr>
              <a:lnSpc>
                <a:spcPct val="110000"/>
              </a:lnSpc>
            </a:pPr>
            <a:r>
              <a:rPr lang="zh-CN" altLang="en-US" sz="2200" dirty="0" smtClean="0">
                <a:ea typeface="楷体" panose="02010609060101010101" pitchFamily="49" charset="-122"/>
                <a:cs typeface="Times New Roman" panose="02020603050405020304" pitchFamily="18" charset="0"/>
              </a:rPr>
              <a:t>对应的</a:t>
            </a:r>
            <a:r>
              <a:rPr lang="zh-CN" altLang="en-US" sz="2200" dirty="0">
                <a:ea typeface="楷体" panose="02010609060101010101" pitchFamily="49" charset="-122"/>
                <a:cs typeface="Times New Roman" panose="02020603050405020304" pitchFamily="18" charset="0"/>
              </a:rPr>
              <a:t>最短路径为：</a:t>
            </a:r>
            <a:r>
              <a:rPr lang="en-US" altLang="zh-CN" sz="2200" i="1" dirty="0" smtClean="0">
                <a:ea typeface="楷体" panose="02010609060101010101" pitchFamily="49" charset="-122"/>
                <a:cs typeface="Times New Roman" panose="02020603050405020304" pitchFamily="18" charset="0"/>
              </a:rPr>
              <a:t>v </a:t>
            </a:r>
            <a:r>
              <a:rPr lang="en-US" altLang="zh-CN" sz="2200" dirty="0" smtClean="0">
                <a:ea typeface="楷体" panose="02010609060101010101" pitchFamily="49" charset="-122"/>
                <a:cs typeface="Times New Roman" panose="02020603050405020304" pitchFamily="18" charset="0"/>
              </a:rPr>
              <a:t>→ </a:t>
            </a:r>
            <a:r>
              <a:rPr lang="en-US" altLang="zh-CN" sz="2200" i="1" dirty="0" smtClean="0">
                <a:ea typeface="楷体" panose="02010609060101010101" pitchFamily="49" charset="-122"/>
                <a:cs typeface="Times New Roman" panose="02020603050405020304" pitchFamily="18" charset="0"/>
              </a:rPr>
              <a:t>u</a:t>
            </a:r>
            <a:r>
              <a:rPr lang="en-US" altLang="zh-CN" sz="2200" dirty="0" smtClean="0">
                <a:ea typeface="楷体" panose="02010609060101010101" pitchFamily="49" charset="-122"/>
                <a:cs typeface="Times New Roman" panose="02020603050405020304" pitchFamily="18" charset="0"/>
              </a:rPr>
              <a:t> → </a:t>
            </a:r>
            <a:r>
              <a:rPr lang="en-US" altLang="zh-CN" sz="2200" i="1" dirty="0" smtClean="0">
                <a:ea typeface="楷体" panose="02010609060101010101" pitchFamily="49" charset="-122"/>
                <a:cs typeface="Times New Roman" panose="02020603050405020304" pitchFamily="18" charset="0"/>
              </a:rPr>
              <a:t>w</a:t>
            </a:r>
            <a:r>
              <a:rPr lang="en-US" altLang="zh-CN" sz="2200" dirty="0" smtClean="0">
                <a:ea typeface="楷体" panose="02010609060101010101" pitchFamily="49" charset="-122"/>
                <a:cs typeface="Times New Roman" panose="02020603050405020304" pitchFamily="18" charset="0"/>
              </a:rPr>
              <a:t> → </a:t>
            </a:r>
            <a:r>
              <a:rPr lang="en-US" altLang="zh-CN" sz="2200" i="1" dirty="0" smtClean="0">
                <a:ea typeface="楷体" panose="02010609060101010101" pitchFamily="49" charset="-122"/>
                <a:cs typeface="Times New Roman" panose="02020603050405020304" pitchFamily="18" charset="0"/>
              </a:rPr>
              <a:t>j</a:t>
            </a:r>
            <a:endParaRPr lang="en-US" altLang="zh-CN" sz="2200" i="1" dirty="0">
              <a:ea typeface="楷体" panose="02010609060101010101" pitchFamily="49" charset="-122"/>
              <a:cs typeface="Times New Roman" panose="02020603050405020304" pitchFamily="18" charset="0"/>
            </a:endParaRPr>
          </a:p>
        </p:txBody>
      </p:sp>
      <p:sp>
        <p:nvSpPr>
          <p:cNvPr id="225286" name="Oval 6"/>
          <p:cNvSpPr>
            <a:spLocks noChangeArrowheads="1"/>
          </p:cNvSpPr>
          <p:nvPr/>
        </p:nvSpPr>
        <p:spPr bwMode="auto">
          <a:xfrm>
            <a:off x="1254130" y="111758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v</a:t>
            </a:r>
          </a:p>
        </p:txBody>
      </p:sp>
      <p:sp>
        <p:nvSpPr>
          <p:cNvPr id="225287" name="Oval 7"/>
          <p:cNvSpPr>
            <a:spLocks noChangeArrowheads="1"/>
          </p:cNvSpPr>
          <p:nvPr/>
        </p:nvSpPr>
        <p:spPr bwMode="auto">
          <a:xfrm>
            <a:off x="4311648" y="111758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w</a:t>
            </a:r>
          </a:p>
        </p:txBody>
      </p:sp>
      <p:sp>
        <p:nvSpPr>
          <p:cNvPr id="225288" name="Oval 8"/>
          <p:cNvSpPr>
            <a:spLocks noChangeArrowheads="1"/>
          </p:cNvSpPr>
          <p:nvPr/>
        </p:nvSpPr>
        <p:spPr bwMode="auto">
          <a:xfrm>
            <a:off x="5854712" y="111758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j</a:t>
            </a:r>
          </a:p>
        </p:txBody>
      </p:sp>
      <p:sp>
        <p:nvSpPr>
          <p:cNvPr id="225289" name="Line 9"/>
          <p:cNvSpPr>
            <a:spLocks noChangeShapeType="1"/>
          </p:cNvSpPr>
          <p:nvPr/>
        </p:nvSpPr>
        <p:spPr bwMode="auto">
          <a:xfrm flipV="1">
            <a:off x="1685930" y="1338565"/>
            <a:ext cx="1080000" cy="0"/>
          </a:xfrm>
          <a:prstGeom prst="line">
            <a:avLst/>
          </a:prstGeom>
          <a:noFill/>
          <a:ln w="28575">
            <a:solidFill>
              <a:srgbClr val="6600CC"/>
            </a:solidFill>
            <a:round/>
            <a:tailEnd type="triangle" w="med" len="lg"/>
          </a:ln>
          <a:effectLst/>
        </p:spPr>
        <p:txBody>
          <a:bodyPr wrap="none"/>
          <a:lstStyle/>
          <a:p>
            <a:endParaRPr lang="zh-CN" altLang="en-US"/>
          </a:p>
        </p:txBody>
      </p:sp>
      <p:grpSp>
        <p:nvGrpSpPr>
          <p:cNvPr id="28" name="组合 27"/>
          <p:cNvGrpSpPr/>
          <p:nvPr/>
        </p:nvGrpSpPr>
        <p:grpSpPr>
          <a:xfrm>
            <a:off x="5643570" y="1681944"/>
            <a:ext cx="1428760" cy="746924"/>
            <a:chOff x="5643570" y="1681944"/>
            <a:chExt cx="1428760" cy="746924"/>
          </a:xfrm>
        </p:grpSpPr>
        <p:cxnSp>
          <p:nvCxnSpPr>
            <p:cNvPr id="22" name="直接箭头连接符 21"/>
            <p:cNvCxnSpPr/>
            <p:nvPr/>
          </p:nvCxnSpPr>
          <p:spPr>
            <a:xfrm rot="5400000" flipH="1" flipV="1">
              <a:off x="5911065" y="1859745"/>
              <a:ext cx="35719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643570" y="2028758"/>
              <a:ext cx="1428760" cy="400110"/>
            </a:xfrm>
            <a:prstGeom prst="rect">
              <a:avLst/>
            </a:prstGeom>
            <a:noFill/>
          </p:spPr>
          <p:txBody>
            <a:bodyPr wrap="square" rtlCol="0">
              <a:spAutoFit/>
            </a:bodyPr>
            <a:lstStyle/>
            <a:p>
              <a:r>
                <a:rPr lang="en-US" altLang="zh-CN" sz="2000" dirty="0" smtClean="0">
                  <a:ea typeface="楷体" panose="02010609060101010101" pitchFamily="49" charset="-122"/>
                  <a:cs typeface="Times New Roman" panose="02020603050405020304" pitchFamily="18" charset="0"/>
                </a:rPr>
                <a:t>path[</a:t>
              </a:r>
              <a:r>
                <a:rPr lang="en-US" altLang="zh-CN" sz="2000" i="1" dirty="0" smtClean="0">
                  <a:ea typeface="楷体" panose="02010609060101010101" pitchFamily="49" charset="-122"/>
                  <a:cs typeface="Times New Roman" panose="02020603050405020304" pitchFamily="18" charset="0"/>
                </a:rPr>
                <a:t>j</a:t>
              </a:r>
              <a:r>
                <a:rPr lang="en-US" altLang="zh-CN" sz="2000" dirty="0" smtClean="0">
                  <a:ea typeface="楷体" panose="02010609060101010101" pitchFamily="49" charset="-122"/>
                  <a:cs typeface="Times New Roman" panose="02020603050405020304" pitchFamily="18" charset="0"/>
                </a:rPr>
                <a:t>]=</a:t>
              </a:r>
              <a:r>
                <a:rPr lang="en-US" altLang="zh-CN" sz="2000" i="1" dirty="0" smtClean="0">
                  <a:solidFill>
                    <a:srgbClr val="DB0303"/>
                  </a:solidFill>
                  <a:ea typeface="楷体" panose="02010609060101010101" pitchFamily="49" charset="-122"/>
                  <a:cs typeface="Times New Roman" panose="02020603050405020304" pitchFamily="18" charset="0"/>
                </a:rPr>
                <a:t>w</a:t>
              </a:r>
              <a:endParaRPr lang="zh-CN" altLang="en-US" sz="2000" dirty="0"/>
            </a:p>
          </p:txBody>
        </p:sp>
      </p:grpSp>
      <p:sp>
        <p:nvSpPr>
          <p:cNvPr id="24" name="Oval 7"/>
          <p:cNvSpPr>
            <a:spLocks noChangeArrowheads="1"/>
          </p:cNvSpPr>
          <p:nvPr/>
        </p:nvSpPr>
        <p:spPr bwMode="auto">
          <a:xfrm>
            <a:off x="2786050" y="111758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i="1" dirty="0">
                <a:solidFill>
                  <a:srgbClr val="3333FF"/>
                </a:solidFill>
                <a:latin typeface="Times New Roman" panose="02020603050405020304" pitchFamily="18" charset="0"/>
                <a:cs typeface="Times New Roman" panose="02020603050405020304" pitchFamily="18" charset="0"/>
              </a:rPr>
              <a:t>u</a:t>
            </a:r>
          </a:p>
        </p:txBody>
      </p:sp>
      <p:sp>
        <p:nvSpPr>
          <p:cNvPr id="25" name="Line 9"/>
          <p:cNvSpPr>
            <a:spLocks noChangeShapeType="1"/>
          </p:cNvSpPr>
          <p:nvPr/>
        </p:nvSpPr>
        <p:spPr bwMode="auto">
          <a:xfrm flipV="1">
            <a:off x="3217850" y="1338565"/>
            <a:ext cx="1080000" cy="0"/>
          </a:xfrm>
          <a:prstGeom prst="line">
            <a:avLst/>
          </a:prstGeom>
          <a:noFill/>
          <a:ln w="28575">
            <a:solidFill>
              <a:srgbClr val="6600CC"/>
            </a:solidFill>
            <a:round/>
            <a:tailEnd type="triangle" w="med" len="lg"/>
          </a:ln>
          <a:effectLst/>
        </p:spPr>
        <p:txBody>
          <a:bodyPr wrap="none"/>
          <a:lstStyle/>
          <a:p>
            <a:endParaRPr lang="zh-CN" altLang="en-US"/>
          </a:p>
        </p:txBody>
      </p:sp>
      <p:sp>
        <p:nvSpPr>
          <p:cNvPr id="26" name="Line 9"/>
          <p:cNvSpPr>
            <a:spLocks noChangeShapeType="1"/>
          </p:cNvSpPr>
          <p:nvPr/>
        </p:nvSpPr>
        <p:spPr bwMode="auto">
          <a:xfrm flipV="1">
            <a:off x="4752976" y="1338565"/>
            <a:ext cx="1080000" cy="0"/>
          </a:xfrm>
          <a:prstGeom prst="line">
            <a:avLst/>
          </a:prstGeom>
          <a:noFill/>
          <a:ln w="28575">
            <a:solidFill>
              <a:srgbClr val="6600CC"/>
            </a:solidFill>
            <a:round/>
            <a:tailEnd type="triangle" w="med" len="lg"/>
          </a:ln>
          <a:effectLst/>
        </p:spPr>
        <p:txBody>
          <a:bodyPr wrap="none"/>
          <a:lstStyle/>
          <a:p>
            <a:endParaRPr lang="zh-CN" altLang="en-US"/>
          </a:p>
        </p:txBody>
      </p:sp>
      <p:sp>
        <p:nvSpPr>
          <p:cNvPr id="27" name="TextBox 26"/>
          <p:cNvSpPr txBox="1"/>
          <p:nvPr/>
        </p:nvSpPr>
        <p:spPr>
          <a:xfrm>
            <a:off x="571472" y="285728"/>
            <a:ext cx="2643206" cy="430887"/>
          </a:xfrm>
          <a:prstGeom prst="rect">
            <a:avLst/>
          </a:prstGeom>
          <a:noFill/>
        </p:spPr>
        <p:txBody>
          <a:bodyPr wrap="square" rtlCol="0">
            <a:spAutoFit/>
          </a:bodyPr>
          <a:lstStyle/>
          <a:p>
            <a:r>
              <a:rPr lang="en-US" altLang="zh-CN" sz="2200" i="1" dirty="0" smtClean="0">
                <a:ea typeface="楷体" panose="02010609060101010101" pitchFamily="49" charset="-122"/>
                <a:cs typeface="Times New Roman" panose="02020603050405020304" pitchFamily="18" charset="0"/>
              </a:rPr>
              <a:t>v </a:t>
            </a:r>
            <a:r>
              <a:rPr lang="zh-CN" altLang="en-US" sz="22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dirty="0" smtClean="0">
                <a:ea typeface="楷体" panose="02010609060101010101" pitchFamily="49" charset="-122"/>
                <a:cs typeface="Times New Roman" panose="02020603050405020304" pitchFamily="18" charset="0"/>
                <a:sym typeface="Wingdings" panose="05000000000000000000"/>
              </a:rPr>
              <a:t>  </a:t>
            </a:r>
            <a:r>
              <a:rPr lang="en-US" altLang="zh-CN" sz="2200" i="1" dirty="0" smtClean="0">
                <a:ea typeface="楷体" panose="02010609060101010101" pitchFamily="49" charset="-122"/>
                <a:cs typeface="Times New Roman" panose="02020603050405020304" pitchFamily="18" charset="0"/>
              </a:rPr>
              <a:t>j</a:t>
            </a:r>
            <a:r>
              <a:rPr lang="zh-CN" altLang="en-US" sz="2200" dirty="0" smtClean="0">
                <a:ea typeface="楷体" panose="02010609060101010101" pitchFamily="49" charset="-122"/>
                <a:cs typeface="Times New Roman" panose="02020603050405020304" pitchFamily="18" charset="0"/>
              </a:rPr>
              <a:t>的最短路径</a:t>
            </a:r>
            <a:r>
              <a:rPr lang="en-US" altLang="zh-CN" sz="2200" dirty="0" smtClean="0">
                <a:ea typeface="楷体" panose="02010609060101010101" pitchFamily="49" charset="-122"/>
                <a:cs typeface="Times New Roman" panose="02020603050405020304" pitchFamily="18" charset="0"/>
              </a:rPr>
              <a:t>:</a:t>
            </a:r>
            <a:endParaRPr lang="zh-CN" altLang="en-US" sz="2200" dirty="0"/>
          </a:p>
        </p:txBody>
      </p:sp>
      <p:grpSp>
        <p:nvGrpSpPr>
          <p:cNvPr id="29" name="组合 28"/>
          <p:cNvGrpSpPr/>
          <p:nvPr/>
        </p:nvGrpSpPr>
        <p:grpSpPr>
          <a:xfrm>
            <a:off x="4071934" y="1681944"/>
            <a:ext cx="1428760" cy="746924"/>
            <a:chOff x="5643570" y="1681944"/>
            <a:chExt cx="1428760" cy="746924"/>
          </a:xfrm>
        </p:grpSpPr>
        <p:cxnSp>
          <p:nvCxnSpPr>
            <p:cNvPr id="30" name="直接箭头连接符 29"/>
            <p:cNvCxnSpPr/>
            <p:nvPr/>
          </p:nvCxnSpPr>
          <p:spPr>
            <a:xfrm rot="5400000" flipH="1" flipV="1">
              <a:off x="5911065" y="1859745"/>
              <a:ext cx="35719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643570" y="2028758"/>
              <a:ext cx="1428760" cy="400110"/>
            </a:xfrm>
            <a:prstGeom prst="rect">
              <a:avLst/>
            </a:prstGeom>
            <a:noFill/>
          </p:spPr>
          <p:txBody>
            <a:bodyPr wrap="square" rtlCol="0">
              <a:spAutoFit/>
            </a:bodyPr>
            <a:lstStyle/>
            <a:p>
              <a:r>
                <a:rPr lang="en-US" altLang="zh-CN" sz="2000" dirty="0" smtClean="0">
                  <a:ea typeface="楷体" panose="02010609060101010101" pitchFamily="49" charset="-122"/>
                  <a:cs typeface="Times New Roman" panose="02020603050405020304" pitchFamily="18" charset="0"/>
                </a:rPr>
                <a:t>path[</a:t>
              </a:r>
              <a:r>
                <a:rPr lang="en-US" altLang="zh-CN" sz="2000" i="1" dirty="0" smtClean="0">
                  <a:ea typeface="楷体" panose="02010609060101010101" pitchFamily="49" charset="-122"/>
                  <a:cs typeface="Times New Roman" panose="02020603050405020304" pitchFamily="18" charset="0"/>
                </a:rPr>
                <a:t>w</a:t>
              </a:r>
              <a:r>
                <a:rPr lang="en-US" altLang="zh-CN" sz="2000" dirty="0" smtClean="0">
                  <a:ea typeface="楷体" panose="02010609060101010101" pitchFamily="49" charset="-122"/>
                  <a:cs typeface="Times New Roman" panose="02020603050405020304" pitchFamily="18" charset="0"/>
                </a:rPr>
                <a:t>]=</a:t>
              </a:r>
              <a:r>
                <a:rPr lang="en-US" altLang="zh-CN" sz="2000" i="1" dirty="0" smtClean="0">
                  <a:solidFill>
                    <a:srgbClr val="DB0303"/>
                  </a:solidFill>
                  <a:ea typeface="楷体" panose="02010609060101010101" pitchFamily="49" charset="-122"/>
                  <a:cs typeface="Times New Roman" panose="02020603050405020304" pitchFamily="18" charset="0"/>
                </a:rPr>
                <a:t>u</a:t>
              </a:r>
              <a:endParaRPr lang="zh-CN" altLang="en-US" sz="2000" dirty="0"/>
            </a:p>
          </p:txBody>
        </p:sp>
      </p:grpSp>
      <p:grpSp>
        <p:nvGrpSpPr>
          <p:cNvPr id="32" name="组合 31"/>
          <p:cNvGrpSpPr/>
          <p:nvPr/>
        </p:nvGrpSpPr>
        <p:grpSpPr>
          <a:xfrm>
            <a:off x="2571736" y="1681944"/>
            <a:ext cx="1428760" cy="746924"/>
            <a:chOff x="5643570" y="1681944"/>
            <a:chExt cx="1428760" cy="746924"/>
          </a:xfrm>
        </p:grpSpPr>
        <p:cxnSp>
          <p:nvCxnSpPr>
            <p:cNvPr id="33" name="直接箭头连接符 32"/>
            <p:cNvCxnSpPr/>
            <p:nvPr/>
          </p:nvCxnSpPr>
          <p:spPr>
            <a:xfrm rot="5400000" flipH="1" flipV="1">
              <a:off x="5911065" y="1859745"/>
              <a:ext cx="35719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643570" y="2028758"/>
              <a:ext cx="1428760" cy="400110"/>
            </a:xfrm>
            <a:prstGeom prst="rect">
              <a:avLst/>
            </a:prstGeom>
            <a:noFill/>
          </p:spPr>
          <p:txBody>
            <a:bodyPr wrap="square" rtlCol="0">
              <a:spAutoFit/>
            </a:bodyPr>
            <a:lstStyle/>
            <a:p>
              <a:r>
                <a:rPr lang="en-US" altLang="zh-CN" sz="2000" dirty="0" smtClean="0">
                  <a:ea typeface="楷体" panose="02010609060101010101" pitchFamily="49" charset="-122"/>
                  <a:cs typeface="Times New Roman" panose="02020603050405020304" pitchFamily="18" charset="0"/>
                </a:rPr>
                <a:t>path[</a:t>
              </a:r>
              <a:r>
                <a:rPr lang="en-US" altLang="zh-CN" sz="2000" i="1" dirty="0" smtClean="0">
                  <a:ea typeface="楷体" panose="02010609060101010101" pitchFamily="49" charset="-122"/>
                  <a:cs typeface="Times New Roman" panose="02020603050405020304" pitchFamily="18" charset="0"/>
                </a:rPr>
                <a:t>u</a:t>
              </a:r>
              <a:r>
                <a:rPr lang="en-US" altLang="zh-CN" sz="2000" dirty="0" smtClean="0">
                  <a:ea typeface="楷体" panose="02010609060101010101" pitchFamily="49" charset="-122"/>
                  <a:cs typeface="Times New Roman" panose="02020603050405020304" pitchFamily="18" charset="0"/>
                </a:rPr>
                <a:t>]=</a:t>
              </a:r>
              <a:r>
                <a:rPr lang="en-US" altLang="zh-CN" sz="2000" i="1" dirty="0" smtClean="0">
                  <a:solidFill>
                    <a:srgbClr val="DB0303"/>
                  </a:solidFill>
                  <a:ea typeface="楷体" panose="02010609060101010101" pitchFamily="49" charset="-122"/>
                  <a:cs typeface="Times New Roman" panose="02020603050405020304" pitchFamily="18" charset="0"/>
                </a:rPr>
                <a:t>v</a:t>
              </a:r>
              <a:endParaRPr lang="zh-CN" altLang="en-US" sz="2000" dirty="0"/>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144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28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28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ChangeArrowheads="1"/>
          </p:cNvSpPr>
          <p:nvPr/>
        </p:nvSpPr>
        <p:spPr bwMode="auto">
          <a:xfrm>
            <a:off x="3709988" y="2833688"/>
            <a:ext cx="9144000" cy="0"/>
          </a:xfrm>
          <a:prstGeom prst="rect">
            <a:avLst/>
          </a:prstGeom>
          <a:noFill/>
          <a:ln w="9525">
            <a:noFill/>
            <a:miter lim="800000"/>
          </a:ln>
          <a:effectLst/>
        </p:spPr>
        <p:txBody>
          <a:bodyPr>
            <a:spAutoFit/>
          </a:bodyPr>
          <a:lstStyle/>
          <a:p>
            <a:endParaRPr lang="zh-CN" altLang="en-US"/>
          </a:p>
        </p:txBody>
      </p:sp>
      <p:sp>
        <p:nvSpPr>
          <p:cNvPr id="51205" name="Oval 5"/>
          <p:cNvSpPr>
            <a:spLocks noChangeArrowheads="1"/>
          </p:cNvSpPr>
          <p:nvPr/>
        </p:nvSpPr>
        <p:spPr bwMode="auto">
          <a:xfrm>
            <a:off x="3059113" y="765175"/>
            <a:ext cx="288925" cy="360363"/>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0</a:t>
            </a:r>
          </a:p>
        </p:txBody>
      </p:sp>
      <p:sp>
        <p:nvSpPr>
          <p:cNvPr id="51206" name="Oval 6"/>
          <p:cNvSpPr>
            <a:spLocks noChangeArrowheads="1"/>
          </p:cNvSpPr>
          <p:nvPr/>
        </p:nvSpPr>
        <p:spPr bwMode="auto">
          <a:xfrm>
            <a:off x="3779838" y="188913"/>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1</a:t>
            </a:r>
          </a:p>
        </p:txBody>
      </p:sp>
      <p:sp>
        <p:nvSpPr>
          <p:cNvPr id="51207" name="Oval 7"/>
          <p:cNvSpPr>
            <a:spLocks noChangeArrowheads="1"/>
          </p:cNvSpPr>
          <p:nvPr/>
        </p:nvSpPr>
        <p:spPr bwMode="auto">
          <a:xfrm>
            <a:off x="3851275" y="1412875"/>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l">
              <a:spcBef>
                <a:spcPct val="0"/>
              </a:spcBef>
            </a:pPr>
            <a:r>
              <a:rPr lang="en-US" altLang="zh-CN" sz="2000">
                <a:solidFill>
                  <a:srgbClr val="3333FF"/>
                </a:solidFill>
                <a:latin typeface="Times New Roman" panose="02020603050405020304" pitchFamily="18" charset="0"/>
                <a:cs typeface="Times New Roman" panose="02020603050405020304" pitchFamily="18" charset="0"/>
              </a:rPr>
              <a:t>3</a:t>
            </a:r>
          </a:p>
        </p:txBody>
      </p:sp>
      <p:sp>
        <p:nvSpPr>
          <p:cNvPr id="51208" name="Oval 8"/>
          <p:cNvSpPr>
            <a:spLocks noChangeArrowheads="1"/>
          </p:cNvSpPr>
          <p:nvPr/>
        </p:nvSpPr>
        <p:spPr bwMode="auto">
          <a:xfrm>
            <a:off x="4500563" y="765175"/>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2</a:t>
            </a:r>
          </a:p>
        </p:txBody>
      </p:sp>
      <p:sp>
        <p:nvSpPr>
          <p:cNvPr id="51209" name="Oval 9"/>
          <p:cNvSpPr>
            <a:spLocks noChangeArrowheads="1"/>
          </p:cNvSpPr>
          <p:nvPr/>
        </p:nvSpPr>
        <p:spPr bwMode="auto">
          <a:xfrm>
            <a:off x="5435600" y="188913"/>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4</a:t>
            </a:r>
          </a:p>
        </p:txBody>
      </p:sp>
      <p:sp>
        <p:nvSpPr>
          <p:cNvPr id="51210" name="Oval 10"/>
          <p:cNvSpPr>
            <a:spLocks noChangeArrowheads="1"/>
          </p:cNvSpPr>
          <p:nvPr/>
        </p:nvSpPr>
        <p:spPr bwMode="auto">
          <a:xfrm>
            <a:off x="5435600" y="1412875"/>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l">
              <a:spcBef>
                <a:spcPct val="0"/>
              </a:spcBef>
            </a:pPr>
            <a:r>
              <a:rPr lang="en-US" altLang="zh-CN" sz="2000">
                <a:solidFill>
                  <a:srgbClr val="3333FF"/>
                </a:solidFill>
                <a:latin typeface="Times New Roman" panose="02020603050405020304" pitchFamily="18" charset="0"/>
                <a:cs typeface="Times New Roman" panose="02020603050405020304" pitchFamily="18" charset="0"/>
              </a:rPr>
              <a:t>5</a:t>
            </a:r>
          </a:p>
        </p:txBody>
      </p:sp>
      <p:sp>
        <p:nvSpPr>
          <p:cNvPr id="51211" name="Oval 11"/>
          <p:cNvSpPr>
            <a:spLocks noChangeArrowheads="1"/>
          </p:cNvSpPr>
          <p:nvPr/>
        </p:nvSpPr>
        <p:spPr bwMode="auto">
          <a:xfrm>
            <a:off x="6227763" y="836613"/>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6</a:t>
            </a:r>
          </a:p>
        </p:txBody>
      </p:sp>
      <p:sp>
        <p:nvSpPr>
          <p:cNvPr id="51212" name="Freeform 12"/>
          <p:cNvSpPr/>
          <p:nvPr/>
        </p:nvSpPr>
        <p:spPr bwMode="auto">
          <a:xfrm>
            <a:off x="3309938" y="431800"/>
            <a:ext cx="469900" cy="381000"/>
          </a:xfrm>
          <a:custGeom>
            <a:avLst/>
            <a:gdLst/>
            <a:ahLst/>
            <a:cxnLst>
              <a:cxn ang="0">
                <a:pos x="0" y="240"/>
              </a:cxn>
              <a:cxn ang="0">
                <a:pos x="296" y="0"/>
              </a:cxn>
            </a:cxnLst>
            <a:rect l="0" t="0" r="r" b="b"/>
            <a:pathLst>
              <a:path w="296" h="240">
                <a:moveTo>
                  <a:pt x="0" y="240"/>
                </a:moveTo>
                <a:lnTo>
                  <a:pt x="296"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51213" name="Line 13"/>
          <p:cNvSpPr>
            <a:spLocks noChangeShapeType="1"/>
          </p:cNvSpPr>
          <p:nvPr/>
        </p:nvSpPr>
        <p:spPr bwMode="auto">
          <a:xfrm>
            <a:off x="3348038" y="981075"/>
            <a:ext cx="1152525" cy="0"/>
          </a:xfrm>
          <a:prstGeom prst="line">
            <a:avLst/>
          </a:prstGeom>
          <a:noFill/>
          <a:ln w="19050">
            <a:solidFill>
              <a:srgbClr val="3333FF"/>
            </a:solidFill>
            <a:round/>
            <a:tailEnd type="stealth" w="med" len="lg"/>
          </a:ln>
          <a:effectLst/>
        </p:spPr>
        <p:txBody>
          <a:bodyPr wrap="none"/>
          <a:lstStyle/>
          <a:p>
            <a:endParaRPr lang="zh-CN" altLang="en-US"/>
          </a:p>
        </p:txBody>
      </p:sp>
      <p:sp>
        <p:nvSpPr>
          <p:cNvPr id="51214" name="Line 14"/>
          <p:cNvSpPr>
            <a:spLocks noChangeShapeType="1"/>
          </p:cNvSpPr>
          <p:nvPr/>
        </p:nvSpPr>
        <p:spPr bwMode="auto">
          <a:xfrm>
            <a:off x="3289300" y="1090613"/>
            <a:ext cx="574675" cy="431800"/>
          </a:xfrm>
          <a:prstGeom prst="line">
            <a:avLst/>
          </a:prstGeom>
          <a:noFill/>
          <a:ln w="19050">
            <a:solidFill>
              <a:srgbClr val="3333FF"/>
            </a:solidFill>
            <a:round/>
            <a:tailEnd type="stealth" w="med" len="lg"/>
          </a:ln>
          <a:effectLst/>
        </p:spPr>
        <p:txBody>
          <a:bodyPr wrap="none"/>
          <a:lstStyle/>
          <a:p>
            <a:endParaRPr lang="zh-CN" altLang="en-US"/>
          </a:p>
        </p:txBody>
      </p:sp>
      <p:sp>
        <p:nvSpPr>
          <p:cNvPr id="51215" name="Line 15"/>
          <p:cNvSpPr>
            <a:spLocks noChangeShapeType="1"/>
          </p:cNvSpPr>
          <p:nvPr/>
        </p:nvSpPr>
        <p:spPr bwMode="auto">
          <a:xfrm>
            <a:off x="4068763" y="333375"/>
            <a:ext cx="1366837" cy="0"/>
          </a:xfrm>
          <a:prstGeom prst="line">
            <a:avLst/>
          </a:prstGeom>
          <a:noFill/>
          <a:ln w="19050">
            <a:solidFill>
              <a:srgbClr val="3333FF"/>
            </a:solidFill>
            <a:round/>
            <a:tailEnd type="stealth" w="med" len="lg"/>
          </a:ln>
          <a:effectLst/>
        </p:spPr>
        <p:txBody>
          <a:bodyPr wrap="none"/>
          <a:lstStyle/>
          <a:p>
            <a:endParaRPr lang="zh-CN" altLang="en-US"/>
          </a:p>
        </p:txBody>
      </p:sp>
      <p:sp>
        <p:nvSpPr>
          <p:cNvPr id="51216" name="Line 16"/>
          <p:cNvSpPr>
            <a:spLocks noChangeShapeType="1"/>
          </p:cNvSpPr>
          <p:nvPr/>
        </p:nvSpPr>
        <p:spPr bwMode="auto">
          <a:xfrm>
            <a:off x="4140200" y="1628775"/>
            <a:ext cx="1295400" cy="0"/>
          </a:xfrm>
          <a:prstGeom prst="line">
            <a:avLst/>
          </a:prstGeom>
          <a:noFill/>
          <a:ln w="19050">
            <a:solidFill>
              <a:srgbClr val="3333FF"/>
            </a:solidFill>
            <a:round/>
            <a:tailEnd type="stealth" w="med" len="lg"/>
          </a:ln>
          <a:effectLst/>
        </p:spPr>
        <p:txBody>
          <a:bodyPr wrap="none"/>
          <a:lstStyle/>
          <a:p>
            <a:pPr algn="l"/>
            <a:endParaRPr lang="zh-CN" altLang="en-US"/>
          </a:p>
        </p:txBody>
      </p:sp>
      <p:sp>
        <p:nvSpPr>
          <p:cNvPr id="51217" name="Freeform 17"/>
          <p:cNvSpPr/>
          <p:nvPr/>
        </p:nvSpPr>
        <p:spPr bwMode="auto">
          <a:xfrm>
            <a:off x="4102100" y="1052513"/>
            <a:ext cx="469900" cy="407987"/>
          </a:xfrm>
          <a:custGeom>
            <a:avLst/>
            <a:gdLst/>
            <a:ahLst/>
            <a:cxnLst>
              <a:cxn ang="0">
                <a:pos x="0" y="257"/>
              </a:cxn>
              <a:cxn ang="0">
                <a:pos x="296" y="0"/>
              </a:cxn>
            </a:cxnLst>
            <a:rect l="0" t="0" r="r" b="b"/>
            <a:pathLst>
              <a:path w="296" h="257">
                <a:moveTo>
                  <a:pt x="0" y="257"/>
                </a:moveTo>
                <a:lnTo>
                  <a:pt x="296" y="0"/>
                </a:lnTo>
              </a:path>
            </a:pathLst>
          </a:custGeom>
          <a:noFill/>
          <a:ln w="19050">
            <a:solidFill>
              <a:srgbClr val="3333FF"/>
            </a:solidFill>
            <a:round/>
            <a:tailEnd type="stealth" w="med" len="lg"/>
          </a:ln>
          <a:effectLst/>
        </p:spPr>
        <p:txBody>
          <a:bodyPr wrap="none"/>
          <a:lstStyle/>
          <a:p>
            <a:endParaRPr lang="zh-CN" altLang="en-US"/>
          </a:p>
        </p:txBody>
      </p:sp>
      <p:sp>
        <p:nvSpPr>
          <p:cNvPr id="51218" name="Line 18"/>
          <p:cNvSpPr>
            <a:spLocks noChangeShapeType="1"/>
          </p:cNvSpPr>
          <p:nvPr/>
        </p:nvSpPr>
        <p:spPr bwMode="auto">
          <a:xfrm>
            <a:off x="4043363" y="476250"/>
            <a:ext cx="503237" cy="360363"/>
          </a:xfrm>
          <a:prstGeom prst="line">
            <a:avLst/>
          </a:prstGeom>
          <a:noFill/>
          <a:ln w="19050">
            <a:solidFill>
              <a:srgbClr val="3333FF"/>
            </a:solidFill>
            <a:round/>
            <a:tailEnd type="stealth" w="med" len="lg"/>
          </a:ln>
          <a:effectLst/>
        </p:spPr>
        <p:txBody>
          <a:bodyPr wrap="none"/>
          <a:lstStyle/>
          <a:p>
            <a:endParaRPr lang="zh-CN" altLang="en-US"/>
          </a:p>
        </p:txBody>
      </p:sp>
      <p:sp>
        <p:nvSpPr>
          <p:cNvPr id="51219" name="Freeform 19"/>
          <p:cNvSpPr/>
          <p:nvPr/>
        </p:nvSpPr>
        <p:spPr bwMode="auto">
          <a:xfrm>
            <a:off x="4795838" y="477838"/>
            <a:ext cx="639762" cy="411162"/>
          </a:xfrm>
          <a:custGeom>
            <a:avLst/>
            <a:gdLst/>
            <a:ahLst/>
            <a:cxnLst>
              <a:cxn ang="0">
                <a:pos x="0" y="259"/>
              </a:cxn>
              <a:cxn ang="0">
                <a:pos x="403" y="0"/>
              </a:cxn>
            </a:cxnLst>
            <a:rect l="0" t="0" r="r" b="b"/>
            <a:pathLst>
              <a:path w="403" h="259">
                <a:moveTo>
                  <a:pt x="0" y="259"/>
                </a:moveTo>
                <a:lnTo>
                  <a:pt x="403"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51220" name="Line 20"/>
          <p:cNvSpPr>
            <a:spLocks noChangeShapeType="1"/>
          </p:cNvSpPr>
          <p:nvPr/>
        </p:nvSpPr>
        <p:spPr bwMode="auto">
          <a:xfrm>
            <a:off x="4787900" y="1052513"/>
            <a:ext cx="647700" cy="431800"/>
          </a:xfrm>
          <a:prstGeom prst="line">
            <a:avLst/>
          </a:prstGeom>
          <a:noFill/>
          <a:ln w="19050">
            <a:solidFill>
              <a:srgbClr val="3333FF"/>
            </a:solidFill>
            <a:round/>
            <a:tailEnd type="stealth" w="med" len="lg"/>
          </a:ln>
          <a:effectLst/>
        </p:spPr>
        <p:txBody>
          <a:bodyPr wrap="none"/>
          <a:lstStyle/>
          <a:p>
            <a:endParaRPr lang="zh-CN" altLang="en-US"/>
          </a:p>
        </p:txBody>
      </p:sp>
      <p:sp>
        <p:nvSpPr>
          <p:cNvPr id="51221" name="Line 21"/>
          <p:cNvSpPr>
            <a:spLocks noChangeShapeType="1"/>
          </p:cNvSpPr>
          <p:nvPr/>
        </p:nvSpPr>
        <p:spPr bwMode="auto">
          <a:xfrm flipV="1">
            <a:off x="5580063" y="549275"/>
            <a:ext cx="0" cy="863600"/>
          </a:xfrm>
          <a:prstGeom prst="line">
            <a:avLst/>
          </a:prstGeom>
          <a:noFill/>
          <a:ln w="19050">
            <a:solidFill>
              <a:srgbClr val="3333FF"/>
            </a:solidFill>
            <a:round/>
            <a:tailEnd type="stealth" w="med" len="lg"/>
          </a:ln>
          <a:effectLst/>
        </p:spPr>
        <p:txBody>
          <a:bodyPr wrap="none"/>
          <a:lstStyle/>
          <a:p>
            <a:endParaRPr lang="zh-CN" altLang="en-US"/>
          </a:p>
        </p:txBody>
      </p:sp>
      <p:sp>
        <p:nvSpPr>
          <p:cNvPr id="51222" name="Line 22"/>
          <p:cNvSpPr>
            <a:spLocks noChangeShapeType="1"/>
          </p:cNvSpPr>
          <p:nvPr/>
        </p:nvSpPr>
        <p:spPr bwMode="auto">
          <a:xfrm flipV="1">
            <a:off x="5724525" y="1150938"/>
            <a:ext cx="576263" cy="431800"/>
          </a:xfrm>
          <a:prstGeom prst="line">
            <a:avLst/>
          </a:prstGeom>
          <a:noFill/>
          <a:ln w="19050">
            <a:solidFill>
              <a:srgbClr val="3333FF"/>
            </a:solidFill>
            <a:round/>
            <a:tailEnd type="stealth" w="med" len="lg"/>
          </a:ln>
          <a:effectLst/>
        </p:spPr>
        <p:txBody>
          <a:bodyPr wrap="none"/>
          <a:lstStyle/>
          <a:p>
            <a:endParaRPr lang="zh-CN" altLang="en-US"/>
          </a:p>
        </p:txBody>
      </p:sp>
      <p:sp>
        <p:nvSpPr>
          <p:cNvPr id="51223" name="Line 23"/>
          <p:cNvSpPr>
            <a:spLocks noChangeShapeType="1"/>
          </p:cNvSpPr>
          <p:nvPr/>
        </p:nvSpPr>
        <p:spPr bwMode="auto">
          <a:xfrm>
            <a:off x="5724525" y="379413"/>
            <a:ext cx="576263" cy="503237"/>
          </a:xfrm>
          <a:prstGeom prst="line">
            <a:avLst/>
          </a:prstGeom>
          <a:noFill/>
          <a:ln w="19050">
            <a:solidFill>
              <a:srgbClr val="3333FF"/>
            </a:solidFill>
            <a:round/>
            <a:tailEnd type="stealth" w="med" len="lg"/>
          </a:ln>
          <a:effectLst/>
        </p:spPr>
        <p:txBody>
          <a:bodyPr wrap="none"/>
          <a:lstStyle/>
          <a:p>
            <a:endParaRPr lang="zh-CN" altLang="en-US"/>
          </a:p>
        </p:txBody>
      </p:sp>
      <p:sp>
        <p:nvSpPr>
          <p:cNvPr id="51224" name="Text Box 24"/>
          <p:cNvSpPr txBox="1">
            <a:spLocks noChangeArrowheads="1"/>
          </p:cNvSpPr>
          <p:nvPr/>
        </p:nvSpPr>
        <p:spPr bwMode="auto">
          <a:xfrm>
            <a:off x="3203575" y="260350"/>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4</a:t>
            </a:r>
          </a:p>
        </p:txBody>
      </p:sp>
      <p:sp>
        <p:nvSpPr>
          <p:cNvPr id="51225" name="Text Box 25"/>
          <p:cNvSpPr txBox="1">
            <a:spLocks noChangeArrowheads="1"/>
          </p:cNvSpPr>
          <p:nvPr/>
        </p:nvSpPr>
        <p:spPr bwMode="auto">
          <a:xfrm>
            <a:off x="4500563" y="-26988"/>
            <a:ext cx="433387" cy="396876"/>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7</a:t>
            </a:r>
          </a:p>
        </p:txBody>
      </p:sp>
      <p:sp>
        <p:nvSpPr>
          <p:cNvPr id="51226" name="Text Box 26"/>
          <p:cNvSpPr txBox="1">
            <a:spLocks noChangeArrowheads="1"/>
          </p:cNvSpPr>
          <p:nvPr/>
        </p:nvSpPr>
        <p:spPr bwMode="auto">
          <a:xfrm>
            <a:off x="4714875" y="414338"/>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27" name="Text Box 27"/>
          <p:cNvSpPr txBox="1">
            <a:spLocks noChangeArrowheads="1"/>
          </p:cNvSpPr>
          <p:nvPr/>
        </p:nvSpPr>
        <p:spPr bwMode="auto">
          <a:xfrm>
            <a:off x="5461000" y="75406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1</a:t>
            </a:r>
          </a:p>
        </p:txBody>
      </p:sp>
      <p:sp>
        <p:nvSpPr>
          <p:cNvPr id="51228" name="Text Box 28"/>
          <p:cNvSpPr txBox="1">
            <a:spLocks noChangeArrowheads="1"/>
          </p:cNvSpPr>
          <p:nvPr/>
        </p:nvSpPr>
        <p:spPr bwMode="auto">
          <a:xfrm>
            <a:off x="5867400" y="295275"/>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29" name="Text Box 29"/>
          <p:cNvSpPr txBox="1">
            <a:spLocks noChangeArrowheads="1"/>
          </p:cNvSpPr>
          <p:nvPr/>
        </p:nvSpPr>
        <p:spPr bwMode="auto">
          <a:xfrm>
            <a:off x="5881688" y="1282700"/>
            <a:ext cx="433387" cy="396875"/>
          </a:xfrm>
          <a:prstGeom prst="rect">
            <a:avLst/>
          </a:prstGeom>
          <a:noFill/>
          <a:ln w="19050" algn="ctr">
            <a:noFill/>
            <a:miter lim="800000"/>
            <a:tailEnd type="none" w="med" len="lg"/>
          </a:ln>
          <a:effectLst/>
        </p:spPr>
        <p:txBody>
          <a:bodyPr>
            <a:spAutoFit/>
          </a:bodyPr>
          <a:lstStyle/>
          <a:p>
            <a:pPr algn="l"/>
            <a:r>
              <a:rPr lang="en-US" altLang="zh-CN" sz="2000" dirty="0">
                <a:solidFill>
                  <a:srgbClr val="339933"/>
                </a:solidFill>
              </a:rPr>
              <a:t>8</a:t>
            </a:r>
          </a:p>
        </p:txBody>
      </p:sp>
      <p:sp>
        <p:nvSpPr>
          <p:cNvPr id="51230" name="Text Box 30"/>
          <p:cNvSpPr txBox="1">
            <a:spLocks noChangeArrowheads="1"/>
          </p:cNvSpPr>
          <p:nvPr/>
        </p:nvSpPr>
        <p:spPr bwMode="auto">
          <a:xfrm>
            <a:off x="4427538" y="1557338"/>
            <a:ext cx="433387" cy="396875"/>
          </a:xfrm>
          <a:prstGeom prst="rect">
            <a:avLst/>
          </a:prstGeom>
          <a:noFill/>
          <a:ln w="19050" algn="ctr">
            <a:noFill/>
            <a:miter lim="800000"/>
            <a:tailEnd type="none" w="med" len="lg"/>
          </a:ln>
          <a:effectLst/>
        </p:spPr>
        <p:txBody>
          <a:bodyPr>
            <a:spAutoFit/>
          </a:bodyPr>
          <a:lstStyle/>
          <a:p>
            <a:pPr algn="l"/>
            <a:r>
              <a:rPr lang="en-US" altLang="zh-CN" sz="2000">
                <a:solidFill>
                  <a:srgbClr val="339933"/>
                </a:solidFill>
              </a:rPr>
              <a:t>5</a:t>
            </a:r>
          </a:p>
        </p:txBody>
      </p:sp>
      <p:sp>
        <p:nvSpPr>
          <p:cNvPr id="51231" name="Text Box 31"/>
          <p:cNvSpPr txBox="1">
            <a:spLocks noChangeArrowheads="1"/>
          </p:cNvSpPr>
          <p:nvPr/>
        </p:nvSpPr>
        <p:spPr bwMode="auto">
          <a:xfrm>
            <a:off x="3203575" y="116046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32" name="Text Box 32"/>
          <p:cNvSpPr txBox="1">
            <a:spLocks noChangeArrowheads="1"/>
          </p:cNvSpPr>
          <p:nvPr/>
        </p:nvSpPr>
        <p:spPr bwMode="auto">
          <a:xfrm>
            <a:off x="3635375" y="63341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33" name="Text Box 33"/>
          <p:cNvSpPr txBox="1">
            <a:spLocks noChangeArrowheads="1"/>
          </p:cNvSpPr>
          <p:nvPr/>
        </p:nvSpPr>
        <p:spPr bwMode="auto">
          <a:xfrm>
            <a:off x="4024313" y="1054100"/>
            <a:ext cx="298450" cy="304800"/>
          </a:xfrm>
          <a:prstGeom prst="rect">
            <a:avLst/>
          </a:prstGeom>
          <a:noFill/>
          <a:ln w="19050" algn="ctr">
            <a:noFill/>
            <a:miter lim="800000"/>
            <a:tailEnd type="none" w="med" len="lg"/>
          </a:ln>
          <a:effectLst/>
        </p:spPr>
        <p:txBody>
          <a:bodyPr lIns="0" tIns="0" rIns="0" bIns="0">
            <a:spAutoFit/>
          </a:bodyPr>
          <a:lstStyle/>
          <a:p>
            <a:pPr algn="ctr"/>
            <a:r>
              <a:rPr lang="en-US" altLang="zh-CN" sz="2000">
                <a:solidFill>
                  <a:srgbClr val="339933"/>
                </a:solidFill>
              </a:rPr>
              <a:t>2</a:t>
            </a:r>
          </a:p>
        </p:txBody>
      </p:sp>
      <p:sp>
        <p:nvSpPr>
          <p:cNvPr id="51234" name="Text Box 34"/>
          <p:cNvSpPr txBox="1">
            <a:spLocks noChangeArrowheads="1"/>
          </p:cNvSpPr>
          <p:nvPr/>
        </p:nvSpPr>
        <p:spPr bwMode="auto">
          <a:xfrm>
            <a:off x="4884738" y="895350"/>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4</a:t>
            </a:r>
          </a:p>
        </p:txBody>
      </p:sp>
      <p:sp>
        <p:nvSpPr>
          <p:cNvPr id="51235" name="Text Box 35"/>
          <p:cNvSpPr txBox="1">
            <a:spLocks noChangeArrowheads="1"/>
          </p:cNvSpPr>
          <p:nvPr/>
        </p:nvSpPr>
        <p:spPr bwMode="auto">
          <a:xfrm>
            <a:off x="4140200" y="333375"/>
            <a:ext cx="287338" cy="304800"/>
          </a:xfrm>
          <a:prstGeom prst="rect">
            <a:avLst/>
          </a:prstGeom>
          <a:noFill/>
          <a:ln w="19050" algn="ctr">
            <a:noFill/>
            <a:miter lim="800000"/>
            <a:tailEnd type="none" w="med" len="lg"/>
          </a:ln>
          <a:effectLst/>
        </p:spPr>
        <p:txBody>
          <a:bodyPr lIns="0" tIns="0" rIns="0" bIns="0">
            <a:spAutoFit/>
          </a:bodyPr>
          <a:lstStyle/>
          <a:p>
            <a:pPr algn="ctr"/>
            <a:r>
              <a:rPr lang="en-US" altLang="zh-CN" sz="2000">
                <a:solidFill>
                  <a:srgbClr val="339933"/>
                </a:solidFill>
              </a:rPr>
              <a:t>1</a:t>
            </a:r>
          </a:p>
        </p:txBody>
      </p:sp>
      <p:sp>
        <p:nvSpPr>
          <p:cNvPr id="51237" name="Text Box 37"/>
          <p:cNvSpPr txBox="1">
            <a:spLocks noChangeArrowheads="1"/>
          </p:cNvSpPr>
          <p:nvPr/>
        </p:nvSpPr>
        <p:spPr bwMode="auto">
          <a:xfrm>
            <a:off x="323850" y="1982788"/>
            <a:ext cx="8208963" cy="336550"/>
          </a:xfrm>
          <a:prstGeom prst="rect">
            <a:avLst/>
          </a:prstGeom>
          <a:noFill/>
          <a:ln w="19050" algn="ctr">
            <a:noFill/>
            <a:miter lim="800000"/>
            <a:tailEnd type="none" w="med" len="lg"/>
          </a:ln>
          <a:effectLst/>
        </p:spPr>
        <p:txBody>
          <a:bodyPr>
            <a:spAutoFit/>
          </a:bodyPr>
          <a:lstStyle/>
          <a:p>
            <a:pPr algn="l">
              <a:lnSpc>
                <a:spcPct val="80000"/>
              </a:lnSpc>
            </a:pPr>
            <a:r>
              <a:rPr kumimoji="1" lang="en-US" altLang="zh-CN" sz="2000">
                <a:solidFill>
                  <a:srgbClr val="FF00FF"/>
                </a:solidFill>
              </a:rPr>
              <a:t>S	               U	                     dist[]                            path[]</a:t>
            </a:r>
            <a:endParaRPr lang="en-US" altLang="zh-CN" sz="2000">
              <a:solidFill>
                <a:srgbClr val="FF00FF"/>
              </a:solidFill>
            </a:endParaRPr>
          </a:p>
        </p:txBody>
      </p:sp>
      <p:sp>
        <p:nvSpPr>
          <p:cNvPr id="51240" name="Text Box 40"/>
          <p:cNvSpPr txBox="1">
            <a:spLocks noChangeArrowheads="1"/>
          </p:cNvSpPr>
          <p:nvPr/>
        </p:nvSpPr>
        <p:spPr bwMode="auto">
          <a:xfrm>
            <a:off x="3635896" y="2454275"/>
            <a:ext cx="2232025" cy="304800"/>
          </a:xfrm>
          <a:prstGeom prst="rect">
            <a:avLst/>
          </a:prstGeom>
          <a:noFill/>
          <a:ln w="19050" algn="ctr">
            <a:noFill/>
            <a:miter lim="800000"/>
            <a:tailEnd type="none" w="med" len="lg"/>
          </a:ln>
          <a:effectLst/>
        </p:spPr>
        <p:txBody>
          <a:bodyPr lIns="0" tIns="0" rIns="0" bIns="0">
            <a:spAutoFit/>
          </a:bodyPr>
          <a:lstStyle/>
          <a:p>
            <a:pPr algn="l"/>
            <a:r>
              <a:rPr lang="en-US" altLang="zh-CN" sz="2000" dirty="0"/>
              <a:t>0 </a:t>
            </a:r>
            <a:r>
              <a:rPr lang="en-US" altLang="zh-CN" sz="2000" dirty="0" smtClean="0"/>
              <a:t> </a:t>
            </a:r>
            <a:r>
              <a:rPr lang="en-US" altLang="zh-CN" sz="2000" dirty="0"/>
              <a:t>1  2  3   4    5    6</a:t>
            </a:r>
          </a:p>
        </p:txBody>
      </p:sp>
      <p:sp>
        <p:nvSpPr>
          <p:cNvPr id="51241" name="Text Box 41"/>
          <p:cNvSpPr txBox="1">
            <a:spLocks noChangeArrowheads="1"/>
          </p:cNvSpPr>
          <p:nvPr/>
        </p:nvSpPr>
        <p:spPr bwMode="auto">
          <a:xfrm>
            <a:off x="6372200" y="2420938"/>
            <a:ext cx="2016125" cy="304800"/>
          </a:xfrm>
          <a:prstGeom prst="rect">
            <a:avLst/>
          </a:prstGeom>
          <a:noFill/>
          <a:ln w="19050" algn="ctr">
            <a:noFill/>
            <a:miter lim="800000"/>
            <a:tailEnd type="none" w="med" len="lg"/>
          </a:ln>
          <a:effectLst/>
        </p:spPr>
        <p:txBody>
          <a:bodyPr lIns="0" tIns="0" rIns="0" bIns="0">
            <a:spAutoFit/>
          </a:bodyPr>
          <a:lstStyle/>
          <a:p>
            <a:pPr algn="l"/>
            <a:r>
              <a:rPr lang="en-US" altLang="zh-CN" sz="2000" dirty="0"/>
              <a:t>0  1  2  3   4   5    6</a:t>
            </a:r>
          </a:p>
        </p:txBody>
      </p:sp>
      <p:sp>
        <p:nvSpPr>
          <p:cNvPr id="51242" name="Text Box 42"/>
          <p:cNvSpPr txBox="1">
            <a:spLocks noChangeArrowheads="1"/>
          </p:cNvSpPr>
          <p:nvPr/>
        </p:nvSpPr>
        <p:spPr bwMode="auto">
          <a:xfrm>
            <a:off x="250825" y="2824163"/>
            <a:ext cx="57626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a:t>
            </a:r>
            <a:r>
              <a:rPr lang="en-US" altLang="zh-CN" sz="2000" dirty="0">
                <a:solidFill>
                  <a:srgbClr val="FF0000"/>
                </a:solidFill>
              </a:rPr>
              <a:t>0</a:t>
            </a:r>
            <a:r>
              <a:rPr lang="en-US" altLang="zh-CN" sz="2000" dirty="0"/>
              <a:t>}</a:t>
            </a:r>
          </a:p>
        </p:txBody>
      </p:sp>
      <p:sp>
        <p:nvSpPr>
          <p:cNvPr id="51243" name="Text Box 43"/>
          <p:cNvSpPr txBox="1">
            <a:spLocks noChangeArrowheads="1"/>
          </p:cNvSpPr>
          <p:nvPr/>
        </p:nvSpPr>
        <p:spPr bwMode="auto">
          <a:xfrm>
            <a:off x="1619250" y="2824163"/>
            <a:ext cx="1441450"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{1,2,3,4,5,6}</a:t>
            </a:r>
          </a:p>
        </p:txBody>
      </p:sp>
      <p:sp>
        <p:nvSpPr>
          <p:cNvPr id="51244" name="Text Box 44"/>
          <p:cNvSpPr txBox="1">
            <a:spLocks noChangeArrowheads="1"/>
          </p:cNvSpPr>
          <p:nvPr/>
        </p:nvSpPr>
        <p:spPr bwMode="auto">
          <a:xfrm>
            <a:off x="3563938" y="2836863"/>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a:t>
            </a:r>
            <a:r>
              <a:rPr lang="en-US" altLang="zh-CN" sz="2000" u="heavy" dirty="0" smtClean="0">
                <a:uFill>
                  <a:solidFill>
                    <a:srgbClr val="C00000"/>
                  </a:solidFill>
                </a:uFill>
              </a:rPr>
              <a:t>4</a:t>
            </a:r>
            <a:r>
              <a:rPr lang="en-US" altLang="zh-CN" sz="2000" u="heavy" dirty="0">
                <a:uFill>
                  <a:solidFill>
                    <a:srgbClr val="C00000"/>
                  </a:solidFill>
                </a:uFill>
              </a:rPr>
              <a:t>, 6, 6, ∞, </a:t>
            </a:r>
            <a:r>
              <a:rPr lang="en-US" altLang="zh-CN" sz="2000" u="heavy" dirty="0" smtClean="0">
                <a:uFill>
                  <a:solidFill>
                    <a:srgbClr val="C00000"/>
                  </a:solidFill>
                </a:uFill>
              </a:rPr>
              <a:t> ∞,  </a:t>
            </a:r>
            <a:r>
              <a:rPr lang="en-US" altLang="zh-CN" sz="2000" u="heavy" dirty="0">
                <a:uFill>
                  <a:solidFill>
                    <a:srgbClr val="C00000"/>
                  </a:solidFill>
                </a:uFill>
              </a:rPr>
              <a:t>∞</a:t>
            </a:r>
            <a:r>
              <a:rPr lang="en-US" altLang="zh-CN" sz="2000" dirty="0"/>
              <a:t>}</a:t>
            </a:r>
          </a:p>
        </p:txBody>
      </p:sp>
      <p:sp>
        <p:nvSpPr>
          <p:cNvPr id="51245" name="Text Box 45"/>
          <p:cNvSpPr txBox="1">
            <a:spLocks noChangeArrowheads="1"/>
          </p:cNvSpPr>
          <p:nvPr/>
        </p:nvSpPr>
        <p:spPr bwMode="auto">
          <a:xfrm>
            <a:off x="6300788" y="2836863"/>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a:t>{0, 0, 0, 0, -1, -1, -1}</a:t>
            </a:r>
          </a:p>
        </p:txBody>
      </p:sp>
      <p:sp>
        <p:nvSpPr>
          <p:cNvPr id="51246" name="Text Box 46"/>
          <p:cNvSpPr txBox="1">
            <a:spLocks noChangeArrowheads="1"/>
          </p:cNvSpPr>
          <p:nvPr/>
        </p:nvSpPr>
        <p:spPr bwMode="auto">
          <a:xfrm>
            <a:off x="249238" y="3786190"/>
            <a:ext cx="57626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a:t>
            </a:r>
            <a:r>
              <a:rPr lang="en-US" altLang="zh-CN" sz="2000" dirty="0">
                <a:solidFill>
                  <a:srgbClr val="FF3300"/>
                </a:solidFill>
              </a:rPr>
              <a:t>1</a:t>
            </a:r>
            <a:r>
              <a:rPr lang="en-US" altLang="zh-CN" sz="2000" dirty="0"/>
              <a:t>}</a:t>
            </a:r>
          </a:p>
        </p:txBody>
      </p:sp>
      <p:sp>
        <p:nvSpPr>
          <p:cNvPr id="51247" name="Text Box 47"/>
          <p:cNvSpPr txBox="1">
            <a:spLocks noChangeArrowheads="1"/>
          </p:cNvSpPr>
          <p:nvPr/>
        </p:nvSpPr>
        <p:spPr bwMode="auto">
          <a:xfrm>
            <a:off x="1617663" y="3786190"/>
            <a:ext cx="1441450"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{2,3,4,5,6}</a:t>
            </a:r>
          </a:p>
        </p:txBody>
      </p:sp>
      <p:sp>
        <p:nvSpPr>
          <p:cNvPr id="51248" name="Text Box 48"/>
          <p:cNvSpPr txBox="1">
            <a:spLocks noChangeArrowheads="1"/>
          </p:cNvSpPr>
          <p:nvPr/>
        </p:nvSpPr>
        <p:spPr bwMode="auto">
          <a:xfrm>
            <a:off x="3562351" y="3786190"/>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a:t>
            </a:r>
            <a:r>
              <a:rPr lang="en-US" altLang="zh-CN" sz="2000" dirty="0">
                <a:solidFill>
                  <a:srgbClr val="0000FF"/>
                </a:solidFill>
              </a:rPr>
              <a:t>4,</a:t>
            </a:r>
            <a:r>
              <a:rPr lang="en-US" altLang="zh-CN" sz="2000" dirty="0">
                <a:solidFill>
                  <a:srgbClr val="FF3300"/>
                </a:solidFill>
              </a:rPr>
              <a:t> </a:t>
            </a:r>
            <a:r>
              <a:rPr lang="en-US" altLang="zh-CN" sz="2000" u="heavy" dirty="0">
                <a:solidFill>
                  <a:srgbClr val="FF0000"/>
                </a:solidFill>
                <a:uFill>
                  <a:solidFill>
                    <a:srgbClr val="6600CC"/>
                  </a:solidFill>
                </a:uFill>
              </a:rPr>
              <a:t>5</a:t>
            </a:r>
            <a:r>
              <a:rPr lang="en-US" altLang="zh-CN" sz="2000" u="heavy" dirty="0">
                <a:solidFill>
                  <a:srgbClr val="6600CC"/>
                </a:solidFill>
                <a:uFill>
                  <a:solidFill>
                    <a:srgbClr val="6600CC"/>
                  </a:solidFill>
                </a:uFill>
              </a:rPr>
              <a:t>, </a:t>
            </a:r>
            <a:r>
              <a:rPr lang="en-US" altLang="zh-CN" sz="2000" u="heavy" dirty="0">
                <a:uFill>
                  <a:solidFill>
                    <a:srgbClr val="6600CC"/>
                  </a:solidFill>
                </a:uFill>
              </a:rPr>
              <a:t>6</a:t>
            </a:r>
            <a:r>
              <a:rPr lang="en-US" altLang="zh-CN" sz="2000" u="heavy" dirty="0">
                <a:solidFill>
                  <a:srgbClr val="6600CC"/>
                </a:solidFill>
                <a:uFill>
                  <a:solidFill>
                    <a:srgbClr val="6600CC"/>
                  </a:solidFill>
                </a:uFill>
              </a:rPr>
              <a:t>, </a:t>
            </a:r>
            <a:r>
              <a:rPr lang="en-US" altLang="zh-CN" sz="2000" u="heavy" dirty="0">
                <a:solidFill>
                  <a:srgbClr val="FF0000"/>
                </a:solidFill>
                <a:uFill>
                  <a:solidFill>
                    <a:srgbClr val="6600CC"/>
                  </a:solidFill>
                </a:uFill>
              </a:rPr>
              <a:t>11</a:t>
            </a:r>
            <a:r>
              <a:rPr lang="en-US" altLang="zh-CN" sz="2000" u="heavy" dirty="0">
                <a:solidFill>
                  <a:srgbClr val="6600CC"/>
                </a:solidFill>
                <a:uFill>
                  <a:solidFill>
                    <a:srgbClr val="6600CC"/>
                  </a:solidFill>
                </a:uFill>
              </a:rPr>
              <a:t>, </a:t>
            </a:r>
            <a:r>
              <a:rPr lang="en-US" altLang="zh-CN" sz="2000" u="heavy" dirty="0">
                <a:uFill>
                  <a:solidFill>
                    <a:srgbClr val="6600CC"/>
                  </a:solidFill>
                </a:uFill>
              </a:rPr>
              <a:t>∞, ∞</a:t>
            </a:r>
            <a:r>
              <a:rPr lang="en-US" altLang="zh-CN" sz="2000" dirty="0"/>
              <a:t>}</a:t>
            </a:r>
          </a:p>
        </p:txBody>
      </p:sp>
      <p:sp>
        <p:nvSpPr>
          <p:cNvPr id="51249" name="Text Box 49"/>
          <p:cNvSpPr txBox="1">
            <a:spLocks noChangeArrowheads="1"/>
          </p:cNvSpPr>
          <p:nvPr/>
        </p:nvSpPr>
        <p:spPr bwMode="auto">
          <a:xfrm>
            <a:off x="6299201" y="3786190"/>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0, </a:t>
            </a:r>
            <a:r>
              <a:rPr lang="en-US" altLang="zh-CN" sz="2000" dirty="0">
                <a:solidFill>
                  <a:srgbClr val="FF0000"/>
                </a:solidFill>
              </a:rPr>
              <a:t>1</a:t>
            </a:r>
            <a:r>
              <a:rPr lang="en-US" altLang="zh-CN" sz="2000" dirty="0"/>
              <a:t>, 0,  </a:t>
            </a:r>
            <a:r>
              <a:rPr lang="en-US" altLang="zh-CN" sz="2000" dirty="0">
                <a:solidFill>
                  <a:srgbClr val="FF0000"/>
                </a:solidFill>
              </a:rPr>
              <a:t>1</a:t>
            </a:r>
            <a:r>
              <a:rPr lang="en-US" altLang="zh-CN" sz="2000" dirty="0"/>
              <a:t>, -1, -1}</a:t>
            </a:r>
          </a:p>
        </p:txBody>
      </p:sp>
      <p:sp>
        <p:nvSpPr>
          <p:cNvPr id="51250" name="Text Box 50"/>
          <p:cNvSpPr txBox="1">
            <a:spLocks noChangeArrowheads="1"/>
          </p:cNvSpPr>
          <p:nvPr/>
        </p:nvSpPr>
        <p:spPr bwMode="auto">
          <a:xfrm>
            <a:off x="250825" y="4786322"/>
            <a:ext cx="79216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{0,1,</a:t>
            </a:r>
            <a:r>
              <a:rPr lang="en-US" altLang="zh-CN" sz="2000" dirty="0">
                <a:solidFill>
                  <a:srgbClr val="FF3300"/>
                </a:solidFill>
              </a:rPr>
              <a:t>2</a:t>
            </a:r>
            <a:r>
              <a:rPr lang="en-US" altLang="zh-CN" sz="2000" dirty="0"/>
              <a:t>}</a:t>
            </a:r>
          </a:p>
        </p:txBody>
      </p:sp>
      <p:sp>
        <p:nvSpPr>
          <p:cNvPr id="51251" name="Text Box 51"/>
          <p:cNvSpPr txBox="1">
            <a:spLocks noChangeArrowheads="1"/>
          </p:cNvSpPr>
          <p:nvPr/>
        </p:nvSpPr>
        <p:spPr bwMode="auto">
          <a:xfrm>
            <a:off x="1619250" y="4786322"/>
            <a:ext cx="1441450"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{3,4,5,6}</a:t>
            </a:r>
          </a:p>
        </p:txBody>
      </p:sp>
      <p:sp>
        <p:nvSpPr>
          <p:cNvPr id="51252" name="Text Box 52"/>
          <p:cNvSpPr txBox="1">
            <a:spLocks noChangeArrowheads="1"/>
          </p:cNvSpPr>
          <p:nvPr/>
        </p:nvSpPr>
        <p:spPr bwMode="auto">
          <a:xfrm>
            <a:off x="3563938" y="4799022"/>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a:t>
            </a:r>
            <a:r>
              <a:rPr lang="en-US" altLang="zh-CN" sz="2000" dirty="0">
                <a:solidFill>
                  <a:srgbClr val="0000FF"/>
                </a:solidFill>
              </a:rPr>
              <a:t>4,</a:t>
            </a:r>
            <a:r>
              <a:rPr lang="en-US" altLang="zh-CN" sz="2000" dirty="0">
                <a:solidFill>
                  <a:srgbClr val="FF3300"/>
                </a:solidFill>
              </a:rPr>
              <a:t> </a:t>
            </a:r>
            <a:r>
              <a:rPr lang="en-US" altLang="zh-CN" sz="2000" dirty="0"/>
              <a:t>5,</a:t>
            </a:r>
            <a:r>
              <a:rPr lang="en-US" altLang="zh-CN" sz="2000" u="sng" dirty="0"/>
              <a:t> </a:t>
            </a:r>
            <a:r>
              <a:rPr lang="en-US" altLang="zh-CN" sz="2000" u="heavy" dirty="0">
                <a:uFill>
                  <a:solidFill>
                    <a:srgbClr val="C00000"/>
                  </a:solidFill>
                </a:uFill>
              </a:rPr>
              <a:t>6, 11,</a:t>
            </a:r>
            <a:r>
              <a:rPr lang="en-US" altLang="zh-CN" sz="2000" u="heavy" dirty="0">
                <a:solidFill>
                  <a:srgbClr val="6600CC"/>
                </a:solidFill>
                <a:uFill>
                  <a:solidFill>
                    <a:srgbClr val="C00000"/>
                  </a:solidFill>
                </a:uFill>
              </a:rPr>
              <a:t> </a:t>
            </a:r>
            <a:r>
              <a:rPr lang="en-US" altLang="zh-CN" sz="2000" u="heavy" dirty="0">
                <a:solidFill>
                  <a:srgbClr val="FF0000"/>
                </a:solidFill>
                <a:uFill>
                  <a:solidFill>
                    <a:srgbClr val="C00000"/>
                  </a:solidFill>
                </a:uFill>
              </a:rPr>
              <a:t>9</a:t>
            </a:r>
            <a:r>
              <a:rPr lang="en-US" altLang="zh-CN" sz="2000" u="heavy" dirty="0">
                <a:solidFill>
                  <a:srgbClr val="6600CC"/>
                </a:solidFill>
                <a:uFill>
                  <a:solidFill>
                    <a:srgbClr val="C00000"/>
                  </a:solidFill>
                </a:uFill>
              </a:rPr>
              <a:t>, </a:t>
            </a:r>
            <a:r>
              <a:rPr lang="en-US" altLang="zh-CN" sz="2000" u="heavy" dirty="0">
                <a:uFill>
                  <a:solidFill>
                    <a:srgbClr val="C00000"/>
                  </a:solidFill>
                </a:uFill>
              </a:rPr>
              <a:t>∞</a:t>
            </a:r>
            <a:r>
              <a:rPr lang="en-US" altLang="zh-CN" sz="2000" dirty="0"/>
              <a:t>}</a:t>
            </a:r>
          </a:p>
        </p:txBody>
      </p:sp>
      <p:sp>
        <p:nvSpPr>
          <p:cNvPr id="51253" name="Text Box 53"/>
          <p:cNvSpPr txBox="1">
            <a:spLocks noChangeArrowheads="1"/>
          </p:cNvSpPr>
          <p:nvPr/>
        </p:nvSpPr>
        <p:spPr bwMode="auto">
          <a:xfrm>
            <a:off x="6300788" y="4799022"/>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0, 1, 0,  1,  </a:t>
            </a:r>
            <a:r>
              <a:rPr lang="en-US" altLang="zh-CN" sz="2000" dirty="0">
                <a:solidFill>
                  <a:srgbClr val="FF0000"/>
                </a:solidFill>
              </a:rPr>
              <a:t>2</a:t>
            </a:r>
            <a:r>
              <a:rPr lang="en-US" altLang="zh-CN" sz="2000" dirty="0"/>
              <a:t>, -1}</a:t>
            </a:r>
          </a:p>
        </p:txBody>
      </p:sp>
      <p:sp>
        <p:nvSpPr>
          <p:cNvPr id="51277" name="Text Box 77"/>
          <p:cNvSpPr txBox="1">
            <a:spLocks noChangeArrowheads="1"/>
          </p:cNvSpPr>
          <p:nvPr/>
        </p:nvSpPr>
        <p:spPr bwMode="auto">
          <a:xfrm>
            <a:off x="214282" y="241679"/>
            <a:ext cx="1603357" cy="615553"/>
          </a:xfrm>
          <a:prstGeom prst="rect">
            <a:avLst/>
          </a:prstGeom>
        </p:spPr>
        <p:style>
          <a:lnRef idx="1">
            <a:schemeClr val="accent6"/>
          </a:lnRef>
          <a:fillRef idx="3">
            <a:schemeClr val="accent6"/>
          </a:fillRef>
          <a:effectRef idx="2">
            <a:schemeClr val="accent6"/>
          </a:effectRef>
          <a:fontRef idx="minor">
            <a:schemeClr val="lt1"/>
          </a:fontRef>
        </p:style>
        <p:txBody>
          <a:bodyPr wrap="square" lIns="0" tIns="0" rIns="0" bIns="0">
            <a:spAutoFit/>
          </a:bodyPr>
          <a:lstStyle/>
          <a:p>
            <a:pPr algn="ctr"/>
            <a:r>
              <a:rPr lang="en-US" altLang="zh-CN" sz="2000" dirty="0" err="1">
                <a:solidFill>
                  <a:schemeClr val="bg1"/>
                </a:solidFill>
                <a:latin typeface="Times New Roman" panose="02020603050405020304" pitchFamily="18" charset="0"/>
                <a:ea typeface="楷体" panose="02010609060101010101" pitchFamily="49" charset="-122"/>
                <a:cs typeface="Times New Roman" panose="02020603050405020304" pitchFamily="18" charset="0"/>
              </a:rPr>
              <a:t>Dijkstra</a:t>
            </a:r>
            <a:r>
              <a:rPr lang="zh-CN" altLang="en-US"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算法</a:t>
            </a:r>
            <a:r>
              <a:rPr lang="zh-CN" altLang="en-US" sz="2000"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示例演示</a:t>
            </a:r>
            <a:endParaRPr lang="zh-CN" altLang="en-US"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75" name="组合 74"/>
          <p:cNvGrpSpPr/>
          <p:nvPr/>
        </p:nvGrpSpPr>
        <p:grpSpPr>
          <a:xfrm>
            <a:off x="4635500" y="3113086"/>
            <a:ext cx="2143140" cy="428628"/>
            <a:chOff x="4572000" y="3214686"/>
            <a:chExt cx="2143140" cy="428628"/>
          </a:xfrm>
        </p:grpSpPr>
        <p:sp>
          <p:nvSpPr>
            <p:cNvPr id="73" name="下箭头 72"/>
            <p:cNvSpPr/>
            <p:nvPr/>
          </p:nvSpPr>
          <p:spPr>
            <a:xfrm>
              <a:off x="4572000" y="3214686"/>
              <a:ext cx="142876"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l"/>
              <a:endParaRPr lang="zh-CN" altLang="en-US"/>
            </a:p>
          </p:txBody>
        </p:sp>
        <p:sp>
          <p:nvSpPr>
            <p:cNvPr id="74" name="TextBox 73"/>
            <p:cNvSpPr txBox="1"/>
            <p:nvPr/>
          </p:nvSpPr>
          <p:spPr>
            <a:xfrm>
              <a:off x="4786314" y="3243204"/>
              <a:ext cx="1928826" cy="369332"/>
            </a:xfrm>
            <a:prstGeom prst="rect">
              <a:avLst/>
            </a:prstGeom>
            <a:noFill/>
          </p:spPr>
          <p:txBody>
            <a:bodyPr wrap="square" rtlCol="0">
              <a:spAutoFit/>
            </a:bodyPr>
            <a:lstStyle/>
            <a:p>
              <a:pPr algn="l"/>
              <a:r>
                <a:rPr lang="zh-CN" altLang="en-US" sz="1800" dirty="0" smtClean="0">
                  <a:ea typeface="楷体" panose="02010609060101010101" pitchFamily="49" charset="-122"/>
                  <a:cs typeface="Times New Roman" panose="02020603050405020304" pitchFamily="18" charset="0"/>
                </a:rPr>
                <a:t>最小的顶点：</a:t>
              </a:r>
              <a:r>
                <a:rPr lang="en-US" altLang="zh-CN" sz="1800" dirty="0" smtClean="0">
                  <a:solidFill>
                    <a:srgbClr val="FF0000"/>
                  </a:solidFill>
                  <a:ea typeface="楷体" panose="02010609060101010101" pitchFamily="49" charset="-122"/>
                  <a:cs typeface="Times New Roman" panose="02020603050405020304" pitchFamily="18" charset="0"/>
                </a:rPr>
                <a:t>1</a:t>
              </a:r>
              <a:endParaRPr lang="zh-CN" altLang="en-US" sz="1800" dirty="0">
                <a:ea typeface="楷体" panose="02010609060101010101" pitchFamily="49" charset="-122"/>
                <a:cs typeface="Times New Roman" panose="02020603050405020304" pitchFamily="18" charset="0"/>
              </a:endParaRPr>
            </a:p>
          </p:txBody>
        </p:sp>
      </p:grpSp>
      <p:grpSp>
        <p:nvGrpSpPr>
          <p:cNvPr id="76" name="组合 75"/>
          <p:cNvGrpSpPr/>
          <p:nvPr/>
        </p:nvGrpSpPr>
        <p:grpSpPr>
          <a:xfrm>
            <a:off x="4786314" y="4071942"/>
            <a:ext cx="2143140" cy="428628"/>
            <a:chOff x="4572000" y="3214686"/>
            <a:chExt cx="2143140" cy="428628"/>
          </a:xfrm>
        </p:grpSpPr>
        <p:sp>
          <p:nvSpPr>
            <p:cNvPr id="77" name="下箭头 76"/>
            <p:cNvSpPr/>
            <p:nvPr/>
          </p:nvSpPr>
          <p:spPr>
            <a:xfrm>
              <a:off x="4572000" y="3214686"/>
              <a:ext cx="142876"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l"/>
              <a:endParaRPr lang="zh-CN" altLang="en-US"/>
            </a:p>
          </p:txBody>
        </p:sp>
        <p:sp>
          <p:nvSpPr>
            <p:cNvPr id="78" name="TextBox 77"/>
            <p:cNvSpPr txBox="1"/>
            <p:nvPr/>
          </p:nvSpPr>
          <p:spPr>
            <a:xfrm>
              <a:off x="4786314" y="3243204"/>
              <a:ext cx="1928826" cy="369332"/>
            </a:xfrm>
            <a:prstGeom prst="rect">
              <a:avLst/>
            </a:prstGeom>
            <a:noFill/>
          </p:spPr>
          <p:txBody>
            <a:bodyPr wrap="square" rtlCol="0">
              <a:spAutoFit/>
            </a:bodyPr>
            <a:lstStyle/>
            <a:p>
              <a:pPr algn="l"/>
              <a:r>
                <a:rPr lang="zh-CN" altLang="en-US" sz="1800" dirty="0" smtClean="0">
                  <a:ea typeface="楷体" panose="02010609060101010101" pitchFamily="49" charset="-122"/>
                  <a:cs typeface="Times New Roman" panose="02020603050405020304" pitchFamily="18" charset="0"/>
                </a:rPr>
                <a:t>最小的顶点：</a:t>
              </a:r>
              <a:r>
                <a:rPr lang="en-US" altLang="zh-CN" sz="1800" dirty="0" smtClean="0">
                  <a:solidFill>
                    <a:srgbClr val="FF0000"/>
                  </a:solidFill>
                  <a:ea typeface="楷体" panose="02010609060101010101" pitchFamily="49" charset="-122"/>
                  <a:cs typeface="Times New Roman" panose="02020603050405020304" pitchFamily="18" charset="0"/>
                </a:rPr>
                <a:t>2</a:t>
              </a:r>
              <a:endParaRPr lang="zh-CN" altLang="en-US" sz="1800" dirty="0">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145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1205"/>
                                        </p:tgtEl>
                                      </p:cBhvr>
                                    </p:animEffect>
                                    <p:animScale>
                                      <p:cBhvr>
                                        <p:cTn id="7" dur="250" autoRev="1" fill="hold"/>
                                        <p:tgtEl>
                                          <p:spTgt spid="51205"/>
                                        </p:tgtEl>
                                      </p:cBhvr>
                                      <p:by x="105000" y="105000"/>
                                    </p:animScale>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124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5124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51212"/>
                                        </p:tgtEl>
                                      </p:cBhvr>
                                    </p:animEffect>
                                    <p:animScale>
                                      <p:cBhvr>
                                        <p:cTn id="18" dur="250" autoRev="1" fill="hold"/>
                                        <p:tgtEl>
                                          <p:spTgt spid="51212"/>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51213"/>
                                        </p:tgtEl>
                                      </p:cBhvr>
                                    </p:animEffect>
                                    <p:animScale>
                                      <p:cBhvr>
                                        <p:cTn id="21" dur="250" autoRev="1" fill="hold"/>
                                        <p:tgtEl>
                                          <p:spTgt spid="5121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51214"/>
                                        </p:tgtEl>
                                      </p:cBhvr>
                                    </p:animEffect>
                                    <p:animScale>
                                      <p:cBhvr>
                                        <p:cTn id="24" dur="250" autoRev="1" fill="hold"/>
                                        <p:tgtEl>
                                          <p:spTgt spid="51214"/>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2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2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6" presetClass="emph" presetSubtype="0" fill="hold" grpId="0" nodeType="clickEffect">
                                  <p:stCondLst>
                                    <p:cond delay="0"/>
                                  </p:stCondLst>
                                  <p:childTnLst>
                                    <p:animEffect transition="out" filter="fade">
                                      <p:cBhvr>
                                        <p:cTn id="44" dur="500" tmFilter="0, 0; .2, .5; .8, .5; 1, 0"/>
                                        <p:tgtEl>
                                          <p:spTgt spid="51206"/>
                                        </p:tgtEl>
                                      </p:cBhvr>
                                    </p:animEffect>
                                    <p:animScale>
                                      <p:cBhvr>
                                        <p:cTn id="45" dur="250" autoRev="1" fill="hold"/>
                                        <p:tgtEl>
                                          <p:spTgt spid="51206"/>
                                        </p:tgtEl>
                                      </p:cBhvr>
                                      <p:by x="105000" y="105000"/>
                                    </p:animScale>
                                  </p:childTnLst>
                                </p:cTn>
                              </p:par>
                            </p:childTnLst>
                          </p:cTn>
                        </p:par>
                      </p:childTnLst>
                    </p:cTn>
                  </p:par>
                  <p:par>
                    <p:cTn id="46" fill="hold">
                      <p:stCondLst>
                        <p:cond delay="indefinite"/>
                      </p:stCondLst>
                      <p:childTnLst>
                        <p:par>
                          <p:cTn id="47" fill="hold">
                            <p:stCondLst>
                              <p:cond delay="0"/>
                            </p:stCondLst>
                            <p:childTnLst>
                              <p:par>
                                <p:cTn id="48" presetID="26" presetClass="emph" presetSubtype="0" fill="hold" grpId="0" nodeType="clickEffect">
                                  <p:stCondLst>
                                    <p:cond delay="0"/>
                                  </p:stCondLst>
                                  <p:childTnLst>
                                    <p:animEffect transition="out" filter="fade">
                                      <p:cBhvr>
                                        <p:cTn id="49" dur="500" tmFilter="0, 0; .2, .5; .8, .5; 1, 0"/>
                                        <p:tgtEl>
                                          <p:spTgt spid="51215"/>
                                        </p:tgtEl>
                                      </p:cBhvr>
                                    </p:animEffect>
                                    <p:animScale>
                                      <p:cBhvr>
                                        <p:cTn id="50" dur="250" autoRev="1" fill="hold"/>
                                        <p:tgtEl>
                                          <p:spTgt spid="51215"/>
                                        </p:tgtEl>
                                      </p:cBhvr>
                                      <p:by x="105000" y="105000"/>
                                    </p:animScale>
                                  </p:childTnLst>
                                </p:cTn>
                              </p:par>
                              <p:par>
                                <p:cTn id="51" presetID="26" presetClass="emph" presetSubtype="0" fill="hold" grpId="0" nodeType="withEffect">
                                  <p:stCondLst>
                                    <p:cond delay="0"/>
                                  </p:stCondLst>
                                  <p:childTnLst>
                                    <p:animEffect transition="out" filter="fade">
                                      <p:cBhvr>
                                        <p:cTn id="52" dur="500" tmFilter="0, 0; .2, .5; .8, .5; 1, 0"/>
                                        <p:tgtEl>
                                          <p:spTgt spid="51218"/>
                                        </p:tgtEl>
                                      </p:cBhvr>
                                    </p:animEffect>
                                    <p:animScale>
                                      <p:cBhvr>
                                        <p:cTn id="53" dur="250" autoRev="1" fill="hold"/>
                                        <p:tgtEl>
                                          <p:spTgt spid="51218"/>
                                        </p:tgtEl>
                                      </p:cBhvr>
                                      <p:by x="105000" y="105000"/>
                                    </p:animScale>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124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124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7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125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125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6" presetClass="emph" presetSubtype="0" fill="hold" grpId="0" nodeType="clickEffect">
                                  <p:stCondLst>
                                    <p:cond delay="0"/>
                                  </p:stCondLst>
                                  <p:childTnLst>
                                    <p:animEffect transition="out" filter="fade">
                                      <p:cBhvr>
                                        <p:cTn id="73" dur="500" tmFilter="0, 0; .2, .5; .8, .5; 1, 0"/>
                                        <p:tgtEl>
                                          <p:spTgt spid="51208"/>
                                        </p:tgtEl>
                                      </p:cBhvr>
                                    </p:animEffect>
                                    <p:animScale>
                                      <p:cBhvr>
                                        <p:cTn id="74" dur="250" autoRev="1" fill="hold"/>
                                        <p:tgtEl>
                                          <p:spTgt spid="51208"/>
                                        </p:tgtEl>
                                      </p:cBhvr>
                                      <p:by x="105000" y="105000"/>
                                    </p:animScale>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51219"/>
                                        </p:tgtEl>
                                      </p:cBhvr>
                                    </p:animEffect>
                                    <p:animScale>
                                      <p:cBhvr>
                                        <p:cTn id="79" dur="250" autoRev="1" fill="hold"/>
                                        <p:tgtEl>
                                          <p:spTgt spid="51219"/>
                                        </p:tgtEl>
                                      </p:cBhvr>
                                      <p:by x="105000" y="105000"/>
                                    </p:animScale>
                                  </p:childTnLst>
                                </p:cTn>
                              </p:par>
                              <p:par>
                                <p:cTn id="80" presetID="26" presetClass="emph" presetSubtype="0" fill="hold" grpId="0" nodeType="withEffect">
                                  <p:stCondLst>
                                    <p:cond delay="0"/>
                                  </p:stCondLst>
                                  <p:childTnLst>
                                    <p:animEffect transition="out" filter="fade">
                                      <p:cBhvr>
                                        <p:cTn id="81" dur="500" tmFilter="0, 0; .2, .5; .8, .5; 1, 0"/>
                                        <p:tgtEl>
                                          <p:spTgt spid="51220"/>
                                        </p:tgtEl>
                                      </p:cBhvr>
                                    </p:animEffect>
                                    <p:animScale>
                                      <p:cBhvr>
                                        <p:cTn id="82" dur="250" autoRev="1" fill="hold"/>
                                        <p:tgtEl>
                                          <p:spTgt spid="51220"/>
                                        </p:tgtEl>
                                      </p:cBhvr>
                                      <p:by x="105000" y="105000"/>
                                    </p:animScale>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125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1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bldLvl="0" animBg="1"/>
      <p:bldP spid="51206" grpId="0" bldLvl="0" animBg="1"/>
      <p:bldP spid="51208" grpId="0" bldLvl="0" animBg="1"/>
      <p:bldP spid="51212" grpId="0" bldLvl="0" animBg="1"/>
      <p:bldP spid="51213" grpId="0" bldLvl="0" animBg="1"/>
      <p:bldP spid="51214" grpId="0" bldLvl="0" animBg="1"/>
      <p:bldP spid="51215" grpId="0" bldLvl="0" animBg="1"/>
      <p:bldP spid="51218" grpId="0" bldLvl="0" animBg="1"/>
      <p:bldP spid="51219" grpId="0" bldLvl="0" animBg="1"/>
      <p:bldP spid="51220" grpId="0" bldLvl="0" animBg="1"/>
      <p:bldP spid="51242" grpId="0" bldLvl="0" animBg="1"/>
      <p:bldP spid="51243" grpId="0" bldLvl="0" animBg="1"/>
      <p:bldP spid="51244" grpId="0" bldLvl="0" animBg="1"/>
      <p:bldP spid="51245" grpId="0" bldLvl="0" animBg="1"/>
      <p:bldP spid="51246" grpId="0" bldLvl="0" animBg="1"/>
      <p:bldP spid="51247" grpId="0" bldLvl="0" animBg="1"/>
      <p:bldP spid="51248" grpId="0" bldLvl="0" animBg="1"/>
      <p:bldP spid="51249" grpId="0" bldLvl="0" animBg="1"/>
      <p:bldP spid="51250" grpId="0" bldLvl="0" animBg="1"/>
      <p:bldP spid="51251" grpId="0" bldLvl="0" animBg="1"/>
      <p:bldP spid="51252" grpId="0" bldLvl="0" animBg="1"/>
      <p:bldP spid="51253" grpId="0" bldLvl="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ChangeArrowheads="1"/>
          </p:cNvSpPr>
          <p:nvPr/>
        </p:nvSpPr>
        <p:spPr bwMode="auto">
          <a:xfrm>
            <a:off x="3709988" y="2833688"/>
            <a:ext cx="9144000" cy="0"/>
          </a:xfrm>
          <a:prstGeom prst="rect">
            <a:avLst/>
          </a:prstGeom>
          <a:noFill/>
          <a:ln w="9525">
            <a:noFill/>
            <a:miter lim="800000"/>
          </a:ln>
          <a:effectLst/>
        </p:spPr>
        <p:txBody>
          <a:bodyPr>
            <a:spAutoFit/>
          </a:bodyPr>
          <a:lstStyle/>
          <a:p>
            <a:endParaRPr lang="zh-CN" altLang="en-US"/>
          </a:p>
        </p:txBody>
      </p:sp>
      <p:sp>
        <p:nvSpPr>
          <p:cNvPr id="51205" name="Oval 5"/>
          <p:cNvSpPr>
            <a:spLocks noChangeArrowheads="1"/>
          </p:cNvSpPr>
          <p:nvPr/>
        </p:nvSpPr>
        <p:spPr bwMode="auto">
          <a:xfrm>
            <a:off x="3059113" y="765175"/>
            <a:ext cx="288925" cy="360363"/>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0</a:t>
            </a:r>
          </a:p>
        </p:txBody>
      </p:sp>
      <p:sp>
        <p:nvSpPr>
          <p:cNvPr id="51206" name="Oval 6"/>
          <p:cNvSpPr>
            <a:spLocks noChangeArrowheads="1"/>
          </p:cNvSpPr>
          <p:nvPr/>
        </p:nvSpPr>
        <p:spPr bwMode="auto">
          <a:xfrm>
            <a:off x="3779838" y="188913"/>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1</a:t>
            </a:r>
          </a:p>
        </p:txBody>
      </p:sp>
      <p:sp>
        <p:nvSpPr>
          <p:cNvPr id="51207" name="Oval 7"/>
          <p:cNvSpPr>
            <a:spLocks noChangeArrowheads="1"/>
          </p:cNvSpPr>
          <p:nvPr/>
        </p:nvSpPr>
        <p:spPr bwMode="auto">
          <a:xfrm>
            <a:off x="3851275" y="1412875"/>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3</a:t>
            </a:r>
          </a:p>
        </p:txBody>
      </p:sp>
      <p:sp>
        <p:nvSpPr>
          <p:cNvPr id="51208" name="Oval 8"/>
          <p:cNvSpPr>
            <a:spLocks noChangeArrowheads="1"/>
          </p:cNvSpPr>
          <p:nvPr/>
        </p:nvSpPr>
        <p:spPr bwMode="auto">
          <a:xfrm>
            <a:off x="4500563" y="765175"/>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2</a:t>
            </a:r>
          </a:p>
        </p:txBody>
      </p:sp>
      <p:sp>
        <p:nvSpPr>
          <p:cNvPr id="51209" name="Oval 9"/>
          <p:cNvSpPr>
            <a:spLocks noChangeArrowheads="1"/>
          </p:cNvSpPr>
          <p:nvPr/>
        </p:nvSpPr>
        <p:spPr bwMode="auto">
          <a:xfrm>
            <a:off x="5435600" y="188913"/>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4</a:t>
            </a:r>
          </a:p>
        </p:txBody>
      </p:sp>
      <p:sp>
        <p:nvSpPr>
          <p:cNvPr id="51210" name="Oval 10"/>
          <p:cNvSpPr>
            <a:spLocks noChangeArrowheads="1"/>
          </p:cNvSpPr>
          <p:nvPr/>
        </p:nvSpPr>
        <p:spPr bwMode="auto">
          <a:xfrm>
            <a:off x="5435600" y="1412875"/>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5</a:t>
            </a:r>
          </a:p>
        </p:txBody>
      </p:sp>
      <p:sp>
        <p:nvSpPr>
          <p:cNvPr id="51211" name="Oval 11"/>
          <p:cNvSpPr>
            <a:spLocks noChangeArrowheads="1"/>
          </p:cNvSpPr>
          <p:nvPr/>
        </p:nvSpPr>
        <p:spPr bwMode="auto">
          <a:xfrm>
            <a:off x="6227763" y="836613"/>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6</a:t>
            </a:r>
          </a:p>
        </p:txBody>
      </p:sp>
      <p:sp>
        <p:nvSpPr>
          <p:cNvPr id="51212" name="Freeform 12"/>
          <p:cNvSpPr/>
          <p:nvPr/>
        </p:nvSpPr>
        <p:spPr bwMode="auto">
          <a:xfrm>
            <a:off x="3309938" y="431800"/>
            <a:ext cx="469900" cy="381000"/>
          </a:xfrm>
          <a:custGeom>
            <a:avLst/>
            <a:gdLst/>
            <a:ahLst/>
            <a:cxnLst>
              <a:cxn ang="0">
                <a:pos x="0" y="240"/>
              </a:cxn>
              <a:cxn ang="0">
                <a:pos x="296" y="0"/>
              </a:cxn>
            </a:cxnLst>
            <a:rect l="0" t="0" r="r" b="b"/>
            <a:pathLst>
              <a:path w="296" h="240">
                <a:moveTo>
                  <a:pt x="0" y="240"/>
                </a:moveTo>
                <a:lnTo>
                  <a:pt x="296"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51213" name="Line 13"/>
          <p:cNvSpPr>
            <a:spLocks noChangeShapeType="1"/>
          </p:cNvSpPr>
          <p:nvPr/>
        </p:nvSpPr>
        <p:spPr bwMode="auto">
          <a:xfrm>
            <a:off x="3348038" y="981075"/>
            <a:ext cx="1152525" cy="0"/>
          </a:xfrm>
          <a:prstGeom prst="line">
            <a:avLst/>
          </a:prstGeom>
          <a:noFill/>
          <a:ln w="19050">
            <a:solidFill>
              <a:srgbClr val="3333FF"/>
            </a:solidFill>
            <a:round/>
            <a:tailEnd type="stealth" w="med" len="lg"/>
          </a:ln>
          <a:effectLst/>
        </p:spPr>
        <p:txBody>
          <a:bodyPr wrap="none"/>
          <a:lstStyle/>
          <a:p>
            <a:endParaRPr lang="zh-CN" altLang="en-US"/>
          </a:p>
        </p:txBody>
      </p:sp>
      <p:sp>
        <p:nvSpPr>
          <p:cNvPr id="51214" name="Line 14"/>
          <p:cNvSpPr>
            <a:spLocks noChangeShapeType="1"/>
          </p:cNvSpPr>
          <p:nvPr/>
        </p:nvSpPr>
        <p:spPr bwMode="auto">
          <a:xfrm>
            <a:off x="3289300" y="1090613"/>
            <a:ext cx="574675" cy="431800"/>
          </a:xfrm>
          <a:prstGeom prst="line">
            <a:avLst/>
          </a:prstGeom>
          <a:noFill/>
          <a:ln w="19050">
            <a:solidFill>
              <a:srgbClr val="3333FF"/>
            </a:solidFill>
            <a:round/>
            <a:tailEnd type="stealth" w="med" len="lg"/>
          </a:ln>
          <a:effectLst/>
        </p:spPr>
        <p:txBody>
          <a:bodyPr wrap="none"/>
          <a:lstStyle/>
          <a:p>
            <a:endParaRPr lang="zh-CN" altLang="en-US"/>
          </a:p>
        </p:txBody>
      </p:sp>
      <p:sp>
        <p:nvSpPr>
          <p:cNvPr id="51215" name="Line 15"/>
          <p:cNvSpPr>
            <a:spLocks noChangeShapeType="1"/>
          </p:cNvSpPr>
          <p:nvPr/>
        </p:nvSpPr>
        <p:spPr bwMode="auto">
          <a:xfrm>
            <a:off x="4068763" y="333375"/>
            <a:ext cx="1366837" cy="0"/>
          </a:xfrm>
          <a:prstGeom prst="line">
            <a:avLst/>
          </a:prstGeom>
          <a:noFill/>
          <a:ln w="19050">
            <a:solidFill>
              <a:srgbClr val="3333FF"/>
            </a:solidFill>
            <a:round/>
            <a:tailEnd type="stealth" w="med" len="lg"/>
          </a:ln>
          <a:effectLst/>
        </p:spPr>
        <p:txBody>
          <a:bodyPr wrap="none"/>
          <a:lstStyle/>
          <a:p>
            <a:endParaRPr lang="zh-CN" altLang="en-US"/>
          </a:p>
        </p:txBody>
      </p:sp>
      <p:sp>
        <p:nvSpPr>
          <p:cNvPr id="51216" name="Line 16"/>
          <p:cNvSpPr>
            <a:spLocks noChangeShapeType="1"/>
          </p:cNvSpPr>
          <p:nvPr/>
        </p:nvSpPr>
        <p:spPr bwMode="auto">
          <a:xfrm>
            <a:off x="4140200" y="1628775"/>
            <a:ext cx="1295400" cy="0"/>
          </a:xfrm>
          <a:prstGeom prst="line">
            <a:avLst/>
          </a:prstGeom>
          <a:noFill/>
          <a:ln w="19050">
            <a:solidFill>
              <a:srgbClr val="3333FF"/>
            </a:solidFill>
            <a:round/>
            <a:tailEnd type="stealth" w="med" len="lg"/>
          </a:ln>
          <a:effectLst/>
        </p:spPr>
        <p:txBody>
          <a:bodyPr wrap="none"/>
          <a:lstStyle/>
          <a:p>
            <a:endParaRPr lang="zh-CN" altLang="en-US"/>
          </a:p>
        </p:txBody>
      </p:sp>
      <p:sp>
        <p:nvSpPr>
          <p:cNvPr id="51217" name="Freeform 17"/>
          <p:cNvSpPr/>
          <p:nvPr/>
        </p:nvSpPr>
        <p:spPr bwMode="auto">
          <a:xfrm>
            <a:off x="4102100" y="1052513"/>
            <a:ext cx="469900" cy="407987"/>
          </a:xfrm>
          <a:custGeom>
            <a:avLst/>
            <a:gdLst/>
            <a:ahLst/>
            <a:cxnLst>
              <a:cxn ang="0">
                <a:pos x="0" y="257"/>
              </a:cxn>
              <a:cxn ang="0">
                <a:pos x="296" y="0"/>
              </a:cxn>
            </a:cxnLst>
            <a:rect l="0" t="0" r="r" b="b"/>
            <a:pathLst>
              <a:path w="296" h="257">
                <a:moveTo>
                  <a:pt x="0" y="257"/>
                </a:moveTo>
                <a:lnTo>
                  <a:pt x="296" y="0"/>
                </a:lnTo>
              </a:path>
            </a:pathLst>
          </a:custGeom>
          <a:noFill/>
          <a:ln w="19050">
            <a:solidFill>
              <a:srgbClr val="3333FF"/>
            </a:solidFill>
            <a:round/>
            <a:tailEnd type="stealth" w="med" len="lg"/>
          </a:ln>
          <a:effectLst/>
        </p:spPr>
        <p:txBody>
          <a:bodyPr wrap="none"/>
          <a:lstStyle/>
          <a:p>
            <a:endParaRPr lang="zh-CN" altLang="en-US"/>
          </a:p>
        </p:txBody>
      </p:sp>
      <p:sp>
        <p:nvSpPr>
          <p:cNvPr id="51218" name="Line 18"/>
          <p:cNvSpPr>
            <a:spLocks noChangeShapeType="1"/>
          </p:cNvSpPr>
          <p:nvPr/>
        </p:nvSpPr>
        <p:spPr bwMode="auto">
          <a:xfrm>
            <a:off x="4043363" y="476250"/>
            <a:ext cx="503237" cy="360363"/>
          </a:xfrm>
          <a:prstGeom prst="line">
            <a:avLst/>
          </a:prstGeom>
          <a:noFill/>
          <a:ln w="19050">
            <a:solidFill>
              <a:srgbClr val="3333FF"/>
            </a:solidFill>
            <a:round/>
            <a:tailEnd type="stealth" w="med" len="lg"/>
          </a:ln>
          <a:effectLst/>
        </p:spPr>
        <p:txBody>
          <a:bodyPr wrap="none"/>
          <a:lstStyle/>
          <a:p>
            <a:endParaRPr lang="zh-CN" altLang="en-US"/>
          </a:p>
        </p:txBody>
      </p:sp>
      <p:sp>
        <p:nvSpPr>
          <p:cNvPr id="51219" name="Freeform 19"/>
          <p:cNvSpPr/>
          <p:nvPr/>
        </p:nvSpPr>
        <p:spPr bwMode="auto">
          <a:xfrm>
            <a:off x="4795838" y="477838"/>
            <a:ext cx="639762" cy="411162"/>
          </a:xfrm>
          <a:custGeom>
            <a:avLst/>
            <a:gdLst/>
            <a:ahLst/>
            <a:cxnLst>
              <a:cxn ang="0">
                <a:pos x="0" y="259"/>
              </a:cxn>
              <a:cxn ang="0">
                <a:pos x="403" y="0"/>
              </a:cxn>
            </a:cxnLst>
            <a:rect l="0" t="0" r="r" b="b"/>
            <a:pathLst>
              <a:path w="403" h="259">
                <a:moveTo>
                  <a:pt x="0" y="259"/>
                </a:moveTo>
                <a:lnTo>
                  <a:pt x="403"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51220" name="Line 20"/>
          <p:cNvSpPr>
            <a:spLocks noChangeShapeType="1"/>
          </p:cNvSpPr>
          <p:nvPr/>
        </p:nvSpPr>
        <p:spPr bwMode="auto">
          <a:xfrm>
            <a:off x="4787900" y="1052513"/>
            <a:ext cx="647700" cy="431800"/>
          </a:xfrm>
          <a:prstGeom prst="line">
            <a:avLst/>
          </a:prstGeom>
          <a:noFill/>
          <a:ln w="19050">
            <a:solidFill>
              <a:srgbClr val="3333FF"/>
            </a:solidFill>
            <a:round/>
            <a:tailEnd type="stealth" w="med" len="lg"/>
          </a:ln>
          <a:effectLst/>
        </p:spPr>
        <p:txBody>
          <a:bodyPr wrap="none"/>
          <a:lstStyle/>
          <a:p>
            <a:endParaRPr lang="zh-CN" altLang="en-US"/>
          </a:p>
        </p:txBody>
      </p:sp>
      <p:sp>
        <p:nvSpPr>
          <p:cNvPr id="51221" name="Line 21"/>
          <p:cNvSpPr>
            <a:spLocks noChangeShapeType="1"/>
          </p:cNvSpPr>
          <p:nvPr/>
        </p:nvSpPr>
        <p:spPr bwMode="auto">
          <a:xfrm flipV="1">
            <a:off x="5580063" y="549275"/>
            <a:ext cx="0" cy="863600"/>
          </a:xfrm>
          <a:prstGeom prst="line">
            <a:avLst/>
          </a:prstGeom>
          <a:noFill/>
          <a:ln w="19050">
            <a:solidFill>
              <a:srgbClr val="3333FF"/>
            </a:solidFill>
            <a:round/>
            <a:tailEnd type="stealth" w="med" len="lg"/>
          </a:ln>
          <a:effectLst/>
        </p:spPr>
        <p:txBody>
          <a:bodyPr wrap="none"/>
          <a:lstStyle/>
          <a:p>
            <a:endParaRPr lang="zh-CN" altLang="en-US"/>
          </a:p>
        </p:txBody>
      </p:sp>
      <p:sp>
        <p:nvSpPr>
          <p:cNvPr id="51222" name="Line 22"/>
          <p:cNvSpPr>
            <a:spLocks noChangeShapeType="1"/>
          </p:cNvSpPr>
          <p:nvPr/>
        </p:nvSpPr>
        <p:spPr bwMode="auto">
          <a:xfrm flipV="1">
            <a:off x="5724525" y="1150938"/>
            <a:ext cx="576263" cy="431800"/>
          </a:xfrm>
          <a:prstGeom prst="line">
            <a:avLst/>
          </a:prstGeom>
          <a:noFill/>
          <a:ln w="19050">
            <a:solidFill>
              <a:srgbClr val="3333FF"/>
            </a:solidFill>
            <a:round/>
            <a:tailEnd type="stealth" w="med" len="lg"/>
          </a:ln>
          <a:effectLst/>
        </p:spPr>
        <p:txBody>
          <a:bodyPr wrap="none"/>
          <a:lstStyle/>
          <a:p>
            <a:endParaRPr lang="zh-CN" altLang="en-US"/>
          </a:p>
        </p:txBody>
      </p:sp>
      <p:sp>
        <p:nvSpPr>
          <p:cNvPr id="51223" name="Line 23"/>
          <p:cNvSpPr>
            <a:spLocks noChangeShapeType="1"/>
          </p:cNvSpPr>
          <p:nvPr/>
        </p:nvSpPr>
        <p:spPr bwMode="auto">
          <a:xfrm>
            <a:off x="5724525" y="379413"/>
            <a:ext cx="576263" cy="503237"/>
          </a:xfrm>
          <a:prstGeom prst="line">
            <a:avLst/>
          </a:prstGeom>
          <a:noFill/>
          <a:ln w="19050">
            <a:solidFill>
              <a:srgbClr val="3333FF"/>
            </a:solidFill>
            <a:round/>
            <a:tailEnd type="stealth" w="med" len="lg"/>
          </a:ln>
          <a:effectLst/>
        </p:spPr>
        <p:txBody>
          <a:bodyPr wrap="none"/>
          <a:lstStyle/>
          <a:p>
            <a:endParaRPr lang="zh-CN" altLang="en-US"/>
          </a:p>
        </p:txBody>
      </p:sp>
      <p:sp>
        <p:nvSpPr>
          <p:cNvPr id="51224" name="Text Box 24"/>
          <p:cNvSpPr txBox="1">
            <a:spLocks noChangeArrowheads="1"/>
          </p:cNvSpPr>
          <p:nvPr/>
        </p:nvSpPr>
        <p:spPr bwMode="auto">
          <a:xfrm>
            <a:off x="3203575" y="260350"/>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4</a:t>
            </a:r>
          </a:p>
        </p:txBody>
      </p:sp>
      <p:sp>
        <p:nvSpPr>
          <p:cNvPr id="51225" name="Text Box 25"/>
          <p:cNvSpPr txBox="1">
            <a:spLocks noChangeArrowheads="1"/>
          </p:cNvSpPr>
          <p:nvPr/>
        </p:nvSpPr>
        <p:spPr bwMode="auto">
          <a:xfrm>
            <a:off x="4500563" y="-26988"/>
            <a:ext cx="433387" cy="396876"/>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7</a:t>
            </a:r>
          </a:p>
        </p:txBody>
      </p:sp>
      <p:sp>
        <p:nvSpPr>
          <p:cNvPr id="51226" name="Text Box 26"/>
          <p:cNvSpPr txBox="1">
            <a:spLocks noChangeArrowheads="1"/>
          </p:cNvSpPr>
          <p:nvPr/>
        </p:nvSpPr>
        <p:spPr bwMode="auto">
          <a:xfrm>
            <a:off x="4714875" y="414338"/>
            <a:ext cx="433388" cy="396875"/>
          </a:xfrm>
          <a:prstGeom prst="rect">
            <a:avLst/>
          </a:prstGeom>
          <a:noFill/>
          <a:ln w="19050" algn="ctr">
            <a:noFill/>
            <a:miter lim="800000"/>
            <a:tailEnd type="none" w="med" len="lg"/>
          </a:ln>
          <a:effectLst/>
        </p:spPr>
        <p:txBody>
          <a:bodyPr>
            <a:spAutoFit/>
          </a:bodyPr>
          <a:lstStyle/>
          <a:p>
            <a:pPr algn="ctr"/>
            <a:r>
              <a:rPr lang="en-US" altLang="zh-CN" sz="2000" dirty="0">
                <a:solidFill>
                  <a:srgbClr val="339933"/>
                </a:solidFill>
              </a:rPr>
              <a:t>6</a:t>
            </a:r>
          </a:p>
        </p:txBody>
      </p:sp>
      <p:sp>
        <p:nvSpPr>
          <p:cNvPr id="51227" name="Text Box 27"/>
          <p:cNvSpPr txBox="1">
            <a:spLocks noChangeArrowheads="1"/>
          </p:cNvSpPr>
          <p:nvPr/>
        </p:nvSpPr>
        <p:spPr bwMode="auto">
          <a:xfrm>
            <a:off x="5461000" y="75406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1</a:t>
            </a:r>
          </a:p>
        </p:txBody>
      </p:sp>
      <p:sp>
        <p:nvSpPr>
          <p:cNvPr id="51228" name="Text Box 28"/>
          <p:cNvSpPr txBox="1">
            <a:spLocks noChangeArrowheads="1"/>
          </p:cNvSpPr>
          <p:nvPr/>
        </p:nvSpPr>
        <p:spPr bwMode="auto">
          <a:xfrm>
            <a:off x="5867400" y="295275"/>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29" name="Text Box 29"/>
          <p:cNvSpPr txBox="1">
            <a:spLocks noChangeArrowheads="1"/>
          </p:cNvSpPr>
          <p:nvPr/>
        </p:nvSpPr>
        <p:spPr bwMode="auto">
          <a:xfrm>
            <a:off x="5881688" y="1282700"/>
            <a:ext cx="433387" cy="396875"/>
          </a:xfrm>
          <a:prstGeom prst="rect">
            <a:avLst/>
          </a:prstGeom>
          <a:noFill/>
          <a:ln w="19050" algn="ctr">
            <a:noFill/>
            <a:miter lim="800000"/>
            <a:tailEnd type="none" w="med" len="lg"/>
          </a:ln>
          <a:effectLst/>
        </p:spPr>
        <p:txBody>
          <a:bodyPr>
            <a:spAutoFit/>
          </a:bodyPr>
          <a:lstStyle/>
          <a:p>
            <a:pPr algn="ctr"/>
            <a:r>
              <a:rPr lang="en-US" altLang="zh-CN" sz="2000" dirty="0">
                <a:solidFill>
                  <a:srgbClr val="339933"/>
                </a:solidFill>
              </a:rPr>
              <a:t>8</a:t>
            </a:r>
          </a:p>
        </p:txBody>
      </p:sp>
      <p:sp>
        <p:nvSpPr>
          <p:cNvPr id="51230" name="Text Box 30"/>
          <p:cNvSpPr txBox="1">
            <a:spLocks noChangeArrowheads="1"/>
          </p:cNvSpPr>
          <p:nvPr/>
        </p:nvSpPr>
        <p:spPr bwMode="auto">
          <a:xfrm>
            <a:off x="4427538" y="1557338"/>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5</a:t>
            </a:r>
          </a:p>
        </p:txBody>
      </p:sp>
      <p:sp>
        <p:nvSpPr>
          <p:cNvPr id="51231" name="Text Box 31"/>
          <p:cNvSpPr txBox="1">
            <a:spLocks noChangeArrowheads="1"/>
          </p:cNvSpPr>
          <p:nvPr/>
        </p:nvSpPr>
        <p:spPr bwMode="auto">
          <a:xfrm>
            <a:off x="3203575" y="116046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32" name="Text Box 32"/>
          <p:cNvSpPr txBox="1">
            <a:spLocks noChangeArrowheads="1"/>
          </p:cNvSpPr>
          <p:nvPr/>
        </p:nvSpPr>
        <p:spPr bwMode="auto">
          <a:xfrm>
            <a:off x="3635375" y="63341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33" name="Text Box 33"/>
          <p:cNvSpPr txBox="1">
            <a:spLocks noChangeArrowheads="1"/>
          </p:cNvSpPr>
          <p:nvPr/>
        </p:nvSpPr>
        <p:spPr bwMode="auto">
          <a:xfrm>
            <a:off x="4024313" y="1054100"/>
            <a:ext cx="298450" cy="304800"/>
          </a:xfrm>
          <a:prstGeom prst="rect">
            <a:avLst/>
          </a:prstGeom>
          <a:noFill/>
          <a:ln w="19050" algn="ctr">
            <a:noFill/>
            <a:miter lim="800000"/>
            <a:tailEnd type="none" w="med" len="lg"/>
          </a:ln>
          <a:effectLst/>
        </p:spPr>
        <p:txBody>
          <a:bodyPr lIns="0" tIns="0" rIns="0" bIns="0">
            <a:spAutoFit/>
          </a:bodyPr>
          <a:lstStyle/>
          <a:p>
            <a:pPr algn="ctr"/>
            <a:r>
              <a:rPr lang="en-US" altLang="zh-CN" sz="2000">
                <a:solidFill>
                  <a:srgbClr val="339933"/>
                </a:solidFill>
              </a:rPr>
              <a:t>2</a:t>
            </a:r>
          </a:p>
        </p:txBody>
      </p:sp>
      <p:sp>
        <p:nvSpPr>
          <p:cNvPr id="51234" name="Text Box 34"/>
          <p:cNvSpPr txBox="1">
            <a:spLocks noChangeArrowheads="1"/>
          </p:cNvSpPr>
          <p:nvPr/>
        </p:nvSpPr>
        <p:spPr bwMode="auto">
          <a:xfrm>
            <a:off x="4884738" y="895350"/>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4</a:t>
            </a:r>
          </a:p>
        </p:txBody>
      </p:sp>
      <p:sp>
        <p:nvSpPr>
          <p:cNvPr id="51235" name="Text Box 35"/>
          <p:cNvSpPr txBox="1">
            <a:spLocks noChangeArrowheads="1"/>
          </p:cNvSpPr>
          <p:nvPr/>
        </p:nvSpPr>
        <p:spPr bwMode="auto">
          <a:xfrm>
            <a:off x="4140200" y="333375"/>
            <a:ext cx="287338" cy="304800"/>
          </a:xfrm>
          <a:prstGeom prst="rect">
            <a:avLst/>
          </a:prstGeom>
          <a:noFill/>
          <a:ln w="19050" algn="ctr">
            <a:noFill/>
            <a:miter lim="800000"/>
            <a:tailEnd type="none" w="med" len="lg"/>
          </a:ln>
          <a:effectLst/>
        </p:spPr>
        <p:txBody>
          <a:bodyPr lIns="0" tIns="0" rIns="0" bIns="0">
            <a:spAutoFit/>
          </a:bodyPr>
          <a:lstStyle/>
          <a:p>
            <a:pPr algn="ctr"/>
            <a:r>
              <a:rPr lang="en-US" altLang="zh-CN" sz="2000">
                <a:solidFill>
                  <a:srgbClr val="339933"/>
                </a:solidFill>
              </a:rPr>
              <a:t>1</a:t>
            </a:r>
          </a:p>
        </p:txBody>
      </p:sp>
      <p:sp>
        <p:nvSpPr>
          <p:cNvPr id="51237" name="Text Box 37"/>
          <p:cNvSpPr txBox="1">
            <a:spLocks noChangeArrowheads="1"/>
          </p:cNvSpPr>
          <p:nvPr/>
        </p:nvSpPr>
        <p:spPr bwMode="auto">
          <a:xfrm>
            <a:off x="323850" y="1982788"/>
            <a:ext cx="8208963" cy="336550"/>
          </a:xfrm>
          <a:prstGeom prst="rect">
            <a:avLst/>
          </a:prstGeom>
          <a:noFill/>
          <a:ln w="19050" algn="ctr">
            <a:noFill/>
            <a:miter lim="800000"/>
            <a:tailEnd type="none" w="med" len="lg"/>
          </a:ln>
          <a:effectLst/>
        </p:spPr>
        <p:txBody>
          <a:bodyPr>
            <a:spAutoFit/>
          </a:bodyPr>
          <a:lstStyle/>
          <a:p>
            <a:pPr algn="l">
              <a:lnSpc>
                <a:spcPct val="80000"/>
              </a:lnSpc>
            </a:pPr>
            <a:r>
              <a:rPr kumimoji="1" lang="en-US" altLang="zh-CN" sz="2000">
                <a:solidFill>
                  <a:srgbClr val="FF00FF"/>
                </a:solidFill>
              </a:rPr>
              <a:t>S	               U	                     dist[]                            path[]</a:t>
            </a:r>
            <a:endParaRPr lang="en-US" altLang="zh-CN" sz="2000">
              <a:solidFill>
                <a:srgbClr val="FF00FF"/>
              </a:solidFill>
            </a:endParaRPr>
          </a:p>
        </p:txBody>
      </p:sp>
      <p:sp>
        <p:nvSpPr>
          <p:cNvPr id="51240" name="Text Box 40"/>
          <p:cNvSpPr txBox="1">
            <a:spLocks noChangeArrowheads="1"/>
          </p:cNvSpPr>
          <p:nvPr/>
        </p:nvSpPr>
        <p:spPr bwMode="auto">
          <a:xfrm>
            <a:off x="3670300" y="2454275"/>
            <a:ext cx="2232025" cy="304800"/>
          </a:xfrm>
          <a:prstGeom prst="rect">
            <a:avLst/>
          </a:prstGeom>
          <a:noFill/>
          <a:ln w="19050" algn="ctr">
            <a:noFill/>
            <a:miter lim="800000"/>
            <a:tailEnd type="none" w="med" len="lg"/>
          </a:ln>
          <a:effectLst/>
        </p:spPr>
        <p:txBody>
          <a:bodyPr lIns="0" tIns="0" rIns="0" bIns="0">
            <a:spAutoFit/>
          </a:bodyPr>
          <a:lstStyle/>
          <a:p>
            <a:pPr algn="l"/>
            <a:r>
              <a:rPr lang="en-US" altLang="zh-CN" sz="2000" dirty="0"/>
              <a:t>0   1  2  3   4    5    6</a:t>
            </a:r>
          </a:p>
        </p:txBody>
      </p:sp>
      <p:sp>
        <p:nvSpPr>
          <p:cNvPr id="51241" name="Text Box 41"/>
          <p:cNvSpPr txBox="1">
            <a:spLocks noChangeArrowheads="1"/>
          </p:cNvSpPr>
          <p:nvPr/>
        </p:nvSpPr>
        <p:spPr bwMode="auto">
          <a:xfrm>
            <a:off x="6372200" y="2420938"/>
            <a:ext cx="2016125" cy="304800"/>
          </a:xfrm>
          <a:prstGeom prst="rect">
            <a:avLst/>
          </a:prstGeom>
          <a:noFill/>
          <a:ln w="19050" algn="ctr">
            <a:noFill/>
            <a:miter lim="800000"/>
            <a:tailEnd type="none" w="med" len="lg"/>
          </a:ln>
          <a:effectLst/>
        </p:spPr>
        <p:txBody>
          <a:bodyPr lIns="0" tIns="0" rIns="0" bIns="0">
            <a:spAutoFit/>
          </a:bodyPr>
          <a:lstStyle/>
          <a:p>
            <a:pPr algn="l"/>
            <a:r>
              <a:rPr lang="en-US" altLang="zh-CN" sz="2000" dirty="0"/>
              <a:t>0  1  2  3   4   5    6</a:t>
            </a:r>
          </a:p>
        </p:txBody>
      </p:sp>
      <p:sp>
        <p:nvSpPr>
          <p:cNvPr id="51250" name="Text Box 50"/>
          <p:cNvSpPr txBox="1">
            <a:spLocks noChangeArrowheads="1"/>
          </p:cNvSpPr>
          <p:nvPr/>
        </p:nvSpPr>
        <p:spPr bwMode="auto">
          <a:xfrm>
            <a:off x="250825" y="2895596"/>
            <a:ext cx="79216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{0,1,</a:t>
            </a:r>
            <a:r>
              <a:rPr lang="en-US" altLang="zh-CN" sz="2000" dirty="0">
                <a:solidFill>
                  <a:srgbClr val="FF3300"/>
                </a:solidFill>
              </a:rPr>
              <a:t>2</a:t>
            </a:r>
            <a:r>
              <a:rPr lang="en-US" altLang="zh-CN" sz="2000" dirty="0"/>
              <a:t>}</a:t>
            </a:r>
          </a:p>
        </p:txBody>
      </p:sp>
      <p:sp>
        <p:nvSpPr>
          <p:cNvPr id="51251" name="Text Box 51"/>
          <p:cNvSpPr txBox="1">
            <a:spLocks noChangeArrowheads="1"/>
          </p:cNvSpPr>
          <p:nvPr/>
        </p:nvSpPr>
        <p:spPr bwMode="auto">
          <a:xfrm>
            <a:off x="1619250" y="2895596"/>
            <a:ext cx="1441450"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{3,4,5,6}</a:t>
            </a:r>
          </a:p>
        </p:txBody>
      </p:sp>
      <p:sp>
        <p:nvSpPr>
          <p:cNvPr id="51252" name="Text Box 52"/>
          <p:cNvSpPr txBox="1">
            <a:spLocks noChangeArrowheads="1"/>
          </p:cNvSpPr>
          <p:nvPr/>
        </p:nvSpPr>
        <p:spPr bwMode="auto">
          <a:xfrm>
            <a:off x="3563938" y="2908296"/>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a:t>
            </a:r>
            <a:r>
              <a:rPr lang="en-US" altLang="zh-CN" sz="2000" dirty="0">
                <a:solidFill>
                  <a:srgbClr val="0000FF"/>
                </a:solidFill>
              </a:rPr>
              <a:t>4,</a:t>
            </a:r>
            <a:r>
              <a:rPr lang="en-US" altLang="zh-CN" sz="2000" dirty="0">
                <a:solidFill>
                  <a:srgbClr val="FF3300"/>
                </a:solidFill>
              </a:rPr>
              <a:t> </a:t>
            </a:r>
            <a:r>
              <a:rPr lang="en-US" altLang="zh-CN" sz="2000" dirty="0"/>
              <a:t>5, </a:t>
            </a:r>
            <a:r>
              <a:rPr lang="en-US" altLang="zh-CN" sz="2000" u="heavy" dirty="0">
                <a:uFill>
                  <a:solidFill>
                    <a:srgbClr val="C00000"/>
                  </a:solidFill>
                </a:uFill>
              </a:rPr>
              <a:t>6, 11,</a:t>
            </a:r>
            <a:r>
              <a:rPr lang="en-US" altLang="zh-CN" sz="2000" u="heavy" dirty="0">
                <a:solidFill>
                  <a:srgbClr val="6600CC"/>
                </a:solidFill>
                <a:uFill>
                  <a:solidFill>
                    <a:srgbClr val="C00000"/>
                  </a:solidFill>
                </a:uFill>
              </a:rPr>
              <a:t> </a:t>
            </a:r>
            <a:r>
              <a:rPr lang="en-US" altLang="zh-CN" sz="2000" u="heavy" dirty="0">
                <a:solidFill>
                  <a:srgbClr val="FF0000"/>
                </a:solidFill>
                <a:uFill>
                  <a:solidFill>
                    <a:srgbClr val="C00000"/>
                  </a:solidFill>
                </a:uFill>
              </a:rPr>
              <a:t>9</a:t>
            </a:r>
            <a:r>
              <a:rPr lang="en-US" altLang="zh-CN" sz="2000" u="heavy" dirty="0">
                <a:solidFill>
                  <a:srgbClr val="6600CC"/>
                </a:solidFill>
                <a:uFill>
                  <a:solidFill>
                    <a:srgbClr val="C00000"/>
                  </a:solidFill>
                </a:uFill>
              </a:rPr>
              <a:t>, </a:t>
            </a:r>
            <a:r>
              <a:rPr lang="en-US" altLang="zh-CN" sz="2000" u="heavy" dirty="0">
                <a:uFill>
                  <a:solidFill>
                    <a:srgbClr val="C00000"/>
                  </a:solidFill>
                </a:uFill>
              </a:rPr>
              <a:t>∞</a:t>
            </a:r>
            <a:r>
              <a:rPr lang="en-US" altLang="zh-CN" sz="2000" dirty="0"/>
              <a:t>}</a:t>
            </a:r>
          </a:p>
        </p:txBody>
      </p:sp>
      <p:sp>
        <p:nvSpPr>
          <p:cNvPr id="51253" name="Text Box 53"/>
          <p:cNvSpPr txBox="1">
            <a:spLocks noChangeArrowheads="1"/>
          </p:cNvSpPr>
          <p:nvPr/>
        </p:nvSpPr>
        <p:spPr bwMode="auto">
          <a:xfrm>
            <a:off x="6300788" y="2908296"/>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0, 1, 0,  1,  </a:t>
            </a:r>
            <a:r>
              <a:rPr lang="en-US" altLang="zh-CN" sz="2000" dirty="0">
                <a:solidFill>
                  <a:srgbClr val="FF0000"/>
                </a:solidFill>
              </a:rPr>
              <a:t>2</a:t>
            </a:r>
            <a:r>
              <a:rPr lang="en-US" altLang="zh-CN" sz="2000" dirty="0"/>
              <a:t>, -1}</a:t>
            </a:r>
          </a:p>
        </p:txBody>
      </p:sp>
      <p:sp>
        <p:nvSpPr>
          <p:cNvPr id="51277" name="Text Box 77"/>
          <p:cNvSpPr txBox="1">
            <a:spLocks noChangeArrowheads="1"/>
          </p:cNvSpPr>
          <p:nvPr/>
        </p:nvSpPr>
        <p:spPr bwMode="auto">
          <a:xfrm>
            <a:off x="214282" y="241679"/>
            <a:ext cx="1603357" cy="615553"/>
          </a:xfrm>
          <a:prstGeom prst="rect">
            <a:avLst/>
          </a:prstGeom>
        </p:spPr>
        <p:style>
          <a:lnRef idx="1">
            <a:schemeClr val="accent4"/>
          </a:lnRef>
          <a:fillRef idx="3">
            <a:schemeClr val="accent4"/>
          </a:fillRef>
          <a:effectRef idx="2">
            <a:schemeClr val="accent4"/>
          </a:effectRef>
          <a:fontRef idx="minor">
            <a:schemeClr val="lt1"/>
          </a:fontRef>
        </p:style>
        <p:txBody>
          <a:bodyPr wrap="square" lIns="0" tIns="0" rIns="0" bIns="0">
            <a:spAutoFit/>
          </a:bodyPr>
          <a:lstStyle/>
          <a:p>
            <a:pPr algn="ctr"/>
            <a:r>
              <a:rPr lang="en-US" altLang="zh-CN" sz="2000" dirty="0" err="1">
                <a:solidFill>
                  <a:schemeClr val="bg1"/>
                </a:solidFill>
                <a:latin typeface="Times New Roman" panose="02020603050405020304" pitchFamily="18" charset="0"/>
                <a:ea typeface="楷体" panose="02010609060101010101" pitchFamily="49" charset="-122"/>
                <a:cs typeface="Times New Roman" panose="02020603050405020304" pitchFamily="18" charset="0"/>
              </a:rPr>
              <a:t>Dijkstra</a:t>
            </a:r>
            <a:r>
              <a:rPr lang="zh-CN" altLang="en-US"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算法</a:t>
            </a:r>
            <a:r>
              <a:rPr lang="zh-CN" altLang="en-US" sz="2000"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示例演示</a:t>
            </a:r>
            <a:endParaRPr lang="zh-CN" altLang="en-US"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 name="组合 75"/>
          <p:cNvGrpSpPr/>
          <p:nvPr/>
        </p:nvGrpSpPr>
        <p:grpSpPr>
          <a:xfrm>
            <a:off x="4908552" y="3189286"/>
            <a:ext cx="2143140" cy="428628"/>
            <a:chOff x="4572000" y="3214686"/>
            <a:chExt cx="2143140" cy="428628"/>
          </a:xfrm>
        </p:grpSpPr>
        <p:sp>
          <p:nvSpPr>
            <p:cNvPr id="77" name="下箭头 76"/>
            <p:cNvSpPr/>
            <p:nvPr/>
          </p:nvSpPr>
          <p:spPr>
            <a:xfrm>
              <a:off x="4572000" y="3214686"/>
              <a:ext cx="142876"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l"/>
              <a:endParaRPr lang="zh-CN" altLang="en-US"/>
            </a:p>
          </p:txBody>
        </p:sp>
        <p:sp>
          <p:nvSpPr>
            <p:cNvPr id="78" name="TextBox 77"/>
            <p:cNvSpPr txBox="1"/>
            <p:nvPr/>
          </p:nvSpPr>
          <p:spPr>
            <a:xfrm>
              <a:off x="4786314" y="3243204"/>
              <a:ext cx="1928826" cy="369332"/>
            </a:xfrm>
            <a:prstGeom prst="rect">
              <a:avLst/>
            </a:prstGeom>
            <a:noFill/>
          </p:spPr>
          <p:txBody>
            <a:bodyPr wrap="square" rtlCol="0">
              <a:spAutoFit/>
            </a:bodyPr>
            <a:lstStyle/>
            <a:p>
              <a:pPr algn="l"/>
              <a:r>
                <a:rPr lang="zh-CN" altLang="en-US" sz="1800" dirty="0" smtClean="0">
                  <a:ea typeface="楷体" panose="02010609060101010101" pitchFamily="49" charset="-122"/>
                  <a:cs typeface="Times New Roman" panose="02020603050405020304" pitchFamily="18" charset="0"/>
                </a:rPr>
                <a:t>最小的顶点：</a:t>
              </a:r>
              <a:r>
                <a:rPr lang="en-US" altLang="zh-CN" sz="1800" dirty="0" smtClean="0">
                  <a:solidFill>
                    <a:srgbClr val="FF0000"/>
                  </a:solidFill>
                  <a:ea typeface="楷体" panose="02010609060101010101" pitchFamily="49" charset="-122"/>
                  <a:cs typeface="Times New Roman" panose="02020603050405020304" pitchFamily="18" charset="0"/>
                </a:rPr>
                <a:t>3</a:t>
              </a:r>
              <a:endParaRPr lang="zh-CN" altLang="en-US" sz="1800" dirty="0">
                <a:ea typeface="楷体" panose="02010609060101010101" pitchFamily="49" charset="-122"/>
                <a:cs typeface="Times New Roman" panose="02020603050405020304" pitchFamily="18" charset="0"/>
              </a:endParaRPr>
            </a:p>
          </p:txBody>
        </p:sp>
      </p:grpSp>
      <p:sp>
        <p:nvSpPr>
          <p:cNvPr id="57" name="Text Box 54"/>
          <p:cNvSpPr txBox="1">
            <a:spLocks noChangeArrowheads="1"/>
          </p:cNvSpPr>
          <p:nvPr/>
        </p:nvSpPr>
        <p:spPr bwMode="auto">
          <a:xfrm>
            <a:off x="250825" y="3786190"/>
            <a:ext cx="936625"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{0,1,2,</a:t>
            </a:r>
            <a:r>
              <a:rPr lang="en-US" altLang="zh-CN" sz="2000" dirty="0">
                <a:solidFill>
                  <a:srgbClr val="FF3300"/>
                </a:solidFill>
              </a:rPr>
              <a:t>3</a:t>
            </a:r>
            <a:r>
              <a:rPr lang="en-US" altLang="zh-CN" sz="2000" dirty="0"/>
              <a:t>}</a:t>
            </a:r>
          </a:p>
        </p:txBody>
      </p:sp>
      <p:sp>
        <p:nvSpPr>
          <p:cNvPr id="58" name="Text Box 55"/>
          <p:cNvSpPr txBox="1">
            <a:spLocks noChangeArrowheads="1"/>
          </p:cNvSpPr>
          <p:nvPr/>
        </p:nvSpPr>
        <p:spPr bwMode="auto">
          <a:xfrm>
            <a:off x="1619250" y="3786190"/>
            <a:ext cx="1441450" cy="304800"/>
          </a:xfrm>
          <a:prstGeom prst="rect">
            <a:avLst/>
          </a:prstGeom>
          <a:noFill/>
          <a:ln w="38100" algn="ctr">
            <a:noFill/>
            <a:miter lim="800000"/>
            <a:tailEnd type="none" w="med" len="lg"/>
          </a:ln>
          <a:effectLst/>
        </p:spPr>
        <p:txBody>
          <a:bodyPr lIns="0" tIns="0" rIns="0" bIns="0">
            <a:spAutoFit/>
          </a:bodyPr>
          <a:lstStyle/>
          <a:p>
            <a:pPr algn="l"/>
            <a:r>
              <a:rPr lang="en-US" altLang="zh-CN" sz="2000"/>
              <a:t>{4,5,6}</a:t>
            </a:r>
          </a:p>
        </p:txBody>
      </p:sp>
      <p:sp>
        <p:nvSpPr>
          <p:cNvPr id="59" name="Text Box 56"/>
          <p:cNvSpPr txBox="1">
            <a:spLocks noChangeArrowheads="1"/>
          </p:cNvSpPr>
          <p:nvPr/>
        </p:nvSpPr>
        <p:spPr bwMode="auto">
          <a:xfrm>
            <a:off x="3563938" y="3798890"/>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a:t>
            </a:r>
            <a:r>
              <a:rPr lang="en-US" altLang="zh-CN" sz="2000" dirty="0">
                <a:solidFill>
                  <a:srgbClr val="0000FF"/>
                </a:solidFill>
              </a:rPr>
              <a:t>4,</a:t>
            </a:r>
            <a:r>
              <a:rPr lang="en-US" altLang="zh-CN" sz="2000" dirty="0">
                <a:solidFill>
                  <a:srgbClr val="FF3300"/>
                </a:solidFill>
              </a:rPr>
              <a:t> </a:t>
            </a:r>
            <a:r>
              <a:rPr lang="en-US" altLang="zh-CN" sz="2000" dirty="0"/>
              <a:t>5, 6</a:t>
            </a:r>
            <a:r>
              <a:rPr lang="en-US" altLang="zh-CN" sz="2000" dirty="0">
                <a:uFill>
                  <a:solidFill>
                    <a:srgbClr val="C00000"/>
                  </a:solidFill>
                </a:uFill>
              </a:rPr>
              <a:t>, </a:t>
            </a:r>
            <a:r>
              <a:rPr lang="en-US" altLang="zh-CN" sz="2000" u="heavy" dirty="0">
                <a:uFill>
                  <a:solidFill>
                    <a:srgbClr val="C00000"/>
                  </a:solidFill>
                </a:uFill>
              </a:rPr>
              <a:t>11, 9,</a:t>
            </a:r>
            <a:r>
              <a:rPr lang="en-US" altLang="zh-CN" sz="2000" u="heavy" dirty="0">
                <a:solidFill>
                  <a:srgbClr val="6600CC"/>
                </a:solidFill>
                <a:uFill>
                  <a:solidFill>
                    <a:srgbClr val="C00000"/>
                  </a:solidFill>
                </a:uFill>
              </a:rPr>
              <a:t> </a:t>
            </a:r>
            <a:r>
              <a:rPr lang="en-US" altLang="zh-CN" sz="2000" u="heavy" dirty="0">
                <a:uFill>
                  <a:solidFill>
                    <a:srgbClr val="C00000"/>
                  </a:solidFill>
                </a:uFill>
              </a:rPr>
              <a:t>∞</a:t>
            </a:r>
            <a:r>
              <a:rPr lang="en-US" altLang="zh-CN" sz="2000" dirty="0"/>
              <a:t>}</a:t>
            </a:r>
          </a:p>
        </p:txBody>
      </p:sp>
      <p:sp>
        <p:nvSpPr>
          <p:cNvPr id="60" name="Text Box 57"/>
          <p:cNvSpPr txBox="1">
            <a:spLocks noChangeArrowheads="1"/>
          </p:cNvSpPr>
          <p:nvPr/>
        </p:nvSpPr>
        <p:spPr bwMode="auto">
          <a:xfrm>
            <a:off x="6300788" y="3798890"/>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a:t>{0, 0, 1, 0,  1,  2, -1}</a:t>
            </a:r>
          </a:p>
        </p:txBody>
      </p:sp>
      <p:grpSp>
        <p:nvGrpSpPr>
          <p:cNvPr id="61" name="组合 75"/>
          <p:cNvGrpSpPr/>
          <p:nvPr/>
        </p:nvGrpSpPr>
        <p:grpSpPr>
          <a:xfrm>
            <a:off x="5064128" y="4071942"/>
            <a:ext cx="2143140" cy="428628"/>
            <a:chOff x="4572000" y="3214686"/>
            <a:chExt cx="2143140" cy="428628"/>
          </a:xfrm>
        </p:grpSpPr>
        <p:sp>
          <p:nvSpPr>
            <p:cNvPr id="62" name="下箭头 61"/>
            <p:cNvSpPr/>
            <p:nvPr/>
          </p:nvSpPr>
          <p:spPr>
            <a:xfrm>
              <a:off x="4572000" y="3214686"/>
              <a:ext cx="142876"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l"/>
              <a:endParaRPr lang="zh-CN" altLang="en-US"/>
            </a:p>
          </p:txBody>
        </p:sp>
        <p:sp>
          <p:nvSpPr>
            <p:cNvPr id="63" name="TextBox 62"/>
            <p:cNvSpPr txBox="1"/>
            <p:nvPr/>
          </p:nvSpPr>
          <p:spPr>
            <a:xfrm>
              <a:off x="4786314" y="3243204"/>
              <a:ext cx="1928826" cy="369332"/>
            </a:xfrm>
            <a:prstGeom prst="rect">
              <a:avLst/>
            </a:prstGeom>
            <a:noFill/>
          </p:spPr>
          <p:txBody>
            <a:bodyPr wrap="square" rtlCol="0">
              <a:spAutoFit/>
            </a:bodyPr>
            <a:lstStyle/>
            <a:p>
              <a:pPr algn="l"/>
              <a:r>
                <a:rPr lang="zh-CN" altLang="en-US" sz="1800" dirty="0" smtClean="0">
                  <a:ea typeface="楷体" panose="02010609060101010101" pitchFamily="49" charset="-122"/>
                  <a:cs typeface="Times New Roman" panose="02020603050405020304" pitchFamily="18" charset="0"/>
                </a:rPr>
                <a:t>最小的顶点：</a:t>
              </a:r>
              <a:r>
                <a:rPr lang="en-US" altLang="zh-CN" sz="1800" dirty="0" smtClean="0">
                  <a:solidFill>
                    <a:srgbClr val="FF0000"/>
                  </a:solidFill>
                  <a:ea typeface="楷体" panose="02010609060101010101" pitchFamily="49" charset="-122"/>
                  <a:cs typeface="Times New Roman" panose="02020603050405020304" pitchFamily="18" charset="0"/>
                </a:rPr>
                <a:t>5</a:t>
              </a:r>
              <a:endParaRPr lang="zh-CN" altLang="en-US" sz="1800" dirty="0">
                <a:solidFill>
                  <a:srgbClr val="FF0000"/>
                </a:solidFill>
                <a:ea typeface="楷体" panose="02010609060101010101" pitchFamily="49" charset="-122"/>
                <a:cs typeface="Times New Roman" panose="02020603050405020304" pitchFamily="18" charset="0"/>
              </a:endParaRPr>
            </a:p>
          </p:txBody>
        </p:sp>
      </p:grpSp>
      <p:sp>
        <p:nvSpPr>
          <p:cNvPr id="65" name="Text Box 58"/>
          <p:cNvSpPr txBox="1">
            <a:spLocks noChangeArrowheads="1"/>
          </p:cNvSpPr>
          <p:nvPr/>
        </p:nvSpPr>
        <p:spPr bwMode="auto">
          <a:xfrm>
            <a:off x="250825" y="4714884"/>
            <a:ext cx="1081088"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{0,1,2,3,</a:t>
            </a:r>
            <a:r>
              <a:rPr lang="en-US" altLang="zh-CN" sz="2000" dirty="0">
                <a:solidFill>
                  <a:srgbClr val="FF3300"/>
                </a:solidFill>
              </a:rPr>
              <a:t>5</a:t>
            </a:r>
            <a:r>
              <a:rPr lang="en-US" altLang="zh-CN" sz="2000" dirty="0"/>
              <a:t>}</a:t>
            </a:r>
          </a:p>
        </p:txBody>
      </p:sp>
      <p:sp>
        <p:nvSpPr>
          <p:cNvPr id="66" name="Text Box 59"/>
          <p:cNvSpPr txBox="1">
            <a:spLocks noChangeArrowheads="1"/>
          </p:cNvSpPr>
          <p:nvPr/>
        </p:nvSpPr>
        <p:spPr bwMode="auto">
          <a:xfrm>
            <a:off x="1619250" y="4714884"/>
            <a:ext cx="1441450" cy="304800"/>
          </a:xfrm>
          <a:prstGeom prst="rect">
            <a:avLst/>
          </a:prstGeom>
          <a:noFill/>
          <a:ln w="38100" algn="ctr">
            <a:noFill/>
            <a:miter lim="800000"/>
            <a:tailEnd type="none" w="med" len="lg"/>
          </a:ln>
          <a:effectLst/>
        </p:spPr>
        <p:txBody>
          <a:bodyPr lIns="0" tIns="0" rIns="0" bIns="0">
            <a:spAutoFit/>
          </a:bodyPr>
          <a:lstStyle/>
          <a:p>
            <a:pPr algn="l"/>
            <a:r>
              <a:rPr lang="en-US" altLang="zh-CN" sz="2000"/>
              <a:t>{4,6}</a:t>
            </a:r>
          </a:p>
        </p:txBody>
      </p:sp>
      <p:sp>
        <p:nvSpPr>
          <p:cNvPr id="67" name="Text Box 60"/>
          <p:cNvSpPr txBox="1">
            <a:spLocks noChangeArrowheads="1"/>
          </p:cNvSpPr>
          <p:nvPr/>
        </p:nvSpPr>
        <p:spPr bwMode="auto">
          <a:xfrm>
            <a:off x="3563938" y="4727584"/>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a:t>
            </a:r>
            <a:r>
              <a:rPr lang="en-US" altLang="zh-CN" sz="2000" dirty="0">
                <a:solidFill>
                  <a:srgbClr val="0000FF"/>
                </a:solidFill>
              </a:rPr>
              <a:t>4,</a:t>
            </a:r>
            <a:r>
              <a:rPr lang="en-US" altLang="zh-CN" sz="2000" dirty="0">
                <a:solidFill>
                  <a:srgbClr val="FF3300"/>
                </a:solidFill>
              </a:rPr>
              <a:t> </a:t>
            </a:r>
            <a:r>
              <a:rPr lang="en-US" altLang="zh-CN" sz="2000" dirty="0"/>
              <a:t>5, 6, </a:t>
            </a:r>
            <a:r>
              <a:rPr lang="en-US" altLang="zh-CN" sz="2000" u="heavy" dirty="0">
                <a:solidFill>
                  <a:srgbClr val="FF0000"/>
                </a:solidFill>
                <a:uFill>
                  <a:solidFill>
                    <a:srgbClr val="C00000"/>
                  </a:solidFill>
                </a:uFill>
              </a:rPr>
              <a:t>10</a:t>
            </a:r>
            <a:r>
              <a:rPr lang="en-US" altLang="zh-CN" sz="2000" dirty="0">
                <a:solidFill>
                  <a:srgbClr val="6600CC"/>
                </a:solidFill>
              </a:rPr>
              <a:t>, </a:t>
            </a:r>
            <a:r>
              <a:rPr lang="en-US" altLang="zh-CN" sz="2000" dirty="0"/>
              <a:t>9,</a:t>
            </a:r>
            <a:r>
              <a:rPr lang="en-US" altLang="zh-CN" sz="2000" u="sng" dirty="0">
                <a:solidFill>
                  <a:srgbClr val="6600CC"/>
                </a:solidFill>
              </a:rPr>
              <a:t> </a:t>
            </a:r>
            <a:r>
              <a:rPr lang="en-US" altLang="zh-CN" sz="2000" u="heavy" dirty="0">
                <a:solidFill>
                  <a:srgbClr val="FF0000"/>
                </a:solidFill>
                <a:uFill>
                  <a:solidFill>
                    <a:srgbClr val="C00000"/>
                  </a:solidFill>
                </a:uFill>
              </a:rPr>
              <a:t>17</a:t>
            </a:r>
            <a:r>
              <a:rPr lang="en-US" altLang="zh-CN" sz="2000" dirty="0"/>
              <a:t>}</a:t>
            </a:r>
          </a:p>
        </p:txBody>
      </p:sp>
      <p:sp>
        <p:nvSpPr>
          <p:cNvPr id="68" name="Text Box 61"/>
          <p:cNvSpPr txBox="1">
            <a:spLocks noChangeArrowheads="1"/>
          </p:cNvSpPr>
          <p:nvPr/>
        </p:nvSpPr>
        <p:spPr bwMode="auto">
          <a:xfrm>
            <a:off x="6300788" y="4727584"/>
            <a:ext cx="2449513" cy="304800"/>
          </a:xfrm>
          <a:prstGeom prst="rect">
            <a:avLst/>
          </a:prstGeom>
          <a:noFill/>
          <a:ln w="38100" algn="ctr">
            <a:noFill/>
            <a:miter lim="800000"/>
            <a:tailEnd type="none" w="med" len="lg"/>
          </a:ln>
          <a:effectLst/>
        </p:spPr>
        <p:txBody>
          <a:bodyPr lIns="0" tIns="0" rIns="0" bIns="0">
            <a:spAutoFit/>
          </a:bodyPr>
          <a:lstStyle/>
          <a:p>
            <a:pPr algn="l"/>
            <a:r>
              <a:rPr lang="en-US" altLang="zh-CN" sz="2000" dirty="0"/>
              <a:t>{0, 0, 1, 0,  </a:t>
            </a:r>
            <a:r>
              <a:rPr lang="en-US" altLang="zh-CN" sz="2000" dirty="0">
                <a:solidFill>
                  <a:srgbClr val="FF0000"/>
                </a:solidFill>
              </a:rPr>
              <a:t>5</a:t>
            </a:r>
            <a:r>
              <a:rPr lang="en-US" altLang="zh-CN" sz="2000" dirty="0"/>
              <a:t>,  2,  </a:t>
            </a:r>
            <a:r>
              <a:rPr lang="en-US" altLang="zh-CN" sz="2000" dirty="0">
                <a:solidFill>
                  <a:srgbClr val="FF0000"/>
                </a:solidFill>
              </a:rPr>
              <a:t>5</a:t>
            </a:r>
            <a:r>
              <a:rPr lang="en-US" altLang="zh-CN" sz="2000" dirty="0"/>
              <a:t>}</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146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51207"/>
                                        </p:tgtEl>
                                      </p:cBhvr>
                                    </p:animEffect>
                                    <p:animScale>
                                      <p:cBhvr>
                                        <p:cTn id="17" dur="250" autoRev="1" fill="hold"/>
                                        <p:tgtEl>
                                          <p:spTgt spid="51207"/>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51217"/>
                                        </p:tgtEl>
                                      </p:cBhvr>
                                    </p:animEffect>
                                    <p:animScale>
                                      <p:cBhvr>
                                        <p:cTn id="22" dur="250" autoRev="1" fill="hold"/>
                                        <p:tgtEl>
                                          <p:spTgt spid="51217"/>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51216"/>
                                        </p:tgtEl>
                                      </p:cBhvr>
                                    </p:animEffect>
                                    <p:animScale>
                                      <p:cBhvr>
                                        <p:cTn id="25" dur="250" autoRev="1" fill="hold"/>
                                        <p:tgtEl>
                                          <p:spTgt spid="51216"/>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9"/>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grpId="0" nodeType="clickEffect">
                                  <p:stCondLst>
                                    <p:cond delay="0"/>
                                  </p:stCondLst>
                                  <p:childTnLst>
                                    <p:animEffect transition="out" filter="fade">
                                      <p:cBhvr>
                                        <p:cTn id="45" dur="500" tmFilter="0, 0; .2, .5; .8, .5; 1, 0"/>
                                        <p:tgtEl>
                                          <p:spTgt spid="51210"/>
                                        </p:tgtEl>
                                      </p:cBhvr>
                                    </p:animEffect>
                                    <p:animScale>
                                      <p:cBhvr>
                                        <p:cTn id="46" dur="250" autoRev="1" fill="hold"/>
                                        <p:tgtEl>
                                          <p:spTgt spid="51210"/>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26" presetClass="emph" presetSubtype="0" fill="hold" grpId="0" nodeType="clickEffect">
                                  <p:stCondLst>
                                    <p:cond delay="0"/>
                                  </p:stCondLst>
                                  <p:childTnLst>
                                    <p:animEffect transition="out" filter="fade">
                                      <p:cBhvr>
                                        <p:cTn id="50" dur="500" tmFilter="0, 0; .2, .5; .8, .5; 1, 0"/>
                                        <p:tgtEl>
                                          <p:spTgt spid="51222"/>
                                        </p:tgtEl>
                                      </p:cBhvr>
                                    </p:animEffect>
                                    <p:animScale>
                                      <p:cBhvr>
                                        <p:cTn id="51" dur="250" autoRev="1" fill="hold"/>
                                        <p:tgtEl>
                                          <p:spTgt spid="51222"/>
                                        </p:tgtEl>
                                      </p:cBhvr>
                                      <p:by x="105000" y="105000"/>
                                    </p:animScale>
                                  </p:childTnLst>
                                </p:cTn>
                              </p:par>
                              <p:par>
                                <p:cTn id="52" presetID="26" presetClass="emph" presetSubtype="0" fill="hold" grpId="0" nodeType="withEffect">
                                  <p:stCondLst>
                                    <p:cond delay="0"/>
                                  </p:stCondLst>
                                  <p:childTnLst>
                                    <p:animEffect transition="out" filter="fade">
                                      <p:cBhvr>
                                        <p:cTn id="53" dur="500" tmFilter="0, 0; .2, .5; .8, .5; 1, 0"/>
                                        <p:tgtEl>
                                          <p:spTgt spid="51221"/>
                                        </p:tgtEl>
                                      </p:cBhvr>
                                    </p:animEffect>
                                    <p:animScale>
                                      <p:cBhvr>
                                        <p:cTn id="54" dur="250" autoRev="1" fill="hold"/>
                                        <p:tgtEl>
                                          <p:spTgt spid="51221"/>
                                        </p:tgtEl>
                                      </p:cBhvr>
                                      <p:by x="105000" y="105000"/>
                                    </p:animScale>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bldLvl="0" animBg="1"/>
      <p:bldP spid="51210" grpId="0" bldLvl="0" animBg="1"/>
      <p:bldP spid="51216" grpId="0" bldLvl="0" animBg="1"/>
      <p:bldP spid="51217" grpId="0" bldLvl="0" animBg="1"/>
      <p:bldP spid="51221" grpId="0" bldLvl="0" animBg="1"/>
      <p:bldP spid="51222" grpId="0" bldLvl="0" animBg="1"/>
      <p:bldP spid="57" grpId="0" bldLvl="0" animBg="1"/>
      <p:bldP spid="58" grpId="0" bldLvl="0" animBg="1"/>
      <p:bldP spid="59" grpId="0" bldLvl="0" animBg="1"/>
      <p:bldP spid="60" grpId="0" bldLvl="0" animBg="1"/>
      <p:bldP spid="65" grpId="0" bldLvl="0" animBg="1"/>
      <p:bldP spid="66" grpId="0" bldLvl="0" animBg="1"/>
      <p:bldP spid="67" grpId="0" bldLvl="0" animBg="1"/>
      <p:bldP spid="68" grpId="0" bldLvl="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ChangeArrowheads="1"/>
          </p:cNvSpPr>
          <p:nvPr/>
        </p:nvSpPr>
        <p:spPr bwMode="auto">
          <a:xfrm>
            <a:off x="3709988" y="2833688"/>
            <a:ext cx="9144000" cy="0"/>
          </a:xfrm>
          <a:prstGeom prst="rect">
            <a:avLst/>
          </a:prstGeom>
          <a:noFill/>
          <a:ln w="9525">
            <a:noFill/>
            <a:miter lim="800000"/>
          </a:ln>
          <a:effectLst/>
        </p:spPr>
        <p:txBody>
          <a:bodyPr>
            <a:spAutoFit/>
          </a:bodyPr>
          <a:lstStyle/>
          <a:p>
            <a:endParaRPr lang="zh-CN" altLang="en-US"/>
          </a:p>
        </p:txBody>
      </p:sp>
      <p:sp>
        <p:nvSpPr>
          <p:cNvPr id="51205" name="Oval 5"/>
          <p:cNvSpPr>
            <a:spLocks noChangeArrowheads="1"/>
          </p:cNvSpPr>
          <p:nvPr/>
        </p:nvSpPr>
        <p:spPr bwMode="auto">
          <a:xfrm>
            <a:off x="3059113" y="765175"/>
            <a:ext cx="288925" cy="360363"/>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0</a:t>
            </a:r>
          </a:p>
        </p:txBody>
      </p:sp>
      <p:sp>
        <p:nvSpPr>
          <p:cNvPr id="51206" name="Oval 6"/>
          <p:cNvSpPr>
            <a:spLocks noChangeArrowheads="1"/>
          </p:cNvSpPr>
          <p:nvPr/>
        </p:nvSpPr>
        <p:spPr bwMode="auto">
          <a:xfrm>
            <a:off x="3779838" y="188913"/>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1</a:t>
            </a:r>
          </a:p>
        </p:txBody>
      </p:sp>
      <p:sp>
        <p:nvSpPr>
          <p:cNvPr id="51207" name="Oval 7"/>
          <p:cNvSpPr>
            <a:spLocks noChangeArrowheads="1"/>
          </p:cNvSpPr>
          <p:nvPr/>
        </p:nvSpPr>
        <p:spPr bwMode="auto">
          <a:xfrm>
            <a:off x="3851275" y="1412875"/>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3</a:t>
            </a:r>
          </a:p>
        </p:txBody>
      </p:sp>
      <p:sp>
        <p:nvSpPr>
          <p:cNvPr id="51208" name="Oval 8"/>
          <p:cNvSpPr>
            <a:spLocks noChangeArrowheads="1"/>
          </p:cNvSpPr>
          <p:nvPr/>
        </p:nvSpPr>
        <p:spPr bwMode="auto">
          <a:xfrm>
            <a:off x="4500563" y="765175"/>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2</a:t>
            </a:r>
          </a:p>
        </p:txBody>
      </p:sp>
      <p:sp>
        <p:nvSpPr>
          <p:cNvPr id="51209" name="Oval 9"/>
          <p:cNvSpPr>
            <a:spLocks noChangeArrowheads="1"/>
          </p:cNvSpPr>
          <p:nvPr/>
        </p:nvSpPr>
        <p:spPr bwMode="auto">
          <a:xfrm>
            <a:off x="5435600" y="188913"/>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4</a:t>
            </a:r>
          </a:p>
        </p:txBody>
      </p:sp>
      <p:sp>
        <p:nvSpPr>
          <p:cNvPr id="51210" name="Oval 10"/>
          <p:cNvSpPr>
            <a:spLocks noChangeArrowheads="1"/>
          </p:cNvSpPr>
          <p:nvPr/>
        </p:nvSpPr>
        <p:spPr bwMode="auto">
          <a:xfrm>
            <a:off x="5435600" y="1412875"/>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5</a:t>
            </a:r>
          </a:p>
        </p:txBody>
      </p:sp>
      <p:sp>
        <p:nvSpPr>
          <p:cNvPr id="51211" name="Oval 11"/>
          <p:cNvSpPr>
            <a:spLocks noChangeArrowheads="1"/>
          </p:cNvSpPr>
          <p:nvPr/>
        </p:nvSpPr>
        <p:spPr bwMode="auto">
          <a:xfrm>
            <a:off x="6227763" y="836613"/>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6</a:t>
            </a:r>
          </a:p>
        </p:txBody>
      </p:sp>
      <p:sp>
        <p:nvSpPr>
          <p:cNvPr id="51212" name="Freeform 12"/>
          <p:cNvSpPr/>
          <p:nvPr/>
        </p:nvSpPr>
        <p:spPr bwMode="auto">
          <a:xfrm>
            <a:off x="3309938" y="431800"/>
            <a:ext cx="469900" cy="381000"/>
          </a:xfrm>
          <a:custGeom>
            <a:avLst/>
            <a:gdLst/>
            <a:ahLst/>
            <a:cxnLst>
              <a:cxn ang="0">
                <a:pos x="0" y="240"/>
              </a:cxn>
              <a:cxn ang="0">
                <a:pos x="296" y="0"/>
              </a:cxn>
            </a:cxnLst>
            <a:rect l="0" t="0" r="r" b="b"/>
            <a:pathLst>
              <a:path w="296" h="240">
                <a:moveTo>
                  <a:pt x="0" y="240"/>
                </a:moveTo>
                <a:lnTo>
                  <a:pt x="296"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51213" name="Line 13"/>
          <p:cNvSpPr>
            <a:spLocks noChangeShapeType="1"/>
          </p:cNvSpPr>
          <p:nvPr/>
        </p:nvSpPr>
        <p:spPr bwMode="auto">
          <a:xfrm>
            <a:off x="3348038" y="981075"/>
            <a:ext cx="1152525" cy="0"/>
          </a:xfrm>
          <a:prstGeom prst="line">
            <a:avLst/>
          </a:prstGeom>
          <a:noFill/>
          <a:ln w="19050">
            <a:solidFill>
              <a:srgbClr val="3333FF"/>
            </a:solidFill>
            <a:round/>
            <a:tailEnd type="stealth" w="med" len="lg"/>
          </a:ln>
          <a:effectLst/>
        </p:spPr>
        <p:txBody>
          <a:bodyPr wrap="none"/>
          <a:lstStyle/>
          <a:p>
            <a:endParaRPr lang="zh-CN" altLang="en-US"/>
          </a:p>
        </p:txBody>
      </p:sp>
      <p:sp>
        <p:nvSpPr>
          <p:cNvPr id="51214" name="Line 14"/>
          <p:cNvSpPr>
            <a:spLocks noChangeShapeType="1"/>
          </p:cNvSpPr>
          <p:nvPr/>
        </p:nvSpPr>
        <p:spPr bwMode="auto">
          <a:xfrm>
            <a:off x="3289300" y="1090613"/>
            <a:ext cx="574675" cy="431800"/>
          </a:xfrm>
          <a:prstGeom prst="line">
            <a:avLst/>
          </a:prstGeom>
          <a:noFill/>
          <a:ln w="19050">
            <a:solidFill>
              <a:srgbClr val="3333FF"/>
            </a:solidFill>
            <a:round/>
            <a:tailEnd type="stealth" w="med" len="lg"/>
          </a:ln>
          <a:effectLst/>
        </p:spPr>
        <p:txBody>
          <a:bodyPr wrap="none"/>
          <a:lstStyle/>
          <a:p>
            <a:endParaRPr lang="zh-CN" altLang="en-US"/>
          </a:p>
        </p:txBody>
      </p:sp>
      <p:sp>
        <p:nvSpPr>
          <p:cNvPr id="51215" name="Line 15"/>
          <p:cNvSpPr>
            <a:spLocks noChangeShapeType="1"/>
          </p:cNvSpPr>
          <p:nvPr/>
        </p:nvSpPr>
        <p:spPr bwMode="auto">
          <a:xfrm>
            <a:off x="4068763" y="333375"/>
            <a:ext cx="1366837" cy="0"/>
          </a:xfrm>
          <a:prstGeom prst="line">
            <a:avLst/>
          </a:prstGeom>
          <a:noFill/>
          <a:ln w="19050">
            <a:solidFill>
              <a:srgbClr val="3333FF"/>
            </a:solidFill>
            <a:round/>
            <a:tailEnd type="stealth" w="med" len="lg"/>
          </a:ln>
          <a:effectLst/>
        </p:spPr>
        <p:txBody>
          <a:bodyPr wrap="none"/>
          <a:lstStyle/>
          <a:p>
            <a:endParaRPr lang="zh-CN" altLang="en-US"/>
          </a:p>
        </p:txBody>
      </p:sp>
      <p:sp>
        <p:nvSpPr>
          <p:cNvPr id="51216" name="Line 16"/>
          <p:cNvSpPr>
            <a:spLocks noChangeShapeType="1"/>
          </p:cNvSpPr>
          <p:nvPr/>
        </p:nvSpPr>
        <p:spPr bwMode="auto">
          <a:xfrm>
            <a:off x="4140200" y="1628775"/>
            <a:ext cx="1295400" cy="0"/>
          </a:xfrm>
          <a:prstGeom prst="line">
            <a:avLst/>
          </a:prstGeom>
          <a:noFill/>
          <a:ln w="19050">
            <a:solidFill>
              <a:srgbClr val="3333FF"/>
            </a:solidFill>
            <a:round/>
            <a:tailEnd type="stealth" w="med" len="lg"/>
          </a:ln>
          <a:effectLst/>
        </p:spPr>
        <p:txBody>
          <a:bodyPr wrap="none"/>
          <a:lstStyle/>
          <a:p>
            <a:endParaRPr lang="zh-CN" altLang="en-US"/>
          </a:p>
        </p:txBody>
      </p:sp>
      <p:sp>
        <p:nvSpPr>
          <p:cNvPr id="51217" name="Freeform 17"/>
          <p:cNvSpPr/>
          <p:nvPr/>
        </p:nvSpPr>
        <p:spPr bwMode="auto">
          <a:xfrm>
            <a:off x="4102100" y="1052513"/>
            <a:ext cx="469900" cy="407987"/>
          </a:xfrm>
          <a:custGeom>
            <a:avLst/>
            <a:gdLst/>
            <a:ahLst/>
            <a:cxnLst>
              <a:cxn ang="0">
                <a:pos x="0" y="257"/>
              </a:cxn>
              <a:cxn ang="0">
                <a:pos x="296" y="0"/>
              </a:cxn>
            </a:cxnLst>
            <a:rect l="0" t="0" r="r" b="b"/>
            <a:pathLst>
              <a:path w="296" h="257">
                <a:moveTo>
                  <a:pt x="0" y="257"/>
                </a:moveTo>
                <a:lnTo>
                  <a:pt x="296" y="0"/>
                </a:lnTo>
              </a:path>
            </a:pathLst>
          </a:custGeom>
          <a:noFill/>
          <a:ln w="19050">
            <a:solidFill>
              <a:srgbClr val="3333FF"/>
            </a:solidFill>
            <a:round/>
            <a:tailEnd type="stealth" w="med" len="lg"/>
          </a:ln>
          <a:effectLst/>
        </p:spPr>
        <p:txBody>
          <a:bodyPr wrap="none"/>
          <a:lstStyle/>
          <a:p>
            <a:endParaRPr lang="zh-CN" altLang="en-US"/>
          </a:p>
        </p:txBody>
      </p:sp>
      <p:sp>
        <p:nvSpPr>
          <p:cNvPr id="51218" name="Line 18"/>
          <p:cNvSpPr>
            <a:spLocks noChangeShapeType="1"/>
          </p:cNvSpPr>
          <p:nvPr/>
        </p:nvSpPr>
        <p:spPr bwMode="auto">
          <a:xfrm>
            <a:off x="4043363" y="476250"/>
            <a:ext cx="503237" cy="360363"/>
          </a:xfrm>
          <a:prstGeom prst="line">
            <a:avLst/>
          </a:prstGeom>
          <a:noFill/>
          <a:ln w="19050">
            <a:solidFill>
              <a:srgbClr val="3333FF"/>
            </a:solidFill>
            <a:round/>
            <a:tailEnd type="stealth" w="med" len="lg"/>
          </a:ln>
          <a:effectLst/>
        </p:spPr>
        <p:txBody>
          <a:bodyPr wrap="none"/>
          <a:lstStyle/>
          <a:p>
            <a:endParaRPr lang="zh-CN" altLang="en-US"/>
          </a:p>
        </p:txBody>
      </p:sp>
      <p:sp>
        <p:nvSpPr>
          <p:cNvPr id="51219" name="Freeform 19"/>
          <p:cNvSpPr/>
          <p:nvPr/>
        </p:nvSpPr>
        <p:spPr bwMode="auto">
          <a:xfrm>
            <a:off x="4795838" y="477838"/>
            <a:ext cx="639762" cy="411162"/>
          </a:xfrm>
          <a:custGeom>
            <a:avLst/>
            <a:gdLst/>
            <a:ahLst/>
            <a:cxnLst>
              <a:cxn ang="0">
                <a:pos x="0" y="259"/>
              </a:cxn>
              <a:cxn ang="0">
                <a:pos x="403" y="0"/>
              </a:cxn>
            </a:cxnLst>
            <a:rect l="0" t="0" r="r" b="b"/>
            <a:pathLst>
              <a:path w="403" h="259">
                <a:moveTo>
                  <a:pt x="0" y="259"/>
                </a:moveTo>
                <a:lnTo>
                  <a:pt x="403"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51220" name="Line 20"/>
          <p:cNvSpPr>
            <a:spLocks noChangeShapeType="1"/>
          </p:cNvSpPr>
          <p:nvPr/>
        </p:nvSpPr>
        <p:spPr bwMode="auto">
          <a:xfrm>
            <a:off x="4787900" y="1052513"/>
            <a:ext cx="647700" cy="431800"/>
          </a:xfrm>
          <a:prstGeom prst="line">
            <a:avLst/>
          </a:prstGeom>
          <a:noFill/>
          <a:ln w="19050">
            <a:solidFill>
              <a:srgbClr val="3333FF"/>
            </a:solidFill>
            <a:round/>
            <a:tailEnd type="stealth" w="med" len="lg"/>
          </a:ln>
          <a:effectLst/>
        </p:spPr>
        <p:txBody>
          <a:bodyPr wrap="none"/>
          <a:lstStyle/>
          <a:p>
            <a:endParaRPr lang="zh-CN" altLang="en-US"/>
          </a:p>
        </p:txBody>
      </p:sp>
      <p:sp>
        <p:nvSpPr>
          <p:cNvPr id="51221" name="Line 21"/>
          <p:cNvSpPr>
            <a:spLocks noChangeShapeType="1"/>
          </p:cNvSpPr>
          <p:nvPr/>
        </p:nvSpPr>
        <p:spPr bwMode="auto">
          <a:xfrm flipV="1">
            <a:off x="5580063" y="549275"/>
            <a:ext cx="0" cy="863600"/>
          </a:xfrm>
          <a:prstGeom prst="line">
            <a:avLst/>
          </a:prstGeom>
          <a:noFill/>
          <a:ln w="19050">
            <a:solidFill>
              <a:srgbClr val="3333FF"/>
            </a:solidFill>
            <a:round/>
            <a:tailEnd type="stealth" w="med" len="lg"/>
          </a:ln>
          <a:effectLst/>
        </p:spPr>
        <p:txBody>
          <a:bodyPr wrap="none"/>
          <a:lstStyle/>
          <a:p>
            <a:endParaRPr lang="zh-CN" altLang="en-US"/>
          </a:p>
        </p:txBody>
      </p:sp>
      <p:sp>
        <p:nvSpPr>
          <p:cNvPr id="51222" name="Line 22"/>
          <p:cNvSpPr>
            <a:spLocks noChangeShapeType="1"/>
          </p:cNvSpPr>
          <p:nvPr/>
        </p:nvSpPr>
        <p:spPr bwMode="auto">
          <a:xfrm flipV="1">
            <a:off x="5724525" y="1150938"/>
            <a:ext cx="576263" cy="431800"/>
          </a:xfrm>
          <a:prstGeom prst="line">
            <a:avLst/>
          </a:prstGeom>
          <a:noFill/>
          <a:ln w="19050">
            <a:solidFill>
              <a:srgbClr val="3333FF"/>
            </a:solidFill>
            <a:round/>
            <a:tailEnd type="stealth" w="med" len="lg"/>
          </a:ln>
          <a:effectLst/>
        </p:spPr>
        <p:txBody>
          <a:bodyPr wrap="none"/>
          <a:lstStyle/>
          <a:p>
            <a:endParaRPr lang="zh-CN" altLang="en-US"/>
          </a:p>
        </p:txBody>
      </p:sp>
      <p:sp>
        <p:nvSpPr>
          <p:cNvPr id="51223" name="Line 23"/>
          <p:cNvSpPr>
            <a:spLocks noChangeShapeType="1"/>
          </p:cNvSpPr>
          <p:nvPr/>
        </p:nvSpPr>
        <p:spPr bwMode="auto">
          <a:xfrm>
            <a:off x="5724525" y="379413"/>
            <a:ext cx="576263" cy="503237"/>
          </a:xfrm>
          <a:prstGeom prst="line">
            <a:avLst/>
          </a:prstGeom>
          <a:noFill/>
          <a:ln w="19050">
            <a:solidFill>
              <a:srgbClr val="3333FF"/>
            </a:solidFill>
            <a:round/>
            <a:tailEnd type="stealth" w="med" len="lg"/>
          </a:ln>
          <a:effectLst/>
        </p:spPr>
        <p:txBody>
          <a:bodyPr wrap="none"/>
          <a:lstStyle/>
          <a:p>
            <a:endParaRPr lang="zh-CN" altLang="en-US"/>
          </a:p>
        </p:txBody>
      </p:sp>
      <p:sp>
        <p:nvSpPr>
          <p:cNvPr id="51224" name="Text Box 24"/>
          <p:cNvSpPr txBox="1">
            <a:spLocks noChangeArrowheads="1"/>
          </p:cNvSpPr>
          <p:nvPr/>
        </p:nvSpPr>
        <p:spPr bwMode="auto">
          <a:xfrm>
            <a:off x="3203575" y="260350"/>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4</a:t>
            </a:r>
          </a:p>
        </p:txBody>
      </p:sp>
      <p:sp>
        <p:nvSpPr>
          <p:cNvPr id="51225" name="Text Box 25"/>
          <p:cNvSpPr txBox="1">
            <a:spLocks noChangeArrowheads="1"/>
          </p:cNvSpPr>
          <p:nvPr/>
        </p:nvSpPr>
        <p:spPr bwMode="auto">
          <a:xfrm>
            <a:off x="4500563" y="-26988"/>
            <a:ext cx="433387" cy="396876"/>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7</a:t>
            </a:r>
          </a:p>
        </p:txBody>
      </p:sp>
      <p:sp>
        <p:nvSpPr>
          <p:cNvPr id="51226" name="Text Box 26"/>
          <p:cNvSpPr txBox="1">
            <a:spLocks noChangeArrowheads="1"/>
          </p:cNvSpPr>
          <p:nvPr/>
        </p:nvSpPr>
        <p:spPr bwMode="auto">
          <a:xfrm>
            <a:off x="4714875" y="414338"/>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27" name="Text Box 27"/>
          <p:cNvSpPr txBox="1">
            <a:spLocks noChangeArrowheads="1"/>
          </p:cNvSpPr>
          <p:nvPr/>
        </p:nvSpPr>
        <p:spPr bwMode="auto">
          <a:xfrm>
            <a:off x="5461000" y="75406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1</a:t>
            </a:r>
          </a:p>
        </p:txBody>
      </p:sp>
      <p:sp>
        <p:nvSpPr>
          <p:cNvPr id="51228" name="Text Box 28"/>
          <p:cNvSpPr txBox="1">
            <a:spLocks noChangeArrowheads="1"/>
          </p:cNvSpPr>
          <p:nvPr/>
        </p:nvSpPr>
        <p:spPr bwMode="auto">
          <a:xfrm>
            <a:off x="5867400" y="295275"/>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29" name="Text Box 29"/>
          <p:cNvSpPr txBox="1">
            <a:spLocks noChangeArrowheads="1"/>
          </p:cNvSpPr>
          <p:nvPr/>
        </p:nvSpPr>
        <p:spPr bwMode="auto">
          <a:xfrm>
            <a:off x="5881688" y="1282700"/>
            <a:ext cx="433387" cy="396875"/>
          </a:xfrm>
          <a:prstGeom prst="rect">
            <a:avLst/>
          </a:prstGeom>
          <a:noFill/>
          <a:ln w="19050" algn="ctr">
            <a:noFill/>
            <a:miter lim="800000"/>
            <a:tailEnd type="none" w="med" len="lg"/>
          </a:ln>
          <a:effectLst/>
        </p:spPr>
        <p:txBody>
          <a:bodyPr>
            <a:spAutoFit/>
          </a:bodyPr>
          <a:lstStyle/>
          <a:p>
            <a:pPr algn="ctr"/>
            <a:r>
              <a:rPr lang="en-US" altLang="zh-CN" sz="2000" dirty="0">
                <a:solidFill>
                  <a:srgbClr val="339933"/>
                </a:solidFill>
              </a:rPr>
              <a:t>8</a:t>
            </a:r>
          </a:p>
        </p:txBody>
      </p:sp>
      <p:sp>
        <p:nvSpPr>
          <p:cNvPr id="51230" name="Text Box 30"/>
          <p:cNvSpPr txBox="1">
            <a:spLocks noChangeArrowheads="1"/>
          </p:cNvSpPr>
          <p:nvPr/>
        </p:nvSpPr>
        <p:spPr bwMode="auto">
          <a:xfrm>
            <a:off x="4427538" y="1557338"/>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5</a:t>
            </a:r>
          </a:p>
        </p:txBody>
      </p:sp>
      <p:sp>
        <p:nvSpPr>
          <p:cNvPr id="51231" name="Text Box 31"/>
          <p:cNvSpPr txBox="1">
            <a:spLocks noChangeArrowheads="1"/>
          </p:cNvSpPr>
          <p:nvPr/>
        </p:nvSpPr>
        <p:spPr bwMode="auto">
          <a:xfrm>
            <a:off x="3203575" y="116046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32" name="Text Box 32"/>
          <p:cNvSpPr txBox="1">
            <a:spLocks noChangeArrowheads="1"/>
          </p:cNvSpPr>
          <p:nvPr/>
        </p:nvSpPr>
        <p:spPr bwMode="auto">
          <a:xfrm>
            <a:off x="3635375" y="63341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51233" name="Text Box 33"/>
          <p:cNvSpPr txBox="1">
            <a:spLocks noChangeArrowheads="1"/>
          </p:cNvSpPr>
          <p:nvPr/>
        </p:nvSpPr>
        <p:spPr bwMode="auto">
          <a:xfrm>
            <a:off x="4024313" y="1054100"/>
            <a:ext cx="298450" cy="304800"/>
          </a:xfrm>
          <a:prstGeom prst="rect">
            <a:avLst/>
          </a:prstGeom>
          <a:noFill/>
          <a:ln w="19050" algn="ctr">
            <a:noFill/>
            <a:miter lim="800000"/>
            <a:tailEnd type="none" w="med" len="lg"/>
          </a:ln>
          <a:effectLst/>
        </p:spPr>
        <p:txBody>
          <a:bodyPr lIns="0" tIns="0" rIns="0" bIns="0">
            <a:spAutoFit/>
          </a:bodyPr>
          <a:lstStyle/>
          <a:p>
            <a:pPr algn="ctr"/>
            <a:r>
              <a:rPr lang="en-US" altLang="zh-CN" sz="2000">
                <a:solidFill>
                  <a:srgbClr val="339933"/>
                </a:solidFill>
              </a:rPr>
              <a:t>2</a:t>
            </a:r>
          </a:p>
        </p:txBody>
      </p:sp>
      <p:sp>
        <p:nvSpPr>
          <p:cNvPr id="51234" name="Text Box 34"/>
          <p:cNvSpPr txBox="1">
            <a:spLocks noChangeArrowheads="1"/>
          </p:cNvSpPr>
          <p:nvPr/>
        </p:nvSpPr>
        <p:spPr bwMode="auto">
          <a:xfrm>
            <a:off x="4884738" y="895350"/>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4</a:t>
            </a:r>
          </a:p>
        </p:txBody>
      </p:sp>
      <p:sp>
        <p:nvSpPr>
          <p:cNvPr id="51235" name="Text Box 35"/>
          <p:cNvSpPr txBox="1">
            <a:spLocks noChangeArrowheads="1"/>
          </p:cNvSpPr>
          <p:nvPr/>
        </p:nvSpPr>
        <p:spPr bwMode="auto">
          <a:xfrm>
            <a:off x="4140200" y="333375"/>
            <a:ext cx="287338" cy="304800"/>
          </a:xfrm>
          <a:prstGeom prst="rect">
            <a:avLst/>
          </a:prstGeom>
          <a:noFill/>
          <a:ln w="19050" algn="ctr">
            <a:noFill/>
            <a:miter lim="800000"/>
            <a:tailEnd type="none" w="med" len="lg"/>
          </a:ln>
          <a:effectLst/>
        </p:spPr>
        <p:txBody>
          <a:bodyPr lIns="0" tIns="0" rIns="0" bIns="0">
            <a:spAutoFit/>
          </a:bodyPr>
          <a:lstStyle/>
          <a:p>
            <a:pPr algn="ctr"/>
            <a:r>
              <a:rPr lang="en-US" altLang="zh-CN" sz="2000">
                <a:solidFill>
                  <a:srgbClr val="339933"/>
                </a:solidFill>
              </a:rPr>
              <a:t>1</a:t>
            </a:r>
          </a:p>
        </p:txBody>
      </p:sp>
      <p:sp>
        <p:nvSpPr>
          <p:cNvPr id="51237" name="Text Box 37"/>
          <p:cNvSpPr txBox="1">
            <a:spLocks noChangeArrowheads="1"/>
          </p:cNvSpPr>
          <p:nvPr/>
        </p:nvSpPr>
        <p:spPr bwMode="auto">
          <a:xfrm>
            <a:off x="323850" y="1982788"/>
            <a:ext cx="8208963" cy="336550"/>
          </a:xfrm>
          <a:prstGeom prst="rect">
            <a:avLst/>
          </a:prstGeom>
          <a:noFill/>
          <a:ln w="19050" algn="ctr">
            <a:noFill/>
            <a:miter lim="800000"/>
            <a:tailEnd type="none" w="med" len="lg"/>
          </a:ln>
          <a:effectLst/>
        </p:spPr>
        <p:txBody>
          <a:bodyPr>
            <a:spAutoFit/>
          </a:bodyPr>
          <a:lstStyle/>
          <a:p>
            <a:pPr algn="just">
              <a:lnSpc>
                <a:spcPct val="80000"/>
              </a:lnSpc>
            </a:pPr>
            <a:r>
              <a:rPr kumimoji="1" lang="en-US" altLang="zh-CN" sz="2000">
                <a:solidFill>
                  <a:srgbClr val="FF00FF"/>
                </a:solidFill>
              </a:rPr>
              <a:t>S	               U	                     dist[]                            path[]</a:t>
            </a:r>
            <a:endParaRPr lang="en-US" altLang="zh-CN" sz="2000">
              <a:solidFill>
                <a:srgbClr val="FF00FF"/>
              </a:solidFill>
            </a:endParaRPr>
          </a:p>
        </p:txBody>
      </p:sp>
      <p:sp>
        <p:nvSpPr>
          <p:cNvPr id="51240" name="Text Box 40"/>
          <p:cNvSpPr txBox="1">
            <a:spLocks noChangeArrowheads="1"/>
          </p:cNvSpPr>
          <p:nvPr/>
        </p:nvSpPr>
        <p:spPr bwMode="auto">
          <a:xfrm>
            <a:off x="3670300" y="2454275"/>
            <a:ext cx="2232025" cy="304800"/>
          </a:xfrm>
          <a:prstGeom prst="rect">
            <a:avLst/>
          </a:prstGeom>
          <a:noFill/>
          <a:ln w="19050" algn="ctr">
            <a:noFill/>
            <a:miter lim="800000"/>
            <a:tailEnd type="none" w="med" len="lg"/>
          </a:ln>
          <a:effectLst/>
        </p:spPr>
        <p:txBody>
          <a:bodyPr lIns="0" tIns="0" rIns="0" bIns="0">
            <a:spAutoFit/>
          </a:bodyPr>
          <a:lstStyle/>
          <a:p>
            <a:r>
              <a:rPr lang="en-US" altLang="zh-CN" sz="2000" dirty="0"/>
              <a:t>0   1  2  3   4    5    6</a:t>
            </a:r>
          </a:p>
        </p:txBody>
      </p:sp>
      <p:sp>
        <p:nvSpPr>
          <p:cNvPr id="51241" name="Text Box 41"/>
          <p:cNvSpPr txBox="1">
            <a:spLocks noChangeArrowheads="1"/>
          </p:cNvSpPr>
          <p:nvPr/>
        </p:nvSpPr>
        <p:spPr bwMode="auto">
          <a:xfrm>
            <a:off x="6516315" y="2420938"/>
            <a:ext cx="2016125" cy="304800"/>
          </a:xfrm>
          <a:prstGeom prst="rect">
            <a:avLst/>
          </a:prstGeom>
          <a:noFill/>
          <a:ln w="19050" algn="ctr">
            <a:noFill/>
            <a:miter lim="800000"/>
            <a:tailEnd type="none" w="med" len="lg"/>
          </a:ln>
          <a:effectLst/>
        </p:spPr>
        <p:txBody>
          <a:bodyPr lIns="0" tIns="0" rIns="0" bIns="0">
            <a:spAutoFit/>
          </a:bodyPr>
          <a:lstStyle/>
          <a:p>
            <a:r>
              <a:rPr lang="en-US" altLang="zh-CN" sz="2000" dirty="0"/>
              <a:t>0  1  2  3   4   5    6</a:t>
            </a:r>
          </a:p>
        </p:txBody>
      </p:sp>
      <p:sp>
        <p:nvSpPr>
          <p:cNvPr id="51277" name="Text Box 77"/>
          <p:cNvSpPr txBox="1">
            <a:spLocks noChangeArrowheads="1"/>
          </p:cNvSpPr>
          <p:nvPr/>
        </p:nvSpPr>
        <p:spPr bwMode="auto">
          <a:xfrm>
            <a:off x="214282" y="241679"/>
            <a:ext cx="1603357" cy="615553"/>
          </a:xfrm>
          <a:prstGeom prst="rect">
            <a:avLst/>
          </a:prstGeom>
        </p:spPr>
        <p:style>
          <a:lnRef idx="1">
            <a:schemeClr val="accent4"/>
          </a:lnRef>
          <a:fillRef idx="3">
            <a:schemeClr val="accent4"/>
          </a:fillRef>
          <a:effectRef idx="2">
            <a:schemeClr val="accent4"/>
          </a:effectRef>
          <a:fontRef idx="minor">
            <a:schemeClr val="lt1"/>
          </a:fontRef>
        </p:style>
        <p:txBody>
          <a:bodyPr wrap="square" lIns="0" tIns="0" rIns="0" bIns="0">
            <a:spAutoFit/>
          </a:bodyPr>
          <a:lstStyle/>
          <a:p>
            <a:pPr algn="ctr"/>
            <a:r>
              <a:rPr lang="en-US" altLang="zh-CN" sz="2000" dirty="0" err="1">
                <a:solidFill>
                  <a:schemeClr val="bg1"/>
                </a:solidFill>
                <a:latin typeface="Times New Roman" panose="02020603050405020304" pitchFamily="18" charset="0"/>
                <a:ea typeface="楷体" panose="02010609060101010101" pitchFamily="49" charset="-122"/>
                <a:cs typeface="Times New Roman" panose="02020603050405020304" pitchFamily="18" charset="0"/>
              </a:rPr>
              <a:t>Dijkstra</a:t>
            </a:r>
            <a:r>
              <a:rPr lang="zh-CN" altLang="en-US"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算法</a:t>
            </a:r>
            <a:r>
              <a:rPr lang="zh-CN" altLang="en-US" sz="2000"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示例演示</a:t>
            </a:r>
            <a:endParaRPr lang="zh-CN" altLang="en-US" sz="20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 name="组合 75"/>
          <p:cNvGrpSpPr/>
          <p:nvPr/>
        </p:nvGrpSpPr>
        <p:grpSpPr>
          <a:xfrm>
            <a:off x="5102228" y="3281362"/>
            <a:ext cx="2143140" cy="428628"/>
            <a:chOff x="4572000" y="3214686"/>
            <a:chExt cx="2143140" cy="428628"/>
          </a:xfrm>
        </p:grpSpPr>
        <p:sp>
          <p:nvSpPr>
            <p:cNvPr id="62" name="下箭头 61"/>
            <p:cNvSpPr/>
            <p:nvPr/>
          </p:nvSpPr>
          <p:spPr>
            <a:xfrm>
              <a:off x="4572000" y="3214686"/>
              <a:ext cx="142876"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63" name="TextBox 62"/>
            <p:cNvSpPr txBox="1"/>
            <p:nvPr/>
          </p:nvSpPr>
          <p:spPr>
            <a:xfrm>
              <a:off x="4786314" y="3243204"/>
              <a:ext cx="1928826" cy="369332"/>
            </a:xfrm>
            <a:prstGeom prst="rect">
              <a:avLst/>
            </a:prstGeom>
            <a:noFill/>
          </p:spPr>
          <p:txBody>
            <a:bodyPr wrap="square" rtlCol="0">
              <a:spAutoFit/>
            </a:bodyPr>
            <a:lstStyle/>
            <a:p>
              <a:r>
                <a:rPr lang="zh-CN" altLang="en-US" sz="1800" dirty="0" smtClean="0">
                  <a:ea typeface="楷体" panose="02010609060101010101" pitchFamily="49" charset="-122"/>
                  <a:cs typeface="Times New Roman" panose="02020603050405020304" pitchFamily="18" charset="0"/>
                </a:rPr>
                <a:t>最小的顶点：</a:t>
              </a:r>
              <a:r>
                <a:rPr lang="en-US" altLang="zh-CN" sz="1800" dirty="0" smtClean="0">
                  <a:solidFill>
                    <a:srgbClr val="FF0000"/>
                  </a:solidFill>
                  <a:ea typeface="楷体" panose="02010609060101010101" pitchFamily="49" charset="-122"/>
                  <a:cs typeface="Times New Roman" panose="02020603050405020304" pitchFamily="18" charset="0"/>
                </a:rPr>
                <a:t>4</a:t>
              </a:r>
              <a:endParaRPr lang="zh-CN" altLang="en-US" sz="1800" dirty="0">
                <a:solidFill>
                  <a:srgbClr val="FF0000"/>
                </a:solidFill>
                <a:ea typeface="楷体" panose="02010609060101010101" pitchFamily="49" charset="-122"/>
                <a:cs typeface="Times New Roman" panose="02020603050405020304" pitchFamily="18" charset="0"/>
              </a:endParaRPr>
            </a:p>
          </p:txBody>
        </p:sp>
      </p:grpSp>
      <p:sp>
        <p:nvSpPr>
          <p:cNvPr id="65" name="Text Box 58"/>
          <p:cNvSpPr txBox="1">
            <a:spLocks noChangeArrowheads="1"/>
          </p:cNvSpPr>
          <p:nvPr/>
        </p:nvSpPr>
        <p:spPr bwMode="auto">
          <a:xfrm>
            <a:off x="250825" y="2825748"/>
            <a:ext cx="1081088" cy="304800"/>
          </a:xfrm>
          <a:prstGeom prst="rect">
            <a:avLst/>
          </a:prstGeom>
          <a:noFill/>
          <a:ln w="38100" algn="ctr">
            <a:noFill/>
            <a:miter lim="800000"/>
            <a:tailEnd type="none" w="med" len="lg"/>
          </a:ln>
          <a:effectLst/>
        </p:spPr>
        <p:txBody>
          <a:bodyPr lIns="0" tIns="0" rIns="0" bIns="0">
            <a:spAutoFit/>
          </a:bodyPr>
          <a:lstStyle/>
          <a:p>
            <a:pPr algn="ctr"/>
            <a:r>
              <a:rPr lang="en-US" altLang="zh-CN" sz="2000" dirty="0"/>
              <a:t>{0,1,2,3,</a:t>
            </a:r>
            <a:r>
              <a:rPr lang="en-US" altLang="zh-CN" sz="2000" dirty="0">
                <a:solidFill>
                  <a:srgbClr val="FF3300"/>
                </a:solidFill>
              </a:rPr>
              <a:t>5</a:t>
            </a:r>
            <a:r>
              <a:rPr lang="en-US" altLang="zh-CN" sz="2000" dirty="0"/>
              <a:t>}</a:t>
            </a:r>
          </a:p>
        </p:txBody>
      </p:sp>
      <p:sp>
        <p:nvSpPr>
          <p:cNvPr id="66" name="Text Box 59"/>
          <p:cNvSpPr txBox="1">
            <a:spLocks noChangeArrowheads="1"/>
          </p:cNvSpPr>
          <p:nvPr/>
        </p:nvSpPr>
        <p:spPr bwMode="auto">
          <a:xfrm>
            <a:off x="1619250" y="2825748"/>
            <a:ext cx="1441450" cy="304800"/>
          </a:xfrm>
          <a:prstGeom prst="rect">
            <a:avLst/>
          </a:prstGeom>
          <a:noFill/>
          <a:ln w="38100" algn="ctr">
            <a:noFill/>
            <a:miter lim="800000"/>
            <a:tailEnd type="none" w="med" len="lg"/>
          </a:ln>
          <a:effectLst/>
        </p:spPr>
        <p:txBody>
          <a:bodyPr lIns="0" tIns="0" rIns="0" bIns="0">
            <a:spAutoFit/>
          </a:bodyPr>
          <a:lstStyle/>
          <a:p>
            <a:pPr algn="ctr"/>
            <a:r>
              <a:rPr lang="en-US" altLang="zh-CN" sz="2000"/>
              <a:t>{4,6}</a:t>
            </a:r>
          </a:p>
        </p:txBody>
      </p:sp>
      <p:sp>
        <p:nvSpPr>
          <p:cNvPr id="67" name="Text Box 60"/>
          <p:cNvSpPr txBox="1">
            <a:spLocks noChangeArrowheads="1"/>
          </p:cNvSpPr>
          <p:nvPr/>
        </p:nvSpPr>
        <p:spPr bwMode="auto">
          <a:xfrm>
            <a:off x="3563938" y="2838448"/>
            <a:ext cx="2449513" cy="304800"/>
          </a:xfrm>
          <a:prstGeom prst="rect">
            <a:avLst/>
          </a:prstGeom>
          <a:noFill/>
          <a:ln w="38100" algn="ctr">
            <a:noFill/>
            <a:miter lim="800000"/>
            <a:tailEnd type="none" w="med" len="lg"/>
          </a:ln>
          <a:effectLst/>
        </p:spPr>
        <p:txBody>
          <a:bodyPr lIns="0" tIns="0" rIns="0" bIns="0">
            <a:spAutoFit/>
          </a:bodyPr>
          <a:lstStyle/>
          <a:p>
            <a:r>
              <a:rPr lang="en-US" altLang="zh-CN" sz="2000" dirty="0"/>
              <a:t>{0,  </a:t>
            </a:r>
            <a:r>
              <a:rPr lang="en-US" altLang="zh-CN" sz="2000" dirty="0">
                <a:solidFill>
                  <a:srgbClr val="0000FF"/>
                </a:solidFill>
              </a:rPr>
              <a:t>4,</a:t>
            </a:r>
            <a:r>
              <a:rPr lang="en-US" altLang="zh-CN" sz="2000" dirty="0">
                <a:solidFill>
                  <a:srgbClr val="FF3300"/>
                </a:solidFill>
              </a:rPr>
              <a:t> </a:t>
            </a:r>
            <a:r>
              <a:rPr lang="en-US" altLang="zh-CN" sz="2000" dirty="0"/>
              <a:t>5, 6, </a:t>
            </a:r>
            <a:r>
              <a:rPr lang="en-US" altLang="zh-CN" sz="2000" u="heavy" dirty="0">
                <a:solidFill>
                  <a:srgbClr val="FF0000"/>
                </a:solidFill>
                <a:uFill>
                  <a:solidFill>
                    <a:srgbClr val="C00000"/>
                  </a:solidFill>
                </a:uFill>
              </a:rPr>
              <a:t>10</a:t>
            </a:r>
            <a:r>
              <a:rPr lang="en-US" altLang="zh-CN" sz="2000" dirty="0">
                <a:solidFill>
                  <a:srgbClr val="6600CC"/>
                </a:solidFill>
              </a:rPr>
              <a:t>, </a:t>
            </a:r>
            <a:r>
              <a:rPr lang="en-US" altLang="zh-CN" sz="2000" dirty="0"/>
              <a:t>9,</a:t>
            </a:r>
            <a:r>
              <a:rPr lang="en-US" altLang="zh-CN" sz="2000" dirty="0">
                <a:solidFill>
                  <a:srgbClr val="6600CC"/>
                </a:solidFill>
              </a:rPr>
              <a:t> </a:t>
            </a:r>
            <a:r>
              <a:rPr lang="en-US" altLang="zh-CN" sz="2000" u="heavy" dirty="0">
                <a:solidFill>
                  <a:srgbClr val="FF0000"/>
                </a:solidFill>
                <a:uFill>
                  <a:solidFill>
                    <a:srgbClr val="C00000"/>
                  </a:solidFill>
                </a:uFill>
              </a:rPr>
              <a:t>17</a:t>
            </a:r>
            <a:r>
              <a:rPr lang="en-US" altLang="zh-CN" sz="2000" dirty="0"/>
              <a:t>}</a:t>
            </a:r>
          </a:p>
        </p:txBody>
      </p:sp>
      <p:sp>
        <p:nvSpPr>
          <p:cNvPr id="68" name="Text Box 61"/>
          <p:cNvSpPr txBox="1">
            <a:spLocks noChangeArrowheads="1"/>
          </p:cNvSpPr>
          <p:nvPr/>
        </p:nvSpPr>
        <p:spPr bwMode="auto">
          <a:xfrm>
            <a:off x="6300788" y="2838448"/>
            <a:ext cx="2449513" cy="304800"/>
          </a:xfrm>
          <a:prstGeom prst="rect">
            <a:avLst/>
          </a:prstGeom>
          <a:noFill/>
          <a:ln w="38100" algn="ctr">
            <a:noFill/>
            <a:miter lim="800000"/>
            <a:tailEnd type="none" w="med" len="lg"/>
          </a:ln>
          <a:effectLst/>
        </p:spPr>
        <p:txBody>
          <a:bodyPr lIns="0" tIns="0" rIns="0" bIns="0">
            <a:spAutoFit/>
          </a:bodyPr>
          <a:lstStyle/>
          <a:p>
            <a:r>
              <a:rPr lang="en-US" altLang="zh-CN" sz="2000" dirty="0"/>
              <a:t>{0, 0, 1, 0,  </a:t>
            </a:r>
            <a:r>
              <a:rPr lang="en-US" altLang="zh-CN" sz="2000" dirty="0">
                <a:solidFill>
                  <a:srgbClr val="FF0000"/>
                </a:solidFill>
              </a:rPr>
              <a:t>5</a:t>
            </a:r>
            <a:r>
              <a:rPr lang="en-US" altLang="zh-CN" sz="2000" dirty="0"/>
              <a:t>,  2,  </a:t>
            </a:r>
            <a:r>
              <a:rPr lang="en-US" altLang="zh-CN" sz="2000" dirty="0">
                <a:solidFill>
                  <a:srgbClr val="FF0000"/>
                </a:solidFill>
              </a:rPr>
              <a:t>5</a:t>
            </a:r>
            <a:r>
              <a:rPr lang="en-US" altLang="zh-CN" sz="2000" dirty="0"/>
              <a:t>}</a:t>
            </a:r>
          </a:p>
        </p:txBody>
      </p:sp>
      <p:sp>
        <p:nvSpPr>
          <p:cNvPr id="56" name="右大括号 55"/>
          <p:cNvSpPr/>
          <p:nvPr/>
        </p:nvSpPr>
        <p:spPr>
          <a:xfrm rot="5400000">
            <a:off x="5097466" y="2827334"/>
            <a:ext cx="142876" cy="714380"/>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Text Box 62"/>
          <p:cNvSpPr txBox="1">
            <a:spLocks noChangeArrowheads="1"/>
          </p:cNvSpPr>
          <p:nvPr/>
        </p:nvSpPr>
        <p:spPr bwMode="auto">
          <a:xfrm>
            <a:off x="250825" y="3857628"/>
            <a:ext cx="1296988" cy="304800"/>
          </a:xfrm>
          <a:prstGeom prst="rect">
            <a:avLst/>
          </a:prstGeom>
          <a:noFill/>
          <a:ln w="38100" algn="ctr">
            <a:noFill/>
            <a:miter lim="800000"/>
            <a:tailEnd type="none" w="med" len="lg"/>
          </a:ln>
          <a:effectLst/>
        </p:spPr>
        <p:txBody>
          <a:bodyPr lIns="0" tIns="0" rIns="0" bIns="0">
            <a:spAutoFit/>
          </a:bodyPr>
          <a:lstStyle/>
          <a:p>
            <a:pPr algn="ctr"/>
            <a:r>
              <a:rPr lang="en-US" altLang="zh-CN" sz="2000" dirty="0"/>
              <a:t>{0,1,2,3,5,</a:t>
            </a:r>
            <a:r>
              <a:rPr lang="en-US" altLang="zh-CN" sz="2000" dirty="0">
                <a:solidFill>
                  <a:srgbClr val="FF3300"/>
                </a:solidFill>
              </a:rPr>
              <a:t>4</a:t>
            </a:r>
            <a:r>
              <a:rPr lang="en-US" altLang="zh-CN" sz="2000" dirty="0"/>
              <a:t>}</a:t>
            </a:r>
          </a:p>
        </p:txBody>
      </p:sp>
      <p:sp>
        <p:nvSpPr>
          <p:cNvPr id="69" name="Text Box 63"/>
          <p:cNvSpPr txBox="1">
            <a:spLocks noChangeArrowheads="1"/>
          </p:cNvSpPr>
          <p:nvPr/>
        </p:nvSpPr>
        <p:spPr bwMode="auto">
          <a:xfrm>
            <a:off x="1619250" y="3857628"/>
            <a:ext cx="1441450" cy="304800"/>
          </a:xfrm>
          <a:prstGeom prst="rect">
            <a:avLst/>
          </a:prstGeom>
          <a:noFill/>
          <a:ln w="38100" algn="ctr">
            <a:noFill/>
            <a:miter lim="800000"/>
            <a:tailEnd type="none" w="med" len="lg"/>
          </a:ln>
          <a:effectLst/>
        </p:spPr>
        <p:txBody>
          <a:bodyPr lIns="0" tIns="0" rIns="0" bIns="0">
            <a:spAutoFit/>
          </a:bodyPr>
          <a:lstStyle/>
          <a:p>
            <a:pPr algn="ctr"/>
            <a:r>
              <a:rPr lang="en-US" altLang="zh-CN" sz="2000"/>
              <a:t>{6}</a:t>
            </a:r>
          </a:p>
        </p:txBody>
      </p:sp>
      <p:sp>
        <p:nvSpPr>
          <p:cNvPr id="70" name="Text Box 64"/>
          <p:cNvSpPr txBox="1">
            <a:spLocks noChangeArrowheads="1"/>
          </p:cNvSpPr>
          <p:nvPr/>
        </p:nvSpPr>
        <p:spPr bwMode="auto">
          <a:xfrm>
            <a:off x="3563938" y="3870328"/>
            <a:ext cx="2449513" cy="304800"/>
          </a:xfrm>
          <a:prstGeom prst="rect">
            <a:avLst/>
          </a:prstGeom>
          <a:noFill/>
          <a:ln w="38100" algn="ctr">
            <a:noFill/>
            <a:miter lim="800000"/>
            <a:tailEnd type="none" w="med" len="lg"/>
          </a:ln>
          <a:effectLst/>
        </p:spPr>
        <p:txBody>
          <a:bodyPr lIns="0" tIns="0" rIns="0" bIns="0">
            <a:spAutoFit/>
          </a:bodyPr>
          <a:lstStyle/>
          <a:p>
            <a:r>
              <a:rPr lang="en-US" altLang="zh-CN" sz="2000" dirty="0"/>
              <a:t>{0,  </a:t>
            </a:r>
            <a:r>
              <a:rPr lang="en-US" altLang="zh-CN" sz="2000" dirty="0">
                <a:solidFill>
                  <a:srgbClr val="0000FF"/>
                </a:solidFill>
              </a:rPr>
              <a:t>4,</a:t>
            </a:r>
            <a:r>
              <a:rPr lang="en-US" altLang="zh-CN" sz="2000" dirty="0">
                <a:solidFill>
                  <a:srgbClr val="FF3300"/>
                </a:solidFill>
              </a:rPr>
              <a:t> </a:t>
            </a:r>
            <a:r>
              <a:rPr lang="en-US" altLang="zh-CN" sz="2000" dirty="0"/>
              <a:t>5, 6, 10</a:t>
            </a:r>
            <a:r>
              <a:rPr lang="en-US" altLang="zh-CN" sz="2000" dirty="0">
                <a:solidFill>
                  <a:srgbClr val="6600CC"/>
                </a:solidFill>
              </a:rPr>
              <a:t>, </a:t>
            </a:r>
            <a:r>
              <a:rPr lang="en-US" altLang="zh-CN" sz="2000" dirty="0"/>
              <a:t>9,</a:t>
            </a:r>
            <a:r>
              <a:rPr lang="en-US" altLang="zh-CN" sz="2000" u="sng" dirty="0">
                <a:solidFill>
                  <a:srgbClr val="6600CC"/>
                </a:solidFill>
              </a:rPr>
              <a:t> </a:t>
            </a:r>
            <a:r>
              <a:rPr lang="en-US" altLang="zh-CN" sz="2000" u="heavy" dirty="0">
                <a:solidFill>
                  <a:srgbClr val="FF0000"/>
                </a:solidFill>
                <a:uFill>
                  <a:solidFill>
                    <a:srgbClr val="C00000"/>
                  </a:solidFill>
                </a:uFill>
              </a:rPr>
              <a:t>16</a:t>
            </a:r>
            <a:r>
              <a:rPr lang="en-US" altLang="zh-CN" sz="2000" dirty="0"/>
              <a:t>}</a:t>
            </a:r>
          </a:p>
        </p:txBody>
      </p:sp>
      <p:sp>
        <p:nvSpPr>
          <p:cNvPr id="71" name="Text Box 65"/>
          <p:cNvSpPr txBox="1">
            <a:spLocks noChangeArrowheads="1"/>
          </p:cNvSpPr>
          <p:nvPr/>
        </p:nvSpPr>
        <p:spPr bwMode="auto">
          <a:xfrm>
            <a:off x="6300788" y="3870328"/>
            <a:ext cx="2449513" cy="304800"/>
          </a:xfrm>
          <a:prstGeom prst="rect">
            <a:avLst/>
          </a:prstGeom>
          <a:noFill/>
          <a:ln w="38100" algn="ctr">
            <a:noFill/>
            <a:miter lim="800000"/>
            <a:tailEnd type="none" w="med" len="lg"/>
          </a:ln>
          <a:effectLst/>
        </p:spPr>
        <p:txBody>
          <a:bodyPr lIns="0" tIns="0" rIns="0" bIns="0">
            <a:spAutoFit/>
          </a:bodyPr>
          <a:lstStyle/>
          <a:p>
            <a:r>
              <a:rPr lang="en-US" altLang="zh-CN" sz="2000" dirty="0"/>
              <a:t>{0, 0, 1, 0,  5,  2,  </a:t>
            </a:r>
            <a:r>
              <a:rPr lang="en-US" altLang="zh-CN" sz="2000" dirty="0">
                <a:solidFill>
                  <a:srgbClr val="FF0000"/>
                </a:solidFill>
              </a:rPr>
              <a:t>4</a:t>
            </a:r>
            <a:r>
              <a:rPr lang="en-US" altLang="zh-CN" sz="2000" dirty="0"/>
              <a:t>}</a:t>
            </a:r>
          </a:p>
        </p:txBody>
      </p:sp>
      <p:grpSp>
        <p:nvGrpSpPr>
          <p:cNvPr id="72" name="组合 75"/>
          <p:cNvGrpSpPr/>
          <p:nvPr/>
        </p:nvGrpSpPr>
        <p:grpSpPr>
          <a:xfrm>
            <a:off x="5429256" y="4156080"/>
            <a:ext cx="2143140" cy="428628"/>
            <a:chOff x="4572000" y="3214686"/>
            <a:chExt cx="2143140" cy="428628"/>
          </a:xfrm>
        </p:grpSpPr>
        <p:sp>
          <p:nvSpPr>
            <p:cNvPr id="73" name="下箭头 72"/>
            <p:cNvSpPr/>
            <p:nvPr/>
          </p:nvSpPr>
          <p:spPr>
            <a:xfrm>
              <a:off x="4572000" y="3214686"/>
              <a:ext cx="142876" cy="428628"/>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74" name="TextBox 73"/>
            <p:cNvSpPr txBox="1"/>
            <p:nvPr/>
          </p:nvSpPr>
          <p:spPr>
            <a:xfrm>
              <a:off x="4786314" y="3243204"/>
              <a:ext cx="1928826" cy="369332"/>
            </a:xfrm>
            <a:prstGeom prst="rect">
              <a:avLst/>
            </a:prstGeom>
            <a:noFill/>
          </p:spPr>
          <p:txBody>
            <a:bodyPr wrap="square" rtlCol="0">
              <a:spAutoFit/>
            </a:bodyPr>
            <a:lstStyle/>
            <a:p>
              <a:r>
                <a:rPr lang="zh-CN" altLang="en-US" sz="1800" dirty="0" smtClean="0">
                  <a:ea typeface="楷体" panose="02010609060101010101" pitchFamily="49" charset="-122"/>
                  <a:cs typeface="Times New Roman" panose="02020603050405020304" pitchFamily="18" charset="0"/>
                </a:rPr>
                <a:t>最小的顶点：</a:t>
              </a:r>
              <a:r>
                <a:rPr lang="en-US" altLang="zh-CN" sz="1800" dirty="0" smtClean="0">
                  <a:solidFill>
                    <a:srgbClr val="FF0000"/>
                  </a:solidFill>
                  <a:ea typeface="楷体" panose="02010609060101010101" pitchFamily="49" charset="-122"/>
                  <a:cs typeface="Times New Roman" panose="02020603050405020304" pitchFamily="18" charset="0"/>
                </a:rPr>
                <a:t>6</a:t>
              </a:r>
              <a:endParaRPr lang="zh-CN" altLang="en-US" sz="1800" dirty="0">
                <a:solidFill>
                  <a:srgbClr val="FF0000"/>
                </a:solidFill>
                <a:ea typeface="楷体" panose="02010609060101010101" pitchFamily="49" charset="-122"/>
                <a:cs typeface="Times New Roman" panose="02020603050405020304" pitchFamily="18" charset="0"/>
              </a:endParaRPr>
            </a:p>
          </p:txBody>
        </p:sp>
      </p:grpSp>
      <p:sp>
        <p:nvSpPr>
          <p:cNvPr id="76" name="Text Box 66"/>
          <p:cNvSpPr txBox="1">
            <a:spLocks noChangeArrowheads="1"/>
          </p:cNvSpPr>
          <p:nvPr/>
        </p:nvSpPr>
        <p:spPr bwMode="auto">
          <a:xfrm>
            <a:off x="250825" y="4754574"/>
            <a:ext cx="1512888" cy="304800"/>
          </a:xfrm>
          <a:prstGeom prst="rect">
            <a:avLst/>
          </a:prstGeom>
          <a:noFill/>
          <a:ln w="38100" algn="ctr">
            <a:noFill/>
            <a:miter lim="800000"/>
            <a:tailEnd type="none" w="med" len="lg"/>
          </a:ln>
          <a:effectLst/>
        </p:spPr>
        <p:txBody>
          <a:bodyPr lIns="0" tIns="0" rIns="0" bIns="0">
            <a:spAutoFit/>
          </a:bodyPr>
          <a:lstStyle/>
          <a:p>
            <a:pPr algn="ctr"/>
            <a:r>
              <a:rPr lang="en-US" altLang="zh-CN" sz="2000" dirty="0"/>
              <a:t>{0,1,2,3,5,4,</a:t>
            </a:r>
            <a:r>
              <a:rPr lang="en-US" altLang="zh-CN" sz="2000" dirty="0">
                <a:solidFill>
                  <a:srgbClr val="FF3300"/>
                </a:solidFill>
              </a:rPr>
              <a:t>6</a:t>
            </a:r>
            <a:r>
              <a:rPr lang="en-US" altLang="zh-CN" sz="2000" dirty="0"/>
              <a:t>}</a:t>
            </a:r>
          </a:p>
        </p:txBody>
      </p:sp>
      <p:sp>
        <p:nvSpPr>
          <p:cNvPr id="79" name="Text Box 67"/>
          <p:cNvSpPr txBox="1">
            <a:spLocks noChangeArrowheads="1"/>
          </p:cNvSpPr>
          <p:nvPr/>
        </p:nvSpPr>
        <p:spPr bwMode="auto">
          <a:xfrm>
            <a:off x="1619250" y="4754574"/>
            <a:ext cx="1441450" cy="304800"/>
          </a:xfrm>
          <a:prstGeom prst="rect">
            <a:avLst/>
          </a:prstGeom>
          <a:noFill/>
          <a:ln w="38100" algn="ctr">
            <a:noFill/>
            <a:miter lim="800000"/>
            <a:tailEnd type="none" w="med" len="lg"/>
          </a:ln>
          <a:effectLst/>
        </p:spPr>
        <p:txBody>
          <a:bodyPr lIns="0" tIns="0" rIns="0" bIns="0">
            <a:spAutoFit/>
          </a:bodyPr>
          <a:lstStyle/>
          <a:p>
            <a:pPr algn="ctr"/>
            <a:r>
              <a:rPr lang="en-US" altLang="zh-CN" sz="2000"/>
              <a:t>{}</a:t>
            </a:r>
          </a:p>
        </p:txBody>
      </p:sp>
      <p:sp>
        <p:nvSpPr>
          <p:cNvPr id="80" name="Text Box 68"/>
          <p:cNvSpPr txBox="1">
            <a:spLocks noChangeArrowheads="1"/>
          </p:cNvSpPr>
          <p:nvPr/>
        </p:nvSpPr>
        <p:spPr bwMode="auto">
          <a:xfrm>
            <a:off x="3563938" y="4767274"/>
            <a:ext cx="2449513" cy="304800"/>
          </a:xfrm>
          <a:prstGeom prst="rect">
            <a:avLst/>
          </a:prstGeom>
          <a:noFill/>
          <a:ln w="38100" algn="ctr">
            <a:noFill/>
            <a:miter lim="800000"/>
            <a:tailEnd type="none" w="med" len="lg"/>
          </a:ln>
          <a:effectLst/>
        </p:spPr>
        <p:txBody>
          <a:bodyPr lIns="0" tIns="0" rIns="0" bIns="0">
            <a:spAutoFit/>
          </a:bodyPr>
          <a:lstStyle/>
          <a:p>
            <a:r>
              <a:rPr lang="en-US" altLang="zh-CN" sz="2000" dirty="0"/>
              <a:t>{0,  </a:t>
            </a:r>
            <a:r>
              <a:rPr lang="en-US" altLang="zh-CN" sz="2000" dirty="0">
                <a:solidFill>
                  <a:srgbClr val="0000FF"/>
                </a:solidFill>
              </a:rPr>
              <a:t>4,</a:t>
            </a:r>
            <a:r>
              <a:rPr lang="en-US" altLang="zh-CN" sz="2000" dirty="0">
                <a:solidFill>
                  <a:srgbClr val="FF3300"/>
                </a:solidFill>
              </a:rPr>
              <a:t> </a:t>
            </a:r>
            <a:r>
              <a:rPr lang="en-US" altLang="zh-CN" sz="2000" dirty="0"/>
              <a:t>5, 6, 10</a:t>
            </a:r>
            <a:r>
              <a:rPr lang="en-US" altLang="zh-CN" sz="2000" dirty="0">
                <a:solidFill>
                  <a:srgbClr val="6600CC"/>
                </a:solidFill>
              </a:rPr>
              <a:t>, </a:t>
            </a:r>
            <a:r>
              <a:rPr lang="en-US" altLang="zh-CN" sz="2000" dirty="0"/>
              <a:t>9,</a:t>
            </a:r>
            <a:r>
              <a:rPr lang="en-US" altLang="zh-CN" sz="2000" dirty="0">
                <a:solidFill>
                  <a:srgbClr val="6600CC"/>
                </a:solidFill>
              </a:rPr>
              <a:t> </a:t>
            </a:r>
            <a:r>
              <a:rPr lang="en-US" altLang="zh-CN" sz="2000" dirty="0"/>
              <a:t>16}</a:t>
            </a:r>
          </a:p>
        </p:txBody>
      </p:sp>
      <p:sp>
        <p:nvSpPr>
          <p:cNvPr id="81" name="Text Box 69"/>
          <p:cNvSpPr txBox="1">
            <a:spLocks noChangeArrowheads="1"/>
          </p:cNvSpPr>
          <p:nvPr/>
        </p:nvSpPr>
        <p:spPr bwMode="auto">
          <a:xfrm>
            <a:off x="6300788" y="4767274"/>
            <a:ext cx="2449513" cy="304800"/>
          </a:xfrm>
          <a:prstGeom prst="rect">
            <a:avLst/>
          </a:prstGeom>
          <a:noFill/>
          <a:ln w="38100" algn="ctr">
            <a:noFill/>
            <a:miter lim="800000"/>
            <a:tailEnd type="none" w="med" len="lg"/>
          </a:ln>
          <a:effectLst/>
        </p:spPr>
        <p:txBody>
          <a:bodyPr lIns="0" tIns="0" rIns="0" bIns="0">
            <a:spAutoFit/>
          </a:bodyPr>
          <a:lstStyle/>
          <a:p>
            <a:r>
              <a:rPr lang="en-US" altLang="zh-CN" sz="2000" dirty="0"/>
              <a:t>{0, 0, 1, 0,  5,  2,  4}</a:t>
            </a:r>
          </a:p>
        </p:txBody>
      </p:sp>
      <p:grpSp>
        <p:nvGrpSpPr>
          <p:cNvPr id="84" name="组合 83"/>
          <p:cNvGrpSpPr/>
          <p:nvPr/>
        </p:nvGrpSpPr>
        <p:grpSpPr>
          <a:xfrm>
            <a:off x="3929058" y="5214950"/>
            <a:ext cx="4107685" cy="714380"/>
            <a:chOff x="3929058" y="5214950"/>
            <a:chExt cx="4107685" cy="714380"/>
          </a:xfrm>
        </p:grpSpPr>
        <p:sp>
          <p:nvSpPr>
            <p:cNvPr id="82" name="左大括号 81"/>
            <p:cNvSpPr/>
            <p:nvPr/>
          </p:nvSpPr>
          <p:spPr>
            <a:xfrm rot="16200000">
              <a:off x="5893603" y="3250405"/>
              <a:ext cx="178595" cy="4107685"/>
            </a:xfrm>
            <a:prstGeom prst="lef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 name="TextBox 82"/>
            <p:cNvSpPr txBox="1"/>
            <p:nvPr/>
          </p:nvSpPr>
          <p:spPr>
            <a:xfrm>
              <a:off x="5286380" y="5467665"/>
              <a:ext cx="1571636" cy="461665"/>
            </a:xfrm>
            <a:prstGeom prst="rect">
              <a:avLst/>
            </a:prstGeom>
            <a:noFill/>
          </p:spPr>
          <p:txBody>
            <a:bodyPr wrap="square" rtlCol="0">
              <a:spAutoFit/>
            </a:bodyPr>
            <a:lstStyle/>
            <a:p>
              <a:r>
                <a:rPr lang="zh-CN" altLang="en-US" dirty="0" smtClean="0">
                  <a:solidFill>
                    <a:srgbClr val="6600CC"/>
                  </a:solidFill>
                  <a:latin typeface="微软雅黑" panose="020B0503020204020204" charset="-122"/>
                  <a:ea typeface="微软雅黑" panose="020B0503020204020204" charset="-122"/>
                </a:rPr>
                <a:t>最终结果</a:t>
              </a:r>
              <a:endParaRPr lang="zh-CN" altLang="en-US" dirty="0">
                <a:solidFill>
                  <a:srgbClr val="6600CC"/>
                </a:solidFill>
                <a:latin typeface="微软雅黑" panose="020B0503020204020204" charset="-122"/>
                <a:ea typeface="微软雅黑" panose="020B0503020204020204" charset="-122"/>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147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51209"/>
                                        </p:tgtEl>
                                      </p:cBhvr>
                                    </p:animEffect>
                                    <p:animScale>
                                      <p:cBhvr>
                                        <p:cTn id="17" dur="250" autoRev="1" fill="hold"/>
                                        <p:tgtEl>
                                          <p:spTgt spid="51209"/>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51223"/>
                                        </p:tgtEl>
                                      </p:cBhvr>
                                    </p:animEffect>
                                    <p:animScale>
                                      <p:cBhvr>
                                        <p:cTn id="22" dur="250" autoRev="1" fill="hold"/>
                                        <p:tgtEl>
                                          <p:spTgt spid="51223"/>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51211"/>
                                        </p:tgtEl>
                                      </p:cBhvr>
                                    </p:animEffect>
                                    <p:animScale>
                                      <p:cBhvr>
                                        <p:cTn id="43" dur="250" autoRev="1" fill="hold"/>
                                        <p:tgtEl>
                                          <p:spTgt spid="51211"/>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9" grpId="0" bldLvl="0" animBg="1"/>
      <p:bldP spid="51211" grpId="0" bldLvl="0" animBg="1"/>
      <p:bldP spid="51223" grpId="0" bldLvl="0" animBg="1"/>
      <p:bldP spid="64" grpId="0" bldLvl="0" animBg="1"/>
      <p:bldP spid="69" grpId="0" bldLvl="0" animBg="1"/>
      <p:bldP spid="70" grpId="0" bldLvl="0" animBg="1"/>
      <p:bldP spid="71" grpId="0" bldLvl="0" animBg="1"/>
      <p:bldP spid="76" grpId="0" bldLvl="0" animBg="1"/>
      <p:bldP spid="79" grpId="0" bldLvl="0" animBg="1"/>
      <p:bldP spid="80" grpId="0" bldLvl="0" animBg="1"/>
      <p:bldP spid="81" grpId="0" bldLvl="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026"/>
          <p:cNvSpPr txBox="1">
            <a:spLocks noChangeArrowheads="1"/>
          </p:cNvSpPr>
          <p:nvPr/>
        </p:nvSpPr>
        <p:spPr bwMode="auto">
          <a:xfrm>
            <a:off x="152400" y="180975"/>
            <a:ext cx="8686800" cy="457200"/>
          </a:xfrm>
          <a:prstGeom prst="rect">
            <a:avLst/>
          </a:prstGeom>
          <a:noFill/>
          <a:ln w="9525">
            <a:noFill/>
            <a:miter lim="800000"/>
          </a:ln>
          <a:effectLst/>
        </p:spPr>
        <p:txBody>
          <a:bodyPr>
            <a:spAutoFit/>
          </a:bodyPr>
          <a:lstStyle/>
          <a:p>
            <a:pPr algn="just"/>
            <a:r>
              <a:rPr kumimoji="1" lang="zh-CN" altLang="en-US" dirty="0">
                <a:solidFill>
                  <a:srgbClr val="0000FF"/>
                </a:solidFill>
                <a:ea typeface="楷体" panose="02010609060101010101" pitchFamily="49" charset="-122"/>
                <a:cs typeface="Times New Roman" panose="02020603050405020304" pitchFamily="18" charset="0"/>
              </a:rPr>
              <a:t>狄克斯特拉算法如下（</a:t>
            </a:r>
            <a:r>
              <a:rPr kumimoji="1" lang="en-US" altLang="zh-CN" dirty="0">
                <a:solidFill>
                  <a:srgbClr val="0000FF"/>
                </a:solidFill>
                <a:ea typeface="楷体" panose="02010609060101010101" pitchFamily="49" charset="-122"/>
                <a:cs typeface="Times New Roman" panose="02020603050405020304" pitchFamily="18" charset="0"/>
              </a:rPr>
              <a:t>v</a:t>
            </a:r>
            <a:r>
              <a:rPr kumimoji="1" lang="zh-CN" altLang="en-US" dirty="0">
                <a:solidFill>
                  <a:srgbClr val="0000FF"/>
                </a:solidFill>
                <a:ea typeface="楷体" panose="02010609060101010101" pitchFamily="49" charset="-122"/>
                <a:cs typeface="Times New Roman" panose="02020603050405020304" pitchFamily="18" charset="0"/>
              </a:rPr>
              <a:t>为源点编号）：</a:t>
            </a:r>
          </a:p>
        </p:txBody>
      </p:sp>
      <p:sp>
        <p:nvSpPr>
          <p:cNvPr id="76803" name="Text Box 1027"/>
          <p:cNvSpPr txBox="1">
            <a:spLocks noChangeArrowheads="1"/>
          </p:cNvSpPr>
          <p:nvPr/>
        </p:nvSpPr>
        <p:spPr bwMode="auto">
          <a:xfrm>
            <a:off x="322265" y="743815"/>
            <a:ext cx="6607189" cy="4328259"/>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wrap="square" tIns="108000" bIns="180000">
            <a:spAutoFit/>
          </a:bodyPr>
          <a:lstStyle/>
          <a:p>
            <a:pPr algn="l">
              <a:spcBef>
                <a:spcPct val="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Dijkstra</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MatGraph</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g</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v)</a:t>
            </a:r>
          </a:p>
          <a:p>
            <a:pPr algn="l">
              <a:spcBef>
                <a:spcPct val="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dist</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[MAXV]</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path[MAXV</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ct val="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MAXV</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ct val="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mindis,i,j,u</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ct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g.n;i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ct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dist[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g.edges</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距离初始化</a:t>
            </a:r>
          </a:p>
          <a:p>
            <a:pPr algn="l">
              <a:spcBef>
                <a:spcPct val="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s[</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]=0;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置空</a:t>
            </a:r>
          </a:p>
          <a:p>
            <a:pPr algn="l">
              <a:spcBef>
                <a:spcPct val="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if (</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g.edges</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]&lt;INF)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路径初始化</a:t>
            </a:r>
          </a:p>
          <a:p>
            <a:pPr algn="l">
              <a:spcBef>
                <a:spcPct val="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path[</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到</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有边</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时</a:t>
            </a:r>
            <a:endPar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else</a:t>
            </a:r>
          </a:p>
          <a:p>
            <a:pPr algn="l">
              <a:spcBef>
                <a:spcPct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path[</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到</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没边</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时</a:t>
            </a:r>
            <a:endPar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s[v</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源点</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放</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入</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 name="组合 9"/>
          <p:cNvGrpSpPr/>
          <p:nvPr/>
        </p:nvGrpSpPr>
        <p:grpSpPr>
          <a:xfrm>
            <a:off x="604810" y="2084378"/>
            <a:ext cx="8001056" cy="2428892"/>
            <a:chOff x="500034" y="2071678"/>
            <a:chExt cx="8001056" cy="2428892"/>
          </a:xfrm>
        </p:grpSpPr>
        <p:sp>
          <p:nvSpPr>
            <p:cNvPr id="4" name="矩形 3"/>
            <p:cNvSpPr/>
            <p:nvPr/>
          </p:nvSpPr>
          <p:spPr>
            <a:xfrm>
              <a:off x="500034" y="2071678"/>
              <a:ext cx="5786478" cy="2428892"/>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7000892" y="2935428"/>
              <a:ext cx="1500198" cy="707886"/>
            </a:xfrm>
            <a:prstGeom prst="rect">
              <a:avLst/>
            </a:prstGeom>
            <a:noFill/>
          </p:spPr>
          <p:txBody>
            <a:bodyPr wrap="square" rtlCol="0">
              <a:spAutoFit/>
            </a:bodyPr>
            <a:lstStyle/>
            <a:p>
              <a:r>
                <a:rPr kumimoji="1" lang="en-US" altLang="zh-CN" sz="2000" dirty="0" smtClean="0">
                  <a:ea typeface="楷体" panose="02010609060101010101" pitchFamily="49" charset="-122"/>
                  <a:cs typeface="Times New Roman" panose="02020603050405020304" pitchFamily="18" charset="0"/>
                </a:rPr>
                <a:t>dist</a:t>
              </a:r>
              <a:r>
                <a:rPr kumimoji="1" lang="zh-CN" altLang="en-US" sz="2000" dirty="0" smtClean="0">
                  <a:ea typeface="楷体" panose="02010609060101010101" pitchFamily="49" charset="-122"/>
                  <a:cs typeface="Times New Roman" panose="02020603050405020304" pitchFamily="18" charset="0"/>
                </a:rPr>
                <a:t>和</a:t>
              </a:r>
              <a:r>
                <a:rPr kumimoji="1" lang="en-US" altLang="zh-CN" sz="2000" dirty="0" smtClean="0">
                  <a:ea typeface="楷体" panose="02010609060101010101" pitchFamily="49" charset="-122"/>
                  <a:cs typeface="Times New Roman" panose="02020603050405020304" pitchFamily="18" charset="0"/>
                </a:rPr>
                <a:t>path</a:t>
              </a:r>
              <a:r>
                <a:rPr kumimoji="1" lang="zh-CN" altLang="en-US" sz="2000" dirty="0" smtClean="0">
                  <a:ea typeface="楷体" panose="02010609060101010101" pitchFamily="49" charset="-122"/>
                  <a:cs typeface="Times New Roman" panose="02020603050405020304" pitchFamily="18" charset="0"/>
                </a:rPr>
                <a:t>数组初始化</a:t>
              </a:r>
              <a:endParaRPr lang="zh-CN" altLang="en-US" sz="2000" i="1" dirty="0"/>
            </a:p>
          </p:txBody>
        </p:sp>
        <p:cxnSp>
          <p:nvCxnSpPr>
            <p:cNvPr id="6" name="直接连接符 5"/>
            <p:cNvCxnSpPr>
              <a:stCxn id="4" idx="3"/>
              <a:endCxn id="5" idx="1"/>
            </p:cNvCxnSpPr>
            <p:nvPr/>
          </p:nvCxnSpPr>
          <p:spPr>
            <a:xfrm>
              <a:off x="6286512" y="3286124"/>
              <a:ext cx="714380" cy="3247"/>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3" name="幻灯片编号占位符 2"/>
          <p:cNvSpPr>
            <a:spLocks noGrp="1"/>
          </p:cNvSpPr>
          <p:nvPr>
            <p:ph type="sldNum" sz="quarter" idx="12"/>
          </p:nvPr>
        </p:nvSpPr>
        <p:spPr/>
        <p:txBody>
          <a:bodyPr/>
          <a:lstStyle/>
          <a:p>
            <a:fld id="{7B73CAF9-FD11-4256-9668-6A8A3A0B73F9}" type="slidenum">
              <a:rPr lang="en-US" altLang="zh-CN" smtClean="0"/>
              <a:t>148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80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80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80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80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80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80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680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026"/>
          <p:cNvSpPr txBox="1">
            <a:spLocks noChangeArrowheads="1"/>
          </p:cNvSpPr>
          <p:nvPr/>
        </p:nvSpPr>
        <p:spPr bwMode="auto">
          <a:xfrm>
            <a:off x="252444" y="304800"/>
            <a:ext cx="8320084" cy="532453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=0;i&lt;</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g.n;i</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循环</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n-1</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次</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kumimoji="1"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7030A0"/>
                </a:solidFill>
                <a:latin typeface="Times New Roman" panose="02020603050405020304" pitchFamily="18" charset="0"/>
                <a:ea typeface="楷体" panose="02010609060101010101" pitchFamily="49" charset="-122"/>
                <a:cs typeface="Times New Roman" panose="02020603050405020304" pitchFamily="18" charset="0"/>
              </a:rPr>
              <a:t>mindis</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=INF;</a:t>
            </a:r>
            <a:endParaRPr kumimoji="1"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kumimoji="1"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for (j=</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0;j</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g.n;j</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(s[j]==0 &amp;&amp; dist[j]&lt;</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mindis</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7030A0"/>
                </a:solidFill>
                <a:latin typeface="Times New Roman" panose="02020603050405020304" pitchFamily="18" charset="0"/>
                <a:ea typeface="楷体" panose="02010609060101010101" pitchFamily="49" charset="-122"/>
                <a:cs typeface="Times New Roman" panose="02020603050405020304" pitchFamily="18" charset="0"/>
              </a:rPr>
              <a:t>mindis</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=dist[j];</a:t>
            </a: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s[</a:t>
            </a:r>
            <a:r>
              <a:rPr kumimoji="1"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加入</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kumimoji="1"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for (j=</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0;j</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g.n;j</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修改不在</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s</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中的顶点的距离</a:t>
            </a:r>
          </a:p>
          <a:p>
            <a:pPr algn="l">
              <a:spcBef>
                <a:spcPct val="0"/>
              </a:spcBef>
            </a:pPr>
            <a:r>
              <a:rPr kumimoji="1"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if (s[j]==0)</a:t>
            </a: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][j]&lt;INF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&amp;&amp;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dist[</a:t>
            </a:r>
            <a:r>
              <a:rPr kumimoji="1" lang="en-US" altLang="zh-CN"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][j]&lt;dist[j])</a:t>
            </a: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dist[j</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]=dist[u]+</a:t>
            </a:r>
            <a:r>
              <a:rPr kumimoji="1"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[u][j];</a:t>
            </a: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path[j]=u;</a:t>
            </a: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Dispath</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dist,path,s,g.n,v</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输出最短路径</a:t>
            </a:r>
          </a:p>
          <a:p>
            <a:pPr algn="l">
              <a:spcBef>
                <a:spcPct val="0"/>
              </a:spcBef>
            </a:pPr>
            <a:r>
              <a:rPr kumimoji="1"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7831" name="Text Box 1031"/>
          <p:cNvSpPr txBox="1">
            <a:spLocks noChangeArrowheads="1"/>
          </p:cNvSpPr>
          <p:nvPr/>
        </p:nvSpPr>
        <p:spPr bwMode="auto">
          <a:xfrm>
            <a:off x="684213" y="5876925"/>
            <a:ext cx="5688012" cy="457200"/>
          </a:xfrm>
          <a:prstGeom prst="rect">
            <a:avLst/>
          </a:prstGeom>
          <a:noFill/>
          <a:ln w="19050" algn="ctr">
            <a:noFill/>
            <a:miter lim="800000"/>
            <a:tailEnd type="none" w="med" len="lg"/>
          </a:ln>
          <a:effectLst/>
        </p:spPr>
        <p:txBody>
          <a:bodyPr>
            <a:spAutoFit/>
          </a:bodyPr>
          <a:lstStyle/>
          <a:p>
            <a:pPr algn="ctr"/>
            <a:r>
              <a:rPr lang="zh-CN" altLang="en-US" dirty="0">
                <a:ea typeface="楷体" panose="02010609060101010101" pitchFamily="49" charset="-122"/>
                <a:cs typeface="Times New Roman" panose="02020603050405020304" pitchFamily="18" charset="0"/>
              </a:rPr>
              <a:t>狄克斯特拉算法的时间复杂度为</a:t>
            </a:r>
            <a:r>
              <a:rPr lang="en-US" altLang="zh-CN" dirty="0">
                <a:ea typeface="楷体" panose="02010609060101010101" pitchFamily="49" charset="-122"/>
                <a:cs typeface="Times New Roman" panose="02020603050405020304" pitchFamily="18" charset="0"/>
              </a:rPr>
              <a:t>O(</a:t>
            </a:r>
            <a:r>
              <a:rPr lang="en-US" altLang="zh-CN" i="1" dirty="0" err="1">
                <a:ea typeface="楷体" panose="02010609060101010101" pitchFamily="49" charset="-122"/>
                <a:cs typeface="Times New Roman" panose="02020603050405020304" pitchFamily="18" charset="0"/>
              </a:rPr>
              <a:t>n</a:t>
            </a:r>
            <a:r>
              <a:rPr lang="en-US" altLang="zh-CN" baseline="30000" dirty="0" err="1">
                <a:ea typeface="楷体" panose="02010609060101010101" pitchFamily="49" charset="-122"/>
                <a:cs typeface="Times New Roman" panose="02020603050405020304" pitchFamily="18" charset="0"/>
              </a:rPr>
              <a:t>2</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p>
        </p:txBody>
      </p:sp>
      <p:grpSp>
        <p:nvGrpSpPr>
          <p:cNvPr id="2" name="组合 13"/>
          <p:cNvGrpSpPr/>
          <p:nvPr/>
        </p:nvGrpSpPr>
        <p:grpSpPr>
          <a:xfrm>
            <a:off x="1214414" y="714356"/>
            <a:ext cx="6786610" cy="1785950"/>
            <a:chOff x="1214414" y="714356"/>
            <a:chExt cx="6786610" cy="1785950"/>
          </a:xfrm>
        </p:grpSpPr>
        <p:sp>
          <p:nvSpPr>
            <p:cNvPr id="4" name="矩形 3"/>
            <p:cNvSpPr/>
            <p:nvPr/>
          </p:nvSpPr>
          <p:spPr>
            <a:xfrm>
              <a:off x="1214414" y="714356"/>
              <a:ext cx="3786214" cy="1785950"/>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357818" y="1403336"/>
              <a:ext cx="2643206" cy="400110"/>
            </a:xfrm>
            <a:prstGeom prst="rect">
              <a:avLst/>
            </a:prstGeom>
            <a:noFill/>
          </p:spPr>
          <p:txBody>
            <a:bodyPr wrap="square" rtlCol="0">
              <a:spAutoFit/>
            </a:bodyPr>
            <a:lstStyle/>
            <a:p>
              <a:r>
                <a:rPr kumimoji="1" lang="zh-CN" altLang="en-US" sz="2000" smtClean="0">
                  <a:ea typeface="楷体" panose="02010609060101010101" pitchFamily="49" charset="-122"/>
                  <a:cs typeface="Times New Roman" panose="02020603050405020304" pitchFamily="18" charset="0"/>
                </a:rPr>
                <a:t>找最小路径长度顶点</a:t>
              </a:r>
              <a:r>
                <a:rPr kumimoji="1" lang="en-US" altLang="zh-CN" sz="2000" i="1" dirty="0" smtClean="0">
                  <a:ea typeface="楷体" panose="02010609060101010101" pitchFamily="49" charset="-122"/>
                  <a:cs typeface="Times New Roman" panose="02020603050405020304" pitchFamily="18" charset="0"/>
                </a:rPr>
                <a:t>u</a:t>
              </a:r>
              <a:endParaRPr lang="zh-CN" altLang="en-US" sz="2000" i="1" dirty="0"/>
            </a:p>
          </p:txBody>
        </p:sp>
        <p:cxnSp>
          <p:nvCxnSpPr>
            <p:cNvPr id="7" name="直接连接符 6"/>
            <p:cNvCxnSpPr>
              <a:stCxn id="4" idx="3"/>
              <a:endCxn id="5" idx="1"/>
            </p:cNvCxnSpPr>
            <p:nvPr/>
          </p:nvCxnSpPr>
          <p:spPr>
            <a:xfrm flipV="1">
              <a:off x="5000628" y="1603391"/>
              <a:ext cx="357190" cy="3940"/>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3" name="组合 14"/>
          <p:cNvGrpSpPr/>
          <p:nvPr/>
        </p:nvGrpSpPr>
        <p:grpSpPr>
          <a:xfrm>
            <a:off x="1214414" y="2786058"/>
            <a:ext cx="7286676" cy="2000264"/>
            <a:chOff x="1214414" y="2786058"/>
            <a:chExt cx="7286676" cy="2000264"/>
          </a:xfrm>
        </p:grpSpPr>
        <p:sp>
          <p:nvSpPr>
            <p:cNvPr id="8" name="矩形 7"/>
            <p:cNvSpPr/>
            <p:nvPr/>
          </p:nvSpPr>
          <p:spPr>
            <a:xfrm>
              <a:off x="1214414" y="2786058"/>
              <a:ext cx="6572296" cy="2000264"/>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8001024" y="3357562"/>
              <a:ext cx="500066" cy="861774"/>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调</a:t>
              </a:r>
              <a:endParaRPr lang="en-US" altLang="zh-CN" sz="2000" dirty="0" smtClean="0">
                <a:latin typeface="楷体" panose="02010609060101010101" pitchFamily="49" charset="-122"/>
                <a:ea typeface="楷体" panose="02010609060101010101" pitchFamily="49" charset="-122"/>
              </a:endParaRPr>
            </a:p>
            <a:p>
              <a:r>
                <a:rPr lang="zh-CN" altLang="en-US" sz="2000" dirty="0" smtClean="0">
                  <a:latin typeface="楷体" panose="02010609060101010101" pitchFamily="49" charset="-122"/>
                  <a:ea typeface="楷体" panose="02010609060101010101" pitchFamily="49" charset="-122"/>
                </a:rPr>
                <a:t>整</a:t>
              </a:r>
              <a:endParaRPr lang="zh-CN" altLang="en-US" sz="2000" dirty="0">
                <a:latin typeface="楷体" panose="02010609060101010101" pitchFamily="49" charset="-122"/>
                <a:ea typeface="楷体" panose="02010609060101010101" pitchFamily="49" charset="-122"/>
              </a:endParaRPr>
            </a:p>
          </p:txBody>
        </p:sp>
        <p:cxnSp>
          <p:nvCxnSpPr>
            <p:cNvPr id="10" name="直接连接符 9"/>
            <p:cNvCxnSpPr>
              <a:stCxn id="8" idx="3"/>
              <a:endCxn id="9" idx="1"/>
            </p:cNvCxnSpPr>
            <p:nvPr/>
          </p:nvCxnSpPr>
          <p:spPr>
            <a:xfrm>
              <a:off x="7786710" y="3786190"/>
              <a:ext cx="214314" cy="2259"/>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6" name="幻灯片编号占位符 5"/>
          <p:cNvSpPr>
            <a:spLocks noGrp="1"/>
          </p:cNvSpPr>
          <p:nvPr>
            <p:ph type="sldNum" sz="quarter" idx="12"/>
          </p:nvPr>
        </p:nvSpPr>
        <p:spPr/>
        <p:txBody>
          <a:bodyPr/>
          <a:lstStyle/>
          <a:p>
            <a:fld id="{7B73CAF9-FD11-4256-9668-6A8A3A0B73F9}" type="slidenum">
              <a:rPr lang="en-US" altLang="zh-CN" smtClean="0"/>
              <a:t>149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2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82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782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82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8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782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782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7826">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7826">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7826">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7826">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826">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7826">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7826">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7826">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78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250825" y="404813"/>
            <a:ext cx="8321703" cy="1200329"/>
          </a:xfrm>
          <a:prstGeom prst="rect">
            <a:avLst/>
          </a:prstGeom>
          <a:noFill/>
          <a:ln w="9525">
            <a:noFill/>
            <a:miter lim="800000"/>
          </a:ln>
          <a:effectLst/>
        </p:spPr>
        <p:txBody>
          <a:bodyPr wrap="square">
            <a:spAutoFit/>
          </a:bodyPr>
          <a:lstStyle/>
          <a:p>
            <a:pPr algn="l">
              <a:spcBef>
                <a:spcPct val="50000"/>
              </a:spcBef>
            </a:pPr>
            <a:r>
              <a:rPr kumimoji="1" lang="zh-CN" altLang="en-US" dirty="0" smtClean="0">
                <a:ea typeface="楷体" panose="02010609060101010101" pitchFamily="49" charset="-122"/>
                <a:cs typeface="Times New Roman" panose="02020603050405020304" pitchFamily="18" charset="0"/>
              </a:rPr>
              <a:t>        有向图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中的极大强连通子图称为</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的</a:t>
            </a:r>
            <a:r>
              <a:rPr kumimoji="1" lang="zh-CN" altLang="en-US" dirty="0">
                <a:solidFill>
                  <a:srgbClr val="FF0000"/>
                </a:solidFill>
                <a:ea typeface="楷体" panose="02010609060101010101" pitchFamily="49" charset="-122"/>
                <a:cs typeface="Times New Roman" panose="02020603050405020304" pitchFamily="18" charset="0"/>
              </a:rPr>
              <a:t>强连通分量</a:t>
            </a:r>
            <a:r>
              <a:rPr kumimoji="1" lang="zh-CN" altLang="en-US">
                <a:ea typeface="楷体" panose="02010609060101010101" pitchFamily="49" charset="-122"/>
                <a:cs typeface="Times New Roman" panose="02020603050405020304" pitchFamily="18" charset="0"/>
              </a:rPr>
              <a:t>。</a:t>
            </a:r>
            <a:r>
              <a:rPr kumimoji="1" lang="zh-CN" altLang="en-US" smtClean="0">
                <a:ea typeface="楷体" panose="02010609060101010101" pitchFamily="49" charset="-122"/>
                <a:cs typeface="Times New Roman" panose="02020603050405020304" pitchFamily="18" charset="0"/>
              </a:rPr>
              <a:t>显然，强连通</a:t>
            </a:r>
            <a:r>
              <a:rPr kumimoji="1" lang="zh-CN" altLang="en-US" dirty="0">
                <a:ea typeface="楷体" panose="02010609060101010101" pitchFamily="49" charset="-122"/>
                <a:cs typeface="Times New Roman" panose="02020603050405020304" pitchFamily="18" charset="0"/>
              </a:rPr>
              <a:t>图只有一个</a:t>
            </a:r>
            <a:r>
              <a:rPr kumimoji="1" lang="zh-CN" altLang="en-US">
                <a:ea typeface="楷体" panose="02010609060101010101" pitchFamily="49" charset="-122"/>
                <a:cs typeface="Times New Roman" panose="02020603050405020304" pitchFamily="18" charset="0"/>
              </a:rPr>
              <a:t>强连通</a:t>
            </a:r>
            <a:r>
              <a:rPr kumimoji="1" lang="zh-CN" altLang="en-US" smtClean="0">
                <a:ea typeface="楷体" panose="02010609060101010101" pitchFamily="49" charset="-122"/>
                <a:cs typeface="Times New Roman" panose="02020603050405020304" pitchFamily="18" charset="0"/>
              </a:rPr>
              <a:t>分量，即本身。非</a:t>
            </a:r>
            <a:r>
              <a:rPr kumimoji="1" lang="zh-CN" altLang="en-US" dirty="0">
                <a:ea typeface="楷体" panose="02010609060101010101" pitchFamily="49" charset="-122"/>
                <a:cs typeface="Times New Roman" panose="02020603050405020304" pitchFamily="18" charset="0"/>
              </a:rPr>
              <a:t>强连通图有多个强连通分量。</a:t>
            </a:r>
          </a:p>
        </p:txBody>
      </p:sp>
      <p:grpSp>
        <p:nvGrpSpPr>
          <p:cNvPr id="22" name="组合 21"/>
          <p:cNvGrpSpPr/>
          <p:nvPr/>
        </p:nvGrpSpPr>
        <p:grpSpPr>
          <a:xfrm>
            <a:off x="1428728" y="2084337"/>
            <a:ext cx="2914650" cy="2916299"/>
            <a:chOff x="4929190" y="3055951"/>
            <a:chExt cx="2914650" cy="2916299"/>
          </a:xfrm>
        </p:grpSpPr>
        <p:sp>
          <p:nvSpPr>
            <p:cNvPr id="23" name="Line 1029"/>
            <p:cNvSpPr>
              <a:spLocks noChangeShapeType="1"/>
            </p:cNvSpPr>
            <p:nvPr/>
          </p:nvSpPr>
          <p:spPr bwMode="auto">
            <a:xfrm>
              <a:off x="5518153" y="4179901"/>
              <a:ext cx="1746250" cy="0"/>
            </a:xfrm>
            <a:prstGeom prst="line">
              <a:avLst/>
            </a:prstGeom>
            <a:noFill/>
            <a:ln w="28575">
              <a:solidFill>
                <a:srgbClr val="0000FF"/>
              </a:solidFill>
              <a:round/>
              <a:tailEnd type="stealth" w="med" len="lg"/>
            </a:ln>
          </p:spPr>
          <p:txBody>
            <a:bodyPr/>
            <a:lstStyle/>
            <a:p>
              <a:endParaRPr lang="zh-CN" altLang="en-US"/>
            </a:p>
          </p:txBody>
        </p:sp>
        <p:sp>
          <p:nvSpPr>
            <p:cNvPr id="24" name="Oval 1032"/>
            <p:cNvSpPr>
              <a:spLocks noChangeArrowheads="1"/>
            </p:cNvSpPr>
            <p:nvPr/>
          </p:nvSpPr>
          <p:spPr bwMode="auto">
            <a:xfrm>
              <a:off x="6043615" y="3055951"/>
              <a:ext cx="584200" cy="571500"/>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5" name="Oval 1033"/>
            <p:cNvSpPr>
              <a:spLocks noChangeArrowheads="1"/>
            </p:cNvSpPr>
            <p:nvPr/>
          </p:nvSpPr>
          <p:spPr bwMode="auto">
            <a:xfrm>
              <a:off x="7259640" y="3878276"/>
              <a:ext cx="584200" cy="573087"/>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6" name="Oval 1034"/>
            <p:cNvSpPr>
              <a:spLocks noChangeArrowheads="1"/>
            </p:cNvSpPr>
            <p:nvPr/>
          </p:nvSpPr>
          <p:spPr bwMode="auto">
            <a:xfrm>
              <a:off x="4929190" y="3878276"/>
              <a:ext cx="584200" cy="573087"/>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7" name="Oval 1035"/>
            <p:cNvSpPr>
              <a:spLocks noChangeArrowheads="1"/>
            </p:cNvSpPr>
            <p:nvPr/>
          </p:nvSpPr>
          <p:spPr bwMode="auto">
            <a:xfrm>
              <a:off x="6046790" y="4789501"/>
              <a:ext cx="582613" cy="568325"/>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8" name="Freeform 1036"/>
            <p:cNvSpPr/>
            <p:nvPr/>
          </p:nvSpPr>
          <p:spPr bwMode="auto">
            <a:xfrm>
              <a:off x="5386390" y="3413138"/>
              <a:ext cx="668338" cy="498475"/>
            </a:xfrm>
            <a:custGeom>
              <a:avLst/>
              <a:gdLst/>
              <a:ahLst/>
              <a:cxnLst>
                <a:cxn ang="0">
                  <a:pos x="0" y="314"/>
                </a:cxn>
                <a:cxn ang="0">
                  <a:pos x="421" y="0"/>
                </a:cxn>
              </a:cxnLst>
              <a:rect l="0" t="0" r="r" b="b"/>
              <a:pathLst>
                <a:path w="421" h="314">
                  <a:moveTo>
                    <a:pt x="0" y="314"/>
                  </a:moveTo>
                  <a:lnTo>
                    <a:pt x="421" y="0"/>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29" name="Freeform 1037"/>
            <p:cNvSpPr/>
            <p:nvPr/>
          </p:nvSpPr>
          <p:spPr bwMode="auto">
            <a:xfrm>
              <a:off x="6638928" y="3425838"/>
              <a:ext cx="698500" cy="558800"/>
            </a:xfrm>
            <a:custGeom>
              <a:avLst/>
              <a:gdLst/>
              <a:ahLst/>
              <a:cxnLst>
                <a:cxn ang="0">
                  <a:pos x="0" y="0"/>
                </a:cxn>
                <a:cxn ang="0">
                  <a:pos x="440" y="352"/>
                </a:cxn>
              </a:cxnLst>
              <a:rect l="0" t="0" r="r" b="b"/>
              <a:pathLst>
                <a:path w="440" h="352">
                  <a:moveTo>
                    <a:pt x="0" y="0"/>
                  </a:moveTo>
                  <a:lnTo>
                    <a:pt x="440" y="352"/>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30" name="TextBox 29"/>
            <p:cNvSpPr txBox="1"/>
            <p:nvPr/>
          </p:nvSpPr>
          <p:spPr>
            <a:xfrm>
              <a:off x="5286380" y="5572140"/>
              <a:ext cx="2000264" cy="400110"/>
            </a:xfrm>
            <a:prstGeom prst="rect">
              <a:avLst/>
            </a:prstGeom>
            <a:noFill/>
          </p:spPr>
          <p:txBody>
            <a:bodyPr wrap="square" rtlCol="0">
              <a:spAutoFit/>
            </a:bodyPr>
            <a:lstStyle/>
            <a:p>
              <a:r>
                <a:rPr lang="zh-CN" altLang="en-US" sz="2000" dirty="0" smtClean="0">
                  <a:solidFill>
                    <a:srgbClr val="0000FF"/>
                  </a:solidFill>
                  <a:ea typeface="楷体" panose="02010609060101010101" pitchFamily="49" charset="-122"/>
                  <a:cs typeface="Times New Roman" panose="02020603050405020304" pitchFamily="18" charset="0"/>
                </a:rPr>
                <a:t>一个非</a:t>
              </a:r>
              <a:r>
                <a:rPr kumimoji="1" lang="zh-CN" altLang="en-US" sz="2000" dirty="0" smtClean="0">
                  <a:solidFill>
                    <a:srgbClr val="0000FF"/>
                  </a:solidFill>
                  <a:ea typeface="楷体" panose="02010609060101010101" pitchFamily="49" charset="-122"/>
                  <a:cs typeface="Times New Roman" panose="02020603050405020304" pitchFamily="18" charset="0"/>
                </a:rPr>
                <a:t>强连通图</a:t>
              </a:r>
              <a:endParaRPr lang="zh-CN" altLang="en-US" sz="2000" dirty="0">
                <a:solidFill>
                  <a:srgbClr val="0000FF"/>
                </a:solidFill>
                <a:ea typeface="楷体" panose="02010609060101010101" pitchFamily="49" charset="-122"/>
                <a:cs typeface="Times New Roman" panose="02020603050405020304" pitchFamily="18" charset="0"/>
              </a:endParaRPr>
            </a:p>
          </p:txBody>
        </p:sp>
      </p:grpSp>
      <p:grpSp>
        <p:nvGrpSpPr>
          <p:cNvPr id="31" name="组合 30"/>
          <p:cNvGrpSpPr/>
          <p:nvPr/>
        </p:nvGrpSpPr>
        <p:grpSpPr>
          <a:xfrm>
            <a:off x="1202856" y="2000240"/>
            <a:ext cx="5798035" cy="2438416"/>
            <a:chOff x="3918348" y="3633790"/>
            <a:chExt cx="5357676" cy="2438416"/>
          </a:xfrm>
        </p:grpSpPr>
        <p:sp>
          <p:nvSpPr>
            <p:cNvPr id="32" name="TextBox 31"/>
            <p:cNvSpPr txBox="1"/>
            <p:nvPr/>
          </p:nvSpPr>
          <p:spPr>
            <a:xfrm>
              <a:off x="7358050" y="5029154"/>
              <a:ext cx="1917974" cy="400110"/>
            </a:xfrm>
            <a:prstGeom prst="rect">
              <a:avLst/>
            </a:prstGeom>
            <a:noFill/>
          </p:spPr>
          <p:txBody>
            <a:bodyPr wrap="square" rtlCol="0">
              <a:spAutoFit/>
            </a:bodyPr>
            <a:lstStyle/>
            <a:p>
              <a:r>
                <a:rPr lang="zh-CN" altLang="en-US" sz="2000" dirty="0" smtClean="0">
                  <a:solidFill>
                    <a:srgbClr val="0000CC"/>
                  </a:solidFill>
                  <a:ea typeface="楷体" panose="02010609060101010101" pitchFamily="49" charset="-122"/>
                  <a:cs typeface="Times New Roman" panose="02020603050405020304" pitchFamily="18" charset="0"/>
                </a:rPr>
                <a:t>两个强</a:t>
              </a:r>
              <a:r>
                <a:rPr kumimoji="1" lang="zh-CN" altLang="en-US" sz="2000" dirty="0" smtClean="0">
                  <a:solidFill>
                    <a:srgbClr val="0000CC"/>
                  </a:solidFill>
                  <a:ea typeface="楷体" panose="02010609060101010101" pitchFamily="49" charset="-122"/>
                  <a:cs typeface="Times New Roman" panose="02020603050405020304" pitchFamily="18" charset="0"/>
                </a:rPr>
                <a:t>连通分量</a:t>
              </a:r>
              <a:endParaRPr lang="zh-CN" altLang="en-US" sz="2000" dirty="0">
                <a:solidFill>
                  <a:srgbClr val="0000CC"/>
                </a:solidFill>
                <a:ea typeface="楷体" panose="02010609060101010101" pitchFamily="49" charset="-122"/>
                <a:cs typeface="Times New Roman" panose="02020603050405020304" pitchFamily="18" charset="0"/>
              </a:endParaRPr>
            </a:p>
          </p:txBody>
        </p:sp>
        <p:sp>
          <p:nvSpPr>
            <p:cNvPr id="33" name="圆角矩形 32"/>
            <p:cNvSpPr/>
            <p:nvPr/>
          </p:nvSpPr>
          <p:spPr>
            <a:xfrm>
              <a:off x="3929058" y="3633790"/>
              <a:ext cx="3286148" cy="1635136"/>
            </a:xfrm>
            <a:prstGeom prst="roundRect">
              <a:avLst/>
            </a:prstGeom>
            <a:solidFill>
              <a:schemeClr val="accent1">
                <a:alpha val="0"/>
              </a:schemeClr>
            </a:solidFill>
            <a:ln>
              <a:solidFill>
                <a:srgbClr val="FF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3918348" y="5357826"/>
              <a:ext cx="3214710" cy="714380"/>
            </a:xfrm>
            <a:prstGeom prst="roundRect">
              <a:avLst/>
            </a:prstGeom>
            <a:solidFill>
              <a:schemeClr val="accent1">
                <a:alpha val="0"/>
              </a:schemeClr>
            </a:solidFill>
            <a:ln>
              <a:solidFill>
                <a:srgbClr val="FF00FF"/>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a:stCxn id="33" idx="3"/>
            </p:cNvCxnSpPr>
            <p:nvPr/>
          </p:nvCxnSpPr>
          <p:spPr>
            <a:xfrm>
              <a:off x="7215206" y="4451358"/>
              <a:ext cx="500066" cy="620716"/>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4" idx="3"/>
            </p:cNvCxnSpPr>
            <p:nvPr/>
          </p:nvCxnSpPr>
          <p:spPr>
            <a:xfrm flipV="1">
              <a:off x="7133058" y="5429264"/>
              <a:ext cx="500066" cy="285752"/>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15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53" name="Text Box 9"/>
          <p:cNvSpPr txBox="1">
            <a:spLocks noChangeArrowheads="1"/>
          </p:cNvSpPr>
          <p:nvPr/>
        </p:nvSpPr>
        <p:spPr bwMode="auto">
          <a:xfrm>
            <a:off x="642910" y="642918"/>
            <a:ext cx="3676646" cy="338554"/>
          </a:xfrm>
          <a:prstGeom prst="rect">
            <a:avLst/>
          </a:prstGeom>
          <a:noFill/>
          <a:ln w="28575" algn="ctr">
            <a:noFill/>
            <a:miter lim="800000"/>
          </a:ln>
          <a:effectLst/>
        </p:spPr>
        <p:txBody>
          <a:bodyPr wrap="square" lIns="0" tIns="0" rIns="0" bIns="0">
            <a:spAutoFit/>
          </a:bodyPr>
          <a:lstStyle/>
          <a:p>
            <a:r>
              <a:rPr lang="zh-CN" altLang="en-US" sz="2200" smtClean="0">
                <a:ea typeface="楷体" panose="02010609060101010101" pitchFamily="49" charset="-122"/>
                <a:cs typeface="Times New Roman" panose="02020603050405020304" pitchFamily="18" charset="0"/>
                <a:sym typeface="Wingdings" panose="05000000000000000000"/>
              </a:rPr>
              <a:t>  </a:t>
            </a:r>
            <a:r>
              <a:rPr lang="zh-CN" altLang="en-US" sz="2200" smtClean="0">
                <a:ea typeface="楷体" panose="02010609060101010101" pitchFamily="49" charset="-122"/>
                <a:cs typeface="Times New Roman" panose="02020603050405020304" pitchFamily="18" charset="0"/>
              </a:rPr>
              <a:t>求</a:t>
            </a:r>
            <a:r>
              <a:rPr lang="en-US" altLang="zh-CN" sz="2200" dirty="0" smtClean="0">
                <a:ea typeface="楷体" panose="02010609060101010101" pitchFamily="49" charset="-122"/>
                <a:cs typeface="Times New Roman" panose="02020603050405020304" pitchFamily="18" charset="0"/>
              </a:rPr>
              <a:t>0 </a:t>
            </a:r>
            <a:r>
              <a:rPr lang="en-US" altLang="zh-CN" sz="22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200" dirty="0" smtClean="0">
                <a:ea typeface="楷体" panose="02010609060101010101" pitchFamily="49" charset="-122"/>
                <a:cs typeface="Times New Roman" panose="02020603050405020304" pitchFamily="18" charset="0"/>
                <a:sym typeface="Wingdings" panose="05000000000000000000"/>
              </a:rPr>
              <a:t> </a:t>
            </a:r>
            <a:r>
              <a:rPr lang="en-US" altLang="zh-CN" sz="2200" smtClean="0">
                <a:ea typeface="楷体" panose="02010609060101010101" pitchFamily="49" charset="-122"/>
                <a:cs typeface="Times New Roman" panose="02020603050405020304" pitchFamily="18" charset="0"/>
                <a:sym typeface="Wingdings" panose="05000000000000000000"/>
              </a:rPr>
              <a:t>6</a:t>
            </a:r>
            <a:r>
              <a:rPr lang="zh-CN" altLang="en-US" sz="2200" smtClean="0">
                <a:ea typeface="楷体" panose="02010609060101010101" pitchFamily="49" charset="-122"/>
                <a:cs typeface="Times New Roman" panose="02020603050405020304" pitchFamily="18" charset="0"/>
                <a:sym typeface="Wingdings" panose="05000000000000000000"/>
              </a:rPr>
              <a:t>的</a:t>
            </a:r>
            <a:r>
              <a:rPr lang="zh-CN" altLang="en-US" sz="2200" smtClean="0">
                <a:ea typeface="楷体" panose="02010609060101010101" pitchFamily="49" charset="-122"/>
                <a:cs typeface="Times New Roman" panose="02020603050405020304" pitchFamily="18" charset="0"/>
              </a:rPr>
              <a:t>最短路径长度：</a:t>
            </a:r>
            <a:endParaRPr lang="zh-CN" altLang="en-US" sz="2200" dirty="0">
              <a:ea typeface="楷体" panose="02010609060101010101" pitchFamily="49" charset="-122"/>
              <a:cs typeface="Times New Roman" panose="02020603050405020304" pitchFamily="18" charset="0"/>
            </a:endParaRPr>
          </a:p>
        </p:txBody>
      </p:sp>
      <p:grpSp>
        <p:nvGrpSpPr>
          <p:cNvPr id="50" name="组合 49"/>
          <p:cNvGrpSpPr/>
          <p:nvPr/>
        </p:nvGrpSpPr>
        <p:grpSpPr>
          <a:xfrm>
            <a:off x="4016419" y="4910562"/>
            <a:ext cx="3457575" cy="1765300"/>
            <a:chOff x="3924300" y="4949848"/>
            <a:chExt cx="3457575" cy="1765300"/>
          </a:xfrm>
        </p:grpSpPr>
        <p:sp>
          <p:nvSpPr>
            <p:cNvPr id="262154" name="Oval 10"/>
            <p:cNvSpPr>
              <a:spLocks noChangeArrowheads="1"/>
            </p:cNvSpPr>
            <p:nvPr/>
          </p:nvSpPr>
          <p:spPr bwMode="auto">
            <a:xfrm>
              <a:off x="3924300" y="5526110"/>
              <a:ext cx="288925" cy="360363"/>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pPr algn="ctr">
                <a:spcBef>
                  <a:spcPct val="0"/>
                </a:spcBef>
              </a:pPr>
              <a:r>
                <a:rPr lang="en-US" altLang="zh-CN" sz="2000" dirty="0">
                  <a:solidFill>
                    <a:srgbClr val="3333FF"/>
                  </a:solidFill>
                  <a:latin typeface="Times New Roman" panose="02020603050405020304" pitchFamily="18" charset="0"/>
                  <a:cs typeface="Times New Roman" panose="02020603050405020304" pitchFamily="18" charset="0"/>
                </a:rPr>
                <a:t>0</a:t>
              </a:r>
            </a:p>
          </p:txBody>
        </p:sp>
        <p:sp>
          <p:nvSpPr>
            <p:cNvPr id="262155" name="Oval 11"/>
            <p:cNvSpPr>
              <a:spLocks noChangeArrowheads="1"/>
            </p:cNvSpPr>
            <p:nvPr/>
          </p:nvSpPr>
          <p:spPr bwMode="auto">
            <a:xfrm>
              <a:off x="4645025" y="4949848"/>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1</a:t>
              </a:r>
            </a:p>
          </p:txBody>
        </p:sp>
        <p:sp>
          <p:nvSpPr>
            <p:cNvPr id="262156" name="Oval 12"/>
            <p:cNvSpPr>
              <a:spLocks noChangeArrowheads="1"/>
            </p:cNvSpPr>
            <p:nvPr/>
          </p:nvSpPr>
          <p:spPr bwMode="auto">
            <a:xfrm>
              <a:off x="4716463" y="6173810"/>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3</a:t>
              </a:r>
            </a:p>
          </p:txBody>
        </p:sp>
        <p:sp>
          <p:nvSpPr>
            <p:cNvPr id="262157" name="Oval 13"/>
            <p:cNvSpPr>
              <a:spLocks noChangeArrowheads="1"/>
            </p:cNvSpPr>
            <p:nvPr/>
          </p:nvSpPr>
          <p:spPr bwMode="auto">
            <a:xfrm>
              <a:off x="5365750" y="5526110"/>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2</a:t>
              </a:r>
            </a:p>
          </p:txBody>
        </p:sp>
        <p:sp>
          <p:nvSpPr>
            <p:cNvPr id="262158" name="Oval 14"/>
            <p:cNvSpPr>
              <a:spLocks noChangeArrowheads="1"/>
            </p:cNvSpPr>
            <p:nvPr/>
          </p:nvSpPr>
          <p:spPr bwMode="auto">
            <a:xfrm>
              <a:off x="6300788" y="4949848"/>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4</a:t>
              </a:r>
            </a:p>
          </p:txBody>
        </p:sp>
        <p:sp>
          <p:nvSpPr>
            <p:cNvPr id="262159" name="Oval 15"/>
            <p:cNvSpPr>
              <a:spLocks noChangeArrowheads="1"/>
            </p:cNvSpPr>
            <p:nvPr/>
          </p:nvSpPr>
          <p:spPr bwMode="auto">
            <a:xfrm>
              <a:off x="6300788" y="6173810"/>
              <a:ext cx="288925"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5</a:t>
              </a:r>
            </a:p>
          </p:txBody>
        </p:sp>
        <p:sp>
          <p:nvSpPr>
            <p:cNvPr id="262160" name="Oval 16"/>
            <p:cNvSpPr>
              <a:spLocks noChangeArrowheads="1"/>
            </p:cNvSpPr>
            <p:nvPr/>
          </p:nvSpPr>
          <p:spPr bwMode="auto">
            <a:xfrm>
              <a:off x="7092950" y="5597548"/>
              <a:ext cx="288925"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sz="2000">
                  <a:solidFill>
                    <a:srgbClr val="3333FF"/>
                  </a:solidFill>
                  <a:latin typeface="Times New Roman" panose="02020603050405020304" pitchFamily="18" charset="0"/>
                  <a:cs typeface="Times New Roman" panose="02020603050405020304" pitchFamily="18" charset="0"/>
                </a:rPr>
                <a:t>6</a:t>
              </a:r>
            </a:p>
          </p:txBody>
        </p:sp>
        <p:sp>
          <p:nvSpPr>
            <p:cNvPr id="262161" name="Freeform 17"/>
            <p:cNvSpPr/>
            <p:nvPr/>
          </p:nvSpPr>
          <p:spPr bwMode="auto">
            <a:xfrm>
              <a:off x="4175125" y="5192735"/>
              <a:ext cx="469900" cy="381000"/>
            </a:xfrm>
            <a:custGeom>
              <a:avLst/>
              <a:gdLst/>
              <a:ahLst/>
              <a:cxnLst>
                <a:cxn ang="0">
                  <a:pos x="0" y="240"/>
                </a:cxn>
                <a:cxn ang="0">
                  <a:pos x="296" y="0"/>
                </a:cxn>
              </a:cxnLst>
              <a:rect l="0" t="0" r="r" b="b"/>
              <a:pathLst>
                <a:path w="296" h="240">
                  <a:moveTo>
                    <a:pt x="0" y="240"/>
                  </a:moveTo>
                  <a:lnTo>
                    <a:pt x="296" y="0"/>
                  </a:lnTo>
                </a:path>
              </a:pathLst>
            </a:custGeom>
            <a:noFill/>
            <a:ln w="38100" cap="flat" cmpd="sng">
              <a:solidFill>
                <a:srgbClr val="FF0000"/>
              </a:solidFill>
              <a:prstDash val="solid"/>
              <a:round/>
              <a:headEnd type="none" w="med" len="med"/>
              <a:tailEnd type="stealth" w="med" len="lg"/>
            </a:ln>
            <a:effectLst/>
          </p:spPr>
          <p:txBody>
            <a:bodyPr wrap="none"/>
            <a:lstStyle/>
            <a:p>
              <a:endParaRPr lang="zh-CN" altLang="en-US"/>
            </a:p>
          </p:txBody>
        </p:sp>
        <p:sp>
          <p:nvSpPr>
            <p:cNvPr id="262162" name="Line 18"/>
            <p:cNvSpPr>
              <a:spLocks noChangeShapeType="1"/>
            </p:cNvSpPr>
            <p:nvPr/>
          </p:nvSpPr>
          <p:spPr bwMode="auto">
            <a:xfrm>
              <a:off x="4213225" y="5742010"/>
              <a:ext cx="1152525" cy="0"/>
            </a:xfrm>
            <a:prstGeom prst="line">
              <a:avLst/>
            </a:prstGeom>
            <a:noFill/>
            <a:ln w="19050">
              <a:solidFill>
                <a:srgbClr val="3333FF"/>
              </a:solidFill>
              <a:round/>
              <a:tailEnd type="stealth" w="med" len="lg"/>
            </a:ln>
            <a:effectLst/>
          </p:spPr>
          <p:txBody>
            <a:bodyPr wrap="none"/>
            <a:lstStyle/>
            <a:p>
              <a:endParaRPr lang="zh-CN" altLang="en-US"/>
            </a:p>
          </p:txBody>
        </p:sp>
        <p:sp>
          <p:nvSpPr>
            <p:cNvPr id="262163" name="Line 19"/>
            <p:cNvSpPr>
              <a:spLocks noChangeShapeType="1"/>
            </p:cNvSpPr>
            <p:nvPr/>
          </p:nvSpPr>
          <p:spPr bwMode="auto">
            <a:xfrm>
              <a:off x="4154488" y="5851548"/>
              <a:ext cx="574675" cy="431800"/>
            </a:xfrm>
            <a:prstGeom prst="line">
              <a:avLst/>
            </a:prstGeom>
            <a:noFill/>
            <a:ln w="19050">
              <a:solidFill>
                <a:srgbClr val="3333FF"/>
              </a:solidFill>
              <a:round/>
              <a:tailEnd type="stealth" w="med" len="lg"/>
            </a:ln>
            <a:effectLst/>
          </p:spPr>
          <p:txBody>
            <a:bodyPr wrap="none"/>
            <a:lstStyle/>
            <a:p>
              <a:endParaRPr lang="zh-CN" altLang="en-US"/>
            </a:p>
          </p:txBody>
        </p:sp>
        <p:sp>
          <p:nvSpPr>
            <p:cNvPr id="262164" name="Line 20"/>
            <p:cNvSpPr>
              <a:spLocks noChangeShapeType="1"/>
            </p:cNvSpPr>
            <p:nvPr/>
          </p:nvSpPr>
          <p:spPr bwMode="auto">
            <a:xfrm>
              <a:off x="4933950" y="5094310"/>
              <a:ext cx="1366838" cy="0"/>
            </a:xfrm>
            <a:prstGeom prst="line">
              <a:avLst/>
            </a:prstGeom>
            <a:noFill/>
            <a:ln w="19050">
              <a:solidFill>
                <a:srgbClr val="3333FF"/>
              </a:solidFill>
              <a:round/>
              <a:tailEnd type="stealth" w="med" len="lg"/>
            </a:ln>
            <a:effectLst/>
          </p:spPr>
          <p:txBody>
            <a:bodyPr wrap="none"/>
            <a:lstStyle/>
            <a:p>
              <a:endParaRPr lang="zh-CN" altLang="en-US"/>
            </a:p>
          </p:txBody>
        </p:sp>
        <p:sp>
          <p:nvSpPr>
            <p:cNvPr id="262165" name="Line 21"/>
            <p:cNvSpPr>
              <a:spLocks noChangeShapeType="1"/>
            </p:cNvSpPr>
            <p:nvPr/>
          </p:nvSpPr>
          <p:spPr bwMode="auto">
            <a:xfrm>
              <a:off x="5005388" y="6389710"/>
              <a:ext cx="1295400" cy="0"/>
            </a:xfrm>
            <a:prstGeom prst="line">
              <a:avLst/>
            </a:prstGeom>
            <a:noFill/>
            <a:ln w="19050">
              <a:solidFill>
                <a:srgbClr val="3333FF"/>
              </a:solidFill>
              <a:round/>
              <a:tailEnd type="stealth" w="med" len="lg"/>
            </a:ln>
            <a:effectLst/>
          </p:spPr>
          <p:txBody>
            <a:bodyPr wrap="none"/>
            <a:lstStyle/>
            <a:p>
              <a:endParaRPr lang="zh-CN" altLang="en-US"/>
            </a:p>
          </p:txBody>
        </p:sp>
        <p:sp>
          <p:nvSpPr>
            <p:cNvPr id="262166" name="Freeform 22"/>
            <p:cNvSpPr/>
            <p:nvPr/>
          </p:nvSpPr>
          <p:spPr bwMode="auto">
            <a:xfrm>
              <a:off x="4967288" y="5813448"/>
              <a:ext cx="469900" cy="407987"/>
            </a:xfrm>
            <a:custGeom>
              <a:avLst/>
              <a:gdLst/>
              <a:ahLst/>
              <a:cxnLst>
                <a:cxn ang="0">
                  <a:pos x="0" y="257"/>
                </a:cxn>
                <a:cxn ang="0">
                  <a:pos x="296" y="0"/>
                </a:cxn>
              </a:cxnLst>
              <a:rect l="0" t="0" r="r" b="b"/>
              <a:pathLst>
                <a:path w="296" h="257">
                  <a:moveTo>
                    <a:pt x="0" y="257"/>
                  </a:moveTo>
                  <a:lnTo>
                    <a:pt x="296" y="0"/>
                  </a:lnTo>
                </a:path>
              </a:pathLst>
            </a:custGeom>
            <a:noFill/>
            <a:ln w="19050">
              <a:solidFill>
                <a:srgbClr val="3333FF"/>
              </a:solidFill>
              <a:round/>
              <a:tailEnd type="stealth" w="med" len="lg"/>
            </a:ln>
            <a:effectLst/>
          </p:spPr>
          <p:txBody>
            <a:bodyPr wrap="none"/>
            <a:lstStyle/>
            <a:p>
              <a:endParaRPr lang="zh-CN" altLang="en-US"/>
            </a:p>
          </p:txBody>
        </p:sp>
        <p:sp>
          <p:nvSpPr>
            <p:cNvPr id="262167" name="Line 23"/>
            <p:cNvSpPr>
              <a:spLocks noChangeShapeType="1"/>
            </p:cNvSpPr>
            <p:nvPr/>
          </p:nvSpPr>
          <p:spPr bwMode="auto">
            <a:xfrm>
              <a:off x="4908550" y="5237185"/>
              <a:ext cx="503238" cy="360363"/>
            </a:xfrm>
            <a:prstGeom prst="line">
              <a:avLst/>
            </a:prstGeom>
            <a:noFill/>
            <a:ln w="38100">
              <a:solidFill>
                <a:srgbClr val="FF0000"/>
              </a:solidFill>
              <a:round/>
              <a:tailEnd type="stealth" w="med" len="lg"/>
            </a:ln>
            <a:effectLst/>
          </p:spPr>
          <p:txBody>
            <a:bodyPr wrap="none"/>
            <a:lstStyle/>
            <a:p>
              <a:endParaRPr lang="zh-CN" altLang="en-US"/>
            </a:p>
          </p:txBody>
        </p:sp>
        <p:sp>
          <p:nvSpPr>
            <p:cNvPr id="262168" name="Freeform 24"/>
            <p:cNvSpPr/>
            <p:nvPr/>
          </p:nvSpPr>
          <p:spPr bwMode="auto">
            <a:xfrm>
              <a:off x="5661025" y="5238773"/>
              <a:ext cx="639763" cy="411162"/>
            </a:xfrm>
            <a:custGeom>
              <a:avLst/>
              <a:gdLst/>
              <a:ahLst/>
              <a:cxnLst>
                <a:cxn ang="0">
                  <a:pos x="0" y="259"/>
                </a:cxn>
                <a:cxn ang="0">
                  <a:pos x="403" y="0"/>
                </a:cxn>
              </a:cxnLst>
              <a:rect l="0" t="0" r="r" b="b"/>
              <a:pathLst>
                <a:path w="403" h="259">
                  <a:moveTo>
                    <a:pt x="0" y="259"/>
                  </a:moveTo>
                  <a:lnTo>
                    <a:pt x="403"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262169" name="Line 25"/>
            <p:cNvSpPr>
              <a:spLocks noChangeShapeType="1"/>
            </p:cNvSpPr>
            <p:nvPr/>
          </p:nvSpPr>
          <p:spPr bwMode="auto">
            <a:xfrm>
              <a:off x="5653088" y="5813448"/>
              <a:ext cx="647700" cy="431800"/>
            </a:xfrm>
            <a:prstGeom prst="line">
              <a:avLst/>
            </a:prstGeom>
            <a:noFill/>
            <a:ln w="38100">
              <a:solidFill>
                <a:srgbClr val="FF0000"/>
              </a:solidFill>
              <a:round/>
              <a:tailEnd type="stealth" w="med" len="lg"/>
            </a:ln>
            <a:effectLst/>
          </p:spPr>
          <p:txBody>
            <a:bodyPr wrap="none"/>
            <a:lstStyle/>
            <a:p>
              <a:endParaRPr lang="zh-CN" altLang="en-US"/>
            </a:p>
          </p:txBody>
        </p:sp>
        <p:sp>
          <p:nvSpPr>
            <p:cNvPr id="262170" name="Line 26"/>
            <p:cNvSpPr>
              <a:spLocks noChangeShapeType="1"/>
            </p:cNvSpPr>
            <p:nvPr/>
          </p:nvSpPr>
          <p:spPr bwMode="auto">
            <a:xfrm flipV="1">
              <a:off x="6445250" y="5310210"/>
              <a:ext cx="0" cy="863600"/>
            </a:xfrm>
            <a:prstGeom prst="line">
              <a:avLst/>
            </a:prstGeom>
            <a:noFill/>
            <a:ln w="38100">
              <a:solidFill>
                <a:srgbClr val="FF0000"/>
              </a:solidFill>
              <a:round/>
              <a:tailEnd type="stealth" w="med" len="lg"/>
            </a:ln>
            <a:effectLst/>
          </p:spPr>
          <p:txBody>
            <a:bodyPr wrap="none"/>
            <a:lstStyle/>
            <a:p>
              <a:endParaRPr lang="zh-CN" altLang="en-US"/>
            </a:p>
          </p:txBody>
        </p:sp>
        <p:sp>
          <p:nvSpPr>
            <p:cNvPr id="262171" name="Line 27"/>
            <p:cNvSpPr>
              <a:spLocks noChangeShapeType="1"/>
            </p:cNvSpPr>
            <p:nvPr/>
          </p:nvSpPr>
          <p:spPr bwMode="auto">
            <a:xfrm flipV="1">
              <a:off x="6589713" y="5911873"/>
              <a:ext cx="576262" cy="431800"/>
            </a:xfrm>
            <a:prstGeom prst="line">
              <a:avLst/>
            </a:prstGeom>
            <a:noFill/>
            <a:ln w="19050">
              <a:solidFill>
                <a:srgbClr val="3333FF"/>
              </a:solidFill>
              <a:round/>
              <a:tailEnd type="stealth" w="med" len="lg"/>
            </a:ln>
            <a:effectLst/>
          </p:spPr>
          <p:txBody>
            <a:bodyPr wrap="none"/>
            <a:lstStyle/>
            <a:p>
              <a:endParaRPr lang="zh-CN" altLang="en-US"/>
            </a:p>
          </p:txBody>
        </p:sp>
        <p:sp>
          <p:nvSpPr>
            <p:cNvPr id="262172" name="Line 28"/>
            <p:cNvSpPr>
              <a:spLocks noChangeShapeType="1"/>
            </p:cNvSpPr>
            <p:nvPr/>
          </p:nvSpPr>
          <p:spPr bwMode="auto">
            <a:xfrm>
              <a:off x="6589713" y="5140348"/>
              <a:ext cx="576262" cy="503237"/>
            </a:xfrm>
            <a:prstGeom prst="line">
              <a:avLst/>
            </a:prstGeom>
            <a:noFill/>
            <a:ln w="38100">
              <a:solidFill>
                <a:srgbClr val="FF0000"/>
              </a:solidFill>
              <a:round/>
              <a:tailEnd type="stealth" w="med" len="lg"/>
            </a:ln>
            <a:effectLst/>
          </p:spPr>
          <p:txBody>
            <a:bodyPr wrap="none"/>
            <a:lstStyle/>
            <a:p>
              <a:endParaRPr lang="zh-CN" altLang="en-US"/>
            </a:p>
          </p:txBody>
        </p:sp>
        <p:sp>
          <p:nvSpPr>
            <p:cNvPr id="262173" name="Text Box 29"/>
            <p:cNvSpPr txBox="1">
              <a:spLocks noChangeArrowheads="1"/>
            </p:cNvSpPr>
            <p:nvPr/>
          </p:nvSpPr>
          <p:spPr bwMode="auto">
            <a:xfrm>
              <a:off x="4068763" y="5021285"/>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4</a:t>
              </a:r>
            </a:p>
          </p:txBody>
        </p:sp>
        <p:sp>
          <p:nvSpPr>
            <p:cNvPr id="262174" name="Text Box 30"/>
            <p:cNvSpPr txBox="1">
              <a:spLocks noChangeArrowheads="1"/>
            </p:cNvSpPr>
            <p:nvPr/>
          </p:nvSpPr>
          <p:spPr bwMode="auto">
            <a:xfrm>
              <a:off x="5580063" y="5175273"/>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262175" name="Text Box 31"/>
            <p:cNvSpPr txBox="1">
              <a:spLocks noChangeArrowheads="1"/>
            </p:cNvSpPr>
            <p:nvPr/>
          </p:nvSpPr>
          <p:spPr bwMode="auto">
            <a:xfrm>
              <a:off x="6326188" y="5514998"/>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1</a:t>
              </a:r>
            </a:p>
          </p:txBody>
        </p:sp>
        <p:sp>
          <p:nvSpPr>
            <p:cNvPr id="262176" name="Text Box 32"/>
            <p:cNvSpPr txBox="1">
              <a:spLocks noChangeArrowheads="1"/>
            </p:cNvSpPr>
            <p:nvPr/>
          </p:nvSpPr>
          <p:spPr bwMode="auto">
            <a:xfrm>
              <a:off x="6732588" y="5056210"/>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262177" name="Text Box 33"/>
            <p:cNvSpPr txBox="1">
              <a:spLocks noChangeArrowheads="1"/>
            </p:cNvSpPr>
            <p:nvPr/>
          </p:nvSpPr>
          <p:spPr bwMode="auto">
            <a:xfrm>
              <a:off x="6746875" y="6056335"/>
              <a:ext cx="433388" cy="396875"/>
            </a:xfrm>
            <a:prstGeom prst="rect">
              <a:avLst/>
            </a:prstGeom>
            <a:noFill/>
            <a:ln w="19050" algn="ctr">
              <a:noFill/>
              <a:miter lim="800000"/>
              <a:tailEnd type="none" w="med" len="lg"/>
            </a:ln>
            <a:effectLst/>
          </p:spPr>
          <p:txBody>
            <a:bodyPr>
              <a:spAutoFit/>
            </a:bodyPr>
            <a:lstStyle/>
            <a:p>
              <a:pPr algn="ctr"/>
              <a:r>
                <a:rPr lang="en-US" altLang="zh-CN" sz="2000" dirty="0">
                  <a:solidFill>
                    <a:srgbClr val="339933"/>
                  </a:solidFill>
                </a:rPr>
                <a:t>8</a:t>
              </a:r>
            </a:p>
          </p:txBody>
        </p:sp>
        <p:sp>
          <p:nvSpPr>
            <p:cNvPr id="262178" name="Text Box 34"/>
            <p:cNvSpPr txBox="1">
              <a:spLocks noChangeArrowheads="1"/>
            </p:cNvSpPr>
            <p:nvPr/>
          </p:nvSpPr>
          <p:spPr bwMode="auto">
            <a:xfrm>
              <a:off x="5292725" y="6318273"/>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5</a:t>
              </a:r>
            </a:p>
          </p:txBody>
        </p:sp>
        <p:sp>
          <p:nvSpPr>
            <p:cNvPr id="262179" name="Text Box 35"/>
            <p:cNvSpPr txBox="1">
              <a:spLocks noChangeArrowheads="1"/>
            </p:cNvSpPr>
            <p:nvPr/>
          </p:nvSpPr>
          <p:spPr bwMode="auto">
            <a:xfrm>
              <a:off x="4068763" y="5921398"/>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262180" name="Text Box 36"/>
            <p:cNvSpPr txBox="1">
              <a:spLocks noChangeArrowheads="1"/>
            </p:cNvSpPr>
            <p:nvPr/>
          </p:nvSpPr>
          <p:spPr bwMode="auto">
            <a:xfrm>
              <a:off x="4500563" y="5394348"/>
              <a:ext cx="433387"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6</a:t>
              </a:r>
            </a:p>
          </p:txBody>
        </p:sp>
        <p:sp>
          <p:nvSpPr>
            <p:cNvPr id="262181" name="Text Box 37"/>
            <p:cNvSpPr txBox="1">
              <a:spLocks noChangeArrowheads="1"/>
            </p:cNvSpPr>
            <p:nvPr/>
          </p:nvSpPr>
          <p:spPr bwMode="auto">
            <a:xfrm>
              <a:off x="4889500" y="5815035"/>
              <a:ext cx="298450" cy="304800"/>
            </a:xfrm>
            <a:prstGeom prst="rect">
              <a:avLst/>
            </a:prstGeom>
            <a:noFill/>
            <a:ln w="19050" algn="ctr">
              <a:noFill/>
              <a:miter lim="800000"/>
              <a:tailEnd type="none" w="med" len="lg"/>
            </a:ln>
            <a:effectLst/>
          </p:spPr>
          <p:txBody>
            <a:bodyPr lIns="0" tIns="0" rIns="0" bIns="0">
              <a:spAutoFit/>
            </a:bodyPr>
            <a:lstStyle/>
            <a:p>
              <a:pPr algn="ctr"/>
              <a:r>
                <a:rPr lang="en-US" altLang="zh-CN" sz="2000">
                  <a:solidFill>
                    <a:srgbClr val="339933"/>
                  </a:solidFill>
                </a:rPr>
                <a:t>2</a:t>
              </a:r>
            </a:p>
          </p:txBody>
        </p:sp>
        <p:sp>
          <p:nvSpPr>
            <p:cNvPr id="262182" name="Text Box 38"/>
            <p:cNvSpPr txBox="1">
              <a:spLocks noChangeArrowheads="1"/>
            </p:cNvSpPr>
            <p:nvPr/>
          </p:nvSpPr>
          <p:spPr bwMode="auto">
            <a:xfrm>
              <a:off x="5749925" y="5656285"/>
              <a:ext cx="433388" cy="396875"/>
            </a:xfrm>
            <a:prstGeom prst="rect">
              <a:avLst/>
            </a:prstGeom>
            <a:noFill/>
            <a:ln w="19050" algn="ctr">
              <a:noFill/>
              <a:miter lim="800000"/>
              <a:tailEnd type="none" w="med" len="lg"/>
            </a:ln>
            <a:effectLst/>
          </p:spPr>
          <p:txBody>
            <a:bodyPr>
              <a:spAutoFit/>
            </a:bodyPr>
            <a:lstStyle/>
            <a:p>
              <a:pPr algn="ctr"/>
              <a:r>
                <a:rPr lang="en-US" altLang="zh-CN" sz="2000">
                  <a:solidFill>
                    <a:srgbClr val="339933"/>
                  </a:solidFill>
                </a:rPr>
                <a:t>4</a:t>
              </a:r>
            </a:p>
          </p:txBody>
        </p:sp>
        <p:sp>
          <p:nvSpPr>
            <p:cNvPr id="262183" name="Text Box 39"/>
            <p:cNvSpPr txBox="1">
              <a:spLocks noChangeArrowheads="1"/>
            </p:cNvSpPr>
            <p:nvPr/>
          </p:nvSpPr>
          <p:spPr bwMode="auto">
            <a:xfrm>
              <a:off x="5005388" y="5094310"/>
              <a:ext cx="287337" cy="304800"/>
            </a:xfrm>
            <a:prstGeom prst="rect">
              <a:avLst/>
            </a:prstGeom>
            <a:noFill/>
            <a:ln w="19050" algn="ctr">
              <a:noFill/>
              <a:miter lim="800000"/>
              <a:tailEnd type="none" w="med" len="lg"/>
            </a:ln>
            <a:effectLst/>
          </p:spPr>
          <p:txBody>
            <a:bodyPr lIns="0" tIns="0" rIns="0" bIns="0">
              <a:spAutoFit/>
            </a:bodyPr>
            <a:lstStyle/>
            <a:p>
              <a:pPr algn="ctr"/>
              <a:r>
                <a:rPr lang="en-US" altLang="zh-CN" sz="2000">
                  <a:solidFill>
                    <a:srgbClr val="339933"/>
                  </a:solidFill>
                </a:rPr>
                <a:t>1</a:t>
              </a:r>
            </a:p>
          </p:txBody>
        </p:sp>
      </p:grpSp>
      <p:sp>
        <p:nvSpPr>
          <p:cNvPr id="262185" name="Text Box 41"/>
          <p:cNvSpPr txBox="1">
            <a:spLocks noChangeArrowheads="1"/>
          </p:cNvSpPr>
          <p:nvPr/>
        </p:nvSpPr>
        <p:spPr bwMode="auto">
          <a:xfrm>
            <a:off x="1014438" y="3740589"/>
            <a:ext cx="2447925" cy="1695913"/>
          </a:xfrm>
          <a:prstGeom prst="rect">
            <a:avLst/>
          </a:prstGeom>
          <a:noFill/>
          <a:ln w="28575" algn="ctr">
            <a:noFill/>
            <a:miter lim="800000"/>
          </a:ln>
          <a:effectLst/>
        </p:spPr>
        <p:txBody>
          <a:bodyPr lIns="0" tIns="0" rIns="0" bIns="0">
            <a:spAutoFit/>
          </a:bodyPr>
          <a:lstStyle/>
          <a:p>
            <a:pPr algn="l">
              <a:lnSpc>
                <a:spcPct val="70000"/>
              </a:lnSpc>
              <a:spcBef>
                <a:spcPts val="1200"/>
              </a:spcBef>
            </a:pPr>
            <a:r>
              <a:rPr lang="en-US" altLang="zh-CN" sz="2000" dirty="0">
                <a:ea typeface="楷体" panose="02010609060101010101" pitchFamily="49" charset="-122"/>
                <a:cs typeface="Times New Roman" panose="02020603050405020304" pitchFamily="18" charset="0"/>
              </a:rPr>
              <a:t>path[</a:t>
            </a:r>
            <a:r>
              <a:rPr lang="en-US" altLang="zh-CN" sz="2000" dirty="0">
                <a:solidFill>
                  <a:srgbClr val="FF0000"/>
                </a:solidFill>
                <a:ea typeface="楷体" panose="02010609060101010101" pitchFamily="49" charset="-122"/>
                <a:cs typeface="Times New Roman" panose="02020603050405020304" pitchFamily="18" charset="0"/>
              </a:rPr>
              <a:t>6</a:t>
            </a:r>
            <a:r>
              <a:rPr lang="en-US" altLang="zh-CN" sz="2000" dirty="0">
                <a:ea typeface="楷体" panose="02010609060101010101" pitchFamily="49" charset="-122"/>
                <a:cs typeface="Times New Roman" panose="02020603050405020304" pitchFamily="18" charset="0"/>
              </a:rPr>
              <a:t>]=</a:t>
            </a:r>
            <a:r>
              <a:rPr lang="en-US" altLang="zh-CN" sz="2000" dirty="0">
                <a:solidFill>
                  <a:srgbClr val="006600"/>
                </a:solidFill>
                <a:ea typeface="楷体" panose="02010609060101010101" pitchFamily="49" charset="-122"/>
                <a:cs typeface="Times New Roman" panose="02020603050405020304" pitchFamily="18" charset="0"/>
              </a:rPr>
              <a:t>4</a:t>
            </a:r>
          </a:p>
          <a:p>
            <a:pPr algn="l">
              <a:lnSpc>
                <a:spcPct val="70000"/>
              </a:lnSpc>
              <a:spcBef>
                <a:spcPts val="1200"/>
              </a:spcBef>
            </a:pPr>
            <a:r>
              <a:rPr lang="en-US" altLang="zh-CN" sz="2000" dirty="0">
                <a:ea typeface="楷体" panose="02010609060101010101" pitchFamily="49" charset="-122"/>
                <a:cs typeface="Times New Roman" panose="02020603050405020304" pitchFamily="18" charset="0"/>
              </a:rPr>
              <a:t>path[</a:t>
            </a:r>
            <a:r>
              <a:rPr lang="en-US" altLang="zh-CN" sz="2000" dirty="0">
                <a:solidFill>
                  <a:srgbClr val="006600"/>
                </a:solidFill>
                <a:ea typeface="楷体" panose="02010609060101010101" pitchFamily="49" charset="-122"/>
                <a:cs typeface="Times New Roman" panose="02020603050405020304" pitchFamily="18" charset="0"/>
              </a:rPr>
              <a:t>4</a:t>
            </a:r>
            <a:r>
              <a:rPr lang="en-US" altLang="zh-CN" sz="2000" dirty="0">
                <a:ea typeface="楷体" panose="02010609060101010101" pitchFamily="49" charset="-122"/>
                <a:cs typeface="Times New Roman" panose="02020603050405020304" pitchFamily="18" charset="0"/>
              </a:rPr>
              <a:t>]=</a:t>
            </a:r>
            <a:r>
              <a:rPr lang="en-US" altLang="zh-CN" sz="2000" dirty="0">
                <a:solidFill>
                  <a:srgbClr val="C00000"/>
                </a:solidFill>
                <a:ea typeface="楷体" panose="02010609060101010101" pitchFamily="49" charset="-122"/>
                <a:cs typeface="Times New Roman" panose="02020603050405020304" pitchFamily="18" charset="0"/>
              </a:rPr>
              <a:t>5</a:t>
            </a:r>
          </a:p>
          <a:p>
            <a:pPr algn="l">
              <a:lnSpc>
                <a:spcPct val="70000"/>
              </a:lnSpc>
              <a:spcBef>
                <a:spcPts val="1200"/>
              </a:spcBef>
            </a:pPr>
            <a:r>
              <a:rPr lang="en-US" altLang="zh-CN" sz="2000" dirty="0">
                <a:ea typeface="楷体" panose="02010609060101010101" pitchFamily="49" charset="-122"/>
                <a:cs typeface="Times New Roman" panose="02020603050405020304" pitchFamily="18" charset="0"/>
              </a:rPr>
              <a:t>path[</a:t>
            </a:r>
            <a:r>
              <a:rPr lang="en-US" altLang="zh-CN" sz="2000" dirty="0">
                <a:solidFill>
                  <a:srgbClr val="C00000"/>
                </a:solidFill>
                <a:ea typeface="楷体" panose="02010609060101010101" pitchFamily="49" charset="-122"/>
                <a:cs typeface="Times New Roman" panose="02020603050405020304" pitchFamily="18" charset="0"/>
              </a:rPr>
              <a:t>5</a:t>
            </a:r>
            <a:r>
              <a:rPr lang="en-US" altLang="zh-CN" sz="2000" dirty="0">
                <a:ea typeface="楷体" panose="02010609060101010101" pitchFamily="49" charset="-122"/>
                <a:cs typeface="Times New Roman" panose="02020603050405020304" pitchFamily="18" charset="0"/>
              </a:rPr>
              <a:t>]=</a:t>
            </a:r>
            <a:r>
              <a:rPr lang="en-US" altLang="zh-CN" sz="2000" dirty="0">
                <a:solidFill>
                  <a:srgbClr val="FF00FF"/>
                </a:solidFill>
                <a:ea typeface="楷体" panose="02010609060101010101" pitchFamily="49" charset="-122"/>
                <a:cs typeface="Times New Roman" panose="02020603050405020304" pitchFamily="18" charset="0"/>
              </a:rPr>
              <a:t>2</a:t>
            </a:r>
          </a:p>
          <a:p>
            <a:pPr algn="l">
              <a:lnSpc>
                <a:spcPct val="70000"/>
              </a:lnSpc>
              <a:spcBef>
                <a:spcPts val="1200"/>
              </a:spcBef>
            </a:pPr>
            <a:r>
              <a:rPr lang="en-US" altLang="zh-CN" sz="2000" dirty="0">
                <a:ea typeface="楷体" panose="02010609060101010101" pitchFamily="49" charset="-122"/>
                <a:cs typeface="Times New Roman" panose="02020603050405020304" pitchFamily="18" charset="0"/>
              </a:rPr>
              <a:t>path[</a:t>
            </a:r>
            <a:r>
              <a:rPr lang="en-US" altLang="zh-CN" sz="2000" dirty="0">
                <a:solidFill>
                  <a:srgbClr val="FF00FF"/>
                </a:solidFill>
                <a:ea typeface="楷体" panose="02010609060101010101" pitchFamily="49" charset="-122"/>
                <a:cs typeface="Times New Roman" panose="02020603050405020304" pitchFamily="18" charset="0"/>
              </a:rPr>
              <a:t>2</a:t>
            </a:r>
            <a:r>
              <a:rPr lang="en-US" altLang="zh-CN" sz="2000" dirty="0">
                <a:ea typeface="楷体" panose="02010609060101010101" pitchFamily="49" charset="-122"/>
                <a:cs typeface="Times New Roman" panose="02020603050405020304" pitchFamily="18" charset="0"/>
              </a:rPr>
              <a:t>]=</a:t>
            </a:r>
            <a:r>
              <a:rPr lang="en-US" altLang="zh-CN" sz="2000" dirty="0">
                <a:solidFill>
                  <a:srgbClr val="002060"/>
                </a:solidFill>
                <a:ea typeface="楷体" panose="02010609060101010101" pitchFamily="49" charset="-122"/>
                <a:cs typeface="Times New Roman" panose="02020603050405020304" pitchFamily="18" charset="0"/>
              </a:rPr>
              <a:t>1</a:t>
            </a:r>
          </a:p>
          <a:p>
            <a:pPr algn="l">
              <a:lnSpc>
                <a:spcPct val="70000"/>
              </a:lnSpc>
              <a:spcBef>
                <a:spcPts val="1200"/>
              </a:spcBef>
            </a:pPr>
            <a:r>
              <a:rPr lang="en-US" altLang="zh-CN" sz="2000" dirty="0">
                <a:ea typeface="楷体" panose="02010609060101010101" pitchFamily="49" charset="-122"/>
                <a:cs typeface="Times New Roman" panose="02020603050405020304" pitchFamily="18" charset="0"/>
              </a:rPr>
              <a:t>path[</a:t>
            </a:r>
            <a:r>
              <a:rPr lang="en-US" altLang="zh-CN" sz="2000" dirty="0">
                <a:solidFill>
                  <a:srgbClr val="002060"/>
                </a:solidFill>
                <a:ea typeface="楷体" panose="02010609060101010101" pitchFamily="49" charset="-122"/>
                <a:cs typeface="Times New Roman" panose="02020603050405020304" pitchFamily="18" charset="0"/>
              </a:rPr>
              <a:t>1</a:t>
            </a:r>
            <a:r>
              <a:rPr lang="en-US" altLang="zh-CN" sz="2000" dirty="0">
                <a:ea typeface="楷体" panose="02010609060101010101" pitchFamily="49" charset="-122"/>
                <a:cs typeface="Times New Roman" panose="02020603050405020304" pitchFamily="18" charset="0"/>
              </a:rPr>
              <a:t>]=</a:t>
            </a:r>
            <a:r>
              <a:rPr lang="en-US" altLang="zh-CN" sz="2000" dirty="0">
                <a:solidFill>
                  <a:srgbClr val="FF0000"/>
                </a:solidFill>
                <a:ea typeface="楷体" panose="02010609060101010101" pitchFamily="49" charset="-122"/>
                <a:cs typeface="Times New Roman" panose="02020603050405020304" pitchFamily="18" charset="0"/>
              </a:rPr>
              <a:t>0</a:t>
            </a:r>
            <a:r>
              <a:rPr lang="zh-CN" altLang="en-US" sz="2000" dirty="0" smtClean="0">
                <a:ea typeface="楷体" panose="02010609060101010101" pitchFamily="49" charset="-122"/>
                <a:cs typeface="Times New Roman" panose="02020603050405020304" pitchFamily="18" charset="0"/>
              </a:rPr>
              <a:t>到源点</a:t>
            </a:r>
            <a:endParaRPr lang="zh-CN" altLang="en-US" sz="2000" dirty="0">
              <a:ea typeface="楷体" panose="02010609060101010101" pitchFamily="49" charset="-122"/>
              <a:cs typeface="Times New Roman" panose="02020603050405020304" pitchFamily="18" charset="0"/>
            </a:endParaRPr>
          </a:p>
        </p:txBody>
      </p:sp>
      <p:grpSp>
        <p:nvGrpSpPr>
          <p:cNvPr id="49" name="组合 48"/>
          <p:cNvGrpSpPr/>
          <p:nvPr/>
        </p:nvGrpSpPr>
        <p:grpSpPr>
          <a:xfrm>
            <a:off x="3259152" y="3748520"/>
            <a:ext cx="4956186" cy="1643074"/>
            <a:chOff x="3000364" y="3409966"/>
            <a:chExt cx="4956186" cy="1643074"/>
          </a:xfrm>
        </p:grpSpPr>
        <p:sp>
          <p:nvSpPr>
            <p:cNvPr id="262186" name="Text Box 42"/>
            <p:cNvSpPr txBox="1">
              <a:spLocks noChangeArrowheads="1"/>
            </p:cNvSpPr>
            <p:nvPr/>
          </p:nvSpPr>
          <p:spPr bwMode="auto">
            <a:xfrm>
              <a:off x="3419475" y="4122760"/>
              <a:ext cx="4537075" cy="307777"/>
            </a:xfrm>
            <a:prstGeom prst="rect">
              <a:avLst/>
            </a:prstGeom>
            <a:noFill/>
            <a:ln w="28575" algn="ctr">
              <a:noFill/>
              <a:miter lim="800000"/>
            </a:ln>
            <a:effectLst/>
          </p:spPr>
          <p:txBody>
            <a:bodyPr lIns="0" tIns="0" rIns="0" bIns="0">
              <a:spAutoFit/>
            </a:bodyPr>
            <a:lstStyle/>
            <a:p>
              <a:pPr algn="l"/>
              <a:r>
                <a:rPr lang="zh-CN" altLang="en-US" sz="2000" dirty="0">
                  <a:ea typeface="楷体" panose="02010609060101010101" pitchFamily="49" charset="-122"/>
                  <a:cs typeface="Times New Roman" panose="02020603050405020304" pitchFamily="18" charset="0"/>
                </a:rPr>
                <a:t>最短路径为：</a:t>
              </a:r>
              <a:r>
                <a:rPr lang="en-US" altLang="zh-CN" sz="2000" dirty="0">
                  <a:ea typeface="楷体" panose="02010609060101010101" pitchFamily="49" charset="-122"/>
                  <a:cs typeface="Times New Roman" panose="02020603050405020304" pitchFamily="18" charset="0"/>
                </a:rPr>
                <a:t>0→1 →2 →5 </a:t>
              </a:r>
              <a:r>
                <a:rPr lang="en-US" altLang="zh-CN" sz="2000">
                  <a:ea typeface="楷体" panose="02010609060101010101" pitchFamily="49" charset="-122"/>
                  <a:cs typeface="Times New Roman" panose="02020603050405020304" pitchFamily="18" charset="0"/>
                </a:rPr>
                <a:t>→</a:t>
              </a:r>
              <a:r>
                <a:rPr lang="en-US" altLang="zh-CN" sz="2000">
                  <a:ea typeface="楷体" panose="02010609060101010101" pitchFamily="49" charset="-122"/>
                  <a:cs typeface="Times New Roman" panose="02020603050405020304" pitchFamily="18" charset="0"/>
                </a:rPr>
                <a:t>4 </a:t>
              </a:r>
              <a:r>
                <a:rPr lang="en-US" altLang="zh-CN" sz="2000" smtClean="0">
                  <a:ea typeface="楷体" panose="02010609060101010101" pitchFamily="49" charset="-122"/>
                  <a:cs typeface="Times New Roman" panose="02020603050405020304" pitchFamily="18" charset="0"/>
                </a:rPr>
                <a:t>→6</a:t>
              </a:r>
              <a:endParaRPr lang="en-US" altLang="zh-CN" sz="2000" dirty="0">
                <a:ea typeface="楷体" panose="02010609060101010101" pitchFamily="49" charset="-122"/>
                <a:cs typeface="Times New Roman" panose="02020603050405020304" pitchFamily="18" charset="0"/>
              </a:endParaRPr>
            </a:p>
          </p:txBody>
        </p:sp>
        <p:sp>
          <p:nvSpPr>
            <p:cNvPr id="38" name="右大括号 37"/>
            <p:cNvSpPr/>
            <p:nvPr/>
          </p:nvSpPr>
          <p:spPr>
            <a:xfrm>
              <a:off x="3000364" y="3409966"/>
              <a:ext cx="252000" cy="1643074"/>
            </a:xfrm>
            <a:prstGeom prst="rightBrace">
              <a:avLst/>
            </a:prstGeom>
            <a:ln w="28575">
              <a:solidFill>
                <a:srgbClr val="FF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9" name="TextBox 38"/>
          <p:cNvSpPr txBox="1"/>
          <p:nvPr/>
        </p:nvSpPr>
        <p:spPr>
          <a:xfrm>
            <a:off x="544508" y="2481670"/>
            <a:ext cx="3429024" cy="430887"/>
          </a:xfrm>
          <a:prstGeom prst="rect">
            <a:avLst/>
          </a:prstGeom>
          <a:noFill/>
        </p:spPr>
        <p:txBody>
          <a:bodyPr wrap="square" rtlCol="0">
            <a:spAutoFit/>
          </a:bodyPr>
          <a:lstStyle/>
          <a:p>
            <a:r>
              <a:rPr lang="en-US" altLang="zh-CN" sz="2200" smtClean="0">
                <a:ea typeface="楷体" panose="02010609060101010101" pitchFamily="49" charset="-122"/>
                <a:cs typeface="Times New Roman" panose="02020603050405020304" pitchFamily="18" charset="0"/>
                <a:sym typeface="Wingdings" panose="05000000000000000000"/>
              </a:rPr>
              <a:t>  </a:t>
            </a:r>
            <a:r>
              <a:rPr lang="zh-CN" altLang="en-US" sz="2200" smtClean="0">
                <a:ea typeface="楷体" panose="02010609060101010101" pitchFamily="49" charset="-122"/>
                <a:cs typeface="Times New Roman" panose="02020603050405020304" pitchFamily="18" charset="0"/>
                <a:sym typeface="Wingdings" panose="05000000000000000000"/>
              </a:rPr>
              <a:t>求</a:t>
            </a:r>
            <a:r>
              <a:rPr lang="en-US" altLang="zh-CN" sz="2200" smtClean="0">
                <a:ea typeface="楷体" panose="02010609060101010101" pitchFamily="49" charset="-122"/>
                <a:cs typeface="Times New Roman" panose="02020603050405020304" pitchFamily="18" charset="0"/>
              </a:rPr>
              <a:t>0 </a:t>
            </a:r>
            <a:r>
              <a:rPr lang="en-US" altLang="zh-CN" sz="220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200" smtClean="0">
                <a:solidFill>
                  <a:srgbClr val="FF0000"/>
                </a:solidFill>
                <a:ea typeface="楷体" panose="02010609060101010101" pitchFamily="49" charset="-122"/>
                <a:cs typeface="Times New Roman" panose="02020603050405020304" pitchFamily="18" charset="0"/>
                <a:sym typeface="Wingdings" panose="05000000000000000000"/>
              </a:rPr>
              <a:t> 6</a:t>
            </a:r>
            <a:r>
              <a:rPr lang="zh-CN" altLang="en-US" sz="2200" smtClean="0">
                <a:ea typeface="楷体" panose="02010609060101010101" pitchFamily="49" charset="-122"/>
                <a:cs typeface="Times New Roman" panose="02020603050405020304" pitchFamily="18" charset="0"/>
                <a:sym typeface="Wingdings" panose="05000000000000000000"/>
              </a:rPr>
              <a:t>的</a:t>
            </a:r>
            <a:r>
              <a:rPr lang="zh-CN" altLang="en-US" sz="2200" smtClean="0">
                <a:ea typeface="楷体" panose="02010609060101010101" pitchFamily="49" charset="-122"/>
                <a:cs typeface="Times New Roman" panose="02020603050405020304" pitchFamily="18" charset="0"/>
              </a:rPr>
              <a:t>最短路径：</a:t>
            </a:r>
            <a:endParaRPr lang="zh-CN" altLang="en-US" sz="2200" dirty="0" smtClean="0">
              <a:ea typeface="楷体" panose="02010609060101010101" pitchFamily="49" charset="-122"/>
              <a:cs typeface="Times New Roman" panose="02020603050405020304" pitchFamily="18" charset="0"/>
            </a:endParaRPr>
          </a:p>
        </p:txBody>
      </p:sp>
      <p:grpSp>
        <p:nvGrpSpPr>
          <p:cNvPr id="46" name="组合 45"/>
          <p:cNvGrpSpPr/>
          <p:nvPr/>
        </p:nvGrpSpPr>
        <p:grpSpPr>
          <a:xfrm>
            <a:off x="1085877" y="1009990"/>
            <a:ext cx="2959094" cy="668234"/>
            <a:chOff x="827089" y="671436"/>
            <a:chExt cx="2959094" cy="668234"/>
          </a:xfrm>
        </p:grpSpPr>
        <p:sp>
          <p:nvSpPr>
            <p:cNvPr id="262151" name="Text Box 7"/>
            <p:cNvSpPr txBox="1">
              <a:spLocks noChangeArrowheads="1"/>
            </p:cNvSpPr>
            <p:nvPr/>
          </p:nvSpPr>
          <p:spPr bwMode="auto">
            <a:xfrm>
              <a:off x="827089" y="1031893"/>
              <a:ext cx="2959094" cy="307777"/>
            </a:xfrm>
            <a:prstGeom prst="rect">
              <a:avLst/>
            </a:prstGeom>
            <a:noFill/>
            <a:ln w="38100" algn="ctr">
              <a:noFill/>
              <a:miter lim="800000"/>
              <a:tailEnd type="none" w="med" len="lg"/>
            </a:ln>
            <a:effectLst/>
          </p:spPr>
          <p:txBody>
            <a:bodyPr wrap="square" lIns="0" tIns="0" rIns="0" bIns="0">
              <a:spAutoFit/>
            </a:bodyPr>
            <a:lstStyle/>
            <a:p>
              <a:r>
                <a:rPr lang="en-US" altLang="zh-CN" sz="2000" dirty="0">
                  <a:ea typeface="楷体" panose="02010609060101010101" pitchFamily="49" charset="-122"/>
                  <a:cs typeface="Times New Roman" panose="02020603050405020304" pitchFamily="18" charset="0"/>
                </a:rPr>
                <a:t>dist={0,  </a:t>
              </a:r>
              <a:r>
                <a:rPr lang="en-US" altLang="zh-CN" sz="2000" dirty="0">
                  <a:solidFill>
                    <a:srgbClr val="0000FF"/>
                  </a:solidFill>
                  <a:ea typeface="楷体" panose="02010609060101010101" pitchFamily="49" charset="-122"/>
                  <a:cs typeface="Times New Roman" panose="02020603050405020304" pitchFamily="18" charset="0"/>
                </a:rPr>
                <a:t>4,</a:t>
              </a:r>
              <a:r>
                <a:rPr lang="en-US" altLang="zh-CN" sz="2000" dirty="0">
                  <a:solidFill>
                    <a:srgbClr val="FF3300"/>
                  </a:solidFill>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5, 6, 10</a:t>
              </a:r>
              <a:r>
                <a:rPr lang="en-US" altLang="zh-CN" sz="2000" dirty="0">
                  <a:solidFill>
                    <a:srgbClr val="6600CC"/>
                  </a:solidFill>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9,</a:t>
              </a:r>
              <a:r>
                <a:rPr lang="en-US" altLang="zh-CN" sz="2000" dirty="0">
                  <a:solidFill>
                    <a:srgbClr val="6600CC"/>
                  </a:solidFill>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16</a:t>
              </a:r>
              <a:r>
                <a:rPr lang="en-US" altLang="zh-CN" sz="2000" dirty="0" smtClean="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p:txBody>
        </p:sp>
        <p:sp>
          <p:nvSpPr>
            <p:cNvPr id="40" name="TextBox 39"/>
            <p:cNvSpPr txBox="1"/>
            <p:nvPr/>
          </p:nvSpPr>
          <p:spPr>
            <a:xfrm>
              <a:off x="1395390" y="671436"/>
              <a:ext cx="2214578" cy="400110"/>
            </a:xfrm>
            <a:prstGeom prst="rect">
              <a:avLst/>
            </a:prstGeom>
            <a:noFill/>
          </p:spPr>
          <p:txBody>
            <a:bodyPr wrap="square" rtlCol="0">
              <a:spAutoFit/>
            </a:bodyPr>
            <a:lstStyle/>
            <a:p>
              <a:r>
                <a:rPr lang="en-US" altLang="zh-CN" sz="2000" dirty="0" smtClean="0">
                  <a:solidFill>
                    <a:srgbClr val="C00000"/>
                  </a:solidFill>
                </a:rPr>
                <a:t> 0   1  2  3   4   5   6</a:t>
              </a:r>
              <a:endParaRPr lang="zh-CN" altLang="en-US" sz="2000" dirty="0">
                <a:solidFill>
                  <a:srgbClr val="C00000"/>
                </a:solidFill>
              </a:endParaRPr>
            </a:p>
          </p:txBody>
        </p:sp>
      </p:grpSp>
      <p:grpSp>
        <p:nvGrpSpPr>
          <p:cNvPr id="47" name="组合 46"/>
          <p:cNvGrpSpPr/>
          <p:nvPr/>
        </p:nvGrpSpPr>
        <p:grpSpPr>
          <a:xfrm>
            <a:off x="1973268" y="1676008"/>
            <a:ext cx="3786214" cy="662786"/>
            <a:chOff x="1714480" y="1337454"/>
            <a:chExt cx="3786214" cy="662786"/>
          </a:xfrm>
        </p:grpSpPr>
        <p:sp>
          <p:nvSpPr>
            <p:cNvPr id="262184" name="Text Box 40"/>
            <p:cNvSpPr txBox="1">
              <a:spLocks noChangeArrowheads="1"/>
            </p:cNvSpPr>
            <p:nvPr/>
          </p:nvSpPr>
          <p:spPr bwMode="auto">
            <a:xfrm>
              <a:off x="1714480" y="1815574"/>
              <a:ext cx="3786214" cy="184666"/>
            </a:xfrm>
            <a:prstGeom prst="rect">
              <a:avLst/>
            </a:prstGeom>
            <a:noFill/>
            <a:ln w="28575" algn="ctr">
              <a:noFill/>
              <a:miter lim="800000"/>
            </a:ln>
            <a:effectLst/>
          </p:spPr>
          <p:txBody>
            <a:bodyPr wrap="square" lIns="0" tIns="0" rIns="0" bIns="0">
              <a:spAutoFit/>
            </a:bodyPr>
            <a:lstStyle/>
            <a:p>
              <a:pPr>
                <a:lnSpc>
                  <a:spcPct val="60000"/>
                </a:lnSpc>
              </a:pPr>
              <a:r>
                <a:rPr lang="zh-CN" altLang="en-US" sz="2000" dirty="0">
                  <a:ea typeface="楷体" panose="02010609060101010101" pitchFamily="49" charset="-122"/>
                  <a:cs typeface="Times New Roman" panose="02020603050405020304" pitchFamily="18" charset="0"/>
                </a:rPr>
                <a:t>从</a:t>
              </a:r>
              <a:r>
                <a:rPr lang="zh-CN" altLang="en-US" sz="2000">
                  <a:ea typeface="楷体" panose="02010609060101010101" pitchFamily="49" charset="-122"/>
                  <a:cs typeface="Times New Roman" panose="02020603050405020304" pitchFamily="18" charset="0"/>
                </a:rPr>
                <a:t>顶点</a:t>
              </a:r>
              <a:r>
                <a:rPr lang="en-US" altLang="zh-CN" sz="2000" smtClean="0">
                  <a:ea typeface="楷体" panose="02010609060101010101" pitchFamily="49" charset="-122"/>
                  <a:cs typeface="Times New Roman" panose="02020603050405020304" pitchFamily="18" charset="0"/>
                </a:rPr>
                <a:t>0</a:t>
              </a:r>
              <a:r>
                <a:rPr lang="en-US" altLang="zh-CN" sz="2000" smtClean="0">
                  <a:solidFill>
                    <a:srgbClr val="FF00FF"/>
                  </a:solidFill>
                  <a:ea typeface="楷体" panose="02010609060101010101" pitchFamily="49" charset="-122"/>
                  <a:cs typeface="Times New Roman" panose="02020603050405020304" pitchFamily="18" charset="0"/>
                  <a:sym typeface="Wingdings" panose="05000000000000000000"/>
                </a:rPr>
                <a:t> </a:t>
              </a:r>
              <a:r>
                <a:rPr lang="en-US" altLang="zh-CN" sz="2000" smtClean="0">
                  <a:ea typeface="楷体" panose="02010609060101010101" pitchFamily="49" charset="-122"/>
                  <a:cs typeface="Times New Roman" panose="02020603050405020304" pitchFamily="18" charset="0"/>
                </a:rPr>
                <a:t>6</a:t>
              </a:r>
              <a:r>
                <a:rPr lang="zh-CN" altLang="en-US" sz="2000" dirty="0">
                  <a:ea typeface="楷体" panose="02010609060101010101" pitchFamily="49" charset="-122"/>
                  <a:cs typeface="Times New Roman" panose="02020603050405020304" pitchFamily="18" charset="0"/>
                </a:rPr>
                <a:t>的最短路径长度为</a:t>
              </a:r>
              <a:r>
                <a:rPr lang="en-US" altLang="zh-CN" sz="2000" dirty="0" smtClean="0">
                  <a:ea typeface="楷体" panose="02010609060101010101" pitchFamily="49" charset="-122"/>
                  <a:cs typeface="Times New Roman" panose="02020603050405020304" pitchFamily="18" charset="0"/>
                </a:rPr>
                <a:t>16</a:t>
              </a:r>
              <a:endParaRPr lang="zh-CN" altLang="en-US" sz="2000" dirty="0">
                <a:ea typeface="楷体" panose="02010609060101010101" pitchFamily="49" charset="-122"/>
                <a:cs typeface="Times New Roman" panose="02020603050405020304" pitchFamily="18" charset="0"/>
              </a:endParaRPr>
            </a:p>
          </p:txBody>
        </p:sp>
        <p:cxnSp>
          <p:nvCxnSpPr>
            <p:cNvPr id="43" name="直接箭头连接符 42"/>
            <p:cNvCxnSpPr/>
            <p:nvPr/>
          </p:nvCxnSpPr>
          <p:spPr>
            <a:xfrm rot="5400000" flipH="1" flipV="1">
              <a:off x="3100816" y="1534660"/>
              <a:ext cx="396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1000100" y="2910298"/>
            <a:ext cx="3429024" cy="642942"/>
            <a:chOff x="785786" y="2071678"/>
            <a:chExt cx="3429024" cy="642942"/>
          </a:xfrm>
        </p:grpSpPr>
        <p:sp>
          <p:nvSpPr>
            <p:cNvPr id="44" name="Text Box 7"/>
            <p:cNvSpPr txBox="1">
              <a:spLocks noChangeArrowheads="1"/>
            </p:cNvSpPr>
            <p:nvPr/>
          </p:nvSpPr>
          <p:spPr bwMode="auto">
            <a:xfrm>
              <a:off x="785786" y="2406843"/>
              <a:ext cx="3429024" cy="307777"/>
            </a:xfrm>
            <a:prstGeom prst="rect">
              <a:avLst/>
            </a:prstGeom>
            <a:noFill/>
            <a:ln w="38100" algn="ctr">
              <a:noFill/>
              <a:miter lim="800000"/>
              <a:tailEnd type="none" w="med" len="lg"/>
            </a:ln>
            <a:effectLst/>
          </p:spPr>
          <p:txBody>
            <a:bodyPr wrap="square" lIns="0" tIns="0" rIns="0" bIns="0">
              <a:spAutoFit/>
            </a:bodyPr>
            <a:lstStyle/>
            <a:p>
              <a:pPr algn="l"/>
              <a:r>
                <a:rPr lang="en-US" altLang="zh-CN" sz="2000" dirty="0" smtClean="0">
                  <a:ea typeface="楷体" panose="02010609060101010101" pitchFamily="49" charset="-122"/>
                  <a:cs typeface="Times New Roman" panose="02020603050405020304" pitchFamily="18" charset="0"/>
                </a:rPr>
                <a:t>path</a:t>
              </a:r>
              <a:r>
                <a:rPr lang="en-US" altLang="zh-CN" sz="2000" dirty="0">
                  <a:ea typeface="楷体" panose="02010609060101010101" pitchFamily="49" charset="-122"/>
                  <a:cs typeface="Times New Roman" panose="02020603050405020304" pitchFamily="18" charset="0"/>
                </a:rPr>
                <a:t>={0, 0, 1, 0,  5,  2,  4}</a:t>
              </a:r>
            </a:p>
          </p:txBody>
        </p:sp>
        <p:sp>
          <p:nvSpPr>
            <p:cNvPr id="45" name="TextBox 44"/>
            <p:cNvSpPr txBox="1"/>
            <p:nvPr/>
          </p:nvSpPr>
          <p:spPr>
            <a:xfrm>
              <a:off x="1416028" y="2071678"/>
              <a:ext cx="2214578" cy="400110"/>
            </a:xfrm>
            <a:prstGeom prst="rect">
              <a:avLst/>
            </a:prstGeom>
            <a:noFill/>
          </p:spPr>
          <p:txBody>
            <a:bodyPr wrap="square" rtlCol="0">
              <a:spAutoFit/>
            </a:bodyPr>
            <a:lstStyle/>
            <a:p>
              <a:pPr algn="l"/>
              <a:r>
                <a:rPr lang="en-US" altLang="zh-CN" sz="2000" dirty="0" smtClean="0">
                  <a:solidFill>
                    <a:srgbClr val="C00000"/>
                  </a:solidFill>
                </a:rPr>
                <a:t>0   1  2  3   4   5   6</a:t>
              </a:r>
              <a:endParaRPr lang="zh-CN" altLang="en-US" sz="2000" dirty="0">
                <a:solidFill>
                  <a:srgbClr val="C00000"/>
                </a:solidFill>
              </a:endParaRPr>
            </a:p>
          </p:txBody>
        </p:sp>
      </p:grpSp>
      <p:sp>
        <p:nvSpPr>
          <p:cNvPr id="52" name="右弧形箭头 51"/>
          <p:cNvSpPr/>
          <p:nvPr/>
        </p:nvSpPr>
        <p:spPr>
          <a:xfrm>
            <a:off x="7585222" y="4955006"/>
            <a:ext cx="285752" cy="857256"/>
          </a:xfrm>
          <a:prstGeom prst="curvedLef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51" name="TextBox 50"/>
          <p:cNvSpPr txBox="1"/>
          <p:nvPr/>
        </p:nvSpPr>
        <p:spPr>
          <a:xfrm>
            <a:off x="214282" y="109815"/>
            <a:ext cx="600079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zh-CN" altLang="en-US"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利用</a:t>
            </a:r>
            <a:r>
              <a:rPr lang="en-US" altLang="zh-CN"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dist</a:t>
            </a:r>
            <a:r>
              <a:rPr lang="zh-CN" altLang="en-US"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path</a:t>
            </a:r>
            <a:r>
              <a:rPr lang="zh-CN" altLang="en-US"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求最短路径长度和最短路径</a:t>
            </a:r>
            <a:endParaRPr lang="zh-CN" altLang="en-US">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150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218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218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218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218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218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2" grpId="0" bldLvl="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6"/>
          <p:cNvSpPr txBox="1">
            <a:spLocks noChangeArrowheads="1"/>
          </p:cNvSpPr>
          <p:nvPr/>
        </p:nvSpPr>
        <p:spPr bwMode="auto">
          <a:xfrm>
            <a:off x="1071538" y="1255228"/>
            <a:ext cx="2690792" cy="369332"/>
          </a:xfrm>
          <a:prstGeom prst="rect">
            <a:avLst/>
          </a:prstGeom>
          <a:noFill/>
          <a:ln w="38100" algn="ctr">
            <a:noFill/>
            <a:miter lim="800000"/>
            <a:tailEnd type="none" w="med" len="lg"/>
          </a:ln>
          <a:effectLst/>
        </p:spPr>
        <p:txBody>
          <a:bodyPr wrap="square" lIns="0" tIns="0" rIns="0" bIns="0">
            <a:spAutoFit/>
          </a:bodyPr>
          <a:lstStyle/>
          <a:p>
            <a:pPr algn="ctr"/>
            <a:r>
              <a:rPr lang="en-US" altLang="zh-CN" smtClean="0"/>
              <a:t>S={0, 1, 2, 3, 5, 4, 6</a:t>
            </a:r>
            <a:r>
              <a:rPr lang="en-US" altLang="zh-CN" dirty="0"/>
              <a:t>}</a:t>
            </a:r>
          </a:p>
        </p:txBody>
      </p:sp>
      <p:sp>
        <p:nvSpPr>
          <p:cNvPr id="5" name="Text Box 68"/>
          <p:cNvSpPr txBox="1">
            <a:spLocks noChangeArrowheads="1"/>
          </p:cNvSpPr>
          <p:nvPr/>
        </p:nvSpPr>
        <p:spPr bwMode="auto">
          <a:xfrm>
            <a:off x="4694255" y="1267928"/>
            <a:ext cx="3663959" cy="369332"/>
          </a:xfrm>
          <a:prstGeom prst="rect">
            <a:avLst/>
          </a:prstGeom>
          <a:noFill/>
          <a:ln w="38100" algn="ctr">
            <a:noFill/>
            <a:miter lim="800000"/>
            <a:tailEnd type="none" w="med" len="lg"/>
          </a:ln>
          <a:effectLst/>
        </p:spPr>
        <p:txBody>
          <a:bodyPr wrap="square" lIns="0" tIns="0" rIns="0" bIns="0">
            <a:spAutoFit/>
          </a:bodyPr>
          <a:lstStyle/>
          <a:p>
            <a:r>
              <a:rPr lang="en-US" altLang="zh-CN" smtClean="0"/>
              <a:t>dist={0</a:t>
            </a:r>
            <a:r>
              <a:rPr lang="en-US" altLang="zh-CN" dirty="0"/>
              <a:t>,  </a:t>
            </a:r>
            <a:r>
              <a:rPr lang="en-US" altLang="zh-CN" dirty="0">
                <a:solidFill>
                  <a:srgbClr val="0000FF"/>
                </a:solidFill>
              </a:rPr>
              <a:t>4</a:t>
            </a:r>
            <a:r>
              <a:rPr lang="en-US" altLang="zh-CN">
                <a:solidFill>
                  <a:srgbClr val="0000FF"/>
                </a:solidFill>
              </a:rPr>
              <a:t>,</a:t>
            </a:r>
            <a:r>
              <a:rPr lang="en-US" altLang="zh-CN">
                <a:solidFill>
                  <a:srgbClr val="FF3300"/>
                </a:solidFill>
              </a:rPr>
              <a:t> </a:t>
            </a:r>
            <a:r>
              <a:rPr lang="en-US" altLang="zh-CN" smtClean="0">
                <a:solidFill>
                  <a:srgbClr val="FF3300"/>
                </a:solidFill>
              </a:rPr>
              <a:t> </a:t>
            </a:r>
            <a:r>
              <a:rPr lang="en-US" altLang="zh-CN" smtClean="0"/>
              <a:t>5</a:t>
            </a:r>
            <a:r>
              <a:rPr lang="en-US" altLang="zh-CN" dirty="0"/>
              <a:t>, 6, 10</a:t>
            </a:r>
            <a:r>
              <a:rPr lang="en-US" altLang="zh-CN" dirty="0">
                <a:solidFill>
                  <a:srgbClr val="6600CC"/>
                </a:solidFill>
              </a:rPr>
              <a:t>, </a:t>
            </a:r>
            <a:r>
              <a:rPr lang="en-US" altLang="zh-CN" dirty="0"/>
              <a:t>9,</a:t>
            </a:r>
            <a:r>
              <a:rPr lang="en-US" altLang="zh-CN" dirty="0">
                <a:solidFill>
                  <a:srgbClr val="6600CC"/>
                </a:solidFill>
              </a:rPr>
              <a:t> </a:t>
            </a:r>
            <a:r>
              <a:rPr lang="en-US" altLang="zh-CN" dirty="0"/>
              <a:t>16}</a:t>
            </a:r>
          </a:p>
        </p:txBody>
      </p:sp>
      <p:sp>
        <p:nvSpPr>
          <p:cNvPr id="6" name="TextBox 5"/>
          <p:cNvSpPr txBox="1"/>
          <p:nvPr/>
        </p:nvSpPr>
        <p:spPr>
          <a:xfrm>
            <a:off x="571472" y="708566"/>
            <a:ext cx="1571636" cy="461665"/>
          </a:xfrm>
          <a:prstGeom prst="rect">
            <a:avLst/>
          </a:prstGeom>
          <a:noFill/>
        </p:spPr>
        <p:txBody>
          <a:bodyPr wrap="square" rtlCol="0">
            <a:spAutoFit/>
          </a:bodyPr>
          <a:lstStyle/>
          <a:p>
            <a:r>
              <a:rPr lang="zh-CN" altLang="en-US" smtClean="0">
                <a:ea typeface="楷体" panose="02010609060101010101" pitchFamily="49" charset="-122"/>
                <a:cs typeface="Times New Roman" panose="02020603050405020304" pitchFamily="18" charset="0"/>
              </a:rPr>
              <a:t>源点</a:t>
            </a:r>
            <a:r>
              <a:rPr lang="en-US" altLang="zh-CN" i="1" smtClean="0">
                <a:ea typeface="楷体" panose="02010609060101010101" pitchFamily="49" charset="-122"/>
                <a:cs typeface="Times New Roman" panose="02020603050405020304" pitchFamily="18" charset="0"/>
              </a:rPr>
              <a:t>v</a:t>
            </a:r>
            <a:r>
              <a:rPr lang="en-US" altLang="zh-CN" smtClean="0">
                <a:ea typeface="楷体" panose="02010609060101010101" pitchFamily="49" charset="-122"/>
                <a:cs typeface="Times New Roman" panose="02020603050405020304" pitchFamily="18" charset="0"/>
              </a:rPr>
              <a:t>=0</a:t>
            </a:r>
            <a:endParaRPr lang="zh-CN" altLang="en-US">
              <a:ea typeface="楷体" panose="02010609060101010101" pitchFamily="49" charset="-122"/>
              <a:cs typeface="Times New Roman" panose="02020603050405020304" pitchFamily="18" charset="0"/>
            </a:endParaRPr>
          </a:p>
        </p:txBody>
      </p:sp>
      <p:sp>
        <p:nvSpPr>
          <p:cNvPr id="7" name="TextBox 6"/>
          <p:cNvSpPr txBox="1"/>
          <p:nvPr/>
        </p:nvSpPr>
        <p:spPr>
          <a:xfrm>
            <a:off x="500034" y="181253"/>
            <a:ext cx="2714644" cy="461665"/>
          </a:xfrm>
          <a:prstGeom prst="rect">
            <a:avLst/>
          </a:prstGeom>
          <a:noFill/>
        </p:spPr>
        <p:txBody>
          <a:bodyPr wrap="square" rtlCol="0">
            <a:spAutoFit/>
          </a:bodyPr>
          <a:lstStyle/>
          <a:p>
            <a:r>
              <a:rPr lang="zh-CN" altLang="en-US" smtClean="0">
                <a:solidFill>
                  <a:srgbClr val="FF0000"/>
                </a:solidFill>
                <a:latin typeface="黑体" panose="02010609060101010101" pitchFamily="49" charset="-122"/>
                <a:ea typeface="黑体" panose="02010609060101010101" pitchFamily="49" charset="-122"/>
              </a:rPr>
              <a:t>观察求解结果</a:t>
            </a:r>
            <a:endParaRPr lang="zh-CN" altLang="en-US">
              <a:solidFill>
                <a:srgbClr val="FF0000"/>
              </a:solidFill>
              <a:latin typeface="黑体" panose="02010609060101010101" pitchFamily="49" charset="-122"/>
              <a:ea typeface="黑体" panose="02010609060101010101" pitchFamily="49" charset="-122"/>
            </a:endParaRPr>
          </a:p>
        </p:txBody>
      </p:sp>
      <p:grpSp>
        <p:nvGrpSpPr>
          <p:cNvPr id="31" name="组合 30"/>
          <p:cNvGrpSpPr/>
          <p:nvPr/>
        </p:nvGrpSpPr>
        <p:grpSpPr>
          <a:xfrm>
            <a:off x="1571604" y="2280202"/>
            <a:ext cx="3143272" cy="2319053"/>
            <a:chOff x="1571604" y="2928934"/>
            <a:chExt cx="3143272" cy="2319053"/>
          </a:xfrm>
        </p:grpSpPr>
        <p:cxnSp>
          <p:nvCxnSpPr>
            <p:cNvPr id="27" name="直接箭头连接符 26"/>
            <p:cNvCxnSpPr/>
            <p:nvPr/>
          </p:nvCxnSpPr>
          <p:spPr>
            <a:xfrm rot="16200000" flipH="1">
              <a:off x="1535885" y="2964653"/>
              <a:ext cx="2071702" cy="2000264"/>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643306" y="4786322"/>
              <a:ext cx="1071570" cy="461665"/>
            </a:xfrm>
            <a:prstGeom prst="rect">
              <a:avLst/>
            </a:prstGeom>
            <a:noFill/>
          </p:spPr>
          <p:txBody>
            <a:bodyPr wrap="square" rtlCol="0">
              <a:spAutoFit/>
            </a:bodyPr>
            <a:lstStyle/>
            <a:p>
              <a:r>
                <a:rPr lang="zh-CN" altLang="en-US" smtClean="0">
                  <a:latin typeface="楷体" panose="02010609060101010101" pitchFamily="49" charset="-122"/>
                  <a:ea typeface="楷体" panose="02010609060101010101" pitchFamily="49" charset="-122"/>
                </a:rPr>
                <a:t>递增</a:t>
              </a:r>
              <a:endParaRPr lang="zh-CN" altLang="en-US">
                <a:latin typeface="楷体" panose="02010609060101010101" pitchFamily="49" charset="-122"/>
                <a:ea typeface="楷体" panose="02010609060101010101" pitchFamily="49" charset="-122"/>
              </a:endParaRPr>
            </a:p>
          </p:txBody>
        </p:sp>
      </p:grpSp>
      <p:grpSp>
        <p:nvGrpSpPr>
          <p:cNvPr id="30" name="组合 29"/>
          <p:cNvGrpSpPr/>
          <p:nvPr/>
        </p:nvGrpSpPr>
        <p:grpSpPr>
          <a:xfrm>
            <a:off x="500034" y="1625354"/>
            <a:ext cx="3252810" cy="2364297"/>
            <a:chOff x="500034" y="2274086"/>
            <a:chExt cx="3252810" cy="2364297"/>
          </a:xfrm>
        </p:grpSpPr>
        <p:cxnSp>
          <p:nvCxnSpPr>
            <p:cNvPr id="9" name="直接箭头连接符 8"/>
            <p:cNvCxnSpPr/>
            <p:nvPr/>
          </p:nvCxnSpPr>
          <p:spPr>
            <a:xfrm rot="5400000">
              <a:off x="1820232" y="2465992"/>
              <a:ext cx="360000"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11318" y="2571744"/>
              <a:ext cx="357190" cy="461665"/>
            </a:xfrm>
            <a:prstGeom prst="rect">
              <a:avLst/>
            </a:prstGeom>
            <a:noFill/>
          </p:spPr>
          <p:txBody>
            <a:bodyPr wrap="square" rtlCol="0">
              <a:spAutoFit/>
            </a:bodyPr>
            <a:lstStyle/>
            <a:p>
              <a:r>
                <a:rPr lang="en-US" altLang="zh-CN" smtClean="0"/>
                <a:t>4</a:t>
              </a:r>
              <a:endParaRPr lang="zh-CN" altLang="en-US"/>
            </a:p>
          </p:txBody>
        </p:sp>
        <p:cxnSp>
          <p:nvCxnSpPr>
            <p:cNvPr id="12" name="直接箭头连接符 11"/>
            <p:cNvCxnSpPr/>
            <p:nvPr/>
          </p:nvCxnSpPr>
          <p:spPr>
            <a:xfrm rot="5400000">
              <a:off x="1962778" y="2598086"/>
              <a:ext cx="648000"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97070" y="2949572"/>
              <a:ext cx="357190" cy="461665"/>
            </a:xfrm>
            <a:prstGeom prst="rect">
              <a:avLst/>
            </a:prstGeom>
            <a:noFill/>
          </p:spPr>
          <p:txBody>
            <a:bodyPr wrap="square" rtlCol="0">
              <a:spAutoFit/>
            </a:bodyPr>
            <a:lstStyle/>
            <a:p>
              <a:r>
                <a:rPr lang="en-US" altLang="zh-CN" smtClean="0"/>
                <a:t>5</a:t>
              </a:r>
              <a:endParaRPr lang="zh-CN" altLang="en-US"/>
            </a:p>
          </p:txBody>
        </p:sp>
        <p:cxnSp>
          <p:nvCxnSpPr>
            <p:cNvPr id="15" name="直接箭头连接符 14"/>
            <p:cNvCxnSpPr/>
            <p:nvPr/>
          </p:nvCxnSpPr>
          <p:spPr>
            <a:xfrm rot="5400000">
              <a:off x="2035951" y="2821777"/>
              <a:ext cx="1071570"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403460" y="3286124"/>
              <a:ext cx="357190" cy="461665"/>
            </a:xfrm>
            <a:prstGeom prst="rect">
              <a:avLst/>
            </a:prstGeom>
            <a:noFill/>
          </p:spPr>
          <p:txBody>
            <a:bodyPr wrap="square" rtlCol="0">
              <a:spAutoFit/>
            </a:bodyPr>
            <a:lstStyle/>
            <a:p>
              <a:r>
                <a:rPr lang="en-US" altLang="zh-CN" smtClean="0"/>
                <a:t>6</a:t>
              </a:r>
              <a:endParaRPr lang="zh-CN" altLang="en-US"/>
            </a:p>
          </p:txBody>
        </p:sp>
        <p:cxnSp>
          <p:nvCxnSpPr>
            <p:cNvPr id="18" name="直接箭头连接符 17"/>
            <p:cNvCxnSpPr/>
            <p:nvPr/>
          </p:nvCxnSpPr>
          <p:spPr>
            <a:xfrm rot="5400000">
              <a:off x="2143108" y="3000372"/>
              <a:ext cx="1428760"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706674" y="3635677"/>
              <a:ext cx="357190" cy="461665"/>
            </a:xfrm>
            <a:prstGeom prst="rect">
              <a:avLst/>
            </a:prstGeom>
            <a:noFill/>
          </p:spPr>
          <p:txBody>
            <a:bodyPr wrap="square" rtlCol="0">
              <a:spAutoFit/>
            </a:bodyPr>
            <a:lstStyle/>
            <a:p>
              <a:r>
                <a:rPr lang="en-US" altLang="zh-CN" smtClean="0"/>
                <a:t>9</a:t>
              </a:r>
              <a:endParaRPr lang="zh-CN" altLang="en-US"/>
            </a:p>
          </p:txBody>
        </p:sp>
        <p:cxnSp>
          <p:nvCxnSpPr>
            <p:cNvPr id="21" name="直接箭头连接符 20"/>
            <p:cNvCxnSpPr/>
            <p:nvPr/>
          </p:nvCxnSpPr>
          <p:spPr>
            <a:xfrm rot="5400000">
              <a:off x="2393141" y="3107529"/>
              <a:ext cx="1643074"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87664" y="3832529"/>
              <a:ext cx="500066" cy="461665"/>
            </a:xfrm>
            <a:prstGeom prst="rect">
              <a:avLst/>
            </a:prstGeom>
            <a:noFill/>
          </p:spPr>
          <p:txBody>
            <a:bodyPr wrap="square" rtlCol="0">
              <a:spAutoFit/>
            </a:bodyPr>
            <a:lstStyle/>
            <a:p>
              <a:r>
                <a:rPr lang="en-US" altLang="zh-CN" smtClean="0"/>
                <a:t>10</a:t>
              </a:r>
              <a:endParaRPr lang="zh-CN" altLang="en-US"/>
            </a:p>
          </p:txBody>
        </p:sp>
        <p:cxnSp>
          <p:nvCxnSpPr>
            <p:cNvPr id="24" name="直接箭头连接符 23"/>
            <p:cNvCxnSpPr/>
            <p:nvPr/>
          </p:nvCxnSpPr>
          <p:spPr>
            <a:xfrm rot="5400000">
              <a:off x="2500298" y="3286124"/>
              <a:ext cx="2000264"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252778" y="4176718"/>
              <a:ext cx="500066" cy="461665"/>
            </a:xfrm>
            <a:prstGeom prst="rect">
              <a:avLst/>
            </a:prstGeom>
            <a:noFill/>
          </p:spPr>
          <p:txBody>
            <a:bodyPr wrap="square" rtlCol="0">
              <a:spAutoFit/>
            </a:bodyPr>
            <a:lstStyle/>
            <a:p>
              <a:r>
                <a:rPr lang="en-US" altLang="zh-CN" smtClean="0"/>
                <a:t>16</a:t>
              </a:r>
              <a:endParaRPr lang="zh-CN" altLang="en-US"/>
            </a:p>
          </p:txBody>
        </p:sp>
        <p:sp>
          <p:nvSpPr>
            <p:cNvPr id="29" name="TextBox 28"/>
            <p:cNvSpPr txBox="1"/>
            <p:nvPr/>
          </p:nvSpPr>
          <p:spPr>
            <a:xfrm>
              <a:off x="500034" y="3571876"/>
              <a:ext cx="1500198" cy="1015663"/>
            </a:xfrm>
            <a:prstGeom prst="rect">
              <a:avLst/>
            </a:prstGeom>
            <a:noFill/>
          </p:spPr>
          <p:txBody>
            <a:bodyPr wrap="square" rtlCol="0">
              <a:spAutoFit/>
            </a:bodyPr>
            <a:lstStyle/>
            <a:p>
              <a:r>
                <a:rPr lang="zh-CN" altLang="en-US" sz="2000" smtClean="0">
                  <a:latin typeface="楷体" panose="02010609060101010101" pitchFamily="49" charset="-122"/>
                  <a:ea typeface="楷体" panose="02010609060101010101" pitchFamily="49" charset="-122"/>
                </a:rPr>
                <a:t>源点到各个顶点的最短路径长度</a:t>
              </a:r>
              <a:endParaRPr lang="zh-CN" altLang="en-US" sz="2000">
                <a:latin typeface="楷体" panose="02010609060101010101" pitchFamily="49" charset="-122"/>
                <a:ea typeface="楷体" panose="02010609060101010101" pitchFamily="49" charset="-122"/>
              </a:endParaRPr>
            </a:p>
          </p:txBody>
        </p:sp>
      </p:grpSp>
      <p:sp>
        <p:nvSpPr>
          <p:cNvPr id="32" name="TextBox 31"/>
          <p:cNvSpPr txBox="1"/>
          <p:nvPr/>
        </p:nvSpPr>
        <p:spPr>
          <a:xfrm>
            <a:off x="1714480" y="4742131"/>
            <a:ext cx="6929486" cy="1169551"/>
          </a:xfrm>
          <a:prstGeom prst="rect">
            <a:avLst/>
          </a:prstGeom>
          <a:noFill/>
        </p:spPr>
        <p:txBody>
          <a:bodyPr wrap="square" rtlCol="0">
            <a:spAutoFit/>
          </a:bodyPr>
          <a:lstStyle/>
          <a:p>
            <a:pPr marL="457200" indent="-457200" algn="l"/>
            <a:r>
              <a:rPr lang="zh-CN" altLang="en-US" dirty="0" smtClean="0">
                <a:ea typeface="微软雅黑" panose="020B0503020204020204" charset="-122"/>
                <a:cs typeface="Times New Roman" panose="02020603050405020304" pitchFamily="18" charset="0"/>
                <a:sym typeface="Wingdings" panose="05000000000000000000"/>
              </a:rPr>
              <a:t></a:t>
            </a:r>
            <a:r>
              <a:rPr lang="zh-CN" altLang="en-US" sz="2200" dirty="0" smtClean="0">
                <a:ea typeface="微软雅黑" panose="020B0503020204020204" charset="-122"/>
                <a:cs typeface="Times New Roman" panose="02020603050405020304" pitchFamily="18" charset="0"/>
                <a:sym typeface="Wingdings" panose="05000000000000000000"/>
              </a:rPr>
              <a:t>   </a:t>
            </a:r>
            <a:r>
              <a:rPr lang="zh-CN" altLang="en-US" sz="2200" dirty="0" smtClean="0">
                <a:ea typeface="微软雅黑" panose="020B0503020204020204" charset="-122"/>
                <a:cs typeface="Times New Roman" panose="02020603050405020304" pitchFamily="18" charset="0"/>
              </a:rPr>
              <a:t>按顶点进入</a:t>
            </a:r>
            <a:r>
              <a:rPr lang="en-US" altLang="zh-CN" sz="2200" dirty="0" smtClean="0">
                <a:ea typeface="微软雅黑" panose="020B0503020204020204" charset="-122"/>
                <a:cs typeface="Times New Roman" panose="02020603050405020304" pitchFamily="18" charset="0"/>
              </a:rPr>
              <a:t>S</a:t>
            </a:r>
            <a:r>
              <a:rPr lang="zh-CN" altLang="en-US" sz="2200" dirty="0" smtClean="0">
                <a:ea typeface="微软雅黑" panose="020B0503020204020204" charset="-122"/>
                <a:cs typeface="Times New Roman" panose="02020603050405020304" pitchFamily="18" charset="0"/>
              </a:rPr>
              <a:t>的先后顺序，最短路径长度越来越长。</a:t>
            </a:r>
            <a:endParaRPr lang="en-US" altLang="zh-CN" sz="2200" dirty="0" smtClean="0">
              <a:ea typeface="微软雅黑" panose="020B0503020204020204" charset="-122"/>
              <a:cs typeface="Times New Roman" panose="02020603050405020304" pitchFamily="18" charset="0"/>
            </a:endParaRPr>
          </a:p>
          <a:p>
            <a:pPr marL="457200" indent="-457200" algn="l"/>
            <a:r>
              <a:rPr lang="zh-CN" altLang="en-US" dirty="0" smtClean="0">
                <a:ea typeface="微软雅黑" panose="020B0503020204020204" charset="-122"/>
                <a:cs typeface="Times New Roman" panose="02020603050405020304" pitchFamily="18" charset="0"/>
                <a:sym typeface="Wingdings" panose="05000000000000000000"/>
              </a:rPr>
              <a:t></a:t>
            </a:r>
            <a:r>
              <a:rPr lang="zh-CN" altLang="en-US" sz="2200" dirty="0" smtClean="0">
                <a:ea typeface="微软雅黑" panose="020B0503020204020204" charset="-122"/>
                <a:cs typeface="Times New Roman" panose="02020603050405020304" pitchFamily="18" charset="0"/>
                <a:sym typeface="Wingdings" panose="05000000000000000000"/>
              </a:rPr>
              <a:t>    </a:t>
            </a:r>
            <a:r>
              <a:rPr lang="zh-CN" altLang="en-US" sz="2200" dirty="0" smtClean="0">
                <a:ea typeface="微软雅黑" panose="020B0503020204020204" charset="-122"/>
                <a:cs typeface="Times New Roman" panose="02020603050405020304" pitchFamily="18" charset="0"/>
              </a:rPr>
              <a:t>一个顶点一旦进入</a:t>
            </a:r>
            <a:r>
              <a:rPr lang="en-US" altLang="zh-CN" sz="2200" dirty="0" smtClean="0">
                <a:ea typeface="微软雅黑" panose="020B0503020204020204" charset="-122"/>
                <a:cs typeface="Times New Roman" panose="02020603050405020304" pitchFamily="18" charset="0"/>
              </a:rPr>
              <a:t>S</a:t>
            </a:r>
            <a:r>
              <a:rPr lang="zh-CN" altLang="en-US" sz="2200" dirty="0" smtClean="0">
                <a:ea typeface="微软雅黑" panose="020B0503020204020204" charset="-122"/>
                <a:cs typeface="Times New Roman" panose="02020603050405020304" pitchFamily="18" charset="0"/>
              </a:rPr>
              <a:t>后，其最短路径长度不再改变（调整）。</a:t>
            </a:r>
            <a:endParaRPr lang="en-US" altLang="zh-CN" sz="2200" dirty="0" smtClean="0">
              <a:ea typeface="微软雅黑" panose="020B0503020204020204" charset="-122"/>
              <a:cs typeface="Times New Roman" panose="02020603050405020304" pitchFamily="18" charset="0"/>
            </a:endParaRPr>
          </a:p>
        </p:txBody>
      </p:sp>
      <p:sp>
        <p:nvSpPr>
          <p:cNvPr id="33" name="TextBox 32"/>
          <p:cNvSpPr txBox="1"/>
          <p:nvPr/>
        </p:nvSpPr>
        <p:spPr>
          <a:xfrm>
            <a:off x="571472" y="4714884"/>
            <a:ext cx="1000132" cy="461665"/>
          </a:xfrm>
          <a:prstGeom prst="rect">
            <a:avLst/>
          </a:prstGeom>
          <a:noFill/>
        </p:spPr>
        <p:txBody>
          <a:bodyPr wrap="square" rtlCol="0">
            <a:spAutoFit/>
          </a:bodyPr>
          <a:lstStyle/>
          <a:p>
            <a:r>
              <a:rPr lang="zh-CN" altLang="en-US" smtClean="0">
                <a:solidFill>
                  <a:srgbClr val="FF0000"/>
                </a:solidFill>
                <a:latin typeface="黑体" panose="02010609060101010101" pitchFamily="49" charset="-122"/>
                <a:ea typeface="黑体" panose="02010609060101010101" pitchFamily="49" charset="-122"/>
              </a:rPr>
              <a:t>结论：</a:t>
            </a:r>
            <a:endParaRPr lang="zh-CN" altLang="en-US">
              <a:solidFill>
                <a:srgbClr val="FF0000"/>
              </a:solidFill>
              <a:latin typeface="黑体" panose="02010609060101010101" pitchFamily="49" charset="-122"/>
              <a:ea typeface="黑体" panose="02010609060101010101" pitchFamily="49" charset="-122"/>
            </a:endParaRPr>
          </a:p>
        </p:txBody>
      </p:sp>
      <p:sp>
        <p:nvSpPr>
          <p:cNvPr id="34" name="TextBox 33"/>
          <p:cNvSpPr txBox="1"/>
          <p:nvPr/>
        </p:nvSpPr>
        <p:spPr>
          <a:xfrm>
            <a:off x="5529764" y="851442"/>
            <a:ext cx="2714644" cy="400110"/>
          </a:xfrm>
          <a:prstGeom prst="rect">
            <a:avLst/>
          </a:prstGeom>
          <a:noFill/>
        </p:spPr>
        <p:txBody>
          <a:bodyPr wrap="square" rtlCol="0">
            <a:spAutoFit/>
          </a:bodyPr>
          <a:lstStyle/>
          <a:p>
            <a:pPr algn="l"/>
            <a:r>
              <a:rPr lang="en-US" altLang="zh-CN" sz="2000" smtClean="0">
                <a:solidFill>
                  <a:srgbClr val="FF00FF"/>
                </a:solidFill>
              </a:rPr>
              <a:t>0     1   2   3    4    5    6</a:t>
            </a:r>
            <a:endParaRPr lang="zh-CN" altLang="en-US" sz="2000">
              <a:solidFill>
                <a:srgbClr val="FF00FF"/>
              </a:solidFill>
            </a:endParaRPr>
          </a:p>
        </p:txBody>
      </p:sp>
      <p:sp>
        <p:nvSpPr>
          <p:cNvPr id="37" name="直角双向箭头 36"/>
          <p:cNvSpPr/>
          <p:nvPr/>
        </p:nvSpPr>
        <p:spPr>
          <a:xfrm>
            <a:off x="3714744" y="1643050"/>
            <a:ext cx="1500198" cy="1571636"/>
          </a:xfrm>
          <a:prstGeom prst="leftUpArrow">
            <a:avLst>
              <a:gd name="adj1" fmla="val 10791"/>
              <a:gd name="adj2" fmla="val 9628"/>
              <a:gd name="adj3" fmla="val 2584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151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bldLvl="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1000100" y="1285860"/>
            <a:ext cx="7143800" cy="1214142"/>
          </a:xfrm>
          <a:prstGeom prst="rect">
            <a:avLst/>
          </a:prstGeom>
        </p:spPr>
        <p:style>
          <a:lnRef idx="1">
            <a:schemeClr val="accent6"/>
          </a:lnRef>
          <a:fillRef idx="2">
            <a:schemeClr val="accent6"/>
          </a:fillRef>
          <a:effectRef idx="1">
            <a:schemeClr val="accent6"/>
          </a:effectRef>
          <a:fontRef idx="minor">
            <a:schemeClr val="dk1"/>
          </a:fontRef>
        </p:style>
        <p:txBody>
          <a:bodyPr wrap="square" tIns="144000" bIns="144000" rtlCol="0">
            <a:spAutoFit/>
          </a:bodyPr>
          <a:lstStyle/>
          <a:p>
            <a:r>
              <a:rPr lang="zh-CN" altLang="en-US" smtClean="0">
                <a:solidFill>
                  <a:srgbClr val="FF0000"/>
                </a:solidFill>
                <a:latin typeface="黑体" panose="02010609060101010101" pitchFamily="49" charset="-122"/>
                <a:ea typeface="黑体" panose="02010609060101010101" pitchFamily="49" charset="-122"/>
              </a:rPr>
              <a:t>思考题：</a:t>
            </a:r>
            <a:endParaRPr lang="en-US" altLang="zh-CN" smtClean="0">
              <a:solidFill>
                <a:srgbClr val="FF0000"/>
              </a:solidFill>
              <a:latin typeface="黑体" panose="02010609060101010101" pitchFamily="49" charset="-122"/>
              <a:ea typeface="黑体" panose="02010609060101010101" pitchFamily="49" charset="-122"/>
            </a:endParaRPr>
          </a:p>
          <a:p>
            <a:r>
              <a:rPr lang="en-US" altLang="zh-CN" smtClean="0">
                <a:ea typeface="楷体" panose="02010609060101010101" pitchFamily="49" charset="-122"/>
                <a:cs typeface="Times New Roman" panose="02020603050405020304" pitchFamily="18" charset="0"/>
              </a:rPr>
              <a:t>     </a:t>
            </a:r>
            <a:r>
              <a:rPr lang="en-US" altLang="zh-CN"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  Dijkstra</a:t>
            </a:r>
            <a:r>
              <a:rPr lang="zh-CN" altLang="en-US"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算法为什么不适合负权值的情况？</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152</a:t>
            </a:fld>
            <a:endParaRPr lang="en-US" altLang="zh-CN"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1142984"/>
            <a:ext cx="8072494" cy="1029476"/>
          </a:xfrm>
          <a:prstGeom prst="rect">
            <a:avLst/>
          </a:prstGeom>
        </p:spPr>
        <p:style>
          <a:lnRef idx="1">
            <a:schemeClr val="accent5"/>
          </a:lnRef>
          <a:fillRef idx="2">
            <a:schemeClr val="accent5"/>
          </a:fillRef>
          <a:effectRef idx="1">
            <a:schemeClr val="accent5"/>
          </a:effectRef>
          <a:fontRef idx="minor">
            <a:schemeClr val="dk1"/>
          </a:fontRef>
        </p:style>
        <p:txBody>
          <a:bodyPr wrap="square" tIns="144000" bIns="144000" rtlCol="0">
            <a:spAutoFit/>
          </a:bodyPr>
          <a:lstStyle/>
          <a:p>
            <a:pPr algn="l"/>
            <a:r>
              <a:rPr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endParaRPr lang="en-US" altLang="zh-CN"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r>
              <a:rPr kumimoji="1" lang="zh-CN" altLang="en-US"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       狄克斯特拉算法可以用于带权无向图求最短路径吗？</a:t>
            </a:r>
            <a:r>
              <a:rPr lang="en-US" altLang="zh-CN" dirty="0" smtClean="0">
                <a:solidFill>
                  <a:srgbClr val="1000E4"/>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t> </a:t>
            </a:r>
            <a:endParaRPr lang="zh-CN" altLang="en-US" dirty="0"/>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153</a:t>
            </a:fld>
            <a:endParaRPr lang="en-US" altLang="zh-CN"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lgn="ct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154</a:t>
            </a:fld>
            <a:endParaRPr lang="en-US" altLang="zh-CN"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95288" y="1474930"/>
            <a:ext cx="8382000" cy="1311128"/>
          </a:xfrm>
          <a:prstGeom prst="rect">
            <a:avLst/>
          </a:prstGeom>
          <a:noFill/>
          <a:ln w="9525">
            <a:noFill/>
            <a:miter lim="800000"/>
          </a:ln>
          <a:effectLst/>
        </p:spPr>
        <p:txBody>
          <a:bodyPr>
            <a:spAutoFit/>
          </a:bodyPr>
          <a:lstStyle/>
          <a:p>
            <a:pPr algn="l">
              <a:lnSpc>
                <a:spcPct val="110000"/>
              </a:lnSpc>
            </a:pPr>
            <a:r>
              <a:rPr kumimoji="1" lang="zh-CN" altLang="en-US"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FF3300"/>
                </a:solidFill>
                <a:latin typeface="黑体" panose="02010609060101010101" pitchFamily="49" charset="-122"/>
                <a:ea typeface="黑体" panose="02010609060101010101" pitchFamily="49" charset="-122"/>
                <a:cs typeface="Times New Roman" panose="02020603050405020304" pitchFamily="18" charset="0"/>
              </a:rPr>
              <a:t>问题描述：</a:t>
            </a:r>
            <a:r>
              <a:rPr kumimoji="1" lang="zh-CN" altLang="en-US" dirty="0">
                <a:ea typeface="楷体" panose="02010609060101010101" pitchFamily="49" charset="-122"/>
                <a:cs typeface="Times New Roman" panose="02020603050405020304" pitchFamily="18" charset="0"/>
              </a:rPr>
              <a:t>对于一个各边权值均大于零的有向图，对每一对顶点</a:t>
            </a:r>
            <a:r>
              <a:rPr kumimoji="1" lang="en-US" altLang="zh-CN" i="1" dirty="0" err="1">
                <a:ea typeface="楷体" panose="02010609060101010101" pitchFamily="49" charset="-122"/>
                <a:cs typeface="Times New Roman" panose="02020603050405020304" pitchFamily="18" charset="0"/>
              </a:rPr>
              <a:t>i</a:t>
            </a:r>
            <a:r>
              <a:rPr kumimoji="1" lang="en-US" altLang="zh-CN" dirty="0" err="1">
                <a:latin typeface="+mn-ea"/>
                <a:ea typeface="+mn-ea"/>
                <a:cs typeface="Times New Roman" panose="02020603050405020304" pitchFamily="18" charset="0"/>
              </a:rPr>
              <a:t>≠</a:t>
            </a:r>
            <a:r>
              <a:rPr kumimoji="1" lang="en-US" altLang="zh-CN" i="1" dirty="0" err="1">
                <a:ea typeface="+mn-ea"/>
                <a:cs typeface="Times New Roman" panose="02020603050405020304" pitchFamily="18" charset="0"/>
              </a:rPr>
              <a:t>j</a:t>
            </a:r>
            <a:r>
              <a:rPr kumimoji="1" lang="zh-CN" altLang="en-US" dirty="0">
                <a:ea typeface="楷体" panose="02010609060101010101" pitchFamily="49" charset="-122"/>
                <a:cs typeface="Times New Roman" panose="02020603050405020304" pitchFamily="18" charset="0"/>
              </a:rPr>
              <a:t>，求出顶点</a:t>
            </a:r>
            <a:r>
              <a:rPr kumimoji="1" lang="en-US" altLang="zh-CN" i="1" dirty="0" err="1">
                <a:ea typeface="楷体" panose="02010609060101010101" pitchFamily="49" charset="-122"/>
                <a:cs typeface="Times New Roman" panose="02020603050405020304" pitchFamily="18" charset="0"/>
              </a:rPr>
              <a:t>i</a:t>
            </a:r>
            <a:r>
              <a:rPr kumimoji="1" lang="zh-CN" altLang="en-US" dirty="0">
                <a:ea typeface="楷体" panose="02010609060101010101" pitchFamily="49" charset="-122"/>
                <a:cs typeface="Times New Roman" panose="02020603050405020304" pitchFamily="18" charset="0"/>
              </a:rPr>
              <a:t>与顶点</a:t>
            </a:r>
            <a:r>
              <a:rPr kumimoji="1" lang="en-US" altLang="zh-CN" i="1" dirty="0">
                <a:ea typeface="楷体" panose="02010609060101010101" pitchFamily="49" charset="-122"/>
                <a:cs typeface="Times New Roman" panose="02020603050405020304" pitchFamily="18" charset="0"/>
              </a:rPr>
              <a:t>j</a:t>
            </a:r>
            <a:r>
              <a:rPr kumimoji="1" lang="zh-CN" altLang="en-US" dirty="0">
                <a:ea typeface="楷体" panose="02010609060101010101" pitchFamily="49" charset="-122"/>
                <a:cs typeface="Times New Roman" panose="02020603050405020304" pitchFamily="18" charset="0"/>
              </a:rPr>
              <a:t>之间的最短路径和最短路径长度</a:t>
            </a:r>
            <a:r>
              <a:rPr kumimoji="1" lang="zh-CN" altLang="en-US" dirty="0" smtClean="0">
                <a:ea typeface="楷体" panose="02010609060101010101" pitchFamily="49" charset="-122"/>
                <a:cs typeface="Times New Roman" panose="02020603050405020304" pitchFamily="18" charset="0"/>
              </a:rPr>
              <a:t>。</a:t>
            </a:r>
            <a:r>
              <a:rPr kumimoji="1" lang="zh-CN" altLang="en-US" dirty="0" smtClean="0">
                <a:solidFill>
                  <a:srgbClr val="FF3300"/>
                </a:solidFill>
                <a:ea typeface="楷体" panose="02010609060101010101" pitchFamily="49" charset="-122"/>
                <a:cs typeface="Times New Roman" panose="02020603050405020304" pitchFamily="18" charset="0"/>
              </a:rPr>
              <a:t>       </a:t>
            </a:r>
            <a:endParaRPr kumimoji="1" lang="zh-CN" altLang="en-US" dirty="0">
              <a:solidFill>
                <a:srgbClr val="0000FF"/>
              </a:solidFill>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1285852" y="2786058"/>
            <a:ext cx="5040313" cy="457200"/>
          </a:xfrm>
          <a:prstGeom prst="rect">
            <a:avLst/>
          </a:prstGeom>
          <a:noFill/>
          <a:ln w="38100" algn="ctr">
            <a:noFill/>
            <a:miter lim="800000"/>
            <a:tailEnd type="none" w="med" len="lg"/>
          </a:ln>
          <a:effectLst/>
        </p:spPr>
        <p:txBody>
          <a:bodyPr>
            <a:spAutoFit/>
          </a:bodyPr>
          <a:lstStyle/>
          <a:p>
            <a:pPr algn="l"/>
            <a:r>
              <a:rPr lang="zh-CN" altLang="en-US" dirty="0">
                <a:ea typeface="楷体" panose="02010609060101010101" pitchFamily="49" charset="-122"/>
                <a:cs typeface="Times New Roman" panose="02020603050405020304" pitchFamily="18" charset="0"/>
              </a:rPr>
              <a:t>多</a:t>
            </a:r>
            <a:r>
              <a:rPr lang="zh-CN" altLang="en-US" dirty="0" smtClean="0">
                <a:ea typeface="楷体" panose="02010609060101010101" pitchFamily="49" charset="-122"/>
                <a:cs typeface="Times New Roman" panose="02020603050405020304" pitchFamily="18" charset="0"/>
              </a:rPr>
              <a:t>源最短路径问题：</a:t>
            </a:r>
            <a:r>
              <a:rPr kumimoji="1" lang="en-US" altLang="zh-CN" dirty="0" smtClean="0">
                <a:solidFill>
                  <a:srgbClr val="0000FF"/>
                </a:solidFill>
              </a:rPr>
              <a:t> Floyd</a:t>
            </a:r>
            <a:r>
              <a:rPr lang="zh-CN" altLang="en-US" dirty="0" smtClean="0">
                <a:ea typeface="楷体" panose="02010609060101010101" pitchFamily="49" charset="-122"/>
                <a:cs typeface="Times New Roman" panose="02020603050405020304" pitchFamily="18" charset="0"/>
              </a:rPr>
              <a:t>算法</a:t>
            </a:r>
            <a:endParaRPr lang="zh-CN" altLang="en-US" dirty="0">
              <a:ea typeface="楷体" panose="02010609060101010101" pitchFamily="49" charset="-122"/>
              <a:cs typeface="Times New Roman" panose="02020603050405020304" pitchFamily="18" charset="0"/>
            </a:endParaRPr>
          </a:p>
        </p:txBody>
      </p:sp>
      <p:sp>
        <p:nvSpPr>
          <p:cNvPr id="8" name="Text Box 3" descr="粉色面巾纸"/>
          <p:cNvSpPr txBox="1">
            <a:spLocks noChangeArrowheads="1"/>
          </p:cNvSpPr>
          <p:nvPr/>
        </p:nvSpPr>
        <p:spPr bwMode="auto">
          <a:xfrm>
            <a:off x="357158" y="714356"/>
            <a:ext cx="5214974" cy="523220"/>
          </a:xfrm>
          <a:prstGeom prst="rect">
            <a:avLst/>
          </a:prstGeom>
          <a:blipFill dpi="0" rotWithShape="1">
            <a:blip r:embed="rId2"/>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ctr">
              <a:spcBef>
                <a:spcPts val="0"/>
              </a:spcBef>
              <a:spcAft>
                <a:spcPts val="0"/>
              </a:spcAft>
            </a:pPr>
            <a:r>
              <a:rPr kumimoji="1" lang="en-US" altLang="zh-CN" sz="2800" smtClean="0">
                <a:solidFill>
                  <a:srgbClr val="FF0000"/>
                </a:solidFill>
                <a:ea typeface="隶书" pitchFamily="49" charset="-122"/>
                <a:cs typeface="Times New Roman" panose="02020603050405020304" pitchFamily="18" charset="0"/>
              </a:rPr>
              <a:t>8.5.3  </a:t>
            </a:r>
            <a:r>
              <a:rPr kumimoji="1" lang="zh-CN" altLang="en-US" sz="2800" smtClean="0">
                <a:solidFill>
                  <a:srgbClr val="FF0000"/>
                </a:solidFill>
                <a:ea typeface="隶书" pitchFamily="49" charset="-122"/>
                <a:cs typeface="Times New Roman" panose="02020603050405020304" pitchFamily="18" charset="0"/>
              </a:rPr>
              <a:t>每对顶点之间的最短路径</a:t>
            </a:r>
            <a:endParaRPr lang="zh-CN" altLang="en-US" sz="2800" dirty="0">
              <a:ea typeface="隶书" pitchFamily="49" charset="-122"/>
              <a:cs typeface="Times New Roman" panose="02020603050405020304" pitchFamily="18" charset="0"/>
            </a:endParaRPr>
          </a:p>
        </p:txBody>
      </p:sp>
      <p:pic>
        <p:nvPicPr>
          <p:cNvPr id="1026" name="图片 3" descr="1"/>
          <p:cNvPicPr>
            <a:picLocks noChangeAspect="1" noChangeArrowheads="1"/>
          </p:cNvPicPr>
          <p:nvPr/>
        </p:nvPicPr>
        <p:blipFill>
          <a:blip r:embed="rId3"/>
          <a:srcRect/>
          <a:stretch>
            <a:fillRect/>
          </a:stretch>
        </p:blipFill>
        <p:spPr bwMode="auto">
          <a:xfrm>
            <a:off x="1714480" y="3500438"/>
            <a:ext cx="1988358" cy="1714512"/>
          </a:xfrm>
          <a:prstGeom prst="rect">
            <a:avLst/>
          </a:prstGeom>
          <a:noFill/>
          <a:ln w="9525">
            <a:noFill/>
            <a:miter lim="800000"/>
            <a:headEnd/>
            <a:tailEnd/>
          </a:ln>
        </p:spPr>
      </p:pic>
      <p:sp>
        <p:nvSpPr>
          <p:cNvPr id="2" name="幻灯片编号占位符 1"/>
          <p:cNvSpPr>
            <a:spLocks noGrp="1"/>
          </p:cNvSpPr>
          <p:nvPr>
            <p:ph type="sldNum" sz="quarter" idx="12"/>
          </p:nvPr>
        </p:nvSpPr>
        <p:spPr/>
        <p:txBody>
          <a:bodyPr/>
          <a:lstStyle/>
          <a:p>
            <a:fld id="{7B73CAF9-FD11-4256-9668-6A8A3A0B73F9}" type="slidenum">
              <a:rPr lang="en-US" altLang="zh-CN" smtClean="0"/>
              <a:t>155</a:t>
            </a:fld>
            <a:endParaRPr lang="en-US" altLang="zh-CN"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357158" y="857248"/>
            <a:ext cx="8458200" cy="2308324"/>
          </a:xfrm>
          <a:prstGeom prst="rect">
            <a:avLst/>
          </a:prstGeom>
          <a:noFill/>
          <a:ln w="9525">
            <a:noFill/>
            <a:miter lim="800000"/>
          </a:ln>
          <a:effectLst/>
        </p:spPr>
        <p:txBody>
          <a:bodyPr>
            <a:spAutoFit/>
          </a:bodyPr>
          <a:lstStyle/>
          <a:p>
            <a:pPr algn="l">
              <a:lnSpc>
                <a:spcPct val="120000"/>
              </a:lnSpc>
            </a:pPr>
            <a:r>
              <a:rPr kumimoji="1" lang="en-US" altLang="zh-CN" dirty="0">
                <a:solidFill>
                  <a:srgbClr val="0000FF"/>
                </a:solidFill>
                <a:ea typeface="楷体" panose="02010609060101010101" pitchFamily="49" charset="-122"/>
                <a:cs typeface="Times New Roman" panose="02020603050405020304" pitchFamily="18" charset="0"/>
              </a:rPr>
              <a:t>      </a:t>
            </a:r>
            <a:r>
              <a:rPr kumimoji="1" lang="zh-CN" altLang="en-US" dirty="0">
                <a:solidFill>
                  <a:srgbClr val="0000FF"/>
                </a:solidFill>
                <a:ea typeface="楷体" panose="02010609060101010101" pitchFamily="49" charset="-122"/>
                <a:cs typeface="Times New Roman" panose="02020603050405020304" pitchFamily="18" charset="0"/>
              </a:rPr>
              <a:t>假设有向图</a:t>
            </a:r>
            <a:r>
              <a:rPr kumimoji="1" lang="en-US" altLang="zh-CN" dirty="0">
                <a:solidFill>
                  <a:srgbClr val="0000FF"/>
                </a:solidFill>
                <a:ea typeface="楷体" panose="02010609060101010101" pitchFamily="49" charset="-122"/>
                <a:cs typeface="Times New Roman" panose="02020603050405020304" pitchFamily="18" charset="0"/>
              </a:rPr>
              <a:t>G=(V</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dirty="0">
                <a:solidFill>
                  <a:srgbClr val="0000FF"/>
                </a:solidFill>
                <a:ea typeface="楷体" panose="02010609060101010101" pitchFamily="49" charset="-122"/>
                <a:cs typeface="Times New Roman" panose="02020603050405020304" pitchFamily="18" charset="0"/>
              </a:rPr>
              <a:t>E)</a:t>
            </a:r>
            <a:r>
              <a:rPr kumimoji="1" lang="zh-CN" altLang="en-US" dirty="0">
                <a:solidFill>
                  <a:srgbClr val="0000FF"/>
                </a:solidFill>
                <a:ea typeface="楷体" panose="02010609060101010101" pitchFamily="49" charset="-122"/>
                <a:cs typeface="Times New Roman" panose="02020603050405020304" pitchFamily="18" charset="0"/>
              </a:rPr>
              <a:t>采用邻接矩阵</a:t>
            </a:r>
            <a:r>
              <a:rPr kumimoji="1" lang="zh-CN" altLang="en-US" dirty="0" smtClean="0">
                <a:solidFill>
                  <a:srgbClr val="0000FF"/>
                </a:solidFill>
                <a:ea typeface="楷体" panose="02010609060101010101" pitchFamily="49" charset="-122"/>
                <a:cs typeface="Times New Roman" panose="02020603050405020304" pitchFamily="18" charset="0"/>
              </a:rPr>
              <a:t>存储。设置</a:t>
            </a:r>
            <a:r>
              <a:rPr kumimoji="1" lang="zh-CN" altLang="en-US" dirty="0">
                <a:solidFill>
                  <a:srgbClr val="0000FF"/>
                </a:solidFill>
                <a:ea typeface="楷体" panose="02010609060101010101" pitchFamily="49" charset="-122"/>
                <a:cs typeface="Times New Roman" panose="02020603050405020304" pitchFamily="18" charset="0"/>
              </a:rPr>
              <a:t>一个二维数组</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zh-CN" altLang="en-US" dirty="0">
                <a:solidFill>
                  <a:srgbClr val="0000FF"/>
                </a:solidFill>
                <a:ea typeface="楷体" panose="02010609060101010101" pitchFamily="49" charset="-122"/>
                <a:cs typeface="Times New Roman" panose="02020603050405020304" pitchFamily="18" charset="0"/>
              </a:rPr>
              <a:t>用于存放当前顶点之间的最短路径长度，分量</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en-US" altLang="zh-CN" dirty="0">
                <a:solidFill>
                  <a:srgbClr val="0000FF"/>
                </a:solidFill>
                <a:ea typeface="楷体" panose="02010609060101010101" pitchFamily="49" charset="-122"/>
                <a:cs typeface="Times New Roman" panose="02020603050405020304" pitchFamily="18" charset="0"/>
              </a:rPr>
              <a:t>[</a:t>
            </a:r>
            <a:r>
              <a:rPr kumimoji="1" lang="en-US" altLang="zh-CN" i="1" dirty="0" err="1">
                <a:solidFill>
                  <a:srgbClr val="0000FF"/>
                </a:solidFill>
                <a:ea typeface="楷体" panose="02010609060101010101" pitchFamily="49" charset="-122"/>
                <a:cs typeface="Times New Roman" panose="02020603050405020304" pitchFamily="18" charset="0"/>
              </a:rPr>
              <a:t>i</a:t>
            </a:r>
            <a:r>
              <a:rPr kumimoji="1" lang="en-US" altLang="zh-CN" dirty="0">
                <a:solidFill>
                  <a:srgbClr val="0000FF"/>
                </a:solidFill>
                <a:ea typeface="楷体" panose="02010609060101010101" pitchFamily="49" charset="-122"/>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j</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表示当前顶点</a:t>
            </a:r>
            <a:r>
              <a:rPr kumimoji="1" lang="en-US" altLang="zh-CN" i="1" dirty="0" err="1" smtClean="0">
                <a:solidFill>
                  <a:srgbClr val="0000FF"/>
                </a:solidFill>
                <a:ea typeface="楷体" panose="02010609060101010101" pitchFamily="49" charset="-122"/>
                <a:cs typeface="Times New Roman" panose="02020603050405020304" pitchFamily="18" charset="0"/>
              </a:rPr>
              <a:t>i</a:t>
            </a:r>
            <a:r>
              <a:rPr kumimoji="1" lang="en-US" altLang="zh-CN" i="1" dirty="0" smtClean="0">
                <a:solidFill>
                  <a:srgbClr val="0000FF"/>
                </a:solidFill>
                <a:ea typeface="楷体" panose="02010609060101010101" pitchFamily="49" charset="-122"/>
                <a:cs typeface="Times New Roman" panose="02020603050405020304" pitchFamily="18" charset="0"/>
              </a:rPr>
              <a:t> </a:t>
            </a:r>
            <a:r>
              <a:rPr kumimoji="1" lang="zh-CN" altLang="en-US" dirty="0" smtClean="0">
                <a:solidFill>
                  <a:srgbClr val="FF00FF"/>
                </a:solidFill>
                <a:ea typeface="楷体" panose="02010609060101010101" pitchFamily="49" charset="-122"/>
                <a:cs typeface="Times New Roman" panose="02020603050405020304" pitchFamily="18" charset="0"/>
                <a:sym typeface="Wingdings" panose="05000000000000000000"/>
              </a:rPr>
              <a:t></a:t>
            </a:r>
            <a:r>
              <a:rPr kumimoji="1" lang="zh-CN" altLang="en-US" dirty="0" smtClean="0">
                <a:solidFill>
                  <a:srgbClr val="0000FF"/>
                </a:solidFill>
                <a:ea typeface="楷体" panose="02010609060101010101" pitchFamily="49" charset="-122"/>
                <a:cs typeface="Times New Roman" panose="02020603050405020304" pitchFamily="18" charset="0"/>
                <a:sym typeface="Wingdings" panose="05000000000000000000"/>
              </a:rPr>
              <a:t> </a:t>
            </a:r>
            <a:r>
              <a:rPr kumimoji="1" lang="en-US" altLang="zh-CN" i="1" dirty="0" smtClean="0">
                <a:solidFill>
                  <a:srgbClr val="0000FF"/>
                </a:solidFill>
                <a:ea typeface="楷体" panose="02010609060101010101" pitchFamily="49" charset="-122"/>
                <a:cs typeface="Times New Roman" panose="02020603050405020304" pitchFamily="18" charset="0"/>
              </a:rPr>
              <a:t>j</a:t>
            </a:r>
            <a:r>
              <a:rPr kumimoji="1" lang="zh-CN" altLang="en-US" dirty="0">
                <a:solidFill>
                  <a:srgbClr val="0000FF"/>
                </a:solidFill>
                <a:ea typeface="楷体" panose="02010609060101010101" pitchFamily="49" charset="-122"/>
                <a:cs typeface="Times New Roman" panose="02020603050405020304" pitchFamily="18" charset="0"/>
              </a:rPr>
              <a:t>的最短路径长度。</a:t>
            </a:r>
          </a:p>
          <a:p>
            <a:pPr algn="just">
              <a:lnSpc>
                <a:spcPct val="120000"/>
              </a:lnSpc>
            </a:pPr>
            <a:r>
              <a:rPr kumimoji="1" lang="zh-CN" altLang="en-US" dirty="0" smtClean="0">
                <a:solidFill>
                  <a:srgbClr val="0000FF"/>
                </a:solidFill>
                <a:ea typeface="楷体" panose="02010609060101010101" pitchFamily="49" charset="-122"/>
                <a:cs typeface="Times New Roman" panose="02020603050405020304" pitchFamily="18" charset="0"/>
              </a:rPr>
              <a:t>       递</a:t>
            </a:r>
            <a:r>
              <a:rPr kumimoji="1" lang="zh-CN" altLang="en-US" dirty="0">
                <a:solidFill>
                  <a:srgbClr val="0000FF"/>
                </a:solidFill>
                <a:ea typeface="楷体" panose="02010609060101010101" pitchFamily="49" charset="-122"/>
                <a:cs typeface="Times New Roman" panose="02020603050405020304" pitchFamily="18" charset="0"/>
              </a:rPr>
              <a:t>推产生一个矩阵</a:t>
            </a:r>
            <a:r>
              <a:rPr kumimoji="1" lang="zh-CN" altLang="en-US" dirty="0" smtClean="0">
                <a:solidFill>
                  <a:srgbClr val="0000FF"/>
                </a:solidFill>
                <a:ea typeface="楷体" panose="02010609060101010101" pitchFamily="49" charset="-122"/>
                <a:cs typeface="Times New Roman" panose="02020603050405020304" pitchFamily="18" charset="0"/>
              </a:rPr>
              <a:t>序列：</a:t>
            </a:r>
            <a:endParaRPr kumimoji="1" lang="en-US" altLang="zh-CN" dirty="0" smtClean="0">
              <a:solidFill>
                <a:srgbClr val="0000FF"/>
              </a:solidFill>
              <a:ea typeface="楷体" panose="02010609060101010101" pitchFamily="49" charset="-122"/>
              <a:cs typeface="Times New Roman" panose="02020603050405020304" pitchFamily="18" charset="0"/>
            </a:endParaRPr>
          </a:p>
          <a:p>
            <a:pPr algn="just">
              <a:lnSpc>
                <a:spcPct val="120000"/>
              </a:lnSpc>
            </a:pPr>
            <a:r>
              <a:rPr kumimoji="1" lang="en-US" altLang="zh-CN" i="1" dirty="0" smtClean="0">
                <a:solidFill>
                  <a:srgbClr val="0000FF"/>
                </a:solidFill>
                <a:ea typeface="楷体" panose="02010609060101010101" pitchFamily="49" charset="-122"/>
                <a:cs typeface="Times New Roman" panose="02020603050405020304" pitchFamily="18" charset="0"/>
              </a:rPr>
              <a:t>              </a:t>
            </a:r>
            <a:r>
              <a:rPr kumimoji="1" lang="en-US" altLang="zh-CN" i="1" dirty="0" err="1" smtClean="0">
                <a:solidFill>
                  <a:srgbClr val="0000FF"/>
                </a:solidFill>
                <a:ea typeface="楷体" panose="02010609060101010101" pitchFamily="49" charset="-122"/>
                <a:cs typeface="Times New Roman" panose="02020603050405020304" pitchFamily="18" charset="0"/>
              </a:rPr>
              <a:t>A</a:t>
            </a:r>
            <a:r>
              <a:rPr kumimoji="1" lang="en-US" altLang="zh-CN" baseline="-30000" dirty="0" err="1" smtClean="0">
                <a:solidFill>
                  <a:srgbClr val="0000FF"/>
                </a:solidFill>
                <a:ea typeface="楷体" panose="02010609060101010101" pitchFamily="49" charset="-122"/>
                <a:cs typeface="Times New Roman" panose="02020603050405020304" pitchFamily="18" charset="0"/>
              </a:rPr>
              <a:t>0</a:t>
            </a:r>
            <a:r>
              <a:rPr kumimoji="1" lang="en-US" altLang="zh-CN" baseline="-30000" dirty="0" smtClean="0">
                <a:solidFill>
                  <a:srgbClr val="0000FF"/>
                </a:solidFill>
                <a:ea typeface="楷体" panose="02010609060101010101" pitchFamily="49" charset="-122"/>
                <a:cs typeface="Times New Roman" panose="02020603050405020304" pitchFamily="18" charset="0"/>
              </a:rPr>
              <a:t> </a:t>
            </a:r>
            <a:r>
              <a:rPr kumimoji="1" lang="en-US" altLang="zh-CN" dirty="0" smtClean="0">
                <a:solidFill>
                  <a:srgbClr val="0000FF"/>
                </a:solidFill>
                <a:ea typeface="楷体" panose="02010609060101010101" pitchFamily="49" charset="-122"/>
                <a:cs typeface="Times New Roman" panose="02020603050405020304" pitchFamily="18" charset="0"/>
              </a:rPr>
              <a:t> </a:t>
            </a:r>
            <a:r>
              <a:rPr kumimoji="1" lang="zh-CN" altLang="en-US" dirty="0" smtClean="0">
                <a:solidFill>
                  <a:srgbClr val="FF00FF"/>
                </a:solidFill>
                <a:ea typeface="楷体" panose="02010609060101010101" pitchFamily="49" charset="-122"/>
                <a:cs typeface="Times New Roman" panose="02020603050405020304" pitchFamily="18" charset="0"/>
                <a:sym typeface="Wingdings" panose="05000000000000000000"/>
              </a:rPr>
              <a:t></a:t>
            </a:r>
            <a:r>
              <a:rPr kumimoji="1" lang="zh-CN" altLang="en-US" dirty="0" smtClean="0">
                <a:solidFill>
                  <a:srgbClr val="0000FF"/>
                </a:solidFill>
                <a:ea typeface="楷体" panose="02010609060101010101" pitchFamily="49" charset="-122"/>
                <a:cs typeface="Times New Roman" panose="02020603050405020304" pitchFamily="18" charset="0"/>
                <a:sym typeface="Wingdings" panose="05000000000000000000"/>
              </a:rPr>
              <a:t>  </a:t>
            </a:r>
            <a:r>
              <a:rPr kumimoji="1" lang="en-US" altLang="zh-CN" i="1" dirty="0" err="1" smtClean="0">
                <a:solidFill>
                  <a:srgbClr val="0000FF"/>
                </a:solidFill>
                <a:ea typeface="楷体" panose="02010609060101010101" pitchFamily="49" charset="-122"/>
                <a:cs typeface="Times New Roman" panose="02020603050405020304" pitchFamily="18" charset="0"/>
              </a:rPr>
              <a:t>A</a:t>
            </a:r>
            <a:r>
              <a:rPr kumimoji="1" lang="en-US" altLang="zh-CN" baseline="-30000" dirty="0" err="1" smtClean="0">
                <a:solidFill>
                  <a:srgbClr val="0000FF"/>
                </a:solidFill>
                <a:ea typeface="楷体" panose="02010609060101010101" pitchFamily="49" charset="-122"/>
                <a:cs typeface="Times New Roman" panose="02020603050405020304" pitchFamily="18" charset="0"/>
              </a:rPr>
              <a:t>1</a:t>
            </a:r>
            <a:r>
              <a:rPr kumimoji="1" lang="zh-CN" altLang="en-US" dirty="0" smtClean="0">
                <a:solidFill>
                  <a:srgbClr val="FF00FF"/>
                </a:solidFill>
                <a:ea typeface="楷体" panose="02010609060101010101" pitchFamily="49" charset="-122"/>
                <a:cs typeface="Times New Roman" panose="02020603050405020304" pitchFamily="18" charset="0"/>
                <a:sym typeface="Wingdings" panose="05000000000000000000"/>
              </a:rPr>
              <a:t>   </a:t>
            </a:r>
            <a:r>
              <a:rPr kumimoji="1" lang="en-US" altLang="zh-CN" dirty="0" smtClean="0">
                <a:solidFill>
                  <a:srgbClr val="0000FF"/>
                </a:solidFill>
                <a:ea typeface="楷体" panose="02010609060101010101" pitchFamily="49" charset="-122"/>
                <a:cs typeface="Times New Roman" panose="02020603050405020304" pitchFamily="18" charset="0"/>
              </a:rPr>
              <a:t>… </a:t>
            </a:r>
            <a:r>
              <a:rPr kumimoji="1" lang="zh-CN" altLang="en-US" dirty="0" smtClean="0">
                <a:solidFill>
                  <a:srgbClr val="FF00FF"/>
                </a:solidFill>
                <a:ea typeface="楷体" panose="02010609060101010101" pitchFamily="49" charset="-122"/>
                <a:cs typeface="Times New Roman" panose="02020603050405020304" pitchFamily="18" charset="0"/>
                <a:sym typeface="Wingdings" panose="05000000000000000000"/>
              </a:rPr>
              <a:t>  </a:t>
            </a:r>
            <a:r>
              <a:rPr kumimoji="1" lang="en-US" altLang="zh-CN" i="1" dirty="0" err="1" smtClean="0">
                <a:solidFill>
                  <a:srgbClr val="0000FF"/>
                </a:solidFill>
                <a:ea typeface="楷体" panose="02010609060101010101" pitchFamily="49" charset="-122"/>
                <a:cs typeface="Times New Roman" panose="02020603050405020304" pitchFamily="18" charset="0"/>
              </a:rPr>
              <a:t>A</a:t>
            </a:r>
            <a:r>
              <a:rPr kumimoji="1" lang="en-US" altLang="zh-CN" i="1" baseline="-30000" dirty="0" err="1" smtClean="0">
                <a:solidFill>
                  <a:srgbClr val="0000FF"/>
                </a:solidFill>
                <a:ea typeface="楷体" panose="02010609060101010101" pitchFamily="49" charset="-122"/>
                <a:cs typeface="Times New Roman" panose="02020603050405020304" pitchFamily="18" charset="0"/>
              </a:rPr>
              <a:t>k</a:t>
            </a:r>
            <a:r>
              <a:rPr kumimoji="1" lang="zh-CN" altLang="en-US" dirty="0" smtClean="0">
                <a:solidFill>
                  <a:srgbClr val="FF00FF"/>
                </a:solidFill>
                <a:ea typeface="楷体" panose="02010609060101010101" pitchFamily="49" charset="-122"/>
                <a:cs typeface="Times New Roman" panose="02020603050405020304" pitchFamily="18" charset="0"/>
                <a:sym typeface="Wingdings" panose="05000000000000000000"/>
              </a:rPr>
              <a:t>  </a:t>
            </a:r>
            <a:r>
              <a:rPr kumimoji="1" lang="en-US" altLang="zh-CN" dirty="0" smtClean="0">
                <a:solidFill>
                  <a:srgbClr val="0000FF"/>
                </a:solidFill>
                <a:ea typeface="楷体" panose="02010609060101010101" pitchFamily="49" charset="-122"/>
                <a:cs typeface="Times New Roman" panose="02020603050405020304" pitchFamily="18" charset="0"/>
              </a:rPr>
              <a:t>… </a:t>
            </a:r>
            <a:r>
              <a:rPr kumimoji="1" lang="zh-CN" altLang="en-US" dirty="0" smtClean="0">
                <a:solidFill>
                  <a:srgbClr val="FF00FF"/>
                </a:solidFill>
                <a:ea typeface="楷体" panose="02010609060101010101" pitchFamily="49" charset="-122"/>
                <a:cs typeface="Times New Roman" panose="02020603050405020304" pitchFamily="18" charset="0"/>
                <a:sym typeface="Wingdings" panose="05000000000000000000"/>
              </a:rPr>
              <a:t>   </a:t>
            </a:r>
            <a:r>
              <a:rPr kumimoji="1" lang="en-US" altLang="zh-CN" i="1" dirty="0" smtClean="0">
                <a:solidFill>
                  <a:srgbClr val="0000FF"/>
                </a:solidFill>
                <a:ea typeface="楷体" panose="02010609060101010101" pitchFamily="49" charset="-122"/>
                <a:cs typeface="Times New Roman" panose="02020603050405020304" pitchFamily="18" charset="0"/>
              </a:rPr>
              <a:t>A</a:t>
            </a:r>
            <a:r>
              <a:rPr kumimoji="1" lang="en-US" altLang="zh-CN" i="1" baseline="-30000" dirty="0" smtClean="0">
                <a:solidFill>
                  <a:srgbClr val="0000FF"/>
                </a:solidFill>
                <a:ea typeface="楷体" panose="02010609060101010101" pitchFamily="49" charset="-122"/>
                <a:cs typeface="Times New Roman" panose="02020603050405020304" pitchFamily="18" charset="0"/>
              </a:rPr>
              <a:t>n</a:t>
            </a:r>
            <a:r>
              <a:rPr kumimoji="1" lang="en-US" altLang="zh-CN" baseline="-30000" dirty="0" smtClean="0">
                <a:solidFill>
                  <a:srgbClr val="0000FF"/>
                </a:solidFill>
                <a:ea typeface="楷体" panose="02010609060101010101" pitchFamily="49" charset="-122"/>
                <a:cs typeface="Times New Roman" panose="02020603050405020304" pitchFamily="18" charset="0"/>
              </a:rPr>
              <a:t>-1</a:t>
            </a:r>
            <a:r>
              <a:rPr kumimoji="1" lang="zh-CN" altLang="en-US" baseline="-30000" dirty="0" smtClean="0">
                <a:solidFill>
                  <a:srgbClr val="0000FF"/>
                </a:solidFill>
                <a:ea typeface="楷体" panose="02010609060101010101" pitchFamily="49" charset="-122"/>
                <a:cs typeface="Times New Roman" panose="02020603050405020304" pitchFamily="18" charset="0"/>
              </a:rPr>
              <a:t>。</a:t>
            </a:r>
            <a:endParaRPr kumimoji="1" lang="en-US" altLang="zh-CN" baseline="-30000" dirty="0" smtClean="0">
              <a:solidFill>
                <a:srgbClr val="0000FF"/>
              </a:solidFill>
              <a:ea typeface="楷体" panose="02010609060101010101" pitchFamily="49" charset="-122"/>
              <a:cs typeface="Times New Roman" panose="02020603050405020304" pitchFamily="18" charset="0"/>
            </a:endParaRPr>
          </a:p>
        </p:txBody>
      </p:sp>
      <p:sp>
        <p:nvSpPr>
          <p:cNvPr id="3" name="TextBox 2"/>
          <p:cNvSpPr txBox="1"/>
          <p:nvPr/>
        </p:nvSpPr>
        <p:spPr>
          <a:xfrm>
            <a:off x="714348" y="357166"/>
            <a:ext cx="3714776" cy="461665"/>
          </a:xfrm>
          <a:prstGeom prst="rect">
            <a:avLst/>
          </a:prstGeom>
          <a:noFill/>
        </p:spPr>
        <p:txBody>
          <a:bodyPr wrap="square" rtlCol="0">
            <a:spAutoFit/>
          </a:bodyPr>
          <a:lstStyle/>
          <a:p>
            <a:r>
              <a:rPr lang="zh-CN" altLang="en-US" dirty="0" smtClean="0">
                <a:solidFill>
                  <a:srgbClr val="FF0000"/>
                </a:solidFill>
                <a:latin typeface="黑体" panose="02010609060101010101" pitchFamily="49" charset="-122"/>
                <a:ea typeface="黑体" panose="02010609060101010101" pitchFamily="49" charset="-122"/>
              </a:rPr>
              <a:t>算法：迭代（</a:t>
            </a:r>
            <a:r>
              <a:rPr kumimoji="1" lang="zh-CN" altLang="en-US" dirty="0" smtClean="0">
                <a:solidFill>
                  <a:srgbClr val="FF0000"/>
                </a:solidFill>
                <a:latin typeface="黑体" panose="02010609060101010101" pitchFamily="49" charset="-122"/>
                <a:ea typeface="黑体" panose="02010609060101010101" pitchFamily="49" charset="-122"/>
              </a:rPr>
              <a:t>递推</a:t>
            </a:r>
            <a:r>
              <a:rPr lang="zh-CN" altLang="en-US" dirty="0" smtClean="0">
                <a:solidFill>
                  <a:srgbClr val="FF0000"/>
                </a:solidFill>
                <a:latin typeface="黑体" panose="02010609060101010101" pitchFamily="49" charset="-122"/>
                <a:ea typeface="黑体" panose="02010609060101010101" pitchFamily="49" charset="-122"/>
              </a:rPr>
              <a:t>）思路</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4" name="TextBox 3"/>
          <p:cNvSpPr txBox="1"/>
          <p:nvPr/>
        </p:nvSpPr>
        <p:spPr>
          <a:xfrm>
            <a:off x="399992" y="3714752"/>
            <a:ext cx="8358246" cy="954107"/>
          </a:xfrm>
          <a:prstGeom prst="rect">
            <a:avLst/>
          </a:prstGeom>
          <a:noFill/>
        </p:spPr>
        <p:txBody>
          <a:bodyPr wrap="square" rtlCol="0">
            <a:spAutoFit/>
          </a:bodyPr>
          <a:lstStyle/>
          <a:p>
            <a:pPr algn="l"/>
            <a:r>
              <a:rPr kumimoji="1" lang="en-US" altLang="zh-CN" sz="3200" i="1" dirty="0" smtClean="0">
                <a:solidFill>
                  <a:srgbClr val="FF00FF"/>
                </a:solidFill>
                <a:ea typeface="楷体" panose="02010609060101010101" pitchFamily="49" charset="-122"/>
                <a:cs typeface="Times New Roman" panose="02020603050405020304" pitchFamily="18" charset="0"/>
              </a:rPr>
              <a:t>     </a:t>
            </a:r>
            <a:r>
              <a:rPr kumimoji="1" lang="en-US" altLang="zh-CN" sz="2800" i="1" dirty="0" err="1" smtClean="0">
                <a:solidFill>
                  <a:srgbClr val="FF00FF"/>
                </a:solidFill>
                <a:ea typeface="楷体" panose="02010609060101010101" pitchFamily="49" charset="-122"/>
                <a:cs typeface="Times New Roman" panose="02020603050405020304" pitchFamily="18" charset="0"/>
              </a:rPr>
              <a:t>A</a:t>
            </a:r>
            <a:r>
              <a:rPr kumimoji="1" lang="en-US" altLang="zh-CN" sz="2800" i="1" baseline="-30000" dirty="0" err="1" smtClean="0">
                <a:solidFill>
                  <a:srgbClr val="FF00FF"/>
                </a:solidFill>
                <a:ea typeface="楷体" panose="02010609060101010101" pitchFamily="49" charset="-122"/>
                <a:cs typeface="Times New Roman" panose="02020603050405020304" pitchFamily="18" charset="0"/>
              </a:rPr>
              <a:t>k</a:t>
            </a:r>
            <a:r>
              <a:rPr kumimoji="1" lang="en-US" altLang="zh-CN" sz="2800" dirty="0" smtClean="0">
                <a:solidFill>
                  <a:srgbClr val="FF00FF"/>
                </a:solidFill>
                <a:ea typeface="楷体" panose="02010609060101010101" pitchFamily="49" charset="-122"/>
                <a:cs typeface="Times New Roman" panose="02020603050405020304" pitchFamily="18" charset="0"/>
              </a:rPr>
              <a:t>[</a:t>
            </a:r>
            <a:r>
              <a:rPr kumimoji="1" lang="en-US" altLang="zh-CN" sz="2800" i="1" dirty="0" err="1" smtClean="0">
                <a:solidFill>
                  <a:srgbClr val="FF00FF"/>
                </a:solidFill>
                <a:ea typeface="楷体" panose="02010609060101010101" pitchFamily="49" charset="-122"/>
                <a:cs typeface="Times New Roman" panose="02020603050405020304" pitchFamily="18" charset="0"/>
              </a:rPr>
              <a:t>i</a:t>
            </a:r>
            <a:r>
              <a:rPr kumimoji="1" lang="en-US" altLang="zh-CN" sz="2800" dirty="0" smtClean="0">
                <a:solidFill>
                  <a:srgbClr val="FF00FF"/>
                </a:solidFill>
                <a:ea typeface="楷体" panose="02010609060101010101" pitchFamily="49" charset="-122"/>
                <a:cs typeface="Times New Roman" panose="02020603050405020304" pitchFamily="18" charset="0"/>
              </a:rPr>
              <a:t>][</a:t>
            </a:r>
            <a:r>
              <a:rPr kumimoji="1" lang="en-US" altLang="zh-CN" sz="2800" i="1" dirty="0" smtClean="0">
                <a:solidFill>
                  <a:srgbClr val="FF00FF"/>
                </a:solidFill>
                <a:ea typeface="楷体" panose="02010609060101010101" pitchFamily="49" charset="-122"/>
                <a:cs typeface="Times New Roman" panose="02020603050405020304" pitchFamily="18" charset="0"/>
              </a:rPr>
              <a:t>j</a:t>
            </a:r>
            <a:r>
              <a:rPr kumimoji="1" lang="en-US" altLang="zh-CN" sz="2800" dirty="0" smtClean="0">
                <a:solidFill>
                  <a:srgbClr val="FF00FF"/>
                </a:solidFill>
                <a:ea typeface="楷体" panose="02010609060101010101" pitchFamily="49" charset="-122"/>
                <a:cs typeface="Times New Roman" panose="02020603050405020304" pitchFamily="18" charset="0"/>
              </a:rPr>
              <a:t>]</a:t>
            </a:r>
            <a:r>
              <a:rPr kumimoji="1" lang="zh-CN" altLang="en-US" dirty="0" smtClean="0">
                <a:solidFill>
                  <a:srgbClr val="0000FF"/>
                </a:solidFill>
                <a:ea typeface="楷体" panose="02010609060101010101" pitchFamily="49" charset="-122"/>
                <a:cs typeface="Times New Roman" panose="02020603050405020304" pitchFamily="18" charset="0"/>
              </a:rPr>
              <a:t>：</a:t>
            </a:r>
            <a:r>
              <a:rPr kumimoji="1" lang="en-US" altLang="zh-CN" i="1" dirty="0" smtClean="0">
                <a:ea typeface="楷体" panose="02010609060101010101" pitchFamily="49" charset="-122"/>
                <a:cs typeface="Times New Roman" panose="02020603050405020304" pitchFamily="18" charset="0"/>
              </a:rPr>
              <a:t> </a:t>
            </a:r>
            <a:r>
              <a:rPr kumimoji="1" lang="en-US" altLang="zh-CN" i="1" dirty="0" err="1" smtClean="0">
                <a:ea typeface="楷体" panose="02010609060101010101" pitchFamily="49" charset="-122"/>
                <a:cs typeface="Times New Roman" panose="02020603050405020304" pitchFamily="18" charset="0"/>
              </a:rPr>
              <a:t>i</a:t>
            </a:r>
            <a:r>
              <a:rPr kumimoji="1" lang="en-US" altLang="zh-CN" i="1" dirty="0" smtClean="0">
                <a:ea typeface="楷体" panose="02010609060101010101" pitchFamily="49" charset="-122"/>
                <a:cs typeface="Times New Roman" panose="02020603050405020304" pitchFamily="18" charset="0"/>
              </a:rPr>
              <a:t> </a:t>
            </a:r>
            <a:r>
              <a:rPr kumimoji="1" lang="zh-CN" altLang="en-US" dirty="0" smtClean="0">
                <a:solidFill>
                  <a:srgbClr val="FF00FF"/>
                </a:solidFill>
                <a:ea typeface="楷体" panose="02010609060101010101" pitchFamily="49" charset="-122"/>
                <a:cs typeface="Times New Roman" panose="02020603050405020304" pitchFamily="18" charset="0"/>
                <a:sym typeface="Wingdings" panose="05000000000000000000"/>
              </a:rPr>
              <a:t></a:t>
            </a:r>
            <a:r>
              <a:rPr kumimoji="1" lang="zh-CN" altLang="en-US" dirty="0" smtClean="0">
                <a:ea typeface="楷体" panose="02010609060101010101" pitchFamily="49" charset="-122"/>
                <a:cs typeface="Times New Roman" panose="02020603050405020304" pitchFamily="18" charset="0"/>
                <a:sym typeface="Wingdings" panose="05000000000000000000"/>
              </a:rPr>
              <a:t>  </a:t>
            </a:r>
            <a:r>
              <a:rPr kumimoji="1" lang="en-US" altLang="zh-CN" i="1" dirty="0" smtClean="0">
                <a:ea typeface="楷体" panose="02010609060101010101" pitchFamily="49" charset="-122"/>
                <a:cs typeface="Times New Roman" panose="02020603050405020304" pitchFamily="18" charset="0"/>
              </a:rPr>
              <a:t>j</a:t>
            </a:r>
            <a:r>
              <a:rPr kumimoji="1" lang="zh-CN" altLang="en-US" dirty="0" smtClean="0">
                <a:solidFill>
                  <a:srgbClr val="0000FF"/>
                </a:solidFill>
                <a:ea typeface="楷体" panose="02010609060101010101" pitchFamily="49" charset="-122"/>
                <a:cs typeface="Times New Roman" panose="02020603050405020304" pitchFamily="18" charset="0"/>
              </a:rPr>
              <a:t>的路径上所经过的顶点编号不大于</a:t>
            </a:r>
            <a:r>
              <a:rPr kumimoji="1" lang="en-US" altLang="zh-CN" i="1" dirty="0" smtClean="0">
                <a:solidFill>
                  <a:srgbClr val="0000FF"/>
                </a:solidFill>
                <a:ea typeface="楷体" panose="02010609060101010101" pitchFamily="49" charset="-122"/>
                <a:cs typeface="Times New Roman" panose="02020603050405020304" pitchFamily="18" charset="0"/>
              </a:rPr>
              <a:t>k</a:t>
            </a:r>
            <a:r>
              <a:rPr kumimoji="1" lang="zh-CN" altLang="en-US" dirty="0" smtClean="0">
                <a:solidFill>
                  <a:srgbClr val="0000FF"/>
                </a:solidFill>
                <a:ea typeface="楷体" panose="02010609060101010101" pitchFamily="49" charset="-122"/>
                <a:cs typeface="Times New Roman" panose="02020603050405020304" pitchFamily="18" charset="0"/>
              </a:rPr>
              <a:t>的最短路径长度。</a:t>
            </a:r>
            <a:endParaRPr kumimoji="1" lang="zh-CN" altLang="en-US" b="0" dirty="0" smtClean="0">
              <a:solidFill>
                <a:srgbClr val="0000FF"/>
              </a:solidFill>
              <a:ea typeface="楷体" panose="02010609060101010101" pitchFamily="49" charset="-122"/>
              <a:cs typeface="Times New Roman" panose="02020603050405020304" pitchFamily="18" charset="0"/>
            </a:endParaRPr>
          </a:p>
        </p:txBody>
      </p:sp>
      <p:grpSp>
        <p:nvGrpSpPr>
          <p:cNvPr id="12" name="组合 11"/>
          <p:cNvGrpSpPr/>
          <p:nvPr/>
        </p:nvGrpSpPr>
        <p:grpSpPr>
          <a:xfrm>
            <a:off x="2143108" y="4772046"/>
            <a:ext cx="4071966" cy="1657350"/>
            <a:chOff x="2143108" y="4772046"/>
            <a:chExt cx="4071966" cy="1657350"/>
          </a:xfrm>
        </p:grpSpPr>
        <p:sp>
          <p:nvSpPr>
            <p:cNvPr id="5" name="椭圆 4"/>
            <p:cNvSpPr/>
            <p:nvPr/>
          </p:nvSpPr>
          <p:spPr>
            <a:xfrm>
              <a:off x="2143108" y="5286388"/>
              <a:ext cx="540000" cy="540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3333FF"/>
                  </a:solidFill>
                  <a:latin typeface="Times New Roman" panose="02020603050405020304" pitchFamily="18" charset="0"/>
                  <a:cs typeface="Times New Roman" panose="02020603050405020304" pitchFamily="18" charset="0"/>
                </a:rPr>
                <a:t>i</a:t>
              </a:r>
              <a:endParaRPr lang="zh-CN" altLang="en-US" sz="2000" i="1" dirty="0">
                <a:solidFill>
                  <a:srgbClr val="3333FF"/>
                </a:solidFill>
                <a:latin typeface="Times New Roman" panose="02020603050405020304" pitchFamily="18" charset="0"/>
                <a:cs typeface="Times New Roman" panose="02020603050405020304" pitchFamily="18" charset="0"/>
              </a:endParaRPr>
            </a:p>
          </p:txBody>
        </p:sp>
        <p:sp>
          <p:nvSpPr>
            <p:cNvPr id="6" name="椭圆 5"/>
            <p:cNvSpPr/>
            <p:nvPr/>
          </p:nvSpPr>
          <p:spPr>
            <a:xfrm>
              <a:off x="5675074" y="5286388"/>
              <a:ext cx="540000" cy="540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dirty="0" smtClean="0">
                  <a:solidFill>
                    <a:srgbClr val="3333FF"/>
                  </a:solidFill>
                  <a:latin typeface="Times New Roman" panose="02020603050405020304" pitchFamily="18" charset="0"/>
                  <a:cs typeface="Times New Roman" panose="02020603050405020304" pitchFamily="18" charset="0"/>
                </a:rPr>
                <a:t>j</a:t>
              </a:r>
              <a:endParaRPr lang="zh-CN" altLang="en-US" sz="2000" i="1" dirty="0">
                <a:solidFill>
                  <a:srgbClr val="3333FF"/>
                </a:solidFill>
                <a:latin typeface="Times New Roman" panose="02020603050405020304" pitchFamily="18" charset="0"/>
                <a:cs typeface="Times New Roman" panose="02020603050405020304" pitchFamily="18" charset="0"/>
              </a:endParaRPr>
            </a:p>
          </p:txBody>
        </p:sp>
        <p:sp>
          <p:nvSpPr>
            <p:cNvPr id="7" name="Oval 9"/>
            <p:cNvSpPr>
              <a:spLocks noChangeArrowheads="1"/>
            </p:cNvSpPr>
            <p:nvPr/>
          </p:nvSpPr>
          <p:spPr bwMode="auto">
            <a:xfrm>
              <a:off x="3054355" y="4772046"/>
              <a:ext cx="2232025" cy="1657350"/>
            </a:xfrm>
            <a:prstGeom prst="ellipse">
              <a:avLst/>
            </a:prstGeom>
            <a:solidFill>
              <a:srgbClr val="FFFFFF">
                <a:alpha val="0"/>
              </a:srgbClr>
            </a:solidFill>
            <a:ln w="28575" algn="ctr">
              <a:solidFill>
                <a:srgbClr val="0000FF"/>
              </a:solidFill>
              <a:prstDash val="sysDot"/>
              <a:round/>
              <a:tailEnd type="none" w="med" len="lg"/>
            </a:ln>
            <a:effectLst/>
          </p:spPr>
          <p:txBody>
            <a:bodyPr wrap="none" anchor="ctr"/>
            <a:lstStyle/>
            <a:p>
              <a:endParaRPr lang="zh-CN" altLang="en-US"/>
            </a:p>
          </p:txBody>
        </p:sp>
        <p:sp>
          <p:nvSpPr>
            <p:cNvPr id="9" name="任意多边形 8"/>
            <p:cNvSpPr/>
            <p:nvPr/>
          </p:nvSpPr>
          <p:spPr>
            <a:xfrm>
              <a:off x="2679700" y="5471583"/>
              <a:ext cx="3035300" cy="203200"/>
            </a:xfrm>
            <a:custGeom>
              <a:avLst/>
              <a:gdLst>
                <a:gd name="connsiteX0" fmla="*/ 0 w 3035300"/>
                <a:gd name="connsiteY0" fmla="*/ 116417 h 203200"/>
                <a:gd name="connsiteX1" fmla="*/ 254000 w 3035300"/>
                <a:gd name="connsiteY1" fmla="*/ 40217 h 203200"/>
                <a:gd name="connsiteX2" fmla="*/ 660400 w 3035300"/>
                <a:gd name="connsiteY2" fmla="*/ 129117 h 203200"/>
                <a:gd name="connsiteX3" fmla="*/ 1066800 w 3035300"/>
                <a:gd name="connsiteY3" fmla="*/ 52917 h 203200"/>
                <a:gd name="connsiteX4" fmla="*/ 1600200 w 3035300"/>
                <a:gd name="connsiteY4" fmla="*/ 167217 h 203200"/>
                <a:gd name="connsiteX5" fmla="*/ 2108200 w 3035300"/>
                <a:gd name="connsiteY5" fmla="*/ 2117 h 203200"/>
                <a:gd name="connsiteX6" fmla="*/ 2540000 w 3035300"/>
                <a:gd name="connsiteY6" fmla="*/ 179917 h 203200"/>
                <a:gd name="connsiteX7" fmla="*/ 3035300 w 3035300"/>
                <a:gd name="connsiteY7" fmla="*/ 141817 h 20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5300" h="203200">
                  <a:moveTo>
                    <a:pt x="0" y="116417"/>
                  </a:moveTo>
                  <a:cubicBezTo>
                    <a:pt x="71966" y="77258"/>
                    <a:pt x="143933" y="38100"/>
                    <a:pt x="254000" y="40217"/>
                  </a:cubicBezTo>
                  <a:cubicBezTo>
                    <a:pt x="364067" y="42334"/>
                    <a:pt x="524933" y="127000"/>
                    <a:pt x="660400" y="129117"/>
                  </a:cubicBezTo>
                  <a:cubicBezTo>
                    <a:pt x="795867" y="131234"/>
                    <a:pt x="910167" y="46567"/>
                    <a:pt x="1066800" y="52917"/>
                  </a:cubicBezTo>
                  <a:cubicBezTo>
                    <a:pt x="1223433" y="59267"/>
                    <a:pt x="1426633" y="175684"/>
                    <a:pt x="1600200" y="167217"/>
                  </a:cubicBezTo>
                  <a:cubicBezTo>
                    <a:pt x="1773767" y="158750"/>
                    <a:pt x="1951567" y="0"/>
                    <a:pt x="2108200" y="2117"/>
                  </a:cubicBezTo>
                  <a:cubicBezTo>
                    <a:pt x="2264833" y="4234"/>
                    <a:pt x="2385483" y="156634"/>
                    <a:pt x="2540000" y="179917"/>
                  </a:cubicBezTo>
                  <a:cubicBezTo>
                    <a:pt x="2694517" y="203200"/>
                    <a:pt x="2864908" y="172508"/>
                    <a:pt x="3035300" y="1418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3428992" y="5715016"/>
              <a:ext cx="1571636" cy="400110"/>
            </a:xfrm>
            <a:prstGeom prst="rect">
              <a:avLst/>
            </a:prstGeom>
            <a:noFill/>
          </p:spPr>
          <p:txBody>
            <a:bodyPr wrap="square" rtlCol="0">
              <a:spAutoFit/>
            </a:bodyPr>
            <a:lstStyle/>
            <a:p>
              <a:r>
                <a:rPr lang="en-US" altLang="zh-CN" sz="2000" dirty="0" smtClean="0">
                  <a:ea typeface="楷体" panose="02010609060101010101" pitchFamily="49" charset="-122"/>
                  <a:cs typeface="Times New Roman" panose="02020603050405020304" pitchFamily="18" charset="0"/>
                </a:rPr>
                <a:t>0</a:t>
              </a:r>
              <a:r>
                <a:rPr lang="zh-CN" altLang="en-US" sz="2000" dirty="0" smtClean="0">
                  <a:ea typeface="楷体" panose="02010609060101010101" pitchFamily="49" charset="-122"/>
                  <a:cs typeface="Times New Roman" panose="02020603050405020304" pitchFamily="18" charset="0"/>
                </a:rPr>
                <a:t>～</a:t>
              </a:r>
              <a:r>
                <a:rPr lang="en-US" altLang="zh-CN" sz="2000" i="1" dirty="0" smtClean="0">
                  <a:ea typeface="楷体" panose="02010609060101010101" pitchFamily="49" charset="-122"/>
                  <a:cs typeface="Times New Roman" panose="02020603050405020304" pitchFamily="18" charset="0"/>
                </a:rPr>
                <a:t>k</a:t>
              </a:r>
              <a:r>
                <a:rPr lang="zh-CN" altLang="en-US" sz="2000" dirty="0" smtClean="0">
                  <a:ea typeface="楷体" panose="02010609060101010101" pitchFamily="49" charset="-122"/>
                  <a:cs typeface="Times New Roman" panose="02020603050405020304" pitchFamily="18" charset="0"/>
                </a:rPr>
                <a:t>的顶点</a:t>
              </a:r>
              <a:endParaRPr lang="zh-CN" altLang="en-US" sz="2000" dirty="0">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156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9" name="Rectangle 5"/>
          <p:cNvSpPr>
            <a:spLocks noChangeArrowheads="1"/>
          </p:cNvSpPr>
          <p:nvPr/>
        </p:nvSpPr>
        <p:spPr bwMode="auto">
          <a:xfrm>
            <a:off x="0" y="3019437"/>
            <a:ext cx="9144000" cy="0"/>
          </a:xfrm>
          <a:prstGeom prst="rect">
            <a:avLst/>
          </a:prstGeom>
          <a:noFill/>
          <a:ln w="9525">
            <a:noFill/>
            <a:miter lim="800000"/>
          </a:ln>
          <a:effectLst/>
        </p:spPr>
        <p:txBody>
          <a:bodyPr wrap="none" anchor="ctr">
            <a:spAutoFit/>
          </a:bodyPr>
          <a:lstStyle/>
          <a:p>
            <a:endParaRPr lang="zh-CN" altLang="en-US"/>
          </a:p>
        </p:txBody>
      </p:sp>
      <p:sp>
        <p:nvSpPr>
          <p:cNvPr id="144390" name="Text Box 6"/>
          <p:cNvSpPr txBox="1">
            <a:spLocks noChangeArrowheads="1"/>
          </p:cNvSpPr>
          <p:nvPr/>
        </p:nvSpPr>
        <p:spPr bwMode="auto">
          <a:xfrm>
            <a:off x="1403350" y="4429132"/>
            <a:ext cx="6192838" cy="457200"/>
          </a:xfrm>
          <a:prstGeom prst="rect">
            <a:avLst/>
          </a:prstGeom>
          <a:noFill/>
          <a:ln w="9525">
            <a:noFill/>
            <a:miter lim="800000"/>
          </a:ln>
          <a:effectLst/>
        </p:spPr>
        <p:txBody>
          <a:bodyPr>
            <a:spAutoFit/>
          </a:bodyPr>
          <a:lstStyle/>
          <a:p>
            <a:pPr algn="ctr"/>
            <a:r>
              <a:rPr lang="en-US" altLang="zh-CN" i="1" dirty="0" err="1" smtClean="0">
                <a:solidFill>
                  <a:srgbClr val="0000FF"/>
                </a:solidFill>
              </a:rPr>
              <a:t>A</a:t>
            </a:r>
            <a:r>
              <a:rPr lang="en-US" altLang="zh-CN" i="1" baseline="-25000" dirty="0" err="1" smtClean="0">
                <a:solidFill>
                  <a:srgbClr val="0000FF"/>
                </a:solidFill>
              </a:rPr>
              <a:t>k</a:t>
            </a:r>
            <a:r>
              <a:rPr lang="en-US" altLang="zh-CN" dirty="0" smtClean="0">
                <a:solidFill>
                  <a:srgbClr val="0000FF"/>
                </a:solidFill>
              </a:rPr>
              <a:t>[</a:t>
            </a:r>
            <a:r>
              <a:rPr lang="en-US" altLang="zh-CN" i="1" dirty="0" err="1" smtClean="0">
                <a:solidFill>
                  <a:srgbClr val="0000FF"/>
                </a:solidFill>
              </a:rPr>
              <a:t>i</a:t>
            </a:r>
            <a:r>
              <a:rPr lang="en-US" altLang="zh-CN" dirty="0" err="1" smtClean="0">
                <a:solidFill>
                  <a:srgbClr val="0000FF"/>
                </a:solidFill>
              </a:rPr>
              <a:t>,</a:t>
            </a:r>
            <a:r>
              <a:rPr lang="en-US" altLang="zh-CN" i="1" dirty="0" err="1" smtClean="0">
                <a:solidFill>
                  <a:srgbClr val="0000FF"/>
                </a:solidFill>
              </a:rPr>
              <a:t>j</a:t>
            </a:r>
            <a:r>
              <a:rPr lang="en-US" altLang="zh-CN" dirty="0">
                <a:solidFill>
                  <a:srgbClr val="0000FF"/>
                </a:solidFill>
              </a:rPr>
              <a:t>]=</a:t>
            </a:r>
            <a:r>
              <a:rPr lang="en-US" altLang="zh-CN" dirty="0">
                <a:solidFill>
                  <a:srgbClr val="DB0303"/>
                </a:solidFill>
              </a:rPr>
              <a:t>MIN</a:t>
            </a:r>
            <a:r>
              <a:rPr lang="en-US" altLang="zh-CN" dirty="0">
                <a:solidFill>
                  <a:srgbClr val="0000FF"/>
                </a:solidFill>
              </a:rPr>
              <a:t>{ </a:t>
            </a:r>
            <a:r>
              <a:rPr lang="en-US" altLang="zh-CN" i="1" dirty="0" err="1" smtClean="0">
                <a:solidFill>
                  <a:srgbClr val="0000FF"/>
                </a:solidFill>
              </a:rPr>
              <a:t>A</a:t>
            </a:r>
            <a:r>
              <a:rPr lang="en-US" altLang="zh-CN" i="1" baseline="-25000" dirty="0" err="1" smtClean="0">
                <a:solidFill>
                  <a:srgbClr val="0000FF"/>
                </a:solidFill>
              </a:rPr>
              <a:t>k</a:t>
            </a:r>
            <a:r>
              <a:rPr lang="en-US" altLang="zh-CN" baseline="-25000" dirty="0" smtClean="0">
                <a:solidFill>
                  <a:srgbClr val="0000FF"/>
                </a:solidFill>
              </a:rPr>
              <a:t>-1</a:t>
            </a:r>
            <a:r>
              <a:rPr lang="en-US" altLang="zh-CN" dirty="0" smtClean="0">
                <a:solidFill>
                  <a:srgbClr val="0000FF"/>
                </a:solidFill>
              </a:rPr>
              <a:t>[</a:t>
            </a:r>
            <a:r>
              <a:rPr lang="en-US" altLang="zh-CN" i="1" dirty="0" err="1" smtClean="0">
                <a:solidFill>
                  <a:srgbClr val="0000FF"/>
                </a:solidFill>
              </a:rPr>
              <a:t>i</a:t>
            </a:r>
            <a:r>
              <a:rPr lang="en-US" altLang="zh-CN" dirty="0" err="1" smtClean="0">
                <a:solidFill>
                  <a:srgbClr val="0000FF"/>
                </a:solidFill>
              </a:rPr>
              <a:t>,</a:t>
            </a:r>
            <a:r>
              <a:rPr lang="en-US" altLang="zh-CN" i="1" dirty="0" err="1" smtClean="0">
                <a:solidFill>
                  <a:srgbClr val="0000FF"/>
                </a:solidFill>
              </a:rPr>
              <a:t>j</a:t>
            </a:r>
            <a:r>
              <a:rPr lang="en-US" altLang="zh-CN" dirty="0">
                <a:solidFill>
                  <a:srgbClr val="0000FF"/>
                </a:solidFill>
              </a:rPr>
              <a:t>]</a:t>
            </a:r>
            <a:r>
              <a:rPr lang="zh-CN" altLang="en-US" dirty="0">
                <a:solidFill>
                  <a:srgbClr val="0000FF"/>
                </a:solidFill>
              </a:rPr>
              <a:t>，</a:t>
            </a:r>
            <a:r>
              <a:rPr lang="en-US" altLang="zh-CN" i="1" dirty="0" err="1" smtClean="0">
                <a:solidFill>
                  <a:srgbClr val="0000FF"/>
                </a:solidFill>
              </a:rPr>
              <a:t>A</a:t>
            </a:r>
            <a:r>
              <a:rPr lang="en-US" altLang="zh-CN" i="1" baseline="-25000" dirty="0" err="1" smtClean="0">
                <a:solidFill>
                  <a:srgbClr val="0000FF"/>
                </a:solidFill>
              </a:rPr>
              <a:t>k</a:t>
            </a:r>
            <a:r>
              <a:rPr lang="en-US" altLang="zh-CN" baseline="-25000" dirty="0" smtClean="0">
                <a:solidFill>
                  <a:srgbClr val="0000FF"/>
                </a:solidFill>
              </a:rPr>
              <a:t>-1</a:t>
            </a:r>
            <a:r>
              <a:rPr lang="en-US" altLang="zh-CN" dirty="0" smtClean="0">
                <a:solidFill>
                  <a:srgbClr val="0000FF"/>
                </a:solidFill>
              </a:rPr>
              <a:t>[</a:t>
            </a:r>
            <a:r>
              <a:rPr lang="en-US" altLang="zh-CN" i="1" dirty="0" err="1" smtClean="0">
                <a:solidFill>
                  <a:srgbClr val="0000FF"/>
                </a:solidFill>
              </a:rPr>
              <a:t>i</a:t>
            </a:r>
            <a:r>
              <a:rPr lang="en-US" altLang="zh-CN" dirty="0" err="1" smtClean="0">
                <a:solidFill>
                  <a:srgbClr val="0000FF"/>
                </a:solidFill>
              </a:rPr>
              <a:t>,</a:t>
            </a:r>
            <a:r>
              <a:rPr lang="en-US" altLang="zh-CN" i="1" dirty="0" err="1" smtClean="0">
                <a:solidFill>
                  <a:srgbClr val="0000FF"/>
                </a:solidFill>
              </a:rPr>
              <a:t>k</a:t>
            </a:r>
            <a:r>
              <a:rPr lang="en-US" altLang="zh-CN" dirty="0" smtClean="0">
                <a:solidFill>
                  <a:srgbClr val="0000FF"/>
                </a:solidFill>
              </a:rPr>
              <a:t>]+</a:t>
            </a:r>
            <a:r>
              <a:rPr lang="en-US" altLang="zh-CN" i="1" dirty="0" err="1" smtClean="0">
                <a:solidFill>
                  <a:srgbClr val="0000FF"/>
                </a:solidFill>
              </a:rPr>
              <a:t>A</a:t>
            </a:r>
            <a:r>
              <a:rPr lang="en-US" altLang="zh-CN" i="1" baseline="-25000" dirty="0" err="1" smtClean="0">
                <a:solidFill>
                  <a:srgbClr val="0000FF"/>
                </a:solidFill>
              </a:rPr>
              <a:t>k</a:t>
            </a:r>
            <a:r>
              <a:rPr lang="en-US" altLang="zh-CN" baseline="-25000" dirty="0" smtClean="0">
                <a:solidFill>
                  <a:srgbClr val="0000FF"/>
                </a:solidFill>
              </a:rPr>
              <a:t>-1</a:t>
            </a:r>
            <a:r>
              <a:rPr lang="en-US" altLang="zh-CN" dirty="0" smtClean="0">
                <a:solidFill>
                  <a:srgbClr val="0000FF"/>
                </a:solidFill>
              </a:rPr>
              <a:t>[</a:t>
            </a:r>
            <a:r>
              <a:rPr lang="en-US" altLang="zh-CN" i="1" dirty="0" err="1" smtClean="0">
                <a:solidFill>
                  <a:srgbClr val="0000FF"/>
                </a:solidFill>
              </a:rPr>
              <a:t>k</a:t>
            </a:r>
            <a:r>
              <a:rPr lang="en-US" altLang="zh-CN" dirty="0" err="1" smtClean="0">
                <a:solidFill>
                  <a:srgbClr val="0000FF"/>
                </a:solidFill>
              </a:rPr>
              <a:t>,</a:t>
            </a:r>
            <a:r>
              <a:rPr lang="en-US" altLang="zh-CN" i="1" dirty="0" err="1" smtClean="0">
                <a:solidFill>
                  <a:srgbClr val="0000FF"/>
                </a:solidFill>
              </a:rPr>
              <a:t>j</a:t>
            </a:r>
            <a:r>
              <a:rPr lang="en-US" altLang="zh-CN" dirty="0">
                <a:solidFill>
                  <a:srgbClr val="0000FF"/>
                </a:solidFill>
              </a:rPr>
              <a:t>] }</a:t>
            </a:r>
          </a:p>
        </p:txBody>
      </p:sp>
      <p:grpSp>
        <p:nvGrpSpPr>
          <p:cNvPr id="23" name="组合 22"/>
          <p:cNvGrpSpPr/>
          <p:nvPr/>
        </p:nvGrpSpPr>
        <p:grpSpPr>
          <a:xfrm>
            <a:off x="1643042" y="1428736"/>
            <a:ext cx="5391168" cy="2847369"/>
            <a:chOff x="1752600" y="1590687"/>
            <a:chExt cx="5457825" cy="2888779"/>
          </a:xfrm>
        </p:grpSpPr>
        <p:sp>
          <p:nvSpPr>
            <p:cNvPr id="144391" name="Oval 7"/>
            <p:cNvSpPr>
              <a:spLocks noChangeArrowheads="1"/>
            </p:cNvSpPr>
            <p:nvPr/>
          </p:nvSpPr>
          <p:spPr bwMode="auto">
            <a:xfrm>
              <a:off x="3995738" y="1590687"/>
              <a:ext cx="863600" cy="6477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i="1" dirty="0" smtClean="0">
                  <a:solidFill>
                    <a:srgbClr val="3333FF"/>
                  </a:solidFill>
                  <a:latin typeface="Times New Roman" panose="02020603050405020304" pitchFamily="18" charset="0"/>
                  <a:cs typeface="Times New Roman" panose="02020603050405020304" pitchFamily="18" charset="0"/>
                </a:rPr>
                <a:t>k</a:t>
              </a:r>
              <a:endParaRPr lang="en-US" altLang="zh-CN" dirty="0">
                <a:solidFill>
                  <a:srgbClr val="3333FF"/>
                </a:solidFill>
                <a:latin typeface="Times New Roman" panose="02020603050405020304" pitchFamily="18" charset="0"/>
                <a:cs typeface="Times New Roman" panose="02020603050405020304" pitchFamily="18" charset="0"/>
              </a:endParaRPr>
            </a:p>
          </p:txBody>
        </p:sp>
        <p:sp>
          <p:nvSpPr>
            <p:cNvPr id="144392" name="Oval 8"/>
            <p:cNvSpPr>
              <a:spLocks noChangeArrowheads="1"/>
            </p:cNvSpPr>
            <p:nvPr/>
          </p:nvSpPr>
          <p:spPr bwMode="auto">
            <a:xfrm>
              <a:off x="2124075" y="3317887"/>
              <a:ext cx="719138"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i="1">
                  <a:solidFill>
                    <a:srgbClr val="3333FF"/>
                  </a:solidFill>
                  <a:latin typeface="Times New Roman" panose="02020603050405020304" pitchFamily="18" charset="0"/>
                  <a:cs typeface="Times New Roman" panose="02020603050405020304" pitchFamily="18" charset="0"/>
                </a:rPr>
                <a:t>i</a:t>
              </a:r>
            </a:p>
          </p:txBody>
        </p:sp>
        <p:sp>
          <p:nvSpPr>
            <p:cNvPr id="144393" name="Oval 9"/>
            <p:cNvSpPr>
              <a:spLocks noChangeArrowheads="1"/>
            </p:cNvSpPr>
            <p:nvPr/>
          </p:nvSpPr>
          <p:spPr bwMode="auto">
            <a:xfrm>
              <a:off x="6156325" y="3317887"/>
              <a:ext cx="719138"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lgn="ctr">
                <a:spcBef>
                  <a:spcPct val="0"/>
                </a:spcBef>
              </a:pPr>
              <a:r>
                <a:rPr lang="en-US" altLang="zh-CN" i="1">
                  <a:solidFill>
                    <a:srgbClr val="3333FF"/>
                  </a:solidFill>
                  <a:latin typeface="Times New Roman" panose="02020603050405020304" pitchFamily="18" charset="0"/>
                  <a:cs typeface="Times New Roman" panose="02020603050405020304" pitchFamily="18" charset="0"/>
                </a:rPr>
                <a:t>j</a:t>
              </a:r>
            </a:p>
          </p:txBody>
        </p:sp>
        <p:sp>
          <p:nvSpPr>
            <p:cNvPr id="144394" name="Line 10"/>
            <p:cNvSpPr>
              <a:spLocks noChangeShapeType="1"/>
            </p:cNvSpPr>
            <p:nvPr/>
          </p:nvSpPr>
          <p:spPr bwMode="auto">
            <a:xfrm flipV="1">
              <a:off x="2700338" y="3021024"/>
              <a:ext cx="358775" cy="360363"/>
            </a:xfrm>
            <a:prstGeom prst="line">
              <a:avLst/>
            </a:prstGeom>
            <a:noFill/>
            <a:ln w="28575">
              <a:solidFill>
                <a:srgbClr val="3333FF"/>
              </a:solidFill>
              <a:round/>
              <a:tailEnd type="stealth" w="med" len="lg"/>
            </a:ln>
            <a:effectLst/>
          </p:spPr>
          <p:txBody>
            <a:bodyPr wrap="none"/>
            <a:lstStyle/>
            <a:p>
              <a:endParaRPr lang="zh-CN" altLang="en-US"/>
            </a:p>
          </p:txBody>
        </p:sp>
        <p:sp>
          <p:nvSpPr>
            <p:cNvPr id="144395" name="Text Box 11"/>
            <p:cNvSpPr txBox="1">
              <a:spLocks noChangeArrowheads="1"/>
            </p:cNvSpPr>
            <p:nvPr/>
          </p:nvSpPr>
          <p:spPr bwMode="auto">
            <a:xfrm rot="8100000">
              <a:off x="2987675" y="2598749"/>
              <a:ext cx="647700" cy="457200"/>
            </a:xfrm>
            <a:prstGeom prst="rect">
              <a:avLst/>
            </a:prstGeom>
            <a:noFill/>
            <a:ln w="19050" algn="ctr">
              <a:noFill/>
              <a:miter lim="800000"/>
              <a:tailEnd type="none" w="med" len="lg"/>
            </a:ln>
            <a:effectLst/>
          </p:spPr>
          <p:txBody>
            <a:bodyPr>
              <a:spAutoFit/>
            </a:bodyPr>
            <a:lstStyle/>
            <a:p>
              <a:pPr algn="ctr"/>
              <a:r>
                <a:rPr lang="en-US" altLang="zh-CN">
                  <a:latin typeface="宋体" panose="02010600030101010101" pitchFamily="2" charset="-122"/>
                  <a:ea typeface="宋体" panose="02010600030101010101" pitchFamily="2" charset="-122"/>
                </a:rPr>
                <a:t>…</a:t>
              </a:r>
            </a:p>
          </p:txBody>
        </p:sp>
        <p:sp>
          <p:nvSpPr>
            <p:cNvPr id="144396" name="Freeform 12"/>
            <p:cNvSpPr/>
            <p:nvPr/>
          </p:nvSpPr>
          <p:spPr bwMode="auto">
            <a:xfrm>
              <a:off x="3543300" y="2095512"/>
              <a:ext cx="523875" cy="520700"/>
            </a:xfrm>
            <a:custGeom>
              <a:avLst/>
              <a:gdLst/>
              <a:ahLst/>
              <a:cxnLst>
                <a:cxn ang="0">
                  <a:pos x="0" y="328"/>
                </a:cxn>
                <a:cxn ang="0">
                  <a:pos x="330" y="0"/>
                </a:cxn>
              </a:cxnLst>
              <a:rect l="0" t="0" r="r" b="b"/>
              <a:pathLst>
                <a:path w="330" h="328">
                  <a:moveTo>
                    <a:pt x="0" y="328"/>
                  </a:moveTo>
                  <a:lnTo>
                    <a:pt x="330" y="0"/>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44397" name="AutoShape 13"/>
            <p:cNvSpPr/>
            <p:nvPr/>
          </p:nvSpPr>
          <p:spPr bwMode="auto">
            <a:xfrm rot="2820000">
              <a:off x="2959100" y="1112849"/>
              <a:ext cx="179388" cy="2592388"/>
            </a:xfrm>
            <a:prstGeom prst="leftBrace">
              <a:avLst>
                <a:gd name="adj1" fmla="val 120427"/>
                <a:gd name="adj2" fmla="val 50000"/>
              </a:avLst>
            </a:prstGeom>
            <a:noFill/>
            <a:ln w="28575">
              <a:solidFill>
                <a:srgbClr val="FF0000"/>
              </a:solidFill>
              <a:round/>
              <a:tailEnd type="none" w="med" len="lg"/>
            </a:ln>
            <a:effectLst/>
          </p:spPr>
          <p:txBody>
            <a:bodyPr wrap="none" anchor="ctr"/>
            <a:lstStyle/>
            <a:p>
              <a:endParaRPr lang="zh-CN" altLang="en-US"/>
            </a:p>
          </p:txBody>
        </p:sp>
        <p:sp>
          <p:nvSpPr>
            <p:cNvPr id="144398" name="Text Box 14"/>
            <p:cNvSpPr txBox="1">
              <a:spLocks noChangeArrowheads="1"/>
            </p:cNvSpPr>
            <p:nvPr/>
          </p:nvSpPr>
          <p:spPr bwMode="auto">
            <a:xfrm rot="19146275">
              <a:off x="2195513" y="1802060"/>
              <a:ext cx="1295400" cy="405929"/>
            </a:xfrm>
            <a:prstGeom prst="rect">
              <a:avLst/>
            </a:prstGeom>
            <a:noFill/>
            <a:ln w="19050" algn="ctr">
              <a:noFill/>
              <a:miter lim="800000"/>
              <a:tailEnd type="none" w="med" len="lg"/>
            </a:ln>
            <a:effectLst/>
          </p:spPr>
          <p:txBody>
            <a:bodyPr>
              <a:spAutoFit/>
            </a:bodyPr>
            <a:lstStyle/>
            <a:p>
              <a:pPr algn="ctr"/>
              <a:r>
                <a:rPr lang="en-US" altLang="zh-CN" sz="2000" i="1" dirty="0" err="1" smtClean="0"/>
                <a:t>A</a:t>
              </a:r>
              <a:r>
                <a:rPr lang="en-US" altLang="zh-CN" sz="2000" i="1" baseline="-25000" dirty="0" err="1" smtClean="0"/>
                <a:t>k</a:t>
              </a:r>
              <a:r>
                <a:rPr lang="en-US" altLang="zh-CN" sz="2000" baseline="-25000" dirty="0" smtClean="0"/>
                <a:t>-1</a:t>
              </a:r>
              <a:r>
                <a:rPr lang="en-US" altLang="zh-CN" sz="2000" dirty="0" smtClean="0"/>
                <a:t>[</a:t>
              </a:r>
              <a:r>
                <a:rPr lang="en-US" altLang="zh-CN" sz="2000" i="1" dirty="0" err="1" smtClean="0"/>
                <a:t>i</a:t>
              </a:r>
              <a:r>
                <a:rPr lang="en-US" altLang="zh-CN" sz="2000" dirty="0" err="1" smtClean="0"/>
                <a:t>,</a:t>
              </a:r>
              <a:r>
                <a:rPr lang="en-US" altLang="zh-CN" sz="2000" i="1" dirty="0" err="1" smtClean="0"/>
                <a:t>k</a:t>
              </a:r>
              <a:r>
                <a:rPr lang="en-US" altLang="zh-CN" sz="2000" dirty="0" smtClean="0"/>
                <a:t>]</a:t>
              </a:r>
              <a:endParaRPr lang="en-US" altLang="zh-CN" sz="2000" dirty="0"/>
            </a:p>
          </p:txBody>
        </p:sp>
        <p:sp>
          <p:nvSpPr>
            <p:cNvPr id="144399" name="Line 15"/>
            <p:cNvSpPr>
              <a:spLocks noChangeShapeType="1"/>
            </p:cNvSpPr>
            <p:nvPr/>
          </p:nvSpPr>
          <p:spPr bwMode="auto">
            <a:xfrm>
              <a:off x="4808538" y="2073287"/>
              <a:ext cx="433387" cy="360362"/>
            </a:xfrm>
            <a:prstGeom prst="line">
              <a:avLst/>
            </a:prstGeom>
            <a:noFill/>
            <a:ln w="28575">
              <a:solidFill>
                <a:srgbClr val="3333FF"/>
              </a:solidFill>
              <a:round/>
              <a:tailEnd type="stealth" w="med" len="lg"/>
            </a:ln>
            <a:effectLst/>
          </p:spPr>
          <p:txBody>
            <a:bodyPr wrap="none"/>
            <a:lstStyle/>
            <a:p>
              <a:endParaRPr lang="zh-CN" altLang="en-US"/>
            </a:p>
          </p:txBody>
        </p:sp>
        <p:sp>
          <p:nvSpPr>
            <p:cNvPr id="144400" name="Line 16"/>
            <p:cNvSpPr>
              <a:spLocks noChangeShapeType="1"/>
            </p:cNvSpPr>
            <p:nvPr/>
          </p:nvSpPr>
          <p:spPr bwMode="auto">
            <a:xfrm>
              <a:off x="5811838" y="3017849"/>
              <a:ext cx="433387" cy="360363"/>
            </a:xfrm>
            <a:prstGeom prst="line">
              <a:avLst/>
            </a:prstGeom>
            <a:noFill/>
            <a:ln w="28575">
              <a:solidFill>
                <a:srgbClr val="3333FF"/>
              </a:solidFill>
              <a:round/>
              <a:tailEnd type="stealth" w="med" len="lg"/>
            </a:ln>
            <a:effectLst/>
          </p:spPr>
          <p:txBody>
            <a:bodyPr wrap="none"/>
            <a:lstStyle/>
            <a:p>
              <a:endParaRPr lang="zh-CN" altLang="en-US"/>
            </a:p>
          </p:txBody>
        </p:sp>
        <p:sp>
          <p:nvSpPr>
            <p:cNvPr id="144401" name="Text Box 17"/>
            <p:cNvSpPr txBox="1">
              <a:spLocks noChangeArrowheads="1"/>
            </p:cNvSpPr>
            <p:nvPr/>
          </p:nvSpPr>
          <p:spPr bwMode="auto">
            <a:xfrm rot="2147976">
              <a:off x="5207000" y="2459049"/>
              <a:ext cx="647700" cy="457200"/>
            </a:xfrm>
            <a:prstGeom prst="rect">
              <a:avLst/>
            </a:prstGeom>
            <a:noFill/>
            <a:ln w="19050" algn="ctr">
              <a:noFill/>
              <a:miter lim="800000"/>
              <a:tailEnd type="none" w="med" len="lg"/>
            </a:ln>
            <a:effectLst/>
          </p:spPr>
          <p:txBody>
            <a:bodyPr>
              <a:spAutoFit/>
            </a:bodyPr>
            <a:lstStyle/>
            <a:p>
              <a:pPr algn="ctr"/>
              <a:r>
                <a:rPr lang="en-US" altLang="zh-CN">
                  <a:latin typeface="宋体" panose="02010600030101010101" pitchFamily="2" charset="-122"/>
                  <a:ea typeface="宋体" panose="02010600030101010101" pitchFamily="2" charset="-122"/>
                </a:rPr>
                <a:t>…</a:t>
              </a:r>
            </a:p>
          </p:txBody>
        </p:sp>
        <p:sp>
          <p:nvSpPr>
            <p:cNvPr id="144402" name="AutoShape 18"/>
            <p:cNvSpPr/>
            <p:nvPr/>
          </p:nvSpPr>
          <p:spPr bwMode="auto">
            <a:xfrm rot="7800000">
              <a:off x="5824538" y="1049349"/>
              <a:ext cx="179388" cy="2592387"/>
            </a:xfrm>
            <a:prstGeom prst="leftBrace">
              <a:avLst>
                <a:gd name="adj1" fmla="val 120427"/>
                <a:gd name="adj2" fmla="val 50000"/>
              </a:avLst>
            </a:prstGeom>
            <a:noFill/>
            <a:ln w="28575">
              <a:solidFill>
                <a:srgbClr val="FF0000"/>
              </a:solidFill>
              <a:round/>
              <a:tailEnd type="none" w="med" len="lg"/>
            </a:ln>
            <a:effectLst/>
          </p:spPr>
          <p:txBody>
            <a:bodyPr wrap="none" anchor="ctr"/>
            <a:lstStyle/>
            <a:p>
              <a:endParaRPr lang="zh-CN" altLang="en-US"/>
            </a:p>
          </p:txBody>
        </p:sp>
        <p:sp>
          <p:nvSpPr>
            <p:cNvPr id="144403" name="Text Box 19"/>
            <p:cNvSpPr txBox="1">
              <a:spLocks noChangeArrowheads="1"/>
            </p:cNvSpPr>
            <p:nvPr/>
          </p:nvSpPr>
          <p:spPr bwMode="auto">
            <a:xfrm rot="2474130">
              <a:off x="5645150" y="1929060"/>
              <a:ext cx="1295400" cy="405929"/>
            </a:xfrm>
            <a:prstGeom prst="rect">
              <a:avLst/>
            </a:prstGeom>
            <a:noFill/>
            <a:ln w="19050" algn="ctr">
              <a:noFill/>
              <a:miter lim="800000"/>
              <a:tailEnd type="none" w="med" len="lg"/>
            </a:ln>
            <a:effectLst/>
          </p:spPr>
          <p:txBody>
            <a:bodyPr>
              <a:spAutoFit/>
            </a:bodyPr>
            <a:lstStyle/>
            <a:p>
              <a:pPr algn="ctr"/>
              <a:r>
                <a:rPr lang="en-US" altLang="zh-CN" sz="2000" i="1" dirty="0" err="1" smtClean="0"/>
                <a:t>A</a:t>
              </a:r>
              <a:r>
                <a:rPr lang="en-US" altLang="zh-CN" sz="2000" i="1" baseline="-25000" dirty="0" err="1" smtClean="0"/>
                <a:t>k</a:t>
              </a:r>
              <a:r>
                <a:rPr lang="en-US" altLang="zh-CN" sz="2000" baseline="-25000" dirty="0" smtClean="0"/>
                <a:t>-1</a:t>
              </a:r>
              <a:r>
                <a:rPr lang="en-US" altLang="zh-CN" sz="2000" dirty="0" smtClean="0"/>
                <a:t>[</a:t>
              </a:r>
              <a:r>
                <a:rPr lang="en-US" altLang="zh-CN" sz="2000" i="1" dirty="0" err="1" smtClean="0"/>
                <a:t>k</a:t>
              </a:r>
              <a:r>
                <a:rPr lang="en-US" altLang="zh-CN" sz="2000" dirty="0" err="1" smtClean="0"/>
                <a:t>,</a:t>
              </a:r>
              <a:r>
                <a:rPr lang="en-US" altLang="zh-CN" sz="2000" i="1" dirty="0" err="1" smtClean="0"/>
                <a:t>j</a:t>
              </a:r>
              <a:r>
                <a:rPr lang="en-US" altLang="zh-CN" sz="2000" dirty="0"/>
                <a:t>]</a:t>
              </a:r>
            </a:p>
          </p:txBody>
        </p:sp>
        <p:sp>
          <p:nvSpPr>
            <p:cNvPr id="144404" name="Line 20"/>
            <p:cNvSpPr>
              <a:spLocks noChangeShapeType="1"/>
            </p:cNvSpPr>
            <p:nvPr/>
          </p:nvSpPr>
          <p:spPr bwMode="auto">
            <a:xfrm>
              <a:off x="2843213" y="3606812"/>
              <a:ext cx="936625" cy="0"/>
            </a:xfrm>
            <a:prstGeom prst="line">
              <a:avLst/>
            </a:prstGeom>
            <a:noFill/>
            <a:ln w="28575">
              <a:solidFill>
                <a:srgbClr val="3333FF"/>
              </a:solidFill>
              <a:round/>
              <a:tailEnd type="stealth" w="med" len="lg"/>
            </a:ln>
            <a:effectLst/>
          </p:spPr>
          <p:txBody>
            <a:bodyPr wrap="none"/>
            <a:lstStyle/>
            <a:p>
              <a:endParaRPr lang="zh-CN" altLang="en-US"/>
            </a:p>
          </p:txBody>
        </p:sp>
        <p:sp>
          <p:nvSpPr>
            <p:cNvPr id="144405" name="Text Box 21"/>
            <p:cNvSpPr txBox="1">
              <a:spLocks noChangeArrowheads="1"/>
            </p:cNvSpPr>
            <p:nvPr/>
          </p:nvSpPr>
          <p:spPr bwMode="auto">
            <a:xfrm>
              <a:off x="3851275" y="3317887"/>
              <a:ext cx="1296988" cy="457200"/>
            </a:xfrm>
            <a:prstGeom prst="rect">
              <a:avLst/>
            </a:prstGeom>
            <a:noFill/>
            <a:ln w="19050" algn="ctr">
              <a:noFill/>
              <a:miter lim="800000"/>
              <a:tailEnd type="none" w="med" len="lg"/>
            </a:ln>
            <a:effectLst/>
          </p:spPr>
          <p:txBody>
            <a:bodyPr>
              <a:spAutoFit/>
            </a:bodyPr>
            <a:lstStyle/>
            <a:p>
              <a:pPr algn="ctr"/>
              <a:r>
                <a:rPr lang="en-US" altLang="zh-CN">
                  <a:cs typeface="Times New Roman" panose="02020603050405020304" pitchFamily="18" charset="0"/>
                </a:rPr>
                <a:t>……</a:t>
              </a:r>
            </a:p>
          </p:txBody>
        </p:sp>
        <p:sp>
          <p:nvSpPr>
            <p:cNvPr id="144406" name="Line 22"/>
            <p:cNvSpPr>
              <a:spLocks noChangeShapeType="1"/>
            </p:cNvSpPr>
            <p:nvPr/>
          </p:nvSpPr>
          <p:spPr bwMode="auto">
            <a:xfrm>
              <a:off x="5003800" y="3606812"/>
              <a:ext cx="1152525" cy="0"/>
            </a:xfrm>
            <a:prstGeom prst="line">
              <a:avLst/>
            </a:prstGeom>
            <a:noFill/>
            <a:ln w="28575">
              <a:solidFill>
                <a:srgbClr val="3333FF"/>
              </a:solidFill>
              <a:round/>
              <a:tailEnd type="stealth" w="med" len="lg"/>
            </a:ln>
            <a:effectLst/>
          </p:spPr>
          <p:txBody>
            <a:bodyPr wrap="none"/>
            <a:lstStyle/>
            <a:p>
              <a:endParaRPr lang="zh-CN" altLang="en-US"/>
            </a:p>
          </p:txBody>
        </p:sp>
        <p:sp>
          <p:nvSpPr>
            <p:cNvPr id="144407" name="AutoShape 23"/>
            <p:cNvSpPr/>
            <p:nvPr/>
          </p:nvSpPr>
          <p:spPr bwMode="auto">
            <a:xfrm rot="5400000">
              <a:off x="4463256" y="2274106"/>
              <a:ext cx="73025" cy="3455988"/>
            </a:xfrm>
            <a:prstGeom prst="rightBrace">
              <a:avLst>
                <a:gd name="adj1" fmla="val 394384"/>
                <a:gd name="adj2" fmla="val 50000"/>
              </a:avLst>
            </a:prstGeom>
            <a:noFill/>
            <a:ln w="28575">
              <a:solidFill>
                <a:srgbClr val="DB0303"/>
              </a:solidFill>
              <a:round/>
              <a:tailEnd type="none" w="med" len="lg"/>
            </a:ln>
            <a:effectLst/>
          </p:spPr>
          <p:txBody>
            <a:bodyPr wrap="none" anchor="ctr"/>
            <a:lstStyle/>
            <a:p>
              <a:endParaRPr lang="zh-CN" altLang="en-US"/>
            </a:p>
          </p:txBody>
        </p:sp>
        <p:sp>
          <p:nvSpPr>
            <p:cNvPr id="144408" name="Text Box 24"/>
            <p:cNvSpPr txBox="1">
              <a:spLocks noChangeArrowheads="1"/>
            </p:cNvSpPr>
            <p:nvPr/>
          </p:nvSpPr>
          <p:spPr bwMode="auto">
            <a:xfrm>
              <a:off x="3852863" y="4073537"/>
              <a:ext cx="1439862" cy="405929"/>
            </a:xfrm>
            <a:prstGeom prst="rect">
              <a:avLst/>
            </a:prstGeom>
            <a:noFill/>
            <a:ln w="19050" algn="ctr">
              <a:noFill/>
              <a:miter lim="800000"/>
              <a:tailEnd type="none" w="med" len="lg"/>
            </a:ln>
            <a:effectLst/>
          </p:spPr>
          <p:txBody>
            <a:bodyPr>
              <a:spAutoFit/>
            </a:bodyPr>
            <a:lstStyle/>
            <a:p>
              <a:pPr algn="ctr"/>
              <a:r>
                <a:rPr lang="en-US" altLang="zh-CN" sz="2000" i="1" dirty="0" err="1" smtClean="0"/>
                <a:t>A</a:t>
              </a:r>
              <a:r>
                <a:rPr lang="en-US" altLang="zh-CN" sz="2000" i="1" baseline="-25000" dirty="0" err="1" smtClean="0"/>
                <a:t>k</a:t>
              </a:r>
              <a:r>
                <a:rPr lang="en-US" altLang="zh-CN" sz="2000" baseline="-25000" dirty="0" smtClean="0"/>
                <a:t>-1</a:t>
              </a:r>
              <a:r>
                <a:rPr lang="en-US" altLang="zh-CN" sz="2000" dirty="0" smtClean="0"/>
                <a:t>[</a:t>
              </a:r>
              <a:r>
                <a:rPr lang="en-US" altLang="zh-CN" sz="2000" i="1" dirty="0" err="1" smtClean="0"/>
                <a:t>i</a:t>
              </a:r>
              <a:r>
                <a:rPr lang="en-US" altLang="zh-CN" sz="2000" dirty="0" err="1" smtClean="0"/>
                <a:t>,</a:t>
              </a:r>
              <a:r>
                <a:rPr lang="en-US" altLang="zh-CN" sz="2000" i="1" dirty="0" err="1" smtClean="0"/>
                <a:t>j</a:t>
              </a:r>
              <a:r>
                <a:rPr lang="en-US" altLang="zh-CN" sz="2000" dirty="0"/>
                <a:t>]</a:t>
              </a:r>
            </a:p>
          </p:txBody>
        </p:sp>
      </p:grpSp>
      <p:sp>
        <p:nvSpPr>
          <p:cNvPr id="144409" name="Text Box 25"/>
          <p:cNvSpPr txBox="1">
            <a:spLocks noChangeArrowheads="1"/>
          </p:cNvSpPr>
          <p:nvPr/>
        </p:nvSpPr>
        <p:spPr bwMode="auto">
          <a:xfrm>
            <a:off x="642910" y="200014"/>
            <a:ext cx="7775575" cy="738664"/>
          </a:xfrm>
          <a:prstGeom prst="rect">
            <a:avLst/>
          </a:prstGeom>
          <a:noFill/>
          <a:ln w="28575" algn="ctr">
            <a:noFill/>
            <a:miter lim="800000"/>
          </a:ln>
          <a:effectLst/>
        </p:spPr>
        <p:txBody>
          <a:bodyPr lIns="0" tIns="0" rIns="0" bIns="0">
            <a:spAutoFit/>
          </a:bodyPr>
          <a:lstStyle/>
          <a:p>
            <a:pPr algn="l"/>
            <a:r>
              <a:rPr kumimoji="1" lang="zh-CN" altLang="en-US" dirty="0" smtClean="0">
                <a:solidFill>
                  <a:srgbClr val="0000FF"/>
                </a:solidFill>
                <a:ea typeface="楷体" panose="02010609060101010101" pitchFamily="49" charset="-122"/>
                <a:cs typeface="Times New Roman" panose="02020603050405020304" pitchFamily="18" charset="0"/>
                <a:sym typeface="Wingdings" panose="05000000000000000000"/>
              </a:rPr>
              <a:t> </a:t>
            </a:r>
            <a:r>
              <a:rPr kumimoji="1" lang="zh-CN" altLang="en-US" dirty="0" smtClean="0">
                <a:solidFill>
                  <a:srgbClr val="0000FF"/>
                </a:solidFill>
                <a:ea typeface="楷体" panose="02010609060101010101" pitchFamily="49" charset="-122"/>
                <a:cs typeface="Times New Roman" panose="02020603050405020304" pitchFamily="18" charset="0"/>
              </a:rPr>
              <a:t>初始时，有</a:t>
            </a:r>
            <a:r>
              <a:rPr kumimoji="1" lang="en-US" altLang="zh-CN" i="1" dirty="0" smtClean="0">
                <a:solidFill>
                  <a:srgbClr val="0000FF"/>
                </a:solidFill>
                <a:ea typeface="楷体" panose="02010609060101010101" pitchFamily="49" charset="-122"/>
                <a:cs typeface="Times New Roman" panose="02020603050405020304" pitchFamily="18" charset="0"/>
              </a:rPr>
              <a:t>A</a:t>
            </a:r>
            <a:r>
              <a:rPr kumimoji="1" lang="en-US" altLang="zh-CN" baseline="-30000" dirty="0" smtClean="0">
                <a:solidFill>
                  <a:srgbClr val="0000FF"/>
                </a:solidFill>
                <a:ea typeface="楷体" panose="02010609060101010101" pitchFamily="49" charset="-122"/>
                <a:cs typeface="Times New Roman" panose="02020603050405020304" pitchFamily="18" charset="0"/>
              </a:rPr>
              <a:t>-1</a:t>
            </a:r>
            <a:r>
              <a:rPr kumimoji="1" lang="en-US" altLang="zh-CN" dirty="0" smtClean="0">
                <a:solidFill>
                  <a:srgbClr val="0000FF"/>
                </a:solidFill>
                <a:ea typeface="楷体" panose="02010609060101010101" pitchFamily="49" charset="-122"/>
                <a:cs typeface="Times New Roman" panose="02020603050405020304" pitchFamily="18" charset="0"/>
              </a:rPr>
              <a:t>[</a:t>
            </a:r>
            <a:r>
              <a:rPr kumimoji="1" lang="en-US" altLang="zh-CN" i="1" dirty="0" err="1" smtClean="0">
                <a:solidFill>
                  <a:srgbClr val="0000FF"/>
                </a:solidFill>
                <a:ea typeface="楷体" panose="02010609060101010101" pitchFamily="49" charset="-122"/>
                <a:cs typeface="Times New Roman" panose="02020603050405020304" pitchFamily="18" charset="0"/>
              </a:rPr>
              <a:t>i</a:t>
            </a:r>
            <a:r>
              <a:rPr kumimoji="1" lang="en-US" altLang="zh-CN" dirty="0" smtClean="0">
                <a:solidFill>
                  <a:srgbClr val="0000FF"/>
                </a:solidFill>
                <a:ea typeface="楷体" panose="02010609060101010101" pitchFamily="49" charset="-122"/>
                <a:cs typeface="Times New Roman" panose="02020603050405020304" pitchFamily="18" charset="0"/>
              </a:rPr>
              <a:t>][</a:t>
            </a:r>
            <a:r>
              <a:rPr kumimoji="1" lang="en-US" altLang="zh-CN" i="1" dirty="0" smtClean="0">
                <a:solidFill>
                  <a:srgbClr val="0000FF"/>
                </a:solidFill>
                <a:ea typeface="楷体" panose="02010609060101010101" pitchFamily="49" charset="-122"/>
                <a:cs typeface="Times New Roman" panose="02020603050405020304" pitchFamily="18" charset="0"/>
              </a:rPr>
              <a:t>j</a:t>
            </a:r>
            <a:r>
              <a:rPr kumimoji="1" lang="en-US" altLang="zh-CN" dirty="0" smtClean="0">
                <a:solidFill>
                  <a:srgbClr val="0000FF"/>
                </a:solidFill>
                <a:ea typeface="楷体" panose="02010609060101010101" pitchFamily="49" charset="-122"/>
                <a:cs typeface="Times New Roman" panose="02020603050405020304" pitchFamily="18" charset="0"/>
              </a:rPr>
              <a:t>]=</a:t>
            </a:r>
            <a:r>
              <a:rPr lang="nb-NO" altLang="zh-CN" dirty="0" smtClean="0">
                <a:ea typeface="楷体" panose="02010609060101010101" pitchFamily="49" charset="-122"/>
                <a:cs typeface="Times New Roman" panose="02020603050405020304" pitchFamily="18" charset="0"/>
              </a:rPr>
              <a:t>g.edges</a:t>
            </a:r>
            <a:r>
              <a:rPr kumimoji="1" lang="en-US" altLang="zh-CN" dirty="0" smtClean="0">
                <a:solidFill>
                  <a:srgbClr val="0000FF"/>
                </a:solidFill>
                <a:ea typeface="楷体" panose="02010609060101010101" pitchFamily="49" charset="-122"/>
                <a:cs typeface="Times New Roman" panose="02020603050405020304" pitchFamily="18" charset="0"/>
              </a:rPr>
              <a:t>[</a:t>
            </a:r>
            <a:r>
              <a:rPr kumimoji="1" lang="en-US" altLang="zh-CN" i="1" dirty="0" err="1" smtClean="0">
                <a:solidFill>
                  <a:srgbClr val="0000FF"/>
                </a:solidFill>
                <a:ea typeface="楷体" panose="02010609060101010101" pitchFamily="49" charset="-122"/>
                <a:cs typeface="Times New Roman" panose="02020603050405020304" pitchFamily="18" charset="0"/>
              </a:rPr>
              <a:t>i</a:t>
            </a:r>
            <a:r>
              <a:rPr kumimoji="1" lang="en-US" altLang="zh-CN" dirty="0" smtClean="0">
                <a:solidFill>
                  <a:srgbClr val="0000FF"/>
                </a:solidFill>
                <a:ea typeface="楷体" panose="02010609060101010101" pitchFamily="49" charset="-122"/>
                <a:cs typeface="Times New Roman" panose="02020603050405020304" pitchFamily="18" charset="0"/>
              </a:rPr>
              <a:t>][</a:t>
            </a:r>
            <a:r>
              <a:rPr kumimoji="1" lang="en-US" altLang="zh-CN" i="1" dirty="0" smtClean="0">
                <a:solidFill>
                  <a:srgbClr val="0000FF"/>
                </a:solidFill>
                <a:ea typeface="楷体" panose="02010609060101010101" pitchFamily="49" charset="-122"/>
                <a:cs typeface="Times New Roman" panose="02020603050405020304" pitchFamily="18" charset="0"/>
              </a:rPr>
              <a:t>j</a:t>
            </a:r>
            <a:r>
              <a:rPr kumimoji="1" lang="en-US" altLang="zh-CN" dirty="0" smtClean="0">
                <a:solidFill>
                  <a:srgbClr val="0000FF"/>
                </a:solidFill>
                <a:ea typeface="楷体" panose="02010609060101010101" pitchFamily="49" charset="-122"/>
                <a:cs typeface="Times New Roman" panose="02020603050405020304" pitchFamily="18" charset="0"/>
              </a:rPr>
              <a:t>]</a:t>
            </a:r>
            <a:r>
              <a:rPr kumimoji="1" lang="zh-CN" altLang="en-US" dirty="0" smtClean="0">
                <a:solidFill>
                  <a:srgbClr val="0000FF"/>
                </a:solidFill>
                <a:ea typeface="楷体" panose="02010609060101010101" pitchFamily="49" charset="-122"/>
                <a:cs typeface="Times New Roman" panose="02020603050405020304" pitchFamily="18" charset="0"/>
              </a:rPr>
              <a:t>。</a:t>
            </a:r>
            <a:endParaRPr kumimoji="1" lang="en-US" altLang="zh-CN" dirty="0" smtClean="0">
              <a:solidFill>
                <a:srgbClr val="0000FF"/>
              </a:solidFill>
              <a:ea typeface="楷体" panose="02010609060101010101" pitchFamily="49" charset="-122"/>
              <a:cs typeface="Times New Roman" panose="02020603050405020304" pitchFamily="18" charset="0"/>
            </a:endParaRPr>
          </a:p>
          <a:p>
            <a:pPr algn="l"/>
            <a:r>
              <a:rPr kumimoji="1" lang="zh-CN" altLang="en-US" dirty="0" smtClean="0">
                <a:ea typeface="楷体" panose="02010609060101010101" pitchFamily="49" charset="-122"/>
                <a:cs typeface="Times New Roman" panose="02020603050405020304" pitchFamily="18" charset="0"/>
                <a:sym typeface="Wingdings" panose="05000000000000000000"/>
              </a:rPr>
              <a:t> </a:t>
            </a:r>
            <a:r>
              <a:rPr kumimoji="1" lang="zh-CN" altLang="en-US" dirty="0" smtClean="0">
                <a:ea typeface="楷体" panose="02010609060101010101" pitchFamily="49" charset="-122"/>
                <a:cs typeface="Times New Roman" panose="02020603050405020304" pitchFamily="18" charset="0"/>
              </a:rPr>
              <a:t>考虑从</a:t>
            </a:r>
            <a:r>
              <a:rPr kumimoji="1" lang="en-US" altLang="zh-CN" i="1" dirty="0" err="1" smtClean="0">
                <a:ea typeface="楷体" panose="02010609060101010101" pitchFamily="49" charset="-122"/>
                <a:cs typeface="Times New Roman" panose="02020603050405020304" pitchFamily="18" charset="0"/>
              </a:rPr>
              <a:t>i</a:t>
            </a:r>
            <a:r>
              <a:rPr kumimoji="1" lang="en-US" altLang="zh-CN" i="1" dirty="0" smtClean="0">
                <a:ea typeface="楷体" panose="02010609060101010101" pitchFamily="49" charset="-122"/>
                <a:cs typeface="Times New Roman" panose="02020603050405020304" pitchFamily="18" charset="0"/>
              </a:rPr>
              <a:t>  </a:t>
            </a:r>
            <a:r>
              <a:rPr kumimoji="1" lang="zh-CN" altLang="en-US" dirty="0" smtClean="0">
                <a:solidFill>
                  <a:srgbClr val="FF00FF"/>
                </a:solidFill>
                <a:ea typeface="楷体" panose="02010609060101010101" pitchFamily="49" charset="-122"/>
                <a:cs typeface="Times New Roman" panose="02020603050405020304" pitchFamily="18" charset="0"/>
                <a:sym typeface="Wingdings" panose="05000000000000000000"/>
              </a:rPr>
              <a:t></a:t>
            </a:r>
            <a:r>
              <a:rPr kumimoji="1" lang="zh-CN" altLang="en-US" dirty="0" smtClean="0">
                <a:ea typeface="楷体" panose="02010609060101010101" pitchFamily="49" charset="-122"/>
                <a:cs typeface="Times New Roman" panose="02020603050405020304" pitchFamily="18" charset="0"/>
                <a:sym typeface="Wingdings" panose="05000000000000000000"/>
              </a:rPr>
              <a:t>  </a:t>
            </a:r>
            <a:r>
              <a:rPr kumimoji="1" lang="en-US" altLang="zh-CN" i="1" dirty="0" smtClean="0">
                <a:ea typeface="楷体" panose="02010609060101010101" pitchFamily="49" charset="-122"/>
                <a:cs typeface="Times New Roman" panose="02020603050405020304" pitchFamily="18" charset="0"/>
              </a:rPr>
              <a:t>j</a:t>
            </a:r>
            <a:r>
              <a:rPr kumimoji="1" lang="zh-CN" altLang="en-US" dirty="0">
                <a:ea typeface="楷体" panose="02010609060101010101" pitchFamily="49" charset="-122"/>
                <a:cs typeface="Times New Roman" panose="02020603050405020304" pitchFamily="18" charset="0"/>
              </a:rPr>
              <a:t>的最短路径经过编号为</a:t>
            </a:r>
            <a:r>
              <a:rPr kumimoji="1" lang="en-US" altLang="zh-CN" i="1" dirty="0" smtClean="0">
                <a:ea typeface="楷体" panose="02010609060101010101" pitchFamily="49" charset="-122"/>
                <a:cs typeface="Times New Roman" panose="02020603050405020304" pitchFamily="18" charset="0"/>
              </a:rPr>
              <a:t>k</a:t>
            </a:r>
            <a:r>
              <a:rPr kumimoji="1" lang="zh-CN" altLang="en-US" dirty="0" smtClean="0">
                <a:ea typeface="楷体" panose="02010609060101010101" pitchFamily="49" charset="-122"/>
                <a:cs typeface="Times New Roman" panose="02020603050405020304" pitchFamily="18" charset="0"/>
              </a:rPr>
              <a:t>顶点</a:t>
            </a:r>
            <a:r>
              <a:rPr kumimoji="1" lang="zh-CN" altLang="en-US" dirty="0">
                <a:ea typeface="楷体" panose="02010609060101010101" pitchFamily="49" charset="-122"/>
                <a:cs typeface="Times New Roman" panose="02020603050405020304" pitchFamily="18" charset="0"/>
              </a:rPr>
              <a:t>的</a:t>
            </a:r>
            <a:r>
              <a:rPr kumimoji="1" lang="zh-CN" altLang="en-US" dirty="0" smtClean="0">
                <a:ea typeface="楷体" panose="02010609060101010101" pitchFamily="49" charset="-122"/>
                <a:cs typeface="Times New Roman" panose="02020603050405020304" pitchFamily="18" charset="0"/>
              </a:rPr>
              <a:t>情况：</a:t>
            </a:r>
            <a:endParaRPr kumimoji="1" lang="zh-CN" altLang="en-US" dirty="0">
              <a:ea typeface="楷体" panose="02010609060101010101" pitchFamily="49" charset="-122"/>
              <a:cs typeface="Times New Roman" panose="02020603050405020304" pitchFamily="18" charset="0"/>
            </a:endParaRPr>
          </a:p>
        </p:txBody>
      </p:sp>
      <p:sp>
        <p:nvSpPr>
          <p:cNvPr id="24" name="左弧形箭头 23"/>
          <p:cNvSpPr/>
          <p:nvPr/>
        </p:nvSpPr>
        <p:spPr>
          <a:xfrm>
            <a:off x="1500166" y="4929198"/>
            <a:ext cx="357190" cy="714380"/>
          </a:xfrm>
          <a:prstGeom prst="curv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sp>
        <p:nvSpPr>
          <p:cNvPr id="25" name="TextBox 24"/>
          <p:cNvSpPr txBox="1"/>
          <p:nvPr/>
        </p:nvSpPr>
        <p:spPr>
          <a:xfrm>
            <a:off x="1857356" y="5214950"/>
            <a:ext cx="6643734"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kumimoji="1" lang="en-US" altLang="zh-CN" sz="2000" i="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en-US" altLang="zh-CN" sz="2000" baseline="-30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nb-NO"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g.edges</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j</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i="1" baseline="-25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]=MIN{ </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i="1" baseline="-25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baseline="-25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i="1" baseline="-25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baseline="-25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i="1" baseline="-25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baseline="-25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 </a:t>
            </a:r>
            <a:r>
              <a:rPr kumimoji="1" lang="en-US" altLang="zh-CN" sz="2000" dirty="0" smtClean="0">
                <a:solidFill>
                  <a:srgbClr val="3333FF"/>
                </a:solidFill>
                <a:latin typeface="+mj-ea"/>
                <a:ea typeface="+mj-ea"/>
                <a:cs typeface="Times New Roman" panose="02020603050405020304" pitchFamily="18" charset="0"/>
              </a:rPr>
              <a:t>≤</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k</a:t>
            </a:r>
            <a:r>
              <a:rPr kumimoji="1" lang="en-US" altLang="zh-CN" sz="2000" dirty="0" err="1" smtClean="0">
                <a:solidFill>
                  <a:srgbClr val="3333FF"/>
                </a:solidFill>
                <a:latin typeface="+mn-ea"/>
                <a:cs typeface="Times New Roman" panose="02020603050405020304" pitchFamily="18" charset="0"/>
              </a:rPr>
              <a:t>≤</a:t>
            </a:r>
            <a:r>
              <a:rPr kumimoji="1" lang="en-US" altLang="zh-CN" sz="2000" i="1"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z="2000" dirty="0" smtClean="0">
                <a:solidFill>
                  <a:srgbClr val="3333FF"/>
                </a:solidFill>
                <a:latin typeface="+mj-ea"/>
                <a:ea typeface="+mj-ea"/>
                <a:cs typeface="Times New Roman" panose="02020603050405020304" pitchFamily="18" charset="0"/>
              </a:rPr>
              <a:t>-</a:t>
            </a:r>
            <a:r>
              <a:rPr kumimoji="1"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157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3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0" grpId="0" bldLvl="0" animBg="1"/>
      <p:bldP spid="24" grpId="0" bldLvl="0" animBg="1"/>
      <p:bldP spid="25" grpId="0" bldLvl="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2" name="Text Box 4"/>
          <p:cNvSpPr txBox="1">
            <a:spLocks noChangeArrowheads="1"/>
          </p:cNvSpPr>
          <p:nvPr/>
        </p:nvSpPr>
        <p:spPr bwMode="auto">
          <a:xfrm>
            <a:off x="435004" y="1412875"/>
            <a:ext cx="6103951" cy="369332"/>
          </a:xfrm>
          <a:prstGeom prst="rect">
            <a:avLst/>
          </a:prstGeom>
          <a:noFill/>
          <a:ln w="28575" algn="ctr">
            <a:noFill/>
            <a:miter lim="800000"/>
          </a:ln>
          <a:effectLst/>
        </p:spPr>
        <p:txBody>
          <a:bodyPr wrap="square" lIns="0" tIns="0" rIns="0" bIns="0">
            <a:spAutoFit/>
          </a:bodyPr>
          <a:lstStyle/>
          <a:p>
            <a:pPr algn="l"/>
            <a:r>
              <a:rPr lang="zh-CN" altLang="en-US" dirty="0" smtClean="0">
                <a:solidFill>
                  <a:srgbClr val="FF00FF"/>
                </a:solidFill>
                <a:ea typeface="楷体" panose="02010609060101010101" pitchFamily="49" charset="-122"/>
                <a:cs typeface="Times New Roman" panose="02020603050405020304" pitchFamily="18" charset="0"/>
              </a:rPr>
              <a:t>（</a:t>
            </a:r>
            <a:r>
              <a:rPr lang="en-US" altLang="zh-CN" dirty="0" smtClean="0">
                <a:solidFill>
                  <a:srgbClr val="FF00FF"/>
                </a:solidFill>
                <a:ea typeface="楷体" panose="02010609060101010101" pitchFamily="49" charset="-122"/>
                <a:cs typeface="Times New Roman" panose="02020603050405020304" pitchFamily="18" charset="0"/>
              </a:rPr>
              <a:t>1</a:t>
            </a:r>
            <a:r>
              <a:rPr lang="zh-CN" altLang="en-US" dirty="0" smtClean="0">
                <a:solidFill>
                  <a:srgbClr val="FF00FF"/>
                </a:solidFill>
                <a:ea typeface="楷体" panose="02010609060101010101" pitchFamily="49" charset="-122"/>
                <a:cs typeface="Times New Roman" panose="02020603050405020304" pitchFamily="18" charset="0"/>
              </a:rPr>
              <a:t>）用</a:t>
            </a:r>
            <a:r>
              <a:rPr lang="zh-CN" altLang="en-US" dirty="0">
                <a:solidFill>
                  <a:srgbClr val="FF00FF"/>
                </a:solidFill>
                <a:ea typeface="楷体" panose="02010609060101010101" pitchFamily="49" charset="-122"/>
                <a:cs typeface="Times New Roman" panose="02020603050405020304" pitchFamily="18" charset="0"/>
              </a:rPr>
              <a:t>二维数组</a:t>
            </a:r>
            <a:r>
              <a:rPr lang="en-US" altLang="zh-CN" i="1" dirty="0">
                <a:solidFill>
                  <a:srgbClr val="FF00FF"/>
                </a:solidFill>
                <a:ea typeface="楷体" panose="02010609060101010101" pitchFamily="49" charset="-122"/>
                <a:cs typeface="Times New Roman" panose="02020603050405020304" pitchFamily="18" charset="0"/>
              </a:rPr>
              <a:t>A</a:t>
            </a:r>
            <a:r>
              <a:rPr lang="zh-CN" altLang="en-US" dirty="0">
                <a:solidFill>
                  <a:srgbClr val="FF00FF"/>
                </a:solidFill>
                <a:ea typeface="楷体" panose="02010609060101010101" pitchFamily="49" charset="-122"/>
                <a:cs typeface="Times New Roman" panose="02020603050405020304" pitchFamily="18" charset="0"/>
              </a:rPr>
              <a:t>存储最短路径长度：</a:t>
            </a:r>
          </a:p>
        </p:txBody>
      </p:sp>
      <p:sp>
        <p:nvSpPr>
          <p:cNvPr id="268293" name="Text Box 5"/>
          <p:cNvSpPr txBox="1">
            <a:spLocks noChangeArrowheads="1"/>
          </p:cNvSpPr>
          <p:nvPr/>
        </p:nvSpPr>
        <p:spPr bwMode="auto">
          <a:xfrm>
            <a:off x="792194" y="2071678"/>
            <a:ext cx="6923078" cy="864917"/>
          </a:xfrm>
          <a:prstGeom prst="rect">
            <a:avLst/>
          </a:prstGeom>
          <a:noFill/>
          <a:ln w="28575" algn="ctr">
            <a:noFill/>
            <a:miter lim="800000"/>
          </a:ln>
          <a:effectLst/>
        </p:spPr>
        <p:txBody>
          <a:bodyPr wrap="square" lIns="0" tIns="0" rIns="0" bIns="0">
            <a:spAutoFit/>
          </a:bodyPr>
          <a:lstStyle/>
          <a:p>
            <a:pPr marL="457200" indent="-457200" algn="l">
              <a:lnSpc>
                <a:spcPct val="150000"/>
              </a:lnSpc>
              <a:buFontTx/>
              <a:buBlip>
                <a:blip r:embed="rId2"/>
              </a:buBlip>
            </a:pPr>
            <a:r>
              <a:rPr lang="en-US" altLang="zh-CN" sz="2000" i="1" dirty="0" err="1">
                <a:ea typeface="楷体" panose="02010609060101010101" pitchFamily="49" charset="-122"/>
                <a:cs typeface="Times New Roman" panose="02020603050405020304" pitchFamily="18" charset="0"/>
              </a:rPr>
              <a:t>A</a:t>
            </a:r>
            <a:r>
              <a:rPr lang="en-US" altLang="zh-CN" sz="2000" i="1" baseline="-25000" dirty="0" err="1">
                <a:ea typeface="楷体" panose="02010609060101010101" pitchFamily="49" charset="-122"/>
                <a:cs typeface="Times New Roman" panose="02020603050405020304" pitchFamily="18" charset="0"/>
              </a:rPr>
              <a:t>k</a:t>
            </a:r>
            <a:r>
              <a:rPr lang="en-US" altLang="zh-CN" sz="2000" dirty="0">
                <a:ea typeface="楷体" panose="02010609060101010101" pitchFamily="49" charset="-122"/>
                <a:cs typeface="Times New Roman" panose="02020603050405020304" pitchFamily="18" charset="0"/>
              </a:rPr>
              <a:t>[</a:t>
            </a:r>
            <a:r>
              <a:rPr lang="en-US" altLang="zh-CN" sz="2000" i="1" dirty="0" err="1">
                <a:ea typeface="楷体" panose="02010609060101010101" pitchFamily="49" charset="-122"/>
                <a:cs typeface="Times New Roman" panose="02020603050405020304" pitchFamily="18" charset="0"/>
              </a:rPr>
              <a:t>i</a:t>
            </a:r>
            <a:r>
              <a:rPr lang="en-US" altLang="zh-CN" sz="2000" dirty="0">
                <a:ea typeface="楷体" panose="02010609060101010101" pitchFamily="49" charset="-122"/>
                <a:cs typeface="Times New Roman" panose="02020603050405020304" pitchFamily="18" charset="0"/>
              </a:rPr>
              <a:t>][</a:t>
            </a:r>
            <a:r>
              <a:rPr lang="en-US" altLang="zh-CN" sz="2000" i="1" dirty="0">
                <a:ea typeface="楷体" panose="02010609060101010101" pitchFamily="49" charset="-122"/>
                <a:cs typeface="Times New Roman" panose="02020603050405020304" pitchFamily="18" charset="0"/>
              </a:rPr>
              <a:t>j</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表示考虑顶点</a:t>
            </a:r>
            <a:r>
              <a:rPr lang="en-US" altLang="zh-CN" sz="2000" dirty="0" err="1">
                <a:ea typeface="楷体" panose="02010609060101010101" pitchFamily="49" charset="-122"/>
                <a:cs typeface="Times New Roman" panose="02020603050405020304" pitchFamily="18" charset="0"/>
              </a:rPr>
              <a:t>0~</a:t>
            </a:r>
            <a:r>
              <a:rPr lang="en-US" altLang="zh-CN" sz="2000" i="1" dirty="0" err="1">
                <a:ea typeface="楷体" panose="02010609060101010101" pitchFamily="49" charset="-122"/>
                <a:cs typeface="Times New Roman" panose="02020603050405020304" pitchFamily="18" charset="0"/>
              </a:rPr>
              <a:t>k</a:t>
            </a:r>
            <a:r>
              <a:rPr lang="zh-CN" altLang="en-US" sz="2000" dirty="0">
                <a:ea typeface="楷体" panose="02010609060101010101" pitchFamily="49" charset="-122"/>
                <a:cs typeface="Times New Roman" panose="02020603050405020304" pitchFamily="18" charset="0"/>
              </a:rPr>
              <a:t>后得出</a:t>
            </a:r>
            <a:r>
              <a:rPr lang="zh-CN" altLang="en-US" sz="2000" dirty="0" smtClean="0">
                <a:ea typeface="楷体" panose="02010609060101010101" pitchFamily="49" charset="-122"/>
                <a:cs typeface="Times New Roman" panose="02020603050405020304" pitchFamily="18" charset="0"/>
              </a:rPr>
              <a:t>的</a:t>
            </a:r>
            <a:r>
              <a:rPr lang="en-US" altLang="zh-CN" sz="2000" i="1" dirty="0" err="1" smtClean="0">
                <a:ea typeface="楷体" panose="02010609060101010101" pitchFamily="49" charset="-122"/>
                <a:cs typeface="Times New Roman" panose="02020603050405020304" pitchFamily="18" charset="0"/>
              </a:rPr>
              <a:t>i</a:t>
            </a:r>
            <a:r>
              <a:rPr lang="en-US" altLang="zh-CN" sz="2000" i="1" dirty="0" smtClean="0">
                <a:ea typeface="楷体" panose="02010609060101010101" pitchFamily="49" charset="-122"/>
                <a:cs typeface="Times New Roman" panose="02020603050405020304" pitchFamily="18" charset="0"/>
              </a:rPr>
              <a:t> </a:t>
            </a:r>
            <a:r>
              <a:rPr lang="en-US" altLang="zh-CN" sz="20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000" i="1" dirty="0" smtClean="0">
                <a:ea typeface="楷体" panose="02010609060101010101" pitchFamily="49" charset="-122"/>
                <a:cs typeface="Times New Roman" panose="02020603050405020304" pitchFamily="18" charset="0"/>
                <a:sym typeface="Wingdings" panose="05000000000000000000"/>
              </a:rPr>
              <a:t> </a:t>
            </a:r>
            <a:r>
              <a:rPr lang="en-US" altLang="zh-CN" sz="2000" i="1" dirty="0" smtClean="0">
                <a:ea typeface="楷体" panose="02010609060101010101" pitchFamily="49" charset="-122"/>
                <a:cs typeface="Times New Roman" panose="02020603050405020304" pitchFamily="18" charset="0"/>
              </a:rPr>
              <a:t>j</a:t>
            </a:r>
            <a:r>
              <a:rPr lang="zh-CN" altLang="en-US" sz="2000" dirty="0">
                <a:ea typeface="楷体" panose="02010609060101010101" pitchFamily="49" charset="-122"/>
                <a:cs typeface="Times New Roman" panose="02020603050405020304" pitchFamily="18" charset="0"/>
              </a:rPr>
              <a:t>的最短路径长度。</a:t>
            </a:r>
          </a:p>
          <a:p>
            <a:pPr marL="457200" indent="-457200" algn="l">
              <a:lnSpc>
                <a:spcPct val="150000"/>
              </a:lnSpc>
              <a:buFontTx/>
              <a:buBlip>
                <a:blip r:embed="rId2"/>
              </a:buBlip>
            </a:pPr>
            <a:r>
              <a:rPr lang="en-US" altLang="zh-CN" sz="2000" i="1" dirty="0">
                <a:ea typeface="楷体" panose="02010609060101010101" pitchFamily="49" charset="-122"/>
                <a:cs typeface="Times New Roman" panose="02020603050405020304" pitchFamily="18" charset="0"/>
              </a:rPr>
              <a:t>A</a:t>
            </a:r>
            <a:r>
              <a:rPr lang="en-US" altLang="zh-CN" sz="2000" i="1" baseline="-25000" dirty="0">
                <a:ea typeface="楷体" panose="02010609060101010101" pitchFamily="49" charset="-122"/>
                <a:cs typeface="Times New Roman" panose="02020603050405020304" pitchFamily="18" charset="0"/>
              </a:rPr>
              <a:t>n</a:t>
            </a:r>
            <a:r>
              <a:rPr lang="en-US" altLang="zh-CN" sz="2000" baseline="-25000" dirty="0">
                <a:ea typeface="楷体" panose="02010609060101010101" pitchFamily="49" charset="-122"/>
                <a:cs typeface="Times New Roman" panose="02020603050405020304" pitchFamily="18" charset="0"/>
              </a:rPr>
              <a:t>-1</a:t>
            </a:r>
            <a:r>
              <a:rPr lang="en-US" altLang="zh-CN" sz="2000" dirty="0">
                <a:ea typeface="楷体" panose="02010609060101010101" pitchFamily="49" charset="-122"/>
                <a:cs typeface="Times New Roman" panose="02020603050405020304" pitchFamily="18" charset="0"/>
              </a:rPr>
              <a:t>[</a:t>
            </a:r>
            <a:r>
              <a:rPr lang="en-US" altLang="zh-CN" sz="2000" i="1" dirty="0" err="1">
                <a:ea typeface="楷体" panose="02010609060101010101" pitchFamily="49" charset="-122"/>
                <a:cs typeface="Times New Roman" panose="02020603050405020304" pitchFamily="18" charset="0"/>
              </a:rPr>
              <a:t>i</a:t>
            </a:r>
            <a:r>
              <a:rPr lang="en-US" altLang="zh-CN" sz="2000" dirty="0">
                <a:ea typeface="楷体" panose="02010609060101010101" pitchFamily="49" charset="-122"/>
                <a:cs typeface="Times New Roman" panose="02020603050405020304" pitchFamily="18" charset="0"/>
              </a:rPr>
              <a:t>][</a:t>
            </a:r>
            <a:r>
              <a:rPr lang="en-US" altLang="zh-CN" sz="2000" i="1" dirty="0">
                <a:ea typeface="楷体" panose="02010609060101010101" pitchFamily="49" charset="-122"/>
                <a:cs typeface="Times New Roman" panose="02020603050405020304" pitchFamily="18" charset="0"/>
              </a:rPr>
              <a:t>j</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表示</a:t>
            </a:r>
            <a:r>
              <a:rPr lang="zh-CN" altLang="en-US" sz="2000" dirty="0" smtClean="0">
                <a:ea typeface="楷体" panose="02010609060101010101" pitchFamily="49" charset="-122"/>
                <a:cs typeface="Times New Roman" panose="02020603050405020304" pitchFamily="18" charset="0"/>
              </a:rPr>
              <a:t>最终的</a:t>
            </a:r>
            <a:r>
              <a:rPr lang="en-US" altLang="zh-CN" sz="2000" i="1" dirty="0" err="1" smtClean="0">
                <a:ea typeface="楷体" panose="02010609060101010101" pitchFamily="49" charset="-122"/>
                <a:cs typeface="Times New Roman" panose="02020603050405020304" pitchFamily="18" charset="0"/>
              </a:rPr>
              <a:t>i</a:t>
            </a:r>
            <a:r>
              <a:rPr lang="en-US" altLang="zh-CN" sz="2000" i="1" dirty="0" smtClean="0">
                <a:ea typeface="楷体" panose="02010609060101010101" pitchFamily="49" charset="-122"/>
                <a:cs typeface="Times New Roman" panose="02020603050405020304" pitchFamily="18" charset="0"/>
              </a:rPr>
              <a:t> </a:t>
            </a:r>
            <a:r>
              <a:rPr lang="en-US" altLang="zh-CN" sz="20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000" i="1" dirty="0" smtClean="0">
                <a:ea typeface="楷体" panose="02010609060101010101" pitchFamily="49" charset="-122"/>
                <a:cs typeface="Times New Roman" panose="02020603050405020304" pitchFamily="18" charset="0"/>
                <a:sym typeface="Wingdings" panose="05000000000000000000"/>
              </a:rPr>
              <a:t> </a:t>
            </a:r>
            <a:r>
              <a:rPr lang="en-US" altLang="zh-CN" sz="2000" i="1" dirty="0" smtClean="0">
                <a:ea typeface="楷体" panose="02010609060101010101" pitchFamily="49" charset="-122"/>
                <a:cs typeface="Times New Roman" panose="02020603050405020304" pitchFamily="18" charset="0"/>
              </a:rPr>
              <a:t>j</a:t>
            </a:r>
            <a:r>
              <a:rPr lang="zh-CN" altLang="en-US" sz="2000" dirty="0" smtClean="0">
                <a:ea typeface="楷体" panose="02010609060101010101" pitchFamily="49" charset="-122"/>
                <a:cs typeface="Times New Roman" panose="02020603050405020304" pitchFamily="18" charset="0"/>
              </a:rPr>
              <a:t>的</a:t>
            </a:r>
            <a:r>
              <a:rPr lang="zh-CN" altLang="en-US" sz="2000" dirty="0">
                <a:ea typeface="楷体" panose="02010609060101010101" pitchFamily="49" charset="-122"/>
                <a:cs typeface="Times New Roman" panose="02020603050405020304" pitchFamily="18" charset="0"/>
              </a:rPr>
              <a:t>最短路径长度。</a:t>
            </a:r>
          </a:p>
        </p:txBody>
      </p:sp>
      <p:sp>
        <p:nvSpPr>
          <p:cNvPr id="5" name="Text Box 9"/>
          <p:cNvSpPr txBox="1">
            <a:spLocks noChangeArrowheads="1"/>
          </p:cNvSpPr>
          <p:nvPr/>
        </p:nvSpPr>
        <p:spPr bwMode="auto">
          <a:xfrm>
            <a:off x="428596" y="357166"/>
            <a:ext cx="4105274" cy="514738"/>
          </a:xfrm>
          <a:prstGeom prst="rect">
            <a:avLst/>
          </a:prstGeom>
        </p:spPr>
        <p:style>
          <a:lnRef idx="1">
            <a:schemeClr val="accent6"/>
          </a:lnRef>
          <a:fillRef idx="2">
            <a:schemeClr val="accent6"/>
          </a:fillRef>
          <a:effectRef idx="1">
            <a:schemeClr val="accent6"/>
          </a:effectRef>
          <a:fontRef idx="minor">
            <a:schemeClr val="dk1"/>
          </a:fontRef>
        </p:style>
        <p:txBody>
          <a:bodyPr wrap="square" lIns="0" tIns="72000" rIns="0" bIns="72000">
            <a:spAutoFit/>
          </a:bodyPr>
          <a:lstStyle/>
          <a:p>
            <a:pPr algn="ct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算法设计（解决</a:t>
            </a:r>
            <a:r>
              <a:rPr lang="en-US" altLang="zh-CN"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个问题）</a:t>
            </a:r>
            <a:endPar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435004" y="3572481"/>
            <a:ext cx="5708632" cy="369332"/>
          </a:xfrm>
          <a:prstGeom prst="rect">
            <a:avLst/>
          </a:prstGeom>
          <a:noFill/>
          <a:ln w="28575" algn="ctr">
            <a:noFill/>
            <a:miter lim="800000"/>
          </a:ln>
          <a:effectLst/>
        </p:spPr>
        <p:txBody>
          <a:bodyPr wrap="square" lIns="0" tIns="0" rIns="0" bIns="0">
            <a:spAutoFit/>
          </a:bodyPr>
          <a:lstStyle/>
          <a:p>
            <a:pPr algn="l"/>
            <a:r>
              <a:rPr lang="zh-CN" altLang="en-US" dirty="0" smtClean="0">
                <a:solidFill>
                  <a:srgbClr val="FF00FF"/>
                </a:solidFill>
                <a:ea typeface="楷体" panose="02010609060101010101" pitchFamily="49" charset="-122"/>
                <a:cs typeface="Times New Roman" panose="02020603050405020304" pitchFamily="18" charset="0"/>
              </a:rPr>
              <a:t>（</a:t>
            </a:r>
            <a:r>
              <a:rPr lang="en-US" altLang="zh-CN" dirty="0" smtClean="0">
                <a:solidFill>
                  <a:srgbClr val="FF00FF"/>
                </a:solidFill>
                <a:ea typeface="楷体" panose="02010609060101010101" pitchFamily="49" charset="-122"/>
                <a:cs typeface="Times New Roman" panose="02020603050405020304" pitchFamily="18" charset="0"/>
              </a:rPr>
              <a:t>2</a:t>
            </a:r>
            <a:r>
              <a:rPr lang="zh-CN" altLang="en-US" dirty="0" smtClean="0">
                <a:solidFill>
                  <a:srgbClr val="FF00FF"/>
                </a:solidFill>
                <a:ea typeface="楷体" panose="02010609060101010101" pitchFamily="49" charset="-122"/>
                <a:cs typeface="Times New Roman" panose="02020603050405020304" pitchFamily="18" charset="0"/>
              </a:rPr>
              <a:t>）用</a:t>
            </a:r>
            <a:r>
              <a:rPr lang="zh-CN" altLang="en-US" dirty="0">
                <a:solidFill>
                  <a:srgbClr val="FF00FF"/>
                </a:solidFill>
                <a:ea typeface="楷体" panose="02010609060101010101" pitchFamily="49" charset="-122"/>
                <a:cs typeface="Times New Roman" panose="02020603050405020304" pitchFamily="18" charset="0"/>
              </a:rPr>
              <a:t>二维数组</a:t>
            </a:r>
            <a:r>
              <a:rPr lang="en-US" altLang="zh-CN" dirty="0">
                <a:solidFill>
                  <a:srgbClr val="FF00FF"/>
                </a:solidFill>
                <a:ea typeface="楷体" panose="02010609060101010101" pitchFamily="49" charset="-122"/>
                <a:cs typeface="Times New Roman" panose="02020603050405020304" pitchFamily="18" charset="0"/>
              </a:rPr>
              <a:t>path</a:t>
            </a:r>
            <a:r>
              <a:rPr lang="zh-CN" altLang="en-US" dirty="0">
                <a:solidFill>
                  <a:srgbClr val="FF00FF"/>
                </a:solidFill>
                <a:ea typeface="楷体" panose="02010609060101010101" pitchFamily="49" charset="-122"/>
                <a:cs typeface="Times New Roman" panose="02020603050405020304" pitchFamily="18" charset="0"/>
              </a:rPr>
              <a:t>存放最短路径：</a:t>
            </a:r>
          </a:p>
        </p:txBody>
      </p:sp>
      <p:sp>
        <p:nvSpPr>
          <p:cNvPr id="7" name="Text Box 5"/>
          <p:cNvSpPr txBox="1">
            <a:spLocks noChangeArrowheads="1"/>
          </p:cNvSpPr>
          <p:nvPr/>
        </p:nvSpPr>
        <p:spPr bwMode="auto">
          <a:xfrm>
            <a:off x="792194" y="4148744"/>
            <a:ext cx="6994516" cy="864917"/>
          </a:xfrm>
          <a:prstGeom prst="rect">
            <a:avLst/>
          </a:prstGeom>
          <a:noFill/>
          <a:ln w="28575" algn="ctr">
            <a:noFill/>
            <a:miter lim="800000"/>
          </a:ln>
          <a:effectLst/>
        </p:spPr>
        <p:txBody>
          <a:bodyPr wrap="square" lIns="0" tIns="0" rIns="0" bIns="0">
            <a:spAutoFit/>
          </a:bodyPr>
          <a:lstStyle/>
          <a:p>
            <a:pPr marL="457200" indent="-457200" algn="l">
              <a:lnSpc>
                <a:spcPct val="150000"/>
              </a:lnSpc>
              <a:buFontTx/>
              <a:buBlip>
                <a:blip r:embed="rId2"/>
              </a:buBlip>
            </a:pPr>
            <a:r>
              <a:rPr lang="en-US" altLang="zh-CN" sz="2000" dirty="0" err="1">
                <a:ea typeface="楷体" panose="02010609060101010101" pitchFamily="49" charset="-122"/>
                <a:cs typeface="Times New Roman" panose="02020603050405020304" pitchFamily="18" charset="0"/>
              </a:rPr>
              <a:t>path</a:t>
            </a:r>
            <a:r>
              <a:rPr lang="en-US" altLang="zh-CN" sz="2000" i="1" baseline="-25000" dirty="0" err="1">
                <a:ea typeface="楷体" panose="02010609060101010101" pitchFamily="49" charset="-122"/>
                <a:cs typeface="Times New Roman" panose="02020603050405020304" pitchFamily="18" charset="0"/>
              </a:rPr>
              <a:t>k</a:t>
            </a:r>
            <a:r>
              <a:rPr lang="en-US" altLang="zh-CN" sz="2000" dirty="0">
                <a:ea typeface="楷体" panose="02010609060101010101" pitchFamily="49" charset="-122"/>
                <a:cs typeface="Times New Roman" panose="02020603050405020304" pitchFamily="18" charset="0"/>
              </a:rPr>
              <a:t>[</a:t>
            </a:r>
            <a:r>
              <a:rPr lang="en-US" altLang="zh-CN" sz="2000" i="1" dirty="0" err="1">
                <a:ea typeface="楷体" panose="02010609060101010101" pitchFamily="49" charset="-122"/>
                <a:cs typeface="Times New Roman" panose="02020603050405020304" pitchFamily="18" charset="0"/>
              </a:rPr>
              <a:t>i</a:t>
            </a:r>
            <a:r>
              <a:rPr lang="en-US" altLang="zh-CN" sz="2000" dirty="0">
                <a:ea typeface="楷体" panose="02010609060101010101" pitchFamily="49" charset="-122"/>
                <a:cs typeface="Times New Roman" panose="02020603050405020304" pitchFamily="18" charset="0"/>
              </a:rPr>
              <a:t>][</a:t>
            </a:r>
            <a:r>
              <a:rPr lang="en-US" altLang="zh-CN" sz="2000" i="1" dirty="0">
                <a:ea typeface="楷体" panose="02010609060101010101" pitchFamily="49" charset="-122"/>
                <a:cs typeface="Times New Roman" panose="02020603050405020304" pitchFamily="18" charset="0"/>
              </a:rPr>
              <a:t>j</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表示考虑顶点</a:t>
            </a:r>
            <a:r>
              <a:rPr lang="en-US" altLang="zh-CN" sz="2000" dirty="0" err="1">
                <a:ea typeface="楷体" panose="02010609060101010101" pitchFamily="49" charset="-122"/>
                <a:cs typeface="Times New Roman" panose="02020603050405020304" pitchFamily="18" charset="0"/>
              </a:rPr>
              <a:t>0~</a:t>
            </a:r>
            <a:r>
              <a:rPr lang="en-US" altLang="zh-CN" sz="2000" i="1" dirty="0" err="1">
                <a:ea typeface="楷体" panose="02010609060101010101" pitchFamily="49" charset="-122"/>
                <a:cs typeface="Times New Roman" panose="02020603050405020304" pitchFamily="18" charset="0"/>
              </a:rPr>
              <a:t>k</a:t>
            </a:r>
            <a:r>
              <a:rPr lang="zh-CN" altLang="en-US" sz="2000" dirty="0">
                <a:ea typeface="楷体" panose="02010609060101010101" pitchFamily="49" charset="-122"/>
                <a:cs typeface="Times New Roman" panose="02020603050405020304" pitchFamily="18" charset="0"/>
              </a:rPr>
              <a:t>后得出</a:t>
            </a:r>
            <a:r>
              <a:rPr lang="zh-CN" altLang="en-US" sz="2000" dirty="0" smtClean="0">
                <a:ea typeface="楷体" panose="02010609060101010101" pitchFamily="49" charset="-122"/>
                <a:cs typeface="Times New Roman" panose="02020603050405020304" pitchFamily="18" charset="0"/>
              </a:rPr>
              <a:t>的</a:t>
            </a:r>
            <a:r>
              <a:rPr lang="en-US" altLang="zh-CN" sz="2000" i="1" dirty="0" err="1" smtClean="0">
                <a:ea typeface="楷体" panose="02010609060101010101" pitchFamily="49" charset="-122"/>
                <a:cs typeface="Times New Roman" panose="02020603050405020304" pitchFamily="18" charset="0"/>
              </a:rPr>
              <a:t>i</a:t>
            </a:r>
            <a:r>
              <a:rPr lang="en-US" altLang="zh-CN" sz="2000" i="1" dirty="0" smtClean="0">
                <a:ea typeface="楷体" panose="02010609060101010101" pitchFamily="49" charset="-122"/>
                <a:cs typeface="Times New Roman" panose="02020603050405020304" pitchFamily="18" charset="0"/>
              </a:rPr>
              <a:t> </a:t>
            </a:r>
            <a:r>
              <a:rPr lang="en-US" altLang="zh-CN" sz="20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000" i="1" dirty="0" smtClean="0">
                <a:ea typeface="楷体" panose="02010609060101010101" pitchFamily="49" charset="-122"/>
                <a:cs typeface="Times New Roman" panose="02020603050405020304" pitchFamily="18" charset="0"/>
                <a:sym typeface="Wingdings" panose="05000000000000000000"/>
              </a:rPr>
              <a:t> </a:t>
            </a:r>
            <a:r>
              <a:rPr lang="en-US" altLang="zh-CN" sz="2000" i="1" dirty="0" smtClean="0">
                <a:ea typeface="楷体" panose="02010609060101010101" pitchFamily="49" charset="-122"/>
                <a:cs typeface="Times New Roman" panose="02020603050405020304" pitchFamily="18" charset="0"/>
              </a:rPr>
              <a:t>j</a:t>
            </a:r>
            <a:r>
              <a:rPr lang="zh-CN" altLang="en-US" sz="2000" dirty="0" smtClean="0">
                <a:ea typeface="楷体" panose="02010609060101010101" pitchFamily="49" charset="-122"/>
                <a:cs typeface="Times New Roman" panose="02020603050405020304" pitchFamily="18" charset="0"/>
              </a:rPr>
              <a:t>的</a:t>
            </a:r>
            <a:r>
              <a:rPr lang="zh-CN" altLang="en-US" sz="2000" dirty="0">
                <a:ea typeface="楷体" panose="02010609060101010101" pitchFamily="49" charset="-122"/>
                <a:cs typeface="Times New Roman" panose="02020603050405020304" pitchFamily="18" charset="0"/>
              </a:rPr>
              <a:t>最短路径。</a:t>
            </a:r>
          </a:p>
          <a:p>
            <a:pPr marL="457200" indent="-457200" algn="l">
              <a:lnSpc>
                <a:spcPct val="150000"/>
              </a:lnSpc>
              <a:buFontTx/>
              <a:buBlip>
                <a:blip r:embed="rId2"/>
              </a:buBlip>
            </a:pPr>
            <a:r>
              <a:rPr lang="en-US" altLang="zh-CN" sz="2000" dirty="0" err="1">
                <a:ea typeface="楷体" panose="02010609060101010101" pitchFamily="49" charset="-122"/>
                <a:cs typeface="Times New Roman" panose="02020603050405020304" pitchFamily="18" charset="0"/>
              </a:rPr>
              <a:t>path</a:t>
            </a:r>
            <a:r>
              <a:rPr lang="en-US" altLang="zh-CN" sz="2000" i="1" baseline="-25000" dirty="0" err="1">
                <a:ea typeface="楷体" panose="02010609060101010101" pitchFamily="49" charset="-122"/>
                <a:cs typeface="Times New Roman" panose="02020603050405020304" pitchFamily="18" charset="0"/>
              </a:rPr>
              <a:t>n</a:t>
            </a:r>
            <a:r>
              <a:rPr lang="en-US" altLang="zh-CN" sz="2000" baseline="-25000" dirty="0">
                <a:ea typeface="楷体" panose="02010609060101010101" pitchFamily="49" charset="-122"/>
                <a:cs typeface="Times New Roman" panose="02020603050405020304" pitchFamily="18" charset="0"/>
              </a:rPr>
              <a:t>-1</a:t>
            </a:r>
            <a:r>
              <a:rPr lang="en-US" altLang="zh-CN" sz="2000" dirty="0">
                <a:ea typeface="楷体" panose="02010609060101010101" pitchFamily="49" charset="-122"/>
                <a:cs typeface="Times New Roman" panose="02020603050405020304" pitchFamily="18" charset="0"/>
              </a:rPr>
              <a:t>[</a:t>
            </a:r>
            <a:r>
              <a:rPr lang="en-US" altLang="zh-CN" sz="2000" i="1" dirty="0" err="1">
                <a:ea typeface="楷体" panose="02010609060101010101" pitchFamily="49" charset="-122"/>
                <a:cs typeface="Times New Roman" panose="02020603050405020304" pitchFamily="18" charset="0"/>
              </a:rPr>
              <a:t>i</a:t>
            </a:r>
            <a:r>
              <a:rPr lang="en-US" altLang="zh-CN" sz="2000" dirty="0">
                <a:ea typeface="楷体" panose="02010609060101010101" pitchFamily="49" charset="-122"/>
                <a:cs typeface="Times New Roman" panose="02020603050405020304" pitchFamily="18" charset="0"/>
              </a:rPr>
              <a:t>][</a:t>
            </a:r>
            <a:r>
              <a:rPr lang="en-US" altLang="zh-CN" sz="2000" i="1" dirty="0">
                <a:ea typeface="楷体" panose="02010609060101010101" pitchFamily="49" charset="-122"/>
                <a:cs typeface="Times New Roman" panose="02020603050405020304" pitchFamily="18" charset="0"/>
              </a:rPr>
              <a:t>j</a:t>
            </a:r>
            <a:r>
              <a:rPr lang="en-US" altLang="zh-CN" sz="2000" dirty="0">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表示</a:t>
            </a:r>
            <a:r>
              <a:rPr lang="zh-CN" altLang="en-US" sz="2000" dirty="0" smtClean="0">
                <a:ea typeface="楷体" panose="02010609060101010101" pitchFamily="49" charset="-122"/>
                <a:cs typeface="Times New Roman" panose="02020603050405020304" pitchFamily="18" charset="0"/>
              </a:rPr>
              <a:t>最终</a:t>
            </a:r>
            <a:r>
              <a:rPr lang="en-US" altLang="zh-CN" sz="2000" i="1" dirty="0" err="1" smtClean="0">
                <a:ea typeface="楷体" panose="02010609060101010101" pitchFamily="49" charset="-122"/>
                <a:cs typeface="Times New Roman" panose="02020603050405020304" pitchFamily="18" charset="0"/>
              </a:rPr>
              <a:t>i</a:t>
            </a:r>
            <a:r>
              <a:rPr lang="en-US" altLang="zh-CN" sz="2000" i="1" dirty="0" smtClean="0">
                <a:ea typeface="楷体" panose="02010609060101010101" pitchFamily="49" charset="-122"/>
                <a:cs typeface="Times New Roman" panose="02020603050405020304" pitchFamily="18" charset="0"/>
              </a:rPr>
              <a:t> </a:t>
            </a:r>
            <a:r>
              <a:rPr lang="en-US" altLang="zh-CN" sz="20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000" i="1" dirty="0" smtClean="0">
                <a:ea typeface="楷体" panose="02010609060101010101" pitchFamily="49" charset="-122"/>
                <a:cs typeface="Times New Roman" panose="02020603050405020304" pitchFamily="18" charset="0"/>
                <a:sym typeface="Wingdings" panose="05000000000000000000"/>
              </a:rPr>
              <a:t> </a:t>
            </a:r>
            <a:r>
              <a:rPr lang="en-US" altLang="zh-CN" sz="2000" i="1" dirty="0" smtClean="0">
                <a:ea typeface="楷体" panose="02010609060101010101" pitchFamily="49" charset="-122"/>
                <a:cs typeface="Times New Roman" panose="02020603050405020304" pitchFamily="18" charset="0"/>
              </a:rPr>
              <a:t>j</a:t>
            </a:r>
            <a:r>
              <a:rPr lang="zh-CN" altLang="en-US" sz="2000" dirty="0" smtClean="0">
                <a:ea typeface="楷体" panose="02010609060101010101" pitchFamily="49" charset="-122"/>
                <a:cs typeface="Times New Roman" panose="02020603050405020304" pitchFamily="18" charset="0"/>
              </a:rPr>
              <a:t>的</a:t>
            </a:r>
            <a:r>
              <a:rPr lang="zh-CN" altLang="en-US" sz="2000" dirty="0">
                <a:ea typeface="楷体" panose="02010609060101010101" pitchFamily="49" charset="-122"/>
                <a:cs typeface="Times New Roman" panose="02020603050405020304" pitchFamily="18" charset="0"/>
              </a:rPr>
              <a:t>最短路径。</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158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3" grpId="0" bldLvl="0" animBg="1"/>
      <p:bldP spid="6" grpId="0" bldLvl="0" animBg="1"/>
      <p:bldP spid="7" grpId="0" bldLvl="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8" name="Oval 6"/>
          <p:cNvSpPr>
            <a:spLocks noChangeArrowheads="1"/>
          </p:cNvSpPr>
          <p:nvPr/>
        </p:nvSpPr>
        <p:spPr bwMode="auto">
          <a:xfrm>
            <a:off x="4514836" y="1712229"/>
            <a:ext cx="863600" cy="647700"/>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2000" i="1" dirty="0" smtClean="0">
                <a:solidFill>
                  <a:srgbClr val="3333FF"/>
                </a:solidFill>
                <a:latin typeface="Times New Roman" panose="02020603050405020304" pitchFamily="18" charset="0"/>
                <a:cs typeface="Times New Roman" panose="02020603050405020304" pitchFamily="18" charset="0"/>
              </a:rPr>
              <a:t>k</a:t>
            </a:r>
            <a:endParaRPr lang="en-US" altLang="zh-CN" sz="2000" dirty="0">
              <a:solidFill>
                <a:srgbClr val="3333FF"/>
              </a:solidFill>
              <a:latin typeface="Times New Roman" panose="02020603050405020304" pitchFamily="18" charset="0"/>
              <a:cs typeface="Times New Roman" panose="02020603050405020304" pitchFamily="18" charset="0"/>
            </a:endParaRPr>
          </a:p>
        </p:txBody>
      </p:sp>
      <p:sp>
        <p:nvSpPr>
          <p:cNvPr id="269319" name="Oval 7"/>
          <p:cNvSpPr>
            <a:spLocks noChangeArrowheads="1"/>
          </p:cNvSpPr>
          <p:nvPr/>
        </p:nvSpPr>
        <p:spPr bwMode="auto">
          <a:xfrm>
            <a:off x="2643174" y="3439429"/>
            <a:ext cx="719137" cy="576263"/>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0"/>
              </a:spcBef>
            </a:pPr>
            <a:r>
              <a:rPr lang="en-US" altLang="zh-CN" sz="2000" i="1" dirty="0" err="1">
                <a:solidFill>
                  <a:srgbClr val="3333FF"/>
                </a:solidFill>
                <a:latin typeface="Times New Roman" panose="02020603050405020304" pitchFamily="18" charset="0"/>
                <a:cs typeface="Times New Roman" panose="02020603050405020304" pitchFamily="18" charset="0"/>
              </a:rPr>
              <a:t>i</a:t>
            </a:r>
            <a:endParaRPr lang="en-US" altLang="zh-CN" sz="2000" i="1" dirty="0">
              <a:solidFill>
                <a:srgbClr val="3333FF"/>
              </a:solidFill>
              <a:latin typeface="Times New Roman" panose="02020603050405020304" pitchFamily="18" charset="0"/>
              <a:cs typeface="Times New Roman" panose="02020603050405020304" pitchFamily="18" charset="0"/>
            </a:endParaRPr>
          </a:p>
        </p:txBody>
      </p:sp>
      <p:sp>
        <p:nvSpPr>
          <p:cNvPr id="269320" name="Oval 8"/>
          <p:cNvSpPr>
            <a:spLocks noChangeArrowheads="1"/>
          </p:cNvSpPr>
          <p:nvPr/>
        </p:nvSpPr>
        <p:spPr bwMode="auto">
          <a:xfrm>
            <a:off x="6675424" y="3477529"/>
            <a:ext cx="719137" cy="576263"/>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0"/>
              </a:spcBef>
            </a:pPr>
            <a:r>
              <a:rPr lang="en-US" altLang="zh-CN" sz="2000" i="1">
                <a:solidFill>
                  <a:srgbClr val="3333FF"/>
                </a:solidFill>
                <a:latin typeface="Times New Roman" panose="02020603050405020304" pitchFamily="18" charset="0"/>
                <a:cs typeface="Times New Roman" panose="02020603050405020304" pitchFamily="18" charset="0"/>
              </a:rPr>
              <a:t>j</a:t>
            </a:r>
          </a:p>
        </p:txBody>
      </p:sp>
      <p:sp>
        <p:nvSpPr>
          <p:cNvPr id="269321" name="Line 9"/>
          <p:cNvSpPr>
            <a:spLocks noChangeShapeType="1"/>
          </p:cNvSpPr>
          <p:nvPr/>
        </p:nvSpPr>
        <p:spPr bwMode="auto">
          <a:xfrm flipV="1">
            <a:off x="3219436" y="3142567"/>
            <a:ext cx="358775" cy="360362"/>
          </a:xfrm>
          <a:prstGeom prst="line">
            <a:avLst/>
          </a:prstGeom>
          <a:noFill/>
          <a:ln w="28575">
            <a:solidFill>
              <a:srgbClr val="C00000"/>
            </a:solidFill>
            <a:round/>
            <a:tailEnd type="stealth" w="med" len="lg"/>
          </a:ln>
          <a:effectLst/>
        </p:spPr>
        <p:txBody>
          <a:bodyPr wrap="none"/>
          <a:lstStyle/>
          <a:p>
            <a:endParaRPr lang="zh-CN" altLang="en-US"/>
          </a:p>
        </p:txBody>
      </p:sp>
      <p:sp>
        <p:nvSpPr>
          <p:cNvPr id="269322" name="Text Box 10"/>
          <p:cNvSpPr txBox="1">
            <a:spLocks noChangeArrowheads="1"/>
          </p:cNvSpPr>
          <p:nvPr/>
        </p:nvSpPr>
        <p:spPr bwMode="auto">
          <a:xfrm rot="8100000">
            <a:off x="3506774" y="2720292"/>
            <a:ext cx="647700" cy="457200"/>
          </a:xfrm>
          <a:prstGeom prst="rect">
            <a:avLst/>
          </a:prstGeom>
          <a:noFill/>
          <a:ln w="19050" algn="ctr">
            <a:noFill/>
            <a:miter lim="800000"/>
            <a:tailEnd type="none" w="med" len="lg"/>
          </a:ln>
          <a:effectLst/>
        </p:spPr>
        <p:txBody>
          <a:bodyPr>
            <a:spAutoFit/>
          </a:bodyPr>
          <a:lstStyle/>
          <a:p>
            <a:pPr algn="ctr"/>
            <a:r>
              <a:rPr lang="en-US" altLang="zh-CN">
                <a:latin typeface="宋体" panose="02010600030101010101" pitchFamily="2" charset="-122"/>
                <a:ea typeface="宋体" panose="02010600030101010101" pitchFamily="2" charset="-122"/>
              </a:rPr>
              <a:t>…</a:t>
            </a:r>
          </a:p>
        </p:txBody>
      </p:sp>
      <p:sp>
        <p:nvSpPr>
          <p:cNvPr id="269323" name="Freeform 11"/>
          <p:cNvSpPr/>
          <p:nvPr/>
        </p:nvSpPr>
        <p:spPr bwMode="auto">
          <a:xfrm>
            <a:off x="4062399" y="2217054"/>
            <a:ext cx="523875" cy="520700"/>
          </a:xfrm>
          <a:custGeom>
            <a:avLst/>
            <a:gdLst/>
            <a:ahLst/>
            <a:cxnLst>
              <a:cxn ang="0">
                <a:pos x="0" y="328"/>
              </a:cxn>
              <a:cxn ang="0">
                <a:pos x="330" y="0"/>
              </a:cxn>
            </a:cxnLst>
            <a:rect l="0" t="0" r="r" b="b"/>
            <a:pathLst>
              <a:path w="330" h="328">
                <a:moveTo>
                  <a:pt x="0" y="328"/>
                </a:moveTo>
                <a:lnTo>
                  <a:pt x="330" y="0"/>
                </a:lnTo>
              </a:path>
            </a:pathLst>
          </a:custGeom>
          <a:noFill/>
          <a:ln w="28575" cap="flat" cmpd="sng">
            <a:solidFill>
              <a:srgbClr val="C00000"/>
            </a:solidFill>
            <a:prstDash val="solid"/>
            <a:round/>
            <a:headEnd type="none" w="med" len="med"/>
            <a:tailEnd type="stealth" w="med" len="lg"/>
          </a:ln>
          <a:effectLst/>
        </p:spPr>
        <p:txBody>
          <a:bodyPr wrap="none"/>
          <a:lstStyle/>
          <a:p>
            <a:endParaRPr lang="zh-CN" altLang="en-US"/>
          </a:p>
        </p:txBody>
      </p:sp>
      <p:sp>
        <p:nvSpPr>
          <p:cNvPr id="269326" name="Freeform 14"/>
          <p:cNvSpPr/>
          <p:nvPr/>
        </p:nvSpPr>
        <p:spPr bwMode="auto">
          <a:xfrm>
            <a:off x="5327636" y="2194829"/>
            <a:ext cx="285750" cy="220663"/>
          </a:xfrm>
          <a:custGeom>
            <a:avLst/>
            <a:gdLst/>
            <a:ahLst/>
            <a:cxnLst>
              <a:cxn ang="0">
                <a:pos x="0" y="0"/>
              </a:cxn>
              <a:cxn ang="0">
                <a:pos x="180" y="139"/>
              </a:cxn>
            </a:cxnLst>
            <a:rect l="0" t="0" r="r" b="b"/>
            <a:pathLst>
              <a:path w="180" h="139">
                <a:moveTo>
                  <a:pt x="0" y="0"/>
                </a:moveTo>
                <a:lnTo>
                  <a:pt x="180" y="139"/>
                </a:lnTo>
              </a:path>
            </a:pathLst>
          </a:custGeom>
          <a:noFill/>
          <a:ln w="28575" cmpd="sng">
            <a:solidFill>
              <a:srgbClr val="C00000"/>
            </a:solidFill>
            <a:round/>
            <a:tailEnd type="stealth" w="med" len="lg"/>
          </a:ln>
          <a:effectLst/>
        </p:spPr>
        <p:txBody>
          <a:bodyPr wrap="none"/>
          <a:lstStyle/>
          <a:p>
            <a:endParaRPr lang="zh-CN" altLang="en-US"/>
          </a:p>
        </p:txBody>
      </p:sp>
      <p:sp>
        <p:nvSpPr>
          <p:cNvPr id="269327" name="Freeform 15"/>
          <p:cNvSpPr/>
          <p:nvPr/>
        </p:nvSpPr>
        <p:spPr bwMode="auto">
          <a:xfrm>
            <a:off x="6578586" y="3304492"/>
            <a:ext cx="254000" cy="228600"/>
          </a:xfrm>
          <a:custGeom>
            <a:avLst/>
            <a:gdLst/>
            <a:ahLst/>
            <a:cxnLst>
              <a:cxn ang="0">
                <a:pos x="0" y="0"/>
              </a:cxn>
              <a:cxn ang="0">
                <a:pos x="160" y="144"/>
              </a:cxn>
            </a:cxnLst>
            <a:rect l="0" t="0" r="r" b="b"/>
            <a:pathLst>
              <a:path w="160" h="144">
                <a:moveTo>
                  <a:pt x="0" y="0"/>
                </a:moveTo>
                <a:lnTo>
                  <a:pt x="160" y="144"/>
                </a:lnTo>
              </a:path>
            </a:pathLst>
          </a:custGeom>
          <a:noFill/>
          <a:ln w="28575" cmpd="sng">
            <a:solidFill>
              <a:srgbClr val="C00000"/>
            </a:solidFill>
            <a:round/>
            <a:tailEnd type="stealth" w="med" len="lg"/>
          </a:ln>
          <a:effectLst/>
        </p:spPr>
        <p:txBody>
          <a:bodyPr wrap="none"/>
          <a:lstStyle/>
          <a:p>
            <a:endParaRPr lang="zh-CN" altLang="en-US"/>
          </a:p>
        </p:txBody>
      </p:sp>
      <p:sp>
        <p:nvSpPr>
          <p:cNvPr id="269328" name="Text Box 16"/>
          <p:cNvSpPr txBox="1">
            <a:spLocks noChangeArrowheads="1"/>
          </p:cNvSpPr>
          <p:nvPr/>
        </p:nvSpPr>
        <p:spPr bwMode="auto">
          <a:xfrm rot="2147976">
            <a:off x="5440349" y="2271029"/>
            <a:ext cx="647700" cy="457200"/>
          </a:xfrm>
          <a:prstGeom prst="rect">
            <a:avLst/>
          </a:prstGeom>
          <a:noFill/>
          <a:ln w="19050" algn="ctr">
            <a:noFill/>
            <a:miter lim="800000"/>
            <a:tailEnd type="none" w="med" len="lg"/>
          </a:ln>
          <a:effectLst/>
        </p:spPr>
        <p:txBody>
          <a:bodyPr>
            <a:spAutoFit/>
          </a:bodyPr>
          <a:lstStyle/>
          <a:p>
            <a:pPr algn="ctr"/>
            <a:r>
              <a:rPr lang="en-US" altLang="zh-CN" dirty="0">
                <a:latin typeface="宋体" panose="02010600030101010101" pitchFamily="2" charset="-122"/>
                <a:ea typeface="宋体" panose="02010600030101010101" pitchFamily="2" charset="-122"/>
              </a:rPr>
              <a:t>…</a:t>
            </a:r>
          </a:p>
        </p:txBody>
      </p:sp>
      <p:sp>
        <p:nvSpPr>
          <p:cNvPr id="269331" name="Freeform 19"/>
          <p:cNvSpPr/>
          <p:nvPr/>
        </p:nvSpPr>
        <p:spPr bwMode="auto">
          <a:xfrm>
            <a:off x="3362311" y="3728354"/>
            <a:ext cx="587375" cy="7938"/>
          </a:xfrm>
          <a:custGeom>
            <a:avLst/>
            <a:gdLst/>
            <a:ahLst/>
            <a:cxnLst>
              <a:cxn ang="0">
                <a:pos x="0" y="0"/>
              </a:cxn>
              <a:cxn ang="0">
                <a:pos x="370" y="5"/>
              </a:cxn>
            </a:cxnLst>
            <a:rect l="0" t="0" r="r" b="b"/>
            <a:pathLst>
              <a:path w="370" h="5">
                <a:moveTo>
                  <a:pt x="0" y="0"/>
                </a:moveTo>
                <a:lnTo>
                  <a:pt x="370" y="5"/>
                </a:lnTo>
              </a:path>
            </a:pathLst>
          </a:custGeom>
          <a:noFill/>
          <a:ln w="28575" cmpd="sng">
            <a:solidFill>
              <a:srgbClr val="3333FF"/>
            </a:solidFill>
            <a:round/>
            <a:tailEnd type="stealth" w="med" len="lg"/>
          </a:ln>
          <a:effectLst/>
        </p:spPr>
        <p:txBody>
          <a:bodyPr wrap="none"/>
          <a:lstStyle/>
          <a:p>
            <a:endParaRPr lang="zh-CN" altLang="en-US"/>
          </a:p>
        </p:txBody>
      </p:sp>
      <p:sp>
        <p:nvSpPr>
          <p:cNvPr id="269332" name="Text Box 20"/>
          <p:cNvSpPr txBox="1">
            <a:spLocks noChangeArrowheads="1"/>
          </p:cNvSpPr>
          <p:nvPr/>
        </p:nvSpPr>
        <p:spPr bwMode="auto">
          <a:xfrm>
            <a:off x="3925874" y="3439429"/>
            <a:ext cx="1296987" cy="457200"/>
          </a:xfrm>
          <a:prstGeom prst="rect">
            <a:avLst/>
          </a:prstGeom>
          <a:noFill/>
          <a:ln w="19050" algn="ctr">
            <a:noFill/>
            <a:miter lim="800000"/>
            <a:tailEnd type="none" w="med" len="lg"/>
          </a:ln>
          <a:effectLst/>
        </p:spPr>
        <p:txBody>
          <a:bodyPr>
            <a:spAutoFit/>
          </a:bodyPr>
          <a:lstStyle/>
          <a:p>
            <a:pPr algn="ctr"/>
            <a:r>
              <a:rPr lang="en-US" altLang="zh-CN">
                <a:cs typeface="Times New Roman" panose="02020603050405020304" pitchFamily="18" charset="0"/>
              </a:rPr>
              <a:t>……</a:t>
            </a:r>
          </a:p>
        </p:txBody>
      </p:sp>
      <p:sp>
        <p:nvSpPr>
          <p:cNvPr id="269333" name="Freeform 21"/>
          <p:cNvSpPr/>
          <p:nvPr/>
        </p:nvSpPr>
        <p:spPr bwMode="auto">
          <a:xfrm>
            <a:off x="6222986" y="3723592"/>
            <a:ext cx="452438" cy="1587"/>
          </a:xfrm>
          <a:custGeom>
            <a:avLst/>
            <a:gdLst/>
            <a:ahLst/>
            <a:cxnLst>
              <a:cxn ang="0">
                <a:pos x="0" y="0"/>
              </a:cxn>
              <a:cxn ang="0">
                <a:pos x="285" y="4"/>
              </a:cxn>
            </a:cxnLst>
            <a:rect l="0" t="0" r="r" b="b"/>
            <a:pathLst>
              <a:path w="285" h="4">
                <a:moveTo>
                  <a:pt x="0" y="0"/>
                </a:moveTo>
                <a:lnTo>
                  <a:pt x="285" y="4"/>
                </a:lnTo>
              </a:path>
            </a:pathLst>
          </a:custGeom>
          <a:noFill/>
          <a:ln w="28575" cmpd="sng">
            <a:solidFill>
              <a:srgbClr val="3333FF"/>
            </a:solidFill>
            <a:round/>
            <a:tailEnd type="stealth" w="med" len="lg"/>
          </a:ln>
          <a:effectLst/>
        </p:spPr>
        <p:txBody>
          <a:bodyPr wrap="none"/>
          <a:lstStyle/>
          <a:p>
            <a:endParaRPr lang="zh-CN" altLang="en-US"/>
          </a:p>
        </p:txBody>
      </p:sp>
      <p:sp>
        <p:nvSpPr>
          <p:cNvPr id="269336" name="Oval 24"/>
          <p:cNvSpPr>
            <a:spLocks noChangeArrowheads="1"/>
          </p:cNvSpPr>
          <p:nvPr/>
        </p:nvSpPr>
        <p:spPr bwMode="auto">
          <a:xfrm>
            <a:off x="5968986" y="2829829"/>
            <a:ext cx="719138" cy="576263"/>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0"/>
              </a:spcBef>
            </a:pPr>
            <a:r>
              <a:rPr lang="en-US" altLang="zh-CN" sz="2200" i="1" dirty="0">
                <a:solidFill>
                  <a:srgbClr val="FF0000"/>
                </a:solidFill>
                <a:latin typeface="Times New Roman" panose="02020603050405020304" pitchFamily="18" charset="0"/>
                <a:cs typeface="Times New Roman" panose="02020603050405020304" pitchFamily="18" charset="0"/>
              </a:rPr>
              <a:t>a</a:t>
            </a:r>
          </a:p>
        </p:txBody>
      </p:sp>
      <p:sp>
        <p:nvSpPr>
          <p:cNvPr id="269337" name="Oval 25"/>
          <p:cNvSpPr>
            <a:spLocks noChangeArrowheads="1"/>
          </p:cNvSpPr>
          <p:nvPr/>
        </p:nvSpPr>
        <p:spPr bwMode="auto">
          <a:xfrm>
            <a:off x="5511786" y="3441017"/>
            <a:ext cx="719138" cy="576262"/>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a:spcBef>
                <a:spcPct val="0"/>
              </a:spcBef>
            </a:pPr>
            <a:r>
              <a:rPr lang="en-US" altLang="zh-CN" sz="2200" i="1" dirty="0">
                <a:solidFill>
                  <a:srgbClr val="FF0000"/>
                </a:solidFill>
                <a:latin typeface="Times New Roman" panose="02020603050405020304" pitchFamily="18" charset="0"/>
                <a:cs typeface="Times New Roman" panose="02020603050405020304" pitchFamily="18" charset="0"/>
              </a:rPr>
              <a:t>b</a:t>
            </a:r>
          </a:p>
        </p:txBody>
      </p:sp>
      <p:sp>
        <p:nvSpPr>
          <p:cNvPr id="269338" name="Freeform 26"/>
          <p:cNvSpPr/>
          <p:nvPr/>
        </p:nvSpPr>
        <p:spPr bwMode="auto">
          <a:xfrm>
            <a:off x="5059349" y="3760104"/>
            <a:ext cx="452437" cy="1588"/>
          </a:xfrm>
          <a:custGeom>
            <a:avLst/>
            <a:gdLst/>
            <a:ahLst/>
            <a:cxnLst>
              <a:cxn ang="0">
                <a:pos x="0" y="0"/>
              </a:cxn>
              <a:cxn ang="0">
                <a:pos x="285" y="4"/>
              </a:cxn>
            </a:cxnLst>
            <a:rect l="0" t="0" r="r" b="b"/>
            <a:pathLst>
              <a:path w="285" h="4">
                <a:moveTo>
                  <a:pt x="0" y="0"/>
                </a:moveTo>
                <a:lnTo>
                  <a:pt x="285" y="4"/>
                </a:lnTo>
              </a:path>
            </a:pathLst>
          </a:custGeom>
          <a:noFill/>
          <a:ln w="28575" cmpd="sng">
            <a:solidFill>
              <a:srgbClr val="3333FF"/>
            </a:solidFill>
            <a:round/>
            <a:tailEnd type="stealth" w="med" len="lg"/>
          </a:ln>
          <a:effectLst/>
        </p:spPr>
        <p:txBody>
          <a:bodyPr wrap="none"/>
          <a:lstStyle/>
          <a:p>
            <a:endParaRPr lang="zh-CN" altLang="en-US"/>
          </a:p>
        </p:txBody>
      </p:sp>
      <p:sp>
        <p:nvSpPr>
          <p:cNvPr id="269339" name="Freeform 27"/>
          <p:cNvSpPr/>
          <p:nvPr/>
        </p:nvSpPr>
        <p:spPr bwMode="auto">
          <a:xfrm>
            <a:off x="5918186" y="2648854"/>
            <a:ext cx="254000" cy="228600"/>
          </a:xfrm>
          <a:custGeom>
            <a:avLst/>
            <a:gdLst/>
            <a:ahLst/>
            <a:cxnLst>
              <a:cxn ang="0">
                <a:pos x="0" y="0"/>
              </a:cxn>
              <a:cxn ang="0">
                <a:pos x="160" y="144"/>
              </a:cxn>
            </a:cxnLst>
            <a:rect l="0" t="0" r="r" b="b"/>
            <a:pathLst>
              <a:path w="160" h="144">
                <a:moveTo>
                  <a:pt x="0" y="0"/>
                </a:moveTo>
                <a:lnTo>
                  <a:pt x="160" y="144"/>
                </a:lnTo>
              </a:path>
            </a:pathLst>
          </a:custGeom>
          <a:noFill/>
          <a:ln w="28575" cmpd="sng">
            <a:solidFill>
              <a:srgbClr val="C00000"/>
            </a:solidFill>
            <a:round/>
            <a:tailEnd type="stealth" w="med" len="lg"/>
          </a:ln>
          <a:effectLst/>
        </p:spPr>
        <p:txBody>
          <a:bodyPr wrap="none"/>
          <a:lstStyle/>
          <a:p>
            <a:endParaRPr lang="zh-CN" altLang="en-US"/>
          </a:p>
        </p:txBody>
      </p:sp>
      <p:sp>
        <p:nvSpPr>
          <p:cNvPr id="269340" name="Text Box 28"/>
          <p:cNvSpPr txBox="1">
            <a:spLocks noChangeArrowheads="1"/>
          </p:cNvSpPr>
          <p:nvPr/>
        </p:nvSpPr>
        <p:spPr bwMode="auto">
          <a:xfrm>
            <a:off x="857224" y="5137864"/>
            <a:ext cx="7500990" cy="897682"/>
          </a:xfrm>
          <a:prstGeom prst="rect">
            <a:avLst/>
          </a:prstGeom>
          <a:noFill/>
          <a:ln w="28575" algn="ctr">
            <a:noFill/>
            <a:miter lim="800000"/>
          </a:ln>
          <a:effectLst/>
        </p:spPr>
        <p:txBody>
          <a:bodyPr wrap="square" lIns="0" tIns="0" rIns="0" bIns="0">
            <a:spAutoFit/>
          </a:bodyPr>
          <a:lstStyle/>
          <a:p>
            <a:pPr algn="l">
              <a:lnSpc>
                <a:spcPts val="3500"/>
              </a:lnSpc>
              <a:spcBef>
                <a:spcPts val="0"/>
              </a:spcBef>
            </a:pPr>
            <a:r>
              <a:rPr lang="zh-CN" altLang="nb-NO" sz="2200" dirty="0" smtClean="0">
                <a:ea typeface="楷体" panose="02010609060101010101" pitchFamily="49" charset="-122"/>
                <a:cs typeface="Times New Roman" panose="02020603050405020304" pitchFamily="18" charset="0"/>
              </a:rPr>
              <a:t>若</a:t>
            </a:r>
            <a:r>
              <a:rPr lang="zh-CN" altLang="en-US" sz="2200" dirty="0" smtClean="0">
                <a:ea typeface="楷体" panose="02010609060101010101" pitchFamily="49" charset="-122"/>
                <a:cs typeface="Times New Roman" panose="02020603050405020304" pitchFamily="18" charset="0"/>
              </a:rPr>
              <a:t>经过顶点</a:t>
            </a:r>
            <a:r>
              <a:rPr lang="en-US" altLang="zh-CN" sz="2200" i="1" dirty="0" smtClean="0">
                <a:ea typeface="楷体" panose="02010609060101010101" pitchFamily="49" charset="-122"/>
                <a:cs typeface="Times New Roman" panose="02020603050405020304" pitchFamily="18" charset="0"/>
              </a:rPr>
              <a:t>k</a:t>
            </a:r>
            <a:r>
              <a:rPr lang="zh-CN" altLang="en-US" sz="2200" dirty="0" smtClean="0">
                <a:ea typeface="楷体" panose="02010609060101010101" pitchFamily="49" charset="-122"/>
                <a:cs typeface="Times New Roman" panose="02020603050405020304" pitchFamily="18" charset="0"/>
              </a:rPr>
              <a:t>的路径更短： </a:t>
            </a:r>
            <a:r>
              <a:rPr lang="zh-CN" altLang="en-US" sz="2800" dirty="0" smtClean="0">
                <a:solidFill>
                  <a:srgbClr val="FF0000"/>
                </a:solidFill>
                <a:ea typeface="楷体" panose="02010609060101010101" pitchFamily="49" charset="-122"/>
                <a:cs typeface="Times New Roman" panose="02020603050405020304" pitchFamily="18" charset="0"/>
                <a:sym typeface="Wingdings" panose="05000000000000000000"/>
              </a:rPr>
              <a:t></a:t>
            </a:r>
            <a:r>
              <a:rPr lang="zh-CN" altLang="en-US" sz="2200" dirty="0" smtClean="0">
                <a:ea typeface="楷体" panose="02010609060101010101" pitchFamily="49" charset="-122"/>
                <a:cs typeface="Times New Roman" panose="02020603050405020304" pitchFamily="18" charset="0"/>
              </a:rPr>
              <a:t>  </a:t>
            </a:r>
            <a:r>
              <a:rPr lang="nb-NO" altLang="zh-CN" sz="2200" dirty="0" smtClean="0">
                <a:ea typeface="楷体" panose="02010609060101010101" pitchFamily="49" charset="-122"/>
                <a:cs typeface="Times New Roman" panose="02020603050405020304" pitchFamily="18" charset="0"/>
              </a:rPr>
              <a:t>path</a:t>
            </a:r>
            <a:r>
              <a:rPr lang="nb-NO" altLang="zh-CN" sz="2200" i="1" baseline="-25000" dirty="0" smtClean="0">
                <a:ea typeface="楷体" panose="02010609060101010101" pitchFamily="49" charset="-122"/>
                <a:cs typeface="Times New Roman" panose="02020603050405020304" pitchFamily="18" charset="0"/>
              </a:rPr>
              <a:t>k</a:t>
            </a:r>
            <a:r>
              <a:rPr lang="nb-NO" altLang="zh-CN" sz="2200" dirty="0" smtClean="0">
                <a:ea typeface="楷体" panose="02010609060101010101" pitchFamily="49" charset="-122"/>
                <a:cs typeface="Times New Roman" panose="02020603050405020304" pitchFamily="18" charset="0"/>
              </a:rPr>
              <a:t>[</a:t>
            </a:r>
            <a:r>
              <a:rPr lang="nb-NO" altLang="zh-CN" sz="2200" i="1" dirty="0" smtClean="0">
                <a:ea typeface="楷体" panose="02010609060101010101" pitchFamily="49" charset="-122"/>
                <a:cs typeface="Times New Roman" panose="02020603050405020304" pitchFamily="18" charset="0"/>
              </a:rPr>
              <a:t>i</a:t>
            </a:r>
            <a:r>
              <a:rPr lang="nb-NO" altLang="zh-CN" sz="2200" dirty="0">
                <a:ea typeface="楷体" panose="02010609060101010101" pitchFamily="49" charset="-122"/>
                <a:cs typeface="Times New Roman" panose="02020603050405020304" pitchFamily="18" charset="0"/>
              </a:rPr>
              <a:t>][</a:t>
            </a:r>
            <a:r>
              <a:rPr lang="nb-NO" altLang="zh-CN" sz="2200" i="1" dirty="0">
                <a:ea typeface="楷体" panose="02010609060101010101" pitchFamily="49" charset="-122"/>
                <a:cs typeface="Times New Roman" panose="02020603050405020304" pitchFamily="18" charset="0"/>
              </a:rPr>
              <a:t>j</a:t>
            </a:r>
            <a:r>
              <a:rPr lang="nb-NO" altLang="zh-CN" sz="2200" dirty="0" smtClean="0">
                <a:ea typeface="楷体" panose="02010609060101010101" pitchFamily="49" charset="-122"/>
                <a:cs typeface="Times New Roman" panose="02020603050405020304" pitchFamily="18" charset="0"/>
              </a:rPr>
              <a:t>] = </a:t>
            </a:r>
            <a:r>
              <a:rPr lang="nb-NO" altLang="zh-CN" sz="2200" i="1" dirty="0" smtClean="0">
                <a:solidFill>
                  <a:srgbClr val="FF0000"/>
                </a:solidFill>
                <a:ea typeface="楷体" panose="02010609060101010101" pitchFamily="49" charset="-122"/>
                <a:cs typeface="Times New Roman" panose="02020603050405020304" pitchFamily="18" charset="0"/>
              </a:rPr>
              <a:t>a </a:t>
            </a:r>
            <a:r>
              <a:rPr lang="nb-NO" altLang="zh-CN" sz="2200" dirty="0" smtClean="0">
                <a:ea typeface="楷体" panose="02010609060101010101" pitchFamily="49" charset="-122"/>
                <a:cs typeface="Times New Roman" panose="02020603050405020304" pitchFamily="18" charset="0"/>
              </a:rPr>
              <a:t>= path</a:t>
            </a:r>
            <a:r>
              <a:rPr lang="nb-NO" altLang="zh-CN" sz="2200" i="1" baseline="-25000" dirty="0" smtClean="0">
                <a:ea typeface="楷体" panose="02010609060101010101" pitchFamily="49" charset="-122"/>
                <a:cs typeface="Times New Roman" panose="02020603050405020304" pitchFamily="18" charset="0"/>
              </a:rPr>
              <a:t>k</a:t>
            </a:r>
            <a:r>
              <a:rPr lang="en-US" altLang="zh-CN" sz="2200" baseline="-25000" dirty="0" smtClean="0">
                <a:ea typeface="楷体" panose="02010609060101010101" pitchFamily="49" charset="-122"/>
                <a:cs typeface="Times New Roman" panose="02020603050405020304" pitchFamily="18" charset="0"/>
              </a:rPr>
              <a:t>-1</a:t>
            </a:r>
            <a:r>
              <a:rPr lang="nb-NO" altLang="zh-CN" sz="2200" dirty="0" smtClean="0">
                <a:ea typeface="楷体" panose="02010609060101010101" pitchFamily="49" charset="-122"/>
                <a:cs typeface="Times New Roman" panose="02020603050405020304" pitchFamily="18" charset="0"/>
              </a:rPr>
              <a:t>[</a:t>
            </a:r>
            <a:r>
              <a:rPr lang="nb-NO" altLang="zh-CN" sz="2200" i="1" dirty="0" smtClean="0">
                <a:ea typeface="楷体" panose="02010609060101010101" pitchFamily="49" charset="-122"/>
                <a:cs typeface="Times New Roman" panose="02020603050405020304" pitchFamily="18" charset="0"/>
              </a:rPr>
              <a:t>k</a:t>
            </a:r>
            <a:r>
              <a:rPr lang="nb-NO" altLang="zh-CN" sz="2200" dirty="0" smtClean="0">
                <a:ea typeface="楷体" panose="02010609060101010101" pitchFamily="49" charset="-122"/>
                <a:cs typeface="Times New Roman" panose="02020603050405020304" pitchFamily="18" charset="0"/>
              </a:rPr>
              <a:t>][</a:t>
            </a:r>
            <a:r>
              <a:rPr lang="nb-NO" altLang="zh-CN" sz="2200" i="1" dirty="0">
                <a:ea typeface="楷体" panose="02010609060101010101" pitchFamily="49" charset="-122"/>
                <a:cs typeface="Times New Roman" panose="02020603050405020304" pitchFamily="18" charset="0"/>
              </a:rPr>
              <a:t>j</a:t>
            </a:r>
            <a:r>
              <a:rPr lang="nb-NO" altLang="zh-CN" sz="2200" dirty="0" smtClean="0">
                <a:ea typeface="楷体" panose="02010609060101010101" pitchFamily="49" charset="-122"/>
                <a:cs typeface="Times New Roman" panose="02020603050405020304" pitchFamily="18" charset="0"/>
              </a:rPr>
              <a:t>]</a:t>
            </a:r>
            <a:endParaRPr lang="en-US" altLang="zh-CN" sz="2200" dirty="0" smtClean="0">
              <a:ea typeface="楷体" panose="02010609060101010101" pitchFamily="49" charset="-122"/>
              <a:cs typeface="Times New Roman" panose="02020603050405020304" pitchFamily="18" charset="0"/>
            </a:endParaRPr>
          </a:p>
          <a:p>
            <a:pPr algn="l">
              <a:lnSpc>
                <a:spcPts val="3500"/>
              </a:lnSpc>
              <a:spcBef>
                <a:spcPts val="0"/>
              </a:spcBef>
            </a:pPr>
            <a:r>
              <a:rPr lang="zh-CN" altLang="en-US" sz="2200" dirty="0" smtClean="0">
                <a:ea typeface="楷体" panose="02010609060101010101" pitchFamily="49" charset="-122"/>
                <a:cs typeface="Times New Roman" panose="02020603050405020304" pitchFamily="18" charset="0"/>
              </a:rPr>
              <a:t>否则： </a:t>
            </a:r>
            <a:r>
              <a:rPr lang="zh-CN" altLang="en-US" sz="2800" dirty="0" smtClean="0">
                <a:solidFill>
                  <a:srgbClr val="FF0000"/>
                </a:solidFill>
                <a:ea typeface="楷体" panose="02010609060101010101" pitchFamily="49" charset="-122"/>
                <a:cs typeface="Times New Roman" panose="02020603050405020304" pitchFamily="18" charset="0"/>
                <a:sym typeface="Wingdings" panose="05000000000000000000"/>
              </a:rPr>
              <a:t></a:t>
            </a:r>
            <a:r>
              <a:rPr lang="zh-CN" altLang="en-US" sz="2200" dirty="0" smtClean="0">
                <a:ea typeface="楷体" panose="02010609060101010101" pitchFamily="49" charset="-122"/>
                <a:cs typeface="Times New Roman" panose="02020603050405020304" pitchFamily="18" charset="0"/>
              </a:rPr>
              <a:t>  </a:t>
            </a:r>
            <a:r>
              <a:rPr lang="nb-NO" altLang="zh-CN" sz="2200" dirty="0" smtClean="0">
                <a:ea typeface="楷体" panose="02010609060101010101" pitchFamily="49" charset="-122"/>
                <a:cs typeface="Times New Roman" panose="02020603050405020304" pitchFamily="18" charset="0"/>
              </a:rPr>
              <a:t>path</a:t>
            </a:r>
            <a:r>
              <a:rPr lang="nb-NO" altLang="zh-CN" sz="2200" i="1" baseline="-25000" dirty="0" smtClean="0">
                <a:ea typeface="楷体" panose="02010609060101010101" pitchFamily="49" charset="-122"/>
                <a:cs typeface="Times New Roman" panose="02020603050405020304" pitchFamily="18" charset="0"/>
              </a:rPr>
              <a:t>k</a:t>
            </a:r>
            <a:r>
              <a:rPr lang="nb-NO" altLang="zh-CN" sz="2200" dirty="0" smtClean="0">
                <a:ea typeface="楷体" panose="02010609060101010101" pitchFamily="49" charset="-122"/>
                <a:cs typeface="Times New Roman" panose="02020603050405020304" pitchFamily="18" charset="0"/>
              </a:rPr>
              <a:t>[</a:t>
            </a:r>
            <a:r>
              <a:rPr lang="nb-NO" altLang="zh-CN" sz="2200" i="1" dirty="0" smtClean="0">
                <a:ea typeface="楷体" panose="02010609060101010101" pitchFamily="49" charset="-122"/>
                <a:cs typeface="Times New Roman" panose="02020603050405020304" pitchFamily="18" charset="0"/>
              </a:rPr>
              <a:t>i</a:t>
            </a:r>
            <a:r>
              <a:rPr lang="nb-NO" altLang="zh-CN" sz="2200" dirty="0" smtClean="0">
                <a:ea typeface="楷体" panose="02010609060101010101" pitchFamily="49" charset="-122"/>
                <a:cs typeface="Times New Roman" panose="02020603050405020304" pitchFamily="18" charset="0"/>
              </a:rPr>
              <a:t>][</a:t>
            </a:r>
            <a:r>
              <a:rPr lang="nb-NO" altLang="zh-CN" sz="2200" i="1" dirty="0" smtClean="0">
                <a:ea typeface="楷体" panose="02010609060101010101" pitchFamily="49" charset="-122"/>
                <a:cs typeface="Times New Roman" panose="02020603050405020304" pitchFamily="18" charset="0"/>
              </a:rPr>
              <a:t>j</a:t>
            </a:r>
            <a:r>
              <a:rPr lang="nb-NO" altLang="zh-CN" sz="2200" dirty="0" smtClean="0">
                <a:ea typeface="楷体" panose="02010609060101010101" pitchFamily="49" charset="-122"/>
                <a:cs typeface="Times New Roman" panose="02020603050405020304" pitchFamily="18" charset="0"/>
              </a:rPr>
              <a:t>] = </a:t>
            </a:r>
            <a:r>
              <a:rPr lang="en-US" altLang="zh-CN" sz="2200" i="1" dirty="0" smtClean="0">
                <a:solidFill>
                  <a:srgbClr val="FF0000"/>
                </a:solidFill>
                <a:ea typeface="楷体" panose="02010609060101010101" pitchFamily="49" charset="-122"/>
                <a:cs typeface="Times New Roman" panose="02020603050405020304" pitchFamily="18" charset="0"/>
              </a:rPr>
              <a:t>b </a:t>
            </a:r>
            <a:r>
              <a:rPr lang="nb-NO" altLang="zh-CN" sz="2200" dirty="0" smtClean="0">
                <a:ea typeface="楷体" panose="02010609060101010101" pitchFamily="49" charset="-122"/>
                <a:cs typeface="Times New Roman" panose="02020603050405020304" pitchFamily="18" charset="0"/>
              </a:rPr>
              <a:t>= path</a:t>
            </a:r>
            <a:r>
              <a:rPr lang="nb-NO" altLang="zh-CN" sz="2200" i="1" baseline="-25000" dirty="0" smtClean="0">
                <a:ea typeface="楷体" panose="02010609060101010101" pitchFamily="49" charset="-122"/>
                <a:cs typeface="Times New Roman" panose="02020603050405020304" pitchFamily="18" charset="0"/>
              </a:rPr>
              <a:t>k</a:t>
            </a:r>
            <a:r>
              <a:rPr lang="en-US" altLang="zh-CN" sz="2200" baseline="-25000" dirty="0" smtClean="0">
                <a:ea typeface="楷体" panose="02010609060101010101" pitchFamily="49" charset="-122"/>
                <a:cs typeface="Times New Roman" panose="02020603050405020304" pitchFamily="18" charset="0"/>
              </a:rPr>
              <a:t>-1</a:t>
            </a:r>
            <a:r>
              <a:rPr lang="nb-NO" altLang="zh-CN" sz="2200" dirty="0" smtClean="0">
                <a:ea typeface="楷体" panose="02010609060101010101" pitchFamily="49" charset="-122"/>
                <a:cs typeface="Times New Roman" panose="02020603050405020304" pitchFamily="18" charset="0"/>
              </a:rPr>
              <a:t>[</a:t>
            </a:r>
            <a:r>
              <a:rPr lang="nb-NO" altLang="zh-CN" sz="2200" i="1" dirty="0" smtClean="0">
                <a:ea typeface="楷体" panose="02010609060101010101" pitchFamily="49" charset="-122"/>
                <a:cs typeface="Times New Roman" panose="02020603050405020304" pitchFamily="18" charset="0"/>
              </a:rPr>
              <a:t>i</a:t>
            </a:r>
            <a:r>
              <a:rPr lang="nb-NO" altLang="zh-CN" sz="2200" dirty="0" smtClean="0">
                <a:ea typeface="楷体" panose="02010609060101010101" pitchFamily="49" charset="-122"/>
                <a:cs typeface="Times New Roman" panose="02020603050405020304" pitchFamily="18" charset="0"/>
              </a:rPr>
              <a:t>][</a:t>
            </a:r>
            <a:r>
              <a:rPr lang="nb-NO" altLang="zh-CN" sz="2200" i="1" dirty="0" smtClean="0">
                <a:ea typeface="楷体" panose="02010609060101010101" pitchFamily="49" charset="-122"/>
                <a:cs typeface="Times New Roman" panose="02020603050405020304" pitchFamily="18" charset="0"/>
              </a:rPr>
              <a:t>j</a:t>
            </a:r>
            <a:r>
              <a:rPr lang="nb-NO" altLang="zh-CN" sz="2200" dirty="0" smtClean="0">
                <a:ea typeface="楷体" panose="02010609060101010101" pitchFamily="49" charset="-122"/>
                <a:cs typeface="Times New Roman" panose="02020603050405020304" pitchFamily="18" charset="0"/>
              </a:rPr>
              <a:t>]  </a:t>
            </a:r>
            <a:r>
              <a:rPr lang="zh-CN" altLang="en-US" sz="2200" dirty="0" smtClean="0">
                <a:ea typeface="楷体" panose="02010609060101010101" pitchFamily="49" charset="-122"/>
                <a:cs typeface="Times New Roman" panose="02020603050405020304" pitchFamily="18" charset="0"/>
              </a:rPr>
              <a:t>不改变</a:t>
            </a:r>
            <a:endParaRPr lang="zh-CN" altLang="en-US" sz="2200" dirty="0">
              <a:ea typeface="楷体" panose="02010609060101010101" pitchFamily="49" charset="-122"/>
              <a:cs typeface="Times New Roman" panose="02020603050405020304" pitchFamily="18" charset="0"/>
            </a:endParaRPr>
          </a:p>
        </p:txBody>
      </p:sp>
      <p:sp>
        <p:nvSpPr>
          <p:cNvPr id="269341" name="Text Box 29"/>
          <p:cNvSpPr txBox="1">
            <a:spLocks noChangeArrowheads="1"/>
          </p:cNvSpPr>
          <p:nvPr/>
        </p:nvSpPr>
        <p:spPr bwMode="auto">
          <a:xfrm>
            <a:off x="357158" y="785794"/>
            <a:ext cx="8572560" cy="677108"/>
          </a:xfrm>
          <a:prstGeom prst="rect">
            <a:avLst/>
          </a:prstGeom>
          <a:noFill/>
          <a:ln w="28575" algn="ctr">
            <a:noFill/>
            <a:miter lim="800000"/>
          </a:ln>
          <a:effectLst/>
        </p:spPr>
        <p:txBody>
          <a:bodyPr wrap="square" lIns="0" tIns="0" rIns="0" bIns="0">
            <a:spAutoFit/>
          </a:bodyPr>
          <a:lstStyle/>
          <a:p>
            <a:pPr algn="l"/>
            <a:r>
              <a:rPr lang="en-US" altLang="zh-CN" sz="2200" dirty="0" smtClean="0">
                <a:ea typeface="楷体" panose="02010609060101010101" pitchFamily="49" charset="-122"/>
                <a:cs typeface="Times New Roman" panose="02020603050405020304" pitchFamily="18" charset="0"/>
              </a:rPr>
              <a:t>       </a:t>
            </a:r>
            <a:r>
              <a:rPr lang="en-US" altLang="zh-CN" sz="2200" dirty="0" err="1" smtClean="0">
                <a:ea typeface="楷体" panose="02010609060101010101" pitchFamily="49" charset="-122"/>
                <a:cs typeface="Times New Roman" panose="02020603050405020304" pitchFamily="18" charset="0"/>
              </a:rPr>
              <a:t>path</a:t>
            </a:r>
            <a:r>
              <a:rPr lang="en-US" altLang="zh-CN" sz="2200" i="1" baseline="-25000" dirty="0" err="1" smtClean="0">
                <a:ea typeface="楷体" panose="02010609060101010101" pitchFamily="49" charset="-122"/>
                <a:cs typeface="Times New Roman" panose="02020603050405020304" pitchFamily="18" charset="0"/>
              </a:rPr>
              <a:t>x</a:t>
            </a:r>
            <a:r>
              <a:rPr lang="en-US" altLang="zh-CN" sz="2200" dirty="0" smtClean="0">
                <a:ea typeface="楷体" panose="02010609060101010101" pitchFamily="49" charset="-122"/>
                <a:cs typeface="Times New Roman" panose="02020603050405020304" pitchFamily="18" charset="0"/>
              </a:rPr>
              <a:t>[</a:t>
            </a:r>
            <a:r>
              <a:rPr lang="en-US" altLang="zh-CN" sz="2200" i="1" dirty="0" err="1" smtClean="0">
                <a:ea typeface="楷体" panose="02010609060101010101" pitchFamily="49" charset="-122"/>
                <a:cs typeface="Times New Roman" panose="02020603050405020304" pitchFamily="18" charset="0"/>
              </a:rPr>
              <a:t>i</a:t>
            </a:r>
            <a:r>
              <a:rPr lang="en-US" altLang="zh-CN" sz="2200" dirty="0">
                <a:ea typeface="楷体" panose="02010609060101010101" pitchFamily="49" charset="-122"/>
                <a:cs typeface="Times New Roman" panose="02020603050405020304" pitchFamily="18" charset="0"/>
              </a:rPr>
              <a:t>][</a:t>
            </a:r>
            <a:r>
              <a:rPr lang="en-US" altLang="zh-CN" sz="2200" i="1" dirty="0">
                <a:ea typeface="楷体" panose="02010609060101010101" pitchFamily="49" charset="-122"/>
                <a:cs typeface="Times New Roman" panose="02020603050405020304" pitchFamily="18" charset="0"/>
              </a:rPr>
              <a:t>j</a:t>
            </a:r>
            <a:r>
              <a:rPr lang="en-US" altLang="zh-CN" sz="2200" dirty="0">
                <a:ea typeface="楷体" panose="02010609060101010101" pitchFamily="49" charset="-122"/>
                <a:cs typeface="Times New Roman" panose="02020603050405020304" pitchFamily="18" charset="0"/>
              </a:rPr>
              <a:t>]</a:t>
            </a:r>
            <a:r>
              <a:rPr lang="zh-CN" altLang="en-US" sz="2200" dirty="0" smtClean="0">
                <a:ea typeface="楷体" panose="02010609060101010101" pitchFamily="49" charset="-122"/>
                <a:cs typeface="Times New Roman" panose="02020603050405020304" pitchFamily="18" charset="0"/>
              </a:rPr>
              <a:t>表示考虑过</a:t>
            </a:r>
            <a:r>
              <a:rPr lang="en-US" altLang="zh-CN" sz="2200" dirty="0" smtClean="0">
                <a:ea typeface="楷体" panose="02010609060101010101" pitchFamily="49" charset="-122"/>
                <a:cs typeface="Times New Roman" panose="02020603050405020304" pitchFamily="18" charset="0"/>
              </a:rPr>
              <a:t>0</a:t>
            </a:r>
            <a:r>
              <a:rPr lang="zh-CN" altLang="en-US" sz="2200" dirty="0" smtClean="0">
                <a:ea typeface="楷体" panose="02010609060101010101" pitchFamily="49" charset="-122"/>
                <a:cs typeface="Times New Roman" panose="02020603050405020304" pitchFamily="18" charset="0"/>
              </a:rPr>
              <a:t>～</a:t>
            </a:r>
            <a:r>
              <a:rPr lang="en-US" altLang="zh-CN" sz="2200" i="1" dirty="0" smtClean="0">
                <a:ea typeface="楷体" panose="02010609060101010101" pitchFamily="49" charset="-122"/>
                <a:cs typeface="Times New Roman" panose="02020603050405020304" pitchFamily="18" charset="0"/>
              </a:rPr>
              <a:t>x</a:t>
            </a:r>
            <a:r>
              <a:rPr lang="zh-CN" altLang="en-US" sz="2200" dirty="0" smtClean="0">
                <a:ea typeface="楷体" panose="02010609060101010101" pitchFamily="49" charset="-122"/>
                <a:cs typeface="Times New Roman" panose="02020603050405020304" pitchFamily="18" charset="0"/>
              </a:rPr>
              <a:t>的顶点得到</a:t>
            </a:r>
            <a:r>
              <a:rPr lang="en-US" altLang="zh-CN" sz="2200" i="1" dirty="0" err="1" smtClean="0">
                <a:ea typeface="楷体" panose="02010609060101010101" pitchFamily="49" charset="-122"/>
                <a:cs typeface="Times New Roman" panose="02020603050405020304" pitchFamily="18" charset="0"/>
              </a:rPr>
              <a:t>i</a:t>
            </a:r>
            <a:r>
              <a:rPr lang="en-US" altLang="zh-CN" sz="2200" i="1" dirty="0" smtClean="0">
                <a:ea typeface="楷体" panose="02010609060101010101" pitchFamily="49" charset="-122"/>
                <a:cs typeface="Times New Roman" panose="02020603050405020304" pitchFamily="18" charset="0"/>
              </a:rPr>
              <a:t> </a:t>
            </a:r>
            <a:r>
              <a:rPr lang="en-US" altLang="zh-CN" sz="2200" dirty="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200" i="1" dirty="0" smtClean="0">
                <a:ea typeface="楷体" panose="02010609060101010101" pitchFamily="49" charset="-122"/>
                <a:cs typeface="Times New Roman" panose="02020603050405020304" pitchFamily="18" charset="0"/>
                <a:sym typeface="Wingdings" panose="05000000000000000000"/>
              </a:rPr>
              <a:t> </a:t>
            </a:r>
            <a:r>
              <a:rPr lang="en-US" altLang="zh-CN" sz="2200" i="1" dirty="0" smtClean="0">
                <a:ea typeface="楷体" panose="02010609060101010101" pitchFamily="49" charset="-122"/>
                <a:cs typeface="Times New Roman" panose="02020603050405020304" pitchFamily="18" charset="0"/>
              </a:rPr>
              <a:t>j</a:t>
            </a:r>
            <a:r>
              <a:rPr lang="zh-CN" altLang="en-US" sz="2200" dirty="0" smtClean="0">
                <a:ea typeface="楷体" panose="02010609060101010101" pitchFamily="49" charset="-122"/>
                <a:cs typeface="Times New Roman" panose="02020603050405020304" pitchFamily="18" charset="0"/>
              </a:rPr>
              <a:t>的最</a:t>
            </a:r>
            <a:r>
              <a:rPr lang="zh-CN" altLang="en-US" sz="2200" dirty="0">
                <a:ea typeface="楷体" panose="02010609060101010101" pitchFamily="49" charset="-122"/>
                <a:cs typeface="Times New Roman" panose="02020603050405020304" pitchFamily="18" charset="0"/>
              </a:rPr>
              <a:t>短</a:t>
            </a:r>
            <a:r>
              <a:rPr lang="zh-CN" altLang="en-US" sz="2200" dirty="0" smtClean="0">
                <a:ea typeface="楷体" panose="02010609060101010101" pitchFamily="49" charset="-122"/>
                <a:cs typeface="Times New Roman" panose="02020603050405020304" pitchFamily="18" charset="0"/>
              </a:rPr>
              <a:t>路径，该路径上顶点</a:t>
            </a:r>
            <a:r>
              <a:rPr lang="en-US" altLang="zh-CN" sz="2200" i="1" dirty="0" smtClean="0">
                <a:ea typeface="楷体" panose="02010609060101010101" pitchFamily="49" charset="-122"/>
                <a:cs typeface="Times New Roman" panose="02020603050405020304" pitchFamily="18" charset="0"/>
              </a:rPr>
              <a:t>j</a:t>
            </a:r>
            <a:r>
              <a:rPr lang="zh-CN" altLang="en-US" sz="2200" dirty="0" smtClean="0">
                <a:ea typeface="楷体" panose="02010609060101010101" pitchFamily="49" charset="-122"/>
                <a:cs typeface="Times New Roman" panose="02020603050405020304" pitchFamily="18" charset="0"/>
              </a:rPr>
              <a:t>的</a:t>
            </a:r>
            <a:r>
              <a:rPr lang="zh-CN" altLang="en-US" sz="2200" dirty="0">
                <a:ea typeface="楷体" panose="02010609060101010101" pitchFamily="49" charset="-122"/>
                <a:cs typeface="Times New Roman" panose="02020603050405020304" pitchFamily="18" charset="0"/>
              </a:rPr>
              <a:t>前一个顶点</a:t>
            </a:r>
          </a:p>
        </p:txBody>
      </p:sp>
      <p:grpSp>
        <p:nvGrpSpPr>
          <p:cNvPr id="28" name="组合 27"/>
          <p:cNvGrpSpPr/>
          <p:nvPr/>
        </p:nvGrpSpPr>
        <p:grpSpPr>
          <a:xfrm>
            <a:off x="3182895" y="4087145"/>
            <a:ext cx="3643338" cy="658517"/>
            <a:chOff x="2074846" y="3303586"/>
            <a:chExt cx="3643338" cy="658517"/>
          </a:xfrm>
        </p:grpSpPr>
        <p:sp>
          <p:nvSpPr>
            <p:cNvPr id="22" name="TextBox 21"/>
            <p:cNvSpPr txBox="1"/>
            <p:nvPr/>
          </p:nvSpPr>
          <p:spPr>
            <a:xfrm>
              <a:off x="3286116" y="3500438"/>
              <a:ext cx="1785950" cy="461665"/>
            </a:xfrm>
            <a:prstGeom prst="rect">
              <a:avLst/>
            </a:prstGeom>
            <a:noFill/>
          </p:spPr>
          <p:txBody>
            <a:bodyPr wrap="square" rtlCol="0">
              <a:spAutoFit/>
            </a:bodyPr>
            <a:lstStyle/>
            <a:p>
              <a:r>
                <a:rPr lang="nb-NO" altLang="zh-CN" sz="2000" dirty="0" smtClean="0">
                  <a:cs typeface="Times New Roman" panose="02020603050405020304" pitchFamily="18" charset="0"/>
                </a:rPr>
                <a:t>path</a:t>
              </a:r>
              <a:r>
                <a:rPr lang="nb-NO" altLang="zh-CN" sz="2000" i="1" baseline="-25000" dirty="0" smtClean="0">
                  <a:cs typeface="Times New Roman" panose="02020603050405020304" pitchFamily="18" charset="0"/>
                </a:rPr>
                <a:t>k</a:t>
              </a:r>
              <a:r>
                <a:rPr lang="en-US" altLang="zh-CN" sz="2000" baseline="-25000" dirty="0" smtClean="0">
                  <a:cs typeface="Times New Roman" panose="02020603050405020304" pitchFamily="18" charset="0"/>
                </a:rPr>
                <a:t>-1</a:t>
              </a:r>
              <a:r>
                <a:rPr lang="nb-NO" altLang="zh-CN" sz="2000" dirty="0" smtClean="0">
                  <a:cs typeface="Times New Roman" panose="02020603050405020304" pitchFamily="18" charset="0"/>
                </a:rPr>
                <a:t>[</a:t>
              </a:r>
              <a:r>
                <a:rPr lang="nb-NO" altLang="zh-CN" sz="2000" i="1" dirty="0" smtClean="0">
                  <a:cs typeface="Times New Roman" panose="02020603050405020304" pitchFamily="18" charset="0"/>
                </a:rPr>
                <a:t>i</a:t>
              </a:r>
              <a:r>
                <a:rPr lang="nb-NO" altLang="zh-CN" sz="2000" dirty="0" smtClean="0">
                  <a:cs typeface="Times New Roman" panose="02020603050405020304" pitchFamily="18" charset="0"/>
                </a:rPr>
                <a:t>][</a:t>
              </a:r>
              <a:r>
                <a:rPr lang="nb-NO" altLang="zh-CN" sz="2000" i="1" dirty="0" smtClean="0">
                  <a:cs typeface="Times New Roman" panose="02020603050405020304" pitchFamily="18" charset="0"/>
                </a:rPr>
                <a:t>j</a:t>
              </a:r>
              <a:r>
                <a:rPr lang="nb-NO" altLang="zh-CN" sz="2000" dirty="0" smtClean="0">
                  <a:cs typeface="Times New Roman" panose="02020603050405020304" pitchFamily="18" charset="0"/>
                </a:rPr>
                <a:t>]=</a:t>
              </a:r>
              <a:r>
                <a:rPr lang="nb-NO" altLang="zh-CN" i="1" dirty="0" smtClean="0">
                  <a:solidFill>
                    <a:srgbClr val="FF0000"/>
                  </a:solidFill>
                  <a:cs typeface="Times New Roman" panose="02020603050405020304" pitchFamily="18" charset="0"/>
                </a:rPr>
                <a:t>b</a:t>
              </a:r>
              <a:endParaRPr lang="zh-CN" altLang="en-US" dirty="0">
                <a:solidFill>
                  <a:srgbClr val="FF0000"/>
                </a:solidFill>
              </a:endParaRPr>
            </a:p>
          </p:txBody>
        </p:sp>
        <p:sp>
          <p:nvSpPr>
            <p:cNvPr id="24" name="右大括号 23"/>
            <p:cNvSpPr/>
            <p:nvPr/>
          </p:nvSpPr>
          <p:spPr>
            <a:xfrm rot="5400000">
              <a:off x="3770515" y="1607917"/>
              <a:ext cx="252000" cy="3643338"/>
            </a:xfrm>
            <a:prstGeom prst="rightBrace">
              <a:avLst/>
            </a:prstGeom>
            <a:ln w="28575">
              <a:solidFill>
                <a:srgbClr val="6600CC"/>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9" name="组合 28"/>
          <p:cNvGrpSpPr/>
          <p:nvPr/>
        </p:nvGrpSpPr>
        <p:grpSpPr>
          <a:xfrm>
            <a:off x="5016730" y="2072011"/>
            <a:ext cx="2816456" cy="615463"/>
            <a:chOff x="3908681" y="1288452"/>
            <a:chExt cx="2816456" cy="615463"/>
          </a:xfrm>
        </p:grpSpPr>
        <p:sp>
          <p:nvSpPr>
            <p:cNvPr id="23" name="TextBox 22"/>
            <p:cNvSpPr txBox="1"/>
            <p:nvPr/>
          </p:nvSpPr>
          <p:spPr>
            <a:xfrm rot="2640977">
              <a:off x="4749252" y="1288452"/>
              <a:ext cx="1946365" cy="461665"/>
            </a:xfrm>
            <a:prstGeom prst="rect">
              <a:avLst/>
            </a:prstGeom>
            <a:noFill/>
            <a:ln>
              <a:noFill/>
            </a:ln>
          </p:spPr>
          <p:txBody>
            <a:bodyPr wrap="square" rtlCol="0">
              <a:spAutoFit/>
            </a:bodyPr>
            <a:lstStyle/>
            <a:p>
              <a:r>
                <a:rPr lang="nb-NO" altLang="zh-CN" sz="2000" dirty="0" smtClean="0">
                  <a:cs typeface="Times New Roman" panose="02020603050405020304" pitchFamily="18" charset="0"/>
                </a:rPr>
                <a:t>path</a:t>
              </a:r>
              <a:r>
                <a:rPr lang="nb-NO" altLang="zh-CN" sz="2000" i="1" baseline="-25000" dirty="0" smtClean="0">
                  <a:cs typeface="Times New Roman" panose="02020603050405020304" pitchFamily="18" charset="0"/>
                </a:rPr>
                <a:t>k</a:t>
              </a:r>
              <a:r>
                <a:rPr lang="nb-NO" altLang="zh-CN" sz="2000" baseline="-25000" dirty="0" smtClean="0">
                  <a:cs typeface="Times New Roman" panose="02020603050405020304" pitchFamily="18" charset="0"/>
                </a:rPr>
                <a:t>-1</a:t>
              </a:r>
              <a:r>
                <a:rPr lang="nb-NO" altLang="zh-CN" sz="2000" dirty="0" smtClean="0">
                  <a:cs typeface="Times New Roman" panose="02020603050405020304" pitchFamily="18" charset="0"/>
                </a:rPr>
                <a:t>[</a:t>
              </a:r>
              <a:r>
                <a:rPr lang="nb-NO" altLang="zh-CN" sz="2000" i="1" dirty="0" smtClean="0">
                  <a:cs typeface="Times New Roman" panose="02020603050405020304" pitchFamily="18" charset="0"/>
                </a:rPr>
                <a:t>k</a:t>
              </a:r>
              <a:r>
                <a:rPr lang="nb-NO" altLang="zh-CN" sz="2000" dirty="0" smtClean="0">
                  <a:cs typeface="Times New Roman" panose="02020603050405020304" pitchFamily="18" charset="0"/>
                </a:rPr>
                <a:t>][</a:t>
              </a:r>
              <a:r>
                <a:rPr lang="nb-NO" altLang="zh-CN" sz="2000" i="1" dirty="0" smtClean="0">
                  <a:cs typeface="Times New Roman" panose="02020603050405020304" pitchFamily="18" charset="0"/>
                </a:rPr>
                <a:t>j</a:t>
              </a:r>
              <a:r>
                <a:rPr lang="nb-NO" altLang="zh-CN" sz="2000" dirty="0" smtClean="0">
                  <a:cs typeface="Times New Roman" panose="02020603050405020304" pitchFamily="18" charset="0"/>
                </a:rPr>
                <a:t>]=</a:t>
              </a:r>
              <a:r>
                <a:rPr lang="nb-NO" altLang="zh-CN" i="1" dirty="0" smtClean="0">
                  <a:solidFill>
                    <a:srgbClr val="FF0000"/>
                  </a:solidFill>
                  <a:cs typeface="Times New Roman" panose="02020603050405020304" pitchFamily="18" charset="0"/>
                </a:rPr>
                <a:t>a</a:t>
              </a:r>
              <a:endParaRPr lang="zh-CN" altLang="en-US" dirty="0">
                <a:solidFill>
                  <a:srgbClr val="FF0000"/>
                </a:solidFill>
              </a:endParaRPr>
            </a:p>
          </p:txBody>
        </p:sp>
        <p:sp>
          <p:nvSpPr>
            <p:cNvPr id="27" name="右大括号 26"/>
            <p:cNvSpPr/>
            <p:nvPr/>
          </p:nvSpPr>
          <p:spPr>
            <a:xfrm rot="18702633">
              <a:off x="5172909" y="351687"/>
              <a:ext cx="288000" cy="2816456"/>
            </a:xfrm>
            <a:prstGeom prst="rightBrace">
              <a:avLst/>
            </a:prstGeom>
            <a:ln w="28575">
              <a:solidFill>
                <a:srgbClr val="6600CC"/>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30" name="TextBox 29"/>
          <p:cNvSpPr txBox="1"/>
          <p:nvPr/>
        </p:nvSpPr>
        <p:spPr>
          <a:xfrm>
            <a:off x="285720" y="214290"/>
            <a:ext cx="3857652" cy="461665"/>
          </a:xfrm>
          <a:prstGeom prst="rect">
            <a:avLst/>
          </a:prstGeom>
          <a:noFill/>
        </p:spPr>
        <p:txBody>
          <a:bodyPr wrap="square" rtlCol="0">
            <a:spAutoFit/>
          </a:bodyPr>
          <a:lstStyle/>
          <a:p>
            <a:r>
              <a:rPr lang="zh-CN" altLang="en-US" dirty="0" smtClean="0">
                <a:solidFill>
                  <a:srgbClr val="FF0000"/>
                </a:solidFill>
                <a:ea typeface="黑体" panose="02010609060101010101" pitchFamily="49" charset="-122"/>
                <a:cs typeface="Times New Roman" panose="02020603050405020304" pitchFamily="18" charset="0"/>
              </a:rPr>
              <a:t>如何用</a:t>
            </a:r>
            <a:r>
              <a:rPr lang="en-US" altLang="zh-CN" dirty="0" smtClean="0">
                <a:solidFill>
                  <a:srgbClr val="FF0000"/>
                </a:solidFill>
                <a:ea typeface="黑体" panose="02010609060101010101" pitchFamily="49" charset="-122"/>
                <a:cs typeface="Times New Roman" panose="02020603050405020304" pitchFamily="18" charset="0"/>
              </a:rPr>
              <a:t>path</a:t>
            </a:r>
            <a:r>
              <a:rPr lang="zh-CN" altLang="en-US" dirty="0" smtClean="0">
                <a:solidFill>
                  <a:srgbClr val="FF0000"/>
                </a:solidFill>
                <a:ea typeface="黑体" panose="02010609060101010101" pitchFamily="49" charset="-122"/>
                <a:cs typeface="Times New Roman" panose="02020603050405020304" pitchFamily="18" charset="0"/>
              </a:rPr>
              <a:t>存放最短路径？</a:t>
            </a:r>
            <a:endParaRPr lang="zh-CN" altLang="en-US" dirty="0">
              <a:solidFill>
                <a:srgbClr val="FF0000"/>
              </a:solidFill>
              <a:ea typeface="黑体" panose="02010609060101010101" pitchFamily="49" charset="-122"/>
              <a:cs typeface="Times New Roman" panose="02020603050405020304" pitchFamily="18" charset="0"/>
            </a:endParaRPr>
          </a:p>
        </p:txBody>
      </p:sp>
      <p:sp>
        <p:nvSpPr>
          <p:cNvPr id="32" name="TextBox 31"/>
          <p:cNvSpPr txBox="1"/>
          <p:nvPr/>
        </p:nvSpPr>
        <p:spPr>
          <a:xfrm>
            <a:off x="214282" y="1571612"/>
            <a:ext cx="2928958" cy="769441"/>
          </a:xfrm>
          <a:prstGeom prst="rect">
            <a:avLst/>
          </a:prstGeom>
          <a:noFill/>
        </p:spPr>
        <p:txBody>
          <a:bodyPr wrap="square" rtlCol="0">
            <a:spAutoFit/>
          </a:bodyPr>
          <a:lstStyle/>
          <a:p>
            <a:pPr marL="457200" indent="-457200" algn="l"/>
            <a:r>
              <a:rPr lang="zh-CN" altLang="en-US" sz="2200" dirty="0" smtClean="0">
                <a:ea typeface="楷体" panose="02010609060101010101" pitchFamily="49" charset="-122"/>
                <a:cs typeface="Times New Roman" panose="02020603050405020304" pitchFamily="18" charset="0"/>
                <a:sym typeface="Wingdings" panose="05000000000000000000"/>
              </a:rPr>
              <a:t>   已经考虑过</a:t>
            </a:r>
            <a:r>
              <a:rPr lang="en-US" altLang="zh-CN" sz="2200" dirty="0" smtClean="0">
                <a:ea typeface="楷体" panose="02010609060101010101" pitchFamily="49" charset="-122"/>
                <a:cs typeface="Times New Roman" panose="02020603050405020304" pitchFamily="18" charset="0"/>
                <a:sym typeface="Wingdings" panose="05000000000000000000"/>
              </a:rPr>
              <a:t>0</a:t>
            </a:r>
            <a:r>
              <a:rPr lang="zh-CN" altLang="en-US" sz="2200" dirty="0" smtClean="0">
                <a:ea typeface="楷体" panose="02010609060101010101" pitchFamily="49" charset="-122"/>
                <a:cs typeface="Times New Roman" panose="02020603050405020304" pitchFamily="18" charset="0"/>
                <a:sym typeface="Wingdings" panose="05000000000000000000"/>
              </a:rPr>
              <a:t>～</a:t>
            </a:r>
            <a:r>
              <a:rPr lang="en-US" altLang="zh-CN" sz="2200" i="1" dirty="0" smtClean="0">
                <a:ea typeface="楷体" panose="02010609060101010101" pitchFamily="49" charset="-122"/>
                <a:cs typeface="Times New Roman" panose="02020603050405020304" pitchFamily="18" charset="0"/>
                <a:sym typeface="Wingdings" panose="05000000000000000000"/>
              </a:rPr>
              <a:t>k</a:t>
            </a:r>
            <a:r>
              <a:rPr lang="en-US" altLang="zh-CN" sz="2200" dirty="0" smtClean="0">
                <a:latin typeface="+mj-ea"/>
                <a:ea typeface="+mj-ea"/>
                <a:cs typeface="Times New Roman" panose="02020603050405020304" pitchFamily="18" charset="0"/>
                <a:sym typeface="Wingdings" panose="05000000000000000000"/>
              </a:rPr>
              <a:t>-</a:t>
            </a:r>
            <a:r>
              <a:rPr lang="en-US" altLang="zh-CN" sz="2200" dirty="0" smtClean="0">
                <a:ea typeface="楷体" panose="02010609060101010101" pitchFamily="49" charset="-122"/>
                <a:cs typeface="Times New Roman" panose="02020603050405020304" pitchFamily="18" charset="0"/>
                <a:sym typeface="Wingdings" panose="05000000000000000000"/>
              </a:rPr>
              <a:t>1</a:t>
            </a:r>
            <a:r>
              <a:rPr lang="zh-CN" altLang="en-US" sz="2200" dirty="0" smtClean="0">
                <a:ea typeface="楷体" panose="02010609060101010101" pitchFamily="49" charset="-122"/>
                <a:cs typeface="Times New Roman" panose="02020603050405020304" pitchFamily="18" charset="0"/>
                <a:sym typeface="Wingdings" panose="05000000000000000000"/>
              </a:rPr>
              <a:t>顶点的情况</a:t>
            </a:r>
            <a:endParaRPr lang="zh-CN" altLang="en-US" sz="2200" dirty="0">
              <a:ea typeface="楷体" panose="02010609060101010101" pitchFamily="49" charset="-122"/>
              <a:cs typeface="Times New Roman" panose="02020603050405020304" pitchFamily="18" charset="0"/>
            </a:endParaRPr>
          </a:p>
        </p:txBody>
      </p:sp>
      <p:sp>
        <p:nvSpPr>
          <p:cNvPr id="33" name="TextBox 32"/>
          <p:cNvSpPr txBox="1"/>
          <p:nvPr/>
        </p:nvSpPr>
        <p:spPr>
          <a:xfrm>
            <a:off x="214282" y="4643446"/>
            <a:ext cx="2928958" cy="430887"/>
          </a:xfrm>
          <a:prstGeom prst="rect">
            <a:avLst/>
          </a:prstGeom>
          <a:noFill/>
        </p:spPr>
        <p:txBody>
          <a:bodyPr wrap="square" rtlCol="0">
            <a:spAutoFit/>
          </a:bodyPr>
          <a:lstStyle/>
          <a:p>
            <a:pPr algn="l"/>
            <a:r>
              <a:rPr lang="zh-CN" altLang="en-US" sz="2200" dirty="0" smtClean="0">
                <a:ea typeface="楷体" panose="02010609060101010101" pitchFamily="49" charset="-122"/>
                <a:cs typeface="Times New Roman" panose="02020603050405020304" pitchFamily="18" charset="0"/>
                <a:sym typeface="Wingdings" panose="05000000000000000000"/>
              </a:rPr>
              <a:t>  现在考虑顶点</a:t>
            </a:r>
            <a:r>
              <a:rPr lang="en-US" altLang="zh-CN" sz="2200" i="1" dirty="0" smtClean="0">
                <a:ea typeface="楷体" panose="02010609060101010101" pitchFamily="49" charset="-122"/>
                <a:cs typeface="Times New Roman" panose="02020603050405020304" pitchFamily="18" charset="0"/>
                <a:sym typeface="Wingdings" panose="05000000000000000000"/>
              </a:rPr>
              <a:t>k</a:t>
            </a:r>
            <a:endParaRPr lang="zh-CN" altLang="en-US" sz="2200" i="1" dirty="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159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93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93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93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93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93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93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9320"/>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6932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6932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693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693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1" nodeType="clickEffect">
                                  <p:stCondLst>
                                    <p:cond delay="0"/>
                                  </p:stCondLst>
                                  <p:childTnLst>
                                    <p:set>
                                      <p:cBhvr>
                                        <p:cTn id="39" dur="1" fill="hold">
                                          <p:stCondLst>
                                            <p:cond delay="0"/>
                                          </p:stCondLst>
                                        </p:cTn>
                                        <p:tgtEl>
                                          <p:spTgt spid="26931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6932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6932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933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6933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9327"/>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9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8" grpId="0" bldLvl="0" animBg="1"/>
      <p:bldP spid="269318" grpId="1" bldLvl="0" animBg="1"/>
      <p:bldP spid="269319" grpId="0" bldLvl="0" animBg="1"/>
      <p:bldP spid="269320" grpId="0" bldLvl="0" animBg="1"/>
      <p:bldP spid="269321" grpId="0" bldLvl="0" animBg="1"/>
      <p:bldP spid="269322" grpId="0" bldLvl="0" animBg="1"/>
      <p:bldP spid="269323" grpId="0" bldLvl="0" animBg="1"/>
      <p:bldP spid="269326" grpId="0" bldLvl="0" animBg="1"/>
      <p:bldP spid="269327" grpId="0" bldLvl="0" animBg="1"/>
      <p:bldP spid="269328" grpId="0" bldLvl="0" animBg="1"/>
      <p:bldP spid="269331" grpId="0" bldLvl="0" animBg="1"/>
      <p:bldP spid="269332" grpId="0" bldLvl="0" animBg="1"/>
      <p:bldP spid="269333" grpId="0" bldLvl="0" animBg="1"/>
      <p:bldP spid="269336" grpId="0" bldLvl="0" animBg="1"/>
      <p:bldP spid="269337" grpId="0" bldLvl="0" animBg="1"/>
      <p:bldP spid="269338" grpId="0" bldLvl="0" animBg="1"/>
      <p:bldP spid="269339" grpId="0" bldLvl="0" animBg="1"/>
      <p:bldP spid="269340" grpId="0" bldLvl="0" animBg="1"/>
      <p:bldP spid="32"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750891" y="285728"/>
            <a:ext cx="6392877" cy="461665"/>
          </a:xfrm>
          <a:prstGeom prst="rect">
            <a:avLst/>
          </a:prstGeom>
          <a:noFill/>
          <a:ln w="9525">
            <a:noFill/>
            <a:miter lim="800000"/>
          </a:ln>
          <a:effectLst/>
        </p:spPr>
        <p:txBody>
          <a:bodyPr wrap="square">
            <a:spAutoFit/>
          </a:bodyPr>
          <a:lstStyle/>
          <a:p>
            <a:pPr algn="l">
              <a:spcBef>
                <a:spcPct val="50000"/>
              </a:spcBef>
            </a:pPr>
            <a:r>
              <a:rPr kumimoji="1" lang="zh-CN" altLang="en-US" dirty="0" smtClean="0">
                <a:ea typeface="楷体" panose="02010609060101010101" pitchFamily="49" charset="-122"/>
                <a:cs typeface="Times New Roman" panose="02020603050405020304" pitchFamily="18" charset="0"/>
              </a:rPr>
              <a:t>在一个非强连通中</a:t>
            </a:r>
            <a:r>
              <a:rPr kumimoji="1" lang="zh-CN" altLang="en-US" dirty="0" smtClean="0">
                <a:solidFill>
                  <a:srgbClr val="FF00FF"/>
                </a:solidFill>
                <a:ea typeface="楷体" panose="02010609060101010101" pitchFamily="49" charset="-122"/>
                <a:cs typeface="Times New Roman" panose="02020603050405020304" pitchFamily="18" charset="0"/>
              </a:rPr>
              <a:t>找强连通分量</a:t>
            </a:r>
            <a:r>
              <a:rPr kumimoji="1" lang="zh-CN" altLang="en-US" dirty="0" smtClean="0">
                <a:ea typeface="楷体" panose="02010609060101010101" pitchFamily="49" charset="-122"/>
                <a:cs typeface="Times New Roman" panose="02020603050405020304" pitchFamily="18" charset="0"/>
              </a:rPr>
              <a:t>的方法。</a:t>
            </a:r>
            <a:endParaRPr kumimoji="1" lang="zh-CN" altLang="en-US" dirty="0">
              <a:ea typeface="楷体" panose="02010609060101010101" pitchFamily="49" charset="-122"/>
              <a:cs typeface="Times New Roman" panose="02020603050405020304" pitchFamily="18" charset="0"/>
            </a:endParaRPr>
          </a:p>
        </p:txBody>
      </p:sp>
      <p:sp>
        <p:nvSpPr>
          <p:cNvPr id="23" name="Line 1029"/>
          <p:cNvSpPr>
            <a:spLocks noChangeShapeType="1"/>
          </p:cNvSpPr>
          <p:nvPr/>
        </p:nvSpPr>
        <p:spPr bwMode="auto">
          <a:xfrm>
            <a:off x="1517625" y="3565477"/>
            <a:ext cx="1746250" cy="0"/>
          </a:xfrm>
          <a:prstGeom prst="line">
            <a:avLst/>
          </a:prstGeom>
          <a:noFill/>
          <a:ln w="28575">
            <a:solidFill>
              <a:srgbClr val="0000FF"/>
            </a:solidFill>
            <a:round/>
            <a:tailEnd type="stealth" w="med" len="lg"/>
          </a:ln>
        </p:spPr>
        <p:txBody>
          <a:bodyPr/>
          <a:lstStyle/>
          <a:p>
            <a:endParaRPr lang="zh-CN" altLang="en-US"/>
          </a:p>
        </p:txBody>
      </p:sp>
      <p:sp>
        <p:nvSpPr>
          <p:cNvPr id="24" name="Oval 1032"/>
          <p:cNvSpPr>
            <a:spLocks noChangeArrowheads="1"/>
          </p:cNvSpPr>
          <p:nvPr/>
        </p:nvSpPr>
        <p:spPr bwMode="auto">
          <a:xfrm>
            <a:off x="2043087" y="2441527"/>
            <a:ext cx="584200" cy="571500"/>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5" name="Oval 1033"/>
          <p:cNvSpPr>
            <a:spLocks noChangeArrowheads="1"/>
          </p:cNvSpPr>
          <p:nvPr/>
        </p:nvSpPr>
        <p:spPr bwMode="auto">
          <a:xfrm>
            <a:off x="3259112" y="3263852"/>
            <a:ext cx="584200" cy="573087"/>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6" name="Oval 1034"/>
          <p:cNvSpPr>
            <a:spLocks noChangeArrowheads="1"/>
          </p:cNvSpPr>
          <p:nvPr/>
        </p:nvSpPr>
        <p:spPr bwMode="auto">
          <a:xfrm>
            <a:off x="928662" y="3263852"/>
            <a:ext cx="584200" cy="573087"/>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7" name="Oval 1035"/>
          <p:cNvSpPr>
            <a:spLocks noChangeArrowheads="1"/>
          </p:cNvSpPr>
          <p:nvPr/>
        </p:nvSpPr>
        <p:spPr bwMode="auto">
          <a:xfrm>
            <a:off x="928662" y="4289435"/>
            <a:ext cx="582613" cy="568325"/>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8" name="Freeform 1036"/>
          <p:cNvSpPr/>
          <p:nvPr/>
        </p:nvSpPr>
        <p:spPr bwMode="auto">
          <a:xfrm>
            <a:off x="1385862" y="2798714"/>
            <a:ext cx="668338" cy="498475"/>
          </a:xfrm>
          <a:custGeom>
            <a:avLst/>
            <a:gdLst/>
            <a:ahLst/>
            <a:cxnLst>
              <a:cxn ang="0">
                <a:pos x="0" y="314"/>
              </a:cxn>
              <a:cxn ang="0">
                <a:pos x="421" y="0"/>
              </a:cxn>
            </a:cxnLst>
            <a:rect l="0" t="0" r="r" b="b"/>
            <a:pathLst>
              <a:path w="421" h="314">
                <a:moveTo>
                  <a:pt x="0" y="314"/>
                </a:moveTo>
                <a:lnTo>
                  <a:pt x="421" y="0"/>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29" name="Freeform 1037"/>
          <p:cNvSpPr/>
          <p:nvPr/>
        </p:nvSpPr>
        <p:spPr bwMode="auto">
          <a:xfrm>
            <a:off x="2638400" y="2811414"/>
            <a:ext cx="698500" cy="558800"/>
          </a:xfrm>
          <a:custGeom>
            <a:avLst/>
            <a:gdLst/>
            <a:ahLst/>
            <a:cxnLst>
              <a:cxn ang="0">
                <a:pos x="0" y="0"/>
              </a:cxn>
              <a:cxn ang="0">
                <a:pos x="440" y="352"/>
              </a:cxn>
            </a:cxnLst>
            <a:rect l="0" t="0" r="r" b="b"/>
            <a:pathLst>
              <a:path w="440" h="352">
                <a:moveTo>
                  <a:pt x="0" y="0"/>
                </a:moveTo>
                <a:lnTo>
                  <a:pt x="440" y="352"/>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30" name="TextBox 29"/>
          <p:cNvSpPr txBox="1"/>
          <p:nvPr/>
        </p:nvSpPr>
        <p:spPr>
          <a:xfrm>
            <a:off x="1357290" y="5857892"/>
            <a:ext cx="2000264" cy="400110"/>
          </a:xfrm>
          <a:prstGeom prst="rect">
            <a:avLst/>
          </a:prstGeom>
          <a:noFill/>
        </p:spPr>
        <p:txBody>
          <a:bodyPr wrap="square" rtlCol="0">
            <a:spAutoFit/>
          </a:bodyPr>
          <a:lstStyle/>
          <a:p>
            <a:r>
              <a:rPr lang="zh-CN" altLang="en-US" sz="2000" dirty="0" smtClean="0">
                <a:solidFill>
                  <a:srgbClr val="0000FF"/>
                </a:solidFill>
                <a:ea typeface="楷体" panose="02010609060101010101" pitchFamily="49" charset="-122"/>
                <a:cs typeface="Times New Roman" panose="02020603050405020304" pitchFamily="18" charset="0"/>
              </a:rPr>
              <a:t>一个非</a:t>
            </a:r>
            <a:r>
              <a:rPr kumimoji="1" lang="zh-CN" altLang="en-US" sz="2000" dirty="0" smtClean="0">
                <a:solidFill>
                  <a:srgbClr val="0000FF"/>
                </a:solidFill>
                <a:ea typeface="楷体" panose="02010609060101010101" pitchFamily="49" charset="-122"/>
                <a:cs typeface="Times New Roman" panose="02020603050405020304" pitchFamily="18" charset="0"/>
              </a:rPr>
              <a:t>强连通图</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18" name="TextBox 17"/>
          <p:cNvSpPr txBox="1"/>
          <p:nvPr/>
        </p:nvSpPr>
        <p:spPr>
          <a:xfrm>
            <a:off x="714348" y="714356"/>
            <a:ext cx="8143932" cy="1615827"/>
          </a:xfrm>
          <a:prstGeom prst="rect">
            <a:avLst/>
          </a:prstGeom>
          <a:noFill/>
        </p:spPr>
        <p:txBody>
          <a:bodyPr wrap="square" rtlCol="0">
            <a:spAutoFit/>
          </a:bodyPr>
          <a:lstStyle/>
          <a:p>
            <a:pPr marL="457200" indent="-457200" algn="l">
              <a:lnSpc>
                <a:spcPct val="150000"/>
              </a:lnSpc>
              <a:buFont typeface="+mj-ea"/>
              <a:buAutoNum type="circleNumDbPlain"/>
            </a:pPr>
            <a:r>
              <a:rPr lang="zh-CN" altLang="en-US" sz="2200" dirty="0" smtClean="0">
                <a:latin typeface="楷体" panose="02010609060101010101" pitchFamily="49" charset="-122"/>
                <a:ea typeface="楷体" panose="02010609060101010101" pitchFamily="49" charset="-122"/>
              </a:rPr>
              <a:t>在图中找有向环。</a:t>
            </a:r>
            <a:endParaRPr lang="en-US" altLang="zh-CN" sz="2200" dirty="0" smtClean="0">
              <a:latin typeface="楷体" panose="02010609060101010101" pitchFamily="49" charset="-122"/>
              <a:ea typeface="楷体" panose="02010609060101010101" pitchFamily="49" charset="-122"/>
            </a:endParaRPr>
          </a:p>
          <a:p>
            <a:pPr marL="457200" indent="-457200" algn="l">
              <a:lnSpc>
                <a:spcPct val="150000"/>
              </a:lnSpc>
              <a:buFont typeface="+mj-ea"/>
              <a:buAutoNum type="circleNumDbPlain"/>
            </a:pPr>
            <a:r>
              <a:rPr lang="zh-CN" altLang="en-US" sz="2200" dirty="0" smtClean="0">
                <a:latin typeface="楷体" panose="02010609060101010101" pitchFamily="49" charset="-122"/>
                <a:ea typeface="楷体" panose="02010609060101010101" pitchFamily="49" charset="-122"/>
              </a:rPr>
              <a:t>扩展该有向环：如果某个顶点到该环中任一顶点</a:t>
            </a:r>
            <a:r>
              <a:rPr lang="zh-CN" altLang="en-US" sz="2200" smtClean="0">
                <a:latin typeface="楷体" panose="02010609060101010101" pitchFamily="49" charset="-122"/>
                <a:ea typeface="楷体" panose="02010609060101010101" pitchFamily="49" charset="-122"/>
              </a:rPr>
              <a:t>有路径，并且</a:t>
            </a:r>
            <a:r>
              <a:rPr lang="zh-CN" altLang="en-US" sz="2200" dirty="0" smtClean="0">
                <a:latin typeface="楷体" panose="02010609060101010101" pitchFamily="49" charset="-122"/>
                <a:ea typeface="楷体" panose="02010609060101010101" pitchFamily="49" charset="-122"/>
              </a:rPr>
              <a:t>该环中任一顶点到这个顶点也</a:t>
            </a:r>
            <a:r>
              <a:rPr lang="zh-CN" altLang="en-US" sz="2200" smtClean="0">
                <a:latin typeface="楷体" panose="02010609060101010101" pitchFamily="49" charset="-122"/>
                <a:ea typeface="楷体" panose="02010609060101010101" pitchFamily="49" charset="-122"/>
              </a:rPr>
              <a:t>有路径，则</a:t>
            </a:r>
            <a:r>
              <a:rPr lang="zh-CN" altLang="en-US" sz="2200" dirty="0" smtClean="0">
                <a:latin typeface="楷体" panose="02010609060101010101" pitchFamily="49" charset="-122"/>
                <a:ea typeface="楷体" panose="02010609060101010101" pitchFamily="49" charset="-122"/>
              </a:rPr>
              <a:t>加入这个顶点。</a:t>
            </a:r>
            <a:endParaRPr lang="zh-CN" altLang="en-US" sz="2200" dirty="0">
              <a:latin typeface="楷体" panose="02010609060101010101" pitchFamily="49" charset="-122"/>
              <a:ea typeface="楷体" panose="02010609060101010101" pitchFamily="49" charset="-122"/>
            </a:endParaRPr>
          </a:p>
        </p:txBody>
      </p:sp>
      <p:sp>
        <p:nvSpPr>
          <p:cNvPr id="19" name="Oval 1035"/>
          <p:cNvSpPr>
            <a:spLocks noChangeArrowheads="1"/>
          </p:cNvSpPr>
          <p:nvPr/>
        </p:nvSpPr>
        <p:spPr bwMode="auto">
          <a:xfrm>
            <a:off x="3286116" y="4289435"/>
            <a:ext cx="582613" cy="568325"/>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Oval 1035"/>
          <p:cNvSpPr>
            <a:spLocks noChangeArrowheads="1"/>
          </p:cNvSpPr>
          <p:nvPr/>
        </p:nvSpPr>
        <p:spPr bwMode="auto">
          <a:xfrm>
            <a:off x="2071670" y="5075253"/>
            <a:ext cx="582613" cy="568325"/>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5</a:t>
            </a:r>
            <a:endPar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2" name="直接箭头连接符 21"/>
          <p:cNvCxnSpPr>
            <a:stCxn id="26" idx="4"/>
            <a:endCxn id="27" idx="0"/>
          </p:cNvCxnSpPr>
          <p:nvPr/>
        </p:nvCxnSpPr>
        <p:spPr>
          <a:xfrm rot="5400000">
            <a:off x="994118" y="4062791"/>
            <a:ext cx="452496" cy="793"/>
          </a:xfrm>
          <a:prstGeom prst="straightConnector1">
            <a:avLst/>
          </a:prstGeom>
          <a:ln w="28575">
            <a:solidFill>
              <a:srgbClr val="0000FF"/>
            </a:solidFill>
            <a:tailEnd type="stealth" w="med" len="lg"/>
          </a:ln>
        </p:spPr>
        <p:style>
          <a:lnRef idx="1">
            <a:schemeClr val="accent1"/>
          </a:lnRef>
          <a:fillRef idx="0">
            <a:schemeClr val="accent1"/>
          </a:fillRef>
          <a:effectRef idx="0">
            <a:schemeClr val="accent1"/>
          </a:effectRef>
          <a:fontRef idx="minor">
            <a:schemeClr val="tx1"/>
          </a:fontRef>
        </p:style>
      </p:cxnSp>
      <p:sp>
        <p:nvSpPr>
          <p:cNvPr id="38" name="任意多边形 37"/>
          <p:cNvSpPr/>
          <p:nvPr/>
        </p:nvSpPr>
        <p:spPr>
          <a:xfrm>
            <a:off x="1724551" y="3096157"/>
            <a:ext cx="1077383" cy="353483"/>
          </a:xfrm>
          <a:custGeom>
            <a:avLst/>
            <a:gdLst>
              <a:gd name="connsiteX0" fmla="*/ 848783 w 1077383"/>
              <a:gd name="connsiteY0" fmla="*/ 80433 h 353483"/>
              <a:gd name="connsiteX1" fmla="*/ 505883 w 1077383"/>
              <a:gd name="connsiteY1" fmla="*/ 4233 h 353483"/>
              <a:gd name="connsiteX2" fmla="*/ 48683 w 1077383"/>
              <a:gd name="connsiteY2" fmla="*/ 105833 h 353483"/>
              <a:gd name="connsiteX3" fmla="*/ 213783 w 1077383"/>
              <a:gd name="connsiteY3" fmla="*/ 309033 h 353483"/>
              <a:gd name="connsiteX4" fmla="*/ 721783 w 1077383"/>
              <a:gd name="connsiteY4" fmla="*/ 334433 h 353483"/>
              <a:gd name="connsiteX5" fmla="*/ 1077383 w 1077383"/>
              <a:gd name="connsiteY5" fmla="*/ 194733 h 353483"/>
              <a:gd name="connsiteX0-1" fmla="*/ 848783 w 1077383"/>
              <a:gd name="connsiteY0-2" fmla="*/ 80433 h 353483"/>
              <a:gd name="connsiteX1-3" fmla="*/ 505883 w 1077383"/>
              <a:gd name="connsiteY1-4" fmla="*/ 4233 h 353483"/>
              <a:gd name="connsiteX2-5" fmla="*/ 48683 w 1077383"/>
              <a:gd name="connsiteY2-6" fmla="*/ 105833 h 353483"/>
              <a:gd name="connsiteX3-7" fmla="*/ 213783 w 1077383"/>
              <a:gd name="connsiteY3-8" fmla="*/ 309033 h 353483"/>
              <a:gd name="connsiteX4-9" fmla="*/ 721783 w 1077383"/>
              <a:gd name="connsiteY4-10" fmla="*/ 334433 h 353483"/>
              <a:gd name="connsiteX5-11" fmla="*/ 1077383 w 1077383"/>
              <a:gd name="connsiteY5-12" fmla="*/ 194733 h 3534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77383" h="353483">
                <a:moveTo>
                  <a:pt x="848783" y="80433"/>
                </a:moveTo>
                <a:cubicBezTo>
                  <a:pt x="744008" y="40216"/>
                  <a:pt x="639233" y="0"/>
                  <a:pt x="505883" y="4233"/>
                </a:cubicBezTo>
                <a:cubicBezTo>
                  <a:pt x="372533" y="8466"/>
                  <a:pt x="97366" y="55033"/>
                  <a:pt x="48683" y="105833"/>
                </a:cubicBezTo>
                <a:cubicBezTo>
                  <a:pt x="0" y="156633"/>
                  <a:pt x="101600" y="270933"/>
                  <a:pt x="213783" y="309033"/>
                </a:cubicBezTo>
                <a:cubicBezTo>
                  <a:pt x="325966" y="347133"/>
                  <a:pt x="577850" y="353483"/>
                  <a:pt x="721783" y="334433"/>
                </a:cubicBezTo>
                <a:cubicBezTo>
                  <a:pt x="865716" y="315383"/>
                  <a:pt x="971549" y="255058"/>
                  <a:pt x="1077383" y="194733"/>
                </a:cubicBezTo>
              </a:path>
            </a:pathLst>
          </a:custGeom>
          <a:ln w="28575">
            <a:solidFill>
              <a:srgbClr val="FF0000"/>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0" name="直接箭头连接符 39"/>
          <p:cNvCxnSpPr>
            <a:stCxn id="27" idx="5"/>
            <a:endCxn id="20" idx="1"/>
          </p:cNvCxnSpPr>
          <p:nvPr/>
        </p:nvCxnSpPr>
        <p:spPr>
          <a:xfrm rot="16200000" flipH="1">
            <a:off x="1599497" y="4600986"/>
            <a:ext cx="383951" cy="731039"/>
          </a:xfrm>
          <a:prstGeom prst="straightConnector1">
            <a:avLst/>
          </a:prstGeom>
          <a:ln w="28575">
            <a:solidFill>
              <a:srgbClr val="0000FF"/>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7" idx="6"/>
            <a:endCxn id="25" idx="3"/>
          </p:cNvCxnSpPr>
          <p:nvPr/>
        </p:nvCxnSpPr>
        <p:spPr>
          <a:xfrm flipV="1">
            <a:off x="1511275" y="3753012"/>
            <a:ext cx="1833391" cy="820586"/>
          </a:xfrm>
          <a:prstGeom prst="straightConnector1">
            <a:avLst/>
          </a:prstGeom>
          <a:ln w="28575">
            <a:solidFill>
              <a:srgbClr val="0000FF"/>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25" idx="4"/>
            <a:endCxn id="19" idx="0"/>
          </p:cNvCxnSpPr>
          <p:nvPr/>
        </p:nvCxnSpPr>
        <p:spPr>
          <a:xfrm rot="16200000" flipH="1">
            <a:off x="3338069" y="4050081"/>
            <a:ext cx="452496" cy="26211"/>
          </a:xfrm>
          <a:prstGeom prst="straightConnector1">
            <a:avLst/>
          </a:prstGeom>
          <a:ln w="28575">
            <a:solidFill>
              <a:srgbClr val="0000FF"/>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20" idx="7"/>
            <a:endCxn id="19" idx="3"/>
          </p:cNvCxnSpPr>
          <p:nvPr/>
        </p:nvCxnSpPr>
        <p:spPr>
          <a:xfrm rot="5400000" flipH="1" flipV="1">
            <a:off x="2778224" y="4565269"/>
            <a:ext cx="383951" cy="802477"/>
          </a:xfrm>
          <a:prstGeom prst="straightConnector1">
            <a:avLst/>
          </a:prstGeom>
          <a:ln w="28575">
            <a:solidFill>
              <a:srgbClr val="0000FF"/>
            </a:solidFill>
            <a:tailEnd type="stealth" w="med" len="lg"/>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4286248" y="2512965"/>
            <a:ext cx="4011637" cy="3745037"/>
            <a:chOff x="4286248" y="2512965"/>
            <a:chExt cx="4011637" cy="3745037"/>
          </a:xfrm>
        </p:grpSpPr>
        <p:sp>
          <p:nvSpPr>
            <p:cNvPr id="32" name="TextBox 31"/>
            <p:cNvSpPr txBox="1"/>
            <p:nvPr/>
          </p:nvSpPr>
          <p:spPr>
            <a:xfrm>
              <a:off x="5853969" y="5857892"/>
              <a:ext cx="2075617" cy="400110"/>
            </a:xfrm>
            <a:prstGeom prst="rect">
              <a:avLst/>
            </a:prstGeom>
            <a:noFill/>
          </p:spPr>
          <p:txBody>
            <a:bodyPr wrap="square" rtlCol="0">
              <a:spAutoFit/>
            </a:bodyPr>
            <a:lstStyle/>
            <a:p>
              <a:r>
                <a:rPr lang="en-US" altLang="zh-CN" sz="2000" dirty="0" smtClean="0">
                  <a:solidFill>
                    <a:srgbClr val="0000FF"/>
                  </a:solidFill>
                  <a:ea typeface="楷体" panose="02010609060101010101" pitchFamily="49" charset="-122"/>
                  <a:cs typeface="Times New Roman" panose="02020603050405020304" pitchFamily="18" charset="0"/>
                </a:rPr>
                <a:t>3</a:t>
              </a:r>
              <a:r>
                <a:rPr lang="zh-CN" altLang="en-US" sz="2000" dirty="0" smtClean="0">
                  <a:solidFill>
                    <a:srgbClr val="0000FF"/>
                  </a:solidFill>
                  <a:ea typeface="楷体" panose="02010609060101010101" pitchFamily="49" charset="-122"/>
                  <a:cs typeface="Times New Roman" panose="02020603050405020304" pitchFamily="18" charset="0"/>
                </a:rPr>
                <a:t>个强</a:t>
              </a:r>
              <a:r>
                <a:rPr kumimoji="1" lang="zh-CN" altLang="en-US" sz="2000" dirty="0" smtClean="0">
                  <a:solidFill>
                    <a:srgbClr val="0000FF"/>
                  </a:solidFill>
                  <a:ea typeface="楷体" panose="02010609060101010101" pitchFamily="49" charset="-122"/>
                  <a:cs typeface="Times New Roman" panose="02020603050405020304" pitchFamily="18" charset="0"/>
                </a:rPr>
                <a:t>连通分量</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49" name="Line 1029"/>
            <p:cNvSpPr>
              <a:spLocks noChangeShapeType="1"/>
            </p:cNvSpPr>
            <p:nvPr/>
          </p:nvSpPr>
          <p:spPr bwMode="auto">
            <a:xfrm>
              <a:off x="5946781" y="3636915"/>
              <a:ext cx="1746250" cy="0"/>
            </a:xfrm>
            <a:prstGeom prst="line">
              <a:avLst/>
            </a:prstGeom>
            <a:noFill/>
            <a:ln w="28575">
              <a:solidFill>
                <a:srgbClr val="0000FF"/>
              </a:solidFill>
              <a:round/>
              <a:tailEnd type="stealth" w="med" len="lg"/>
            </a:ln>
          </p:spPr>
          <p:txBody>
            <a:bodyPr/>
            <a:lstStyle/>
            <a:p>
              <a:endParaRPr lang="zh-CN" altLang="en-US"/>
            </a:p>
          </p:txBody>
        </p:sp>
        <p:sp>
          <p:nvSpPr>
            <p:cNvPr id="50" name="Oval 1032"/>
            <p:cNvSpPr>
              <a:spLocks noChangeArrowheads="1"/>
            </p:cNvSpPr>
            <p:nvPr/>
          </p:nvSpPr>
          <p:spPr bwMode="auto">
            <a:xfrm>
              <a:off x="6472243" y="2512965"/>
              <a:ext cx="584200" cy="571500"/>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51" name="Oval 1033"/>
            <p:cNvSpPr>
              <a:spLocks noChangeArrowheads="1"/>
            </p:cNvSpPr>
            <p:nvPr/>
          </p:nvSpPr>
          <p:spPr bwMode="auto">
            <a:xfrm>
              <a:off x="7688268" y="3335290"/>
              <a:ext cx="584200" cy="573087"/>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52" name="Oval 1034"/>
            <p:cNvSpPr>
              <a:spLocks noChangeArrowheads="1"/>
            </p:cNvSpPr>
            <p:nvPr/>
          </p:nvSpPr>
          <p:spPr bwMode="auto">
            <a:xfrm>
              <a:off x="5357818" y="3335290"/>
              <a:ext cx="584200" cy="573087"/>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53" name="Oval 1035"/>
            <p:cNvSpPr>
              <a:spLocks noChangeArrowheads="1"/>
            </p:cNvSpPr>
            <p:nvPr/>
          </p:nvSpPr>
          <p:spPr bwMode="auto">
            <a:xfrm>
              <a:off x="5357818" y="4360873"/>
              <a:ext cx="582613" cy="568325"/>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54" name="Freeform 1036"/>
            <p:cNvSpPr/>
            <p:nvPr/>
          </p:nvSpPr>
          <p:spPr bwMode="auto">
            <a:xfrm>
              <a:off x="5815018" y="2870152"/>
              <a:ext cx="668338" cy="498475"/>
            </a:xfrm>
            <a:custGeom>
              <a:avLst/>
              <a:gdLst/>
              <a:ahLst/>
              <a:cxnLst>
                <a:cxn ang="0">
                  <a:pos x="0" y="314"/>
                </a:cxn>
                <a:cxn ang="0">
                  <a:pos x="421" y="0"/>
                </a:cxn>
              </a:cxnLst>
              <a:rect l="0" t="0" r="r" b="b"/>
              <a:pathLst>
                <a:path w="421" h="314">
                  <a:moveTo>
                    <a:pt x="0" y="314"/>
                  </a:moveTo>
                  <a:lnTo>
                    <a:pt x="421" y="0"/>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55" name="Freeform 1037"/>
            <p:cNvSpPr/>
            <p:nvPr/>
          </p:nvSpPr>
          <p:spPr bwMode="auto">
            <a:xfrm>
              <a:off x="7067556" y="2882852"/>
              <a:ext cx="698500" cy="558800"/>
            </a:xfrm>
            <a:custGeom>
              <a:avLst/>
              <a:gdLst/>
              <a:ahLst/>
              <a:cxnLst>
                <a:cxn ang="0">
                  <a:pos x="0" y="0"/>
                </a:cxn>
                <a:cxn ang="0">
                  <a:pos x="440" y="352"/>
                </a:cxn>
              </a:cxnLst>
              <a:rect l="0" t="0" r="r" b="b"/>
              <a:pathLst>
                <a:path w="440" h="352">
                  <a:moveTo>
                    <a:pt x="0" y="0"/>
                  </a:moveTo>
                  <a:lnTo>
                    <a:pt x="440" y="352"/>
                  </a:lnTo>
                </a:path>
              </a:pathLst>
            </a:custGeom>
            <a:noFill/>
            <a:ln w="28575">
              <a:solidFill>
                <a:srgbClr val="3333FF"/>
              </a:solidFill>
              <a:miter lim="800000"/>
              <a:headEnd type="stealth" w="med" len="lg"/>
              <a:tailEnd type="none" w="med" len="med"/>
            </a:ln>
            <a:effectLst/>
          </p:spPr>
          <p:txBody>
            <a:bodyPr wrap="none"/>
            <a:lstStyle/>
            <a:p>
              <a:endParaRPr lang="zh-CN" altLang="en-US"/>
            </a:p>
          </p:txBody>
        </p:sp>
        <p:sp>
          <p:nvSpPr>
            <p:cNvPr id="56" name="Oval 1035"/>
            <p:cNvSpPr>
              <a:spLocks noChangeArrowheads="1"/>
            </p:cNvSpPr>
            <p:nvPr/>
          </p:nvSpPr>
          <p:spPr bwMode="auto">
            <a:xfrm>
              <a:off x="7715272" y="4360873"/>
              <a:ext cx="582613" cy="568325"/>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 name="Oval 1035"/>
            <p:cNvSpPr>
              <a:spLocks noChangeArrowheads="1"/>
            </p:cNvSpPr>
            <p:nvPr/>
          </p:nvSpPr>
          <p:spPr bwMode="auto">
            <a:xfrm>
              <a:off x="6500826" y="5146691"/>
              <a:ext cx="582613" cy="568325"/>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5</a:t>
              </a:r>
              <a:endPar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8" name="直接箭头连接符 57"/>
            <p:cNvCxnSpPr>
              <a:stCxn id="52" idx="4"/>
              <a:endCxn id="53" idx="0"/>
            </p:cNvCxnSpPr>
            <p:nvPr/>
          </p:nvCxnSpPr>
          <p:spPr>
            <a:xfrm rot="5400000">
              <a:off x="5423274" y="4134229"/>
              <a:ext cx="452496" cy="793"/>
            </a:xfrm>
            <a:prstGeom prst="straightConnector1">
              <a:avLst/>
            </a:prstGeom>
            <a:ln w="28575">
              <a:solidFill>
                <a:srgbClr val="0000FF"/>
              </a:solidFill>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53" idx="6"/>
              <a:endCxn id="51" idx="3"/>
            </p:cNvCxnSpPr>
            <p:nvPr/>
          </p:nvCxnSpPr>
          <p:spPr>
            <a:xfrm flipV="1">
              <a:off x="5940431" y="3824450"/>
              <a:ext cx="1833391" cy="820586"/>
            </a:xfrm>
            <a:prstGeom prst="straightConnector1">
              <a:avLst/>
            </a:prstGeom>
            <a:ln w="28575">
              <a:solidFill>
                <a:srgbClr val="0000FF"/>
              </a:solidFill>
              <a:tailEnd type="stealth" w="med" len="lg"/>
            </a:ln>
          </p:spPr>
          <p:style>
            <a:lnRef idx="1">
              <a:schemeClr val="accent1"/>
            </a:lnRef>
            <a:fillRef idx="0">
              <a:schemeClr val="accent1"/>
            </a:fillRef>
            <a:effectRef idx="0">
              <a:schemeClr val="accent1"/>
            </a:effectRef>
            <a:fontRef idx="minor">
              <a:schemeClr val="tx1"/>
            </a:fontRef>
          </p:style>
        </p:cxnSp>
        <p:sp>
          <p:nvSpPr>
            <p:cNvPr id="64" name="右箭头 63"/>
            <p:cNvSpPr/>
            <p:nvPr/>
          </p:nvSpPr>
          <p:spPr bwMode="auto">
            <a:xfrm>
              <a:off x="4286248" y="3857628"/>
              <a:ext cx="785818" cy="285752"/>
            </a:xfrm>
            <a:prstGeom prst="rightArrow">
              <a:avLst/>
            </a:prstGeom>
            <a:ln>
              <a:headEnd type="stealth" w="med" len="lg"/>
              <a:tailEnd type="none" w="med" len="med"/>
            </a:ln>
          </p:spPr>
          <p:style>
            <a:lnRef idx="0">
              <a:schemeClr val="accent4"/>
            </a:lnRef>
            <a:fillRef idx="3">
              <a:schemeClr val="accent4"/>
            </a:fillRef>
            <a:effectRef idx="3">
              <a:schemeClr val="accent4"/>
            </a:effectRef>
            <a:fontRef idx="minor">
              <a:schemeClr val="lt1"/>
            </a:fontRef>
          </p:style>
          <p:txBody>
            <a:bodyPr wrap="none"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27"/>
                                        </p:tgtEl>
                                      </p:cBhvr>
                                    </p:animEffect>
                                    <p:animScale>
                                      <p:cBhvr>
                                        <p:cTn id="11" dur="250" autoRev="1" fill="hold"/>
                                        <p:tgtEl>
                                          <p:spTgt spid="2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8" name="AutoShape 6"/>
          <p:cNvSpPr>
            <a:spLocks noChangeArrowheads="1"/>
          </p:cNvSpPr>
          <p:nvPr/>
        </p:nvSpPr>
        <p:spPr bwMode="auto">
          <a:xfrm>
            <a:off x="4000496" y="1571612"/>
            <a:ext cx="792162" cy="288925"/>
          </a:xfrm>
          <a:prstGeom prst="rightArrow">
            <a:avLst>
              <a:gd name="adj1" fmla="val 50000"/>
              <a:gd name="adj2" fmla="val 68544"/>
            </a:avLst>
          </a:prstGeom>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p>
        </p:txBody>
      </p:sp>
      <p:sp>
        <p:nvSpPr>
          <p:cNvPr id="264213" name="Text Box 21"/>
          <p:cNvSpPr txBox="1">
            <a:spLocks noChangeArrowheads="1"/>
          </p:cNvSpPr>
          <p:nvPr/>
        </p:nvSpPr>
        <p:spPr bwMode="auto">
          <a:xfrm>
            <a:off x="1987544" y="7143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5</a:t>
            </a:r>
          </a:p>
        </p:txBody>
      </p:sp>
      <p:sp>
        <p:nvSpPr>
          <p:cNvPr id="264332" name="Text Box 140"/>
          <p:cNvSpPr txBox="1">
            <a:spLocks noChangeArrowheads="1"/>
          </p:cNvSpPr>
          <p:nvPr/>
        </p:nvSpPr>
        <p:spPr bwMode="auto">
          <a:xfrm>
            <a:off x="357158" y="142852"/>
            <a:ext cx="3319456" cy="514738"/>
          </a:xfrm>
          <a:prstGeom prst="rect">
            <a:avLst/>
          </a:prstGeom>
          <a:solidFill>
            <a:srgbClr val="339933"/>
          </a:solidFill>
          <a:ln w="28575" algn="ctr">
            <a:noFill/>
            <a:miter lim="800000"/>
          </a:ln>
          <a:effectLst/>
        </p:spPr>
        <p:txBody>
          <a:bodyPr wrap="square" lIns="0" tIns="72000" rIns="0" bIns="72000">
            <a:spAutoFit/>
          </a:bodyPr>
          <a:lstStyle/>
          <a:p>
            <a:pPr algn="ctr"/>
            <a:r>
              <a:rPr lang="en-US" altLang="zh-CN" dirty="0">
                <a:solidFill>
                  <a:schemeClr val="bg1"/>
                </a:solidFill>
                <a:ea typeface="楷体" panose="02010609060101010101" pitchFamily="49" charset="-122"/>
                <a:cs typeface="Times New Roman" panose="02020603050405020304" pitchFamily="18" charset="0"/>
              </a:rPr>
              <a:t>Floyd</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5" name="组合 119"/>
          <p:cNvGrpSpPr/>
          <p:nvPr/>
        </p:nvGrpSpPr>
        <p:grpSpPr>
          <a:xfrm>
            <a:off x="5161430" y="928670"/>
            <a:ext cx="2504166" cy="1752612"/>
            <a:chOff x="5161430" y="928670"/>
            <a:chExt cx="2504166" cy="1752612"/>
          </a:xfrm>
        </p:grpSpPr>
        <p:cxnSp>
          <p:nvCxnSpPr>
            <p:cNvPr id="97" name="直接连接符 96"/>
            <p:cNvCxnSpPr/>
            <p:nvPr/>
          </p:nvCxnSpPr>
          <p:spPr>
            <a:xfrm rot="5400000">
              <a:off x="4304968" y="1785132"/>
              <a:ext cx="1714512"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5163018" y="941370"/>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5163018" y="2654294"/>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5429256" y="972706"/>
              <a:ext cx="266238" cy="338554"/>
            </a:xfrm>
            <a:prstGeom prst="rect">
              <a:avLst/>
            </a:prstGeom>
            <a:noFill/>
          </p:spPr>
          <p:txBody>
            <a:bodyPr wrap="square" lIns="0" tIns="0" rIns="0" bIns="0" rtlCol="0">
              <a:spAutoFit/>
            </a:bodyPr>
            <a:lstStyle/>
            <a:p>
              <a:r>
                <a:rPr lang="en-US" altLang="zh-CN" sz="2200" smtClean="0"/>
                <a:t>0</a:t>
              </a:r>
              <a:endParaRPr lang="zh-CN" altLang="en-US" sz="2200"/>
            </a:p>
          </p:txBody>
        </p:sp>
        <p:sp>
          <p:nvSpPr>
            <p:cNvPr id="101" name="TextBox 100"/>
            <p:cNvSpPr txBox="1"/>
            <p:nvPr/>
          </p:nvSpPr>
          <p:spPr>
            <a:xfrm>
              <a:off x="6020274" y="972706"/>
              <a:ext cx="266238" cy="338554"/>
            </a:xfrm>
            <a:prstGeom prst="rect">
              <a:avLst/>
            </a:prstGeom>
            <a:noFill/>
          </p:spPr>
          <p:txBody>
            <a:bodyPr wrap="square" lIns="0" tIns="0" rIns="0" bIns="0" rtlCol="0">
              <a:spAutoFit/>
            </a:bodyPr>
            <a:lstStyle/>
            <a:p>
              <a:r>
                <a:rPr lang="en-US" altLang="zh-CN" sz="2200" smtClean="0"/>
                <a:t>5</a:t>
              </a:r>
              <a:endParaRPr lang="zh-CN" altLang="en-US" sz="2200"/>
            </a:p>
          </p:txBody>
        </p:sp>
        <p:sp>
          <p:nvSpPr>
            <p:cNvPr id="102" name="TextBox 101"/>
            <p:cNvSpPr txBox="1"/>
            <p:nvPr/>
          </p:nvSpPr>
          <p:spPr>
            <a:xfrm>
              <a:off x="7163282" y="972706"/>
              <a:ext cx="337676" cy="338554"/>
            </a:xfrm>
            <a:prstGeom prst="rect">
              <a:avLst/>
            </a:prstGeom>
            <a:noFill/>
          </p:spPr>
          <p:txBody>
            <a:bodyPr wrap="square" lIns="0" tIns="0" rIns="0" bIns="0" rtlCol="0">
              <a:spAutoFit/>
            </a:bodyPr>
            <a:lstStyle/>
            <a:p>
              <a:r>
                <a:rPr lang="en-US" altLang="zh-CN" sz="2200" smtClean="0"/>
                <a:t>7</a:t>
              </a:r>
              <a:endParaRPr lang="zh-CN" altLang="en-US" sz="2200"/>
            </a:p>
          </p:txBody>
        </p:sp>
        <p:sp>
          <p:nvSpPr>
            <p:cNvPr id="103" name="TextBox 102"/>
            <p:cNvSpPr txBox="1"/>
            <p:nvPr/>
          </p:nvSpPr>
          <p:spPr>
            <a:xfrm>
              <a:off x="6572264" y="954070"/>
              <a:ext cx="409114" cy="338554"/>
            </a:xfrm>
            <a:prstGeom prst="rect">
              <a:avLst/>
            </a:prstGeom>
            <a:noFill/>
          </p:spPr>
          <p:txBody>
            <a:bodyPr wrap="square" lIns="0" tIns="0" rIns="0" bIns="0" rtlCol="0">
              <a:spAutoFit/>
            </a:bodyPr>
            <a:lstStyle/>
            <a:p>
              <a:r>
                <a:rPr lang="zh-CN" altLang="en-US" sz="2200" smtClean="0">
                  <a:latin typeface="+mn-ea"/>
                  <a:ea typeface="+mn-ea"/>
                </a:rPr>
                <a:t>∞</a:t>
              </a:r>
              <a:endParaRPr lang="zh-CN" altLang="en-US" sz="2200">
                <a:latin typeface="+mn-ea"/>
                <a:ea typeface="+mn-ea"/>
              </a:endParaRPr>
            </a:p>
          </p:txBody>
        </p:sp>
        <p:sp>
          <p:nvSpPr>
            <p:cNvPr id="104" name="TextBox 103"/>
            <p:cNvSpPr txBox="1"/>
            <p:nvPr/>
          </p:nvSpPr>
          <p:spPr>
            <a:xfrm>
              <a:off x="5429256" y="1401334"/>
              <a:ext cx="409114" cy="338554"/>
            </a:xfrm>
            <a:prstGeom prst="rect">
              <a:avLst/>
            </a:prstGeom>
            <a:noFill/>
          </p:spPr>
          <p:txBody>
            <a:bodyPr wrap="square" lIns="0" tIns="0" rIns="0" bIns="0" rtlCol="0">
              <a:spAutoFit/>
            </a:bodyPr>
            <a:lstStyle/>
            <a:p>
              <a:r>
                <a:rPr lang="zh-CN" altLang="en-US" sz="2200" smtClean="0">
                  <a:latin typeface="+mn-ea"/>
                </a:rPr>
                <a:t>∞</a:t>
              </a:r>
              <a:endParaRPr lang="zh-CN" altLang="en-US" sz="2200"/>
            </a:p>
          </p:txBody>
        </p:sp>
        <p:sp>
          <p:nvSpPr>
            <p:cNvPr id="105" name="TextBox 104"/>
            <p:cNvSpPr txBox="1"/>
            <p:nvPr/>
          </p:nvSpPr>
          <p:spPr>
            <a:xfrm>
              <a:off x="6020274" y="1401334"/>
              <a:ext cx="266238" cy="338554"/>
            </a:xfrm>
            <a:prstGeom prst="rect">
              <a:avLst/>
            </a:prstGeom>
            <a:noFill/>
          </p:spPr>
          <p:txBody>
            <a:bodyPr wrap="square" lIns="0" tIns="0" rIns="0" bIns="0" rtlCol="0">
              <a:spAutoFit/>
            </a:bodyPr>
            <a:lstStyle/>
            <a:p>
              <a:r>
                <a:rPr lang="en-US" altLang="zh-CN" sz="2200" smtClean="0"/>
                <a:t>0</a:t>
              </a:r>
              <a:endParaRPr lang="zh-CN" altLang="en-US" sz="2200"/>
            </a:p>
          </p:txBody>
        </p:sp>
        <p:sp>
          <p:nvSpPr>
            <p:cNvPr id="106" name="TextBox 105"/>
            <p:cNvSpPr txBox="1"/>
            <p:nvPr/>
          </p:nvSpPr>
          <p:spPr>
            <a:xfrm>
              <a:off x="7163282" y="1401334"/>
              <a:ext cx="266238" cy="338554"/>
            </a:xfrm>
            <a:prstGeom prst="rect">
              <a:avLst/>
            </a:prstGeom>
            <a:noFill/>
          </p:spPr>
          <p:txBody>
            <a:bodyPr wrap="square" lIns="0" tIns="0" rIns="0" bIns="0" rtlCol="0">
              <a:spAutoFit/>
            </a:bodyPr>
            <a:lstStyle/>
            <a:p>
              <a:r>
                <a:rPr lang="en-US" altLang="zh-CN" sz="2200" smtClean="0">
                  <a:cs typeface="Times New Roman" panose="02020603050405020304" pitchFamily="18" charset="0"/>
                </a:rPr>
                <a:t>2</a:t>
              </a:r>
              <a:endParaRPr lang="zh-CN" altLang="en-US" sz="2200">
                <a:cs typeface="Times New Roman" panose="02020603050405020304" pitchFamily="18" charset="0"/>
              </a:endParaRPr>
            </a:p>
          </p:txBody>
        </p:sp>
        <p:sp>
          <p:nvSpPr>
            <p:cNvPr id="107" name="TextBox 106"/>
            <p:cNvSpPr txBox="1"/>
            <p:nvPr/>
          </p:nvSpPr>
          <p:spPr>
            <a:xfrm>
              <a:off x="6572264" y="1382698"/>
              <a:ext cx="266238" cy="338554"/>
            </a:xfrm>
            <a:prstGeom prst="rect">
              <a:avLst/>
            </a:prstGeom>
            <a:noFill/>
          </p:spPr>
          <p:txBody>
            <a:bodyPr wrap="square" lIns="0" tIns="0" rIns="0" bIns="0" rtlCol="0">
              <a:spAutoFit/>
            </a:bodyPr>
            <a:lstStyle/>
            <a:p>
              <a:r>
                <a:rPr lang="en-US" altLang="zh-CN" sz="2200" smtClean="0">
                  <a:ea typeface="+mn-ea"/>
                  <a:cs typeface="Times New Roman" panose="02020603050405020304" pitchFamily="18" charset="0"/>
                  <a:sym typeface="Symbol" panose="05050102010706020507"/>
                </a:rPr>
                <a:t>4</a:t>
              </a:r>
              <a:endParaRPr lang="zh-CN" altLang="en-US" sz="2200">
                <a:ea typeface="+mn-ea"/>
                <a:cs typeface="Times New Roman" panose="02020603050405020304" pitchFamily="18" charset="0"/>
              </a:endParaRPr>
            </a:p>
          </p:txBody>
        </p:sp>
        <p:sp>
          <p:nvSpPr>
            <p:cNvPr id="108" name="TextBox 107"/>
            <p:cNvSpPr txBox="1"/>
            <p:nvPr/>
          </p:nvSpPr>
          <p:spPr>
            <a:xfrm>
              <a:off x="5429256" y="2263352"/>
              <a:ext cx="409114" cy="338554"/>
            </a:xfrm>
            <a:prstGeom prst="rect">
              <a:avLst/>
            </a:prstGeom>
            <a:noFill/>
          </p:spPr>
          <p:txBody>
            <a:bodyPr wrap="square" lIns="0" tIns="0" rIns="0" bIns="0" rtlCol="0">
              <a:spAutoFit/>
            </a:bodyPr>
            <a:lstStyle/>
            <a:p>
              <a:r>
                <a:rPr lang="zh-CN" altLang="en-US" sz="2200" smtClean="0">
                  <a:latin typeface="+mn-ea"/>
                </a:rPr>
                <a:t>∞ </a:t>
              </a:r>
              <a:endParaRPr lang="zh-CN" altLang="en-US" sz="2200"/>
            </a:p>
          </p:txBody>
        </p:sp>
        <p:sp>
          <p:nvSpPr>
            <p:cNvPr id="109" name="TextBox 108"/>
            <p:cNvSpPr txBox="1"/>
            <p:nvPr/>
          </p:nvSpPr>
          <p:spPr>
            <a:xfrm>
              <a:off x="6020274" y="2263352"/>
              <a:ext cx="337676" cy="338554"/>
            </a:xfrm>
            <a:prstGeom prst="rect">
              <a:avLst/>
            </a:prstGeom>
            <a:noFill/>
          </p:spPr>
          <p:txBody>
            <a:bodyPr wrap="square" lIns="0" tIns="0" rIns="0" bIns="0" rtlCol="0">
              <a:spAutoFit/>
            </a:bodyPr>
            <a:lstStyle/>
            <a:p>
              <a:r>
                <a:rPr lang="zh-CN" altLang="en-US" sz="2200" smtClean="0">
                  <a:latin typeface="+mn-ea"/>
                </a:rPr>
                <a:t>∞</a:t>
              </a:r>
              <a:endParaRPr lang="zh-CN" altLang="en-US" sz="2200"/>
            </a:p>
          </p:txBody>
        </p:sp>
        <p:sp>
          <p:nvSpPr>
            <p:cNvPr id="110" name="TextBox 109"/>
            <p:cNvSpPr txBox="1"/>
            <p:nvPr/>
          </p:nvSpPr>
          <p:spPr>
            <a:xfrm>
              <a:off x="7163282" y="2263352"/>
              <a:ext cx="266238" cy="338554"/>
            </a:xfrm>
            <a:prstGeom prst="rect">
              <a:avLst/>
            </a:prstGeom>
            <a:noFill/>
          </p:spPr>
          <p:txBody>
            <a:bodyPr wrap="square" lIns="0" tIns="0" rIns="0" bIns="0" rtlCol="0">
              <a:spAutoFit/>
            </a:bodyPr>
            <a:lstStyle/>
            <a:p>
              <a:r>
                <a:rPr lang="en-US" altLang="zh-CN" sz="2200" smtClean="0"/>
                <a:t>0</a:t>
              </a:r>
              <a:endParaRPr lang="zh-CN" altLang="en-US" sz="2200"/>
            </a:p>
          </p:txBody>
        </p:sp>
        <p:sp>
          <p:nvSpPr>
            <p:cNvPr id="111" name="TextBox 110"/>
            <p:cNvSpPr txBox="1"/>
            <p:nvPr/>
          </p:nvSpPr>
          <p:spPr>
            <a:xfrm>
              <a:off x="6572264" y="2244716"/>
              <a:ext cx="337676" cy="338554"/>
            </a:xfrm>
            <a:prstGeom prst="rect">
              <a:avLst/>
            </a:prstGeom>
            <a:noFill/>
          </p:spPr>
          <p:txBody>
            <a:bodyPr wrap="square" lIns="0" tIns="0" rIns="0" bIns="0" rtlCol="0">
              <a:spAutoFit/>
            </a:bodyPr>
            <a:lstStyle/>
            <a:p>
              <a:r>
                <a:rPr lang="en-US" altLang="zh-CN" sz="2200" smtClean="0">
                  <a:ea typeface="+mn-ea"/>
                  <a:cs typeface="Times New Roman" panose="02020603050405020304" pitchFamily="18" charset="0"/>
                  <a:sym typeface="Symbol" panose="05050102010706020507"/>
                </a:rPr>
                <a:t>1</a:t>
              </a:r>
              <a:endParaRPr lang="zh-CN" altLang="en-US" sz="2200">
                <a:ea typeface="+mn-ea"/>
                <a:cs typeface="Times New Roman" panose="02020603050405020304" pitchFamily="18" charset="0"/>
              </a:endParaRPr>
            </a:p>
          </p:txBody>
        </p:sp>
        <p:cxnSp>
          <p:nvCxnSpPr>
            <p:cNvPr id="112" name="直接连接符 111"/>
            <p:cNvCxnSpPr/>
            <p:nvPr/>
          </p:nvCxnSpPr>
          <p:spPr>
            <a:xfrm rot="5400000">
              <a:off x="6793722" y="1810532"/>
              <a:ext cx="1714512"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7521596" y="966770"/>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521596" y="2679694"/>
              <a:ext cx="144000" cy="1588"/>
            </a:xfrm>
            <a:prstGeom prst="line">
              <a:avLst/>
            </a:pr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429256" y="1804562"/>
              <a:ext cx="266238" cy="338554"/>
            </a:xfrm>
            <a:prstGeom prst="rect">
              <a:avLst/>
            </a:prstGeom>
            <a:noFill/>
          </p:spPr>
          <p:txBody>
            <a:bodyPr wrap="square" lIns="0" tIns="0" rIns="0" bIns="0" rtlCol="0">
              <a:spAutoFit/>
            </a:bodyPr>
            <a:lstStyle/>
            <a:p>
              <a:r>
                <a:rPr lang="en-US" altLang="zh-CN" sz="2200" smtClean="0"/>
                <a:t>3</a:t>
              </a:r>
              <a:endParaRPr lang="zh-CN" altLang="en-US" sz="2200"/>
            </a:p>
          </p:txBody>
        </p:sp>
        <p:sp>
          <p:nvSpPr>
            <p:cNvPr id="117" name="TextBox 116"/>
            <p:cNvSpPr txBox="1"/>
            <p:nvPr/>
          </p:nvSpPr>
          <p:spPr>
            <a:xfrm>
              <a:off x="6020274" y="1804562"/>
              <a:ext cx="266238" cy="338554"/>
            </a:xfrm>
            <a:prstGeom prst="rect">
              <a:avLst/>
            </a:prstGeom>
            <a:noFill/>
          </p:spPr>
          <p:txBody>
            <a:bodyPr wrap="square" lIns="0" tIns="0" rIns="0" bIns="0" rtlCol="0">
              <a:spAutoFit/>
            </a:bodyPr>
            <a:lstStyle/>
            <a:p>
              <a:r>
                <a:rPr lang="en-US" altLang="zh-CN" sz="2200" smtClean="0"/>
                <a:t>3</a:t>
              </a:r>
              <a:endParaRPr lang="zh-CN" altLang="en-US" sz="2200"/>
            </a:p>
          </p:txBody>
        </p:sp>
        <p:sp>
          <p:nvSpPr>
            <p:cNvPr id="118" name="TextBox 117"/>
            <p:cNvSpPr txBox="1"/>
            <p:nvPr/>
          </p:nvSpPr>
          <p:spPr>
            <a:xfrm>
              <a:off x="7163282" y="1804562"/>
              <a:ext cx="337676" cy="338554"/>
            </a:xfrm>
            <a:prstGeom prst="rect">
              <a:avLst/>
            </a:prstGeom>
            <a:noFill/>
          </p:spPr>
          <p:txBody>
            <a:bodyPr wrap="square" lIns="0" tIns="0" rIns="0" bIns="0" rtlCol="0">
              <a:spAutoFit/>
            </a:bodyPr>
            <a:lstStyle/>
            <a:p>
              <a:r>
                <a:rPr lang="en-US" altLang="zh-CN" sz="2200" smtClean="0"/>
                <a:t>2</a:t>
              </a:r>
              <a:endParaRPr lang="zh-CN" altLang="en-US" sz="2200"/>
            </a:p>
          </p:txBody>
        </p:sp>
        <p:sp>
          <p:nvSpPr>
            <p:cNvPr id="119" name="TextBox 118"/>
            <p:cNvSpPr txBox="1"/>
            <p:nvPr/>
          </p:nvSpPr>
          <p:spPr>
            <a:xfrm>
              <a:off x="6572264" y="1785926"/>
              <a:ext cx="409114" cy="338554"/>
            </a:xfrm>
            <a:prstGeom prst="rect">
              <a:avLst/>
            </a:prstGeom>
            <a:noFill/>
          </p:spPr>
          <p:txBody>
            <a:bodyPr wrap="square" lIns="0" tIns="0" rIns="0" bIns="0" rtlCol="0">
              <a:spAutoFit/>
            </a:bodyPr>
            <a:lstStyle/>
            <a:p>
              <a:r>
                <a:rPr lang="en-US" altLang="zh-CN" sz="2200" smtClean="0">
                  <a:latin typeface="+mn-ea"/>
                  <a:ea typeface="+mn-ea"/>
                </a:rPr>
                <a:t>0</a:t>
              </a:r>
              <a:endParaRPr lang="zh-CN" altLang="en-US" sz="2200">
                <a:latin typeface="+mn-ea"/>
                <a:ea typeface="+mn-ea"/>
              </a:endParaRPr>
            </a:p>
          </p:txBody>
        </p:sp>
      </p:grpSp>
      <p:grpSp>
        <p:nvGrpSpPr>
          <p:cNvPr id="160" name="组合 159"/>
          <p:cNvGrpSpPr/>
          <p:nvPr/>
        </p:nvGrpSpPr>
        <p:grpSpPr>
          <a:xfrm>
            <a:off x="285720" y="936606"/>
            <a:ext cx="2736850" cy="1943101"/>
            <a:chOff x="906456" y="936606"/>
            <a:chExt cx="2736850" cy="1943101"/>
          </a:xfrm>
        </p:grpSpPr>
        <p:sp>
          <p:nvSpPr>
            <p:cNvPr id="264201" name="Oval 9"/>
            <p:cNvSpPr>
              <a:spLocks noChangeArrowheads="1"/>
            </p:cNvSpPr>
            <p:nvPr/>
          </p:nvSpPr>
          <p:spPr bwMode="auto">
            <a:xfrm>
              <a:off x="1122356" y="936606"/>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64202" name="Oval 10"/>
            <p:cNvSpPr>
              <a:spLocks noChangeArrowheads="1"/>
            </p:cNvSpPr>
            <p:nvPr/>
          </p:nvSpPr>
          <p:spPr bwMode="auto">
            <a:xfrm>
              <a:off x="3067044" y="936606"/>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64203" name="Oval 11"/>
            <p:cNvSpPr>
              <a:spLocks noChangeArrowheads="1"/>
            </p:cNvSpPr>
            <p:nvPr/>
          </p:nvSpPr>
          <p:spPr bwMode="auto">
            <a:xfrm>
              <a:off x="1122356" y="2160569"/>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64204" name="Oval 12"/>
            <p:cNvSpPr>
              <a:spLocks noChangeArrowheads="1"/>
            </p:cNvSpPr>
            <p:nvPr/>
          </p:nvSpPr>
          <p:spPr bwMode="auto">
            <a:xfrm>
              <a:off x="3138481" y="2160569"/>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64205" name="Line 13"/>
            <p:cNvSpPr>
              <a:spLocks noChangeShapeType="1"/>
            </p:cNvSpPr>
            <p:nvPr/>
          </p:nvSpPr>
          <p:spPr bwMode="auto">
            <a:xfrm>
              <a:off x="1482719" y="1081069"/>
              <a:ext cx="1584325" cy="0"/>
            </a:xfrm>
            <a:prstGeom prst="line">
              <a:avLst/>
            </a:prstGeom>
            <a:noFill/>
            <a:ln w="19050">
              <a:solidFill>
                <a:srgbClr val="7030A0"/>
              </a:solidFill>
              <a:round/>
              <a:tailEnd type="stealth" w="med" len="lg"/>
            </a:ln>
            <a:effectLst/>
          </p:spPr>
          <p:txBody>
            <a:bodyPr wrap="none"/>
            <a:lstStyle/>
            <a:p>
              <a:endParaRPr lang="zh-CN" altLang="en-US"/>
            </a:p>
          </p:txBody>
        </p:sp>
        <p:sp>
          <p:nvSpPr>
            <p:cNvPr id="264206" name="Line 14"/>
            <p:cNvSpPr>
              <a:spLocks noChangeShapeType="1"/>
            </p:cNvSpPr>
            <p:nvPr/>
          </p:nvSpPr>
          <p:spPr bwMode="auto">
            <a:xfrm flipV="1">
              <a:off x="1266819"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07" name="Freeform 15"/>
            <p:cNvSpPr/>
            <p:nvPr/>
          </p:nvSpPr>
          <p:spPr bwMode="auto">
            <a:xfrm>
              <a:off x="1462081" y="1211244"/>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rgbClr val="7030A0"/>
              </a:solidFill>
              <a:prstDash val="solid"/>
              <a:round/>
              <a:headEnd type="none" w="med" len="med"/>
              <a:tailEnd type="stealth" w="med" len="lg"/>
            </a:ln>
            <a:effectLst/>
          </p:spPr>
          <p:txBody>
            <a:bodyPr wrap="none"/>
            <a:lstStyle/>
            <a:p>
              <a:endParaRPr lang="zh-CN" altLang="en-US"/>
            </a:p>
          </p:txBody>
        </p:sp>
        <p:sp>
          <p:nvSpPr>
            <p:cNvPr id="264208" name="Line 16"/>
            <p:cNvSpPr>
              <a:spLocks noChangeShapeType="1"/>
            </p:cNvSpPr>
            <p:nvPr/>
          </p:nvSpPr>
          <p:spPr bwMode="auto">
            <a:xfrm>
              <a:off x="3282944"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14" name="Text Box 22"/>
            <p:cNvSpPr txBox="1">
              <a:spLocks noChangeArrowheads="1"/>
            </p:cNvSpPr>
            <p:nvPr/>
          </p:nvSpPr>
          <p:spPr bwMode="auto">
            <a:xfrm>
              <a:off x="906456" y="1504931"/>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5" name="Text Box 23"/>
            <p:cNvSpPr txBox="1">
              <a:spLocks noChangeArrowheads="1"/>
            </p:cNvSpPr>
            <p:nvPr/>
          </p:nvSpPr>
          <p:spPr bwMode="auto">
            <a:xfrm>
              <a:off x="3211506"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16" name="Text Box 24"/>
            <p:cNvSpPr txBox="1">
              <a:spLocks noChangeArrowheads="1"/>
            </p:cNvSpPr>
            <p:nvPr/>
          </p:nvSpPr>
          <p:spPr bwMode="auto">
            <a:xfrm>
              <a:off x="1627181" y="108106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7</a:t>
              </a:r>
            </a:p>
          </p:txBody>
        </p:sp>
        <p:sp>
          <p:nvSpPr>
            <p:cNvPr id="264217" name="Text Box 25"/>
            <p:cNvSpPr txBox="1">
              <a:spLocks noChangeArrowheads="1"/>
            </p:cNvSpPr>
            <p:nvPr/>
          </p:nvSpPr>
          <p:spPr bwMode="auto">
            <a:xfrm>
              <a:off x="2562219"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8" name="Text Box 26"/>
            <p:cNvSpPr txBox="1">
              <a:spLocks noChangeArrowheads="1"/>
            </p:cNvSpPr>
            <p:nvPr/>
          </p:nvSpPr>
          <p:spPr bwMode="auto">
            <a:xfrm>
              <a:off x="2058981" y="2512994"/>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1</a:t>
              </a:r>
            </a:p>
          </p:txBody>
        </p:sp>
        <p:sp>
          <p:nvSpPr>
            <p:cNvPr id="264219" name="Text Box 27"/>
            <p:cNvSpPr txBox="1">
              <a:spLocks noChangeArrowheads="1"/>
            </p:cNvSpPr>
            <p:nvPr/>
          </p:nvSpPr>
          <p:spPr bwMode="auto">
            <a:xfrm>
              <a:off x="2058981" y="215421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20" name="Text Box 28"/>
            <p:cNvSpPr txBox="1">
              <a:spLocks noChangeArrowheads="1"/>
            </p:cNvSpPr>
            <p:nvPr/>
          </p:nvSpPr>
          <p:spPr bwMode="auto">
            <a:xfrm>
              <a:off x="1385881" y="15398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4</a:t>
              </a:r>
            </a:p>
          </p:txBody>
        </p:sp>
        <p:sp>
          <p:nvSpPr>
            <p:cNvPr id="120" name="任意多边形 119"/>
            <p:cNvSpPr/>
            <p:nvPr/>
          </p:nvSpPr>
          <p:spPr>
            <a:xfrm>
              <a:off x="1450968" y="2425678"/>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任意多边形 120"/>
            <p:cNvSpPr/>
            <p:nvPr/>
          </p:nvSpPr>
          <p:spPr>
            <a:xfrm>
              <a:off x="1501768" y="2194961"/>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1" fmla="*/ 0 w 1638300"/>
                <a:gd name="connsiteY0-2" fmla="*/ 141817 h 141817"/>
                <a:gd name="connsiteX1-3" fmla="*/ 114300 w 1638300"/>
                <a:gd name="connsiteY1-4" fmla="*/ 103717 h 141817"/>
                <a:gd name="connsiteX2-5" fmla="*/ 495300 w 1638300"/>
                <a:gd name="connsiteY2-6" fmla="*/ 14817 h 141817"/>
                <a:gd name="connsiteX3-7" fmla="*/ 863600 w 1638300"/>
                <a:gd name="connsiteY3-8" fmla="*/ 14817 h 141817"/>
                <a:gd name="connsiteX4-9" fmla="*/ 1638300 w 1638300"/>
                <a:gd name="connsiteY4-10" fmla="*/ 103717 h 1418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任意多边形 121"/>
            <p:cNvSpPr/>
            <p:nvPr/>
          </p:nvSpPr>
          <p:spPr>
            <a:xfrm>
              <a:off x="1362068" y="1155678"/>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任意多边形 122"/>
            <p:cNvSpPr/>
            <p:nvPr/>
          </p:nvSpPr>
          <p:spPr>
            <a:xfrm>
              <a:off x="1438268" y="1269978"/>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24" name="TextBox 123"/>
          <p:cNvSpPr txBox="1"/>
          <p:nvPr/>
        </p:nvSpPr>
        <p:spPr>
          <a:xfrm>
            <a:off x="1785918" y="3143248"/>
            <a:ext cx="642942" cy="461665"/>
          </a:xfrm>
          <a:prstGeom prst="rect">
            <a:avLst/>
          </a:prstGeom>
          <a:noFill/>
        </p:spPr>
        <p:txBody>
          <a:bodyPr wrap="square" rtlCol="0">
            <a:spAutoFit/>
          </a:bodyPr>
          <a:lstStyle/>
          <a:p>
            <a:r>
              <a:rPr lang="en-US" altLang="zh-CN" i="1" smtClean="0"/>
              <a:t>A</a:t>
            </a:r>
            <a:r>
              <a:rPr lang="en-US" altLang="zh-CN" baseline="-25000" smtClean="0"/>
              <a:t>-1</a:t>
            </a:r>
            <a:endParaRPr lang="zh-CN" altLang="en-US" baseline="-25000"/>
          </a:p>
        </p:txBody>
      </p:sp>
      <p:graphicFrame>
        <p:nvGraphicFramePr>
          <p:cNvPr id="125" name="表格 124"/>
          <p:cNvGraphicFramePr>
            <a:graphicFrameLocks noGrp="1"/>
          </p:cNvGraphicFramePr>
          <p:nvPr/>
        </p:nvGraphicFramePr>
        <p:xfrm>
          <a:off x="500034"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5</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zh-CN" altLang="en-US" b="1" smtClean="0">
                          <a:solidFill>
                            <a:srgbClr val="3333FF"/>
                          </a:solidFill>
                          <a:latin typeface="Times New Roman" panose="02020603050405020304" pitchFamily="18" charset="0"/>
                          <a:cs typeface="Times New Roman" panose="02020603050405020304" pitchFamily="18" charset="0"/>
                        </a:rPr>
                        <a:t>∞</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7</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126" name="TextBox 125"/>
          <p:cNvSpPr txBox="1"/>
          <p:nvPr/>
        </p:nvSpPr>
        <p:spPr>
          <a:xfrm>
            <a:off x="7000890" y="3143248"/>
            <a:ext cx="1000133" cy="461665"/>
          </a:xfrm>
          <a:prstGeom prst="rect">
            <a:avLst/>
          </a:prstGeom>
          <a:noFill/>
        </p:spPr>
        <p:txBody>
          <a:bodyPr wrap="square" rtlCol="0">
            <a:spAutoFit/>
          </a:bodyPr>
          <a:lstStyle/>
          <a:p>
            <a:r>
              <a:rPr lang="en-US" altLang="zh-CN" smtClean="0"/>
              <a:t>path</a:t>
            </a:r>
            <a:r>
              <a:rPr lang="en-US" altLang="zh-CN" baseline="-25000" smtClean="0"/>
              <a:t>-1</a:t>
            </a:r>
            <a:endParaRPr lang="zh-CN" altLang="en-US" baseline="-25000"/>
          </a:p>
        </p:txBody>
      </p:sp>
      <p:graphicFrame>
        <p:nvGraphicFramePr>
          <p:cNvPr id="127" name="表格 126"/>
          <p:cNvGraphicFramePr>
            <a:graphicFrameLocks noGrp="1"/>
          </p:cNvGraphicFramePr>
          <p:nvPr/>
        </p:nvGraphicFramePr>
        <p:xfrm>
          <a:off x="5715007"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155" name="右箭头 154"/>
          <p:cNvSpPr/>
          <p:nvPr/>
        </p:nvSpPr>
        <p:spPr>
          <a:xfrm>
            <a:off x="3857620" y="4714884"/>
            <a:ext cx="1643074" cy="285752"/>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56" name="TextBox 155"/>
          <p:cNvSpPr txBox="1"/>
          <p:nvPr/>
        </p:nvSpPr>
        <p:spPr>
          <a:xfrm>
            <a:off x="3786182" y="4286256"/>
            <a:ext cx="1500198"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∞和</a:t>
            </a:r>
            <a:r>
              <a:rPr lang="en-US" altLang="zh-CN" sz="2000" i="1" smtClean="0">
                <a:ea typeface="楷体" panose="02010609060101010101" pitchFamily="49" charset="-122"/>
                <a:cs typeface="Times New Roman" panose="02020603050405020304" pitchFamily="18" charset="0"/>
              </a:rPr>
              <a:t>i</a:t>
            </a:r>
            <a:r>
              <a:rPr lang="en-US" altLang="zh-CN" sz="2000" smtClean="0">
                <a:solidFill>
                  <a:srgbClr val="C00000"/>
                </a:solidFill>
                <a:ea typeface="楷体" panose="02010609060101010101" pitchFamily="49" charset="-122"/>
                <a:cs typeface="Times New Roman" panose="02020603050405020304" pitchFamily="18" charset="0"/>
                <a:sym typeface="Wingdings" panose="05000000000000000000"/>
              </a:rPr>
              <a:t></a:t>
            </a:r>
            <a:r>
              <a:rPr lang="en-US" altLang="zh-CN" sz="2000" i="1" smtClean="0">
                <a:ea typeface="楷体" panose="02010609060101010101" pitchFamily="49" charset="-122"/>
                <a:cs typeface="Times New Roman" panose="02020603050405020304" pitchFamily="18" charset="0"/>
                <a:sym typeface="Wingdings" panose="05000000000000000000"/>
              </a:rPr>
              <a:t>i</a:t>
            </a:r>
            <a:r>
              <a:rPr lang="zh-CN" altLang="en-US" sz="2000" smtClean="0">
                <a:ea typeface="楷体" panose="02010609060101010101" pitchFamily="49" charset="-122"/>
                <a:cs typeface="Times New Roman" panose="02020603050405020304" pitchFamily="18" charset="0"/>
                <a:sym typeface="Wingdings" panose="05000000000000000000"/>
              </a:rPr>
              <a:t>：</a:t>
            </a:r>
            <a:r>
              <a:rPr lang="en-US" altLang="zh-CN" sz="2000" smtClean="0">
                <a:latin typeface="+mj-ea"/>
                <a:ea typeface="+mj-ea"/>
                <a:cs typeface="Times New Roman" panose="02020603050405020304" pitchFamily="18" charset="0"/>
                <a:sym typeface="Wingdings" panose="05000000000000000000"/>
              </a:rPr>
              <a:t>-</a:t>
            </a:r>
            <a:r>
              <a:rPr lang="en-US" altLang="zh-CN" sz="2000" smtClean="0">
                <a:ea typeface="楷体" panose="02010609060101010101" pitchFamily="49" charset="-122"/>
                <a:cs typeface="Times New Roman" panose="02020603050405020304" pitchFamily="18" charset="0"/>
                <a:sym typeface="Wingdings" panose="05000000000000000000"/>
              </a:rPr>
              <a:t>1</a:t>
            </a:r>
            <a:endParaRPr lang="zh-CN" altLang="en-US" sz="2000">
              <a:ea typeface="楷体" panose="02010609060101010101" pitchFamily="49" charset="-122"/>
              <a:cs typeface="Times New Roman" panose="02020603050405020304" pitchFamily="18" charset="0"/>
            </a:endParaRPr>
          </a:p>
        </p:txBody>
      </p:sp>
      <p:sp>
        <p:nvSpPr>
          <p:cNvPr id="157" name="TextBox 156"/>
          <p:cNvSpPr txBox="1"/>
          <p:nvPr/>
        </p:nvSpPr>
        <p:spPr>
          <a:xfrm>
            <a:off x="3786182" y="5029154"/>
            <a:ext cx="1785950" cy="400110"/>
          </a:xfrm>
          <a:prstGeom prst="rect">
            <a:avLst/>
          </a:prstGeom>
          <a:noFill/>
        </p:spPr>
        <p:txBody>
          <a:bodyPr wrap="square" rtlCol="0">
            <a:spAutoFit/>
          </a:bodyPr>
          <a:lstStyle/>
          <a:p>
            <a:r>
              <a:rPr lang="en-US" altLang="zh-CN" sz="2000" smtClean="0">
                <a:ea typeface="楷体" panose="02010609060101010101" pitchFamily="49" charset="-122"/>
                <a:cs typeface="Times New Roman" panose="02020603050405020304" pitchFamily="18" charset="0"/>
              </a:rPr>
              <a:t>(</a:t>
            </a:r>
            <a:r>
              <a:rPr lang="en-US" altLang="zh-CN" sz="2000" i="1" smtClean="0">
                <a:ea typeface="楷体" panose="02010609060101010101" pitchFamily="49" charset="-122"/>
                <a:cs typeface="Times New Roman" panose="02020603050405020304" pitchFamily="18" charset="0"/>
              </a:rPr>
              <a:t>i</a:t>
            </a:r>
            <a:r>
              <a:rPr lang="en-US" altLang="zh-CN" sz="2000" smtClean="0">
                <a:ea typeface="楷体" panose="02010609060101010101" pitchFamily="49" charset="-122"/>
                <a:cs typeface="Times New Roman" panose="02020603050405020304" pitchFamily="18" charset="0"/>
              </a:rPr>
              <a:t>,</a:t>
            </a:r>
            <a:r>
              <a:rPr lang="en-US" altLang="zh-CN" sz="2000" i="1" smtClean="0">
                <a:ea typeface="楷体" panose="02010609060101010101" pitchFamily="49" charset="-122"/>
                <a:cs typeface="Times New Roman" panose="02020603050405020304" pitchFamily="18" charset="0"/>
              </a:rPr>
              <a:t>j</a:t>
            </a:r>
            <a:r>
              <a:rPr lang="en-US" altLang="zh-CN" sz="2000" smtClean="0">
                <a:ea typeface="楷体" panose="02010609060101010101" pitchFamily="49" charset="-122"/>
                <a:cs typeface="Times New Roman" panose="02020603050405020304" pitchFamily="18" charset="0"/>
              </a:rPr>
              <a:t>)</a:t>
            </a:r>
            <a:r>
              <a:rPr lang="zh-CN" altLang="en-US" sz="2000" smtClean="0">
                <a:ea typeface="楷体" panose="02010609060101010101" pitchFamily="49" charset="-122"/>
                <a:cs typeface="Times New Roman" panose="02020603050405020304" pitchFamily="18" charset="0"/>
              </a:rPr>
              <a:t>有边：</a:t>
            </a:r>
            <a:r>
              <a:rPr lang="en-US" altLang="zh-CN" sz="2000" i="1" smtClean="0">
                <a:ea typeface="楷体" panose="02010609060101010101" pitchFamily="49" charset="-122"/>
                <a:cs typeface="Times New Roman" panose="02020603050405020304" pitchFamily="18" charset="0"/>
              </a:rPr>
              <a:t>i</a:t>
            </a:r>
            <a:endParaRPr lang="zh-CN" altLang="en-US" sz="2000" i="1">
              <a:ea typeface="楷体" panose="02010609060101010101" pitchFamily="49" charset="-122"/>
              <a:cs typeface="Times New Roman" panose="02020603050405020304" pitchFamily="18" charset="0"/>
            </a:endParaRPr>
          </a:p>
        </p:txBody>
      </p:sp>
      <p:sp>
        <p:nvSpPr>
          <p:cNvPr id="158" name="下箭头 157"/>
          <p:cNvSpPr/>
          <p:nvPr/>
        </p:nvSpPr>
        <p:spPr>
          <a:xfrm rot="2700000">
            <a:off x="4297454" y="2654388"/>
            <a:ext cx="214314" cy="928694"/>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59" name="TextBox 158"/>
          <p:cNvSpPr txBox="1"/>
          <p:nvPr/>
        </p:nvSpPr>
        <p:spPr>
          <a:xfrm>
            <a:off x="3929058" y="3786190"/>
            <a:ext cx="1143008" cy="430887"/>
          </a:xfrm>
          <a:prstGeom prst="rect">
            <a:avLst/>
          </a:prstGeom>
          <a:noFill/>
        </p:spPr>
        <p:txBody>
          <a:bodyPr wrap="square" rtlCol="0">
            <a:spAutoFit/>
          </a:bodyPr>
          <a:lstStyle/>
          <a:p>
            <a:r>
              <a:rPr lang="zh-CN" altLang="en-US" sz="2200" smtClean="0">
                <a:ea typeface="楷体" panose="02010609060101010101" pitchFamily="49" charset="-122"/>
                <a:cs typeface="Times New Roman" panose="02020603050405020304" pitchFamily="18" charset="0"/>
              </a:rPr>
              <a:t>求</a:t>
            </a:r>
            <a:r>
              <a:rPr lang="en-US" altLang="zh-CN" sz="2200" smtClean="0">
                <a:ea typeface="楷体" panose="02010609060101010101" pitchFamily="49" charset="-122"/>
                <a:cs typeface="Times New Roman" panose="02020603050405020304" pitchFamily="18" charset="0"/>
              </a:rPr>
              <a:t>path</a:t>
            </a:r>
            <a:endParaRPr lang="zh-CN" altLang="en-US" sz="220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160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1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8" grpId="0" bldLvl="0" animBg="1"/>
      <p:bldP spid="124" grpId="0"/>
      <p:bldP spid="126" grpId="0"/>
      <p:bldP spid="155" grpId="0" bldLvl="0" animBg="1"/>
      <p:bldP spid="156" grpId="0"/>
      <p:bldP spid="157" grpId="0"/>
      <p:bldP spid="158" grpId="0" bldLvl="0" animBg="1"/>
      <p:bldP spid="159"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13" name="Text Box 21"/>
          <p:cNvSpPr txBox="1">
            <a:spLocks noChangeArrowheads="1"/>
          </p:cNvSpPr>
          <p:nvPr/>
        </p:nvSpPr>
        <p:spPr bwMode="auto">
          <a:xfrm>
            <a:off x="1987544" y="7143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5</a:t>
            </a:r>
          </a:p>
        </p:txBody>
      </p:sp>
      <p:sp>
        <p:nvSpPr>
          <p:cNvPr id="264332" name="Text Box 140"/>
          <p:cNvSpPr txBox="1">
            <a:spLocks noChangeArrowheads="1"/>
          </p:cNvSpPr>
          <p:nvPr/>
        </p:nvSpPr>
        <p:spPr bwMode="auto">
          <a:xfrm>
            <a:off x="357158" y="142852"/>
            <a:ext cx="3319456" cy="514738"/>
          </a:xfrm>
          <a:prstGeom prst="rect">
            <a:avLst/>
          </a:prstGeom>
          <a:solidFill>
            <a:srgbClr val="339933"/>
          </a:solidFill>
          <a:ln w="28575" algn="ctr">
            <a:noFill/>
            <a:miter lim="800000"/>
          </a:ln>
          <a:effectLst/>
        </p:spPr>
        <p:txBody>
          <a:bodyPr wrap="square" lIns="0" tIns="72000" rIns="0" bIns="72000">
            <a:spAutoFit/>
          </a:bodyPr>
          <a:lstStyle/>
          <a:p>
            <a:pPr algn="ctr"/>
            <a:r>
              <a:rPr lang="en-US" altLang="zh-CN" dirty="0">
                <a:solidFill>
                  <a:schemeClr val="bg1"/>
                </a:solidFill>
                <a:ea typeface="楷体" panose="02010609060101010101" pitchFamily="49" charset="-122"/>
                <a:cs typeface="Times New Roman" panose="02020603050405020304" pitchFamily="18" charset="0"/>
              </a:rPr>
              <a:t>Floyd</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31" name="组合 30"/>
          <p:cNvGrpSpPr/>
          <p:nvPr/>
        </p:nvGrpSpPr>
        <p:grpSpPr>
          <a:xfrm>
            <a:off x="357158" y="936606"/>
            <a:ext cx="2736850" cy="1943101"/>
            <a:chOff x="357158" y="936606"/>
            <a:chExt cx="2736850" cy="1943101"/>
          </a:xfrm>
        </p:grpSpPr>
        <p:sp>
          <p:nvSpPr>
            <p:cNvPr id="264201" name="Oval 9"/>
            <p:cNvSpPr>
              <a:spLocks noChangeArrowheads="1"/>
            </p:cNvSpPr>
            <p:nvPr/>
          </p:nvSpPr>
          <p:spPr bwMode="auto">
            <a:xfrm>
              <a:off x="573058" y="936606"/>
              <a:ext cx="360363" cy="360363"/>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pPr algn="ctr">
                <a:spcBef>
                  <a:spcPct val="0"/>
                </a:spcBef>
              </a:pPr>
              <a:r>
                <a:rPr lang="en-US" altLang="zh-CN" sz="18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64202" name="Oval 10"/>
            <p:cNvSpPr>
              <a:spLocks noChangeArrowheads="1"/>
            </p:cNvSpPr>
            <p:nvPr/>
          </p:nvSpPr>
          <p:spPr bwMode="auto">
            <a:xfrm>
              <a:off x="2517746" y="936606"/>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64203" name="Oval 11"/>
            <p:cNvSpPr>
              <a:spLocks noChangeArrowheads="1"/>
            </p:cNvSpPr>
            <p:nvPr/>
          </p:nvSpPr>
          <p:spPr bwMode="auto">
            <a:xfrm>
              <a:off x="573058" y="2160569"/>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64204" name="Oval 12"/>
            <p:cNvSpPr>
              <a:spLocks noChangeArrowheads="1"/>
            </p:cNvSpPr>
            <p:nvPr/>
          </p:nvSpPr>
          <p:spPr bwMode="auto">
            <a:xfrm>
              <a:off x="2589183" y="2160569"/>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64205" name="Line 13"/>
            <p:cNvSpPr>
              <a:spLocks noChangeShapeType="1"/>
            </p:cNvSpPr>
            <p:nvPr/>
          </p:nvSpPr>
          <p:spPr bwMode="auto">
            <a:xfrm>
              <a:off x="933421" y="1081069"/>
              <a:ext cx="1584325" cy="0"/>
            </a:xfrm>
            <a:prstGeom prst="line">
              <a:avLst/>
            </a:prstGeom>
            <a:noFill/>
            <a:ln w="19050">
              <a:solidFill>
                <a:srgbClr val="7030A0"/>
              </a:solidFill>
              <a:round/>
              <a:tailEnd type="stealth" w="med" len="lg"/>
            </a:ln>
            <a:effectLst/>
          </p:spPr>
          <p:txBody>
            <a:bodyPr wrap="none"/>
            <a:lstStyle/>
            <a:p>
              <a:endParaRPr lang="zh-CN" altLang="en-US"/>
            </a:p>
          </p:txBody>
        </p:sp>
        <p:sp>
          <p:nvSpPr>
            <p:cNvPr id="264206" name="Line 14"/>
            <p:cNvSpPr>
              <a:spLocks noChangeShapeType="1"/>
            </p:cNvSpPr>
            <p:nvPr/>
          </p:nvSpPr>
          <p:spPr bwMode="auto">
            <a:xfrm flipV="1">
              <a:off x="717521"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07" name="Freeform 15"/>
            <p:cNvSpPr/>
            <p:nvPr/>
          </p:nvSpPr>
          <p:spPr bwMode="auto">
            <a:xfrm>
              <a:off x="912783" y="1211244"/>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rgbClr val="7030A0"/>
              </a:solidFill>
              <a:prstDash val="solid"/>
              <a:round/>
              <a:headEnd type="none" w="med" len="med"/>
              <a:tailEnd type="stealth" w="med" len="lg"/>
            </a:ln>
            <a:effectLst/>
          </p:spPr>
          <p:txBody>
            <a:bodyPr wrap="none"/>
            <a:lstStyle/>
            <a:p>
              <a:endParaRPr lang="zh-CN" altLang="en-US"/>
            </a:p>
          </p:txBody>
        </p:sp>
        <p:sp>
          <p:nvSpPr>
            <p:cNvPr id="264208" name="Line 16"/>
            <p:cNvSpPr>
              <a:spLocks noChangeShapeType="1"/>
            </p:cNvSpPr>
            <p:nvPr/>
          </p:nvSpPr>
          <p:spPr bwMode="auto">
            <a:xfrm>
              <a:off x="2733646"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14" name="Text Box 22"/>
            <p:cNvSpPr txBox="1">
              <a:spLocks noChangeArrowheads="1"/>
            </p:cNvSpPr>
            <p:nvPr/>
          </p:nvSpPr>
          <p:spPr bwMode="auto">
            <a:xfrm>
              <a:off x="357158" y="1504931"/>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5" name="Text Box 23"/>
            <p:cNvSpPr txBox="1">
              <a:spLocks noChangeArrowheads="1"/>
            </p:cNvSpPr>
            <p:nvPr/>
          </p:nvSpPr>
          <p:spPr bwMode="auto">
            <a:xfrm>
              <a:off x="2662208"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16" name="Text Box 24"/>
            <p:cNvSpPr txBox="1">
              <a:spLocks noChangeArrowheads="1"/>
            </p:cNvSpPr>
            <p:nvPr/>
          </p:nvSpPr>
          <p:spPr bwMode="auto">
            <a:xfrm>
              <a:off x="1077883" y="108106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7</a:t>
              </a:r>
            </a:p>
          </p:txBody>
        </p:sp>
        <p:sp>
          <p:nvSpPr>
            <p:cNvPr id="264217" name="Text Box 25"/>
            <p:cNvSpPr txBox="1">
              <a:spLocks noChangeArrowheads="1"/>
            </p:cNvSpPr>
            <p:nvPr/>
          </p:nvSpPr>
          <p:spPr bwMode="auto">
            <a:xfrm>
              <a:off x="2012921"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8" name="Text Box 26"/>
            <p:cNvSpPr txBox="1">
              <a:spLocks noChangeArrowheads="1"/>
            </p:cNvSpPr>
            <p:nvPr/>
          </p:nvSpPr>
          <p:spPr bwMode="auto">
            <a:xfrm>
              <a:off x="1509683" y="2512994"/>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1</a:t>
              </a:r>
            </a:p>
          </p:txBody>
        </p:sp>
        <p:sp>
          <p:nvSpPr>
            <p:cNvPr id="264219" name="Text Box 27"/>
            <p:cNvSpPr txBox="1">
              <a:spLocks noChangeArrowheads="1"/>
            </p:cNvSpPr>
            <p:nvPr/>
          </p:nvSpPr>
          <p:spPr bwMode="auto">
            <a:xfrm>
              <a:off x="1509683" y="215421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20" name="Text Box 28"/>
            <p:cNvSpPr txBox="1">
              <a:spLocks noChangeArrowheads="1"/>
            </p:cNvSpPr>
            <p:nvPr/>
          </p:nvSpPr>
          <p:spPr bwMode="auto">
            <a:xfrm>
              <a:off x="823883" y="15398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4</a:t>
              </a:r>
            </a:p>
          </p:txBody>
        </p:sp>
        <p:sp>
          <p:nvSpPr>
            <p:cNvPr id="120" name="任意多边形 119"/>
            <p:cNvSpPr/>
            <p:nvPr/>
          </p:nvSpPr>
          <p:spPr>
            <a:xfrm>
              <a:off x="901670" y="2425678"/>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任意多边形 120"/>
            <p:cNvSpPr/>
            <p:nvPr/>
          </p:nvSpPr>
          <p:spPr>
            <a:xfrm>
              <a:off x="952470" y="2194961"/>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1" fmla="*/ 0 w 1638300"/>
                <a:gd name="connsiteY0-2" fmla="*/ 141817 h 141817"/>
                <a:gd name="connsiteX1-3" fmla="*/ 114300 w 1638300"/>
                <a:gd name="connsiteY1-4" fmla="*/ 103717 h 141817"/>
                <a:gd name="connsiteX2-5" fmla="*/ 495300 w 1638300"/>
                <a:gd name="connsiteY2-6" fmla="*/ 14817 h 141817"/>
                <a:gd name="connsiteX3-7" fmla="*/ 863600 w 1638300"/>
                <a:gd name="connsiteY3-8" fmla="*/ 14817 h 141817"/>
                <a:gd name="connsiteX4-9" fmla="*/ 1638300 w 1638300"/>
                <a:gd name="connsiteY4-10" fmla="*/ 103717 h 1418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任意多边形 121"/>
            <p:cNvSpPr/>
            <p:nvPr/>
          </p:nvSpPr>
          <p:spPr>
            <a:xfrm>
              <a:off x="812770" y="1155678"/>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任意多边形 122"/>
            <p:cNvSpPr/>
            <p:nvPr/>
          </p:nvSpPr>
          <p:spPr>
            <a:xfrm>
              <a:off x="888970" y="1269978"/>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24" name="TextBox 123"/>
          <p:cNvSpPr txBox="1"/>
          <p:nvPr/>
        </p:nvSpPr>
        <p:spPr>
          <a:xfrm>
            <a:off x="1785918" y="3143248"/>
            <a:ext cx="642942" cy="461665"/>
          </a:xfrm>
          <a:prstGeom prst="rect">
            <a:avLst/>
          </a:prstGeom>
          <a:noFill/>
        </p:spPr>
        <p:txBody>
          <a:bodyPr wrap="square" rtlCol="0">
            <a:spAutoFit/>
          </a:bodyPr>
          <a:lstStyle/>
          <a:p>
            <a:r>
              <a:rPr lang="en-US" altLang="zh-CN" i="1" smtClean="0"/>
              <a:t>A</a:t>
            </a:r>
            <a:r>
              <a:rPr lang="en-US" altLang="zh-CN" baseline="-25000" smtClean="0"/>
              <a:t>0</a:t>
            </a:r>
            <a:endParaRPr lang="zh-CN" altLang="en-US" baseline="-25000"/>
          </a:p>
        </p:txBody>
      </p:sp>
      <p:graphicFrame>
        <p:nvGraphicFramePr>
          <p:cNvPr id="125" name="表格 124"/>
          <p:cNvGraphicFramePr>
            <a:graphicFrameLocks noGrp="1"/>
          </p:cNvGraphicFramePr>
          <p:nvPr/>
        </p:nvGraphicFramePr>
        <p:xfrm>
          <a:off x="500034"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5</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zh-CN" altLang="en-US" b="1" smtClean="0">
                          <a:solidFill>
                            <a:srgbClr val="3333FF"/>
                          </a:solidFill>
                          <a:latin typeface="Times New Roman" panose="02020603050405020304" pitchFamily="18" charset="0"/>
                          <a:cs typeface="Times New Roman" panose="02020603050405020304" pitchFamily="18" charset="0"/>
                        </a:rPr>
                        <a:t>∞</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7</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126" name="TextBox 125"/>
          <p:cNvSpPr txBox="1"/>
          <p:nvPr/>
        </p:nvSpPr>
        <p:spPr>
          <a:xfrm>
            <a:off x="7000890" y="3143248"/>
            <a:ext cx="1000133" cy="461665"/>
          </a:xfrm>
          <a:prstGeom prst="rect">
            <a:avLst/>
          </a:prstGeom>
          <a:noFill/>
        </p:spPr>
        <p:txBody>
          <a:bodyPr wrap="square" rtlCol="0">
            <a:spAutoFit/>
          </a:bodyPr>
          <a:lstStyle/>
          <a:p>
            <a:r>
              <a:rPr lang="en-US" altLang="zh-CN" smtClean="0"/>
              <a:t>path</a:t>
            </a:r>
            <a:r>
              <a:rPr lang="en-US" altLang="zh-CN" baseline="-25000" smtClean="0"/>
              <a:t>0</a:t>
            </a:r>
            <a:endParaRPr lang="zh-CN" altLang="en-US" baseline="-25000"/>
          </a:p>
        </p:txBody>
      </p:sp>
      <p:graphicFrame>
        <p:nvGraphicFramePr>
          <p:cNvPr id="127" name="表格 126"/>
          <p:cNvGraphicFramePr>
            <a:graphicFrameLocks noGrp="1"/>
          </p:cNvGraphicFramePr>
          <p:nvPr/>
        </p:nvGraphicFramePr>
        <p:xfrm>
          <a:off x="5715007"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56" name="Text Box 116"/>
          <p:cNvSpPr txBox="1">
            <a:spLocks noChangeArrowheads="1"/>
          </p:cNvSpPr>
          <p:nvPr/>
        </p:nvSpPr>
        <p:spPr bwMode="auto">
          <a:xfrm>
            <a:off x="4286248" y="742874"/>
            <a:ext cx="2035159" cy="492443"/>
          </a:xfrm>
          <a:prstGeom prst="rect">
            <a:avLst/>
          </a:prstGeom>
          <a:noFill/>
          <a:ln w="28575" algn="ctr">
            <a:noFill/>
            <a:miter lim="800000"/>
          </a:ln>
          <a:effectLst/>
        </p:spPr>
        <p:txBody>
          <a:bodyPr wrap="square" lIns="0" tIns="0" rIns="0" bIns="0">
            <a:spAutoFit/>
          </a:bodyPr>
          <a:lstStyle/>
          <a:p>
            <a:r>
              <a:rPr lang="zh-CN" altLang="en-US">
                <a:ea typeface="楷体" panose="02010609060101010101" pitchFamily="49" charset="-122"/>
                <a:cs typeface="Times New Roman" panose="02020603050405020304" pitchFamily="18" charset="0"/>
              </a:rPr>
              <a:t>考虑</a:t>
            </a:r>
            <a:r>
              <a:rPr lang="zh-CN" altLang="en-US" smtClean="0">
                <a:ea typeface="楷体" panose="02010609060101010101" pitchFamily="49" charset="-122"/>
                <a:cs typeface="Times New Roman" panose="02020603050405020304" pitchFamily="18" charset="0"/>
              </a:rPr>
              <a:t>顶点</a:t>
            </a:r>
            <a:r>
              <a:rPr lang="en-US" altLang="zh-CN" sz="3200" smtClean="0">
                <a:solidFill>
                  <a:srgbClr val="FF0000"/>
                </a:solidFill>
                <a:ea typeface="楷体" panose="02010609060101010101" pitchFamily="49" charset="-122"/>
                <a:cs typeface="Times New Roman" panose="02020603050405020304" pitchFamily="18" charset="0"/>
              </a:rPr>
              <a:t>0</a:t>
            </a:r>
            <a:r>
              <a:rPr lang="zh-CN" altLang="en-US" smtClean="0">
                <a:solidFill>
                  <a:srgbClr val="FF0000"/>
                </a:solidFill>
                <a:ea typeface="楷体" panose="02010609060101010101" pitchFamily="49" charset="-122"/>
                <a:cs typeface="Times New Roman" panose="02020603050405020304" pitchFamily="18" charset="0"/>
              </a:rPr>
              <a:t>：</a:t>
            </a:r>
            <a:endParaRPr lang="zh-CN" altLang="en-US" sz="2000" dirty="0">
              <a:ea typeface="楷体" panose="02010609060101010101" pitchFamily="49" charset="-122"/>
              <a:cs typeface="Times New Roman" panose="02020603050405020304" pitchFamily="18" charset="0"/>
            </a:endParaRPr>
          </a:p>
        </p:txBody>
      </p:sp>
      <p:sp>
        <p:nvSpPr>
          <p:cNvPr id="57" name="TextBox 56"/>
          <p:cNvSpPr txBox="1"/>
          <p:nvPr/>
        </p:nvSpPr>
        <p:spPr>
          <a:xfrm>
            <a:off x="4643438" y="1314378"/>
            <a:ext cx="2786082" cy="400110"/>
          </a:xfrm>
          <a:prstGeom prst="rect">
            <a:avLst/>
          </a:prstGeom>
          <a:noFill/>
        </p:spPr>
        <p:txBody>
          <a:bodyPr wrap="square" rtlCol="0">
            <a:spAutoFit/>
          </a:bodyPr>
          <a:lstStyle/>
          <a:p>
            <a:pPr marL="457200" indent="-457200">
              <a:buBlip>
                <a:blip r:embed="rId2"/>
              </a:buBlip>
            </a:pPr>
            <a:r>
              <a:rPr lang="zh-CN" altLang="en-US" sz="2000" smtClean="0">
                <a:ea typeface="楷体" panose="02010609060101010101" pitchFamily="49" charset="-122"/>
                <a:cs typeface="Times New Roman" panose="02020603050405020304" pitchFamily="18" charset="0"/>
              </a:rPr>
              <a:t>没有任何路径修改</a:t>
            </a:r>
          </a:p>
        </p:txBody>
      </p:sp>
      <p:sp>
        <p:nvSpPr>
          <p:cNvPr id="58" name="TextBox 57"/>
          <p:cNvSpPr txBox="1"/>
          <p:nvPr/>
        </p:nvSpPr>
        <p:spPr>
          <a:xfrm>
            <a:off x="4357686" y="2071678"/>
            <a:ext cx="3286148" cy="461665"/>
          </a:xfrm>
          <a:prstGeom prst="rect">
            <a:avLst/>
          </a:prstGeom>
          <a:noFill/>
        </p:spPr>
        <p:txBody>
          <a:bodyPr wrap="square" rtlCol="0">
            <a:spAutoFit/>
          </a:bodyPr>
          <a:lstStyle/>
          <a:p>
            <a:r>
              <a:rPr lang="en-US" altLang="zh-CN" i="1" smtClean="0"/>
              <a:t>A</a:t>
            </a:r>
            <a:r>
              <a:rPr lang="en-US" altLang="zh-CN" baseline="-25000" smtClean="0"/>
              <a:t>0</a:t>
            </a:r>
            <a:r>
              <a:rPr lang="en-US" altLang="zh-CN" smtClean="0"/>
              <a:t>=</a:t>
            </a:r>
            <a:r>
              <a:rPr lang="en-US" altLang="zh-CN" i="1" smtClean="0"/>
              <a:t>A</a:t>
            </a:r>
            <a:r>
              <a:rPr lang="en-US" altLang="zh-CN" baseline="-25000" smtClean="0"/>
              <a:t>-1</a:t>
            </a:r>
            <a:r>
              <a:rPr lang="zh-CN" altLang="en-US" smtClean="0"/>
              <a:t>，</a:t>
            </a:r>
            <a:r>
              <a:rPr lang="en-US" altLang="zh-CN" smtClean="0"/>
              <a:t>path</a:t>
            </a:r>
            <a:r>
              <a:rPr lang="en-US" altLang="zh-CN" baseline="-25000" smtClean="0"/>
              <a:t>0</a:t>
            </a:r>
            <a:r>
              <a:rPr lang="en-US" altLang="zh-CN" smtClean="0"/>
              <a:t>=path</a:t>
            </a:r>
            <a:r>
              <a:rPr lang="en-US" altLang="zh-CN" baseline="-25000" smtClean="0"/>
              <a:t>-1</a:t>
            </a:r>
            <a:endParaRPr lang="zh-CN" altLang="en-US" baseline="-25000"/>
          </a:p>
        </p:txBody>
      </p:sp>
      <p:sp>
        <p:nvSpPr>
          <p:cNvPr id="59" name="下箭头 58"/>
          <p:cNvSpPr/>
          <p:nvPr/>
        </p:nvSpPr>
        <p:spPr>
          <a:xfrm>
            <a:off x="4429124" y="2857496"/>
            <a:ext cx="214314" cy="571504"/>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161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2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6" grpId="0"/>
      <p:bldP spid="56" grpId="0" bldLvl="0" animBg="1"/>
      <p:bldP spid="57" grpId="0"/>
      <p:bldP spid="58" grpId="0"/>
      <p:bldP spid="59" grpId="0" bldLvl="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332" name="Text Box 140"/>
          <p:cNvSpPr txBox="1">
            <a:spLocks noChangeArrowheads="1"/>
          </p:cNvSpPr>
          <p:nvPr/>
        </p:nvSpPr>
        <p:spPr bwMode="auto">
          <a:xfrm>
            <a:off x="357158" y="142852"/>
            <a:ext cx="3319456" cy="514738"/>
          </a:xfrm>
          <a:prstGeom prst="rect">
            <a:avLst/>
          </a:prstGeom>
          <a:solidFill>
            <a:srgbClr val="339933"/>
          </a:solidFill>
          <a:ln w="28575" algn="ctr">
            <a:noFill/>
            <a:miter lim="800000"/>
          </a:ln>
          <a:effectLst/>
        </p:spPr>
        <p:txBody>
          <a:bodyPr wrap="square" lIns="0" tIns="72000" rIns="0" bIns="72000">
            <a:spAutoFit/>
          </a:bodyPr>
          <a:lstStyle/>
          <a:p>
            <a:pPr algn="ctr"/>
            <a:r>
              <a:rPr lang="en-US" altLang="zh-CN" dirty="0">
                <a:solidFill>
                  <a:schemeClr val="bg1"/>
                </a:solidFill>
                <a:ea typeface="楷体" panose="02010609060101010101" pitchFamily="49" charset="-122"/>
                <a:cs typeface="Times New Roman" panose="02020603050405020304" pitchFamily="18" charset="0"/>
              </a:rPr>
              <a:t>Floyd</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64" name="组合 63"/>
          <p:cNvGrpSpPr/>
          <p:nvPr/>
        </p:nvGrpSpPr>
        <p:grpSpPr>
          <a:xfrm>
            <a:off x="285720" y="714356"/>
            <a:ext cx="2736850" cy="2165351"/>
            <a:chOff x="285720" y="714356"/>
            <a:chExt cx="2736850" cy="2165351"/>
          </a:xfrm>
        </p:grpSpPr>
        <p:sp>
          <p:nvSpPr>
            <p:cNvPr id="264201" name="Oval 9"/>
            <p:cNvSpPr>
              <a:spLocks noChangeArrowheads="1"/>
            </p:cNvSpPr>
            <p:nvPr/>
          </p:nvSpPr>
          <p:spPr bwMode="auto">
            <a:xfrm>
              <a:off x="501620" y="936606"/>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64202" name="Oval 10"/>
            <p:cNvSpPr>
              <a:spLocks noChangeArrowheads="1"/>
            </p:cNvSpPr>
            <p:nvPr/>
          </p:nvSpPr>
          <p:spPr bwMode="auto">
            <a:xfrm>
              <a:off x="2446308" y="936606"/>
              <a:ext cx="360363" cy="360363"/>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64203" name="Oval 11"/>
            <p:cNvSpPr>
              <a:spLocks noChangeArrowheads="1"/>
            </p:cNvSpPr>
            <p:nvPr/>
          </p:nvSpPr>
          <p:spPr bwMode="auto">
            <a:xfrm>
              <a:off x="501620" y="2160569"/>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64204" name="Oval 12"/>
            <p:cNvSpPr>
              <a:spLocks noChangeArrowheads="1"/>
            </p:cNvSpPr>
            <p:nvPr/>
          </p:nvSpPr>
          <p:spPr bwMode="auto">
            <a:xfrm>
              <a:off x="2517745" y="2160569"/>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64205" name="Line 13"/>
            <p:cNvSpPr>
              <a:spLocks noChangeShapeType="1"/>
            </p:cNvSpPr>
            <p:nvPr/>
          </p:nvSpPr>
          <p:spPr bwMode="auto">
            <a:xfrm>
              <a:off x="861983" y="1081069"/>
              <a:ext cx="1584325" cy="0"/>
            </a:xfrm>
            <a:prstGeom prst="line">
              <a:avLst/>
            </a:prstGeom>
            <a:noFill/>
            <a:ln w="19050">
              <a:solidFill>
                <a:srgbClr val="7030A0"/>
              </a:solidFill>
              <a:round/>
              <a:tailEnd type="stealth" w="med" len="lg"/>
            </a:ln>
            <a:effectLst/>
          </p:spPr>
          <p:txBody>
            <a:bodyPr wrap="none"/>
            <a:lstStyle/>
            <a:p>
              <a:endParaRPr lang="zh-CN" altLang="en-US"/>
            </a:p>
          </p:txBody>
        </p:sp>
        <p:sp>
          <p:nvSpPr>
            <p:cNvPr id="264206" name="Line 14"/>
            <p:cNvSpPr>
              <a:spLocks noChangeShapeType="1"/>
            </p:cNvSpPr>
            <p:nvPr/>
          </p:nvSpPr>
          <p:spPr bwMode="auto">
            <a:xfrm flipV="1">
              <a:off x="646083"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07" name="Freeform 15"/>
            <p:cNvSpPr/>
            <p:nvPr/>
          </p:nvSpPr>
          <p:spPr bwMode="auto">
            <a:xfrm>
              <a:off x="841345" y="1211244"/>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rgbClr val="7030A0"/>
              </a:solidFill>
              <a:prstDash val="solid"/>
              <a:round/>
              <a:headEnd type="none" w="med" len="med"/>
              <a:tailEnd type="stealth" w="med" len="lg"/>
            </a:ln>
            <a:effectLst/>
          </p:spPr>
          <p:txBody>
            <a:bodyPr wrap="none"/>
            <a:lstStyle/>
            <a:p>
              <a:endParaRPr lang="zh-CN" altLang="en-US"/>
            </a:p>
          </p:txBody>
        </p:sp>
        <p:sp>
          <p:nvSpPr>
            <p:cNvPr id="264208" name="Line 16"/>
            <p:cNvSpPr>
              <a:spLocks noChangeShapeType="1"/>
            </p:cNvSpPr>
            <p:nvPr/>
          </p:nvSpPr>
          <p:spPr bwMode="auto">
            <a:xfrm>
              <a:off x="2662208"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13" name="Text Box 21"/>
            <p:cNvSpPr txBox="1">
              <a:spLocks noChangeArrowheads="1"/>
            </p:cNvSpPr>
            <p:nvPr/>
          </p:nvSpPr>
          <p:spPr bwMode="auto">
            <a:xfrm>
              <a:off x="1987544" y="7143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5</a:t>
              </a:r>
            </a:p>
          </p:txBody>
        </p:sp>
        <p:sp>
          <p:nvSpPr>
            <p:cNvPr id="264214" name="Text Box 22"/>
            <p:cNvSpPr txBox="1">
              <a:spLocks noChangeArrowheads="1"/>
            </p:cNvSpPr>
            <p:nvPr/>
          </p:nvSpPr>
          <p:spPr bwMode="auto">
            <a:xfrm>
              <a:off x="285720" y="1504931"/>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5" name="Text Box 23"/>
            <p:cNvSpPr txBox="1">
              <a:spLocks noChangeArrowheads="1"/>
            </p:cNvSpPr>
            <p:nvPr/>
          </p:nvSpPr>
          <p:spPr bwMode="auto">
            <a:xfrm>
              <a:off x="2590770"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16" name="Text Box 24"/>
            <p:cNvSpPr txBox="1">
              <a:spLocks noChangeArrowheads="1"/>
            </p:cNvSpPr>
            <p:nvPr/>
          </p:nvSpPr>
          <p:spPr bwMode="auto">
            <a:xfrm>
              <a:off x="1006445" y="108106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7</a:t>
              </a:r>
            </a:p>
          </p:txBody>
        </p:sp>
        <p:sp>
          <p:nvSpPr>
            <p:cNvPr id="264217" name="Text Box 25"/>
            <p:cNvSpPr txBox="1">
              <a:spLocks noChangeArrowheads="1"/>
            </p:cNvSpPr>
            <p:nvPr/>
          </p:nvSpPr>
          <p:spPr bwMode="auto">
            <a:xfrm>
              <a:off x="1941483"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8" name="Text Box 26"/>
            <p:cNvSpPr txBox="1">
              <a:spLocks noChangeArrowheads="1"/>
            </p:cNvSpPr>
            <p:nvPr/>
          </p:nvSpPr>
          <p:spPr bwMode="auto">
            <a:xfrm>
              <a:off x="1438245" y="2512994"/>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1</a:t>
              </a:r>
            </a:p>
          </p:txBody>
        </p:sp>
        <p:sp>
          <p:nvSpPr>
            <p:cNvPr id="264219" name="Text Box 27"/>
            <p:cNvSpPr txBox="1">
              <a:spLocks noChangeArrowheads="1"/>
            </p:cNvSpPr>
            <p:nvPr/>
          </p:nvSpPr>
          <p:spPr bwMode="auto">
            <a:xfrm>
              <a:off x="1438245" y="215421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20" name="Text Box 28"/>
            <p:cNvSpPr txBox="1">
              <a:spLocks noChangeArrowheads="1"/>
            </p:cNvSpPr>
            <p:nvPr/>
          </p:nvSpPr>
          <p:spPr bwMode="auto">
            <a:xfrm>
              <a:off x="752445" y="15398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4</a:t>
              </a:r>
            </a:p>
          </p:txBody>
        </p:sp>
        <p:sp>
          <p:nvSpPr>
            <p:cNvPr id="120" name="任意多边形 119"/>
            <p:cNvSpPr/>
            <p:nvPr/>
          </p:nvSpPr>
          <p:spPr>
            <a:xfrm>
              <a:off x="830232" y="2425678"/>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任意多边形 120"/>
            <p:cNvSpPr/>
            <p:nvPr/>
          </p:nvSpPr>
          <p:spPr>
            <a:xfrm>
              <a:off x="881032" y="2194961"/>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1" fmla="*/ 0 w 1638300"/>
                <a:gd name="connsiteY0-2" fmla="*/ 141817 h 141817"/>
                <a:gd name="connsiteX1-3" fmla="*/ 114300 w 1638300"/>
                <a:gd name="connsiteY1-4" fmla="*/ 103717 h 141817"/>
                <a:gd name="connsiteX2-5" fmla="*/ 495300 w 1638300"/>
                <a:gd name="connsiteY2-6" fmla="*/ 14817 h 141817"/>
                <a:gd name="connsiteX3-7" fmla="*/ 863600 w 1638300"/>
                <a:gd name="connsiteY3-8" fmla="*/ 14817 h 141817"/>
                <a:gd name="connsiteX4-9" fmla="*/ 1638300 w 1638300"/>
                <a:gd name="connsiteY4-10" fmla="*/ 103717 h 1418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任意多边形 121"/>
            <p:cNvSpPr/>
            <p:nvPr/>
          </p:nvSpPr>
          <p:spPr>
            <a:xfrm>
              <a:off x="741332" y="1155678"/>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任意多边形 122"/>
            <p:cNvSpPr/>
            <p:nvPr/>
          </p:nvSpPr>
          <p:spPr>
            <a:xfrm>
              <a:off x="817532" y="1269978"/>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24" name="TextBox 123"/>
          <p:cNvSpPr txBox="1"/>
          <p:nvPr/>
        </p:nvSpPr>
        <p:spPr>
          <a:xfrm>
            <a:off x="1785918" y="3143248"/>
            <a:ext cx="642942" cy="461665"/>
          </a:xfrm>
          <a:prstGeom prst="rect">
            <a:avLst/>
          </a:prstGeom>
          <a:noFill/>
        </p:spPr>
        <p:txBody>
          <a:bodyPr wrap="square" rtlCol="0">
            <a:spAutoFit/>
          </a:bodyPr>
          <a:lstStyle/>
          <a:p>
            <a:r>
              <a:rPr lang="en-US" altLang="zh-CN" i="1" smtClean="0"/>
              <a:t>A</a:t>
            </a:r>
            <a:r>
              <a:rPr lang="en-US" altLang="zh-CN" baseline="-25000" smtClean="0"/>
              <a:t>1</a:t>
            </a:r>
            <a:endParaRPr lang="zh-CN" altLang="en-US" baseline="-25000"/>
          </a:p>
        </p:txBody>
      </p:sp>
      <p:graphicFrame>
        <p:nvGraphicFramePr>
          <p:cNvPr id="125" name="表格 124"/>
          <p:cNvGraphicFramePr>
            <a:graphicFrameLocks noGrp="1"/>
          </p:cNvGraphicFramePr>
          <p:nvPr/>
        </p:nvGraphicFramePr>
        <p:xfrm>
          <a:off x="500034"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5</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zh-CN" altLang="en-US" b="1" smtClean="0">
                          <a:solidFill>
                            <a:srgbClr val="3333FF"/>
                          </a:solidFill>
                          <a:latin typeface="Times New Roman" panose="02020603050405020304" pitchFamily="18" charset="0"/>
                          <a:cs typeface="Times New Roman" panose="02020603050405020304" pitchFamily="18" charset="0"/>
                        </a:rPr>
                        <a:t>∞</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7</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126" name="TextBox 125"/>
          <p:cNvSpPr txBox="1"/>
          <p:nvPr/>
        </p:nvSpPr>
        <p:spPr>
          <a:xfrm>
            <a:off x="7000890" y="3143248"/>
            <a:ext cx="1000133" cy="461665"/>
          </a:xfrm>
          <a:prstGeom prst="rect">
            <a:avLst/>
          </a:prstGeom>
          <a:noFill/>
        </p:spPr>
        <p:txBody>
          <a:bodyPr wrap="square" rtlCol="0">
            <a:spAutoFit/>
          </a:bodyPr>
          <a:lstStyle/>
          <a:p>
            <a:r>
              <a:rPr lang="en-US" altLang="zh-CN" smtClean="0"/>
              <a:t>path</a:t>
            </a:r>
            <a:r>
              <a:rPr lang="en-US" altLang="zh-CN" baseline="-25000" smtClean="0"/>
              <a:t>1</a:t>
            </a:r>
            <a:endParaRPr lang="zh-CN" altLang="en-US" baseline="-25000"/>
          </a:p>
        </p:txBody>
      </p:sp>
      <p:graphicFrame>
        <p:nvGraphicFramePr>
          <p:cNvPr id="127" name="表格 126"/>
          <p:cNvGraphicFramePr>
            <a:graphicFrameLocks noGrp="1"/>
          </p:cNvGraphicFramePr>
          <p:nvPr/>
        </p:nvGraphicFramePr>
        <p:xfrm>
          <a:off x="5715007"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56" name="Text Box 116"/>
          <p:cNvSpPr txBox="1">
            <a:spLocks noChangeArrowheads="1"/>
          </p:cNvSpPr>
          <p:nvPr/>
        </p:nvSpPr>
        <p:spPr bwMode="auto">
          <a:xfrm>
            <a:off x="3465535" y="793417"/>
            <a:ext cx="2035159" cy="492443"/>
          </a:xfrm>
          <a:prstGeom prst="rect">
            <a:avLst/>
          </a:prstGeom>
          <a:noFill/>
          <a:ln w="28575" algn="ctr">
            <a:noFill/>
            <a:miter lim="800000"/>
          </a:ln>
          <a:effectLst/>
        </p:spPr>
        <p:txBody>
          <a:bodyPr wrap="square" lIns="0" tIns="0" rIns="0" bIns="0">
            <a:spAutoFit/>
          </a:bodyPr>
          <a:lstStyle/>
          <a:p>
            <a:r>
              <a:rPr lang="zh-CN" altLang="en-US">
                <a:ea typeface="楷体" panose="02010609060101010101" pitchFamily="49" charset="-122"/>
                <a:cs typeface="Times New Roman" panose="02020603050405020304" pitchFamily="18" charset="0"/>
              </a:rPr>
              <a:t>考虑</a:t>
            </a:r>
            <a:r>
              <a:rPr lang="zh-CN" altLang="en-US" smtClean="0">
                <a:ea typeface="楷体" panose="02010609060101010101" pitchFamily="49" charset="-122"/>
                <a:cs typeface="Times New Roman" panose="02020603050405020304" pitchFamily="18" charset="0"/>
              </a:rPr>
              <a:t>顶点</a:t>
            </a:r>
            <a:r>
              <a:rPr lang="en-US" altLang="zh-CN" sz="3200" smtClean="0">
                <a:solidFill>
                  <a:srgbClr val="FF0000"/>
                </a:solidFill>
                <a:ea typeface="楷体" panose="02010609060101010101" pitchFamily="49" charset="-122"/>
                <a:cs typeface="Times New Roman" panose="02020603050405020304" pitchFamily="18" charset="0"/>
              </a:rPr>
              <a:t>1</a:t>
            </a:r>
            <a:r>
              <a:rPr lang="zh-CN" altLang="en-US" smtClean="0">
                <a:solidFill>
                  <a:srgbClr val="FF0000"/>
                </a:solidFill>
                <a:ea typeface="楷体" panose="02010609060101010101" pitchFamily="49" charset="-122"/>
                <a:cs typeface="Times New Roman" panose="02020603050405020304" pitchFamily="18" charset="0"/>
              </a:rPr>
              <a:t>：</a:t>
            </a:r>
            <a:endParaRPr lang="zh-CN" altLang="en-US" sz="2000" dirty="0">
              <a:ea typeface="楷体" panose="02010609060101010101" pitchFamily="49" charset="-122"/>
              <a:cs typeface="Times New Roman" panose="02020603050405020304" pitchFamily="18" charset="0"/>
            </a:endParaRPr>
          </a:p>
        </p:txBody>
      </p:sp>
      <p:sp>
        <p:nvSpPr>
          <p:cNvPr id="60" name="Text Box 90"/>
          <p:cNvSpPr txBox="1">
            <a:spLocks noChangeArrowheads="1"/>
          </p:cNvSpPr>
          <p:nvPr/>
        </p:nvSpPr>
        <p:spPr bwMode="auto">
          <a:xfrm>
            <a:off x="3598862" y="1428736"/>
            <a:ext cx="5045104" cy="615553"/>
          </a:xfrm>
          <a:prstGeom prst="rect">
            <a:avLst/>
          </a:prstGeom>
          <a:noFill/>
          <a:ln w="28575" algn="ctr">
            <a:noFill/>
            <a:miter lim="800000"/>
          </a:ln>
          <a:effectLst/>
        </p:spPr>
        <p:txBody>
          <a:bodyPr wrap="square" lIns="0" tIns="0" rIns="0" bIns="0">
            <a:spAutoFit/>
          </a:bodyPr>
          <a:lstStyle/>
          <a:p>
            <a:pPr marL="457200" indent="-457200" algn="l">
              <a:buBlip>
                <a:blip r:embed="rId2"/>
              </a:buBlip>
            </a:pPr>
            <a:r>
              <a:rPr lang="en-US" altLang="zh-CN" sz="2000" dirty="0" smtClean="0">
                <a:ea typeface="楷体" panose="02010609060101010101" pitchFamily="49" charset="-122"/>
                <a:cs typeface="Times New Roman" panose="02020603050405020304" pitchFamily="18" charset="0"/>
              </a:rPr>
              <a:t>0</a:t>
            </a:r>
            <a:r>
              <a:rPr lang="en-US" altLang="zh-CN" sz="2000" dirty="0">
                <a:ea typeface="楷体" panose="02010609060101010101" pitchFamily="49" charset="-122"/>
                <a:cs typeface="Times New Roman" panose="02020603050405020304" pitchFamily="18" charset="0"/>
              </a:rPr>
              <a:t>→2</a:t>
            </a:r>
            <a:r>
              <a:rPr lang="zh-CN" altLang="en-US" sz="2000" dirty="0">
                <a:ea typeface="楷体" panose="02010609060101010101" pitchFamily="49" charset="-122"/>
                <a:cs typeface="Times New Roman" panose="02020603050405020304" pitchFamily="18" charset="0"/>
              </a:rPr>
              <a:t>：由无路径改为</a:t>
            </a:r>
            <a:r>
              <a:rPr lang="en-US" altLang="zh-CN" sz="2000" dirty="0">
                <a:ea typeface="楷体" panose="02010609060101010101" pitchFamily="49" charset="-122"/>
                <a:cs typeface="Times New Roman" panose="02020603050405020304" pitchFamily="18" charset="0"/>
              </a:rPr>
              <a:t>0→</a:t>
            </a:r>
            <a:r>
              <a:rPr lang="en-US" altLang="zh-CN" sz="2000" dirty="0">
                <a:solidFill>
                  <a:srgbClr val="FF00FF"/>
                </a:solidFill>
                <a:ea typeface="楷体" panose="02010609060101010101" pitchFamily="49" charset="-122"/>
                <a:cs typeface="Times New Roman" panose="02020603050405020304" pitchFamily="18" charset="0"/>
              </a:rPr>
              <a:t>1</a:t>
            </a:r>
            <a:r>
              <a:rPr lang="en-US" altLang="zh-CN" sz="2000" dirty="0">
                <a:ea typeface="楷体" panose="02010609060101010101" pitchFamily="49" charset="-122"/>
                <a:cs typeface="Times New Roman" panose="02020603050405020304" pitchFamily="18" charset="0"/>
              </a:rPr>
              <a:t> →2</a:t>
            </a:r>
            <a:r>
              <a:rPr lang="zh-CN" altLang="en-US" sz="2000" dirty="0" smtClean="0">
                <a:ea typeface="楷体" panose="02010609060101010101" pitchFamily="49" charset="-122"/>
                <a:cs typeface="Times New Roman" panose="02020603050405020304" pitchFamily="18" charset="0"/>
              </a:rPr>
              <a:t>，长度为</a:t>
            </a:r>
            <a:r>
              <a:rPr lang="en-US" altLang="zh-CN" sz="2000" dirty="0" smtClean="0">
                <a:solidFill>
                  <a:srgbClr val="FF0000"/>
                </a:solidFill>
                <a:ea typeface="楷体" panose="02010609060101010101" pitchFamily="49" charset="-122"/>
                <a:cs typeface="Times New Roman" panose="02020603050405020304" pitchFamily="18" charset="0"/>
              </a:rPr>
              <a:t>9</a:t>
            </a:r>
            <a:r>
              <a:rPr lang="zh-CN" altLang="en-US" sz="2000" dirty="0" smtClean="0">
                <a:ea typeface="楷体" panose="02010609060101010101" pitchFamily="49" charset="-122"/>
                <a:cs typeface="Times New Roman" panose="02020603050405020304" pitchFamily="18" charset="0"/>
              </a:rPr>
              <a:t>，</a:t>
            </a:r>
            <a:r>
              <a:rPr lang="en-US" altLang="zh-CN" sz="2000" dirty="0" smtClean="0">
                <a:ea typeface="楷体" panose="02010609060101010101" pitchFamily="49" charset="-122"/>
                <a:cs typeface="Times New Roman" panose="02020603050405020304" pitchFamily="18" charset="0"/>
              </a:rPr>
              <a:t>path[0</a:t>
            </a:r>
            <a:r>
              <a:rPr lang="en-US" altLang="zh-CN" sz="2000" dirty="0">
                <a:ea typeface="楷体" panose="02010609060101010101" pitchFamily="49" charset="-122"/>
                <a:cs typeface="Times New Roman" panose="02020603050405020304" pitchFamily="18" charset="0"/>
              </a:rPr>
              <a:t>][2]</a:t>
            </a:r>
            <a:r>
              <a:rPr lang="zh-CN" altLang="en-US" sz="2000" dirty="0">
                <a:ea typeface="楷体" panose="02010609060101010101" pitchFamily="49" charset="-122"/>
                <a:cs typeface="Times New Roman" panose="02020603050405020304" pitchFamily="18" charset="0"/>
              </a:rPr>
              <a:t>改为</a:t>
            </a:r>
            <a:r>
              <a:rPr lang="en-US" altLang="zh-CN" sz="2000" dirty="0">
                <a:solidFill>
                  <a:srgbClr val="FF0000"/>
                </a:solidFill>
                <a:ea typeface="楷体" panose="02010609060101010101" pitchFamily="49" charset="-122"/>
                <a:cs typeface="Times New Roman" panose="02020603050405020304" pitchFamily="18" charset="0"/>
              </a:rPr>
              <a:t>1</a:t>
            </a:r>
          </a:p>
        </p:txBody>
      </p:sp>
      <p:sp>
        <p:nvSpPr>
          <p:cNvPr id="61" name="TextBox 60"/>
          <p:cNvSpPr txBox="1"/>
          <p:nvPr/>
        </p:nvSpPr>
        <p:spPr>
          <a:xfrm>
            <a:off x="2416160" y="4102405"/>
            <a:ext cx="468000" cy="324000"/>
          </a:xfrm>
          <a:prstGeom prst="rect">
            <a:avLst/>
          </a:prstGeom>
        </p:spPr>
        <p:style>
          <a:lnRef idx="1">
            <a:schemeClr val="accent2"/>
          </a:lnRef>
          <a:fillRef idx="2">
            <a:schemeClr val="accent2"/>
          </a:fillRef>
          <a:effectRef idx="1">
            <a:schemeClr val="accent2"/>
          </a:effectRef>
          <a:fontRef idx="minor">
            <a:schemeClr val="dk1"/>
          </a:fontRef>
        </p:style>
        <p:txBody>
          <a:bodyPr wrap="square" lIns="0" tIns="0" rIns="0" bIns="0" rtlCol="0">
            <a:spAutoFit/>
          </a:bodyPr>
          <a:lstStyle/>
          <a:p>
            <a:pPr algn="ctr"/>
            <a:r>
              <a:rPr lang="en-US" altLang="zh-CN" smtClean="0">
                <a:solidFill>
                  <a:srgbClr val="FF0000"/>
                </a:solidFill>
                <a:latin typeface="楷体" panose="02010609060101010101" pitchFamily="49" charset="-122"/>
                <a:ea typeface="楷体" panose="02010609060101010101" pitchFamily="49" charset="-122"/>
              </a:rPr>
              <a:t>9</a:t>
            </a:r>
            <a:endParaRPr lang="zh-CN" altLang="en-US">
              <a:solidFill>
                <a:srgbClr val="FF0000"/>
              </a:solidFill>
              <a:latin typeface="楷体" panose="02010609060101010101" pitchFamily="49" charset="-122"/>
              <a:ea typeface="楷体" panose="02010609060101010101" pitchFamily="49" charset="-122"/>
            </a:endParaRPr>
          </a:p>
        </p:txBody>
      </p:sp>
      <p:sp>
        <p:nvSpPr>
          <p:cNvPr id="62" name="矩形 61"/>
          <p:cNvSpPr/>
          <p:nvPr/>
        </p:nvSpPr>
        <p:spPr>
          <a:xfrm>
            <a:off x="7715272" y="4115105"/>
            <a:ext cx="285752" cy="324000"/>
          </a:xfrm>
          <a:prstGeom prst="rect">
            <a:avLst/>
          </a:prstGeom>
        </p:spPr>
        <p:style>
          <a:lnRef idx="1">
            <a:schemeClr val="accent2"/>
          </a:lnRef>
          <a:fillRef idx="2">
            <a:schemeClr val="accent2"/>
          </a:fillRef>
          <a:effectRef idx="1">
            <a:schemeClr val="accent2"/>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1</a:t>
            </a:r>
            <a:endParaRPr lang="zh-CN" altLang="en-US">
              <a:solidFill>
                <a:srgbClr val="FF0000"/>
              </a:solidFill>
              <a:latin typeface="楷体" panose="02010609060101010101" pitchFamily="49" charset="-122"/>
              <a:ea typeface="楷体" panose="02010609060101010101" pitchFamily="49" charset="-122"/>
            </a:endParaRPr>
          </a:p>
        </p:txBody>
      </p:sp>
      <p:sp>
        <p:nvSpPr>
          <p:cNvPr id="63" name="下箭头 62"/>
          <p:cNvSpPr/>
          <p:nvPr/>
        </p:nvSpPr>
        <p:spPr>
          <a:xfrm>
            <a:off x="4714876" y="2357430"/>
            <a:ext cx="214314" cy="642942"/>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162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6" grpId="0"/>
      <p:bldP spid="56" grpId="0" bldLvl="0" animBg="1"/>
      <p:bldP spid="60" grpId="0" bldLvl="0" animBg="1"/>
      <p:bldP spid="61" grpId="0" bldLvl="0" animBg="1"/>
      <p:bldP spid="62" grpId="0" bldLvl="0" animBg="1"/>
      <p:bldP spid="63" grpId="0" bldLvl="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332" name="Text Box 140"/>
          <p:cNvSpPr txBox="1">
            <a:spLocks noChangeArrowheads="1"/>
          </p:cNvSpPr>
          <p:nvPr/>
        </p:nvSpPr>
        <p:spPr bwMode="auto">
          <a:xfrm>
            <a:off x="357158" y="142852"/>
            <a:ext cx="3319456" cy="514738"/>
          </a:xfrm>
          <a:prstGeom prst="rect">
            <a:avLst/>
          </a:prstGeom>
          <a:solidFill>
            <a:srgbClr val="339933"/>
          </a:solidFill>
          <a:ln w="28575" algn="ctr">
            <a:noFill/>
            <a:miter lim="800000"/>
          </a:ln>
          <a:effectLst/>
        </p:spPr>
        <p:txBody>
          <a:bodyPr wrap="square" lIns="0" tIns="72000" rIns="0" bIns="72000">
            <a:spAutoFit/>
          </a:bodyPr>
          <a:lstStyle/>
          <a:p>
            <a:pPr algn="ctr"/>
            <a:r>
              <a:rPr lang="en-US" altLang="zh-CN" dirty="0">
                <a:solidFill>
                  <a:schemeClr val="bg1"/>
                </a:solidFill>
                <a:ea typeface="楷体" panose="02010609060101010101" pitchFamily="49" charset="-122"/>
                <a:cs typeface="Times New Roman" panose="02020603050405020304" pitchFamily="18" charset="0"/>
              </a:rPr>
              <a:t>Floyd</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39" name="组合 38"/>
          <p:cNvGrpSpPr/>
          <p:nvPr/>
        </p:nvGrpSpPr>
        <p:grpSpPr>
          <a:xfrm>
            <a:off x="285720" y="714356"/>
            <a:ext cx="2736850" cy="2165351"/>
            <a:chOff x="285720" y="714356"/>
            <a:chExt cx="2736850" cy="2165351"/>
          </a:xfrm>
        </p:grpSpPr>
        <p:sp>
          <p:nvSpPr>
            <p:cNvPr id="264201" name="Oval 9"/>
            <p:cNvSpPr>
              <a:spLocks noChangeArrowheads="1"/>
            </p:cNvSpPr>
            <p:nvPr/>
          </p:nvSpPr>
          <p:spPr bwMode="auto">
            <a:xfrm>
              <a:off x="501620" y="936606"/>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64202" name="Oval 10"/>
            <p:cNvSpPr>
              <a:spLocks noChangeArrowheads="1"/>
            </p:cNvSpPr>
            <p:nvPr/>
          </p:nvSpPr>
          <p:spPr bwMode="auto">
            <a:xfrm>
              <a:off x="2446308" y="936606"/>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64203" name="Oval 11"/>
            <p:cNvSpPr>
              <a:spLocks noChangeArrowheads="1"/>
            </p:cNvSpPr>
            <p:nvPr/>
          </p:nvSpPr>
          <p:spPr bwMode="auto">
            <a:xfrm>
              <a:off x="501620" y="2160569"/>
              <a:ext cx="360363" cy="360363"/>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64204" name="Oval 12"/>
            <p:cNvSpPr>
              <a:spLocks noChangeArrowheads="1"/>
            </p:cNvSpPr>
            <p:nvPr/>
          </p:nvSpPr>
          <p:spPr bwMode="auto">
            <a:xfrm>
              <a:off x="2517745" y="2160569"/>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64205" name="Line 13"/>
            <p:cNvSpPr>
              <a:spLocks noChangeShapeType="1"/>
            </p:cNvSpPr>
            <p:nvPr/>
          </p:nvSpPr>
          <p:spPr bwMode="auto">
            <a:xfrm>
              <a:off x="861983" y="1081069"/>
              <a:ext cx="1584325" cy="0"/>
            </a:xfrm>
            <a:prstGeom prst="line">
              <a:avLst/>
            </a:prstGeom>
            <a:noFill/>
            <a:ln w="19050">
              <a:solidFill>
                <a:srgbClr val="7030A0"/>
              </a:solidFill>
              <a:round/>
              <a:tailEnd type="stealth" w="med" len="lg"/>
            </a:ln>
            <a:effectLst/>
          </p:spPr>
          <p:txBody>
            <a:bodyPr wrap="none"/>
            <a:lstStyle/>
            <a:p>
              <a:endParaRPr lang="zh-CN" altLang="en-US"/>
            </a:p>
          </p:txBody>
        </p:sp>
        <p:sp>
          <p:nvSpPr>
            <p:cNvPr id="264206" name="Line 14"/>
            <p:cNvSpPr>
              <a:spLocks noChangeShapeType="1"/>
            </p:cNvSpPr>
            <p:nvPr/>
          </p:nvSpPr>
          <p:spPr bwMode="auto">
            <a:xfrm flipV="1">
              <a:off x="646083"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07" name="Freeform 15"/>
            <p:cNvSpPr/>
            <p:nvPr/>
          </p:nvSpPr>
          <p:spPr bwMode="auto">
            <a:xfrm>
              <a:off x="841345" y="1211244"/>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rgbClr val="7030A0"/>
              </a:solidFill>
              <a:prstDash val="solid"/>
              <a:round/>
              <a:headEnd type="none" w="med" len="med"/>
              <a:tailEnd type="stealth" w="med" len="lg"/>
            </a:ln>
            <a:effectLst/>
          </p:spPr>
          <p:txBody>
            <a:bodyPr wrap="none"/>
            <a:lstStyle/>
            <a:p>
              <a:endParaRPr lang="zh-CN" altLang="en-US"/>
            </a:p>
          </p:txBody>
        </p:sp>
        <p:sp>
          <p:nvSpPr>
            <p:cNvPr id="264208" name="Line 16"/>
            <p:cNvSpPr>
              <a:spLocks noChangeShapeType="1"/>
            </p:cNvSpPr>
            <p:nvPr/>
          </p:nvSpPr>
          <p:spPr bwMode="auto">
            <a:xfrm>
              <a:off x="2662208"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13" name="Text Box 21"/>
            <p:cNvSpPr txBox="1">
              <a:spLocks noChangeArrowheads="1"/>
            </p:cNvSpPr>
            <p:nvPr/>
          </p:nvSpPr>
          <p:spPr bwMode="auto">
            <a:xfrm>
              <a:off x="1987544" y="7143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5</a:t>
              </a:r>
            </a:p>
          </p:txBody>
        </p:sp>
        <p:sp>
          <p:nvSpPr>
            <p:cNvPr id="264214" name="Text Box 22"/>
            <p:cNvSpPr txBox="1">
              <a:spLocks noChangeArrowheads="1"/>
            </p:cNvSpPr>
            <p:nvPr/>
          </p:nvSpPr>
          <p:spPr bwMode="auto">
            <a:xfrm>
              <a:off x="285720" y="1504931"/>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5" name="Text Box 23"/>
            <p:cNvSpPr txBox="1">
              <a:spLocks noChangeArrowheads="1"/>
            </p:cNvSpPr>
            <p:nvPr/>
          </p:nvSpPr>
          <p:spPr bwMode="auto">
            <a:xfrm>
              <a:off x="2590770"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16" name="Text Box 24"/>
            <p:cNvSpPr txBox="1">
              <a:spLocks noChangeArrowheads="1"/>
            </p:cNvSpPr>
            <p:nvPr/>
          </p:nvSpPr>
          <p:spPr bwMode="auto">
            <a:xfrm>
              <a:off x="1006445" y="108106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7</a:t>
              </a:r>
            </a:p>
          </p:txBody>
        </p:sp>
        <p:sp>
          <p:nvSpPr>
            <p:cNvPr id="264217" name="Text Box 25"/>
            <p:cNvSpPr txBox="1">
              <a:spLocks noChangeArrowheads="1"/>
            </p:cNvSpPr>
            <p:nvPr/>
          </p:nvSpPr>
          <p:spPr bwMode="auto">
            <a:xfrm>
              <a:off x="1941483"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8" name="Text Box 26"/>
            <p:cNvSpPr txBox="1">
              <a:spLocks noChangeArrowheads="1"/>
            </p:cNvSpPr>
            <p:nvPr/>
          </p:nvSpPr>
          <p:spPr bwMode="auto">
            <a:xfrm>
              <a:off x="1438245" y="2512994"/>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1</a:t>
              </a:r>
            </a:p>
          </p:txBody>
        </p:sp>
        <p:sp>
          <p:nvSpPr>
            <p:cNvPr id="264219" name="Text Box 27"/>
            <p:cNvSpPr txBox="1">
              <a:spLocks noChangeArrowheads="1"/>
            </p:cNvSpPr>
            <p:nvPr/>
          </p:nvSpPr>
          <p:spPr bwMode="auto">
            <a:xfrm>
              <a:off x="1438245" y="215421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20" name="Text Box 28"/>
            <p:cNvSpPr txBox="1">
              <a:spLocks noChangeArrowheads="1"/>
            </p:cNvSpPr>
            <p:nvPr/>
          </p:nvSpPr>
          <p:spPr bwMode="auto">
            <a:xfrm>
              <a:off x="752445" y="15398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4</a:t>
              </a:r>
            </a:p>
          </p:txBody>
        </p:sp>
        <p:sp>
          <p:nvSpPr>
            <p:cNvPr id="120" name="任意多边形 119"/>
            <p:cNvSpPr/>
            <p:nvPr/>
          </p:nvSpPr>
          <p:spPr>
            <a:xfrm>
              <a:off x="830232" y="2425678"/>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任意多边形 120"/>
            <p:cNvSpPr/>
            <p:nvPr/>
          </p:nvSpPr>
          <p:spPr>
            <a:xfrm>
              <a:off x="881032" y="2194961"/>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1" fmla="*/ 0 w 1638300"/>
                <a:gd name="connsiteY0-2" fmla="*/ 141817 h 141817"/>
                <a:gd name="connsiteX1-3" fmla="*/ 114300 w 1638300"/>
                <a:gd name="connsiteY1-4" fmla="*/ 103717 h 141817"/>
                <a:gd name="connsiteX2-5" fmla="*/ 495300 w 1638300"/>
                <a:gd name="connsiteY2-6" fmla="*/ 14817 h 141817"/>
                <a:gd name="connsiteX3-7" fmla="*/ 863600 w 1638300"/>
                <a:gd name="connsiteY3-8" fmla="*/ 14817 h 141817"/>
                <a:gd name="connsiteX4-9" fmla="*/ 1638300 w 1638300"/>
                <a:gd name="connsiteY4-10" fmla="*/ 103717 h 1418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任意多边形 121"/>
            <p:cNvSpPr/>
            <p:nvPr/>
          </p:nvSpPr>
          <p:spPr>
            <a:xfrm>
              <a:off x="741332" y="1155678"/>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任意多边形 122"/>
            <p:cNvSpPr/>
            <p:nvPr/>
          </p:nvSpPr>
          <p:spPr>
            <a:xfrm>
              <a:off x="817532" y="1269978"/>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24" name="TextBox 123"/>
          <p:cNvSpPr txBox="1"/>
          <p:nvPr/>
        </p:nvSpPr>
        <p:spPr>
          <a:xfrm>
            <a:off x="1785918" y="3143248"/>
            <a:ext cx="642942" cy="461665"/>
          </a:xfrm>
          <a:prstGeom prst="rect">
            <a:avLst/>
          </a:prstGeom>
          <a:noFill/>
        </p:spPr>
        <p:txBody>
          <a:bodyPr wrap="square" rtlCol="0">
            <a:spAutoFit/>
          </a:bodyPr>
          <a:lstStyle/>
          <a:p>
            <a:r>
              <a:rPr lang="en-US" altLang="zh-CN" i="1" smtClean="0"/>
              <a:t>A</a:t>
            </a:r>
            <a:r>
              <a:rPr lang="en-US" altLang="zh-CN" baseline="-25000" smtClean="0"/>
              <a:t>2</a:t>
            </a:r>
            <a:endParaRPr lang="zh-CN" altLang="en-US" baseline="-25000"/>
          </a:p>
        </p:txBody>
      </p:sp>
      <p:graphicFrame>
        <p:nvGraphicFramePr>
          <p:cNvPr id="125" name="表格 124"/>
          <p:cNvGraphicFramePr>
            <a:graphicFrameLocks noGrp="1"/>
          </p:cNvGraphicFramePr>
          <p:nvPr/>
        </p:nvGraphicFramePr>
        <p:xfrm>
          <a:off x="500034"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5</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9</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7</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b="1" smtClean="0">
                          <a:solidFill>
                            <a:srgbClr val="3333FF"/>
                          </a:solidFill>
                          <a:latin typeface="Times New Roman" panose="02020603050405020304" pitchFamily="18" charset="0"/>
                          <a:cs typeface="Times New Roman" panose="02020603050405020304" pitchFamily="18" charset="0"/>
                        </a:rPr>
                        <a:t>∞</a:t>
                      </a: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126" name="TextBox 125"/>
          <p:cNvSpPr txBox="1"/>
          <p:nvPr/>
        </p:nvSpPr>
        <p:spPr>
          <a:xfrm>
            <a:off x="7000890" y="3143248"/>
            <a:ext cx="1000133" cy="461665"/>
          </a:xfrm>
          <a:prstGeom prst="rect">
            <a:avLst/>
          </a:prstGeom>
          <a:noFill/>
        </p:spPr>
        <p:txBody>
          <a:bodyPr wrap="square" rtlCol="0">
            <a:spAutoFit/>
          </a:bodyPr>
          <a:lstStyle/>
          <a:p>
            <a:r>
              <a:rPr lang="en-US" altLang="zh-CN" smtClean="0"/>
              <a:t>path</a:t>
            </a:r>
            <a:r>
              <a:rPr lang="en-US" altLang="zh-CN" baseline="-25000" smtClean="0"/>
              <a:t>2</a:t>
            </a:r>
            <a:endParaRPr lang="zh-CN" altLang="en-US" baseline="-25000"/>
          </a:p>
        </p:txBody>
      </p:sp>
      <p:graphicFrame>
        <p:nvGraphicFramePr>
          <p:cNvPr id="127" name="表格 126"/>
          <p:cNvGraphicFramePr>
            <a:graphicFrameLocks noGrp="1"/>
          </p:cNvGraphicFramePr>
          <p:nvPr/>
        </p:nvGraphicFramePr>
        <p:xfrm>
          <a:off x="5715007"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56" name="Text Box 116"/>
          <p:cNvSpPr txBox="1">
            <a:spLocks noChangeArrowheads="1"/>
          </p:cNvSpPr>
          <p:nvPr/>
        </p:nvSpPr>
        <p:spPr bwMode="auto">
          <a:xfrm>
            <a:off x="3465535" y="668414"/>
            <a:ext cx="2035159" cy="492443"/>
          </a:xfrm>
          <a:prstGeom prst="rect">
            <a:avLst/>
          </a:prstGeom>
          <a:noFill/>
          <a:ln w="28575" algn="ctr">
            <a:noFill/>
            <a:miter lim="800000"/>
          </a:ln>
          <a:effectLst/>
        </p:spPr>
        <p:txBody>
          <a:bodyPr wrap="square" lIns="0" tIns="0" rIns="0" bIns="0">
            <a:spAutoFit/>
          </a:bodyPr>
          <a:lstStyle/>
          <a:p>
            <a:r>
              <a:rPr lang="zh-CN" altLang="en-US" b="0" dirty="0">
                <a:ea typeface="楷体" panose="02010609060101010101" pitchFamily="49" charset="-122"/>
                <a:cs typeface="Times New Roman" panose="02020603050405020304" pitchFamily="18" charset="0"/>
              </a:rPr>
              <a:t>考虑</a:t>
            </a:r>
            <a:r>
              <a:rPr lang="zh-CN" altLang="en-US" b="0" dirty="0" smtClean="0">
                <a:ea typeface="楷体" panose="02010609060101010101" pitchFamily="49" charset="-122"/>
                <a:cs typeface="Times New Roman" panose="02020603050405020304" pitchFamily="18" charset="0"/>
              </a:rPr>
              <a:t>顶点</a:t>
            </a:r>
            <a:r>
              <a:rPr lang="en-US" altLang="zh-CN" sz="3200" b="0" dirty="0" smtClean="0">
                <a:solidFill>
                  <a:srgbClr val="FF0000"/>
                </a:solidFill>
                <a:ea typeface="楷体" panose="02010609060101010101" pitchFamily="49" charset="-122"/>
                <a:cs typeface="Times New Roman" panose="02020603050405020304" pitchFamily="18" charset="0"/>
              </a:rPr>
              <a:t>2</a:t>
            </a:r>
            <a:r>
              <a:rPr lang="zh-CN" altLang="en-US" b="0" dirty="0" smtClean="0">
                <a:solidFill>
                  <a:srgbClr val="FF0000"/>
                </a:solidFill>
                <a:ea typeface="楷体" panose="02010609060101010101" pitchFamily="49" charset="-122"/>
                <a:cs typeface="Times New Roman" panose="02020603050405020304" pitchFamily="18" charset="0"/>
              </a:rPr>
              <a:t>：</a:t>
            </a:r>
            <a:endParaRPr lang="zh-CN" altLang="en-US" sz="2000" b="0" dirty="0">
              <a:ea typeface="楷体" panose="02010609060101010101" pitchFamily="49" charset="-122"/>
              <a:cs typeface="Times New Roman" panose="02020603050405020304" pitchFamily="18" charset="0"/>
            </a:endParaRPr>
          </a:p>
        </p:txBody>
      </p:sp>
      <p:sp>
        <p:nvSpPr>
          <p:cNvPr id="61" name="TextBox 60"/>
          <p:cNvSpPr txBox="1"/>
          <p:nvPr/>
        </p:nvSpPr>
        <p:spPr>
          <a:xfrm>
            <a:off x="1214414" y="4467232"/>
            <a:ext cx="468000"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algn="ctr"/>
            <a:r>
              <a:rPr lang="en-US" altLang="zh-CN" smtClean="0">
                <a:solidFill>
                  <a:srgbClr val="FF0000"/>
                </a:solidFill>
                <a:latin typeface="楷体" panose="02010609060101010101" pitchFamily="49" charset="-122"/>
                <a:ea typeface="楷体" panose="02010609060101010101" pitchFamily="49" charset="-122"/>
              </a:rPr>
              <a:t>7</a:t>
            </a:r>
            <a:endParaRPr lang="zh-CN" altLang="en-US">
              <a:solidFill>
                <a:srgbClr val="FF0000"/>
              </a:solidFill>
              <a:latin typeface="楷体" panose="02010609060101010101" pitchFamily="49" charset="-122"/>
              <a:ea typeface="楷体" panose="02010609060101010101" pitchFamily="49" charset="-122"/>
            </a:endParaRPr>
          </a:p>
        </p:txBody>
      </p:sp>
      <p:sp>
        <p:nvSpPr>
          <p:cNvPr id="62" name="矩形 61"/>
          <p:cNvSpPr/>
          <p:nvPr/>
        </p:nvSpPr>
        <p:spPr>
          <a:xfrm>
            <a:off x="6513526" y="4475728"/>
            <a:ext cx="285752"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2</a:t>
            </a:r>
            <a:endParaRPr lang="zh-CN" altLang="en-US">
              <a:solidFill>
                <a:srgbClr val="FF0000"/>
              </a:solidFill>
              <a:latin typeface="楷体" panose="02010609060101010101" pitchFamily="49" charset="-122"/>
              <a:ea typeface="楷体" panose="02010609060101010101" pitchFamily="49" charset="-122"/>
            </a:endParaRPr>
          </a:p>
        </p:txBody>
      </p:sp>
      <p:sp>
        <p:nvSpPr>
          <p:cNvPr id="63" name="下箭头 62"/>
          <p:cNvSpPr/>
          <p:nvPr/>
        </p:nvSpPr>
        <p:spPr>
          <a:xfrm>
            <a:off x="4500562" y="3357562"/>
            <a:ext cx="285752"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2" name="Text Box 93"/>
          <p:cNvSpPr txBox="1">
            <a:spLocks noChangeArrowheads="1"/>
          </p:cNvSpPr>
          <p:nvPr/>
        </p:nvSpPr>
        <p:spPr bwMode="auto">
          <a:xfrm>
            <a:off x="3456019" y="1241811"/>
            <a:ext cx="5545137" cy="615553"/>
          </a:xfrm>
          <a:prstGeom prst="rect">
            <a:avLst/>
          </a:prstGeom>
          <a:noFill/>
          <a:ln w="28575" algn="ctr">
            <a:noFill/>
            <a:miter lim="800000"/>
          </a:ln>
          <a:effectLst/>
        </p:spPr>
        <p:txBody>
          <a:bodyPr lIns="0" tIns="0" rIns="0" bIns="0">
            <a:spAutoFit/>
          </a:bodyPr>
          <a:lstStyle/>
          <a:p>
            <a:pPr marL="457200" indent="-457200" algn="l">
              <a:buBlip>
                <a:blip r:embed="rId2"/>
              </a:buBlip>
            </a:pPr>
            <a:r>
              <a:rPr lang="en-US" altLang="zh-CN" sz="2000" dirty="0" smtClean="0">
                <a:ea typeface="楷体" panose="02010609060101010101" pitchFamily="49" charset="-122"/>
                <a:cs typeface="Times New Roman" panose="02020603050405020304" pitchFamily="18" charset="0"/>
              </a:rPr>
              <a:t>1</a:t>
            </a:r>
            <a:r>
              <a:rPr lang="en-US" altLang="zh-CN" sz="2000" dirty="0">
                <a:ea typeface="楷体" panose="02010609060101010101" pitchFamily="49" charset="-122"/>
                <a:cs typeface="Times New Roman" panose="02020603050405020304" pitchFamily="18" charset="0"/>
              </a:rPr>
              <a:t>→0</a:t>
            </a:r>
            <a:r>
              <a:rPr lang="zh-CN" altLang="en-US" sz="2000" dirty="0">
                <a:ea typeface="楷体" panose="02010609060101010101" pitchFamily="49" charset="-122"/>
                <a:cs typeface="Times New Roman" panose="02020603050405020304" pitchFamily="18" charset="0"/>
              </a:rPr>
              <a:t>：由无路径改为</a:t>
            </a:r>
            <a:r>
              <a:rPr lang="en-US" altLang="zh-CN" sz="2000" dirty="0">
                <a:ea typeface="楷体" panose="02010609060101010101" pitchFamily="49" charset="-122"/>
                <a:cs typeface="Times New Roman" panose="02020603050405020304" pitchFamily="18" charset="0"/>
              </a:rPr>
              <a:t>1→</a:t>
            </a:r>
            <a:r>
              <a:rPr lang="en-US" altLang="zh-CN" sz="2000" dirty="0">
                <a:solidFill>
                  <a:srgbClr val="FF00FF"/>
                </a:solidFill>
                <a:ea typeface="楷体" panose="02010609060101010101" pitchFamily="49" charset="-122"/>
                <a:cs typeface="Times New Roman" panose="02020603050405020304" pitchFamily="18" charset="0"/>
              </a:rPr>
              <a:t>2</a:t>
            </a:r>
            <a:r>
              <a:rPr lang="en-US" altLang="zh-CN" sz="2000" dirty="0">
                <a:ea typeface="楷体" panose="02010609060101010101" pitchFamily="49" charset="-122"/>
                <a:cs typeface="Times New Roman" panose="02020603050405020304" pitchFamily="18" charset="0"/>
              </a:rPr>
              <a:t> →0</a:t>
            </a:r>
            <a:r>
              <a:rPr lang="zh-CN" altLang="en-US" sz="2000" dirty="0" smtClean="0">
                <a:ea typeface="楷体" panose="02010609060101010101" pitchFamily="49" charset="-122"/>
                <a:cs typeface="Times New Roman" panose="02020603050405020304" pitchFamily="18" charset="0"/>
              </a:rPr>
              <a:t>，长度为</a:t>
            </a:r>
            <a:r>
              <a:rPr lang="en-US" altLang="zh-CN" sz="2000" dirty="0" smtClean="0">
                <a:solidFill>
                  <a:srgbClr val="FF0000"/>
                </a:solidFill>
                <a:ea typeface="楷体" panose="02010609060101010101" pitchFamily="49" charset="-122"/>
                <a:cs typeface="Times New Roman" panose="02020603050405020304" pitchFamily="18" charset="0"/>
              </a:rPr>
              <a:t>7</a:t>
            </a:r>
            <a:r>
              <a:rPr lang="zh-CN" altLang="en-US" sz="2000" dirty="0" smtClean="0">
                <a:ea typeface="楷体" panose="02010609060101010101" pitchFamily="49" charset="-122"/>
                <a:cs typeface="Times New Roman" panose="02020603050405020304" pitchFamily="18" charset="0"/>
              </a:rPr>
              <a:t>， </a:t>
            </a:r>
            <a:r>
              <a:rPr lang="en-US" altLang="zh-CN" sz="2000" dirty="0" smtClean="0">
                <a:ea typeface="楷体" panose="02010609060101010101" pitchFamily="49" charset="-122"/>
                <a:cs typeface="Times New Roman" panose="02020603050405020304" pitchFamily="18" charset="0"/>
              </a:rPr>
              <a:t>path[1</a:t>
            </a:r>
            <a:r>
              <a:rPr lang="en-US" altLang="zh-CN" sz="2000" dirty="0">
                <a:ea typeface="楷体" panose="02010609060101010101" pitchFamily="49" charset="-122"/>
                <a:cs typeface="Times New Roman" panose="02020603050405020304" pitchFamily="18" charset="0"/>
              </a:rPr>
              <a:t>][0]</a:t>
            </a:r>
            <a:r>
              <a:rPr lang="zh-CN" altLang="en-US" sz="2000" dirty="0">
                <a:ea typeface="楷体" panose="02010609060101010101" pitchFamily="49" charset="-122"/>
                <a:cs typeface="Times New Roman" panose="02020603050405020304" pitchFamily="18" charset="0"/>
              </a:rPr>
              <a:t>改为</a:t>
            </a:r>
            <a:r>
              <a:rPr lang="en-US" altLang="zh-CN" sz="2000" dirty="0">
                <a:solidFill>
                  <a:srgbClr val="FF0000"/>
                </a:solidFill>
                <a:ea typeface="楷体" panose="02010609060101010101" pitchFamily="49" charset="-122"/>
                <a:cs typeface="Times New Roman" panose="02020603050405020304" pitchFamily="18" charset="0"/>
              </a:rPr>
              <a:t>2</a:t>
            </a:r>
          </a:p>
        </p:txBody>
      </p:sp>
      <p:sp>
        <p:nvSpPr>
          <p:cNvPr id="33" name="Text Box 94"/>
          <p:cNvSpPr txBox="1">
            <a:spLocks noChangeArrowheads="1"/>
          </p:cNvSpPr>
          <p:nvPr/>
        </p:nvSpPr>
        <p:spPr bwMode="auto">
          <a:xfrm>
            <a:off x="3456019" y="2571744"/>
            <a:ext cx="5545137" cy="615553"/>
          </a:xfrm>
          <a:prstGeom prst="rect">
            <a:avLst/>
          </a:prstGeom>
          <a:noFill/>
          <a:ln w="28575" algn="ctr">
            <a:noFill/>
            <a:miter lim="800000"/>
          </a:ln>
          <a:effectLst/>
        </p:spPr>
        <p:txBody>
          <a:bodyPr lIns="0" tIns="0" rIns="0" bIns="0">
            <a:spAutoFit/>
          </a:bodyPr>
          <a:lstStyle/>
          <a:p>
            <a:pPr marL="457200" indent="-457200" algn="l">
              <a:buBlip>
                <a:blip r:embed="rId2"/>
              </a:buBlip>
            </a:pPr>
            <a:r>
              <a:rPr lang="en-US" altLang="zh-CN" sz="2000" dirty="0">
                <a:ea typeface="楷体" panose="02010609060101010101" pitchFamily="49" charset="-122"/>
                <a:cs typeface="Times New Roman" panose="02020603050405020304" pitchFamily="18" charset="0"/>
              </a:rPr>
              <a:t>3→1</a:t>
            </a:r>
            <a:r>
              <a:rPr lang="zh-CN" altLang="en-US" sz="2000" dirty="0">
                <a:ea typeface="楷体" panose="02010609060101010101" pitchFamily="49" charset="-122"/>
                <a:cs typeface="Times New Roman" panose="02020603050405020304" pitchFamily="18" charset="0"/>
              </a:rPr>
              <a:t>：由无路径改为</a:t>
            </a:r>
            <a:r>
              <a:rPr lang="en-US" altLang="zh-CN" sz="2000" dirty="0">
                <a:ea typeface="楷体" panose="02010609060101010101" pitchFamily="49" charset="-122"/>
                <a:cs typeface="Times New Roman" panose="02020603050405020304" pitchFamily="18" charset="0"/>
              </a:rPr>
              <a:t>3→</a:t>
            </a:r>
            <a:r>
              <a:rPr lang="en-US" altLang="zh-CN" sz="2000" dirty="0">
                <a:solidFill>
                  <a:srgbClr val="FF00FF"/>
                </a:solidFill>
                <a:ea typeface="楷体" panose="02010609060101010101" pitchFamily="49" charset="-122"/>
                <a:cs typeface="Times New Roman" panose="02020603050405020304" pitchFamily="18" charset="0"/>
              </a:rPr>
              <a:t>2</a:t>
            </a:r>
            <a:r>
              <a:rPr lang="en-US" altLang="zh-CN" sz="2000" dirty="0">
                <a:ea typeface="楷体" panose="02010609060101010101" pitchFamily="49" charset="-122"/>
                <a:cs typeface="Times New Roman" panose="02020603050405020304" pitchFamily="18" charset="0"/>
              </a:rPr>
              <a:t> →1</a:t>
            </a:r>
            <a:r>
              <a:rPr lang="zh-CN" altLang="en-US" sz="2000" dirty="0" smtClean="0">
                <a:ea typeface="楷体" panose="02010609060101010101" pitchFamily="49" charset="-122"/>
                <a:cs typeface="Times New Roman" panose="02020603050405020304" pitchFamily="18" charset="0"/>
              </a:rPr>
              <a:t>，长度为</a:t>
            </a:r>
            <a:r>
              <a:rPr lang="en-US" altLang="zh-CN" sz="2000" dirty="0" smtClean="0">
                <a:solidFill>
                  <a:srgbClr val="FF0000"/>
                </a:solidFill>
                <a:ea typeface="楷体" panose="02010609060101010101" pitchFamily="49" charset="-122"/>
                <a:cs typeface="Times New Roman" panose="02020603050405020304" pitchFamily="18" charset="0"/>
              </a:rPr>
              <a:t>4</a:t>
            </a:r>
            <a:r>
              <a:rPr lang="zh-CN" altLang="en-US" sz="2000" dirty="0" smtClean="0">
                <a:ea typeface="楷体" panose="02010609060101010101" pitchFamily="49" charset="-122"/>
                <a:cs typeface="Times New Roman" panose="02020603050405020304" pitchFamily="18" charset="0"/>
              </a:rPr>
              <a:t>， </a:t>
            </a:r>
            <a:r>
              <a:rPr lang="en-US" altLang="zh-CN" sz="2000" dirty="0" smtClean="0">
                <a:ea typeface="楷体" panose="02010609060101010101" pitchFamily="49" charset="-122"/>
                <a:cs typeface="Times New Roman" panose="02020603050405020304" pitchFamily="18" charset="0"/>
              </a:rPr>
              <a:t>path[3</a:t>
            </a:r>
            <a:r>
              <a:rPr lang="en-US" altLang="zh-CN" sz="2000" dirty="0">
                <a:ea typeface="楷体" panose="02010609060101010101" pitchFamily="49" charset="-122"/>
                <a:cs typeface="Times New Roman" panose="02020603050405020304" pitchFamily="18" charset="0"/>
              </a:rPr>
              <a:t>][1]</a:t>
            </a:r>
            <a:r>
              <a:rPr lang="zh-CN" altLang="en-US" sz="2000" dirty="0">
                <a:ea typeface="楷体" panose="02010609060101010101" pitchFamily="49" charset="-122"/>
                <a:cs typeface="Times New Roman" panose="02020603050405020304" pitchFamily="18" charset="0"/>
              </a:rPr>
              <a:t>改为</a:t>
            </a:r>
            <a:r>
              <a:rPr lang="en-US" altLang="zh-CN" sz="2000" dirty="0">
                <a:solidFill>
                  <a:srgbClr val="FF0000"/>
                </a:solidFill>
                <a:ea typeface="楷体" panose="02010609060101010101" pitchFamily="49" charset="-122"/>
                <a:cs typeface="Times New Roman" panose="02020603050405020304" pitchFamily="18" charset="0"/>
              </a:rPr>
              <a:t>2</a:t>
            </a:r>
          </a:p>
        </p:txBody>
      </p:sp>
      <p:sp>
        <p:nvSpPr>
          <p:cNvPr id="34" name="Text Box 95"/>
          <p:cNvSpPr txBox="1">
            <a:spLocks noChangeArrowheads="1"/>
          </p:cNvSpPr>
          <p:nvPr/>
        </p:nvSpPr>
        <p:spPr bwMode="auto">
          <a:xfrm>
            <a:off x="3456019" y="1884753"/>
            <a:ext cx="5545137" cy="615553"/>
          </a:xfrm>
          <a:prstGeom prst="rect">
            <a:avLst/>
          </a:prstGeom>
          <a:noFill/>
          <a:ln w="28575" algn="ctr">
            <a:noFill/>
            <a:miter lim="800000"/>
          </a:ln>
          <a:effectLst/>
        </p:spPr>
        <p:txBody>
          <a:bodyPr lIns="0" tIns="0" rIns="0" bIns="0">
            <a:spAutoFit/>
          </a:bodyPr>
          <a:lstStyle/>
          <a:p>
            <a:pPr marL="457200" indent="-457200" algn="l">
              <a:buBlip>
                <a:blip r:embed="rId2"/>
              </a:buBlip>
            </a:pPr>
            <a:r>
              <a:rPr lang="en-US" altLang="zh-CN" sz="2000" dirty="0">
                <a:ea typeface="楷体" panose="02010609060101010101" pitchFamily="49" charset="-122"/>
                <a:cs typeface="Times New Roman" panose="02020603050405020304" pitchFamily="18" charset="0"/>
              </a:rPr>
              <a:t>3→0</a:t>
            </a:r>
            <a:r>
              <a:rPr lang="zh-CN" altLang="en-US" sz="2000" dirty="0">
                <a:ea typeface="楷体" panose="02010609060101010101" pitchFamily="49" charset="-122"/>
                <a:cs typeface="Times New Roman" panose="02020603050405020304" pitchFamily="18" charset="0"/>
              </a:rPr>
              <a:t>：由无路径改为</a:t>
            </a:r>
            <a:r>
              <a:rPr lang="en-US" altLang="zh-CN" sz="2000" dirty="0">
                <a:ea typeface="楷体" panose="02010609060101010101" pitchFamily="49" charset="-122"/>
                <a:cs typeface="Times New Roman" panose="02020603050405020304" pitchFamily="18" charset="0"/>
              </a:rPr>
              <a:t>3→</a:t>
            </a:r>
            <a:r>
              <a:rPr lang="en-US" altLang="zh-CN" sz="2000" dirty="0">
                <a:solidFill>
                  <a:srgbClr val="FF00FF"/>
                </a:solidFill>
                <a:ea typeface="楷体" panose="02010609060101010101" pitchFamily="49" charset="-122"/>
                <a:cs typeface="Times New Roman" panose="02020603050405020304" pitchFamily="18" charset="0"/>
              </a:rPr>
              <a:t>2</a:t>
            </a:r>
            <a:r>
              <a:rPr lang="en-US" altLang="zh-CN" sz="2000" dirty="0">
                <a:ea typeface="楷体" panose="02010609060101010101" pitchFamily="49" charset="-122"/>
                <a:cs typeface="Times New Roman" panose="02020603050405020304" pitchFamily="18" charset="0"/>
              </a:rPr>
              <a:t> →0</a:t>
            </a:r>
            <a:r>
              <a:rPr lang="zh-CN" altLang="en-US" sz="2000" dirty="0" smtClean="0">
                <a:ea typeface="楷体" panose="02010609060101010101" pitchFamily="49" charset="-122"/>
                <a:cs typeface="Times New Roman" panose="02020603050405020304" pitchFamily="18" charset="0"/>
              </a:rPr>
              <a:t>，长度为</a:t>
            </a:r>
            <a:r>
              <a:rPr lang="en-US" altLang="zh-CN" sz="2000" dirty="0" smtClean="0">
                <a:solidFill>
                  <a:srgbClr val="FF0000"/>
                </a:solidFill>
                <a:ea typeface="楷体" panose="02010609060101010101" pitchFamily="49" charset="-122"/>
                <a:cs typeface="Times New Roman" panose="02020603050405020304" pitchFamily="18" charset="0"/>
              </a:rPr>
              <a:t>4</a:t>
            </a:r>
            <a:r>
              <a:rPr lang="zh-CN" altLang="en-US" sz="2000" dirty="0" smtClean="0">
                <a:ea typeface="楷体" panose="02010609060101010101" pitchFamily="49" charset="-122"/>
                <a:cs typeface="Times New Roman" panose="02020603050405020304" pitchFamily="18" charset="0"/>
              </a:rPr>
              <a:t>， </a:t>
            </a:r>
            <a:r>
              <a:rPr lang="en-US" altLang="zh-CN" sz="2000" dirty="0" smtClean="0">
                <a:ea typeface="楷体" panose="02010609060101010101" pitchFamily="49" charset="-122"/>
                <a:cs typeface="Times New Roman" panose="02020603050405020304" pitchFamily="18" charset="0"/>
              </a:rPr>
              <a:t>path[3</a:t>
            </a:r>
            <a:r>
              <a:rPr lang="en-US" altLang="zh-CN" sz="2000" dirty="0">
                <a:ea typeface="楷体" panose="02010609060101010101" pitchFamily="49" charset="-122"/>
                <a:cs typeface="Times New Roman" panose="02020603050405020304" pitchFamily="18" charset="0"/>
              </a:rPr>
              <a:t>][0]</a:t>
            </a:r>
            <a:r>
              <a:rPr lang="zh-CN" altLang="en-US" sz="2000" dirty="0">
                <a:ea typeface="楷体" panose="02010609060101010101" pitchFamily="49" charset="-122"/>
                <a:cs typeface="Times New Roman" panose="02020603050405020304" pitchFamily="18" charset="0"/>
              </a:rPr>
              <a:t>改为</a:t>
            </a:r>
            <a:r>
              <a:rPr lang="en-US" altLang="zh-CN" sz="2000" dirty="0">
                <a:solidFill>
                  <a:srgbClr val="FF0000"/>
                </a:solidFill>
                <a:ea typeface="楷体" panose="02010609060101010101" pitchFamily="49" charset="-122"/>
                <a:cs typeface="Times New Roman" panose="02020603050405020304" pitchFamily="18" charset="0"/>
              </a:rPr>
              <a:t>2</a:t>
            </a:r>
          </a:p>
        </p:txBody>
      </p:sp>
      <p:sp>
        <p:nvSpPr>
          <p:cNvPr id="35" name="TextBox 34"/>
          <p:cNvSpPr txBox="1"/>
          <p:nvPr/>
        </p:nvSpPr>
        <p:spPr>
          <a:xfrm>
            <a:off x="1214414" y="5215508"/>
            <a:ext cx="468000"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algn="ctr"/>
            <a:r>
              <a:rPr lang="en-US" altLang="zh-CN" smtClean="0">
                <a:solidFill>
                  <a:srgbClr val="FF0000"/>
                </a:solidFill>
                <a:latin typeface="楷体" panose="02010609060101010101" pitchFamily="49" charset="-122"/>
                <a:ea typeface="楷体" panose="02010609060101010101" pitchFamily="49" charset="-122"/>
              </a:rPr>
              <a:t>4</a:t>
            </a:r>
            <a:endParaRPr lang="zh-CN" altLang="en-US">
              <a:solidFill>
                <a:srgbClr val="FF0000"/>
              </a:solidFill>
              <a:latin typeface="楷体" panose="02010609060101010101" pitchFamily="49" charset="-122"/>
              <a:ea typeface="楷体" panose="02010609060101010101" pitchFamily="49" charset="-122"/>
            </a:endParaRPr>
          </a:p>
        </p:txBody>
      </p:sp>
      <p:sp>
        <p:nvSpPr>
          <p:cNvPr id="36" name="矩形 35"/>
          <p:cNvSpPr/>
          <p:nvPr/>
        </p:nvSpPr>
        <p:spPr>
          <a:xfrm>
            <a:off x="6513526" y="5211304"/>
            <a:ext cx="285752"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2</a:t>
            </a:r>
            <a:endParaRPr lang="zh-CN" altLang="en-US">
              <a:solidFill>
                <a:srgbClr val="FF0000"/>
              </a:solidFill>
              <a:latin typeface="楷体" panose="02010609060101010101" pitchFamily="49" charset="-122"/>
              <a:ea typeface="楷体" panose="02010609060101010101" pitchFamily="49" charset="-122"/>
            </a:endParaRPr>
          </a:p>
        </p:txBody>
      </p:sp>
      <p:sp>
        <p:nvSpPr>
          <p:cNvPr id="37" name="TextBox 36"/>
          <p:cNvSpPr txBox="1"/>
          <p:nvPr/>
        </p:nvSpPr>
        <p:spPr>
          <a:xfrm>
            <a:off x="1777980" y="5211216"/>
            <a:ext cx="468000"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algn="ctr"/>
            <a:r>
              <a:rPr lang="en-US" altLang="zh-CN" smtClean="0">
                <a:solidFill>
                  <a:srgbClr val="FF0000"/>
                </a:solidFill>
                <a:latin typeface="楷体" panose="02010609060101010101" pitchFamily="49" charset="-122"/>
                <a:ea typeface="楷体" panose="02010609060101010101" pitchFamily="49" charset="-122"/>
              </a:rPr>
              <a:t>4</a:t>
            </a:r>
            <a:endParaRPr lang="zh-CN" altLang="en-US">
              <a:solidFill>
                <a:srgbClr val="FF0000"/>
              </a:solidFill>
              <a:latin typeface="楷体" panose="02010609060101010101" pitchFamily="49" charset="-122"/>
              <a:ea typeface="楷体" panose="02010609060101010101" pitchFamily="49" charset="-122"/>
            </a:endParaRPr>
          </a:p>
        </p:txBody>
      </p:sp>
      <p:sp>
        <p:nvSpPr>
          <p:cNvPr id="38" name="矩形 37"/>
          <p:cNvSpPr/>
          <p:nvPr/>
        </p:nvSpPr>
        <p:spPr>
          <a:xfrm>
            <a:off x="7077092" y="5207012"/>
            <a:ext cx="285752" cy="324000"/>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2</a:t>
            </a:r>
            <a:endParaRPr lang="zh-CN" altLang="en-US">
              <a:solidFill>
                <a:srgbClr val="FF0000"/>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163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6" grpId="0"/>
      <p:bldP spid="56" grpId="0" bldLvl="0" animBg="1"/>
      <p:bldP spid="61" grpId="0" bldLvl="0" animBg="1"/>
      <p:bldP spid="62" grpId="0" bldLvl="0" animBg="1"/>
      <p:bldP spid="63" grpId="0" bldLvl="0" animBg="1"/>
      <p:bldP spid="32" grpId="0" bldLvl="0" animBg="1"/>
      <p:bldP spid="33" grpId="0" bldLvl="0" animBg="1"/>
      <p:bldP spid="34" grpId="0" bldLvl="0" animBg="1"/>
      <p:bldP spid="35" grpId="0" bldLvl="0" animBg="1"/>
      <p:bldP spid="36" grpId="0" bldLvl="0" animBg="1"/>
      <p:bldP spid="37" grpId="0" bldLvl="0" animBg="1"/>
      <p:bldP spid="38" grpId="0" bldLvl="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332" name="Text Box 140"/>
          <p:cNvSpPr txBox="1">
            <a:spLocks noChangeArrowheads="1"/>
          </p:cNvSpPr>
          <p:nvPr/>
        </p:nvSpPr>
        <p:spPr bwMode="auto">
          <a:xfrm>
            <a:off x="357158" y="142852"/>
            <a:ext cx="3319456" cy="514738"/>
          </a:xfrm>
          <a:prstGeom prst="rect">
            <a:avLst/>
          </a:prstGeom>
          <a:solidFill>
            <a:srgbClr val="339933"/>
          </a:solidFill>
          <a:ln w="28575" algn="ctr">
            <a:noFill/>
            <a:miter lim="800000"/>
          </a:ln>
          <a:effectLst/>
        </p:spPr>
        <p:txBody>
          <a:bodyPr wrap="square" lIns="0" tIns="72000" rIns="0" bIns="72000">
            <a:spAutoFit/>
          </a:bodyPr>
          <a:lstStyle/>
          <a:p>
            <a:pPr algn="ctr"/>
            <a:r>
              <a:rPr lang="en-US" altLang="zh-CN" dirty="0">
                <a:solidFill>
                  <a:schemeClr val="bg1"/>
                </a:solidFill>
                <a:ea typeface="楷体" panose="02010609060101010101" pitchFamily="49" charset="-122"/>
                <a:cs typeface="Times New Roman" panose="02020603050405020304" pitchFamily="18" charset="0"/>
              </a:rPr>
              <a:t>Floyd</a:t>
            </a:r>
            <a:r>
              <a:rPr lang="zh-CN" altLang="en-US" dirty="0">
                <a:solidFill>
                  <a:schemeClr val="bg1"/>
                </a:solidFill>
                <a:ea typeface="楷体" panose="02010609060101010101" pitchFamily="49" charset="-122"/>
                <a:cs typeface="Times New Roman" panose="02020603050405020304" pitchFamily="18" charset="0"/>
              </a:rPr>
              <a:t>算法</a:t>
            </a:r>
            <a:r>
              <a:rPr lang="zh-CN" altLang="en-US" dirty="0" smtClean="0">
                <a:solidFill>
                  <a:schemeClr val="bg1"/>
                </a:solidFill>
                <a:ea typeface="楷体" panose="02010609060101010101" pitchFamily="49" charset="-122"/>
                <a:cs typeface="Times New Roman" panose="02020603050405020304" pitchFamily="18" charset="0"/>
              </a:rPr>
              <a:t>示例演示</a:t>
            </a:r>
            <a:endParaRPr lang="zh-CN" altLang="en-US" dirty="0">
              <a:solidFill>
                <a:schemeClr val="bg1"/>
              </a:solidFill>
              <a:ea typeface="楷体" panose="02010609060101010101" pitchFamily="49" charset="-122"/>
              <a:cs typeface="Times New Roman" panose="02020603050405020304" pitchFamily="18" charset="0"/>
            </a:endParaRPr>
          </a:p>
        </p:txBody>
      </p:sp>
      <p:grpSp>
        <p:nvGrpSpPr>
          <p:cNvPr id="48" name="组合 47"/>
          <p:cNvGrpSpPr/>
          <p:nvPr/>
        </p:nvGrpSpPr>
        <p:grpSpPr>
          <a:xfrm>
            <a:off x="285720" y="714356"/>
            <a:ext cx="2736850" cy="2165351"/>
            <a:chOff x="285720" y="714356"/>
            <a:chExt cx="2736850" cy="2165351"/>
          </a:xfrm>
        </p:grpSpPr>
        <p:sp>
          <p:nvSpPr>
            <p:cNvPr id="264201" name="Oval 9"/>
            <p:cNvSpPr>
              <a:spLocks noChangeArrowheads="1"/>
            </p:cNvSpPr>
            <p:nvPr/>
          </p:nvSpPr>
          <p:spPr bwMode="auto">
            <a:xfrm>
              <a:off x="501620" y="936606"/>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64202" name="Oval 10"/>
            <p:cNvSpPr>
              <a:spLocks noChangeArrowheads="1"/>
            </p:cNvSpPr>
            <p:nvPr/>
          </p:nvSpPr>
          <p:spPr bwMode="auto">
            <a:xfrm>
              <a:off x="2446308" y="936606"/>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64203" name="Oval 11"/>
            <p:cNvSpPr>
              <a:spLocks noChangeArrowheads="1"/>
            </p:cNvSpPr>
            <p:nvPr/>
          </p:nvSpPr>
          <p:spPr bwMode="auto">
            <a:xfrm>
              <a:off x="501620" y="2160569"/>
              <a:ext cx="360363" cy="360363"/>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64204" name="Oval 12"/>
            <p:cNvSpPr>
              <a:spLocks noChangeArrowheads="1"/>
            </p:cNvSpPr>
            <p:nvPr/>
          </p:nvSpPr>
          <p:spPr bwMode="auto">
            <a:xfrm>
              <a:off x="2517745" y="2160569"/>
              <a:ext cx="360363" cy="360363"/>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pPr algn="ctr">
                <a:spcBef>
                  <a:spcPct val="0"/>
                </a:spcBef>
              </a:pPr>
              <a:r>
                <a:rPr lang="en-US" altLang="zh-CN" sz="1800">
                  <a:solidFill>
                    <a:srgbClr val="3333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64205" name="Line 13"/>
            <p:cNvSpPr>
              <a:spLocks noChangeShapeType="1"/>
            </p:cNvSpPr>
            <p:nvPr/>
          </p:nvSpPr>
          <p:spPr bwMode="auto">
            <a:xfrm>
              <a:off x="861983" y="1081069"/>
              <a:ext cx="1584325" cy="0"/>
            </a:xfrm>
            <a:prstGeom prst="line">
              <a:avLst/>
            </a:prstGeom>
            <a:noFill/>
            <a:ln w="19050">
              <a:solidFill>
                <a:srgbClr val="7030A0"/>
              </a:solidFill>
              <a:round/>
              <a:tailEnd type="stealth" w="med" len="lg"/>
            </a:ln>
            <a:effectLst/>
          </p:spPr>
          <p:txBody>
            <a:bodyPr wrap="none"/>
            <a:lstStyle/>
            <a:p>
              <a:endParaRPr lang="zh-CN" altLang="en-US"/>
            </a:p>
          </p:txBody>
        </p:sp>
        <p:sp>
          <p:nvSpPr>
            <p:cNvPr id="264206" name="Line 14"/>
            <p:cNvSpPr>
              <a:spLocks noChangeShapeType="1"/>
            </p:cNvSpPr>
            <p:nvPr/>
          </p:nvSpPr>
          <p:spPr bwMode="auto">
            <a:xfrm flipV="1">
              <a:off x="646083"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07" name="Freeform 15"/>
            <p:cNvSpPr/>
            <p:nvPr/>
          </p:nvSpPr>
          <p:spPr bwMode="auto">
            <a:xfrm>
              <a:off x="841345" y="1211244"/>
              <a:ext cx="1676400" cy="1020763"/>
            </a:xfrm>
            <a:custGeom>
              <a:avLst/>
              <a:gdLst/>
              <a:ahLst/>
              <a:cxnLst>
                <a:cxn ang="0">
                  <a:pos x="0" y="0"/>
                </a:cxn>
                <a:cxn ang="0">
                  <a:pos x="1056" y="643"/>
                </a:cxn>
              </a:cxnLst>
              <a:rect l="0" t="0" r="r" b="b"/>
              <a:pathLst>
                <a:path w="1056" h="643">
                  <a:moveTo>
                    <a:pt x="0" y="0"/>
                  </a:moveTo>
                  <a:lnTo>
                    <a:pt x="1056" y="643"/>
                  </a:lnTo>
                </a:path>
              </a:pathLst>
            </a:custGeom>
            <a:noFill/>
            <a:ln w="19050" cap="flat" cmpd="sng">
              <a:solidFill>
                <a:srgbClr val="7030A0"/>
              </a:solidFill>
              <a:prstDash val="solid"/>
              <a:round/>
              <a:headEnd type="none" w="med" len="med"/>
              <a:tailEnd type="stealth" w="med" len="lg"/>
            </a:ln>
            <a:effectLst/>
          </p:spPr>
          <p:txBody>
            <a:bodyPr wrap="none"/>
            <a:lstStyle/>
            <a:p>
              <a:endParaRPr lang="zh-CN" altLang="en-US"/>
            </a:p>
          </p:txBody>
        </p:sp>
        <p:sp>
          <p:nvSpPr>
            <p:cNvPr id="264208" name="Line 16"/>
            <p:cNvSpPr>
              <a:spLocks noChangeShapeType="1"/>
            </p:cNvSpPr>
            <p:nvPr/>
          </p:nvSpPr>
          <p:spPr bwMode="auto">
            <a:xfrm>
              <a:off x="2662208" y="1296969"/>
              <a:ext cx="0" cy="863600"/>
            </a:xfrm>
            <a:prstGeom prst="line">
              <a:avLst/>
            </a:prstGeom>
            <a:noFill/>
            <a:ln w="19050">
              <a:solidFill>
                <a:srgbClr val="7030A0"/>
              </a:solidFill>
              <a:round/>
              <a:tailEnd type="stealth" w="med" len="lg"/>
            </a:ln>
            <a:effectLst/>
          </p:spPr>
          <p:txBody>
            <a:bodyPr wrap="none"/>
            <a:lstStyle/>
            <a:p>
              <a:endParaRPr lang="zh-CN" altLang="en-US"/>
            </a:p>
          </p:txBody>
        </p:sp>
        <p:sp>
          <p:nvSpPr>
            <p:cNvPr id="264213" name="Text Box 21"/>
            <p:cNvSpPr txBox="1">
              <a:spLocks noChangeArrowheads="1"/>
            </p:cNvSpPr>
            <p:nvPr/>
          </p:nvSpPr>
          <p:spPr bwMode="auto">
            <a:xfrm>
              <a:off x="1987544" y="7143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5</a:t>
              </a:r>
            </a:p>
          </p:txBody>
        </p:sp>
        <p:sp>
          <p:nvSpPr>
            <p:cNvPr id="264214" name="Text Box 22"/>
            <p:cNvSpPr txBox="1">
              <a:spLocks noChangeArrowheads="1"/>
            </p:cNvSpPr>
            <p:nvPr/>
          </p:nvSpPr>
          <p:spPr bwMode="auto">
            <a:xfrm>
              <a:off x="285720" y="1504931"/>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5" name="Text Box 23"/>
            <p:cNvSpPr txBox="1">
              <a:spLocks noChangeArrowheads="1"/>
            </p:cNvSpPr>
            <p:nvPr/>
          </p:nvSpPr>
          <p:spPr bwMode="auto">
            <a:xfrm>
              <a:off x="2590770"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16" name="Text Box 24"/>
            <p:cNvSpPr txBox="1">
              <a:spLocks noChangeArrowheads="1"/>
            </p:cNvSpPr>
            <p:nvPr/>
          </p:nvSpPr>
          <p:spPr bwMode="auto">
            <a:xfrm>
              <a:off x="1006445" y="108106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7</a:t>
              </a:r>
            </a:p>
          </p:txBody>
        </p:sp>
        <p:sp>
          <p:nvSpPr>
            <p:cNvPr id="264217" name="Text Box 25"/>
            <p:cNvSpPr txBox="1">
              <a:spLocks noChangeArrowheads="1"/>
            </p:cNvSpPr>
            <p:nvPr/>
          </p:nvSpPr>
          <p:spPr bwMode="auto">
            <a:xfrm>
              <a:off x="1941483" y="15779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3</a:t>
              </a:r>
            </a:p>
          </p:txBody>
        </p:sp>
        <p:sp>
          <p:nvSpPr>
            <p:cNvPr id="264218" name="Text Box 26"/>
            <p:cNvSpPr txBox="1">
              <a:spLocks noChangeArrowheads="1"/>
            </p:cNvSpPr>
            <p:nvPr/>
          </p:nvSpPr>
          <p:spPr bwMode="auto">
            <a:xfrm>
              <a:off x="1438245" y="2512994"/>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1</a:t>
              </a:r>
            </a:p>
          </p:txBody>
        </p:sp>
        <p:sp>
          <p:nvSpPr>
            <p:cNvPr id="264219" name="Text Box 27"/>
            <p:cNvSpPr txBox="1">
              <a:spLocks noChangeArrowheads="1"/>
            </p:cNvSpPr>
            <p:nvPr/>
          </p:nvSpPr>
          <p:spPr bwMode="auto">
            <a:xfrm>
              <a:off x="1438245" y="2154219"/>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2</a:t>
              </a:r>
            </a:p>
          </p:txBody>
        </p:sp>
        <p:sp>
          <p:nvSpPr>
            <p:cNvPr id="264220" name="Text Box 28"/>
            <p:cNvSpPr txBox="1">
              <a:spLocks noChangeArrowheads="1"/>
            </p:cNvSpPr>
            <p:nvPr/>
          </p:nvSpPr>
          <p:spPr bwMode="auto">
            <a:xfrm>
              <a:off x="752445" y="1539856"/>
              <a:ext cx="431800" cy="366713"/>
            </a:xfrm>
            <a:prstGeom prst="rect">
              <a:avLst/>
            </a:prstGeom>
            <a:noFill/>
            <a:ln w="19050" algn="ctr">
              <a:noFill/>
              <a:miter lim="800000"/>
              <a:tailEnd type="none" w="med" len="lg"/>
            </a:ln>
            <a:effectLst/>
          </p:spPr>
          <p:txBody>
            <a:bodyPr>
              <a:spAutoFit/>
            </a:bodyPr>
            <a:lstStyle/>
            <a:p>
              <a:pPr algn="ctr"/>
              <a:r>
                <a:rPr lang="en-US" altLang="zh-CN" sz="1800">
                  <a:solidFill>
                    <a:srgbClr val="FF0000"/>
                  </a:solidFill>
                  <a:ea typeface="宋体" panose="02010600030101010101" pitchFamily="2" charset="-122"/>
                </a:rPr>
                <a:t>4</a:t>
              </a:r>
            </a:p>
          </p:txBody>
        </p:sp>
        <p:sp>
          <p:nvSpPr>
            <p:cNvPr id="120" name="任意多边形 119"/>
            <p:cNvSpPr/>
            <p:nvPr/>
          </p:nvSpPr>
          <p:spPr>
            <a:xfrm>
              <a:off x="830232" y="2425678"/>
              <a:ext cx="1714500" cy="190500"/>
            </a:xfrm>
            <a:custGeom>
              <a:avLst/>
              <a:gdLst>
                <a:gd name="connsiteX0" fmla="*/ 1714500 w 1714500"/>
                <a:gd name="connsiteY0" fmla="*/ 0 h 190500"/>
                <a:gd name="connsiteX1" fmla="*/ 1612900 w 1714500"/>
                <a:gd name="connsiteY1" fmla="*/ 76200 h 190500"/>
                <a:gd name="connsiteX2" fmla="*/ 1130300 w 1714500"/>
                <a:gd name="connsiteY2" fmla="*/ 177800 h 190500"/>
                <a:gd name="connsiteX3" fmla="*/ 596900 w 1714500"/>
                <a:gd name="connsiteY3" fmla="*/ 152400 h 190500"/>
                <a:gd name="connsiteX4" fmla="*/ 0 w 1714500"/>
                <a:gd name="connsiteY4" fmla="*/ 50800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
                  <a:moveTo>
                    <a:pt x="1714500" y="0"/>
                  </a:moveTo>
                  <a:cubicBezTo>
                    <a:pt x="1712383" y="23283"/>
                    <a:pt x="1710267" y="46567"/>
                    <a:pt x="1612900" y="76200"/>
                  </a:cubicBezTo>
                  <a:cubicBezTo>
                    <a:pt x="1515533" y="105833"/>
                    <a:pt x="1299633" y="165100"/>
                    <a:pt x="1130300" y="177800"/>
                  </a:cubicBezTo>
                  <a:cubicBezTo>
                    <a:pt x="960967" y="190500"/>
                    <a:pt x="785283" y="173567"/>
                    <a:pt x="596900" y="152400"/>
                  </a:cubicBezTo>
                  <a:cubicBezTo>
                    <a:pt x="408517" y="131233"/>
                    <a:pt x="204258" y="91016"/>
                    <a:pt x="0" y="508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任意多边形 120"/>
            <p:cNvSpPr/>
            <p:nvPr/>
          </p:nvSpPr>
          <p:spPr>
            <a:xfrm>
              <a:off x="881032" y="2194961"/>
              <a:ext cx="1638300" cy="141817"/>
            </a:xfrm>
            <a:custGeom>
              <a:avLst/>
              <a:gdLst>
                <a:gd name="connsiteX0" fmla="*/ 0 w 1638300"/>
                <a:gd name="connsiteY0" fmla="*/ 141817 h 141817"/>
                <a:gd name="connsiteX1" fmla="*/ 114300 w 1638300"/>
                <a:gd name="connsiteY1" fmla="*/ 103717 h 141817"/>
                <a:gd name="connsiteX2" fmla="*/ 495300 w 1638300"/>
                <a:gd name="connsiteY2" fmla="*/ 14817 h 141817"/>
                <a:gd name="connsiteX3" fmla="*/ 863600 w 1638300"/>
                <a:gd name="connsiteY3" fmla="*/ 14817 h 141817"/>
                <a:gd name="connsiteX4" fmla="*/ 1638300 w 1638300"/>
                <a:gd name="connsiteY4" fmla="*/ 103717 h 141817"/>
                <a:gd name="connsiteX0-1" fmla="*/ 0 w 1638300"/>
                <a:gd name="connsiteY0-2" fmla="*/ 141817 h 141817"/>
                <a:gd name="connsiteX1-3" fmla="*/ 114300 w 1638300"/>
                <a:gd name="connsiteY1-4" fmla="*/ 103717 h 141817"/>
                <a:gd name="connsiteX2-5" fmla="*/ 495300 w 1638300"/>
                <a:gd name="connsiteY2-6" fmla="*/ 14817 h 141817"/>
                <a:gd name="connsiteX3-7" fmla="*/ 863600 w 1638300"/>
                <a:gd name="connsiteY3-8" fmla="*/ 14817 h 141817"/>
                <a:gd name="connsiteX4-9" fmla="*/ 1638300 w 1638300"/>
                <a:gd name="connsiteY4-10" fmla="*/ 103717 h 1418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38300" h="141817">
                  <a:moveTo>
                    <a:pt x="0" y="141817"/>
                  </a:moveTo>
                  <a:cubicBezTo>
                    <a:pt x="15875" y="133350"/>
                    <a:pt x="31750" y="124884"/>
                    <a:pt x="114300" y="103717"/>
                  </a:cubicBezTo>
                  <a:cubicBezTo>
                    <a:pt x="196850" y="82550"/>
                    <a:pt x="370417" y="29634"/>
                    <a:pt x="495300" y="14817"/>
                  </a:cubicBezTo>
                  <a:cubicBezTo>
                    <a:pt x="620183" y="0"/>
                    <a:pt x="673100" y="0"/>
                    <a:pt x="863600" y="14817"/>
                  </a:cubicBezTo>
                  <a:cubicBezTo>
                    <a:pt x="1054100" y="29634"/>
                    <a:pt x="1346200" y="66675"/>
                    <a:pt x="1638300" y="103717"/>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任意多边形 121"/>
            <p:cNvSpPr/>
            <p:nvPr/>
          </p:nvSpPr>
          <p:spPr>
            <a:xfrm>
              <a:off x="741332" y="1155678"/>
              <a:ext cx="1714500" cy="1016000"/>
            </a:xfrm>
            <a:custGeom>
              <a:avLst/>
              <a:gdLst>
                <a:gd name="connsiteX0" fmla="*/ 1714500 w 1714500"/>
                <a:gd name="connsiteY0" fmla="*/ 0 h 1016000"/>
                <a:gd name="connsiteX1" fmla="*/ 1549400 w 1714500"/>
                <a:gd name="connsiteY1" fmla="*/ 38100 h 1016000"/>
                <a:gd name="connsiteX2" fmla="*/ 1143000 w 1714500"/>
                <a:gd name="connsiteY2" fmla="*/ 165100 h 1016000"/>
                <a:gd name="connsiteX3" fmla="*/ 609600 w 1714500"/>
                <a:gd name="connsiteY3" fmla="*/ 406400 h 1016000"/>
                <a:gd name="connsiteX4" fmla="*/ 0 w 17145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016000">
                  <a:moveTo>
                    <a:pt x="1714500" y="0"/>
                  </a:moveTo>
                  <a:cubicBezTo>
                    <a:pt x="1679575" y="5291"/>
                    <a:pt x="1644650" y="10583"/>
                    <a:pt x="1549400" y="38100"/>
                  </a:cubicBezTo>
                  <a:cubicBezTo>
                    <a:pt x="1454150" y="65617"/>
                    <a:pt x="1299633" y="103717"/>
                    <a:pt x="1143000" y="165100"/>
                  </a:cubicBezTo>
                  <a:cubicBezTo>
                    <a:pt x="986367" y="226483"/>
                    <a:pt x="800100" y="264583"/>
                    <a:pt x="609600" y="406400"/>
                  </a:cubicBezTo>
                  <a:cubicBezTo>
                    <a:pt x="419100" y="548217"/>
                    <a:pt x="209550" y="782108"/>
                    <a:pt x="0" y="101600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任意多边形 122"/>
            <p:cNvSpPr/>
            <p:nvPr/>
          </p:nvSpPr>
          <p:spPr>
            <a:xfrm>
              <a:off x="817532" y="1269978"/>
              <a:ext cx="1689100" cy="990600"/>
            </a:xfrm>
            <a:custGeom>
              <a:avLst/>
              <a:gdLst>
                <a:gd name="connsiteX0" fmla="*/ 0 w 1689100"/>
                <a:gd name="connsiteY0" fmla="*/ 990600 h 990600"/>
                <a:gd name="connsiteX1" fmla="*/ 266700 w 1689100"/>
                <a:gd name="connsiteY1" fmla="*/ 901700 h 990600"/>
                <a:gd name="connsiteX2" fmla="*/ 787400 w 1689100"/>
                <a:gd name="connsiteY2" fmla="*/ 622300 h 990600"/>
                <a:gd name="connsiteX3" fmla="*/ 1219200 w 1689100"/>
                <a:gd name="connsiteY3" fmla="*/ 381000 h 990600"/>
                <a:gd name="connsiteX4" fmla="*/ 1689100 w 1689100"/>
                <a:gd name="connsiteY4" fmla="*/ 0 h 99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100" h="990600">
                  <a:moveTo>
                    <a:pt x="0" y="990600"/>
                  </a:moveTo>
                  <a:cubicBezTo>
                    <a:pt x="67733" y="976841"/>
                    <a:pt x="135467" y="963083"/>
                    <a:pt x="266700" y="901700"/>
                  </a:cubicBezTo>
                  <a:cubicBezTo>
                    <a:pt x="397933" y="840317"/>
                    <a:pt x="628650" y="709083"/>
                    <a:pt x="787400" y="622300"/>
                  </a:cubicBezTo>
                  <a:cubicBezTo>
                    <a:pt x="946150" y="535517"/>
                    <a:pt x="1068917" y="484717"/>
                    <a:pt x="1219200" y="381000"/>
                  </a:cubicBezTo>
                  <a:cubicBezTo>
                    <a:pt x="1369483" y="277283"/>
                    <a:pt x="1529291" y="138641"/>
                    <a:pt x="1689100" y="0"/>
                  </a:cubicBezTo>
                </a:path>
              </a:pathLst>
            </a:cu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24" name="TextBox 123"/>
          <p:cNvSpPr txBox="1"/>
          <p:nvPr/>
        </p:nvSpPr>
        <p:spPr>
          <a:xfrm>
            <a:off x="1785918" y="3143248"/>
            <a:ext cx="642942" cy="461665"/>
          </a:xfrm>
          <a:prstGeom prst="rect">
            <a:avLst/>
          </a:prstGeom>
          <a:noFill/>
        </p:spPr>
        <p:txBody>
          <a:bodyPr wrap="square" rtlCol="0">
            <a:spAutoFit/>
          </a:bodyPr>
          <a:lstStyle/>
          <a:p>
            <a:r>
              <a:rPr lang="en-US" altLang="zh-CN" i="1" smtClean="0"/>
              <a:t>A</a:t>
            </a:r>
            <a:r>
              <a:rPr lang="en-US" altLang="zh-CN" baseline="-25000" smtClean="0"/>
              <a:t>3</a:t>
            </a:r>
            <a:endParaRPr lang="zh-CN" altLang="en-US" baseline="-25000"/>
          </a:p>
        </p:txBody>
      </p:sp>
      <p:graphicFrame>
        <p:nvGraphicFramePr>
          <p:cNvPr id="125" name="表格 124"/>
          <p:cNvGraphicFramePr>
            <a:graphicFrameLocks noGrp="1"/>
          </p:cNvGraphicFramePr>
          <p:nvPr/>
        </p:nvGraphicFramePr>
        <p:xfrm>
          <a:off x="500034"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5</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9</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7</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cs typeface="Times New Roman" panose="02020603050405020304" pitchFamily="18" charset="0"/>
                        </a:rPr>
                        <a:t>7</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126" name="TextBox 125"/>
          <p:cNvSpPr txBox="1"/>
          <p:nvPr/>
        </p:nvSpPr>
        <p:spPr>
          <a:xfrm>
            <a:off x="7000890" y="3143248"/>
            <a:ext cx="1000133" cy="461665"/>
          </a:xfrm>
          <a:prstGeom prst="rect">
            <a:avLst/>
          </a:prstGeom>
          <a:noFill/>
        </p:spPr>
        <p:txBody>
          <a:bodyPr wrap="square" rtlCol="0">
            <a:spAutoFit/>
          </a:bodyPr>
          <a:lstStyle/>
          <a:p>
            <a:r>
              <a:rPr lang="en-US" altLang="zh-CN" smtClean="0"/>
              <a:t>path</a:t>
            </a:r>
            <a:r>
              <a:rPr lang="en-US" altLang="zh-CN" baseline="-25000" smtClean="0"/>
              <a:t>3</a:t>
            </a:r>
            <a:endParaRPr lang="zh-CN" altLang="en-US" baseline="-25000"/>
          </a:p>
        </p:txBody>
      </p:sp>
      <p:graphicFrame>
        <p:nvGraphicFramePr>
          <p:cNvPr id="127" name="表格 126"/>
          <p:cNvGraphicFramePr>
            <a:graphicFrameLocks noGrp="1"/>
          </p:cNvGraphicFramePr>
          <p:nvPr/>
        </p:nvGraphicFramePr>
        <p:xfrm>
          <a:off x="5715007" y="371475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ea typeface="+mj-ea"/>
                          <a:cs typeface="Times New Roman" panose="02020603050405020304" pitchFamily="18" charset="0"/>
                        </a:rPr>
                        <a:t>2</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ea typeface="+mn-ea"/>
                          <a:cs typeface="Times New Roman" panose="02020603050405020304" pitchFamily="18" charset="0"/>
                        </a:rPr>
                        <a:t>2</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ea typeface="+mn-ea"/>
                          <a:cs typeface="Times New Roman" panose="02020603050405020304" pitchFamily="18" charset="0"/>
                        </a:rPr>
                        <a:t>2</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56" name="Text Box 116"/>
          <p:cNvSpPr txBox="1">
            <a:spLocks noChangeArrowheads="1"/>
          </p:cNvSpPr>
          <p:nvPr/>
        </p:nvSpPr>
        <p:spPr bwMode="auto">
          <a:xfrm>
            <a:off x="3465535" y="668414"/>
            <a:ext cx="2035159" cy="492443"/>
          </a:xfrm>
          <a:prstGeom prst="rect">
            <a:avLst/>
          </a:prstGeom>
          <a:noFill/>
          <a:ln w="28575" algn="ctr">
            <a:noFill/>
            <a:miter lim="800000"/>
          </a:ln>
          <a:effectLst/>
        </p:spPr>
        <p:txBody>
          <a:bodyPr wrap="square" lIns="0" tIns="0" rIns="0" bIns="0">
            <a:spAutoFit/>
          </a:bodyPr>
          <a:lstStyle/>
          <a:p>
            <a:r>
              <a:rPr lang="zh-CN" altLang="en-US">
                <a:ea typeface="楷体" panose="02010609060101010101" pitchFamily="49" charset="-122"/>
                <a:cs typeface="Times New Roman" panose="02020603050405020304" pitchFamily="18" charset="0"/>
              </a:rPr>
              <a:t>考虑</a:t>
            </a:r>
            <a:r>
              <a:rPr lang="zh-CN" altLang="en-US" smtClean="0">
                <a:ea typeface="楷体" panose="02010609060101010101" pitchFamily="49" charset="-122"/>
                <a:cs typeface="Times New Roman" panose="02020603050405020304" pitchFamily="18" charset="0"/>
              </a:rPr>
              <a:t>顶点</a:t>
            </a:r>
            <a:r>
              <a:rPr lang="en-US" altLang="zh-CN" sz="3200" smtClean="0">
                <a:solidFill>
                  <a:srgbClr val="FF0000"/>
                </a:solidFill>
                <a:ea typeface="楷体" panose="02010609060101010101" pitchFamily="49" charset="-122"/>
                <a:cs typeface="Times New Roman" panose="02020603050405020304" pitchFamily="18" charset="0"/>
              </a:rPr>
              <a:t>3</a:t>
            </a:r>
            <a:r>
              <a:rPr lang="zh-CN" altLang="en-US" smtClean="0">
                <a:solidFill>
                  <a:srgbClr val="FF0000"/>
                </a:solidFill>
                <a:ea typeface="楷体" panose="02010609060101010101" pitchFamily="49" charset="-122"/>
                <a:cs typeface="Times New Roman" panose="02020603050405020304" pitchFamily="18" charset="0"/>
              </a:rPr>
              <a:t>：</a:t>
            </a:r>
            <a:endParaRPr lang="zh-CN" altLang="en-US" sz="2000" dirty="0">
              <a:ea typeface="楷体" panose="02010609060101010101" pitchFamily="49" charset="-122"/>
              <a:cs typeface="Times New Roman" panose="02020603050405020304" pitchFamily="18" charset="0"/>
            </a:endParaRPr>
          </a:p>
        </p:txBody>
      </p:sp>
      <p:sp>
        <p:nvSpPr>
          <p:cNvPr id="63" name="下箭头 62"/>
          <p:cNvSpPr/>
          <p:nvPr/>
        </p:nvSpPr>
        <p:spPr>
          <a:xfrm>
            <a:off x="4500562" y="3357562"/>
            <a:ext cx="285752" cy="357190"/>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9" name="Text Box 92"/>
          <p:cNvSpPr txBox="1">
            <a:spLocks noChangeArrowheads="1"/>
          </p:cNvSpPr>
          <p:nvPr/>
        </p:nvSpPr>
        <p:spPr bwMode="auto">
          <a:xfrm>
            <a:off x="3357555" y="1274964"/>
            <a:ext cx="5500726" cy="615553"/>
          </a:xfrm>
          <a:prstGeom prst="rect">
            <a:avLst/>
          </a:prstGeom>
          <a:noFill/>
          <a:ln w="28575" algn="ctr">
            <a:noFill/>
            <a:miter lim="800000"/>
          </a:ln>
          <a:effectLst/>
        </p:spPr>
        <p:txBody>
          <a:bodyPr wrap="square" lIns="0" tIns="0" rIns="0" bIns="0">
            <a:spAutoFit/>
          </a:bodyPr>
          <a:lstStyle/>
          <a:p>
            <a:pPr marL="457200" indent="-457200" algn="l">
              <a:buBlip>
                <a:blip r:embed="rId2"/>
              </a:buBlip>
            </a:pPr>
            <a:r>
              <a:rPr lang="en-US" altLang="zh-CN" sz="2000" dirty="0" smtClean="0">
                <a:ea typeface="楷体" panose="02010609060101010101" pitchFamily="49" charset="-122"/>
                <a:cs typeface="Times New Roman" panose="02020603050405020304" pitchFamily="18" charset="0"/>
              </a:rPr>
              <a:t>0</a:t>
            </a:r>
            <a:r>
              <a:rPr lang="en-US" altLang="zh-CN" sz="2000" dirty="0">
                <a:ea typeface="楷体" panose="02010609060101010101" pitchFamily="49" charset="-122"/>
                <a:cs typeface="Times New Roman" panose="02020603050405020304" pitchFamily="18" charset="0"/>
              </a:rPr>
              <a:t>→2</a:t>
            </a:r>
            <a:r>
              <a:rPr lang="zh-CN" altLang="en-US" sz="2000" dirty="0">
                <a:ea typeface="楷体" panose="02010609060101010101" pitchFamily="49" charset="-122"/>
                <a:cs typeface="Times New Roman" panose="02020603050405020304" pitchFamily="18" charset="0"/>
              </a:rPr>
              <a:t>：由</a:t>
            </a:r>
            <a:r>
              <a:rPr lang="en-US" altLang="zh-CN" sz="2000" dirty="0">
                <a:ea typeface="楷体" panose="02010609060101010101" pitchFamily="49" charset="-122"/>
                <a:cs typeface="Times New Roman" panose="02020603050405020304" pitchFamily="18" charset="0"/>
              </a:rPr>
              <a:t>0→1 →2</a:t>
            </a:r>
            <a:r>
              <a:rPr lang="zh-CN" altLang="en-US" sz="2000" dirty="0">
                <a:ea typeface="楷体" panose="02010609060101010101" pitchFamily="49" charset="-122"/>
                <a:cs typeface="Times New Roman" panose="02020603050405020304" pitchFamily="18" charset="0"/>
              </a:rPr>
              <a:t>改为</a:t>
            </a:r>
            <a:r>
              <a:rPr lang="en-US" altLang="zh-CN" sz="2000" dirty="0">
                <a:ea typeface="楷体" panose="02010609060101010101" pitchFamily="49" charset="-122"/>
                <a:cs typeface="Times New Roman" panose="02020603050405020304" pitchFamily="18" charset="0"/>
              </a:rPr>
              <a:t>0→</a:t>
            </a:r>
            <a:r>
              <a:rPr lang="en-US" altLang="zh-CN" sz="2000" dirty="0">
                <a:solidFill>
                  <a:srgbClr val="FF00FF"/>
                </a:solidFill>
                <a:ea typeface="楷体" panose="02010609060101010101" pitchFamily="49" charset="-122"/>
                <a:cs typeface="Times New Roman" panose="02020603050405020304" pitchFamily="18" charset="0"/>
              </a:rPr>
              <a:t>3</a:t>
            </a:r>
            <a:r>
              <a:rPr lang="en-US" altLang="zh-CN" sz="2000" dirty="0">
                <a:ea typeface="楷体" panose="02010609060101010101" pitchFamily="49" charset="-122"/>
                <a:cs typeface="Times New Roman" panose="02020603050405020304" pitchFamily="18" charset="0"/>
              </a:rPr>
              <a:t> →2 </a:t>
            </a:r>
            <a:r>
              <a:rPr lang="zh-CN" altLang="en-US" sz="2000" dirty="0" smtClean="0">
                <a:ea typeface="楷体" panose="02010609060101010101" pitchFamily="49" charset="-122"/>
                <a:cs typeface="Times New Roman" panose="02020603050405020304" pitchFamily="18" charset="0"/>
              </a:rPr>
              <a:t>，长度为</a:t>
            </a:r>
            <a:r>
              <a:rPr lang="en-US" altLang="zh-CN" sz="2000" dirty="0" smtClean="0">
                <a:solidFill>
                  <a:srgbClr val="FF0000"/>
                </a:solidFill>
                <a:ea typeface="楷体" panose="02010609060101010101" pitchFamily="49" charset="-122"/>
                <a:cs typeface="Times New Roman" panose="02020603050405020304" pitchFamily="18" charset="0"/>
              </a:rPr>
              <a:t>8</a:t>
            </a:r>
            <a:r>
              <a:rPr lang="zh-CN" altLang="en-US" sz="2000" dirty="0" smtClean="0">
                <a:ea typeface="楷体" panose="02010609060101010101" pitchFamily="49" charset="-122"/>
                <a:cs typeface="Times New Roman" panose="02020603050405020304" pitchFamily="18" charset="0"/>
              </a:rPr>
              <a:t>， </a:t>
            </a:r>
            <a:r>
              <a:rPr lang="en-US" altLang="zh-CN" sz="2000" dirty="0" smtClean="0">
                <a:ea typeface="楷体" panose="02010609060101010101" pitchFamily="49" charset="-122"/>
                <a:cs typeface="Times New Roman" panose="02020603050405020304" pitchFamily="18" charset="0"/>
              </a:rPr>
              <a:t>path[0][2]</a:t>
            </a:r>
            <a:r>
              <a:rPr lang="zh-CN" altLang="en-US" sz="2000" dirty="0">
                <a:ea typeface="楷体" panose="02010609060101010101" pitchFamily="49" charset="-122"/>
                <a:cs typeface="Times New Roman" panose="02020603050405020304" pitchFamily="18" charset="0"/>
              </a:rPr>
              <a:t>改为</a:t>
            </a:r>
            <a:r>
              <a:rPr lang="en-US" altLang="zh-CN" sz="2000" dirty="0">
                <a:solidFill>
                  <a:srgbClr val="FF0000"/>
                </a:solidFill>
                <a:ea typeface="楷体" panose="02010609060101010101" pitchFamily="49" charset="-122"/>
                <a:cs typeface="Times New Roman" panose="02020603050405020304" pitchFamily="18" charset="0"/>
              </a:rPr>
              <a:t>3</a:t>
            </a:r>
          </a:p>
        </p:txBody>
      </p:sp>
      <p:sp>
        <p:nvSpPr>
          <p:cNvPr id="40" name="Text Box 93"/>
          <p:cNvSpPr txBox="1">
            <a:spLocks noChangeArrowheads="1"/>
          </p:cNvSpPr>
          <p:nvPr/>
        </p:nvSpPr>
        <p:spPr bwMode="auto">
          <a:xfrm>
            <a:off x="3357554" y="2624134"/>
            <a:ext cx="5286412" cy="615553"/>
          </a:xfrm>
          <a:prstGeom prst="rect">
            <a:avLst/>
          </a:prstGeom>
          <a:noFill/>
          <a:ln w="28575" algn="ctr">
            <a:noFill/>
            <a:miter lim="800000"/>
          </a:ln>
          <a:effectLst/>
        </p:spPr>
        <p:txBody>
          <a:bodyPr wrap="square" lIns="0" tIns="0" rIns="0" bIns="0">
            <a:spAutoFit/>
          </a:bodyPr>
          <a:lstStyle/>
          <a:p>
            <a:pPr marL="457200" indent="-457200" algn="l">
              <a:buBlip>
                <a:blip r:embed="rId2"/>
              </a:buBlip>
            </a:pPr>
            <a:r>
              <a:rPr lang="en-US" altLang="zh-CN" sz="2000" dirty="0">
                <a:ea typeface="楷体" panose="02010609060101010101" pitchFamily="49" charset="-122"/>
                <a:cs typeface="Times New Roman" panose="02020603050405020304" pitchFamily="18" charset="0"/>
              </a:rPr>
              <a:t>1→2</a:t>
            </a:r>
            <a:r>
              <a:rPr lang="zh-CN" altLang="en-US" sz="2000" dirty="0">
                <a:ea typeface="楷体" panose="02010609060101010101" pitchFamily="49" charset="-122"/>
                <a:cs typeface="Times New Roman" panose="02020603050405020304" pitchFamily="18" charset="0"/>
              </a:rPr>
              <a:t>：由</a:t>
            </a:r>
            <a:r>
              <a:rPr lang="en-US" altLang="zh-CN" sz="2000" dirty="0">
                <a:ea typeface="楷体" panose="02010609060101010101" pitchFamily="49" charset="-122"/>
                <a:cs typeface="Times New Roman" panose="02020603050405020304" pitchFamily="18" charset="0"/>
              </a:rPr>
              <a:t>1→2</a:t>
            </a:r>
            <a:r>
              <a:rPr lang="zh-CN" altLang="en-US" sz="2000" dirty="0">
                <a:ea typeface="楷体" panose="02010609060101010101" pitchFamily="49" charset="-122"/>
                <a:cs typeface="Times New Roman" panose="02020603050405020304" pitchFamily="18" charset="0"/>
              </a:rPr>
              <a:t>改为</a:t>
            </a:r>
            <a:r>
              <a:rPr lang="en-US" altLang="zh-CN" sz="2000" dirty="0">
                <a:ea typeface="楷体" panose="02010609060101010101" pitchFamily="49" charset="-122"/>
                <a:cs typeface="Times New Roman" panose="02020603050405020304" pitchFamily="18" charset="0"/>
              </a:rPr>
              <a:t>1→</a:t>
            </a:r>
            <a:r>
              <a:rPr lang="en-US" altLang="zh-CN" sz="2000" dirty="0">
                <a:solidFill>
                  <a:srgbClr val="FF00FF"/>
                </a:solidFill>
                <a:ea typeface="楷体" panose="02010609060101010101" pitchFamily="49" charset="-122"/>
                <a:cs typeface="Times New Roman" panose="02020603050405020304" pitchFamily="18" charset="0"/>
              </a:rPr>
              <a:t>3</a:t>
            </a:r>
            <a:r>
              <a:rPr lang="en-US" altLang="zh-CN" sz="2000" dirty="0">
                <a:ea typeface="楷体" panose="02010609060101010101" pitchFamily="49" charset="-122"/>
                <a:cs typeface="Times New Roman" panose="02020603050405020304" pitchFamily="18" charset="0"/>
              </a:rPr>
              <a:t> →</a:t>
            </a:r>
            <a:r>
              <a:rPr lang="en-US" altLang="zh-CN" sz="2000">
                <a:ea typeface="楷体" panose="02010609060101010101" pitchFamily="49" charset="-122"/>
                <a:cs typeface="Times New Roman" panose="02020603050405020304" pitchFamily="18" charset="0"/>
              </a:rPr>
              <a:t>2 </a:t>
            </a:r>
            <a:r>
              <a:rPr lang="zh-CN" altLang="en-US" sz="2000" smtClean="0">
                <a:ea typeface="楷体" panose="02010609060101010101" pitchFamily="49" charset="-122"/>
                <a:cs typeface="Times New Roman" panose="02020603050405020304" pitchFamily="18" charset="0"/>
              </a:rPr>
              <a:t>，长度为</a:t>
            </a:r>
            <a:r>
              <a:rPr lang="en-US" altLang="zh-CN" sz="2000" smtClean="0">
                <a:solidFill>
                  <a:srgbClr val="FF0000"/>
                </a:solidFill>
                <a:ea typeface="楷体" panose="02010609060101010101" pitchFamily="49" charset="-122"/>
                <a:cs typeface="Times New Roman" panose="02020603050405020304" pitchFamily="18" charset="0"/>
              </a:rPr>
              <a:t>3</a:t>
            </a:r>
            <a:r>
              <a:rPr lang="zh-CN" altLang="en-US" sz="2000" smtClean="0">
                <a:ea typeface="楷体" panose="02010609060101010101" pitchFamily="49" charset="-122"/>
                <a:cs typeface="Times New Roman" panose="02020603050405020304" pitchFamily="18" charset="0"/>
              </a:rPr>
              <a:t>， </a:t>
            </a:r>
            <a:r>
              <a:rPr lang="en-US" altLang="zh-CN" sz="2000" smtClean="0">
                <a:ea typeface="楷体" panose="02010609060101010101" pitchFamily="49" charset="-122"/>
                <a:cs typeface="Times New Roman" panose="02020603050405020304" pitchFamily="18" charset="0"/>
              </a:rPr>
              <a:t>path[1][2]</a:t>
            </a:r>
            <a:r>
              <a:rPr lang="zh-CN" altLang="en-US" sz="2000" dirty="0">
                <a:ea typeface="楷体" panose="02010609060101010101" pitchFamily="49" charset="-122"/>
                <a:cs typeface="Times New Roman" panose="02020603050405020304" pitchFamily="18" charset="0"/>
              </a:rPr>
              <a:t>改为</a:t>
            </a:r>
            <a:r>
              <a:rPr lang="en-US" altLang="zh-CN" sz="2000" dirty="0">
                <a:solidFill>
                  <a:srgbClr val="FF0000"/>
                </a:solidFill>
                <a:ea typeface="楷体" panose="02010609060101010101" pitchFamily="49" charset="-122"/>
                <a:cs typeface="Times New Roman" panose="02020603050405020304" pitchFamily="18" charset="0"/>
              </a:rPr>
              <a:t>3</a:t>
            </a:r>
          </a:p>
        </p:txBody>
      </p:sp>
      <p:sp>
        <p:nvSpPr>
          <p:cNvPr id="41" name="Text Box 94"/>
          <p:cNvSpPr txBox="1">
            <a:spLocks noChangeArrowheads="1"/>
          </p:cNvSpPr>
          <p:nvPr/>
        </p:nvSpPr>
        <p:spPr bwMode="auto">
          <a:xfrm>
            <a:off x="3357554" y="1928802"/>
            <a:ext cx="5786446" cy="615553"/>
          </a:xfrm>
          <a:prstGeom prst="rect">
            <a:avLst/>
          </a:prstGeom>
          <a:noFill/>
          <a:ln w="28575" algn="ctr">
            <a:noFill/>
            <a:miter lim="800000"/>
          </a:ln>
          <a:effectLst/>
        </p:spPr>
        <p:txBody>
          <a:bodyPr wrap="square" lIns="0" tIns="0" rIns="0" bIns="0">
            <a:spAutoFit/>
          </a:bodyPr>
          <a:lstStyle/>
          <a:p>
            <a:pPr marL="457200" indent="-457200" algn="l">
              <a:buBlip>
                <a:blip r:embed="rId2"/>
              </a:buBlip>
            </a:pPr>
            <a:r>
              <a:rPr lang="en-US" altLang="zh-CN" sz="2000" dirty="0">
                <a:ea typeface="楷体" panose="02010609060101010101" pitchFamily="49" charset="-122"/>
                <a:cs typeface="Times New Roman" panose="02020603050405020304" pitchFamily="18" charset="0"/>
              </a:rPr>
              <a:t>1→0</a:t>
            </a:r>
            <a:r>
              <a:rPr lang="zh-CN" altLang="en-US" sz="2000" dirty="0">
                <a:ea typeface="楷体" panose="02010609060101010101" pitchFamily="49" charset="-122"/>
                <a:cs typeface="Times New Roman" panose="02020603050405020304" pitchFamily="18" charset="0"/>
              </a:rPr>
              <a:t>：由</a:t>
            </a:r>
            <a:r>
              <a:rPr lang="en-US" altLang="zh-CN" sz="2000" dirty="0">
                <a:ea typeface="楷体" panose="02010609060101010101" pitchFamily="49" charset="-122"/>
                <a:cs typeface="Times New Roman" panose="02020603050405020304" pitchFamily="18" charset="0"/>
              </a:rPr>
              <a:t>1→2 →0</a:t>
            </a:r>
            <a:r>
              <a:rPr lang="zh-CN" altLang="en-US" sz="2000" dirty="0">
                <a:ea typeface="楷体" panose="02010609060101010101" pitchFamily="49" charset="-122"/>
                <a:cs typeface="Times New Roman" panose="02020603050405020304" pitchFamily="18" charset="0"/>
              </a:rPr>
              <a:t>改为</a:t>
            </a:r>
            <a:r>
              <a:rPr lang="en-US" altLang="zh-CN" sz="2000" dirty="0">
                <a:ea typeface="楷体" panose="02010609060101010101" pitchFamily="49" charset="-122"/>
                <a:cs typeface="Times New Roman" panose="02020603050405020304" pitchFamily="18" charset="0"/>
              </a:rPr>
              <a:t>1→3 →</a:t>
            </a:r>
            <a:r>
              <a:rPr lang="en-US" altLang="zh-CN" sz="2000" dirty="0">
                <a:solidFill>
                  <a:srgbClr val="FF00FF"/>
                </a:solidFill>
                <a:ea typeface="楷体" panose="02010609060101010101" pitchFamily="49" charset="-122"/>
                <a:cs typeface="Times New Roman" panose="02020603050405020304" pitchFamily="18" charset="0"/>
              </a:rPr>
              <a:t>2</a:t>
            </a:r>
            <a:r>
              <a:rPr lang="en-US" altLang="zh-CN" sz="2000" dirty="0">
                <a:ea typeface="楷体" panose="02010609060101010101" pitchFamily="49" charset="-122"/>
                <a:cs typeface="Times New Roman" panose="02020603050405020304" pitchFamily="18" charset="0"/>
              </a:rPr>
              <a:t> →</a:t>
            </a:r>
            <a:r>
              <a:rPr lang="en-US" altLang="zh-CN" sz="2000">
                <a:ea typeface="楷体" panose="02010609060101010101" pitchFamily="49" charset="-122"/>
                <a:cs typeface="Times New Roman" panose="02020603050405020304" pitchFamily="18" charset="0"/>
              </a:rPr>
              <a:t>0</a:t>
            </a:r>
            <a:r>
              <a:rPr lang="zh-CN" altLang="en-US" sz="2000" smtClean="0">
                <a:ea typeface="楷体" panose="02010609060101010101" pitchFamily="49" charset="-122"/>
                <a:cs typeface="Times New Roman" panose="02020603050405020304" pitchFamily="18" charset="0"/>
              </a:rPr>
              <a:t>，长度为</a:t>
            </a:r>
            <a:r>
              <a:rPr lang="en-US" altLang="zh-CN" sz="2000" smtClean="0">
                <a:solidFill>
                  <a:srgbClr val="FF0000"/>
                </a:solidFill>
                <a:ea typeface="楷体" panose="02010609060101010101" pitchFamily="49" charset="-122"/>
                <a:cs typeface="Times New Roman" panose="02020603050405020304" pitchFamily="18" charset="0"/>
              </a:rPr>
              <a:t>6</a:t>
            </a:r>
            <a:r>
              <a:rPr lang="zh-CN" altLang="en-US" sz="2000" smtClean="0">
                <a:ea typeface="楷体" panose="02010609060101010101" pitchFamily="49" charset="-122"/>
                <a:cs typeface="Times New Roman" panose="02020603050405020304" pitchFamily="18" charset="0"/>
              </a:rPr>
              <a:t>， </a:t>
            </a:r>
            <a:r>
              <a:rPr lang="en-US" altLang="zh-CN" sz="2000" smtClean="0">
                <a:ea typeface="楷体" panose="02010609060101010101" pitchFamily="49" charset="-122"/>
                <a:cs typeface="Times New Roman" panose="02020603050405020304" pitchFamily="18" charset="0"/>
              </a:rPr>
              <a:t>path[1</a:t>
            </a:r>
            <a:r>
              <a:rPr lang="en-US" altLang="zh-CN" sz="2000" dirty="0">
                <a:ea typeface="楷体" panose="02010609060101010101" pitchFamily="49" charset="-122"/>
                <a:cs typeface="Times New Roman" panose="02020603050405020304" pitchFamily="18" charset="0"/>
              </a:rPr>
              <a:t>][0]</a:t>
            </a:r>
            <a:r>
              <a:rPr lang="zh-CN" altLang="en-US" sz="2000" dirty="0">
                <a:ea typeface="楷体" panose="02010609060101010101" pitchFamily="49" charset="-122"/>
                <a:cs typeface="Times New Roman" panose="02020603050405020304" pitchFamily="18" charset="0"/>
              </a:rPr>
              <a:t>改为</a:t>
            </a:r>
            <a:r>
              <a:rPr lang="en-US" altLang="zh-CN" sz="2000" dirty="0">
                <a:solidFill>
                  <a:srgbClr val="FF0000"/>
                </a:solidFill>
                <a:ea typeface="楷体" panose="02010609060101010101" pitchFamily="49" charset="-122"/>
                <a:cs typeface="Times New Roman" panose="02020603050405020304" pitchFamily="18" charset="0"/>
              </a:rPr>
              <a:t>2</a:t>
            </a:r>
          </a:p>
        </p:txBody>
      </p:sp>
      <p:sp>
        <p:nvSpPr>
          <p:cNvPr id="42" name="TextBox 41"/>
          <p:cNvSpPr txBox="1"/>
          <p:nvPr/>
        </p:nvSpPr>
        <p:spPr>
          <a:xfrm>
            <a:off x="2420922" y="4089404"/>
            <a:ext cx="468000" cy="324000"/>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rtlCol="0">
            <a:spAutoFit/>
          </a:bodyPr>
          <a:lstStyle/>
          <a:p>
            <a:pPr algn="ctr"/>
            <a:r>
              <a:rPr lang="en-US" altLang="zh-CN" smtClean="0">
                <a:solidFill>
                  <a:srgbClr val="FF0000"/>
                </a:solidFill>
                <a:latin typeface="楷体" panose="02010609060101010101" pitchFamily="49" charset="-122"/>
                <a:ea typeface="楷体" panose="02010609060101010101" pitchFamily="49" charset="-122"/>
              </a:rPr>
              <a:t>8</a:t>
            </a:r>
            <a:endParaRPr lang="zh-CN" altLang="en-US">
              <a:solidFill>
                <a:srgbClr val="FF0000"/>
              </a:solidFill>
              <a:latin typeface="楷体" panose="02010609060101010101" pitchFamily="49" charset="-122"/>
              <a:ea typeface="楷体" panose="02010609060101010101" pitchFamily="49" charset="-122"/>
            </a:endParaRPr>
          </a:p>
        </p:txBody>
      </p:sp>
      <p:sp>
        <p:nvSpPr>
          <p:cNvPr id="43" name="矩形 42"/>
          <p:cNvSpPr/>
          <p:nvPr/>
        </p:nvSpPr>
        <p:spPr>
          <a:xfrm>
            <a:off x="7720034" y="4097900"/>
            <a:ext cx="285752" cy="324000"/>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3</a:t>
            </a:r>
            <a:endParaRPr lang="zh-CN" altLang="en-US">
              <a:solidFill>
                <a:srgbClr val="FF0000"/>
              </a:solidFill>
              <a:latin typeface="楷体" panose="02010609060101010101" pitchFamily="49" charset="-122"/>
              <a:ea typeface="楷体" panose="02010609060101010101" pitchFamily="49" charset="-122"/>
            </a:endParaRPr>
          </a:p>
        </p:txBody>
      </p:sp>
      <p:sp>
        <p:nvSpPr>
          <p:cNvPr id="44" name="TextBox 43"/>
          <p:cNvSpPr txBox="1"/>
          <p:nvPr/>
        </p:nvSpPr>
        <p:spPr>
          <a:xfrm>
            <a:off x="1201714" y="4475170"/>
            <a:ext cx="468000" cy="324000"/>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rtlCol="0">
            <a:spAutoFit/>
          </a:bodyPr>
          <a:lstStyle/>
          <a:p>
            <a:pPr algn="ctr"/>
            <a:r>
              <a:rPr lang="en-US" altLang="zh-CN" smtClean="0">
                <a:solidFill>
                  <a:srgbClr val="FF0000"/>
                </a:solidFill>
                <a:latin typeface="楷体" panose="02010609060101010101" pitchFamily="49" charset="-122"/>
                <a:ea typeface="楷体" panose="02010609060101010101" pitchFamily="49" charset="-122"/>
              </a:rPr>
              <a:t>6</a:t>
            </a:r>
            <a:endParaRPr lang="zh-CN" altLang="en-US">
              <a:solidFill>
                <a:srgbClr val="FF0000"/>
              </a:solidFill>
              <a:latin typeface="楷体" panose="02010609060101010101" pitchFamily="49" charset="-122"/>
              <a:ea typeface="楷体" panose="02010609060101010101" pitchFamily="49" charset="-122"/>
            </a:endParaRPr>
          </a:p>
        </p:txBody>
      </p:sp>
      <p:sp>
        <p:nvSpPr>
          <p:cNvPr id="45" name="矩形 44"/>
          <p:cNvSpPr/>
          <p:nvPr/>
        </p:nvSpPr>
        <p:spPr>
          <a:xfrm>
            <a:off x="6500826" y="4470966"/>
            <a:ext cx="285752" cy="324000"/>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2</a:t>
            </a:r>
            <a:endParaRPr lang="zh-CN" altLang="en-US">
              <a:solidFill>
                <a:srgbClr val="FF0000"/>
              </a:solidFill>
              <a:latin typeface="楷体" panose="02010609060101010101" pitchFamily="49" charset="-122"/>
              <a:ea typeface="楷体" panose="02010609060101010101" pitchFamily="49" charset="-122"/>
            </a:endParaRPr>
          </a:p>
        </p:txBody>
      </p:sp>
      <p:sp>
        <p:nvSpPr>
          <p:cNvPr id="46" name="TextBox 45"/>
          <p:cNvSpPr txBox="1"/>
          <p:nvPr/>
        </p:nvSpPr>
        <p:spPr>
          <a:xfrm>
            <a:off x="2416160" y="4454532"/>
            <a:ext cx="468000" cy="324000"/>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rtlCol="0">
            <a:spAutoFit/>
          </a:bodyPr>
          <a:lstStyle/>
          <a:p>
            <a:pPr algn="ctr"/>
            <a:r>
              <a:rPr lang="en-US" altLang="zh-CN" smtClean="0">
                <a:solidFill>
                  <a:srgbClr val="FF0000"/>
                </a:solidFill>
                <a:latin typeface="楷体" panose="02010609060101010101" pitchFamily="49" charset="-122"/>
                <a:ea typeface="楷体" panose="02010609060101010101" pitchFamily="49" charset="-122"/>
              </a:rPr>
              <a:t>3</a:t>
            </a:r>
            <a:endParaRPr lang="zh-CN" altLang="en-US">
              <a:solidFill>
                <a:srgbClr val="FF0000"/>
              </a:solidFill>
              <a:latin typeface="楷体" panose="02010609060101010101" pitchFamily="49" charset="-122"/>
              <a:ea typeface="楷体" panose="02010609060101010101" pitchFamily="49" charset="-122"/>
            </a:endParaRPr>
          </a:p>
        </p:txBody>
      </p:sp>
      <p:sp>
        <p:nvSpPr>
          <p:cNvPr id="47" name="矩形 46"/>
          <p:cNvSpPr/>
          <p:nvPr/>
        </p:nvSpPr>
        <p:spPr>
          <a:xfrm>
            <a:off x="7715272" y="4475728"/>
            <a:ext cx="285752" cy="324000"/>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3</a:t>
            </a:r>
            <a:endParaRPr lang="zh-CN" altLang="en-US">
              <a:solidFill>
                <a:srgbClr val="FF0000"/>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164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6" grpId="0"/>
      <p:bldP spid="56" grpId="0" bldLvl="0" animBg="1"/>
      <p:bldP spid="63" grpId="0" bldLvl="0" animBg="1"/>
      <p:bldP spid="39" grpId="0" bldLvl="0" animBg="1"/>
      <p:bldP spid="40" grpId="0" bldLvl="0" animBg="1"/>
      <p:bldP spid="41" grpId="0" bldLvl="0" animBg="1"/>
      <p:bldP spid="42" grpId="0" bldLvl="0" animBg="1"/>
      <p:bldP spid="43" grpId="0" bldLvl="0" animBg="1"/>
      <p:bldP spid="44" grpId="0" bldLvl="0" animBg="1"/>
      <p:bldP spid="45" grpId="0" bldLvl="0" animBg="1"/>
      <p:bldP spid="46" grpId="0" bldLvl="0" animBg="1"/>
      <p:bldP spid="47" grpId="0" bldLvl="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nvGraphicFramePr>
        <p:xfrm>
          <a:off x="1500165" y="78898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5</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8</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7</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cs typeface="Times New Roman" panose="02020603050405020304" pitchFamily="18" charset="0"/>
                        </a:rPr>
                        <a:t>6</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267268" name="Text Box 4"/>
          <p:cNvSpPr txBox="1">
            <a:spLocks noChangeArrowheads="1"/>
          </p:cNvSpPr>
          <p:nvPr/>
        </p:nvSpPr>
        <p:spPr bwMode="auto">
          <a:xfrm>
            <a:off x="1000100" y="3696962"/>
            <a:ext cx="7072362" cy="1107996"/>
          </a:xfrm>
          <a:prstGeom prst="rect">
            <a:avLst/>
          </a:prstGeom>
          <a:noFill/>
          <a:ln w="9525">
            <a:noFill/>
            <a:miter lim="800000"/>
          </a:ln>
          <a:effectLst/>
        </p:spPr>
        <p:txBody>
          <a:bodyPr wrap="square">
            <a:spAutoFit/>
          </a:bodyPr>
          <a:lstStyle/>
          <a:p>
            <a:pPr algn="l"/>
            <a:r>
              <a:rPr lang="zh-CN" altLang="en-US" sz="2200" dirty="0" smtClean="0">
                <a:ea typeface="楷体" panose="02010609060101010101" pitchFamily="49" charset="-122"/>
                <a:cs typeface="Times New Roman" panose="02020603050405020304" pitchFamily="18" charset="0"/>
              </a:rPr>
              <a:t>由</a:t>
            </a:r>
            <a:r>
              <a:rPr lang="en-US" altLang="zh-CN" sz="2200" i="1" dirty="0" err="1">
                <a:ea typeface="楷体" panose="02010609060101010101" pitchFamily="49" charset="-122"/>
                <a:cs typeface="Times New Roman" panose="02020603050405020304" pitchFamily="18" charset="0"/>
              </a:rPr>
              <a:t>A</a:t>
            </a:r>
            <a:r>
              <a:rPr lang="en-US" altLang="zh-CN" sz="2200" baseline="-25000" dirty="0" err="1">
                <a:ea typeface="楷体" panose="02010609060101010101" pitchFamily="49" charset="-122"/>
                <a:cs typeface="Times New Roman" panose="02020603050405020304" pitchFamily="18" charset="0"/>
              </a:rPr>
              <a:t>3</a:t>
            </a:r>
            <a:r>
              <a:rPr lang="zh-CN" altLang="en-US" sz="2200" dirty="0">
                <a:ea typeface="楷体" panose="02010609060101010101" pitchFamily="49" charset="-122"/>
                <a:cs typeface="Times New Roman" panose="02020603050405020304" pitchFamily="18" charset="0"/>
              </a:rPr>
              <a:t>数组可以直接得到两个顶点之间的最短路径</a:t>
            </a:r>
            <a:r>
              <a:rPr lang="zh-CN" altLang="en-US" sz="2200" dirty="0" smtClean="0">
                <a:ea typeface="楷体" panose="02010609060101010101" pitchFamily="49" charset="-122"/>
                <a:cs typeface="Times New Roman" panose="02020603050405020304" pitchFamily="18" charset="0"/>
              </a:rPr>
              <a:t>长度。</a:t>
            </a:r>
            <a:endParaRPr lang="en-US" altLang="zh-CN" sz="2200" dirty="0" smtClean="0">
              <a:ea typeface="楷体" panose="02010609060101010101" pitchFamily="49" charset="-122"/>
              <a:cs typeface="Times New Roman" panose="02020603050405020304" pitchFamily="18" charset="0"/>
            </a:endParaRPr>
          </a:p>
          <a:p>
            <a:pPr algn="l"/>
            <a:r>
              <a:rPr lang="zh-CN" altLang="en-US" sz="2200" dirty="0" smtClean="0">
                <a:ea typeface="楷体" panose="02010609060101010101" pitchFamily="49" charset="-122"/>
                <a:cs typeface="Times New Roman" panose="02020603050405020304" pitchFamily="18" charset="0"/>
              </a:rPr>
              <a:t>如</a:t>
            </a:r>
            <a:r>
              <a:rPr lang="en-US" altLang="zh-CN" sz="2200" i="1" dirty="0" err="1">
                <a:ea typeface="楷体" panose="02010609060101010101" pitchFamily="49" charset="-122"/>
                <a:cs typeface="Times New Roman" panose="02020603050405020304" pitchFamily="18" charset="0"/>
              </a:rPr>
              <a:t>A</a:t>
            </a:r>
            <a:r>
              <a:rPr lang="en-US" altLang="zh-CN" sz="2200" baseline="-25000" dirty="0" err="1">
                <a:ea typeface="楷体" panose="02010609060101010101" pitchFamily="49" charset="-122"/>
                <a:cs typeface="Times New Roman" panose="02020603050405020304" pitchFamily="18" charset="0"/>
              </a:rPr>
              <a:t>3</a:t>
            </a:r>
            <a:r>
              <a:rPr lang="en-US" altLang="zh-CN" sz="2200" dirty="0">
                <a:ea typeface="楷体" panose="02010609060101010101" pitchFamily="49" charset="-122"/>
                <a:cs typeface="Times New Roman" panose="02020603050405020304" pitchFamily="18" charset="0"/>
              </a:rPr>
              <a:t>[1][0]=</a:t>
            </a:r>
            <a:r>
              <a:rPr lang="en-US" altLang="zh-CN" sz="2200" dirty="0" smtClean="0">
                <a:ea typeface="楷体" panose="02010609060101010101" pitchFamily="49" charset="-122"/>
                <a:cs typeface="Times New Roman" panose="02020603050405020304" pitchFamily="18" charset="0"/>
              </a:rPr>
              <a:t>6</a:t>
            </a:r>
          </a:p>
          <a:p>
            <a:pPr algn="l"/>
            <a:r>
              <a:rPr lang="zh-CN" altLang="en-US" sz="2200" dirty="0" smtClean="0">
                <a:ea typeface="楷体" panose="02010609060101010101" pitchFamily="49" charset="-122"/>
                <a:cs typeface="Times New Roman" panose="02020603050405020304" pitchFamily="18" charset="0"/>
              </a:rPr>
              <a:t>说明</a:t>
            </a:r>
            <a:r>
              <a:rPr lang="zh-CN" altLang="en-US" sz="2200" dirty="0">
                <a:ea typeface="楷体" panose="02010609060101010101" pitchFamily="49" charset="-122"/>
                <a:cs typeface="Times New Roman" panose="02020603050405020304" pitchFamily="18" charset="0"/>
              </a:rPr>
              <a:t>顶点</a:t>
            </a:r>
            <a:r>
              <a:rPr lang="en-US" altLang="zh-CN" sz="2200" dirty="0">
                <a:ea typeface="楷体" panose="02010609060101010101" pitchFamily="49" charset="-122"/>
                <a:cs typeface="Times New Roman" panose="02020603050405020304" pitchFamily="18" charset="0"/>
              </a:rPr>
              <a:t>1</a:t>
            </a:r>
            <a:r>
              <a:rPr lang="zh-CN" altLang="en-US" sz="2200" dirty="0">
                <a:ea typeface="楷体" panose="02010609060101010101" pitchFamily="49" charset="-122"/>
                <a:cs typeface="Times New Roman" panose="02020603050405020304" pitchFamily="18" charset="0"/>
              </a:rPr>
              <a:t>到</a:t>
            </a:r>
            <a:r>
              <a:rPr lang="en-US" altLang="zh-CN" sz="2200" dirty="0">
                <a:ea typeface="楷体" panose="02010609060101010101" pitchFamily="49" charset="-122"/>
                <a:cs typeface="Times New Roman" panose="02020603050405020304" pitchFamily="18" charset="0"/>
              </a:rPr>
              <a:t>0</a:t>
            </a:r>
            <a:r>
              <a:rPr lang="zh-CN" altLang="en-US" sz="2200" dirty="0">
                <a:ea typeface="楷体" panose="02010609060101010101" pitchFamily="49" charset="-122"/>
                <a:cs typeface="Times New Roman" panose="02020603050405020304" pitchFamily="18" charset="0"/>
              </a:rPr>
              <a:t>的最短路径长度为</a:t>
            </a:r>
            <a:r>
              <a:rPr lang="en-US" altLang="zh-CN" sz="2200" dirty="0">
                <a:ea typeface="楷体" panose="02010609060101010101" pitchFamily="49" charset="-122"/>
                <a:cs typeface="Times New Roman" panose="02020603050405020304" pitchFamily="18" charset="0"/>
              </a:rPr>
              <a:t>6</a:t>
            </a:r>
            <a:r>
              <a:rPr lang="zh-CN" altLang="en-US" sz="2200" dirty="0" smtClean="0">
                <a:ea typeface="楷体" panose="02010609060101010101" pitchFamily="49" charset="-122"/>
                <a:cs typeface="Times New Roman" panose="02020603050405020304" pitchFamily="18" charset="0"/>
              </a:rPr>
              <a:t>。</a:t>
            </a:r>
            <a:endParaRPr lang="zh-CN" altLang="en-US" sz="2200" dirty="0">
              <a:ea typeface="楷体" panose="02010609060101010101" pitchFamily="49" charset="-122"/>
              <a:cs typeface="Times New Roman" panose="02020603050405020304" pitchFamily="18" charset="0"/>
            </a:endParaRPr>
          </a:p>
        </p:txBody>
      </p:sp>
      <p:sp>
        <p:nvSpPr>
          <p:cNvPr id="8" name="TextBox 7"/>
          <p:cNvSpPr txBox="1"/>
          <p:nvPr/>
        </p:nvSpPr>
        <p:spPr>
          <a:xfrm>
            <a:off x="500034" y="3143248"/>
            <a:ext cx="3429024" cy="461665"/>
          </a:xfrm>
          <a:prstGeom prst="rect">
            <a:avLst/>
          </a:prstGeom>
          <a:noFill/>
        </p:spPr>
        <p:txBody>
          <a:bodyPr wrap="square" rtlCol="0">
            <a:spAutoFit/>
          </a:bodyPr>
          <a:lstStyle/>
          <a:p>
            <a:pPr algn="l"/>
            <a:r>
              <a:rPr lang="zh-CN" altLang="en-US" dirty="0" smtClean="0">
                <a:ea typeface="楷体" panose="02010609060101010101" pitchFamily="49" charset="-122"/>
                <a:cs typeface="Times New Roman" panose="02020603050405020304" pitchFamily="18" charset="0"/>
                <a:sym typeface="Wingdings" panose="05000000000000000000"/>
              </a:rPr>
              <a:t> </a:t>
            </a:r>
            <a:r>
              <a:rPr lang="zh-CN" altLang="en-US" dirty="0" smtClean="0">
                <a:ea typeface="楷体" panose="02010609060101010101" pitchFamily="49" charset="-122"/>
                <a:cs typeface="Times New Roman" panose="02020603050405020304" pitchFamily="18" charset="0"/>
              </a:rPr>
              <a:t>求最短路径长度：</a:t>
            </a:r>
          </a:p>
        </p:txBody>
      </p:sp>
      <p:sp>
        <p:nvSpPr>
          <p:cNvPr id="10" name="TextBox 9"/>
          <p:cNvSpPr txBox="1"/>
          <p:nvPr/>
        </p:nvSpPr>
        <p:spPr>
          <a:xfrm>
            <a:off x="2786049" y="217478"/>
            <a:ext cx="642942" cy="461665"/>
          </a:xfrm>
          <a:prstGeom prst="rect">
            <a:avLst/>
          </a:prstGeom>
          <a:noFill/>
        </p:spPr>
        <p:txBody>
          <a:bodyPr wrap="square" rtlCol="0">
            <a:spAutoFit/>
          </a:bodyPr>
          <a:lstStyle/>
          <a:p>
            <a:r>
              <a:rPr lang="en-US" altLang="zh-CN" i="1" smtClean="0"/>
              <a:t>A</a:t>
            </a:r>
            <a:r>
              <a:rPr lang="en-US" altLang="zh-CN" baseline="-25000" smtClean="0"/>
              <a:t>3</a:t>
            </a:r>
            <a:endParaRPr lang="zh-CN" altLang="en-US" baseline="-25000"/>
          </a:p>
        </p:txBody>
      </p:sp>
      <p:sp>
        <p:nvSpPr>
          <p:cNvPr id="14" name="TextBox 13"/>
          <p:cNvSpPr txBox="1"/>
          <p:nvPr/>
        </p:nvSpPr>
        <p:spPr>
          <a:xfrm>
            <a:off x="6215073" y="214290"/>
            <a:ext cx="1000133" cy="461665"/>
          </a:xfrm>
          <a:prstGeom prst="rect">
            <a:avLst/>
          </a:prstGeom>
          <a:noFill/>
        </p:spPr>
        <p:txBody>
          <a:bodyPr wrap="square" rtlCol="0">
            <a:spAutoFit/>
          </a:bodyPr>
          <a:lstStyle/>
          <a:p>
            <a:r>
              <a:rPr lang="en-US" altLang="zh-CN" smtClean="0"/>
              <a:t>path</a:t>
            </a:r>
            <a:r>
              <a:rPr lang="en-US" altLang="zh-CN" baseline="-25000" smtClean="0"/>
              <a:t>3</a:t>
            </a:r>
            <a:endParaRPr lang="zh-CN" altLang="en-US" baseline="-25000"/>
          </a:p>
        </p:txBody>
      </p:sp>
      <p:graphicFrame>
        <p:nvGraphicFramePr>
          <p:cNvPr id="15" name="表格 14"/>
          <p:cNvGraphicFramePr>
            <a:graphicFrameLocks noGrp="1"/>
          </p:cNvGraphicFramePr>
          <p:nvPr/>
        </p:nvGraphicFramePr>
        <p:xfrm>
          <a:off x="4929190" y="785794"/>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ea typeface="+mj-ea"/>
                          <a:cs typeface="Times New Roman" panose="02020603050405020304" pitchFamily="18" charset="0"/>
                        </a:rPr>
                        <a:t>2</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ea typeface="+mn-ea"/>
                          <a:cs typeface="Times New Roman" panose="02020603050405020304" pitchFamily="18" charset="0"/>
                        </a:rPr>
                        <a:t>2</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ea typeface="+mn-ea"/>
                          <a:cs typeface="Times New Roman" panose="02020603050405020304" pitchFamily="18" charset="0"/>
                        </a:rPr>
                        <a:t>2</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grpSp>
        <p:nvGrpSpPr>
          <p:cNvPr id="26" name="组合 25"/>
          <p:cNvGrpSpPr/>
          <p:nvPr/>
        </p:nvGrpSpPr>
        <p:grpSpPr>
          <a:xfrm>
            <a:off x="2105008" y="1436674"/>
            <a:ext cx="642942" cy="2824183"/>
            <a:chOff x="2105008" y="1436674"/>
            <a:chExt cx="642942" cy="2824183"/>
          </a:xfrm>
        </p:grpSpPr>
        <p:sp>
          <p:nvSpPr>
            <p:cNvPr id="9" name="椭圆 8"/>
            <p:cNvSpPr/>
            <p:nvPr/>
          </p:nvSpPr>
          <p:spPr>
            <a:xfrm>
              <a:off x="2105008" y="1436674"/>
              <a:ext cx="642942" cy="571504"/>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endCxn id="9" idx="4"/>
            </p:cNvCxnSpPr>
            <p:nvPr/>
          </p:nvCxnSpPr>
          <p:spPr>
            <a:xfrm rot="5400000" flipH="1" flipV="1">
              <a:off x="1294980" y="3129358"/>
              <a:ext cx="2252678" cy="1031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87874" y="1549400"/>
              <a:ext cx="468000" cy="324000"/>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rtlCol="0">
              <a:spAutoFit/>
            </a:bodyPr>
            <a:lstStyle/>
            <a:p>
              <a:pPr algn="ctr"/>
              <a:r>
                <a:rPr lang="en-US" altLang="zh-CN" smtClean="0">
                  <a:solidFill>
                    <a:srgbClr val="FF0000"/>
                  </a:solidFill>
                  <a:latin typeface="楷体" panose="02010609060101010101" pitchFamily="49" charset="-122"/>
                  <a:ea typeface="楷体" panose="02010609060101010101" pitchFamily="49" charset="-122"/>
                </a:rPr>
                <a:t>6</a:t>
              </a:r>
              <a:endParaRPr lang="zh-CN" altLang="en-US">
                <a:solidFill>
                  <a:srgbClr val="FF0000"/>
                </a:solidFill>
                <a:latin typeface="楷体" panose="02010609060101010101" pitchFamily="49" charset="-122"/>
                <a:ea typeface="楷体" panose="02010609060101010101" pitchFamily="49" charset="-122"/>
              </a:endParaRPr>
            </a:p>
          </p:txBody>
        </p:sp>
      </p:grpSp>
      <p:sp>
        <p:nvSpPr>
          <p:cNvPr id="23" name="TextBox 22"/>
          <p:cNvSpPr txBox="1"/>
          <p:nvPr/>
        </p:nvSpPr>
        <p:spPr>
          <a:xfrm>
            <a:off x="214282" y="214290"/>
            <a:ext cx="1785950" cy="461665"/>
          </a:xfrm>
          <a:prstGeom prst="rect">
            <a:avLst/>
          </a:prstGeom>
          <a:noFill/>
        </p:spPr>
        <p:txBody>
          <a:bodyPr wrap="square" rtlCol="0">
            <a:spAutoFit/>
          </a:bodyPr>
          <a:lstStyle/>
          <a:p>
            <a:r>
              <a:rPr lang="zh-CN" altLang="en-US" smtClean="0">
                <a:solidFill>
                  <a:srgbClr val="FF0000"/>
                </a:solidFill>
                <a:latin typeface="黑体" panose="02010609060101010101" pitchFamily="49" charset="-122"/>
                <a:ea typeface="黑体" panose="02010609060101010101" pitchFamily="49" charset="-122"/>
              </a:rPr>
              <a:t>求最终结果</a:t>
            </a:r>
            <a:endParaRPr lang="zh-CN" altLang="en-US">
              <a:solidFill>
                <a:srgbClr val="FF0000"/>
              </a:solidFill>
              <a:latin typeface="黑体" panose="02010609060101010101" pitchFamily="49" charset="-122"/>
              <a:ea typeface="黑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165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7268">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672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表格 22"/>
          <p:cNvGraphicFramePr>
            <a:graphicFrameLocks noGrp="1"/>
          </p:cNvGraphicFramePr>
          <p:nvPr/>
        </p:nvGraphicFramePr>
        <p:xfrm>
          <a:off x="5715007" y="78898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ea typeface="+mj-ea"/>
                          <a:cs typeface="Times New Roman" panose="02020603050405020304" pitchFamily="18" charset="0"/>
                        </a:rPr>
                        <a:t>2</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j-ea"/>
                          <a:ea typeface="+mj-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ea typeface="+mn-ea"/>
                          <a:cs typeface="Times New Roman" panose="02020603050405020304" pitchFamily="18" charset="0"/>
                        </a:rPr>
                        <a:t>2</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ea typeface="+mn-ea"/>
                          <a:cs typeface="Times New Roman" panose="02020603050405020304" pitchFamily="18" charset="0"/>
                        </a:rPr>
                        <a:t>2</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mn-ea"/>
                          <a:ea typeface="+mn-ea"/>
                          <a:cs typeface="Times New Roman" panose="02020603050405020304" pitchFamily="18" charset="0"/>
                        </a:rPr>
                        <a:t>-</a:t>
                      </a: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6" name="TextBox 5"/>
          <p:cNvSpPr txBox="1"/>
          <p:nvPr/>
        </p:nvSpPr>
        <p:spPr>
          <a:xfrm>
            <a:off x="500002" y="3643314"/>
            <a:ext cx="8143964" cy="2451953"/>
          </a:xfrm>
          <a:prstGeom prst="rect">
            <a:avLst/>
          </a:prstGeom>
          <a:noFill/>
        </p:spPr>
        <p:txBody>
          <a:bodyPr wrap="square" rtlCol="0">
            <a:spAutoFit/>
          </a:bodyPr>
          <a:lstStyle/>
          <a:p>
            <a:pPr algn="l">
              <a:spcBef>
                <a:spcPts val="1320"/>
              </a:spcBef>
            </a:pPr>
            <a:r>
              <a:rPr lang="zh-CN" altLang="en-US" sz="2200" dirty="0" smtClean="0">
                <a:ea typeface="楷体" panose="02010609060101010101" pitchFamily="49" charset="-122"/>
                <a:cs typeface="Times New Roman" panose="02020603050405020304" pitchFamily="18" charset="0"/>
              </a:rPr>
              <a:t>求顶点</a:t>
            </a:r>
            <a:r>
              <a:rPr lang="en-US" altLang="zh-CN" sz="2200" dirty="0" smtClean="0">
                <a:solidFill>
                  <a:srgbClr val="FF0000"/>
                </a:solidFill>
                <a:ea typeface="楷体" panose="02010609060101010101" pitchFamily="49" charset="-122"/>
                <a:cs typeface="Times New Roman" panose="02020603050405020304" pitchFamily="18" charset="0"/>
              </a:rPr>
              <a:t>1</a:t>
            </a:r>
            <a:r>
              <a:rPr lang="en-US" altLang="zh-CN" sz="2200" dirty="0" smtClean="0">
                <a:ea typeface="楷体" panose="02010609060101010101" pitchFamily="49" charset="-122"/>
                <a:cs typeface="Times New Roman" panose="02020603050405020304" pitchFamily="18" charset="0"/>
              </a:rPr>
              <a:t> </a:t>
            </a:r>
            <a:r>
              <a:rPr lang="en-US" altLang="zh-CN" sz="2200" dirty="0" smtClean="0">
                <a:ea typeface="楷体" panose="02010609060101010101" pitchFamily="49" charset="-122"/>
                <a:cs typeface="Times New Roman" panose="02020603050405020304" pitchFamily="18" charset="0"/>
                <a:sym typeface="Wingdings" panose="05000000000000000000"/>
              </a:rPr>
              <a:t> </a:t>
            </a:r>
            <a:r>
              <a:rPr lang="en-US" altLang="zh-CN" sz="2200" dirty="0" smtClean="0">
                <a:solidFill>
                  <a:srgbClr val="FF0000"/>
                </a:solidFill>
                <a:ea typeface="楷体" panose="02010609060101010101" pitchFamily="49" charset="-122"/>
                <a:cs typeface="Times New Roman" panose="02020603050405020304" pitchFamily="18" charset="0"/>
              </a:rPr>
              <a:t>0</a:t>
            </a:r>
            <a:r>
              <a:rPr lang="zh-CN" altLang="en-US" sz="2200" dirty="0" smtClean="0">
                <a:ea typeface="楷体" panose="02010609060101010101" pitchFamily="49" charset="-122"/>
                <a:cs typeface="Times New Roman" panose="02020603050405020304" pitchFamily="18" charset="0"/>
              </a:rPr>
              <a:t>的最短路径：</a:t>
            </a:r>
            <a:endParaRPr lang="en-US" altLang="zh-CN" sz="2200" dirty="0" smtClean="0">
              <a:ea typeface="楷体" panose="02010609060101010101" pitchFamily="49" charset="-122"/>
              <a:cs typeface="Times New Roman" panose="02020603050405020304" pitchFamily="18" charset="0"/>
            </a:endParaRPr>
          </a:p>
          <a:p>
            <a:pPr algn="l">
              <a:spcBef>
                <a:spcPts val="1320"/>
              </a:spcBef>
            </a:pPr>
            <a:r>
              <a:rPr lang="en-US" altLang="zh-CN" sz="2200" dirty="0" smtClean="0">
                <a:ea typeface="楷体" panose="02010609060101010101" pitchFamily="49" charset="-122"/>
                <a:cs typeface="Times New Roman" panose="02020603050405020304" pitchFamily="18" charset="0"/>
              </a:rPr>
              <a:t>    path</a:t>
            </a:r>
            <a:r>
              <a:rPr lang="en-US" altLang="zh-CN" sz="2200" baseline="-25000" dirty="0" smtClean="0">
                <a:ea typeface="楷体" panose="02010609060101010101" pitchFamily="49" charset="-122"/>
                <a:cs typeface="Times New Roman" panose="02020603050405020304" pitchFamily="18" charset="0"/>
              </a:rPr>
              <a:t>3</a:t>
            </a:r>
            <a:r>
              <a:rPr lang="en-US" altLang="zh-CN" sz="2200" dirty="0" smtClean="0">
                <a:ea typeface="楷体" panose="02010609060101010101" pitchFamily="49" charset="-122"/>
                <a:cs typeface="Times New Roman" panose="02020603050405020304" pitchFamily="18" charset="0"/>
              </a:rPr>
              <a:t>[</a:t>
            </a:r>
            <a:r>
              <a:rPr lang="en-US" altLang="zh-CN" sz="2200" dirty="0" smtClean="0">
                <a:solidFill>
                  <a:srgbClr val="FF0000"/>
                </a:solidFill>
                <a:ea typeface="楷体" panose="02010609060101010101" pitchFamily="49" charset="-122"/>
                <a:cs typeface="Times New Roman" panose="02020603050405020304" pitchFamily="18" charset="0"/>
              </a:rPr>
              <a:t>1</a:t>
            </a:r>
            <a:r>
              <a:rPr lang="en-US" altLang="zh-CN" sz="2200" dirty="0" smtClean="0">
                <a:ea typeface="楷体" panose="02010609060101010101" pitchFamily="49" charset="-122"/>
                <a:cs typeface="Times New Roman" panose="02020603050405020304" pitchFamily="18" charset="0"/>
              </a:rPr>
              <a:t>][</a:t>
            </a:r>
            <a:r>
              <a:rPr lang="en-US" altLang="zh-CN" sz="2200" dirty="0" smtClean="0">
                <a:solidFill>
                  <a:srgbClr val="FF0000"/>
                </a:solidFill>
                <a:ea typeface="楷体" panose="02010609060101010101" pitchFamily="49" charset="-122"/>
                <a:cs typeface="Times New Roman" panose="02020603050405020304" pitchFamily="18" charset="0"/>
              </a:rPr>
              <a:t>0</a:t>
            </a:r>
            <a:r>
              <a:rPr lang="en-US" altLang="zh-CN" sz="2200" dirty="0" smtClean="0">
                <a:ea typeface="楷体" panose="02010609060101010101" pitchFamily="49" charset="-122"/>
                <a:cs typeface="Times New Roman" panose="02020603050405020304" pitchFamily="18" charset="0"/>
              </a:rPr>
              <a:t>]=</a:t>
            </a:r>
            <a:r>
              <a:rPr lang="en-US" altLang="zh-CN" sz="2200" dirty="0" smtClean="0">
                <a:solidFill>
                  <a:srgbClr val="006600"/>
                </a:solidFill>
                <a:ea typeface="楷体" panose="02010609060101010101" pitchFamily="49" charset="-122"/>
                <a:cs typeface="Times New Roman" panose="02020603050405020304" pitchFamily="18" charset="0"/>
              </a:rPr>
              <a:t>2</a:t>
            </a:r>
          </a:p>
          <a:p>
            <a:pPr algn="l">
              <a:spcBef>
                <a:spcPts val="1320"/>
              </a:spcBef>
            </a:pPr>
            <a:r>
              <a:rPr lang="en-US" altLang="zh-CN" sz="2200" dirty="0" smtClean="0">
                <a:ea typeface="楷体" panose="02010609060101010101" pitchFamily="49" charset="-122"/>
                <a:cs typeface="Times New Roman" panose="02020603050405020304" pitchFamily="18" charset="0"/>
              </a:rPr>
              <a:t>    path</a:t>
            </a:r>
            <a:r>
              <a:rPr lang="en-US" altLang="zh-CN" sz="2200" baseline="-25000" dirty="0" smtClean="0">
                <a:ea typeface="楷体" panose="02010609060101010101" pitchFamily="49" charset="-122"/>
                <a:cs typeface="Times New Roman" panose="02020603050405020304" pitchFamily="18" charset="0"/>
              </a:rPr>
              <a:t>3</a:t>
            </a:r>
            <a:r>
              <a:rPr lang="en-US" altLang="zh-CN" sz="2200" dirty="0" smtClean="0">
                <a:ea typeface="楷体" panose="02010609060101010101" pitchFamily="49" charset="-122"/>
                <a:cs typeface="Times New Roman" panose="02020603050405020304" pitchFamily="18" charset="0"/>
              </a:rPr>
              <a:t>[</a:t>
            </a:r>
            <a:r>
              <a:rPr lang="en-US" altLang="zh-CN" sz="2200" dirty="0" smtClean="0">
                <a:solidFill>
                  <a:srgbClr val="FF0000"/>
                </a:solidFill>
                <a:ea typeface="楷体" panose="02010609060101010101" pitchFamily="49" charset="-122"/>
                <a:cs typeface="Times New Roman" panose="02020603050405020304" pitchFamily="18" charset="0"/>
              </a:rPr>
              <a:t>1</a:t>
            </a:r>
            <a:r>
              <a:rPr lang="en-US" altLang="zh-CN" sz="2200" dirty="0" smtClean="0">
                <a:ea typeface="楷体" panose="02010609060101010101" pitchFamily="49" charset="-122"/>
                <a:cs typeface="Times New Roman" panose="02020603050405020304" pitchFamily="18" charset="0"/>
              </a:rPr>
              <a:t>][</a:t>
            </a:r>
            <a:r>
              <a:rPr lang="en-US" altLang="zh-CN" sz="2200" dirty="0" smtClean="0">
                <a:solidFill>
                  <a:srgbClr val="006600"/>
                </a:solidFill>
                <a:ea typeface="楷体" panose="02010609060101010101" pitchFamily="49" charset="-122"/>
                <a:cs typeface="Times New Roman" panose="02020603050405020304" pitchFamily="18" charset="0"/>
              </a:rPr>
              <a:t>2</a:t>
            </a:r>
            <a:r>
              <a:rPr lang="en-US" altLang="zh-CN" sz="2200" dirty="0" smtClean="0">
                <a:ea typeface="楷体" panose="02010609060101010101" pitchFamily="49" charset="-122"/>
                <a:cs typeface="Times New Roman" panose="02020603050405020304" pitchFamily="18" charset="0"/>
              </a:rPr>
              <a:t>]=</a:t>
            </a:r>
            <a:r>
              <a:rPr lang="en-US" altLang="zh-CN" sz="2200" dirty="0" smtClean="0">
                <a:solidFill>
                  <a:srgbClr val="FF00FF"/>
                </a:solidFill>
                <a:ea typeface="楷体" panose="02010609060101010101" pitchFamily="49" charset="-122"/>
                <a:cs typeface="Times New Roman" panose="02020603050405020304" pitchFamily="18" charset="0"/>
              </a:rPr>
              <a:t>3</a:t>
            </a:r>
          </a:p>
          <a:p>
            <a:pPr algn="l">
              <a:spcBef>
                <a:spcPts val="1320"/>
              </a:spcBef>
            </a:pPr>
            <a:r>
              <a:rPr lang="en-US" altLang="zh-CN" sz="2200" dirty="0" smtClean="0">
                <a:ea typeface="楷体" panose="02010609060101010101" pitchFamily="49" charset="-122"/>
                <a:cs typeface="Times New Roman" panose="02020603050405020304" pitchFamily="18" charset="0"/>
              </a:rPr>
              <a:t>    path</a:t>
            </a:r>
            <a:r>
              <a:rPr lang="en-US" altLang="zh-CN" sz="2200" baseline="-25000" dirty="0" smtClean="0">
                <a:ea typeface="楷体" panose="02010609060101010101" pitchFamily="49" charset="-122"/>
                <a:cs typeface="Times New Roman" panose="02020603050405020304" pitchFamily="18" charset="0"/>
              </a:rPr>
              <a:t>3</a:t>
            </a:r>
            <a:r>
              <a:rPr lang="en-US" altLang="zh-CN" sz="2200" dirty="0" smtClean="0">
                <a:ea typeface="楷体" panose="02010609060101010101" pitchFamily="49" charset="-122"/>
                <a:cs typeface="Times New Roman" panose="02020603050405020304" pitchFamily="18" charset="0"/>
              </a:rPr>
              <a:t>[</a:t>
            </a:r>
            <a:r>
              <a:rPr lang="en-US" altLang="zh-CN" sz="2200" dirty="0" smtClean="0">
                <a:solidFill>
                  <a:srgbClr val="FF0000"/>
                </a:solidFill>
                <a:ea typeface="楷体" panose="02010609060101010101" pitchFamily="49" charset="-122"/>
                <a:cs typeface="Times New Roman" panose="02020603050405020304" pitchFamily="18" charset="0"/>
              </a:rPr>
              <a:t>1</a:t>
            </a:r>
            <a:r>
              <a:rPr lang="en-US" altLang="zh-CN" sz="2200" dirty="0" smtClean="0">
                <a:ea typeface="楷体" panose="02010609060101010101" pitchFamily="49" charset="-122"/>
                <a:cs typeface="Times New Roman" panose="02020603050405020304" pitchFamily="18" charset="0"/>
              </a:rPr>
              <a:t>][</a:t>
            </a:r>
            <a:r>
              <a:rPr lang="en-US" altLang="zh-CN" sz="2200" dirty="0" smtClean="0">
                <a:solidFill>
                  <a:srgbClr val="FF00FF"/>
                </a:solidFill>
                <a:ea typeface="楷体" panose="02010609060101010101" pitchFamily="49" charset="-122"/>
                <a:cs typeface="Times New Roman" panose="02020603050405020304" pitchFamily="18" charset="0"/>
              </a:rPr>
              <a:t>3</a:t>
            </a:r>
            <a:r>
              <a:rPr lang="en-US" altLang="zh-CN" sz="2200" dirty="0" smtClean="0">
                <a:ea typeface="楷体" panose="02010609060101010101" pitchFamily="49" charset="-122"/>
                <a:cs typeface="Times New Roman" panose="02020603050405020304" pitchFamily="18" charset="0"/>
              </a:rPr>
              <a:t>]=</a:t>
            </a:r>
            <a:r>
              <a:rPr lang="en-US" altLang="zh-CN" sz="2200" dirty="0" smtClean="0">
                <a:solidFill>
                  <a:srgbClr val="FF0000"/>
                </a:solidFill>
                <a:ea typeface="楷体" panose="02010609060101010101" pitchFamily="49" charset="-122"/>
                <a:cs typeface="Times New Roman" panose="02020603050405020304" pitchFamily="18" charset="0"/>
              </a:rPr>
              <a:t>1</a:t>
            </a:r>
          </a:p>
          <a:p>
            <a:pPr algn="l">
              <a:spcBef>
                <a:spcPts val="1320"/>
              </a:spcBef>
            </a:pPr>
            <a:r>
              <a:rPr lang="zh-CN" altLang="en-US" sz="2200" dirty="0" smtClean="0">
                <a:ea typeface="楷体" panose="02010609060101010101" pitchFamily="49" charset="-122"/>
                <a:cs typeface="Times New Roman" panose="02020603050405020304" pitchFamily="18" charset="0"/>
              </a:rPr>
              <a:t>顶点序列为</a:t>
            </a:r>
            <a:r>
              <a:rPr lang="en-US" altLang="zh-CN" sz="2200" dirty="0" smtClean="0">
                <a:solidFill>
                  <a:srgbClr val="FF00FF"/>
                </a:solidFill>
                <a:ea typeface="楷体" panose="02010609060101010101" pitchFamily="49" charset="-122"/>
                <a:cs typeface="Times New Roman" panose="02020603050405020304" pitchFamily="18" charset="0"/>
              </a:rPr>
              <a:t>0</a:t>
            </a:r>
            <a:r>
              <a:rPr lang="zh-CN" altLang="en-US" sz="2200" dirty="0" smtClean="0">
                <a:solidFill>
                  <a:srgbClr val="FF00FF"/>
                </a:solidFill>
                <a:ea typeface="楷体" panose="02010609060101010101" pitchFamily="49" charset="-122"/>
                <a:cs typeface="Times New Roman" panose="02020603050405020304" pitchFamily="18" charset="0"/>
              </a:rPr>
              <a:t>、</a:t>
            </a:r>
            <a:r>
              <a:rPr lang="en-US" altLang="zh-CN" sz="2200" dirty="0" smtClean="0">
                <a:solidFill>
                  <a:srgbClr val="FF00FF"/>
                </a:solidFill>
                <a:ea typeface="楷体" panose="02010609060101010101" pitchFamily="49" charset="-122"/>
                <a:cs typeface="Times New Roman" panose="02020603050405020304" pitchFamily="18" charset="0"/>
              </a:rPr>
              <a:t>2</a:t>
            </a:r>
            <a:r>
              <a:rPr lang="zh-CN" altLang="en-US" sz="2200" dirty="0" smtClean="0">
                <a:solidFill>
                  <a:srgbClr val="FF00FF"/>
                </a:solidFill>
                <a:ea typeface="楷体" panose="02010609060101010101" pitchFamily="49" charset="-122"/>
                <a:cs typeface="Times New Roman" panose="02020603050405020304" pitchFamily="18" charset="0"/>
              </a:rPr>
              <a:t>、</a:t>
            </a:r>
            <a:r>
              <a:rPr lang="en-US" altLang="zh-CN" sz="2200" dirty="0" smtClean="0">
                <a:solidFill>
                  <a:srgbClr val="FF00FF"/>
                </a:solidFill>
                <a:ea typeface="楷体" panose="02010609060101010101" pitchFamily="49" charset="-122"/>
                <a:cs typeface="Times New Roman" panose="02020603050405020304" pitchFamily="18" charset="0"/>
              </a:rPr>
              <a:t>3</a:t>
            </a:r>
            <a:r>
              <a:rPr lang="zh-CN" altLang="en-US" sz="2200" dirty="0" smtClean="0">
                <a:solidFill>
                  <a:srgbClr val="FF00FF"/>
                </a:solidFill>
                <a:ea typeface="楷体" panose="02010609060101010101" pitchFamily="49" charset="-122"/>
                <a:cs typeface="Times New Roman" panose="02020603050405020304" pitchFamily="18" charset="0"/>
              </a:rPr>
              <a:t>、</a:t>
            </a:r>
            <a:r>
              <a:rPr lang="en-US" altLang="zh-CN" sz="2200" dirty="0" smtClean="0">
                <a:solidFill>
                  <a:srgbClr val="FF00FF"/>
                </a:solidFill>
                <a:ea typeface="楷体" panose="02010609060101010101" pitchFamily="49" charset="-122"/>
                <a:cs typeface="Times New Roman" panose="02020603050405020304" pitchFamily="18" charset="0"/>
              </a:rPr>
              <a:t>1</a:t>
            </a:r>
            <a:r>
              <a:rPr lang="zh-CN" altLang="en-US" sz="2200" dirty="0" smtClean="0">
                <a:ea typeface="楷体" panose="02010609060101010101" pitchFamily="49" charset="-122"/>
                <a:cs typeface="Times New Roman" panose="02020603050405020304" pitchFamily="18" charset="0"/>
              </a:rPr>
              <a:t>，则顶点</a:t>
            </a:r>
            <a:r>
              <a:rPr lang="en-US" altLang="zh-CN" sz="2200" dirty="0" smtClean="0">
                <a:ea typeface="楷体" panose="02010609060101010101" pitchFamily="49" charset="-122"/>
                <a:cs typeface="Times New Roman" panose="02020603050405020304" pitchFamily="18" charset="0"/>
              </a:rPr>
              <a:t>1</a:t>
            </a:r>
            <a:r>
              <a:rPr lang="en-US" altLang="zh-CN" sz="2200" dirty="0" smtClean="0">
                <a:ea typeface="楷体" panose="02010609060101010101" pitchFamily="49" charset="-122"/>
                <a:cs typeface="Times New Roman" panose="02020603050405020304" pitchFamily="18" charset="0"/>
                <a:sym typeface="Wingdings" panose="05000000000000000000"/>
              </a:rPr>
              <a:t> </a:t>
            </a:r>
            <a:r>
              <a:rPr lang="en-US" altLang="zh-CN" sz="2200" dirty="0" smtClean="0">
                <a:ea typeface="楷体" panose="02010609060101010101" pitchFamily="49" charset="-122"/>
                <a:cs typeface="Times New Roman" panose="02020603050405020304" pitchFamily="18" charset="0"/>
              </a:rPr>
              <a:t>0</a:t>
            </a:r>
            <a:r>
              <a:rPr lang="zh-CN" altLang="en-US" sz="2200" dirty="0" smtClean="0">
                <a:ea typeface="楷体" panose="02010609060101010101" pitchFamily="49" charset="-122"/>
                <a:cs typeface="Times New Roman" panose="02020603050405020304" pitchFamily="18" charset="0"/>
              </a:rPr>
              <a:t>的最短路径为</a:t>
            </a:r>
            <a:r>
              <a:rPr lang="en-US" altLang="zh-CN" sz="2200" dirty="0" smtClean="0">
                <a:solidFill>
                  <a:srgbClr val="FF0000"/>
                </a:solidFill>
                <a:ea typeface="楷体" panose="02010609060101010101" pitchFamily="49" charset="-122"/>
                <a:cs typeface="Times New Roman" panose="02020603050405020304" pitchFamily="18" charset="0"/>
              </a:rPr>
              <a:t>1→3→2→0</a:t>
            </a:r>
            <a:r>
              <a:rPr lang="zh-CN" altLang="en-US" sz="2200" dirty="0" smtClean="0">
                <a:ea typeface="楷体" panose="02010609060101010101" pitchFamily="49" charset="-122"/>
                <a:cs typeface="Times New Roman" panose="02020603050405020304" pitchFamily="18" charset="0"/>
              </a:rPr>
              <a:t>。</a:t>
            </a:r>
            <a:endParaRPr lang="zh-CN" altLang="en-US" sz="2200" dirty="0">
              <a:ea typeface="楷体" panose="02010609060101010101" pitchFamily="49" charset="-122"/>
              <a:cs typeface="Times New Roman" panose="02020603050405020304" pitchFamily="18" charset="0"/>
            </a:endParaRPr>
          </a:p>
        </p:txBody>
      </p:sp>
      <p:sp>
        <p:nvSpPr>
          <p:cNvPr id="7" name="TextBox 6"/>
          <p:cNvSpPr txBox="1"/>
          <p:nvPr/>
        </p:nvSpPr>
        <p:spPr>
          <a:xfrm>
            <a:off x="428596" y="3000372"/>
            <a:ext cx="2857520" cy="461665"/>
          </a:xfrm>
          <a:prstGeom prst="rect">
            <a:avLst/>
          </a:prstGeom>
          <a:noFill/>
        </p:spPr>
        <p:txBody>
          <a:bodyPr wrap="square" rtlCol="0">
            <a:spAutoFit/>
          </a:bodyPr>
          <a:lstStyle/>
          <a:p>
            <a:pPr algn="l">
              <a:spcBef>
                <a:spcPts val="60"/>
              </a:spcBef>
            </a:pPr>
            <a:r>
              <a:rPr lang="zh-CN" altLang="en-US" dirty="0" smtClean="0">
                <a:ea typeface="楷体" panose="02010609060101010101" pitchFamily="49" charset="-122"/>
                <a:cs typeface="Times New Roman" panose="02020603050405020304" pitchFamily="18" charset="0"/>
                <a:sym typeface="Wingdings" panose="05000000000000000000"/>
              </a:rPr>
              <a:t>  </a:t>
            </a:r>
            <a:r>
              <a:rPr lang="zh-CN" altLang="en-US" dirty="0" smtClean="0">
                <a:ea typeface="楷体" panose="02010609060101010101" pitchFamily="49" charset="-122"/>
                <a:cs typeface="Times New Roman" panose="02020603050405020304" pitchFamily="18" charset="0"/>
              </a:rPr>
              <a:t>求最短路径：</a:t>
            </a:r>
          </a:p>
        </p:txBody>
      </p:sp>
      <p:sp>
        <p:nvSpPr>
          <p:cNvPr id="17" name="TextBox 16"/>
          <p:cNvSpPr txBox="1"/>
          <p:nvPr/>
        </p:nvSpPr>
        <p:spPr>
          <a:xfrm>
            <a:off x="2928926" y="217478"/>
            <a:ext cx="642942" cy="461665"/>
          </a:xfrm>
          <a:prstGeom prst="rect">
            <a:avLst/>
          </a:prstGeom>
          <a:noFill/>
        </p:spPr>
        <p:txBody>
          <a:bodyPr wrap="square" rtlCol="0">
            <a:spAutoFit/>
          </a:bodyPr>
          <a:lstStyle/>
          <a:p>
            <a:r>
              <a:rPr lang="en-US" altLang="zh-CN" i="1" smtClean="0"/>
              <a:t>A</a:t>
            </a:r>
            <a:r>
              <a:rPr lang="en-US" altLang="zh-CN" baseline="-25000" smtClean="0"/>
              <a:t>3</a:t>
            </a:r>
            <a:endParaRPr lang="zh-CN" altLang="en-US" baseline="-25000"/>
          </a:p>
        </p:txBody>
      </p:sp>
      <p:graphicFrame>
        <p:nvGraphicFramePr>
          <p:cNvPr id="18" name="表格 17"/>
          <p:cNvGraphicFramePr>
            <a:graphicFrameLocks noGrp="1"/>
          </p:cNvGraphicFramePr>
          <p:nvPr/>
        </p:nvGraphicFramePr>
        <p:xfrm>
          <a:off x="1428727" y="788982"/>
          <a:ext cx="3071835" cy="1854200"/>
        </p:xfrm>
        <a:graphic>
          <a:graphicData uri="http://schemas.openxmlformats.org/drawingml/2006/table">
            <a:tbl>
              <a:tblPr firstRow="1" bandRow="1">
                <a:tableStyleId>{E8B1032C-EA38-4F05-BA0D-38AFFFC7BED3}</a:tableStyleId>
              </a:tblPr>
              <a:tblGrid>
                <a:gridCol w="614367">
                  <a:extLst>
                    <a:ext uri="{9D8B030D-6E8A-4147-A177-3AD203B41FA5}">
                      <a16:colId xmlns:a16="http://schemas.microsoft.com/office/drawing/2014/main" xmlns="" val="20000"/>
                    </a:ext>
                  </a:extLst>
                </a:gridCol>
                <a:gridCol w="614367">
                  <a:extLst>
                    <a:ext uri="{9D8B030D-6E8A-4147-A177-3AD203B41FA5}">
                      <a16:colId xmlns:a16="http://schemas.microsoft.com/office/drawing/2014/main" xmlns="" val="20001"/>
                    </a:ext>
                  </a:extLst>
                </a:gridCol>
                <a:gridCol w="614367">
                  <a:extLst>
                    <a:ext uri="{9D8B030D-6E8A-4147-A177-3AD203B41FA5}">
                      <a16:colId xmlns:a16="http://schemas.microsoft.com/office/drawing/2014/main" xmlns="" val="20002"/>
                    </a:ext>
                  </a:extLst>
                </a:gridCol>
                <a:gridCol w="614367">
                  <a:extLst>
                    <a:ext uri="{9D8B030D-6E8A-4147-A177-3AD203B41FA5}">
                      <a16:colId xmlns:a16="http://schemas.microsoft.com/office/drawing/2014/main" xmlns="" val="20003"/>
                    </a:ext>
                  </a:extLst>
                </a:gridCol>
                <a:gridCol w="614367">
                  <a:extLst>
                    <a:ext uri="{9D8B030D-6E8A-4147-A177-3AD203B41FA5}">
                      <a16:colId xmlns:a16="http://schemas.microsoft.com/office/drawing/2014/main" xmlns="" val="20004"/>
                    </a:ext>
                  </a:extLst>
                </a:gridCol>
              </a:tblGrid>
              <a:tr h="370840">
                <a:tc>
                  <a:txBody>
                    <a:bodyPr/>
                    <a:lstStyle/>
                    <a:p>
                      <a:pPr algn="ctr"/>
                      <a:endParaRPr lang="zh-CN" altLang="en-US" b="1">
                        <a:solidFill>
                          <a:srgbClr val="3333FF"/>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xmlns="" val="10000"/>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0</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5</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8</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7</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1</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cs typeface="Times New Roman" panose="02020603050405020304" pitchFamily="18" charset="0"/>
                        </a:rPr>
                        <a:t>6</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2</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3</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2</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370840">
                <a:tc>
                  <a:txBody>
                    <a:bodyPr/>
                    <a:lstStyle/>
                    <a:p>
                      <a:pPr algn="ctr"/>
                      <a:r>
                        <a:rPr lang="en-US" altLang="zh-CN" sz="1600" b="1" smtClean="0">
                          <a:solidFill>
                            <a:srgbClr val="FF0000"/>
                          </a:solidFill>
                          <a:latin typeface="Times New Roman" panose="02020603050405020304" pitchFamily="18" charset="0"/>
                          <a:cs typeface="Times New Roman" panose="02020603050405020304" pitchFamily="18" charset="0"/>
                        </a:rPr>
                        <a:t>3</a:t>
                      </a:r>
                      <a:endParaRPr lang="zh-CN" altLang="en-US" sz="1600" b="1">
                        <a:solidFill>
                          <a:srgbClr val="FF0000"/>
                        </a:solidFill>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b="1" smtClean="0">
                          <a:solidFill>
                            <a:srgbClr val="3333FF"/>
                          </a:solidFill>
                          <a:latin typeface="Times New Roman" panose="02020603050405020304" pitchFamily="18" charset="0"/>
                          <a:cs typeface="Times New Roman" panose="02020603050405020304" pitchFamily="18" charset="0"/>
                        </a:rPr>
                        <a:t>4</a:t>
                      </a:r>
                      <a:endParaRPr lang="zh-CN" altLang="en-US" b="1" smtClean="0">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1</a:t>
                      </a:r>
                      <a:endParaRPr lang="zh-CN" altLang="en-US" b="1">
                        <a:solidFill>
                          <a:srgbClr val="3333FF"/>
                        </a:solidFill>
                        <a:latin typeface="Times New Roman" panose="02020603050405020304" pitchFamily="18" charset="0"/>
                        <a:cs typeface="Times New Roman" panose="02020603050405020304" pitchFamily="18" charset="0"/>
                      </a:endParaRPr>
                    </a:p>
                  </a:txBody>
                  <a:tcPr/>
                </a:tc>
                <a:tc>
                  <a:txBody>
                    <a:bodyPr/>
                    <a:lstStyle/>
                    <a:p>
                      <a:pPr algn="ctr"/>
                      <a:r>
                        <a:rPr lang="en-US" altLang="zh-CN" b="1" smtClean="0">
                          <a:solidFill>
                            <a:srgbClr val="3333FF"/>
                          </a:solidFill>
                          <a:latin typeface="Times New Roman" panose="02020603050405020304" pitchFamily="18" charset="0"/>
                          <a:cs typeface="Times New Roman" panose="02020603050405020304" pitchFamily="18" charset="0"/>
                        </a:rPr>
                        <a:t>0</a:t>
                      </a:r>
                      <a:endParaRPr lang="zh-CN" altLang="en-US" b="1">
                        <a:solidFill>
                          <a:srgbClr val="3333FF"/>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bl>
          </a:graphicData>
        </a:graphic>
      </p:graphicFrame>
      <p:sp>
        <p:nvSpPr>
          <p:cNvPr id="21" name="TextBox 20"/>
          <p:cNvSpPr txBox="1"/>
          <p:nvPr/>
        </p:nvSpPr>
        <p:spPr>
          <a:xfrm>
            <a:off x="7000890" y="217478"/>
            <a:ext cx="1000133" cy="461665"/>
          </a:xfrm>
          <a:prstGeom prst="rect">
            <a:avLst/>
          </a:prstGeom>
          <a:noFill/>
        </p:spPr>
        <p:txBody>
          <a:bodyPr wrap="square" rtlCol="0">
            <a:spAutoFit/>
          </a:bodyPr>
          <a:lstStyle/>
          <a:p>
            <a:r>
              <a:rPr lang="en-US" altLang="zh-CN" smtClean="0"/>
              <a:t>path</a:t>
            </a:r>
            <a:r>
              <a:rPr lang="en-US" altLang="zh-CN" baseline="-25000" smtClean="0"/>
              <a:t>3</a:t>
            </a:r>
            <a:endParaRPr lang="zh-CN" altLang="en-US" baseline="-25000"/>
          </a:p>
        </p:txBody>
      </p:sp>
      <p:grpSp>
        <p:nvGrpSpPr>
          <p:cNvPr id="32" name="组合 31"/>
          <p:cNvGrpSpPr/>
          <p:nvPr/>
        </p:nvGrpSpPr>
        <p:grpSpPr>
          <a:xfrm>
            <a:off x="2571736" y="1428736"/>
            <a:ext cx="5572164" cy="3357586"/>
            <a:chOff x="2571736" y="1428736"/>
            <a:chExt cx="5572164" cy="3357586"/>
          </a:xfrm>
        </p:grpSpPr>
        <p:sp>
          <p:nvSpPr>
            <p:cNvPr id="13" name="椭圆 12"/>
            <p:cNvSpPr/>
            <p:nvPr/>
          </p:nvSpPr>
          <p:spPr>
            <a:xfrm>
              <a:off x="7500958" y="1428736"/>
              <a:ext cx="642942" cy="571504"/>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p:cNvCxnSpPr/>
            <p:nvPr/>
          </p:nvCxnSpPr>
          <p:spPr>
            <a:xfrm flipV="1">
              <a:off x="2571736" y="1928802"/>
              <a:ext cx="5072098" cy="28575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702572" y="1525426"/>
              <a:ext cx="285752" cy="324000"/>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3</a:t>
              </a:r>
              <a:endParaRPr lang="zh-CN" altLang="en-US">
                <a:solidFill>
                  <a:srgbClr val="FF0000"/>
                </a:solidFill>
                <a:latin typeface="楷体" panose="02010609060101010101" pitchFamily="49" charset="-122"/>
                <a:ea typeface="楷体" panose="02010609060101010101" pitchFamily="49" charset="-122"/>
              </a:endParaRPr>
            </a:p>
          </p:txBody>
        </p:sp>
      </p:grpSp>
      <p:grpSp>
        <p:nvGrpSpPr>
          <p:cNvPr id="30" name="组合 29"/>
          <p:cNvGrpSpPr/>
          <p:nvPr/>
        </p:nvGrpSpPr>
        <p:grpSpPr>
          <a:xfrm>
            <a:off x="2500298" y="1428736"/>
            <a:ext cx="4475194" cy="2857520"/>
            <a:chOff x="2500298" y="1428736"/>
            <a:chExt cx="4475194" cy="2857520"/>
          </a:xfrm>
        </p:grpSpPr>
        <p:sp>
          <p:nvSpPr>
            <p:cNvPr id="9" name="椭圆 8"/>
            <p:cNvSpPr/>
            <p:nvPr/>
          </p:nvSpPr>
          <p:spPr>
            <a:xfrm>
              <a:off x="6332550" y="1428736"/>
              <a:ext cx="642942" cy="571504"/>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p:cNvCxnSpPr>
              <a:endCxn id="9" idx="3"/>
            </p:cNvCxnSpPr>
            <p:nvPr/>
          </p:nvCxnSpPr>
          <p:spPr>
            <a:xfrm flipV="1">
              <a:off x="2500298" y="1916545"/>
              <a:ext cx="3926409" cy="236971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6513526" y="1532496"/>
              <a:ext cx="285752" cy="324000"/>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2</a:t>
              </a:r>
              <a:endParaRPr lang="zh-CN" altLang="en-US">
                <a:solidFill>
                  <a:srgbClr val="FF0000"/>
                </a:solidFill>
                <a:latin typeface="楷体" panose="02010609060101010101" pitchFamily="49" charset="-122"/>
                <a:ea typeface="楷体" panose="02010609060101010101" pitchFamily="49" charset="-122"/>
              </a:endParaRPr>
            </a:p>
          </p:txBody>
        </p:sp>
      </p:grpSp>
      <p:grpSp>
        <p:nvGrpSpPr>
          <p:cNvPr id="34" name="组合 33"/>
          <p:cNvGrpSpPr/>
          <p:nvPr/>
        </p:nvGrpSpPr>
        <p:grpSpPr>
          <a:xfrm>
            <a:off x="2428860" y="1416036"/>
            <a:ext cx="6357982" cy="3870352"/>
            <a:chOff x="2428860" y="1416036"/>
            <a:chExt cx="6357982" cy="3870352"/>
          </a:xfrm>
        </p:grpSpPr>
        <p:sp>
          <p:nvSpPr>
            <p:cNvPr id="14" name="椭圆 13"/>
            <p:cNvSpPr/>
            <p:nvPr/>
          </p:nvSpPr>
          <p:spPr>
            <a:xfrm>
              <a:off x="8143900" y="1416036"/>
              <a:ext cx="642942" cy="571504"/>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a:endCxn id="14" idx="3"/>
            </p:cNvCxnSpPr>
            <p:nvPr/>
          </p:nvCxnSpPr>
          <p:spPr>
            <a:xfrm flipV="1">
              <a:off x="2428860" y="1903845"/>
              <a:ext cx="5809197" cy="338254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8337576" y="1524558"/>
              <a:ext cx="28575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lIns="0" tIns="0" rIns="0" bIns="0">
              <a:spAutoFit/>
            </a:bodyPr>
            <a:lstStyle/>
            <a:p>
              <a:pPr algn="ctr"/>
              <a:r>
                <a:rPr lang="en-US" altLang="zh-CN" smtClean="0">
                  <a:solidFill>
                    <a:srgbClr val="FF0000"/>
                  </a:solidFill>
                  <a:latin typeface="楷体" panose="02010609060101010101" pitchFamily="49" charset="-122"/>
                  <a:ea typeface="楷体" panose="02010609060101010101" pitchFamily="49" charset="-122"/>
                </a:rPr>
                <a:t>1</a:t>
              </a:r>
              <a:endParaRPr lang="zh-CN" altLang="en-US">
                <a:solidFill>
                  <a:srgbClr val="FF0000"/>
                </a:solidFill>
                <a:latin typeface="楷体" panose="02010609060101010101" pitchFamily="49" charset="-122"/>
                <a:ea typeface="楷体" panose="02010609060101010101" pitchFamily="49" charset="-122"/>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166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142845" y="79355"/>
            <a:ext cx="3143272" cy="420687"/>
          </a:xfrm>
          <a:prstGeom prst="rect">
            <a:avLst/>
          </a:prstGeom>
          <a:noFill/>
          <a:ln w="9525">
            <a:noFill/>
            <a:miter lim="800000"/>
          </a:ln>
          <a:effectLst/>
        </p:spPr>
        <p:txBody>
          <a:bodyPr wrap="square">
            <a:spAutoFit/>
          </a:bodyPr>
          <a:lstStyle/>
          <a:p>
            <a:pPr algn="just">
              <a:lnSpc>
                <a:spcPct val="90000"/>
              </a:lnSpc>
            </a:pPr>
            <a:r>
              <a:rPr kumimoji="1" lang="zh-CN" altLang="en-US" dirty="0">
                <a:latin typeface="楷体" panose="02010609060101010101" pitchFamily="49" charset="-122"/>
                <a:ea typeface="楷体" panose="02010609060101010101" pitchFamily="49" charset="-122"/>
              </a:rPr>
              <a:t>弗洛伊德算法如下：</a:t>
            </a:r>
          </a:p>
        </p:txBody>
      </p:sp>
      <p:sp>
        <p:nvSpPr>
          <p:cNvPr id="160771" name="Text Box 3"/>
          <p:cNvSpPr txBox="1">
            <a:spLocks noChangeArrowheads="1"/>
          </p:cNvSpPr>
          <p:nvPr/>
        </p:nvSpPr>
        <p:spPr bwMode="auto">
          <a:xfrm>
            <a:off x="142844" y="636563"/>
            <a:ext cx="8035951" cy="5577663"/>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wrap="square" bIns="144000">
            <a:spAutoFit/>
          </a:bodyPr>
          <a:lstStyle/>
          <a:p>
            <a:pPr algn="l">
              <a:spcBef>
                <a:spcPts val="12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void Floyd(</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MatGraph</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g)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求每对顶点之间的最短路径</a:t>
            </a:r>
          </a:p>
          <a:p>
            <a:pPr algn="l">
              <a:spcBef>
                <a:spcPts val="1200"/>
              </a:spcBef>
            </a:pP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MAXVEX</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MAXVEX</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建立</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数组</a:t>
            </a:r>
          </a:p>
          <a:p>
            <a:pPr algn="l">
              <a:spcBef>
                <a:spcPts val="1200"/>
              </a:spcBef>
            </a:pP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path[</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MAXVEX</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MAXVEX</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建立</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path</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数组</a:t>
            </a:r>
          </a:p>
          <a:p>
            <a:pPr algn="l">
              <a:spcBef>
                <a:spcPts val="1200"/>
              </a:spcBef>
            </a:pP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j, k</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1200"/>
              </a:spcBef>
            </a:pP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for (</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g.n;i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120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for </a:t>
            </a:r>
            <a:r>
              <a:rPr lang="nb-NO"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(j=0;j&lt;g.n;j++) </a:t>
            </a:r>
          </a:p>
          <a:p>
            <a:pPr algn="l">
              <a:spcBef>
                <a:spcPts val="1200"/>
              </a:spcBef>
            </a:pPr>
            <a:r>
              <a:rPr lang="nb-NO"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       </a:t>
            </a:r>
            <a:r>
              <a:rPr lang="nb-NO"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A[i][j]=g.edges[i][j];</a:t>
            </a:r>
          </a:p>
          <a:p>
            <a:pPr algn="l">
              <a:spcBef>
                <a:spcPts val="1200"/>
              </a:spcBef>
            </a:pPr>
            <a:r>
              <a:rPr lang="nb-NO"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nb-NO"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if (</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 &amp;&amp; </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g.edges</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][j]&lt;INF)</a:t>
            </a:r>
          </a:p>
          <a:p>
            <a:pPr algn="l">
              <a:spcBef>
                <a:spcPts val="120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path[</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顶点之间有一条边时</a:t>
            </a:r>
          </a:p>
          <a:p>
            <a:pPr algn="l">
              <a:spcBef>
                <a:spcPts val="120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else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顶点之间没有一条边时</a:t>
            </a:r>
          </a:p>
          <a:p>
            <a:pPr algn="l">
              <a:spcBef>
                <a:spcPts val="1200"/>
              </a:spcBef>
            </a:pPr>
            <a:r>
              <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path[</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][j]=-1;</a:t>
            </a:r>
          </a:p>
          <a:p>
            <a:pPr algn="l">
              <a:spcBef>
                <a:spcPts val="1200"/>
              </a:spcBef>
            </a:pP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p>
        </p:txBody>
      </p:sp>
      <p:grpSp>
        <p:nvGrpSpPr>
          <p:cNvPr id="14" name="组合 13"/>
          <p:cNvGrpSpPr/>
          <p:nvPr/>
        </p:nvGrpSpPr>
        <p:grpSpPr>
          <a:xfrm>
            <a:off x="463491" y="2443133"/>
            <a:ext cx="8572560" cy="3643338"/>
            <a:chOff x="571472" y="2714620"/>
            <a:chExt cx="8572560" cy="3643338"/>
          </a:xfrm>
        </p:grpSpPr>
        <p:sp>
          <p:nvSpPr>
            <p:cNvPr id="5" name="矩形 4"/>
            <p:cNvSpPr/>
            <p:nvPr/>
          </p:nvSpPr>
          <p:spPr>
            <a:xfrm>
              <a:off x="571472" y="2714620"/>
              <a:ext cx="6715172" cy="3643338"/>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7643834" y="4168780"/>
              <a:ext cx="1500198" cy="707886"/>
            </a:xfrm>
            <a:prstGeom prst="rect">
              <a:avLst/>
            </a:prstGeom>
            <a:noFill/>
          </p:spPr>
          <p:txBody>
            <a:bodyPr wrap="square" rtlCol="0">
              <a:spAutoFit/>
            </a:bodyPr>
            <a:lstStyle/>
            <a:p>
              <a:r>
                <a:rPr kumimoji="1" lang="en-US" altLang="zh-CN" sz="2000" i="1" dirty="0" smtClean="0">
                  <a:ea typeface="楷体" panose="02010609060101010101" pitchFamily="49" charset="-122"/>
                  <a:cs typeface="Times New Roman" panose="02020603050405020304" pitchFamily="18" charset="0"/>
                </a:rPr>
                <a:t>A</a:t>
              </a:r>
              <a:r>
                <a:rPr kumimoji="1" lang="zh-CN" altLang="en-US" sz="2000" dirty="0" smtClean="0">
                  <a:ea typeface="楷体" panose="02010609060101010101" pitchFamily="49" charset="-122"/>
                  <a:cs typeface="Times New Roman" panose="02020603050405020304" pitchFamily="18" charset="0"/>
                </a:rPr>
                <a:t>和</a:t>
              </a:r>
              <a:r>
                <a:rPr kumimoji="1" lang="en-US" altLang="zh-CN" sz="2000" dirty="0" smtClean="0">
                  <a:ea typeface="楷体" panose="02010609060101010101" pitchFamily="49" charset="-122"/>
                  <a:cs typeface="Times New Roman" panose="02020603050405020304" pitchFamily="18" charset="0"/>
                </a:rPr>
                <a:t>path</a:t>
              </a:r>
              <a:r>
                <a:rPr kumimoji="1" lang="zh-CN" altLang="en-US" sz="2000" dirty="0" smtClean="0">
                  <a:ea typeface="楷体" panose="02010609060101010101" pitchFamily="49" charset="-122"/>
                  <a:cs typeface="Times New Roman" panose="02020603050405020304" pitchFamily="18" charset="0"/>
                </a:rPr>
                <a:t>数组初始化</a:t>
              </a:r>
              <a:endParaRPr lang="zh-CN" altLang="en-US" sz="2000" i="1" dirty="0"/>
            </a:p>
          </p:txBody>
        </p:sp>
        <p:cxnSp>
          <p:nvCxnSpPr>
            <p:cNvPr id="7" name="直接连接符 6"/>
            <p:cNvCxnSpPr>
              <a:stCxn id="5" idx="3"/>
              <a:endCxn id="6" idx="1"/>
            </p:cNvCxnSpPr>
            <p:nvPr/>
          </p:nvCxnSpPr>
          <p:spPr>
            <a:xfrm flipV="1">
              <a:off x="7286644" y="4522723"/>
              <a:ext cx="357190" cy="13566"/>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167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077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077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077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0771">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0771">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0771">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0771">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Text Box 4"/>
          <p:cNvSpPr txBox="1">
            <a:spLocks noChangeArrowheads="1"/>
          </p:cNvSpPr>
          <p:nvPr/>
        </p:nvSpPr>
        <p:spPr bwMode="auto">
          <a:xfrm>
            <a:off x="179388" y="333375"/>
            <a:ext cx="8785225" cy="4054475"/>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a:spAutoFit/>
          </a:bodyPr>
          <a:lstStyle/>
          <a:p>
            <a:pPr algn="l">
              <a:spcBef>
                <a:spcPts val="1200"/>
              </a:spcBef>
            </a:pP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for (k=</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0;k</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3333FF"/>
                </a:solidFill>
                <a:latin typeface="Times New Roman" panose="02020603050405020304" pitchFamily="18" charset="0"/>
                <a:ea typeface="楷体" panose="02010609060101010101" pitchFamily="49" charset="-122"/>
                <a:cs typeface="Times New Roman" panose="02020603050405020304" pitchFamily="18" charset="0"/>
              </a:rPr>
              <a:t>g.n;k</a:t>
            </a:r>
            <a:r>
              <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求</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baseline="-25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][j]</a:t>
            </a:r>
          </a:p>
          <a:p>
            <a:pPr algn="l">
              <a:spcBef>
                <a:spcPts val="1200"/>
              </a:spcBef>
            </a:pPr>
            <a:r>
              <a:rPr lang="zh-CN" altLang="en-US"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for </a:t>
            </a: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(i=0;i&lt;g.n;i++)</a:t>
            </a:r>
          </a:p>
          <a:p>
            <a:pPr algn="l">
              <a:spcBef>
                <a:spcPts val="1200"/>
              </a:spcBef>
            </a:pPr>
            <a:r>
              <a:rPr lang="zh-CN" altLang="nb-NO"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nb-NO"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for </a:t>
            </a: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(j=0;j&lt;g.n;j++)</a:t>
            </a:r>
          </a:p>
          <a:p>
            <a:pPr algn="l">
              <a:spcBef>
                <a:spcPts val="1200"/>
              </a:spcBef>
            </a:pP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nb-NO"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nb-NO"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if </a:t>
            </a: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(A[i][j]&gt;A[i][k]+A[k][j])	</a:t>
            </a:r>
            <a:r>
              <a:rPr lang="nb-NO"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nb-NO"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找到更短路径</a:t>
            </a:r>
          </a:p>
          <a:p>
            <a:pPr algn="l">
              <a:spcBef>
                <a:spcPts val="1200"/>
              </a:spcBef>
            </a:pPr>
            <a:r>
              <a:rPr lang="zh-CN" altLang="nb-NO"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nb-NO"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nb-NO"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nb-NO"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A[i][j]=</a:t>
            </a:r>
            <a:r>
              <a:rPr lang="nb-NO"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A[i][k]+A[k][j</a:t>
            </a:r>
            <a:r>
              <a:rPr lang="nb-NO"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nb-NO"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nb-NO"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修改路径长度</a:t>
            </a:r>
          </a:p>
          <a:p>
            <a:pPr algn="l">
              <a:spcBef>
                <a:spcPts val="1200"/>
              </a:spcBef>
            </a:pPr>
            <a:r>
              <a:rPr lang="zh-CN" altLang="nb-NO"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nb-NO"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path[i][j]=</a:t>
            </a:r>
            <a:r>
              <a:rPr lang="nb-NO"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path[k][j]</a:t>
            </a: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nb-NO"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修改最短路径为经过顶点</a:t>
            </a:r>
            <a:r>
              <a:rPr lang="nb-NO"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k</a:t>
            </a:r>
          </a:p>
          <a:p>
            <a:pPr algn="l">
              <a:spcBef>
                <a:spcPts val="1200"/>
              </a:spcBef>
            </a:pPr>
            <a:r>
              <a:rPr lang="zh-CN" altLang="nb-NO"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nb-NO"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p>
          <a:p>
            <a:pPr algn="l">
              <a:spcBef>
                <a:spcPts val="1200"/>
              </a:spcBef>
            </a:pPr>
            <a:r>
              <a:rPr lang="zh-CN" altLang="nb-NO"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nb-NO"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a:t>
            </a:r>
            <a:endPar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1200"/>
              </a:spcBef>
            </a:pPr>
            <a:r>
              <a:rPr lang="nb-NO"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000" dirty="0">
              <a:solidFill>
                <a:srgbClr val="3333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3717" name="Text Box 5"/>
          <p:cNvSpPr txBox="1">
            <a:spLocks noChangeArrowheads="1"/>
          </p:cNvSpPr>
          <p:nvPr/>
        </p:nvSpPr>
        <p:spPr bwMode="auto">
          <a:xfrm>
            <a:off x="468313" y="4581525"/>
            <a:ext cx="6697662" cy="457200"/>
          </a:xfrm>
          <a:prstGeom prst="rect">
            <a:avLst/>
          </a:prstGeom>
          <a:noFill/>
          <a:ln w="9525">
            <a:noFill/>
            <a:miter lim="800000"/>
          </a:ln>
          <a:effectLst/>
        </p:spPr>
        <p:txBody>
          <a:bodyPr>
            <a:spAutoFit/>
          </a:bodyPr>
          <a:lstStyle/>
          <a:p>
            <a:r>
              <a:rPr lang="zh-CN" altLang="en-US" dirty="0">
                <a:ea typeface="楷体" panose="02010609060101010101" pitchFamily="49" charset="-122"/>
                <a:cs typeface="Times New Roman" panose="02020603050405020304" pitchFamily="18" charset="0"/>
              </a:rPr>
              <a:t>本算法的时间复杂度为</a:t>
            </a:r>
            <a:r>
              <a:rPr lang="en-US" altLang="zh-CN" dirty="0">
                <a:solidFill>
                  <a:srgbClr val="FF0000"/>
                </a:solidFill>
                <a:ea typeface="楷体" panose="02010609060101010101" pitchFamily="49" charset="-122"/>
                <a:cs typeface="Times New Roman" panose="02020603050405020304" pitchFamily="18" charset="0"/>
              </a:rPr>
              <a:t>O(</a:t>
            </a:r>
            <a:r>
              <a:rPr lang="en-US" altLang="zh-CN" i="1" dirty="0" err="1">
                <a:solidFill>
                  <a:srgbClr val="FF0000"/>
                </a:solidFill>
                <a:ea typeface="楷体" panose="02010609060101010101" pitchFamily="49" charset="-122"/>
                <a:cs typeface="Times New Roman" panose="02020603050405020304" pitchFamily="18" charset="0"/>
              </a:rPr>
              <a:t>n</a:t>
            </a:r>
            <a:r>
              <a:rPr lang="en-US" altLang="zh-CN" baseline="30000" dirty="0" err="1">
                <a:solidFill>
                  <a:srgbClr val="FF0000"/>
                </a:solidFill>
                <a:ea typeface="楷体" panose="02010609060101010101" pitchFamily="49" charset="-122"/>
                <a:cs typeface="Times New Roman" panose="02020603050405020304" pitchFamily="18" charset="0"/>
              </a:rPr>
              <a:t>3</a:t>
            </a:r>
            <a:r>
              <a:rPr lang="en-US" altLang="zh-CN" dirty="0">
                <a:solidFill>
                  <a:srgbClr val="FF0000"/>
                </a:solidFill>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p>
        </p:txBody>
      </p:sp>
      <p:grpSp>
        <p:nvGrpSpPr>
          <p:cNvPr id="10" name="组合 9"/>
          <p:cNvGrpSpPr/>
          <p:nvPr/>
        </p:nvGrpSpPr>
        <p:grpSpPr>
          <a:xfrm>
            <a:off x="785786" y="857232"/>
            <a:ext cx="8274108" cy="2643206"/>
            <a:chOff x="785786" y="857232"/>
            <a:chExt cx="8274108" cy="2643206"/>
          </a:xfrm>
        </p:grpSpPr>
        <p:sp>
          <p:nvSpPr>
            <p:cNvPr id="5" name="矩形 4"/>
            <p:cNvSpPr/>
            <p:nvPr/>
          </p:nvSpPr>
          <p:spPr>
            <a:xfrm>
              <a:off x="785786" y="857232"/>
              <a:ext cx="7286676" cy="2643206"/>
            </a:xfrm>
            <a:prstGeom prst="rect">
              <a:avLst/>
            </a:prstGeom>
            <a:solidFill>
              <a:schemeClr val="accent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8559828" y="1786914"/>
              <a:ext cx="500066" cy="784830"/>
            </a:xfrm>
            <a:prstGeom prst="rect">
              <a:avLst/>
            </a:prstGeom>
            <a:noFill/>
          </p:spPr>
          <p:txBody>
            <a:bodyPr wrap="square" rtlCol="0">
              <a:spAutoFit/>
            </a:bodyPr>
            <a:lstStyle/>
            <a:p>
              <a:pPr>
                <a:spcBef>
                  <a:spcPts val="600"/>
                </a:spcBef>
              </a:pPr>
              <a:r>
                <a:rPr lang="zh-CN" altLang="en-US" sz="2000" dirty="0" smtClean="0">
                  <a:latin typeface="楷体" panose="02010609060101010101" pitchFamily="49" charset="-122"/>
                  <a:ea typeface="楷体" panose="02010609060101010101" pitchFamily="49" charset="-122"/>
                </a:rPr>
                <a:t>调</a:t>
              </a:r>
              <a:endParaRPr lang="en-US" altLang="zh-CN" sz="2000" dirty="0" smtClean="0">
                <a:latin typeface="楷体" panose="02010609060101010101" pitchFamily="49" charset="-122"/>
                <a:ea typeface="楷体" panose="02010609060101010101" pitchFamily="49" charset="-122"/>
              </a:endParaRPr>
            </a:p>
            <a:p>
              <a:pPr>
                <a:spcBef>
                  <a:spcPts val="600"/>
                </a:spcBef>
              </a:pPr>
              <a:r>
                <a:rPr lang="zh-CN" altLang="en-US" sz="2000" dirty="0" smtClean="0">
                  <a:latin typeface="楷体" panose="02010609060101010101" pitchFamily="49" charset="-122"/>
                  <a:ea typeface="楷体" panose="02010609060101010101" pitchFamily="49" charset="-122"/>
                </a:rPr>
                <a:t>整</a:t>
              </a:r>
              <a:endParaRPr lang="zh-CN" altLang="en-US" sz="2000" dirty="0">
                <a:latin typeface="楷体" panose="02010609060101010101" pitchFamily="49" charset="-122"/>
                <a:ea typeface="楷体" panose="02010609060101010101" pitchFamily="49" charset="-122"/>
              </a:endParaRPr>
            </a:p>
          </p:txBody>
        </p:sp>
        <p:cxnSp>
          <p:nvCxnSpPr>
            <p:cNvPr id="7" name="直接连接符 6"/>
            <p:cNvCxnSpPr>
              <a:stCxn id="5" idx="3"/>
              <a:endCxn id="6" idx="1"/>
            </p:cNvCxnSpPr>
            <p:nvPr/>
          </p:nvCxnSpPr>
          <p:spPr>
            <a:xfrm>
              <a:off x="8072462" y="2178835"/>
              <a:ext cx="487366" cy="494"/>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168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437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71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371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371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371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371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371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371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37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7" grpId="0" bldLvl="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2" name="Text Box 4"/>
          <p:cNvSpPr txBox="1">
            <a:spLocks noChangeArrowheads="1"/>
          </p:cNvSpPr>
          <p:nvPr/>
        </p:nvSpPr>
        <p:spPr bwMode="auto">
          <a:xfrm>
            <a:off x="1157605" y="918210"/>
            <a:ext cx="7056120" cy="2681605"/>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3200"/>
              </a:lnSpc>
            </a:pPr>
            <a:r>
              <a:rPr lang="zh-CN" altLang="en-US" dirty="0">
                <a:solidFill>
                  <a:srgbClr val="FF3300"/>
                </a:solidFill>
                <a:latin typeface="黑体" panose="02010609060101010101" pitchFamily="49" charset="-122"/>
                <a:ea typeface="黑体" panose="02010609060101010101" pitchFamily="49" charset="-122"/>
                <a:cs typeface="Times New Roman" panose="02020603050405020304" pitchFamily="18" charset="0"/>
              </a:rPr>
              <a:t>思考题</a:t>
            </a:r>
          </a:p>
          <a:p>
            <a:pPr algn="l">
              <a:lnSpc>
                <a:spcPts val="3400"/>
              </a:lnSpc>
            </a:pPr>
            <a:r>
              <a:rPr lang="zh-CN" altLang="en-US" dirty="0">
                <a:solidFill>
                  <a:srgbClr val="FF3300"/>
                </a:solidFill>
                <a:ea typeface="楷体" panose="02010609060101010101" pitchFamily="49" charset="-122"/>
                <a:cs typeface="Times New Roman" panose="02020603050405020304" pitchFamily="18" charset="0"/>
              </a:rPr>
              <a:t>　　</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求所有</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顶点之间的最短路径</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可以对每个顶点调用一次</a:t>
            </a:r>
            <a:r>
              <a:rPr lang="en-US" altLang="zh-CN" sz="22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Dijkstra</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，总共调用</a:t>
            </a:r>
            <a:r>
              <a:rPr lang="en-US" altLang="zh-CN" sz="22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次即可，其时间复杂度为</a:t>
            </a:r>
            <a:r>
              <a:rPr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2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3400"/>
              </a:lnSpc>
            </a:pP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而</a:t>
            </a:r>
            <a:r>
              <a:rPr kumimoji="1"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Floyd</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算法的</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时间复杂度也为</a:t>
            </a:r>
            <a:r>
              <a:rPr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200" i="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baseline="30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。两者有什么不同？</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169</a:t>
            </a:fld>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642910" y="285728"/>
            <a:ext cx="8102629" cy="2308324"/>
          </a:xfrm>
          <a:prstGeom prst="rect">
            <a:avLst/>
          </a:prstGeom>
          <a:noFill/>
          <a:ln w="9525">
            <a:noFill/>
            <a:miter lim="800000"/>
          </a:ln>
          <a:effectLst/>
        </p:spPr>
        <p:txBody>
          <a:bodyPr wrap="square">
            <a:spAutoFit/>
          </a:bodyPr>
          <a:lstStyle/>
          <a:p>
            <a:pPr algn="l">
              <a:spcBef>
                <a:spcPct val="50000"/>
              </a:spcBef>
            </a:pPr>
            <a:r>
              <a:rPr kumimoji="1" lang="en-US" altLang="zh-CN" dirty="0" smtClean="0">
                <a:solidFill>
                  <a:srgbClr val="FF0000"/>
                </a:solidFill>
                <a:ea typeface="黑体" panose="02010609060101010101" pitchFamily="49" charset="-122"/>
                <a:cs typeface="Times New Roman" panose="02020603050405020304" pitchFamily="18" charset="0"/>
              </a:rPr>
              <a:t>10</a:t>
            </a:r>
            <a:r>
              <a:rPr kumimoji="1" lang="zh-CN" altLang="en-US" dirty="0" smtClean="0">
                <a:solidFill>
                  <a:srgbClr val="FF0000"/>
                </a:solidFill>
                <a:ea typeface="黑体" panose="02010609060101010101" pitchFamily="49" charset="-122"/>
                <a:cs typeface="Times New Roman" panose="02020603050405020304" pitchFamily="18" charset="0"/>
              </a:rPr>
              <a:t>、权和</a:t>
            </a:r>
            <a:r>
              <a:rPr kumimoji="1" lang="zh-CN" altLang="en-US" dirty="0">
                <a:solidFill>
                  <a:srgbClr val="FF0000"/>
                </a:solidFill>
                <a:ea typeface="黑体" panose="02010609060101010101" pitchFamily="49" charset="-122"/>
                <a:cs typeface="Times New Roman" panose="02020603050405020304" pitchFamily="18" charset="0"/>
              </a:rPr>
              <a:t>网</a:t>
            </a:r>
          </a:p>
          <a:p>
            <a:pPr algn="l">
              <a:spcBef>
                <a:spcPct val="50000"/>
              </a:spcBef>
            </a:pPr>
            <a:r>
              <a:rPr kumimoji="1" lang="zh-CN" altLang="en-US" dirty="0">
                <a:solidFill>
                  <a:srgbClr val="FF0000"/>
                </a:solidFill>
                <a:ea typeface="楷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图中每一条边都</a:t>
            </a:r>
            <a:r>
              <a:rPr kumimoji="1" lang="zh-CN" altLang="en-US">
                <a:ea typeface="楷体" panose="02010609060101010101" pitchFamily="49" charset="-122"/>
                <a:cs typeface="Times New Roman" panose="02020603050405020304" pitchFamily="18" charset="0"/>
              </a:rPr>
              <a:t>可以</a:t>
            </a:r>
            <a:r>
              <a:rPr kumimoji="1" lang="zh-CN" altLang="en-US" smtClean="0">
                <a:ea typeface="楷体" panose="02010609060101010101" pitchFamily="49" charset="-122"/>
                <a:cs typeface="Times New Roman" panose="02020603050405020304" pitchFamily="18" charset="0"/>
              </a:rPr>
              <a:t>附带有</a:t>
            </a:r>
            <a:r>
              <a:rPr kumimoji="1" lang="zh-CN" altLang="en-US" dirty="0">
                <a:ea typeface="楷体" panose="02010609060101010101" pitchFamily="49" charset="-122"/>
                <a:cs typeface="Times New Roman" panose="02020603050405020304" pitchFamily="18" charset="0"/>
              </a:rPr>
              <a:t>一个对应</a:t>
            </a:r>
            <a:r>
              <a:rPr kumimoji="1" lang="zh-CN" altLang="en-US">
                <a:ea typeface="楷体" panose="02010609060101010101" pitchFamily="49" charset="-122"/>
                <a:cs typeface="Times New Roman" panose="02020603050405020304" pitchFamily="18" charset="0"/>
              </a:rPr>
              <a:t>的</a:t>
            </a:r>
            <a:r>
              <a:rPr kumimoji="1" lang="zh-CN" altLang="en-US" smtClean="0">
                <a:ea typeface="楷体" panose="02010609060101010101" pitchFamily="49" charset="-122"/>
                <a:cs typeface="Times New Roman" panose="02020603050405020304" pitchFamily="18" charset="0"/>
              </a:rPr>
              <a:t>数值，这种</a:t>
            </a:r>
            <a:r>
              <a:rPr kumimoji="1" lang="zh-CN" altLang="en-US" dirty="0">
                <a:ea typeface="楷体" panose="02010609060101010101" pitchFamily="49" charset="-122"/>
                <a:cs typeface="Times New Roman" panose="02020603050405020304" pitchFamily="18" charset="0"/>
              </a:rPr>
              <a:t>与边相关的数值称为</a:t>
            </a:r>
            <a:r>
              <a:rPr kumimoji="1" lang="zh-CN" altLang="en-US" dirty="0">
                <a:solidFill>
                  <a:srgbClr val="FF0000"/>
                </a:solidFill>
                <a:ea typeface="楷体" panose="02010609060101010101" pitchFamily="49" charset="-122"/>
                <a:cs typeface="Times New Roman" panose="02020603050405020304" pitchFamily="18" charset="0"/>
              </a:rPr>
              <a:t>权</a:t>
            </a:r>
            <a:r>
              <a:rPr kumimoji="1" lang="zh-CN" altLang="en-US" dirty="0">
                <a:ea typeface="楷体" panose="02010609060101010101" pitchFamily="49" charset="-122"/>
                <a:cs typeface="Times New Roman" panose="02020603050405020304" pitchFamily="18" charset="0"/>
              </a:rPr>
              <a:t>。权可以表示从一个顶点到另一个顶点的距离或花费的代价</a:t>
            </a:r>
            <a:r>
              <a:rPr kumimoji="1" lang="zh-CN" altLang="en-US" dirty="0" smtClean="0">
                <a:ea typeface="楷体" panose="02010609060101010101" pitchFamily="49" charset="-122"/>
                <a:cs typeface="Times New Roman" panose="02020603050405020304" pitchFamily="18" charset="0"/>
              </a:rPr>
              <a:t>。</a:t>
            </a:r>
            <a:endParaRPr kumimoji="1" lang="en-US" altLang="zh-CN" dirty="0" smtClean="0">
              <a:ea typeface="楷体" panose="02010609060101010101" pitchFamily="49" charset="-122"/>
              <a:cs typeface="Times New Roman" panose="02020603050405020304" pitchFamily="18" charset="0"/>
            </a:endParaRPr>
          </a:p>
          <a:p>
            <a:pPr algn="l">
              <a:spcBef>
                <a:spcPct val="50000"/>
              </a:spcBef>
            </a:pPr>
            <a:r>
              <a:rPr kumimoji="1" lang="en-US" altLang="zh-CN" dirty="0" smtClean="0">
                <a:ea typeface="楷体" panose="02010609060101010101" pitchFamily="49" charset="-122"/>
                <a:cs typeface="Times New Roman" panose="02020603050405020304" pitchFamily="18" charset="0"/>
              </a:rPr>
              <a:t>        </a:t>
            </a:r>
            <a:r>
              <a:rPr kumimoji="1" lang="zh-CN" altLang="en-US" dirty="0" smtClean="0">
                <a:ea typeface="楷体" panose="02010609060101010101" pitchFamily="49" charset="-122"/>
                <a:cs typeface="Times New Roman" panose="02020603050405020304" pitchFamily="18" charset="0"/>
              </a:rPr>
              <a:t>边上</a:t>
            </a:r>
            <a:r>
              <a:rPr kumimoji="1" lang="zh-CN" altLang="en-US" dirty="0">
                <a:ea typeface="楷体" panose="02010609060101010101" pitchFamily="49" charset="-122"/>
                <a:cs typeface="Times New Roman" panose="02020603050405020304" pitchFamily="18" charset="0"/>
              </a:rPr>
              <a:t>带有权的图称为</a:t>
            </a:r>
            <a:r>
              <a:rPr kumimoji="1" lang="zh-CN" altLang="en-US" dirty="0">
                <a:solidFill>
                  <a:srgbClr val="FF0000"/>
                </a:solidFill>
                <a:ea typeface="楷体" panose="02010609060101010101" pitchFamily="49" charset="-122"/>
                <a:cs typeface="Times New Roman" panose="02020603050405020304" pitchFamily="18" charset="0"/>
              </a:rPr>
              <a:t>带</a:t>
            </a:r>
            <a:r>
              <a:rPr kumimoji="1" lang="zh-CN" altLang="en-US">
                <a:solidFill>
                  <a:srgbClr val="FF0000"/>
                </a:solidFill>
                <a:ea typeface="楷体" panose="02010609060101010101" pitchFamily="49" charset="-122"/>
                <a:cs typeface="Times New Roman" panose="02020603050405020304" pitchFamily="18" charset="0"/>
              </a:rPr>
              <a:t>权</a:t>
            </a:r>
            <a:r>
              <a:rPr kumimoji="1" lang="zh-CN" altLang="en-US" smtClean="0">
                <a:solidFill>
                  <a:srgbClr val="FF0000"/>
                </a:solidFill>
                <a:ea typeface="楷体" panose="02010609060101010101" pitchFamily="49" charset="-122"/>
                <a:cs typeface="Times New Roman" panose="02020603050405020304" pitchFamily="18" charset="0"/>
              </a:rPr>
              <a:t>图</a:t>
            </a:r>
            <a:r>
              <a:rPr kumimoji="1" lang="zh-CN" altLang="en-US" smtClean="0">
                <a:solidFill>
                  <a:srgbClr val="0000FF"/>
                </a:solidFill>
                <a:ea typeface="楷体" panose="02010609060101010101" pitchFamily="49" charset="-122"/>
                <a:cs typeface="Times New Roman" panose="02020603050405020304" pitchFamily="18" charset="0"/>
              </a:rPr>
              <a:t>，</a:t>
            </a:r>
            <a:r>
              <a:rPr kumimoji="1" lang="zh-CN" altLang="en-US" smtClean="0">
                <a:ea typeface="楷体" panose="02010609060101010101" pitchFamily="49" charset="-122"/>
                <a:cs typeface="Times New Roman" panose="02020603050405020304" pitchFamily="18" charset="0"/>
              </a:rPr>
              <a:t>也</a:t>
            </a:r>
            <a:r>
              <a:rPr kumimoji="1" lang="zh-CN" altLang="en-US" dirty="0">
                <a:ea typeface="楷体" panose="02010609060101010101" pitchFamily="49" charset="-122"/>
                <a:cs typeface="Times New Roman" panose="02020603050405020304" pitchFamily="18" charset="0"/>
              </a:rPr>
              <a:t>称作</a:t>
            </a:r>
            <a:r>
              <a:rPr kumimoji="1" lang="zh-CN" altLang="en-US" dirty="0">
                <a:solidFill>
                  <a:srgbClr val="FF0000"/>
                </a:solidFill>
                <a:ea typeface="楷体" panose="02010609060101010101" pitchFamily="49" charset="-122"/>
                <a:cs typeface="Times New Roman" panose="02020603050405020304" pitchFamily="18" charset="0"/>
              </a:rPr>
              <a:t>网</a:t>
            </a:r>
            <a:r>
              <a:rPr kumimoji="1" lang="zh-CN" altLang="en-US" dirty="0">
                <a:ea typeface="楷体" panose="02010609060101010101" pitchFamily="49" charset="-122"/>
                <a:cs typeface="Times New Roman" panose="02020603050405020304" pitchFamily="18" charset="0"/>
              </a:rPr>
              <a:t>。</a:t>
            </a:r>
          </a:p>
        </p:txBody>
      </p:sp>
      <p:grpSp>
        <p:nvGrpSpPr>
          <p:cNvPr id="16" name="组合 15"/>
          <p:cNvGrpSpPr/>
          <p:nvPr/>
        </p:nvGrpSpPr>
        <p:grpSpPr>
          <a:xfrm>
            <a:off x="2771775" y="3068638"/>
            <a:ext cx="2447925" cy="2200335"/>
            <a:chOff x="2771775" y="3068638"/>
            <a:chExt cx="2447925" cy="2200335"/>
          </a:xfrm>
        </p:grpSpPr>
        <p:sp>
          <p:nvSpPr>
            <p:cNvPr id="162818" name="Oval 2"/>
            <p:cNvSpPr>
              <a:spLocks noChangeArrowheads="1"/>
            </p:cNvSpPr>
            <p:nvPr/>
          </p:nvSpPr>
          <p:spPr bwMode="auto">
            <a:xfrm>
              <a:off x="3419475" y="3141663"/>
              <a:ext cx="431800"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162819" name="Oval 3"/>
            <p:cNvSpPr>
              <a:spLocks noChangeArrowheads="1"/>
            </p:cNvSpPr>
            <p:nvPr/>
          </p:nvSpPr>
          <p:spPr bwMode="auto">
            <a:xfrm>
              <a:off x="4787900" y="3429000"/>
              <a:ext cx="431800"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2</a:t>
              </a:r>
            </a:p>
          </p:txBody>
        </p:sp>
        <p:sp>
          <p:nvSpPr>
            <p:cNvPr id="162820" name="Oval 4"/>
            <p:cNvSpPr>
              <a:spLocks noChangeArrowheads="1"/>
            </p:cNvSpPr>
            <p:nvPr/>
          </p:nvSpPr>
          <p:spPr bwMode="auto">
            <a:xfrm>
              <a:off x="2771775" y="4005263"/>
              <a:ext cx="431800"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162821" name="Oval 5"/>
            <p:cNvSpPr>
              <a:spLocks noChangeArrowheads="1"/>
            </p:cNvSpPr>
            <p:nvPr/>
          </p:nvSpPr>
          <p:spPr bwMode="auto">
            <a:xfrm>
              <a:off x="4140200" y="4365625"/>
              <a:ext cx="431800"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162822" name="Freeform 6"/>
            <p:cNvSpPr/>
            <p:nvPr/>
          </p:nvSpPr>
          <p:spPr bwMode="auto">
            <a:xfrm>
              <a:off x="3059113" y="3441700"/>
              <a:ext cx="433387" cy="565150"/>
            </a:xfrm>
            <a:custGeom>
              <a:avLst/>
              <a:gdLst/>
              <a:ahLst/>
              <a:cxnLst>
                <a:cxn ang="0">
                  <a:pos x="0" y="356"/>
                </a:cxn>
                <a:cxn ang="0">
                  <a:pos x="273" y="0"/>
                </a:cxn>
              </a:cxnLst>
              <a:rect l="0" t="0" r="r" b="b"/>
              <a:pathLst>
                <a:path w="273" h="356">
                  <a:moveTo>
                    <a:pt x="0" y="356"/>
                  </a:moveTo>
                  <a:lnTo>
                    <a:pt x="273" y="0"/>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62823" name="Line 7"/>
            <p:cNvSpPr>
              <a:spLocks noChangeShapeType="1"/>
            </p:cNvSpPr>
            <p:nvPr/>
          </p:nvSpPr>
          <p:spPr bwMode="auto">
            <a:xfrm>
              <a:off x="3203575" y="4221163"/>
              <a:ext cx="936625" cy="288925"/>
            </a:xfrm>
            <a:prstGeom prst="line">
              <a:avLst/>
            </a:prstGeom>
            <a:noFill/>
            <a:ln w="28575">
              <a:solidFill>
                <a:srgbClr val="3333FF"/>
              </a:solidFill>
              <a:round/>
              <a:tailEnd type="stealth" w="med" len="lg"/>
            </a:ln>
            <a:effectLst/>
          </p:spPr>
          <p:txBody>
            <a:bodyPr wrap="none"/>
            <a:lstStyle/>
            <a:p>
              <a:endParaRPr lang="zh-CN" altLang="en-US"/>
            </a:p>
          </p:txBody>
        </p:sp>
        <p:sp>
          <p:nvSpPr>
            <p:cNvPr id="162824" name="Freeform 8"/>
            <p:cNvSpPr/>
            <p:nvPr/>
          </p:nvSpPr>
          <p:spPr bwMode="auto">
            <a:xfrm>
              <a:off x="3175000" y="3644900"/>
              <a:ext cx="1625600" cy="444500"/>
            </a:xfrm>
            <a:custGeom>
              <a:avLst/>
              <a:gdLst/>
              <a:ahLst/>
              <a:cxnLst>
                <a:cxn ang="0">
                  <a:pos x="0" y="280"/>
                </a:cxn>
                <a:cxn ang="0">
                  <a:pos x="1024" y="0"/>
                </a:cxn>
              </a:cxnLst>
              <a:rect l="0" t="0" r="r" b="b"/>
              <a:pathLst>
                <a:path w="1024" h="280">
                  <a:moveTo>
                    <a:pt x="0" y="280"/>
                  </a:moveTo>
                  <a:lnTo>
                    <a:pt x="1024" y="0"/>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62825" name="Freeform 9"/>
            <p:cNvSpPr/>
            <p:nvPr/>
          </p:nvSpPr>
          <p:spPr bwMode="auto">
            <a:xfrm>
              <a:off x="3851275" y="3357563"/>
              <a:ext cx="974725" cy="153987"/>
            </a:xfrm>
            <a:custGeom>
              <a:avLst/>
              <a:gdLst/>
              <a:ahLst/>
              <a:cxnLst>
                <a:cxn ang="0">
                  <a:pos x="0" y="0"/>
                </a:cxn>
                <a:cxn ang="0">
                  <a:pos x="614" y="97"/>
                </a:cxn>
              </a:cxnLst>
              <a:rect l="0" t="0" r="r" b="b"/>
              <a:pathLst>
                <a:path w="614" h="97">
                  <a:moveTo>
                    <a:pt x="0" y="0"/>
                  </a:moveTo>
                  <a:lnTo>
                    <a:pt x="614" y="97"/>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62826" name="Text Box 10"/>
            <p:cNvSpPr txBox="1">
              <a:spLocks noChangeArrowheads="1"/>
            </p:cNvSpPr>
            <p:nvPr/>
          </p:nvSpPr>
          <p:spPr bwMode="auto">
            <a:xfrm>
              <a:off x="4067175" y="3068638"/>
              <a:ext cx="431800" cy="30480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a:solidFill>
                    <a:srgbClr val="FF00FF"/>
                  </a:solidFill>
                </a:rPr>
                <a:t>2</a:t>
              </a:r>
            </a:p>
          </p:txBody>
        </p:sp>
        <p:sp>
          <p:nvSpPr>
            <p:cNvPr id="162827" name="Text Box 11"/>
            <p:cNvSpPr txBox="1">
              <a:spLocks noChangeArrowheads="1"/>
            </p:cNvSpPr>
            <p:nvPr/>
          </p:nvSpPr>
          <p:spPr bwMode="auto">
            <a:xfrm>
              <a:off x="2916238" y="3484563"/>
              <a:ext cx="431800" cy="30480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a:solidFill>
                    <a:srgbClr val="FF00FF"/>
                  </a:solidFill>
                </a:rPr>
                <a:t>3</a:t>
              </a:r>
            </a:p>
          </p:txBody>
        </p:sp>
        <p:sp>
          <p:nvSpPr>
            <p:cNvPr id="162828" name="Text Box 12"/>
            <p:cNvSpPr txBox="1">
              <a:spLocks noChangeArrowheads="1"/>
            </p:cNvSpPr>
            <p:nvPr/>
          </p:nvSpPr>
          <p:spPr bwMode="auto">
            <a:xfrm>
              <a:off x="3708400" y="3556000"/>
              <a:ext cx="431800" cy="30480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a:solidFill>
                    <a:srgbClr val="FF00FF"/>
                  </a:solidFill>
                </a:rPr>
                <a:t>5</a:t>
              </a:r>
            </a:p>
          </p:txBody>
        </p:sp>
        <p:sp>
          <p:nvSpPr>
            <p:cNvPr id="162829" name="Text Box 13"/>
            <p:cNvSpPr txBox="1">
              <a:spLocks noChangeArrowheads="1"/>
            </p:cNvSpPr>
            <p:nvPr/>
          </p:nvSpPr>
          <p:spPr bwMode="auto">
            <a:xfrm>
              <a:off x="3419475" y="4348163"/>
              <a:ext cx="431800" cy="30480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a:solidFill>
                    <a:srgbClr val="FF00FF"/>
                  </a:solidFill>
                </a:rPr>
                <a:t>6</a:t>
              </a:r>
            </a:p>
          </p:txBody>
        </p:sp>
        <p:sp>
          <p:nvSpPr>
            <p:cNvPr id="162830" name="Text Box 14"/>
            <p:cNvSpPr txBox="1">
              <a:spLocks noChangeArrowheads="1"/>
            </p:cNvSpPr>
            <p:nvPr/>
          </p:nvSpPr>
          <p:spPr bwMode="auto">
            <a:xfrm>
              <a:off x="3132138" y="4868863"/>
              <a:ext cx="1944687" cy="400110"/>
            </a:xfrm>
            <a:prstGeom prst="rect">
              <a:avLst/>
            </a:prstGeom>
            <a:noFill/>
            <a:ln w="28575" algn="ctr">
              <a:noFill/>
              <a:miter lim="800000"/>
              <a:tailEnd type="none" w="med" len="lg"/>
            </a:ln>
            <a:effectLst/>
          </p:spPr>
          <p:txBody>
            <a:bodyPr>
              <a:spAutoFit/>
            </a:bodyPr>
            <a:lstStyle/>
            <a:p>
              <a:pPr>
                <a:spcBef>
                  <a:spcPct val="50000"/>
                </a:spcBef>
              </a:pPr>
              <a:r>
                <a:rPr lang="zh-CN" altLang="en-US" sz="2000" dirty="0">
                  <a:latin typeface="楷体" panose="02010609060101010101" pitchFamily="49" charset="-122"/>
                  <a:ea typeface="楷体" panose="02010609060101010101" pitchFamily="49" charset="-122"/>
                </a:rPr>
                <a:t>一个</a:t>
              </a:r>
              <a:r>
                <a:rPr lang="zh-CN" altLang="en-US" sz="2000" dirty="0" smtClean="0">
                  <a:latin typeface="楷体" panose="02010609060101010101" pitchFamily="49" charset="-122"/>
                  <a:ea typeface="楷体" panose="02010609060101010101" pitchFamily="49" charset="-122"/>
                </a:rPr>
                <a:t>网</a:t>
              </a:r>
              <a:endParaRPr lang="zh-CN" altLang="en-US" sz="2000" dirty="0">
                <a:latin typeface="楷体" panose="02010609060101010101" pitchFamily="49" charset="-122"/>
                <a:ea typeface="楷体" panose="02010609060101010101" pitchFamily="49" charset="-122"/>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2"/>
          <p:cNvSpPr txBox="1">
            <a:spLocks noChangeArrowheads="1"/>
          </p:cNvSpPr>
          <p:nvPr/>
        </p:nvSpPr>
        <p:spPr bwMode="auto">
          <a:xfrm>
            <a:off x="571472" y="571480"/>
            <a:ext cx="3786214" cy="461665"/>
          </a:xfrm>
          <a:prstGeom prst="rect">
            <a:avLst/>
          </a:prstGeom>
          <a:solidFill>
            <a:srgbClr val="006600"/>
          </a:solidFill>
          <a:ln w="9525">
            <a:noFill/>
            <a:miter lim="800000"/>
          </a:ln>
          <a:effectLst/>
        </p:spPr>
        <p:txBody>
          <a:bodyPr wrap="square">
            <a:spAutoFit/>
          </a:bodyPr>
          <a:lstStyle/>
          <a:p>
            <a:pPr algn="ctr"/>
            <a:r>
              <a:rPr kumimoji="1" lang="zh-CN" altLang="en-US" smtClean="0">
                <a:solidFill>
                  <a:schemeClr val="bg1"/>
                </a:solidFill>
                <a:latin typeface="楷体" panose="02010609060101010101" pitchFamily="49" charset="-122"/>
                <a:ea typeface="楷体" panose="02010609060101010101" pitchFamily="49" charset="-122"/>
              </a:rPr>
              <a:t>数据结构</a:t>
            </a:r>
            <a:r>
              <a:rPr kumimoji="1" lang="zh-CN" altLang="en-US" dirty="0" smtClean="0">
                <a:solidFill>
                  <a:schemeClr val="bg1"/>
                </a:solidFill>
                <a:latin typeface="楷体" panose="02010609060101010101" pitchFamily="49" charset="-122"/>
                <a:ea typeface="楷体" panose="02010609060101010101" pitchFamily="49" charset="-122"/>
              </a:rPr>
              <a:t>经典算法的启示</a:t>
            </a:r>
            <a:endParaRPr kumimoji="1" lang="zh-CN" altLang="en-US" dirty="0">
              <a:solidFill>
                <a:schemeClr val="bg1"/>
              </a:solidFill>
              <a:latin typeface="楷体" panose="02010609060101010101" pitchFamily="49" charset="-122"/>
              <a:ea typeface="楷体" panose="02010609060101010101" pitchFamily="49" charset="-122"/>
            </a:endParaRPr>
          </a:p>
        </p:txBody>
      </p:sp>
      <p:sp>
        <p:nvSpPr>
          <p:cNvPr id="8" name="Text Box 4"/>
          <p:cNvSpPr txBox="1">
            <a:spLocks noChangeArrowheads="1"/>
          </p:cNvSpPr>
          <p:nvPr/>
        </p:nvSpPr>
        <p:spPr bwMode="auto">
          <a:xfrm>
            <a:off x="1428728" y="1785926"/>
            <a:ext cx="5830887" cy="457200"/>
          </a:xfrm>
          <a:prstGeom prst="rect">
            <a:avLst/>
          </a:prstGeom>
          <a:noFill/>
          <a:ln w="9525">
            <a:noFill/>
            <a:miter lim="800000"/>
          </a:ln>
        </p:spPr>
        <p:txBody>
          <a:bodyPr>
            <a:spAutoFit/>
          </a:bodyPr>
          <a:lstStyle/>
          <a:p>
            <a:pPr algn="l" eaLnBrk="1" hangingPunct="1">
              <a:spcBef>
                <a:spcPct val="50000"/>
              </a:spcBef>
            </a:pPr>
            <a:r>
              <a:rPr lang="zh-CN" altLang="en-US" dirty="0">
                <a:solidFill>
                  <a:srgbClr val="1000E4"/>
                </a:solidFill>
                <a:ea typeface="楷体" panose="02010609060101010101" pitchFamily="49" charset="-122"/>
                <a:cs typeface="Times New Roman" panose="02020603050405020304" pitchFamily="18" charset="0"/>
              </a:rPr>
              <a:t>用</a:t>
            </a:r>
            <a:r>
              <a:rPr lang="en-US" altLang="zh-CN" dirty="0" err="1">
                <a:solidFill>
                  <a:srgbClr val="1000E4"/>
                </a:solidFill>
                <a:ea typeface="楷体" panose="02010609060101010101" pitchFamily="49" charset="-122"/>
                <a:cs typeface="Times New Roman" panose="02020603050405020304" pitchFamily="18" charset="0"/>
              </a:rPr>
              <a:t>Dijkstra</a:t>
            </a:r>
            <a:r>
              <a:rPr lang="zh-CN" altLang="en-US" dirty="0">
                <a:solidFill>
                  <a:srgbClr val="1000E4"/>
                </a:solidFill>
                <a:ea typeface="楷体" panose="02010609060101010101" pitchFamily="49" charset="-122"/>
                <a:cs typeface="Times New Roman" panose="02020603050405020304" pitchFamily="18" charset="0"/>
              </a:rPr>
              <a:t>求所有顶点之间的最短路径</a:t>
            </a:r>
          </a:p>
        </p:txBody>
      </p:sp>
      <p:sp>
        <p:nvSpPr>
          <p:cNvPr id="9" name="Text Box 5"/>
          <p:cNvSpPr txBox="1">
            <a:spLocks noChangeArrowheads="1"/>
          </p:cNvSpPr>
          <p:nvPr/>
        </p:nvSpPr>
        <p:spPr bwMode="auto">
          <a:xfrm>
            <a:off x="1860528" y="3201976"/>
            <a:ext cx="1798637" cy="457200"/>
          </a:xfrm>
          <a:prstGeom prst="rect">
            <a:avLst/>
          </a:prstGeom>
          <a:noFill/>
          <a:ln w="9525">
            <a:noFill/>
            <a:miter lim="800000"/>
          </a:ln>
        </p:spPr>
        <p:txBody>
          <a:bodyPr>
            <a:spAutoFit/>
          </a:bodyPr>
          <a:lstStyle/>
          <a:p>
            <a:pPr algn="l" eaLnBrk="1" hangingPunct="1">
              <a:spcBef>
                <a:spcPct val="50000"/>
              </a:spcBef>
            </a:pPr>
            <a:r>
              <a:rPr lang="en-US" altLang="zh-CN" dirty="0">
                <a:solidFill>
                  <a:srgbClr val="1000E4"/>
                </a:solidFill>
                <a:ea typeface="楷体" panose="02010609060101010101" pitchFamily="49" charset="-122"/>
                <a:cs typeface="Times New Roman" panose="02020603050405020304" pitchFamily="18" charset="0"/>
              </a:rPr>
              <a:t>Floyd</a:t>
            </a:r>
            <a:r>
              <a:rPr lang="zh-CN" altLang="en-US" dirty="0">
                <a:solidFill>
                  <a:srgbClr val="1000E4"/>
                </a:solidFill>
                <a:ea typeface="楷体" panose="02010609060101010101" pitchFamily="49" charset="-122"/>
                <a:cs typeface="Times New Roman" panose="02020603050405020304" pitchFamily="18" charset="0"/>
              </a:rPr>
              <a:t>算法</a:t>
            </a:r>
          </a:p>
        </p:txBody>
      </p:sp>
      <p:sp>
        <p:nvSpPr>
          <p:cNvPr id="10" name="Text Box 6"/>
          <p:cNvSpPr txBox="1">
            <a:spLocks noChangeArrowheads="1"/>
          </p:cNvSpPr>
          <p:nvPr/>
        </p:nvSpPr>
        <p:spPr bwMode="auto">
          <a:xfrm>
            <a:off x="2940028" y="2506651"/>
            <a:ext cx="4489492" cy="430887"/>
          </a:xfrm>
          <a:prstGeom prst="rect">
            <a:avLst/>
          </a:prstGeom>
          <a:noFill/>
          <a:ln w="9525">
            <a:noFill/>
            <a:miter lim="800000"/>
          </a:ln>
        </p:spPr>
        <p:txBody>
          <a:bodyPr wrap="square">
            <a:spAutoFit/>
          </a:bodyPr>
          <a:lstStyle/>
          <a:p>
            <a:pPr algn="l" eaLnBrk="1" hangingPunct="1">
              <a:spcBef>
                <a:spcPct val="50000"/>
              </a:spcBef>
            </a:pPr>
            <a:r>
              <a:rPr lang="zh-CN" altLang="en-US" sz="2200">
                <a:solidFill>
                  <a:srgbClr val="FF00FF"/>
                </a:solidFill>
                <a:ea typeface="楷体" panose="02010609060101010101" pitchFamily="49" charset="-122"/>
                <a:cs typeface="Times New Roman" panose="02020603050405020304" pitchFamily="18" charset="0"/>
              </a:rPr>
              <a:t>共享前面路径比较所得到的</a:t>
            </a:r>
            <a:r>
              <a:rPr lang="zh-CN" altLang="en-US" sz="2200" smtClean="0">
                <a:solidFill>
                  <a:srgbClr val="FF00FF"/>
                </a:solidFill>
                <a:ea typeface="楷体" panose="02010609060101010101" pitchFamily="49" charset="-122"/>
                <a:cs typeface="Times New Roman" panose="02020603050405020304" pitchFamily="18" charset="0"/>
              </a:rPr>
              <a:t>信息</a:t>
            </a:r>
            <a:r>
              <a:rPr lang="en-US" altLang="zh-CN" sz="2200" i="1" smtClean="0">
                <a:solidFill>
                  <a:srgbClr val="FF00FF"/>
                </a:solidFill>
                <a:ea typeface="楷体" panose="02010609060101010101" pitchFamily="49" charset="-122"/>
                <a:cs typeface="Times New Roman" panose="02020603050405020304" pitchFamily="18" charset="0"/>
              </a:rPr>
              <a:t>A</a:t>
            </a:r>
            <a:endParaRPr lang="zh-CN" altLang="en-US" sz="2200" i="1">
              <a:solidFill>
                <a:srgbClr val="FF00FF"/>
              </a:solidFill>
              <a:ea typeface="楷体" panose="02010609060101010101" pitchFamily="49" charset="-122"/>
              <a:cs typeface="Times New Roman" panose="02020603050405020304" pitchFamily="18" charset="0"/>
            </a:endParaRPr>
          </a:p>
        </p:txBody>
      </p:sp>
      <p:sp>
        <p:nvSpPr>
          <p:cNvPr id="11" name="AutoShape 7"/>
          <p:cNvSpPr>
            <a:spLocks noChangeArrowheads="1"/>
          </p:cNvSpPr>
          <p:nvPr/>
        </p:nvSpPr>
        <p:spPr bwMode="auto">
          <a:xfrm>
            <a:off x="2436790" y="2290751"/>
            <a:ext cx="215900" cy="863600"/>
          </a:xfrm>
          <a:prstGeom prst="downArrow">
            <a:avLst>
              <a:gd name="adj1" fmla="val 50000"/>
              <a:gd name="adj2" fmla="val 100000"/>
            </a:avLst>
          </a:prstGeom>
          <a:solidFill>
            <a:srgbClr val="808000"/>
          </a:solidFill>
          <a:ln w="9525">
            <a:solidFill>
              <a:srgbClr val="3366CC"/>
            </a:solidFill>
            <a:miter lim="800000"/>
          </a:ln>
        </p:spPr>
        <p:txBody>
          <a:bodyPr wrap="none" anchor="ctr"/>
          <a:lstStyle/>
          <a:p>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170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lgn="ct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171</a:t>
            </a:fld>
            <a:endParaRPr lang="en-US" altLang="zh-CN"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571472" y="2151049"/>
            <a:ext cx="8305800" cy="2012859"/>
          </a:xfrm>
          <a:prstGeom prst="rect">
            <a:avLst/>
          </a:prstGeom>
          <a:noFill/>
          <a:ln w="9525">
            <a:noFill/>
            <a:miter lim="800000"/>
          </a:ln>
          <a:effectLst/>
        </p:spPr>
        <p:txBody>
          <a:bodyPr>
            <a:spAutoFit/>
          </a:bodyPr>
          <a:lstStyle/>
          <a:p>
            <a:pPr algn="l">
              <a:lnSpc>
                <a:spcPct val="120000"/>
              </a:lnSpc>
              <a:spcBef>
                <a:spcPct val="50000"/>
              </a:spcBef>
            </a:pPr>
            <a:r>
              <a:rPr kumimoji="1" lang="en-US" altLang="zh-CN" dirty="0">
                <a:solidFill>
                  <a:srgbClr val="0A0A0E"/>
                </a:solidFill>
                <a:ea typeface="楷体" panose="02010609060101010101" pitchFamily="49" charset="-122"/>
                <a:cs typeface="Times New Roman" panose="02020603050405020304" pitchFamily="18" charset="0"/>
              </a:rPr>
              <a:t>        </a:t>
            </a:r>
            <a:r>
              <a:rPr kumimoji="1" lang="zh-CN" altLang="en-US" dirty="0">
                <a:solidFill>
                  <a:srgbClr val="0000FF"/>
                </a:solidFill>
                <a:ea typeface="楷体" panose="02010609060101010101" pitchFamily="49" charset="-122"/>
                <a:cs typeface="Times New Roman" panose="02020603050405020304" pitchFamily="18" charset="0"/>
              </a:rPr>
              <a:t>设</a:t>
            </a:r>
            <a:r>
              <a:rPr kumimoji="1" lang="en-US" altLang="zh-CN" dirty="0">
                <a:solidFill>
                  <a:srgbClr val="0000FF"/>
                </a:solidFill>
                <a:ea typeface="楷体" panose="02010609060101010101" pitchFamily="49" charset="-122"/>
                <a:cs typeface="Times New Roman" panose="02020603050405020304" pitchFamily="18" charset="0"/>
              </a:rPr>
              <a:t>G=(V</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dirty="0">
                <a:solidFill>
                  <a:srgbClr val="0000FF"/>
                </a:solidFill>
                <a:ea typeface="楷体" panose="02010609060101010101" pitchFamily="49" charset="-122"/>
                <a:cs typeface="Times New Roman" panose="02020603050405020304" pitchFamily="18" charset="0"/>
              </a:rPr>
              <a:t>E)</a:t>
            </a:r>
            <a:r>
              <a:rPr kumimoji="1" lang="zh-CN" altLang="en-US" dirty="0">
                <a:solidFill>
                  <a:srgbClr val="0000FF"/>
                </a:solidFill>
                <a:ea typeface="楷体" panose="02010609060101010101" pitchFamily="49" charset="-122"/>
                <a:cs typeface="Times New Roman" panose="02020603050405020304" pitchFamily="18" charset="0"/>
              </a:rPr>
              <a:t>是一个具有</a:t>
            </a:r>
            <a:r>
              <a:rPr kumimoji="1" lang="en-US" altLang="zh-CN" i="1" dirty="0">
                <a:solidFill>
                  <a:srgbClr val="0000FF"/>
                </a:solidFill>
                <a:ea typeface="楷体" panose="02010609060101010101" pitchFamily="49" charset="-122"/>
                <a:cs typeface="Times New Roman" panose="02020603050405020304" pitchFamily="18" charset="0"/>
              </a:rPr>
              <a:t>n</a:t>
            </a:r>
            <a:r>
              <a:rPr kumimoji="1" lang="zh-CN" altLang="en-US" dirty="0">
                <a:solidFill>
                  <a:srgbClr val="0000FF"/>
                </a:solidFill>
                <a:ea typeface="楷体" panose="02010609060101010101" pitchFamily="49" charset="-122"/>
                <a:cs typeface="Times New Roman" panose="02020603050405020304" pitchFamily="18" charset="0"/>
              </a:rPr>
              <a:t>个顶点的</a:t>
            </a:r>
            <a:r>
              <a:rPr kumimoji="1" lang="zh-CN" altLang="en-US" dirty="0">
                <a:solidFill>
                  <a:srgbClr val="FF0000"/>
                </a:solidFill>
                <a:ea typeface="楷体" panose="02010609060101010101" pitchFamily="49" charset="-122"/>
                <a:cs typeface="Times New Roman" panose="02020603050405020304" pitchFamily="18" charset="0"/>
              </a:rPr>
              <a:t>有向图</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dirty="0">
                <a:solidFill>
                  <a:srgbClr val="0000FF"/>
                </a:solidFill>
                <a:ea typeface="楷体" panose="02010609060101010101" pitchFamily="49" charset="-122"/>
                <a:cs typeface="Times New Roman" panose="02020603050405020304" pitchFamily="18" charset="0"/>
              </a:rPr>
              <a:t>V</a:t>
            </a:r>
            <a:r>
              <a:rPr kumimoji="1" lang="zh-CN" altLang="en-US" dirty="0">
                <a:solidFill>
                  <a:srgbClr val="0000FF"/>
                </a:solidFill>
                <a:ea typeface="楷体" panose="02010609060101010101" pitchFamily="49" charset="-122"/>
                <a:cs typeface="Times New Roman" panose="02020603050405020304" pitchFamily="18" charset="0"/>
              </a:rPr>
              <a:t>中顶点序列</a:t>
            </a:r>
            <a:r>
              <a:rPr kumimoji="1" lang="en-US" altLang="zh-CN" i="1" dirty="0" err="1">
                <a:solidFill>
                  <a:srgbClr val="0000FF"/>
                </a:solidFill>
                <a:ea typeface="楷体" panose="02010609060101010101" pitchFamily="49" charset="-122"/>
                <a:cs typeface="Times New Roman" panose="02020603050405020304" pitchFamily="18" charset="0"/>
              </a:rPr>
              <a:t>v</a:t>
            </a:r>
            <a:r>
              <a:rPr kumimoji="1" lang="en-US" altLang="zh-CN" baseline="-30000" dirty="0" err="1">
                <a:solidFill>
                  <a:srgbClr val="0000FF"/>
                </a:solidFill>
                <a:ea typeface="楷体" panose="02010609060101010101" pitchFamily="49" charset="-122"/>
                <a:cs typeface="Times New Roman" panose="02020603050405020304" pitchFamily="18" charset="0"/>
              </a:rPr>
              <a:t>1</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err="1">
                <a:solidFill>
                  <a:srgbClr val="0000FF"/>
                </a:solidFill>
                <a:ea typeface="楷体" panose="02010609060101010101" pitchFamily="49" charset="-122"/>
                <a:cs typeface="Times New Roman" panose="02020603050405020304" pitchFamily="18" charset="0"/>
              </a:rPr>
              <a:t>v</a:t>
            </a:r>
            <a:r>
              <a:rPr kumimoji="1" lang="en-US" altLang="zh-CN" baseline="-30000" dirty="0" err="1">
                <a:solidFill>
                  <a:srgbClr val="0000FF"/>
                </a:solidFill>
                <a:ea typeface="楷体" panose="02010609060101010101" pitchFamily="49" charset="-122"/>
                <a:cs typeface="Times New Roman" panose="02020603050405020304" pitchFamily="18" charset="0"/>
              </a:rPr>
              <a:t>2</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err="1">
                <a:solidFill>
                  <a:srgbClr val="0000FF"/>
                </a:solidFill>
                <a:ea typeface="楷体" panose="02010609060101010101" pitchFamily="49" charset="-122"/>
                <a:cs typeface="Times New Roman" panose="02020603050405020304" pitchFamily="18" charset="0"/>
              </a:rPr>
              <a:t>v</a:t>
            </a:r>
            <a:r>
              <a:rPr kumimoji="1" lang="en-US" altLang="zh-CN" i="1" baseline="-30000" dirty="0" err="1">
                <a:solidFill>
                  <a:srgbClr val="0000FF"/>
                </a:solidFill>
                <a:ea typeface="楷体" panose="02010609060101010101" pitchFamily="49" charset="-122"/>
                <a:cs typeface="Times New Roman" panose="02020603050405020304" pitchFamily="18" charset="0"/>
              </a:rPr>
              <a:t>n</a:t>
            </a:r>
            <a:r>
              <a:rPr kumimoji="1" lang="zh-CN" altLang="en-US" dirty="0">
                <a:solidFill>
                  <a:srgbClr val="0000FF"/>
                </a:solidFill>
                <a:ea typeface="楷体" panose="02010609060101010101" pitchFamily="49" charset="-122"/>
                <a:cs typeface="Times New Roman" panose="02020603050405020304" pitchFamily="18" charset="0"/>
              </a:rPr>
              <a:t>称为一个</a:t>
            </a:r>
            <a:r>
              <a:rPr kumimoji="1" lang="zh-CN" altLang="en-US" dirty="0">
                <a:solidFill>
                  <a:srgbClr val="DB0303"/>
                </a:solidFill>
                <a:ea typeface="楷体" panose="02010609060101010101" pitchFamily="49" charset="-122"/>
                <a:cs typeface="Times New Roman" panose="02020603050405020304" pitchFamily="18" charset="0"/>
              </a:rPr>
              <a:t>拓扑序列</a:t>
            </a:r>
            <a:r>
              <a:rPr kumimoji="1" lang="zh-CN" altLang="en-US" dirty="0">
                <a:solidFill>
                  <a:srgbClr val="0000FF"/>
                </a:solidFill>
                <a:ea typeface="楷体" panose="02010609060101010101" pitchFamily="49" charset="-122"/>
                <a:cs typeface="Times New Roman" panose="02020603050405020304" pitchFamily="18" charset="0"/>
              </a:rPr>
              <a:t>，当且仅当该顶点序列满足下列条件：</a:t>
            </a:r>
          </a:p>
          <a:p>
            <a:pPr algn="l">
              <a:lnSpc>
                <a:spcPct val="110000"/>
              </a:lnSpc>
              <a:spcBef>
                <a:spcPct val="50000"/>
              </a:spcBef>
            </a:pPr>
            <a:r>
              <a:rPr kumimoji="1" lang="zh-CN" altLang="en-US" dirty="0">
                <a:solidFill>
                  <a:srgbClr val="0000FF"/>
                </a:solidFill>
                <a:ea typeface="楷体" panose="02010609060101010101" pitchFamily="49" charset="-122"/>
                <a:cs typeface="Times New Roman" panose="02020603050405020304" pitchFamily="18" charset="0"/>
              </a:rPr>
              <a:t>       </a:t>
            </a:r>
            <a:r>
              <a:rPr kumimoji="1" lang="zh-CN" altLang="en-US" dirty="0" smtClean="0">
                <a:solidFill>
                  <a:srgbClr val="0000FF"/>
                </a:solidFill>
                <a:ea typeface="楷体" panose="02010609060101010101" pitchFamily="49" charset="-122"/>
                <a:cs typeface="Times New Roman" panose="02020603050405020304" pitchFamily="18" charset="0"/>
              </a:rPr>
              <a:t>若</a:t>
            </a:r>
            <a:r>
              <a:rPr kumimoji="1" lang="en-US" altLang="zh-CN" dirty="0" smtClean="0">
                <a:solidFill>
                  <a:srgbClr val="FF00FF"/>
                </a:solidFill>
                <a:ea typeface="楷体" panose="02010609060101010101" pitchFamily="49" charset="-122"/>
                <a:cs typeface="Times New Roman" panose="02020603050405020304" pitchFamily="18" charset="0"/>
              </a:rPr>
              <a:t>&lt;</a:t>
            </a:r>
            <a:r>
              <a:rPr kumimoji="1" lang="en-US" altLang="zh-CN" i="1" dirty="0" err="1" smtClean="0">
                <a:solidFill>
                  <a:srgbClr val="FF00FF"/>
                </a:solidFill>
                <a:ea typeface="楷体" panose="02010609060101010101" pitchFamily="49" charset="-122"/>
                <a:cs typeface="Times New Roman" panose="02020603050405020304" pitchFamily="18" charset="0"/>
              </a:rPr>
              <a:t>i</a:t>
            </a:r>
            <a:r>
              <a:rPr kumimoji="1" lang="zh-CN" altLang="en-US" dirty="0" smtClean="0">
                <a:solidFill>
                  <a:srgbClr val="FF00FF"/>
                </a:solidFill>
                <a:ea typeface="楷体" panose="02010609060101010101" pitchFamily="49" charset="-122"/>
                <a:cs typeface="Times New Roman" panose="02020603050405020304" pitchFamily="18" charset="0"/>
              </a:rPr>
              <a:t>，</a:t>
            </a:r>
            <a:r>
              <a:rPr kumimoji="1" lang="en-US" altLang="zh-CN" i="1" dirty="0" smtClean="0">
                <a:solidFill>
                  <a:srgbClr val="FF00FF"/>
                </a:solidFill>
                <a:ea typeface="楷体" panose="02010609060101010101" pitchFamily="49" charset="-122"/>
                <a:cs typeface="Times New Roman" panose="02020603050405020304" pitchFamily="18" charset="0"/>
              </a:rPr>
              <a:t>j</a:t>
            </a:r>
            <a:r>
              <a:rPr kumimoji="1" lang="en-US" altLang="zh-CN" dirty="0" smtClean="0">
                <a:solidFill>
                  <a:srgbClr val="FF00FF"/>
                </a:solidFill>
                <a:ea typeface="楷体" panose="02010609060101010101" pitchFamily="49" charset="-122"/>
                <a:cs typeface="Times New Roman" panose="02020603050405020304" pitchFamily="18" charset="0"/>
              </a:rPr>
              <a:t>&gt;</a:t>
            </a:r>
            <a:r>
              <a:rPr kumimoji="1" lang="zh-CN" altLang="en-US" dirty="0" smtClean="0">
                <a:solidFill>
                  <a:srgbClr val="0000FF"/>
                </a:solidFill>
                <a:ea typeface="楷体" panose="02010609060101010101" pitchFamily="49" charset="-122"/>
                <a:cs typeface="Times New Roman" panose="02020603050405020304" pitchFamily="18" charset="0"/>
              </a:rPr>
              <a:t>是</a:t>
            </a:r>
            <a:r>
              <a:rPr kumimoji="1" lang="zh-CN" altLang="en-US" dirty="0">
                <a:solidFill>
                  <a:srgbClr val="0000FF"/>
                </a:solidFill>
                <a:ea typeface="楷体" panose="02010609060101010101" pitchFamily="49" charset="-122"/>
                <a:cs typeface="Times New Roman" panose="02020603050405020304" pitchFamily="18" charset="0"/>
              </a:rPr>
              <a:t>图中的边</a:t>
            </a:r>
            <a:r>
              <a:rPr kumimoji="1" lang="zh-CN" altLang="en-US" dirty="0" smtClean="0">
                <a:solidFill>
                  <a:srgbClr val="0000FF"/>
                </a:solidFill>
                <a:ea typeface="楷体" panose="02010609060101010101" pitchFamily="49" charset="-122"/>
                <a:cs typeface="Times New Roman" panose="02020603050405020304" pitchFamily="18" charset="0"/>
              </a:rPr>
              <a:t>（或从</a:t>
            </a:r>
            <a:r>
              <a:rPr kumimoji="1" lang="zh-CN" altLang="en-US" dirty="0">
                <a:solidFill>
                  <a:srgbClr val="0000FF"/>
                </a:solidFill>
                <a:ea typeface="楷体" panose="02010609060101010101" pitchFamily="49" charset="-122"/>
                <a:cs typeface="Times New Roman" panose="02020603050405020304" pitchFamily="18" charset="0"/>
              </a:rPr>
              <a:t>顶点</a:t>
            </a:r>
            <a:r>
              <a:rPr kumimoji="1" lang="en-US" altLang="zh-CN" i="1" dirty="0" err="1" smtClean="0">
                <a:solidFill>
                  <a:srgbClr val="0000FF"/>
                </a:solidFill>
                <a:ea typeface="楷体" panose="02010609060101010101" pitchFamily="49" charset="-122"/>
                <a:cs typeface="Times New Roman" panose="02020603050405020304" pitchFamily="18" charset="0"/>
              </a:rPr>
              <a:t>i</a:t>
            </a:r>
            <a:r>
              <a:rPr kumimoji="1" lang="en-US" altLang="zh-CN" i="1" dirty="0" smtClean="0">
                <a:solidFill>
                  <a:srgbClr val="0000FF"/>
                </a:solidFill>
                <a:ea typeface="楷体" panose="02010609060101010101" pitchFamily="49" charset="-122"/>
                <a:cs typeface="Times New Roman" panose="02020603050405020304" pitchFamily="18" charset="0"/>
              </a:rPr>
              <a:t> </a:t>
            </a:r>
            <a:r>
              <a:rPr kumimoji="1" lang="en-US" altLang="zh-CN" dirty="0" smtClean="0">
                <a:solidFill>
                  <a:srgbClr val="FF00FF"/>
                </a:solidFill>
                <a:ea typeface="楷体" panose="02010609060101010101" pitchFamily="49" charset="-122"/>
                <a:cs typeface="Times New Roman" panose="02020603050405020304" pitchFamily="18" charset="0"/>
                <a:sym typeface="Wingdings" panose="05000000000000000000"/>
              </a:rPr>
              <a:t></a:t>
            </a:r>
            <a:r>
              <a:rPr kumimoji="1" lang="en-US" altLang="zh-CN" i="1" dirty="0" smtClean="0">
                <a:solidFill>
                  <a:srgbClr val="0000FF"/>
                </a:solidFill>
                <a:ea typeface="楷体" panose="02010609060101010101" pitchFamily="49" charset="-122"/>
                <a:cs typeface="Times New Roman" panose="02020603050405020304" pitchFamily="18" charset="0"/>
                <a:sym typeface="Wingdings" panose="05000000000000000000"/>
              </a:rPr>
              <a:t> </a:t>
            </a:r>
            <a:r>
              <a:rPr kumimoji="1" lang="en-US" altLang="zh-CN" i="1" dirty="0" smtClean="0">
                <a:solidFill>
                  <a:srgbClr val="0000FF"/>
                </a:solidFill>
                <a:ea typeface="楷体" panose="02010609060101010101" pitchFamily="49" charset="-122"/>
                <a:cs typeface="Times New Roman" panose="02020603050405020304" pitchFamily="18" charset="0"/>
              </a:rPr>
              <a:t>j</a:t>
            </a:r>
            <a:r>
              <a:rPr kumimoji="1" lang="zh-CN" altLang="en-US" dirty="0">
                <a:solidFill>
                  <a:srgbClr val="0000FF"/>
                </a:solidFill>
                <a:ea typeface="楷体" panose="02010609060101010101" pitchFamily="49" charset="-122"/>
                <a:cs typeface="Times New Roman" panose="02020603050405020304" pitchFamily="18" charset="0"/>
              </a:rPr>
              <a:t>有一条路径</a:t>
            </a:r>
            <a:r>
              <a:rPr kumimoji="1" lang="zh-CN" altLang="en-US" dirty="0" smtClean="0">
                <a:solidFill>
                  <a:srgbClr val="0000FF"/>
                </a:solidFill>
                <a:ea typeface="楷体" panose="02010609060101010101" pitchFamily="49" charset="-122"/>
                <a:cs typeface="Times New Roman" panose="02020603050405020304" pitchFamily="18" charset="0"/>
              </a:rPr>
              <a:t>）</a:t>
            </a:r>
            <a:r>
              <a:rPr kumimoji="1" lang="en-US" altLang="zh-CN" dirty="0" smtClean="0">
                <a:solidFill>
                  <a:srgbClr val="0000FF"/>
                </a:solidFill>
                <a:ea typeface="楷体" panose="02010609060101010101" pitchFamily="49" charset="-122"/>
                <a:cs typeface="Times New Roman" panose="02020603050405020304" pitchFamily="18" charset="0"/>
              </a:rPr>
              <a:t>:</a:t>
            </a:r>
            <a:endParaRPr kumimoji="1" lang="zh-CN" altLang="en-US" dirty="0">
              <a:solidFill>
                <a:srgbClr val="0000FF"/>
              </a:solidFill>
              <a:ea typeface="楷体" panose="02010609060101010101" pitchFamily="49" charset="-122"/>
              <a:cs typeface="Times New Roman" panose="02020603050405020304" pitchFamily="18" charset="0"/>
            </a:endParaRPr>
          </a:p>
        </p:txBody>
      </p:sp>
      <p:sp>
        <p:nvSpPr>
          <p:cNvPr id="61443" name="Text Box 3"/>
          <p:cNvSpPr txBox="1">
            <a:spLocks noChangeArrowheads="1"/>
          </p:cNvSpPr>
          <p:nvPr/>
        </p:nvSpPr>
        <p:spPr bwMode="auto">
          <a:xfrm>
            <a:off x="690557" y="1436669"/>
            <a:ext cx="3095625" cy="461665"/>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a:spAutoFit/>
          </a:bodyPr>
          <a:lstStyle/>
          <a:p>
            <a:pPr algn="l">
              <a:spcBef>
                <a:spcPct val="50000"/>
              </a:spcBef>
            </a:pPr>
            <a:r>
              <a:rPr lang="en-US" altLang="zh-CN" smtClean="0">
                <a:solidFill>
                  <a:srgbClr val="FF0000"/>
                </a:solidFill>
                <a:latin typeface="微软雅黑" panose="020B0503020204020204" charset="-122"/>
                <a:ea typeface="微软雅黑" panose="020B0503020204020204" charset="-122"/>
              </a:rPr>
              <a:t>1</a:t>
            </a:r>
            <a:r>
              <a:rPr lang="zh-CN" altLang="en-US" smtClean="0">
                <a:solidFill>
                  <a:srgbClr val="FF0000"/>
                </a:solidFill>
                <a:latin typeface="微软雅黑" panose="020B0503020204020204" charset="-122"/>
                <a:ea typeface="微软雅黑" panose="020B0503020204020204" charset="-122"/>
              </a:rPr>
              <a:t>、什么</a:t>
            </a:r>
            <a:r>
              <a:rPr lang="zh-CN" altLang="en-US" dirty="0">
                <a:solidFill>
                  <a:srgbClr val="FF0000"/>
                </a:solidFill>
                <a:latin typeface="微软雅黑" panose="020B0503020204020204" charset="-122"/>
                <a:ea typeface="微软雅黑" panose="020B0503020204020204" charset="-122"/>
              </a:rPr>
              <a:t>是</a:t>
            </a:r>
            <a:r>
              <a:rPr kumimoji="1" lang="zh-CN" altLang="en-US" dirty="0">
                <a:solidFill>
                  <a:srgbClr val="FF0000"/>
                </a:solidFill>
                <a:latin typeface="微软雅黑" panose="020B0503020204020204" charset="-122"/>
                <a:ea typeface="微软雅黑" panose="020B0503020204020204" charset="-122"/>
              </a:rPr>
              <a:t>拓扑排序</a:t>
            </a:r>
          </a:p>
        </p:txBody>
      </p:sp>
      <p:sp>
        <p:nvSpPr>
          <p:cNvPr id="4" name="TextBox 3"/>
          <p:cNvSpPr txBox="1"/>
          <p:nvPr/>
        </p:nvSpPr>
        <p:spPr>
          <a:xfrm>
            <a:off x="928662" y="5618474"/>
            <a:ext cx="7858180" cy="461665"/>
          </a:xfrm>
          <a:prstGeom prst="rect">
            <a:avLst/>
          </a:prstGeom>
          <a:noFill/>
        </p:spPr>
        <p:txBody>
          <a:bodyPr wrap="square" rtlCol="0">
            <a:spAutoFit/>
          </a:bodyPr>
          <a:lstStyle/>
          <a:p>
            <a:pPr algn="l"/>
            <a:r>
              <a:rPr kumimoji="1" lang="zh-CN" altLang="en-US" dirty="0" smtClean="0">
                <a:solidFill>
                  <a:srgbClr val="0000FF"/>
                </a:solidFill>
                <a:ea typeface="楷体" panose="02010609060101010101" pitchFamily="49" charset="-122"/>
                <a:cs typeface="Times New Roman" panose="02020603050405020304" pitchFamily="18" charset="0"/>
              </a:rPr>
              <a:t> 在一个有向图中找一个拓扑序列的过程称为</a:t>
            </a:r>
            <a:r>
              <a:rPr kumimoji="1" lang="zh-CN" altLang="en-US" dirty="0" smtClean="0">
                <a:solidFill>
                  <a:srgbClr val="FF3300"/>
                </a:solidFill>
                <a:ea typeface="楷体" panose="02010609060101010101" pitchFamily="49" charset="-122"/>
                <a:cs typeface="Times New Roman" panose="02020603050405020304" pitchFamily="18" charset="0"/>
              </a:rPr>
              <a:t>拓扑排序</a:t>
            </a:r>
            <a:r>
              <a:rPr kumimoji="1" lang="zh-CN" altLang="en-US" dirty="0" smtClean="0">
                <a:solidFill>
                  <a:srgbClr val="0000FF"/>
                </a:solidFill>
                <a:ea typeface="楷体" panose="02010609060101010101" pitchFamily="49" charset="-122"/>
                <a:cs typeface="Times New Roman" panose="02020603050405020304" pitchFamily="18" charset="0"/>
              </a:rPr>
              <a:t>。</a:t>
            </a:r>
            <a:r>
              <a:rPr kumimoji="1" lang="zh-CN" altLang="en-US" dirty="0" smtClean="0">
                <a:solidFill>
                  <a:srgbClr val="FF3300"/>
                </a:solidFill>
                <a:ea typeface="楷体" panose="02010609060101010101" pitchFamily="49" charset="-122"/>
                <a:cs typeface="Times New Roman" panose="02020603050405020304" pitchFamily="18" charset="0"/>
              </a:rPr>
              <a:t>        </a:t>
            </a:r>
            <a:endParaRPr lang="zh-CN" altLang="en-US" dirty="0"/>
          </a:p>
        </p:txBody>
      </p:sp>
      <p:sp>
        <p:nvSpPr>
          <p:cNvPr id="5" name="Text Box 12" descr="信纸"/>
          <p:cNvSpPr txBox="1">
            <a:spLocks noChangeArrowheads="1"/>
          </p:cNvSpPr>
          <p:nvPr/>
        </p:nvSpPr>
        <p:spPr bwMode="auto">
          <a:xfrm>
            <a:off x="2682889" y="571480"/>
            <a:ext cx="3889375" cy="579437"/>
          </a:xfrm>
          <a:prstGeom prst="rect">
            <a:avLst/>
          </a:prstGeom>
          <a:blipFill dpi="0" rotWithShape="1">
            <a:blip r:embed="rId2"/>
            <a:srcRect/>
            <a:tile tx="0" ty="0" sx="100000" sy="100000" flip="none" algn="tl"/>
          </a:blipFill>
          <a:ln w="9525">
            <a:noFill/>
            <a:miter lim="800000"/>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8.6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拓扑排序</a:t>
            </a:r>
          </a:p>
        </p:txBody>
      </p:sp>
      <p:sp>
        <p:nvSpPr>
          <p:cNvPr id="6" name="TextBox 5"/>
          <p:cNvSpPr txBox="1"/>
          <p:nvPr/>
        </p:nvSpPr>
        <p:spPr>
          <a:xfrm>
            <a:off x="928662" y="5118408"/>
            <a:ext cx="6000792" cy="461665"/>
          </a:xfrm>
          <a:prstGeom prst="rect">
            <a:avLst/>
          </a:prstGeom>
          <a:noFill/>
        </p:spPr>
        <p:txBody>
          <a:bodyPr wrap="square" rtlCol="0">
            <a:spAutoFit/>
          </a:bodyPr>
          <a:lstStyle/>
          <a:p>
            <a:pPr algn="l"/>
            <a:r>
              <a:rPr kumimoji="1" lang="zh-CN" altLang="en-US" smtClean="0">
                <a:solidFill>
                  <a:srgbClr val="0000FF"/>
                </a:solidFill>
                <a:ea typeface="楷体" panose="02010609060101010101" pitchFamily="49" charset="-122"/>
                <a:cs typeface="Times New Roman" panose="02020603050405020304" pitchFamily="18" charset="0"/>
              </a:rPr>
              <a:t>则在拓扑序列中</a:t>
            </a:r>
            <a:r>
              <a:rPr kumimoji="1" lang="zh-CN" altLang="en-US" smtClean="0">
                <a:solidFill>
                  <a:srgbClr val="FF00FF"/>
                </a:solidFill>
                <a:ea typeface="楷体" panose="02010609060101010101" pitchFamily="49" charset="-122"/>
                <a:cs typeface="Times New Roman" panose="02020603050405020304" pitchFamily="18" charset="0"/>
              </a:rPr>
              <a:t>顶点</a:t>
            </a:r>
            <a:r>
              <a:rPr kumimoji="1" lang="en-US" altLang="zh-CN" i="1" smtClean="0">
                <a:solidFill>
                  <a:srgbClr val="FF00FF"/>
                </a:solidFill>
                <a:ea typeface="楷体" panose="02010609060101010101" pitchFamily="49" charset="-122"/>
                <a:cs typeface="Times New Roman" panose="02020603050405020304" pitchFamily="18" charset="0"/>
              </a:rPr>
              <a:t>i</a:t>
            </a:r>
            <a:r>
              <a:rPr kumimoji="1" lang="zh-CN" altLang="en-US" smtClean="0">
                <a:solidFill>
                  <a:srgbClr val="FF00FF"/>
                </a:solidFill>
                <a:ea typeface="楷体" panose="02010609060101010101" pitchFamily="49" charset="-122"/>
                <a:cs typeface="Times New Roman" panose="02020603050405020304" pitchFamily="18" charset="0"/>
              </a:rPr>
              <a:t>必须排在顶点</a:t>
            </a:r>
            <a:r>
              <a:rPr kumimoji="1" lang="en-US" altLang="zh-CN" i="1" smtClean="0">
                <a:solidFill>
                  <a:srgbClr val="FF00FF"/>
                </a:solidFill>
                <a:ea typeface="楷体" panose="02010609060101010101" pitchFamily="49" charset="-122"/>
                <a:cs typeface="Times New Roman" panose="02020603050405020304" pitchFamily="18" charset="0"/>
              </a:rPr>
              <a:t>j</a:t>
            </a:r>
            <a:r>
              <a:rPr kumimoji="1" lang="zh-CN" altLang="en-US" smtClean="0">
                <a:solidFill>
                  <a:srgbClr val="FF00FF"/>
                </a:solidFill>
                <a:ea typeface="楷体" panose="02010609060101010101" pitchFamily="49" charset="-122"/>
                <a:cs typeface="Times New Roman" panose="02020603050405020304" pitchFamily="18" charset="0"/>
              </a:rPr>
              <a:t>之前</a:t>
            </a:r>
            <a:r>
              <a:rPr kumimoji="1" lang="zh-CN" altLang="en-US" smtClean="0">
                <a:solidFill>
                  <a:srgbClr val="0000FF"/>
                </a:solidFill>
                <a:ea typeface="楷体" panose="02010609060101010101" pitchFamily="49" charset="-122"/>
                <a:cs typeface="Times New Roman" panose="02020603050405020304" pitchFamily="18" charset="0"/>
              </a:rPr>
              <a:t>。</a:t>
            </a:r>
            <a:endParaRPr lang="zh-CN" altLang="en-US"/>
          </a:p>
        </p:txBody>
      </p:sp>
      <p:grpSp>
        <p:nvGrpSpPr>
          <p:cNvPr id="15" name="组合 14"/>
          <p:cNvGrpSpPr/>
          <p:nvPr/>
        </p:nvGrpSpPr>
        <p:grpSpPr>
          <a:xfrm>
            <a:off x="1285852" y="4230154"/>
            <a:ext cx="5429288" cy="675217"/>
            <a:chOff x="1285852" y="4150783"/>
            <a:chExt cx="5429288" cy="675217"/>
          </a:xfrm>
        </p:grpSpPr>
        <p:sp>
          <p:nvSpPr>
            <p:cNvPr id="7" name="椭圆 6"/>
            <p:cNvSpPr/>
            <p:nvPr/>
          </p:nvSpPr>
          <p:spPr>
            <a:xfrm>
              <a:off x="1285852" y="428625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rgbClr val="0000CC"/>
                  </a:solidFill>
                  <a:latin typeface="Times New Roman" panose="02020603050405020304" pitchFamily="18" charset="0"/>
                  <a:cs typeface="Times New Roman" panose="02020603050405020304" pitchFamily="18" charset="0"/>
                </a:rPr>
                <a:t>i</a:t>
              </a:r>
              <a:endParaRPr lang="zh-CN" altLang="en-US" sz="2000" i="1">
                <a:solidFill>
                  <a:srgbClr val="0000CC"/>
                </a:solidFill>
                <a:latin typeface="Times New Roman" panose="02020603050405020304" pitchFamily="18" charset="0"/>
                <a:cs typeface="Times New Roman" panose="02020603050405020304" pitchFamily="18" charset="0"/>
              </a:endParaRPr>
            </a:p>
          </p:txBody>
        </p:sp>
        <p:sp>
          <p:nvSpPr>
            <p:cNvPr id="8" name="椭圆 7"/>
            <p:cNvSpPr/>
            <p:nvPr/>
          </p:nvSpPr>
          <p:spPr>
            <a:xfrm>
              <a:off x="2285984" y="428625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rgbClr val="0000CC"/>
                  </a:solidFill>
                  <a:latin typeface="Times New Roman" panose="02020603050405020304" pitchFamily="18" charset="0"/>
                  <a:cs typeface="Times New Roman" panose="02020603050405020304" pitchFamily="18" charset="0"/>
                </a:rPr>
                <a:t>j</a:t>
              </a:r>
              <a:endParaRPr lang="zh-CN" altLang="en-US" sz="2000" i="1">
                <a:solidFill>
                  <a:srgbClr val="0000CC"/>
                </a:solidFill>
                <a:latin typeface="Times New Roman" panose="02020603050405020304" pitchFamily="18" charset="0"/>
                <a:cs typeface="Times New Roman" panose="02020603050405020304" pitchFamily="18" charset="0"/>
              </a:endParaRPr>
            </a:p>
          </p:txBody>
        </p:sp>
        <p:cxnSp>
          <p:nvCxnSpPr>
            <p:cNvPr id="10" name="直接箭头连接符 9"/>
            <p:cNvCxnSpPr>
              <a:stCxn id="7" idx="6"/>
              <a:endCxn id="8" idx="2"/>
            </p:cNvCxnSpPr>
            <p:nvPr/>
          </p:nvCxnSpPr>
          <p:spPr>
            <a:xfrm>
              <a:off x="1714480" y="4500570"/>
              <a:ext cx="57150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214810" y="428625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rgbClr val="0000CC"/>
                  </a:solidFill>
                  <a:latin typeface="Times New Roman" panose="02020603050405020304" pitchFamily="18" charset="0"/>
                  <a:cs typeface="Times New Roman" panose="02020603050405020304" pitchFamily="18" charset="0"/>
                </a:rPr>
                <a:t>i</a:t>
              </a:r>
              <a:endParaRPr lang="zh-CN" altLang="en-US" sz="2000" i="1">
                <a:solidFill>
                  <a:srgbClr val="0000CC"/>
                </a:solidFill>
                <a:latin typeface="Times New Roman" panose="02020603050405020304" pitchFamily="18" charset="0"/>
                <a:cs typeface="Times New Roman" panose="02020603050405020304" pitchFamily="18" charset="0"/>
              </a:endParaRPr>
            </a:p>
          </p:txBody>
        </p:sp>
        <p:sp>
          <p:nvSpPr>
            <p:cNvPr id="12" name="椭圆 11"/>
            <p:cNvSpPr/>
            <p:nvPr/>
          </p:nvSpPr>
          <p:spPr>
            <a:xfrm>
              <a:off x="6286512" y="428625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i="1" smtClean="0">
                  <a:solidFill>
                    <a:srgbClr val="0000CC"/>
                  </a:solidFill>
                  <a:latin typeface="Times New Roman" panose="02020603050405020304" pitchFamily="18" charset="0"/>
                  <a:cs typeface="Times New Roman" panose="02020603050405020304" pitchFamily="18" charset="0"/>
                </a:rPr>
                <a:t>j</a:t>
              </a:r>
              <a:endParaRPr lang="zh-CN" altLang="en-US" sz="2000" i="1">
                <a:solidFill>
                  <a:srgbClr val="0000CC"/>
                </a:solidFill>
                <a:latin typeface="Times New Roman" panose="02020603050405020304" pitchFamily="18" charset="0"/>
                <a:cs typeface="Times New Roman" panose="02020603050405020304" pitchFamily="18" charset="0"/>
              </a:endParaRPr>
            </a:p>
          </p:txBody>
        </p:sp>
        <p:sp>
          <p:nvSpPr>
            <p:cNvPr id="14" name="任意多边形 13"/>
            <p:cNvSpPr/>
            <p:nvPr/>
          </p:nvSpPr>
          <p:spPr>
            <a:xfrm>
              <a:off x="4660900" y="4150783"/>
              <a:ext cx="1651000" cy="675217"/>
            </a:xfrm>
            <a:custGeom>
              <a:avLst/>
              <a:gdLst>
                <a:gd name="connsiteX0" fmla="*/ 0 w 1651000"/>
                <a:gd name="connsiteY0" fmla="*/ 357717 h 675217"/>
                <a:gd name="connsiteX1" fmla="*/ 342900 w 1651000"/>
                <a:gd name="connsiteY1" fmla="*/ 256117 h 675217"/>
                <a:gd name="connsiteX2" fmla="*/ 584200 w 1651000"/>
                <a:gd name="connsiteY2" fmla="*/ 27517 h 675217"/>
                <a:gd name="connsiteX3" fmla="*/ 660400 w 1651000"/>
                <a:gd name="connsiteY3" fmla="*/ 421217 h 675217"/>
                <a:gd name="connsiteX4" fmla="*/ 800100 w 1651000"/>
                <a:gd name="connsiteY4" fmla="*/ 662517 h 675217"/>
                <a:gd name="connsiteX5" fmla="*/ 1384300 w 1651000"/>
                <a:gd name="connsiteY5" fmla="*/ 345017 h 675217"/>
                <a:gd name="connsiteX6" fmla="*/ 1651000 w 1651000"/>
                <a:gd name="connsiteY6" fmla="*/ 345017 h 675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51000" h="675217">
                  <a:moveTo>
                    <a:pt x="0" y="357717"/>
                  </a:moveTo>
                  <a:cubicBezTo>
                    <a:pt x="122766" y="334433"/>
                    <a:pt x="245533" y="311150"/>
                    <a:pt x="342900" y="256117"/>
                  </a:cubicBezTo>
                  <a:cubicBezTo>
                    <a:pt x="440267" y="201084"/>
                    <a:pt x="531283" y="0"/>
                    <a:pt x="584200" y="27517"/>
                  </a:cubicBezTo>
                  <a:cubicBezTo>
                    <a:pt x="637117" y="55034"/>
                    <a:pt x="624417" y="315384"/>
                    <a:pt x="660400" y="421217"/>
                  </a:cubicBezTo>
                  <a:cubicBezTo>
                    <a:pt x="696383" y="527050"/>
                    <a:pt x="679450" y="675217"/>
                    <a:pt x="800100" y="662517"/>
                  </a:cubicBezTo>
                  <a:cubicBezTo>
                    <a:pt x="920750" y="649817"/>
                    <a:pt x="1242483" y="397934"/>
                    <a:pt x="1384300" y="345017"/>
                  </a:cubicBezTo>
                  <a:cubicBezTo>
                    <a:pt x="1526117" y="292100"/>
                    <a:pt x="1588558" y="318558"/>
                    <a:pt x="1651000" y="345017"/>
                  </a:cubicBezTo>
                </a:path>
              </a:pathLst>
            </a:cu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172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512" name="Group 48"/>
          <p:cNvGraphicFramePr>
            <a:graphicFrameLocks noGrp="1"/>
          </p:cNvGraphicFramePr>
          <p:nvPr/>
        </p:nvGraphicFramePr>
        <p:xfrm>
          <a:off x="1066800" y="2076450"/>
          <a:ext cx="7315200" cy="4095750"/>
        </p:xfrm>
        <a:graphic>
          <a:graphicData uri="http://schemas.openxmlformats.org/drawingml/2006/table">
            <a:tbl>
              <a:tblPr/>
              <a:tblGrid>
                <a:gridCol w="2103438">
                  <a:extLst>
                    <a:ext uri="{9D8B030D-6E8A-4147-A177-3AD203B41FA5}">
                      <a16:colId xmlns:a16="http://schemas.microsoft.com/office/drawing/2014/main" xmlns="" val="20000"/>
                    </a:ext>
                  </a:extLst>
                </a:gridCol>
                <a:gridCol w="2773362">
                  <a:extLst>
                    <a:ext uri="{9D8B030D-6E8A-4147-A177-3AD203B41FA5}">
                      <a16:colId xmlns:a16="http://schemas.microsoft.com/office/drawing/2014/main" xmlns="" val="20001"/>
                    </a:ext>
                  </a:extLst>
                </a:gridCol>
                <a:gridCol w="2438400">
                  <a:extLst>
                    <a:ext uri="{9D8B030D-6E8A-4147-A177-3AD203B41FA5}">
                      <a16:colId xmlns:a16="http://schemas.microsoft.com/office/drawing/2014/main" xmlns="" val="20002"/>
                    </a:ext>
                  </a:extLst>
                </a:gridCol>
              </a:tblGrid>
              <a:tr h="508000">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课程代号</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课程名称</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FF0000"/>
                          </a:solidFill>
                          <a:effectLst/>
                          <a:latin typeface="Times New Roman" panose="02020603050405020304" pitchFamily="18" charset="0"/>
                          <a:ea typeface="楷体" panose="02010609060101010101" pitchFamily="49" charset="-122"/>
                          <a:cs typeface="Times New Roman" panose="02020603050405020304" pitchFamily="18" charset="0"/>
                        </a:rPr>
                        <a:t>先修课程</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xmlns="" val="10000"/>
                  </a:ext>
                </a:extLst>
              </a:tr>
              <a:tr h="508000">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endPar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高等数学</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无</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39750">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程序设计</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无</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08000">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离散数学</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08000">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数据结构</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508000">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5</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编译原理</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zh-CN" altLang="en-US"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4</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08000">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6</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操作系统</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4</a:t>
                      </a:r>
                      <a:r>
                        <a:rPr kumimoji="0" lang="zh-CN" altLang="en-US" sz="2000" b="1" i="0" u="none" strike="noStrike" cap="none" normalizeH="0" baseline="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0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7</a:t>
                      </a:r>
                      <a:endPar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508000">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7</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计算机组成原理</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C</a:t>
                      </a:r>
                      <a:r>
                        <a:rPr kumimoji="0" lang="en-US" altLang="zh-CN" sz="2000" b="1" i="0" u="none" strike="noStrike" cap="none" normalizeH="0" baseline="-25000" dirty="0" err="1"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rPr>
                        <a:t>2</a:t>
                      </a:r>
                      <a:endParaRPr kumimoji="0" lang="en-US" altLang="zh-CN" sz="2000" b="1" i="0" u="none" strike="noStrike" cap="none" normalizeH="0" baseline="-25000" dirty="0" smtClean="0">
                        <a:ln>
                          <a:noFill/>
                        </a:ln>
                        <a:solidFill>
                          <a:srgbClr val="0000FF"/>
                        </a:solidFill>
                        <a:effectLst/>
                        <a:latin typeface="Times New Roman" panose="02020603050405020304" pitchFamily="18" charset="0"/>
                        <a:ea typeface="楷体" panose="02010609060101010101" pitchFamily="49" charset="-122"/>
                        <a:cs typeface="Times New Roman" panose="02020603050405020304" pitchFamily="18" charset="0"/>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62513" name="Text Box 49"/>
          <p:cNvSpPr txBox="1">
            <a:spLocks noChangeArrowheads="1"/>
          </p:cNvSpPr>
          <p:nvPr/>
        </p:nvSpPr>
        <p:spPr bwMode="auto">
          <a:xfrm>
            <a:off x="609600" y="381000"/>
            <a:ext cx="8229600" cy="1365250"/>
          </a:xfrm>
          <a:prstGeom prst="rect">
            <a:avLst/>
          </a:prstGeom>
          <a:noFill/>
          <a:ln w="9525">
            <a:noFill/>
            <a:miter lim="800000"/>
          </a:ln>
          <a:effectLst/>
        </p:spPr>
        <p:txBody>
          <a:bodyPr>
            <a:spAutoFit/>
          </a:bodyPr>
          <a:lstStyle/>
          <a:p>
            <a:pPr algn="just">
              <a:lnSpc>
                <a:spcPct val="110000"/>
              </a:lnSpc>
              <a:spcBef>
                <a:spcPct val="50000"/>
              </a:spcBef>
            </a:pPr>
            <a:r>
              <a:rPr kumimoji="1" lang="en-US" altLang="zh-CN" sz="2800" dirty="0">
                <a:solidFill>
                  <a:srgbClr val="FF3300"/>
                </a:solidFill>
                <a:ea typeface="楷体" panose="02010609060101010101" pitchFamily="49" charset="-122"/>
                <a:cs typeface="Times New Roman" panose="02020603050405020304" pitchFamily="18" charset="0"/>
              </a:rPr>
              <a:t>      </a:t>
            </a:r>
            <a:r>
              <a:rPr kumimoji="1" lang="zh-CN" altLang="en-US" dirty="0">
                <a:solidFill>
                  <a:srgbClr val="0000FF"/>
                </a:solidFill>
                <a:ea typeface="楷体" panose="02010609060101010101" pitchFamily="49" charset="-122"/>
                <a:cs typeface="Times New Roman" panose="02020603050405020304" pitchFamily="18" charset="0"/>
              </a:rPr>
              <a:t>例如，计算机专业的学生必须完成一系列规定的基础课和专业课才能毕业，假设这些课程的名称与相应代号有如下关系：</a:t>
            </a:r>
            <a:endParaRPr kumimoji="1" lang="zh-CN" altLang="en-US" b="0" dirty="0">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173</a:t>
            </a:fld>
            <a:endParaRPr lang="en-US" altLang="zh-CN"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468313" y="500042"/>
            <a:ext cx="6553200" cy="457200"/>
          </a:xfrm>
          <a:prstGeom prst="rect">
            <a:avLst/>
          </a:prstGeom>
          <a:noFill/>
          <a:ln w="9525">
            <a:noFill/>
            <a:miter lim="800000"/>
          </a:ln>
          <a:effectLst/>
        </p:spPr>
        <p:txBody>
          <a:bodyPr>
            <a:spAutoFit/>
          </a:bodyPr>
          <a:lstStyle/>
          <a:p>
            <a:pPr algn="l">
              <a:spcBef>
                <a:spcPct val="50000"/>
              </a:spcBef>
            </a:pPr>
            <a:r>
              <a:rPr kumimoji="1" lang="zh-CN" altLang="en-US" dirty="0">
                <a:solidFill>
                  <a:srgbClr val="0000FF"/>
                </a:solidFill>
                <a:ea typeface="楷体" panose="02010609060101010101" pitchFamily="49" charset="-122"/>
                <a:cs typeface="Times New Roman" panose="02020603050405020304" pitchFamily="18" charset="0"/>
              </a:rPr>
              <a:t>课程之间的先后关系可用有向图表示：</a:t>
            </a:r>
          </a:p>
        </p:txBody>
      </p:sp>
      <p:sp>
        <p:nvSpPr>
          <p:cNvPr id="63492" name="Rectangle 4"/>
          <p:cNvSpPr>
            <a:spLocks noChangeArrowheads="1"/>
          </p:cNvSpPr>
          <p:nvPr/>
        </p:nvSpPr>
        <p:spPr bwMode="auto">
          <a:xfrm>
            <a:off x="3333750" y="2809875"/>
            <a:ext cx="9144000" cy="0"/>
          </a:xfrm>
          <a:prstGeom prst="rect">
            <a:avLst/>
          </a:prstGeom>
          <a:noFill/>
          <a:ln w="9525">
            <a:noFill/>
            <a:miter lim="800000"/>
          </a:ln>
          <a:effectLst/>
        </p:spPr>
        <p:txBody>
          <a:bodyPr>
            <a:spAutoFit/>
          </a:bodyPr>
          <a:lstStyle/>
          <a:p>
            <a:endParaRPr lang="zh-CN" altLang="en-US"/>
          </a:p>
        </p:txBody>
      </p:sp>
      <p:sp>
        <p:nvSpPr>
          <p:cNvPr id="63493" name="Oval 5"/>
          <p:cNvSpPr>
            <a:spLocks noChangeArrowheads="1"/>
          </p:cNvSpPr>
          <p:nvPr/>
        </p:nvSpPr>
        <p:spPr bwMode="auto">
          <a:xfrm>
            <a:off x="668350" y="1142984"/>
            <a:ext cx="504825" cy="5762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err="1">
                <a:solidFill>
                  <a:srgbClr val="0000CC"/>
                </a:solidFill>
                <a:latin typeface="Times New Roman" panose="02020603050405020304" pitchFamily="18" charset="0"/>
                <a:cs typeface="Times New Roman" panose="02020603050405020304" pitchFamily="18" charset="0"/>
              </a:rPr>
              <a:t>C</a:t>
            </a:r>
            <a:r>
              <a:rPr lang="en-US" altLang="zh-CN" sz="2000" baseline="-25000" dirty="0" err="1">
                <a:solidFill>
                  <a:srgbClr val="0000CC"/>
                </a:solidFill>
                <a:latin typeface="Times New Roman" panose="02020603050405020304" pitchFamily="18" charset="0"/>
                <a:cs typeface="Times New Roman" panose="02020603050405020304" pitchFamily="18" charset="0"/>
              </a:rPr>
              <a:t>1</a:t>
            </a:r>
            <a:endParaRPr lang="en-US" altLang="zh-CN" sz="2000" baseline="-25000" dirty="0">
              <a:solidFill>
                <a:srgbClr val="0000CC"/>
              </a:solidFill>
              <a:latin typeface="Times New Roman" panose="02020603050405020304" pitchFamily="18" charset="0"/>
              <a:cs typeface="Times New Roman" panose="02020603050405020304" pitchFamily="18" charset="0"/>
            </a:endParaRPr>
          </a:p>
        </p:txBody>
      </p:sp>
      <p:sp>
        <p:nvSpPr>
          <p:cNvPr id="63494" name="Oval 6"/>
          <p:cNvSpPr>
            <a:spLocks noChangeArrowheads="1"/>
          </p:cNvSpPr>
          <p:nvPr/>
        </p:nvSpPr>
        <p:spPr bwMode="auto">
          <a:xfrm>
            <a:off x="1893900" y="1142984"/>
            <a:ext cx="504825" cy="5762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3</a:t>
            </a:r>
          </a:p>
        </p:txBody>
      </p:sp>
      <p:sp>
        <p:nvSpPr>
          <p:cNvPr id="63495" name="Oval 7"/>
          <p:cNvSpPr>
            <a:spLocks noChangeArrowheads="1"/>
          </p:cNvSpPr>
          <p:nvPr/>
        </p:nvSpPr>
        <p:spPr bwMode="auto">
          <a:xfrm>
            <a:off x="3044837" y="1142984"/>
            <a:ext cx="504825" cy="5762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4</a:t>
            </a:r>
          </a:p>
        </p:txBody>
      </p:sp>
      <p:sp>
        <p:nvSpPr>
          <p:cNvPr id="63496" name="Oval 8"/>
          <p:cNvSpPr>
            <a:spLocks noChangeArrowheads="1"/>
          </p:cNvSpPr>
          <p:nvPr/>
        </p:nvSpPr>
        <p:spPr bwMode="auto">
          <a:xfrm>
            <a:off x="1893900" y="3303572"/>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2</a:t>
            </a:r>
          </a:p>
        </p:txBody>
      </p:sp>
      <p:sp>
        <p:nvSpPr>
          <p:cNvPr id="63497" name="Oval 9"/>
          <p:cNvSpPr>
            <a:spLocks noChangeArrowheads="1"/>
          </p:cNvSpPr>
          <p:nvPr/>
        </p:nvSpPr>
        <p:spPr bwMode="auto">
          <a:xfrm>
            <a:off x="3006737" y="2727309"/>
            <a:ext cx="504825" cy="5762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7</a:t>
            </a:r>
          </a:p>
        </p:txBody>
      </p:sp>
      <p:sp>
        <p:nvSpPr>
          <p:cNvPr id="63498" name="Oval 10"/>
          <p:cNvSpPr>
            <a:spLocks noChangeArrowheads="1"/>
          </p:cNvSpPr>
          <p:nvPr/>
        </p:nvSpPr>
        <p:spPr bwMode="auto">
          <a:xfrm>
            <a:off x="3760800" y="2184384"/>
            <a:ext cx="504825" cy="5762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6</a:t>
            </a:r>
          </a:p>
        </p:txBody>
      </p:sp>
      <p:sp>
        <p:nvSpPr>
          <p:cNvPr id="63499" name="Oval 11"/>
          <p:cNvSpPr>
            <a:spLocks noChangeArrowheads="1"/>
          </p:cNvSpPr>
          <p:nvPr/>
        </p:nvSpPr>
        <p:spPr bwMode="auto">
          <a:xfrm>
            <a:off x="5853125" y="3230547"/>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5</a:t>
            </a:r>
          </a:p>
        </p:txBody>
      </p:sp>
      <p:sp>
        <p:nvSpPr>
          <p:cNvPr id="63500" name="Line 12"/>
          <p:cNvSpPr>
            <a:spLocks noChangeShapeType="1"/>
          </p:cNvSpPr>
          <p:nvPr/>
        </p:nvSpPr>
        <p:spPr bwMode="auto">
          <a:xfrm>
            <a:off x="1173175" y="1430322"/>
            <a:ext cx="720725" cy="0"/>
          </a:xfrm>
          <a:prstGeom prst="line">
            <a:avLst/>
          </a:prstGeom>
          <a:noFill/>
          <a:ln w="19050">
            <a:solidFill>
              <a:srgbClr val="3333FF"/>
            </a:solidFill>
            <a:round/>
            <a:tailEnd type="stealth" w="med" len="lg"/>
          </a:ln>
          <a:effectLst/>
        </p:spPr>
        <p:txBody>
          <a:bodyPr wrap="none"/>
          <a:lstStyle/>
          <a:p>
            <a:endParaRPr lang="zh-CN" altLang="en-US"/>
          </a:p>
        </p:txBody>
      </p:sp>
      <p:sp>
        <p:nvSpPr>
          <p:cNvPr id="63501" name="Line 13"/>
          <p:cNvSpPr>
            <a:spLocks noChangeShapeType="1"/>
          </p:cNvSpPr>
          <p:nvPr/>
        </p:nvSpPr>
        <p:spPr bwMode="auto">
          <a:xfrm>
            <a:off x="2397137" y="1430322"/>
            <a:ext cx="647700" cy="0"/>
          </a:xfrm>
          <a:prstGeom prst="line">
            <a:avLst/>
          </a:prstGeom>
          <a:noFill/>
          <a:ln w="19050">
            <a:solidFill>
              <a:srgbClr val="3333FF"/>
            </a:solidFill>
            <a:round/>
            <a:tailEnd type="stealth" w="med" len="lg"/>
          </a:ln>
          <a:effectLst/>
        </p:spPr>
        <p:txBody>
          <a:bodyPr wrap="none"/>
          <a:lstStyle/>
          <a:p>
            <a:endParaRPr lang="zh-CN" altLang="en-US"/>
          </a:p>
        </p:txBody>
      </p:sp>
      <p:sp>
        <p:nvSpPr>
          <p:cNvPr id="63502" name="Line 14"/>
          <p:cNvSpPr>
            <a:spLocks noChangeShapeType="1"/>
          </p:cNvSpPr>
          <p:nvPr/>
        </p:nvSpPr>
        <p:spPr bwMode="auto">
          <a:xfrm flipV="1">
            <a:off x="2252675" y="1646222"/>
            <a:ext cx="865187" cy="1657350"/>
          </a:xfrm>
          <a:prstGeom prst="line">
            <a:avLst/>
          </a:prstGeom>
          <a:noFill/>
          <a:ln w="19050">
            <a:solidFill>
              <a:srgbClr val="3333FF"/>
            </a:solidFill>
            <a:round/>
            <a:tailEnd type="stealth" w="med" len="lg"/>
          </a:ln>
          <a:effectLst/>
        </p:spPr>
        <p:txBody>
          <a:bodyPr wrap="none"/>
          <a:lstStyle/>
          <a:p>
            <a:endParaRPr lang="zh-CN" altLang="en-US"/>
          </a:p>
        </p:txBody>
      </p:sp>
      <p:sp>
        <p:nvSpPr>
          <p:cNvPr id="63503" name="Line 15"/>
          <p:cNvSpPr>
            <a:spLocks noChangeShapeType="1"/>
          </p:cNvSpPr>
          <p:nvPr/>
        </p:nvSpPr>
        <p:spPr bwMode="auto">
          <a:xfrm flipV="1">
            <a:off x="2397137" y="3159109"/>
            <a:ext cx="647700" cy="360363"/>
          </a:xfrm>
          <a:prstGeom prst="line">
            <a:avLst/>
          </a:prstGeom>
          <a:noFill/>
          <a:ln w="19050">
            <a:solidFill>
              <a:srgbClr val="3333FF"/>
            </a:solidFill>
            <a:round/>
            <a:tailEnd type="stealth" w="med" len="lg"/>
          </a:ln>
          <a:effectLst/>
        </p:spPr>
        <p:txBody>
          <a:bodyPr wrap="none"/>
          <a:lstStyle/>
          <a:p>
            <a:endParaRPr lang="zh-CN" altLang="en-US"/>
          </a:p>
        </p:txBody>
      </p:sp>
      <p:sp>
        <p:nvSpPr>
          <p:cNvPr id="63504" name="Freeform 16"/>
          <p:cNvSpPr/>
          <p:nvPr/>
        </p:nvSpPr>
        <p:spPr bwMode="auto">
          <a:xfrm>
            <a:off x="3476637" y="2638409"/>
            <a:ext cx="327025" cy="209550"/>
          </a:xfrm>
          <a:custGeom>
            <a:avLst/>
            <a:gdLst/>
            <a:ahLst/>
            <a:cxnLst>
              <a:cxn ang="0">
                <a:pos x="0" y="132"/>
              </a:cxn>
              <a:cxn ang="0">
                <a:pos x="206" y="0"/>
              </a:cxn>
            </a:cxnLst>
            <a:rect l="0" t="0" r="r" b="b"/>
            <a:pathLst>
              <a:path w="206" h="132">
                <a:moveTo>
                  <a:pt x="0" y="132"/>
                </a:moveTo>
                <a:lnTo>
                  <a:pt x="206"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63505" name="Freeform 17"/>
          <p:cNvSpPr/>
          <p:nvPr/>
        </p:nvSpPr>
        <p:spPr bwMode="auto">
          <a:xfrm>
            <a:off x="3536962" y="1558909"/>
            <a:ext cx="2389188" cy="1744663"/>
          </a:xfrm>
          <a:custGeom>
            <a:avLst/>
            <a:gdLst/>
            <a:ahLst/>
            <a:cxnLst>
              <a:cxn ang="0">
                <a:pos x="0" y="0"/>
              </a:cxn>
              <a:cxn ang="0">
                <a:pos x="1505" y="1099"/>
              </a:cxn>
            </a:cxnLst>
            <a:rect l="0" t="0" r="r" b="b"/>
            <a:pathLst>
              <a:path w="1505" h="1099">
                <a:moveTo>
                  <a:pt x="0" y="0"/>
                </a:moveTo>
                <a:lnTo>
                  <a:pt x="1505" y="1099"/>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63506" name="Freeform 18"/>
          <p:cNvSpPr/>
          <p:nvPr/>
        </p:nvSpPr>
        <p:spPr bwMode="auto">
          <a:xfrm>
            <a:off x="2432062" y="3563922"/>
            <a:ext cx="3417888" cy="14287"/>
          </a:xfrm>
          <a:custGeom>
            <a:avLst/>
            <a:gdLst/>
            <a:ahLst/>
            <a:cxnLst>
              <a:cxn ang="0">
                <a:pos x="0" y="9"/>
              </a:cxn>
              <a:cxn ang="0">
                <a:pos x="2153" y="0"/>
              </a:cxn>
            </a:cxnLst>
            <a:rect l="0" t="0" r="r" b="b"/>
            <a:pathLst>
              <a:path w="2153" h="9">
                <a:moveTo>
                  <a:pt x="0" y="9"/>
                </a:moveTo>
                <a:lnTo>
                  <a:pt x="2153"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63507" name="Freeform 19"/>
          <p:cNvSpPr/>
          <p:nvPr/>
        </p:nvSpPr>
        <p:spPr bwMode="auto">
          <a:xfrm>
            <a:off x="3422662" y="1685909"/>
            <a:ext cx="444500" cy="571500"/>
          </a:xfrm>
          <a:custGeom>
            <a:avLst/>
            <a:gdLst/>
            <a:ahLst/>
            <a:cxnLst>
              <a:cxn ang="0">
                <a:pos x="0" y="0"/>
              </a:cxn>
              <a:cxn ang="0">
                <a:pos x="280" y="360"/>
              </a:cxn>
            </a:cxnLst>
            <a:rect l="0" t="0" r="r" b="b"/>
            <a:pathLst>
              <a:path w="280" h="360">
                <a:moveTo>
                  <a:pt x="0" y="0"/>
                </a:moveTo>
                <a:lnTo>
                  <a:pt x="280" y="36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63508" name="Text Box 20"/>
          <p:cNvSpPr txBox="1">
            <a:spLocks noChangeArrowheads="1"/>
          </p:cNvSpPr>
          <p:nvPr/>
        </p:nvSpPr>
        <p:spPr bwMode="auto">
          <a:xfrm>
            <a:off x="642910" y="4143380"/>
            <a:ext cx="4465637" cy="461665"/>
          </a:xfrm>
          <a:prstGeom prst="rect">
            <a:avLst/>
          </a:prstGeom>
          <a:noFill/>
          <a:ln w="19050" algn="ctr">
            <a:noFill/>
            <a:miter lim="800000"/>
            <a:tailEnd type="none" w="med" len="lg"/>
          </a:ln>
          <a:effectLst/>
        </p:spPr>
        <p:txBody>
          <a:bodyPr>
            <a:spAutoFit/>
          </a:bodyPr>
          <a:lstStyle/>
          <a:p>
            <a:pPr algn="l">
              <a:spcBef>
                <a:spcPct val="50000"/>
              </a:spcBef>
            </a:pPr>
            <a:r>
              <a:rPr lang="zh-CN" altLang="en-US" smtClean="0">
                <a:ea typeface="楷体" panose="02010609060101010101" pitchFamily="49" charset="-122"/>
                <a:cs typeface="Times New Roman" panose="02020603050405020304" pitchFamily="18" charset="0"/>
              </a:rPr>
              <a:t>可以</a:t>
            </a:r>
            <a:r>
              <a:rPr lang="zh-CN" altLang="en-US" dirty="0">
                <a:ea typeface="楷体" panose="02010609060101010101" pitchFamily="49" charset="-122"/>
                <a:cs typeface="Times New Roman" panose="02020603050405020304" pitchFamily="18" charset="0"/>
              </a:rPr>
              <a:t>这样排</a:t>
            </a:r>
            <a:r>
              <a:rPr lang="zh-CN" altLang="en-US">
                <a:ea typeface="楷体" panose="02010609060101010101" pitchFamily="49" charset="-122"/>
                <a:cs typeface="Times New Roman" panose="02020603050405020304" pitchFamily="18" charset="0"/>
              </a:rPr>
              <a:t>课</a:t>
            </a:r>
            <a:r>
              <a:rPr lang="zh-CN" altLang="en-US" smtClean="0">
                <a:ea typeface="楷体" panose="02010609060101010101" pitchFamily="49" charset="-122"/>
                <a:cs typeface="Times New Roman" panose="02020603050405020304" pitchFamily="18" charset="0"/>
              </a:rPr>
              <a:t>：</a:t>
            </a:r>
            <a:endParaRPr lang="zh-CN" altLang="en-US" dirty="0">
              <a:ea typeface="楷体" panose="02010609060101010101" pitchFamily="49" charset="-122"/>
              <a:cs typeface="Times New Roman" panose="02020603050405020304" pitchFamily="18" charset="0"/>
            </a:endParaRPr>
          </a:p>
        </p:txBody>
      </p:sp>
      <p:sp>
        <p:nvSpPr>
          <p:cNvPr id="22" name="TextBox 21"/>
          <p:cNvSpPr txBox="1"/>
          <p:nvPr/>
        </p:nvSpPr>
        <p:spPr>
          <a:xfrm>
            <a:off x="806405" y="4635515"/>
            <a:ext cx="3643338" cy="938719"/>
          </a:xfrm>
          <a:prstGeom prst="rect">
            <a:avLst/>
          </a:prstGeom>
          <a:noFill/>
        </p:spPr>
        <p:txBody>
          <a:bodyPr wrap="square" rtlCol="0">
            <a:spAutoFit/>
          </a:bodyPr>
          <a:lstStyle/>
          <a:p>
            <a:pPr marL="457200" indent="-457200" algn="l">
              <a:spcBef>
                <a:spcPct val="50000"/>
              </a:spcBef>
              <a:buBlip>
                <a:blip r:embed="rId2"/>
              </a:buBlip>
            </a:pP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1</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3</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2</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4</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7</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6</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5</a:t>
            </a:r>
          </a:p>
          <a:p>
            <a:pPr marL="457200" indent="-457200" algn="l">
              <a:spcBef>
                <a:spcPct val="50000"/>
              </a:spcBef>
              <a:buBlip>
                <a:blip r:embed="rId2"/>
              </a:buBlip>
            </a:pP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2</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7</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1</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3</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4</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5</a:t>
            </a:r>
            <a:r>
              <a:rPr kumimoji="1" lang="en-US" altLang="zh-CN" sz="2200" smtClean="0">
                <a:solidFill>
                  <a:srgbClr val="0000FF"/>
                </a:solidFill>
                <a:ea typeface="楷体" panose="02010609060101010101" pitchFamily="49" charset="-122"/>
                <a:cs typeface="Times New Roman" panose="02020603050405020304" pitchFamily="18" charset="0"/>
              </a:rPr>
              <a:t>-C</a:t>
            </a:r>
            <a:r>
              <a:rPr kumimoji="1" lang="en-US" altLang="zh-CN" sz="2200" baseline="-25000" smtClean="0">
                <a:solidFill>
                  <a:srgbClr val="0000FF"/>
                </a:solidFill>
                <a:ea typeface="楷体" panose="02010609060101010101" pitchFamily="49" charset="-122"/>
                <a:cs typeface="Times New Roman" panose="02020603050405020304" pitchFamily="18" charset="0"/>
              </a:rPr>
              <a:t>6</a:t>
            </a:r>
          </a:p>
        </p:txBody>
      </p:sp>
      <p:grpSp>
        <p:nvGrpSpPr>
          <p:cNvPr id="31" name="组合 30"/>
          <p:cNvGrpSpPr/>
          <p:nvPr/>
        </p:nvGrpSpPr>
        <p:grpSpPr>
          <a:xfrm>
            <a:off x="1142976" y="4714884"/>
            <a:ext cx="2987696" cy="1543118"/>
            <a:chOff x="1142976" y="4714884"/>
            <a:chExt cx="2987696" cy="1543118"/>
          </a:xfrm>
        </p:grpSpPr>
        <p:sp>
          <p:nvSpPr>
            <p:cNvPr id="23" name="TextBox 22"/>
            <p:cNvSpPr txBox="1"/>
            <p:nvPr/>
          </p:nvSpPr>
          <p:spPr>
            <a:xfrm>
              <a:off x="1142976" y="5857892"/>
              <a:ext cx="1428760"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第</a:t>
              </a:r>
              <a:r>
                <a:rPr lang="en-US" altLang="zh-CN" sz="2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学期</a:t>
              </a:r>
              <a:endParaRPr lang="zh-CN" altLang="en-US" sz="2000">
                <a:ea typeface="楷体" panose="02010609060101010101" pitchFamily="49" charset="-122"/>
                <a:cs typeface="Times New Roman" panose="02020603050405020304" pitchFamily="18" charset="0"/>
              </a:endParaRPr>
            </a:p>
          </p:txBody>
        </p:sp>
        <p:sp>
          <p:nvSpPr>
            <p:cNvPr id="24" name="圆角矩形 23"/>
            <p:cNvSpPr/>
            <p:nvPr/>
          </p:nvSpPr>
          <p:spPr>
            <a:xfrm>
              <a:off x="1214414" y="4714884"/>
              <a:ext cx="1285884" cy="857256"/>
            </a:xfrm>
            <a:prstGeom prst="roundRect">
              <a:avLst/>
            </a:prstGeom>
            <a:solidFill>
              <a:schemeClr val="accent2">
                <a:alpha val="0"/>
              </a:schemeClr>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a:stCxn id="24" idx="2"/>
              <a:endCxn id="23" idx="0"/>
            </p:cNvCxnSpPr>
            <p:nvPr/>
          </p:nvCxnSpPr>
          <p:spPr>
            <a:xfrm rot="5400000">
              <a:off x="1714480" y="5715016"/>
              <a:ext cx="285752" cy="1588"/>
            </a:xfrm>
            <a:prstGeom prst="line">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630474" y="5857892"/>
              <a:ext cx="1428760"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第</a:t>
              </a:r>
              <a:r>
                <a:rPr lang="en-US" altLang="zh-CN" sz="2000" smtClean="0">
                  <a:ea typeface="楷体" panose="02010609060101010101" pitchFamily="49" charset="-122"/>
                  <a:cs typeface="Times New Roman" panose="02020603050405020304" pitchFamily="18" charset="0"/>
                </a:rPr>
                <a:t>2</a:t>
              </a:r>
              <a:r>
                <a:rPr lang="zh-CN" altLang="en-US" sz="2000" smtClean="0">
                  <a:ea typeface="楷体" panose="02010609060101010101" pitchFamily="49" charset="-122"/>
                  <a:cs typeface="Times New Roman" panose="02020603050405020304" pitchFamily="18" charset="0"/>
                </a:rPr>
                <a:t>学期</a:t>
              </a:r>
              <a:endParaRPr lang="zh-CN" altLang="en-US" sz="2000">
                <a:ea typeface="楷体" panose="02010609060101010101" pitchFamily="49" charset="-122"/>
                <a:cs typeface="Times New Roman" panose="02020603050405020304" pitchFamily="18" charset="0"/>
              </a:endParaRPr>
            </a:p>
          </p:txBody>
        </p:sp>
        <p:sp>
          <p:nvSpPr>
            <p:cNvPr id="28" name="圆角矩形 27"/>
            <p:cNvSpPr/>
            <p:nvPr/>
          </p:nvSpPr>
          <p:spPr>
            <a:xfrm>
              <a:off x="2546336" y="4714884"/>
              <a:ext cx="1584336" cy="857256"/>
            </a:xfrm>
            <a:prstGeom prst="roundRect">
              <a:avLst/>
            </a:prstGeom>
            <a:solidFill>
              <a:schemeClr val="accent2">
                <a:alpha val="0"/>
              </a:schemeClr>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8" idx="2"/>
              <a:endCxn id="27" idx="0"/>
            </p:cNvCxnSpPr>
            <p:nvPr/>
          </p:nvCxnSpPr>
          <p:spPr>
            <a:xfrm rot="16200000" flipH="1">
              <a:off x="3198803" y="5711841"/>
              <a:ext cx="285752" cy="6350"/>
            </a:xfrm>
            <a:prstGeom prst="line">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174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descr="羊皮纸"/>
          <p:cNvSpPr txBox="1">
            <a:spLocks noChangeArrowheads="1"/>
          </p:cNvSpPr>
          <p:nvPr/>
        </p:nvSpPr>
        <p:spPr bwMode="auto">
          <a:xfrm>
            <a:off x="609600" y="1196975"/>
            <a:ext cx="7924800" cy="347787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just">
              <a:lnSpc>
                <a:spcPct val="150000"/>
              </a:lnSpc>
              <a:spcBef>
                <a:spcPct val="50000"/>
              </a:spcBef>
            </a:pPr>
            <a:r>
              <a:rPr kumimoji="1" lang="en-US" altLang="zh-CN" sz="2200">
                <a:solidFill>
                  <a:srgbClr val="0000FF"/>
                </a:solidFill>
                <a:ea typeface="楷体" panose="02010609060101010101" pitchFamily="49" charset="-122"/>
                <a:cs typeface="Times New Roman" panose="02020603050405020304" pitchFamily="18" charset="0"/>
              </a:rPr>
              <a:t>  </a:t>
            </a:r>
            <a:r>
              <a:rPr kumimoji="1" lang="en-US" altLang="zh-CN" sz="2200" smtClean="0">
                <a:solidFill>
                  <a:srgbClr val="0000FF"/>
                </a:solidFill>
                <a:ea typeface="楷体" panose="02010609060101010101" pitchFamily="49" charset="-122"/>
                <a:cs typeface="Times New Roman" panose="02020603050405020304" pitchFamily="18" charset="0"/>
              </a:rPr>
              <a:t>     </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）从有向图中选择一个没有前驱（即入度为</a:t>
            </a:r>
            <a:r>
              <a:rPr kumimoji="1"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）的顶点并且输出它。</a:t>
            </a:r>
          </a:p>
          <a:p>
            <a:pPr algn="just">
              <a:lnSpc>
                <a:spcPct val="150000"/>
              </a:lnSpc>
              <a:spcBef>
                <a:spcPct val="50000"/>
              </a:spcBef>
            </a:pP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2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从图中</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删去该顶点，并且删去从该顶点发出的全部有向边。</a:t>
            </a:r>
          </a:p>
          <a:p>
            <a:pPr algn="just">
              <a:lnSpc>
                <a:spcPct val="150000"/>
              </a:lnSpc>
              <a:spcBef>
                <a:spcPct val="50000"/>
              </a:spcBef>
            </a:pP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）重复上述两步，直到</a:t>
            </a:r>
            <a:r>
              <a:rPr kumimoji="1" lang="zh-CN" altLang="en-US" sz="22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剩余</a:t>
            </a:r>
            <a:r>
              <a:rPr kumimoji="1"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的图中</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不再存在没有前驱的顶点为止。</a:t>
            </a:r>
            <a:endParaRPr kumimoji="1" lang="zh-CN" altLang="en-US" sz="2200" b="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451" name="Text Box 3"/>
          <p:cNvSpPr txBox="1">
            <a:spLocks noChangeArrowheads="1"/>
          </p:cNvSpPr>
          <p:nvPr/>
        </p:nvSpPr>
        <p:spPr bwMode="auto">
          <a:xfrm>
            <a:off x="827088" y="428604"/>
            <a:ext cx="2808287" cy="470257"/>
          </a:xfrm>
          <a:prstGeom prst="rect">
            <a:avLst/>
          </a:prstGeom>
          <a:ln>
            <a:tailEnd type="none" w="med" len="lg"/>
          </a:ln>
        </p:spPr>
        <p:style>
          <a:lnRef idx="1">
            <a:schemeClr val="accent2"/>
          </a:lnRef>
          <a:fillRef idx="2">
            <a:schemeClr val="accent2"/>
          </a:fillRef>
          <a:effectRef idx="1">
            <a:schemeClr val="accent2"/>
          </a:effectRef>
          <a:fontRef idx="minor">
            <a:schemeClr val="dk1"/>
          </a:fontRef>
        </p:style>
        <p:txBody>
          <a:bodyPr>
            <a:spAutoFit/>
          </a:bodyPr>
          <a:lstStyle/>
          <a:p>
            <a:pPr>
              <a:lnSpc>
                <a:spcPct val="110000"/>
              </a:lnSpc>
              <a:spcBef>
                <a:spcPct val="50000"/>
              </a:spcBef>
            </a:pPr>
            <a:r>
              <a:rPr kumimoji="1" lang="en-US" altLang="zh-CN" smtClean="0">
                <a:solidFill>
                  <a:srgbClr val="FF0000"/>
                </a:solidFill>
                <a:latin typeface="微软雅黑" panose="020B0503020204020204" charset="-122"/>
                <a:ea typeface="微软雅黑" panose="020B0503020204020204" charset="-122"/>
                <a:cs typeface="Times New Roman" panose="02020603050405020304" pitchFamily="18" charset="0"/>
              </a:rPr>
              <a:t>2</a:t>
            </a:r>
            <a:r>
              <a:rPr kumimoji="1" lang="zh-CN" altLang="en-US" smtClean="0">
                <a:solidFill>
                  <a:srgbClr val="FF0000"/>
                </a:solidFill>
                <a:latin typeface="微软雅黑" panose="020B0503020204020204" charset="-122"/>
                <a:ea typeface="微软雅黑" panose="020B0503020204020204" charset="-122"/>
                <a:cs typeface="Times New Roman" panose="02020603050405020304" pitchFamily="18" charset="0"/>
              </a:rPr>
              <a:t>、拓扑</a:t>
            </a:r>
            <a:r>
              <a:rPr kumimoji="1" lang="zh-CN" altLang="en-US" dirty="0">
                <a:solidFill>
                  <a:srgbClr val="FF0000"/>
                </a:solidFill>
                <a:latin typeface="微软雅黑" panose="020B0503020204020204" charset="-122"/>
                <a:ea typeface="微软雅黑" panose="020B0503020204020204" charset="-122"/>
                <a:cs typeface="Times New Roman" panose="02020603050405020304" pitchFamily="18" charset="0"/>
              </a:rPr>
              <a:t>排序步骤</a:t>
            </a:r>
            <a:endParaRPr lang="zh-CN" altLang="en-US" dirty="0">
              <a:solidFill>
                <a:srgbClr val="FF0000"/>
              </a:solidFill>
              <a:latin typeface="微软雅黑" panose="020B0503020204020204" charset="-122"/>
              <a:ea typeface="微软雅黑" panose="020B0503020204020204"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175</a:t>
            </a:fld>
            <a:endParaRPr lang="en-US" altLang="zh-CN"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Oval 4"/>
          <p:cNvSpPr>
            <a:spLocks noChangeArrowheads="1"/>
          </p:cNvSpPr>
          <p:nvPr/>
        </p:nvSpPr>
        <p:spPr bwMode="auto">
          <a:xfrm>
            <a:off x="755650" y="1052513"/>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err="1">
                <a:solidFill>
                  <a:srgbClr val="0000CC"/>
                </a:solidFill>
                <a:latin typeface="Times New Roman" panose="02020603050405020304" pitchFamily="18" charset="0"/>
                <a:cs typeface="Times New Roman" panose="02020603050405020304" pitchFamily="18" charset="0"/>
              </a:rPr>
              <a:t>C</a:t>
            </a:r>
            <a:r>
              <a:rPr lang="en-US" altLang="zh-CN" sz="2000" baseline="-25000" dirty="0" err="1">
                <a:solidFill>
                  <a:srgbClr val="0000CC"/>
                </a:solidFill>
                <a:latin typeface="Times New Roman" panose="02020603050405020304" pitchFamily="18" charset="0"/>
                <a:cs typeface="Times New Roman" panose="02020603050405020304" pitchFamily="18" charset="0"/>
              </a:rPr>
              <a:t>1</a:t>
            </a:r>
            <a:endParaRPr lang="en-US" altLang="zh-CN" sz="2000" baseline="-25000" dirty="0">
              <a:solidFill>
                <a:srgbClr val="0000CC"/>
              </a:solidFill>
              <a:latin typeface="Times New Roman" panose="02020603050405020304" pitchFamily="18" charset="0"/>
              <a:cs typeface="Times New Roman" panose="02020603050405020304" pitchFamily="18" charset="0"/>
            </a:endParaRPr>
          </a:p>
        </p:txBody>
      </p:sp>
      <p:sp>
        <p:nvSpPr>
          <p:cNvPr id="258053" name="Oval 5"/>
          <p:cNvSpPr>
            <a:spLocks noChangeArrowheads="1"/>
          </p:cNvSpPr>
          <p:nvPr/>
        </p:nvSpPr>
        <p:spPr bwMode="auto">
          <a:xfrm>
            <a:off x="1981200" y="1052513"/>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3</a:t>
            </a:r>
          </a:p>
        </p:txBody>
      </p:sp>
      <p:sp>
        <p:nvSpPr>
          <p:cNvPr id="258054" name="Oval 6"/>
          <p:cNvSpPr>
            <a:spLocks noChangeArrowheads="1"/>
          </p:cNvSpPr>
          <p:nvPr/>
        </p:nvSpPr>
        <p:spPr bwMode="auto">
          <a:xfrm>
            <a:off x="3132138" y="1052513"/>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4</a:t>
            </a:r>
          </a:p>
        </p:txBody>
      </p:sp>
      <p:sp>
        <p:nvSpPr>
          <p:cNvPr id="258055" name="Oval 7"/>
          <p:cNvSpPr>
            <a:spLocks noChangeArrowheads="1"/>
          </p:cNvSpPr>
          <p:nvPr/>
        </p:nvSpPr>
        <p:spPr bwMode="auto">
          <a:xfrm>
            <a:off x="1981200" y="3213100"/>
            <a:ext cx="504825" cy="5762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2</a:t>
            </a:r>
          </a:p>
        </p:txBody>
      </p:sp>
      <p:sp>
        <p:nvSpPr>
          <p:cNvPr id="258056" name="Oval 8"/>
          <p:cNvSpPr>
            <a:spLocks noChangeArrowheads="1"/>
          </p:cNvSpPr>
          <p:nvPr/>
        </p:nvSpPr>
        <p:spPr bwMode="auto">
          <a:xfrm>
            <a:off x="3094038" y="2636838"/>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7</a:t>
            </a:r>
          </a:p>
        </p:txBody>
      </p:sp>
      <p:sp>
        <p:nvSpPr>
          <p:cNvPr id="258057" name="Oval 9"/>
          <p:cNvSpPr>
            <a:spLocks noChangeArrowheads="1"/>
          </p:cNvSpPr>
          <p:nvPr/>
        </p:nvSpPr>
        <p:spPr bwMode="auto">
          <a:xfrm>
            <a:off x="3848100" y="2093913"/>
            <a:ext cx="504825" cy="5762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6</a:t>
            </a:r>
          </a:p>
        </p:txBody>
      </p:sp>
      <p:sp>
        <p:nvSpPr>
          <p:cNvPr id="258058" name="Oval 10"/>
          <p:cNvSpPr>
            <a:spLocks noChangeArrowheads="1"/>
          </p:cNvSpPr>
          <p:nvPr/>
        </p:nvSpPr>
        <p:spPr bwMode="auto">
          <a:xfrm>
            <a:off x="5940425" y="3140075"/>
            <a:ext cx="504825" cy="5762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C</a:t>
            </a:r>
            <a:r>
              <a:rPr lang="en-US" altLang="zh-CN" sz="2000" baseline="-25000">
                <a:solidFill>
                  <a:srgbClr val="0000CC"/>
                </a:solidFill>
                <a:latin typeface="Times New Roman" panose="02020603050405020304" pitchFamily="18" charset="0"/>
                <a:cs typeface="Times New Roman" panose="02020603050405020304" pitchFamily="18" charset="0"/>
              </a:rPr>
              <a:t>5</a:t>
            </a:r>
          </a:p>
        </p:txBody>
      </p:sp>
      <p:sp>
        <p:nvSpPr>
          <p:cNvPr id="258059" name="Line 11"/>
          <p:cNvSpPr>
            <a:spLocks noChangeShapeType="1"/>
          </p:cNvSpPr>
          <p:nvPr/>
        </p:nvSpPr>
        <p:spPr bwMode="auto">
          <a:xfrm>
            <a:off x="1260475" y="1339850"/>
            <a:ext cx="720725" cy="0"/>
          </a:xfrm>
          <a:prstGeom prst="line">
            <a:avLst/>
          </a:prstGeom>
          <a:noFill/>
          <a:ln w="19050">
            <a:solidFill>
              <a:srgbClr val="3333FF"/>
            </a:solidFill>
            <a:round/>
            <a:tailEnd type="stealth" w="med" len="lg"/>
          </a:ln>
          <a:effectLst/>
        </p:spPr>
        <p:txBody>
          <a:bodyPr wrap="none"/>
          <a:lstStyle/>
          <a:p>
            <a:endParaRPr lang="zh-CN" altLang="en-US"/>
          </a:p>
        </p:txBody>
      </p:sp>
      <p:sp>
        <p:nvSpPr>
          <p:cNvPr id="258060" name="Line 12"/>
          <p:cNvSpPr>
            <a:spLocks noChangeShapeType="1"/>
          </p:cNvSpPr>
          <p:nvPr/>
        </p:nvSpPr>
        <p:spPr bwMode="auto">
          <a:xfrm>
            <a:off x="2484438" y="1339850"/>
            <a:ext cx="647700" cy="0"/>
          </a:xfrm>
          <a:prstGeom prst="line">
            <a:avLst/>
          </a:prstGeom>
          <a:noFill/>
          <a:ln w="19050">
            <a:solidFill>
              <a:srgbClr val="3333FF"/>
            </a:solidFill>
            <a:round/>
            <a:tailEnd type="stealth" w="med" len="lg"/>
          </a:ln>
          <a:effectLst/>
        </p:spPr>
        <p:txBody>
          <a:bodyPr wrap="none"/>
          <a:lstStyle/>
          <a:p>
            <a:endParaRPr lang="zh-CN" altLang="en-US"/>
          </a:p>
        </p:txBody>
      </p:sp>
      <p:sp>
        <p:nvSpPr>
          <p:cNvPr id="258061" name="Line 13"/>
          <p:cNvSpPr>
            <a:spLocks noChangeShapeType="1"/>
          </p:cNvSpPr>
          <p:nvPr/>
        </p:nvSpPr>
        <p:spPr bwMode="auto">
          <a:xfrm flipV="1">
            <a:off x="2339975" y="1555750"/>
            <a:ext cx="865188" cy="1657350"/>
          </a:xfrm>
          <a:prstGeom prst="line">
            <a:avLst/>
          </a:prstGeom>
          <a:noFill/>
          <a:ln w="19050">
            <a:solidFill>
              <a:srgbClr val="3333FF"/>
            </a:solidFill>
            <a:round/>
            <a:tailEnd type="stealth" w="med" len="lg"/>
          </a:ln>
          <a:effectLst/>
        </p:spPr>
        <p:txBody>
          <a:bodyPr wrap="none"/>
          <a:lstStyle/>
          <a:p>
            <a:endParaRPr lang="zh-CN" altLang="en-US"/>
          </a:p>
        </p:txBody>
      </p:sp>
      <p:sp>
        <p:nvSpPr>
          <p:cNvPr id="258062" name="Line 14"/>
          <p:cNvSpPr>
            <a:spLocks noChangeShapeType="1"/>
          </p:cNvSpPr>
          <p:nvPr/>
        </p:nvSpPr>
        <p:spPr bwMode="auto">
          <a:xfrm flipV="1">
            <a:off x="2484438" y="3068638"/>
            <a:ext cx="647700" cy="360362"/>
          </a:xfrm>
          <a:prstGeom prst="line">
            <a:avLst/>
          </a:prstGeom>
          <a:noFill/>
          <a:ln w="19050">
            <a:solidFill>
              <a:srgbClr val="3333FF"/>
            </a:solidFill>
            <a:round/>
            <a:tailEnd type="stealth" w="med" len="lg"/>
          </a:ln>
          <a:effectLst/>
        </p:spPr>
        <p:txBody>
          <a:bodyPr wrap="none"/>
          <a:lstStyle/>
          <a:p>
            <a:endParaRPr lang="zh-CN" altLang="en-US"/>
          </a:p>
        </p:txBody>
      </p:sp>
      <p:sp>
        <p:nvSpPr>
          <p:cNvPr id="258063" name="Freeform 15"/>
          <p:cNvSpPr/>
          <p:nvPr/>
        </p:nvSpPr>
        <p:spPr bwMode="auto">
          <a:xfrm>
            <a:off x="3563938" y="2547938"/>
            <a:ext cx="327025" cy="209550"/>
          </a:xfrm>
          <a:custGeom>
            <a:avLst/>
            <a:gdLst/>
            <a:ahLst/>
            <a:cxnLst>
              <a:cxn ang="0">
                <a:pos x="0" y="132"/>
              </a:cxn>
              <a:cxn ang="0">
                <a:pos x="206" y="0"/>
              </a:cxn>
            </a:cxnLst>
            <a:rect l="0" t="0" r="r" b="b"/>
            <a:pathLst>
              <a:path w="206" h="132">
                <a:moveTo>
                  <a:pt x="0" y="132"/>
                </a:moveTo>
                <a:lnTo>
                  <a:pt x="206"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258064" name="Freeform 16"/>
          <p:cNvSpPr/>
          <p:nvPr/>
        </p:nvSpPr>
        <p:spPr bwMode="auto">
          <a:xfrm>
            <a:off x="3624263" y="1468438"/>
            <a:ext cx="2389187" cy="1744662"/>
          </a:xfrm>
          <a:custGeom>
            <a:avLst/>
            <a:gdLst/>
            <a:ahLst/>
            <a:cxnLst>
              <a:cxn ang="0">
                <a:pos x="0" y="0"/>
              </a:cxn>
              <a:cxn ang="0">
                <a:pos x="1505" y="1099"/>
              </a:cxn>
            </a:cxnLst>
            <a:rect l="0" t="0" r="r" b="b"/>
            <a:pathLst>
              <a:path w="1505" h="1099">
                <a:moveTo>
                  <a:pt x="0" y="0"/>
                </a:moveTo>
                <a:lnTo>
                  <a:pt x="1505" y="1099"/>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258065" name="Freeform 17"/>
          <p:cNvSpPr/>
          <p:nvPr/>
        </p:nvSpPr>
        <p:spPr bwMode="auto">
          <a:xfrm>
            <a:off x="2519363" y="3473450"/>
            <a:ext cx="3417887" cy="14288"/>
          </a:xfrm>
          <a:custGeom>
            <a:avLst/>
            <a:gdLst/>
            <a:ahLst/>
            <a:cxnLst>
              <a:cxn ang="0">
                <a:pos x="0" y="9"/>
              </a:cxn>
              <a:cxn ang="0">
                <a:pos x="2153" y="0"/>
              </a:cxn>
            </a:cxnLst>
            <a:rect l="0" t="0" r="r" b="b"/>
            <a:pathLst>
              <a:path w="2153" h="9">
                <a:moveTo>
                  <a:pt x="0" y="9"/>
                </a:moveTo>
                <a:lnTo>
                  <a:pt x="2153"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258066" name="Freeform 18"/>
          <p:cNvSpPr/>
          <p:nvPr/>
        </p:nvSpPr>
        <p:spPr bwMode="auto">
          <a:xfrm>
            <a:off x="3509963" y="1595438"/>
            <a:ext cx="444500" cy="571500"/>
          </a:xfrm>
          <a:custGeom>
            <a:avLst/>
            <a:gdLst/>
            <a:ahLst/>
            <a:cxnLst>
              <a:cxn ang="0">
                <a:pos x="0" y="0"/>
              </a:cxn>
              <a:cxn ang="0">
                <a:pos x="280" y="360"/>
              </a:cxn>
            </a:cxnLst>
            <a:rect l="0" t="0" r="r" b="b"/>
            <a:pathLst>
              <a:path w="280" h="360">
                <a:moveTo>
                  <a:pt x="0" y="0"/>
                </a:moveTo>
                <a:lnTo>
                  <a:pt x="280" y="36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258067" name="Text Box 19"/>
          <p:cNvSpPr txBox="1">
            <a:spLocks noChangeArrowheads="1"/>
          </p:cNvSpPr>
          <p:nvPr/>
        </p:nvSpPr>
        <p:spPr bwMode="auto">
          <a:xfrm>
            <a:off x="250825" y="144463"/>
            <a:ext cx="2535225" cy="476250"/>
          </a:xfrm>
          <a:prstGeom prst="rect">
            <a:avLst/>
          </a:prstGeom>
          <a:solidFill>
            <a:srgbClr val="339933"/>
          </a:solidFill>
          <a:ln w="19050" algn="ctr">
            <a:solidFill>
              <a:srgbClr val="339933"/>
            </a:solidFill>
            <a:miter lim="800000"/>
            <a:tailEnd type="none" w="med" len="lg"/>
          </a:ln>
          <a:effectLst/>
        </p:spPr>
        <p:txBody>
          <a:bodyPr wrap="square">
            <a:spAutoFit/>
          </a:bodyPr>
          <a:lstStyle/>
          <a:p>
            <a:pPr>
              <a:spcBef>
                <a:spcPct val="50000"/>
              </a:spcBef>
            </a:pPr>
            <a:r>
              <a:rPr lang="zh-CN" altLang="en-US" dirty="0">
                <a:solidFill>
                  <a:schemeClr val="bg1"/>
                </a:solidFill>
                <a:latin typeface="楷体" panose="02010609060101010101" pitchFamily="49" charset="-122"/>
                <a:ea typeface="楷体" panose="02010609060101010101" pitchFamily="49" charset="-122"/>
              </a:rPr>
              <a:t>拓扑</a:t>
            </a:r>
            <a:r>
              <a:rPr lang="zh-CN" altLang="en-US" dirty="0" smtClean="0">
                <a:solidFill>
                  <a:schemeClr val="bg1"/>
                </a:solidFill>
                <a:latin typeface="楷体" panose="02010609060101010101" pitchFamily="49" charset="-122"/>
                <a:ea typeface="楷体" panose="02010609060101010101" pitchFamily="49" charset="-122"/>
              </a:rPr>
              <a:t>排序演示</a:t>
            </a:r>
            <a:endParaRPr lang="zh-CN" altLang="en-US" dirty="0">
              <a:solidFill>
                <a:schemeClr val="bg1"/>
              </a:solidFill>
              <a:latin typeface="楷体" panose="02010609060101010101" pitchFamily="49" charset="-122"/>
              <a:ea typeface="楷体" panose="02010609060101010101" pitchFamily="49" charset="-122"/>
            </a:endParaRPr>
          </a:p>
        </p:txBody>
      </p:sp>
      <p:sp>
        <p:nvSpPr>
          <p:cNvPr id="258068" name="Text Box 20"/>
          <p:cNvSpPr txBox="1">
            <a:spLocks noChangeArrowheads="1"/>
          </p:cNvSpPr>
          <p:nvPr/>
        </p:nvSpPr>
        <p:spPr bwMode="auto">
          <a:xfrm>
            <a:off x="684213" y="4005263"/>
            <a:ext cx="3455987" cy="430887"/>
          </a:xfrm>
          <a:prstGeom prst="rect">
            <a:avLst/>
          </a:prstGeom>
          <a:noFill/>
          <a:ln w="19050" algn="ctr">
            <a:noFill/>
            <a:miter lim="800000"/>
            <a:tailEnd type="none" w="med" len="lg"/>
          </a:ln>
          <a:effectLst/>
        </p:spPr>
        <p:txBody>
          <a:bodyPr>
            <a:spAutoFit/>
          </a:bodyPr>
          <a:lstStyle/>
          <a:p>
            <a:pPr>
              <a:spcBef>
                <a:spcPct val="50000"/>
              </a:spcBef>
            </a:pPr>
            <a:r>
              <a:rPr lang="zh-CN" altLang="en-US" sz="2200" dirty="0">
                <a:ea typeface="楷体" panose="02010609060101010101" pitchFamily="49" charset="-122"/>
                <a:cs typeface="Times New Roman" panose="02020603050405020304" pitchFamily="18" charset="0"/>
              </a:rPr>
              <a:t>产生一个拓扑序列：</a:t>
            </a:r>
          </a:p>
        </p:txBody>
      </p:sp>
      <p:sp>
        <p:nvSpPr>
          <p:cNvPr id="258069" name="Text Box 21"/>
          <p:cNvSpPr txBox="1">
            <a:spLocks noChangeArrowheads="1"/>
          </p:cNvSpPr>
          <p:nvPr/>
        </p:nvSpPr>
        <p:spPr bwMode="auto">
          <a:xfrm>
            <a:off x="1187450" y="4868863"/>
            <a:ext cx="647700" cy="338554"/>
          </a:xfrm>
          <a:prstGeom prst="rect">
            <a:avLst/>
          </a:prstGeom>
          <a:noFill/>
          <a:ln w="19050" algn="ctr">
            <a:noFill/>
            <a:miter lim="800000"/>
            <a:tailEnd type="none" w="med" len="lg"/>
          </a:ln>
          <a:effectLst/>
        </p:spPr>
        <p:txBody>
          <a:bodyPr lIns="0" tIns="0" rIns="0" bIns="0">
            <a:spAutoFit/>
          </a:bodyPr>
          <a:lstStyle/>
          <a:p>
            <a:pPr>
              <a:spcBef>
                <a:spcPct val="50000"/>
              </a:spcBef>
            </a:pPr>
            <a:r>
              <a:rPr lang="en-US" altLang="zh-CN" sz="2200"/>
              <a:t>C</a:t>
            </a:r>
            <a:r>
              <a:rPr lang="en-US" altLang="zh-CN" sz="2200" baseline="-25000"/>
              <a:t>1</a:t>
            </a:r>
          </a:p>
        </p:txBody>
      </p:sp>
      <p:sp>
        <p:nvSpPr>
          <p:cNvPr id="258070" name="Text Box 22"/>
          <p:cNvSpPr txBox="1">
            <a:spLocks noChangeArrowheads="1"/>
          </p:cNvSpPr>
          <p:nvPr/>
        </p:nvSpPr>
        <p:spPr bwMode="auto">
          <a:xfrm>
            <a:off x="1979613" y="4868863"/>
            <a:ext cx="647700" cy="338554"/>
          </a:xfrm>
          <a:prstGeom prst="rect">
            <a:avLst/>
          </a:prstGeom>
          <a:noFill/>
          <a:ln w="19050" algn="ctr">
            <a:noFill/>
            <a:miter lim="800000"/>
            <a:tailEnd type="none" w="med" len="lg"/>
          </a:ln>
          <a:effectLst/>
        </p:spPr>
        <p:txBody>
          <a:bodyPr lIns="0" tIns="0" rIns="0" bIns="0">
            <a:spAutoFit/>
          </a:bodyPr>
          <a:lstStyle/>
          <a:p>
            <a:pPr>
              <a:spcBef>
                <a:spcPct val="50000"/>
              </a:spcBef>
            </a:pPr>
            <a:r>
              <a:rPr lang="en-US" altLang="zh-CN" sz="2200"/>
              <a:t>C</a:t>
            </a:r>
            <a:r>
              <a:rPr lang="en-US" altLang="zh-CN" sz="2200" baseline="-25000"/>
              <a:t>3</a:t>
            </a:r>
          </a:p>
        </p:txBody>
      </p:sp>
      <p:sp>
        <p:nvSpPr>
          <p:cNvPr id="258071" name="Text Box 23"/>
          <p:cNvSpPr txBox="1">
            <a:spLocks noChangeArrowheads="1"/>
          </p:cNvSpPr>
          <p:nvPr/>
        </p:nvSpPr>
        <p:spPr bwMode="auto">
          <a:xfrm>
            <a:off x="2700338" y="4868863"/>
            <a:ext cx="647700" cy="338554"/>
          </a:xfrm>
          <a:prstGeom prst="rect">
            <a:avLst/>
          </a:prstGeom>
          <a:noFill/>
          <a:ln w="19050" algn="ctr">
            <a:noFill/>
            <a:miter lim="800000"/>
            <a:tailEnd type="none" w="med" len="lg"/>
          </a:ln>
          <a:effectLst/>
        </p:spPr>
        <p:txBody>
          <a:bodyPr lIns="0" tIns="0" rIns="0" bIns="0">
            <a:spAutoFit/>
          </a:bodyPr>
          <a:lstStyle/>
          <a:p>
            <a:pPr>
              <a:spcBef>
                <a:spcPct val="50000"/>
              </a:spcBef>
            </a:pPr>
            <a:r>
              <a:rPr lang="en-US" altLang="zh-CN" sz="2200"/>
              <a:t>C</a:t>
            </a:r>
            <a:r>
              <a:rPr lang="en-US" altLang="zh-CN" sz="2200" baseline="-25000"/>
              <a:t>2</a:t>
            </a:r>
          </a:p>
        </p:txBody>
      </p:sp>
      <p:sp>
        <p:nvSpPr>
          <p:cNvPr id="258072" name="Text Box 24"/>
          <p:cNvSpPr txBox="1">
            <a:spLocks noChangeArrowheads="1"/>
          </p:cNvSpPr>
          <p:nvPr/>
        </p:nvSpPr>
        <p:spPr bwMode="auto">
          <a:xfrm>
            <a:off x="3492500" y="4868863"/>
            <a:ext cx="647700" cy="338554"/>
          </a:xfrm>
          <a:prstGeom prst="rect">
            <a:avLst/>
          </a:prstGeom>
          <a:noFill/>
          <a:ln w="19050" algn="ctr">
            <a:noFill/>
            <a:miter lim="800000"/>
            <a:tailEnd type="none" w="med" len="lg"/>
          </a:ln>
          <a:effectLst/>
        </p:spPr>
        <p:txBody>
          <a:bodyPr lIns="0" tIns="0" rIns="0" bIns="0">
            <a:spAutoFit/>
          </a:bodyPr>
          <a:lstStyle/>
          <a:p>
            <a:pPr>
              <a:spcBef>
                <a:spcPct val="50000"/>
              </a:spcBef>
            </a:pPr>
            <a:r>
              <a:rPr lang="en-US" altLang="zh-CN" sz="2200"/>
              <a:t>C</a:t>
            </a:r>
            <a:r>
              <a:rPr lang="en-US" altLang="zh-CN" sz="2200" baseline="-25000"/>
              <a:t>7</a:t>
            </a:r>
          </a:p>
        </p:txBody>
      </p:sp>
      <p:sp>
        <p:nvSpPr>
          <p:cNvPr id="258073" name="Text Box 25"/>
          <p:cNvSpPr txBox="1">
            <a:spLocks noChangeArrowheads="1"/>
          </p:cNvSpPr>
          <p:nvPr/>
        </p:nvSpPr>
        <p:spPr bwMode="auto">
          <a:xfrm>
            <a:off x="4211638" y="4864100"/>
            <a:ext cx="647700" cy="338554"/>
          </a:xfrm>
          <a:prstGeom prst="rect">
            <a:avLst/>
          </a:prstGeom>
          <a:noFill/>
          <a:ln w="19050" algn="ctr">
            <a:noFill/>
            <a:miter lim="800000"/>
            <a:tailEnd type="none" w="med" len="lg"/>
          </a:ln>
          <a:effectLst/>
        </p:spPr>
        <p:txBody>
          <a:bodyPr lIns="0" tIns="0" rIns="0" bIns="0">
            <a:spAutoFit/>
          </a:bodyPr>
          <a:lstStyle/>
          <a:p>
            <a:pPr>
              <a:spcBef>
                <a:spcPct val="50000"/>
              </a:spcBef>
            </a:pPr>
            <a:r>
              <a:rPr lang="en-US" altLang="zh-CN" sz="2200"/>
              <a:t>C</a:t>
            </a:r>
            <a:r>
              <a:rPr lang="en-US" altLang="zh-CN" sz="2200" baseline="-25000"/>
              <a:t>4</a:t>
            </a:r>
          </a:p>
        </p:txBody>
      </p:sp>
      <p:sp>
        <p:nvSpPr>
          <p:cNvPr id="258074" name="Text Box 26"/>
          <p:cNvSpPr txBox="1">
            <a:spLocks noChangeArrowheads="1"/>
          </p:cNvSpPr>
          <p:nvPr/>
        </p:nvSpPr>
        <p:spPr bwMode="auto">
          <a:xfrm>
            <a:off x="5003800" y="4864100"/>
            <a:ext cx="647700" cy="338554"/>
          </a:xfrm>
          <a:prstGeom prst="rect">
            <a:avLst/>
          </a:prstGeom>
          <a:noFill/>
          <a:ln w="19050" algn="ctr">
            <a:noFill/>
            <a:miter lim="800000"/>
            <a:tailEnd type="none" w="med" len="lg"/>
          </a:ln>
          <a:effectLst/>
        </p:spPr>
        <p:txBody>
          <a:bodyPr lIns="0" tIns="0" rIns="0" bIns="0">
            <a:spAutoFit/>
          </a:bodyPr>
          <a:lstStyle/>
          <a:p>
            <a:pPr>
              <a:spcBef>
                <a:spcPct val="50000"/>
              </a:spcBef>
            </a:pPr>
            <a:r>
              <a:rPr lang="en-US" altLang="zh-CN" sz="2200" dirty="0" err="1"/>
              <a:t>C</a:t>
            </a:r>
            <a:r>
              <a:rPr lang="en-US" altLang="zh-CN" sz="2200" baseline="-25000" dirty="0" err="1"/>
              <a:t>6</a:t>
            </a:r>
            <a:endParaRPr lang="en-US" altLang="zh-CN" sz="2200" baseline="-25000" dirty="0"/>
          </a:p>
        </p:txBody>
      </p:sp>
      <p:sp>
        <p:nvSpPr>
          <p:cNvPr id="258075" name="Text Box 27"/>
          <p:cNvSpPr txBox="1">
            <a:spLocks noChangeArrowheads="1"/>
          </p:cNvSpPr>
          <p:nvPr/>
        </p:nvSpPr>
        <p:spPr bwMode="auto">
          <a:xfrm>
            <a:off x="5724525" y="4864100"/>
            <a:ext cx="647700" cy="338554"/>
          </a:xfrm>
          <a:prstGeom prst="rect">
            <a:avLst/>
          </a:prstGeom>
          <a:noFill/>
          <a:ln w="19050" algn="ctr">
            <a:noFill/>
            <a:miter lim="800000"/>
            <a:tailEnd type="none" w="med" len="lg"/>
          </a:ln>
          <a:effectLst/>
        </p:spPr>
        <p:txBody>
          <a:bodyPr lIns="0" tIns="0" rIns="0" bIns="0">
            <a:spAutoFit/>
          </a:bodyPr>
          <a:lstStyle/>
          <a:p>
            <a:pPr>
              <a:spcBef>
                <a:spcPct val="50000"/>
              </a:spcBef>
            </a:pPr>
            <a:r>
              <a:rPr lang="en-US" altLang="zh-CN" sz="2200"/>
              <a:t>C</a:t>
            </a:r>
            <a:r>
              <a:rPr lang="en-US" altLang="zh-CN" sz="2200" baseline="-25000"/>
              <a:t>5</a:t>
            </a:r>
          </a:p>
        </p:txBody>
      </p:sp>
      <p:sp>
        <p:nvSpPr>
          <p:cNvPr id="258077" name="Text Box 29"/>
          <p:cNvSpPr txBox="1">
            <a:spLocks noChangeArrowheads="1"/>
          </p:cNvSpPr>
          <p:nvPr/>
        </p:nvSpPr>
        <p:spPr bwMode="auto">
          <a:xfrm>
            <a:off x="2627313" y="5661025"/>
            <a:ext cx="1728787" cy="457200"/>
          </a:xfrm>
          <a:prstGeom prst="rect">
            <a:avLst/>
          </a:prstGeom>
          <a:noFill/>
          <a:ln w="19050" algn="ctr">
            <a:noFill/>
            <a:miter lim="800000"/>
            <a:tailEnd type="none" w="med" len="lg"/>
          </a:ln>
          <a:effectLst/>
        </p:spPr>
        <p:txBody>
          <a:bodyPr>
            <a:spAutoFit/>
          </a:bodyPr>
          <a:lstStyle/>
          <a:p>
            <a:pPr>
              <a:spcBef>
                <a:spcPct val="50000"/>
              </a:spcBef>
            </a:pPr>
            <a:r>
              <a:rPr lang="zh-CN" altLang="en-US">
                <a:solidFill>
                  <a:srgbClr val="FF00FF"/>
                </a:solidFill>
                <a:ea typeface="楷体" panose="02010609060101010101" pitchFamily="49" charset="-122"/>
                <a:cs typeface="Times New Roman" panose="02020603050405020304" pitchFamily="18" charset="0"/>
              </a:rPr>
              <a:t>排序完成</a:t>
            </a:r>
          </a:p>
        </p:txBody>
      </p:sp>
      <p:sp>
        <p:nvSpPr>
          <p:cNvPr id="2" name="幻灯片编号占位符 1"/>
          <p:cNvSpPr>
            <a:spLocks noGrp="1"/>
          </p:cNvSpPr>
          <p:nvPr>
            <p:ph type="sldNum" sz="quarter" idx="12"/>
          </p:nvPr>
        </p:nvSpPr>
        <p:spPr/>
        <p:txBody>
          <a:bodyPr/>
          <a:lstStyle/>
          <a:p>
            <a:fld id="{153172AD-FDDA-44AA-B287-01558B314681}" type="slidenum">
              <a:rPr lang="en-US" altLang="zh-CN" sz="2000" smtClean="0">
                <a:solidFill>
                  <a:srgbClr val="FF0000"/>
                </a:solidFill>
              </a:rPr>
              <a:t>176</a:t>
            </a:fld>
            <a:endParaRPr lang="en-US" altLang="zh-C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1000" fill="hold"/>
                                        <p:tgtEl>
                                          <p:spTgt spid="258052"/>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58069"/>
                                        </p:tgtEl>
                                        <p:attrNameLst>
                                          <p:attrName>style.visibility</p:attrName>
                                        </p:attrNameLst>
                                      </p:cBhvr>
                                      <p:to>
                                        <p:strVal val="visible"/>
                                      </p:to>
                                    </p:set>
                                    <p:animEffect transition="in" filter="wipe(down)">
                                      <p:cBhvr>
                                        <p:cTn id="11" dur="500"/>
                                        <p:tgtEl>
                                          <p:spTgt spid="25806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grpId="1" nodeType="clickEffect">
                                  <p:stCondLst>
                                    <p:cond delay="0"/>
                                  </p:stCondLst>
                                  <p:childTnLst>
                                    <p:animEffect transition="out" filter="wipe(down)">
                                      <p:cBhvr>
                                        <p:cTn id="15" dur="500"/>
                                        <p:tgtEl>
                                          <p:spTgt spid="258052"/>
                                        </p:tgtEl>
                                      </p:cBhvr>
                                    </p:animEffect>
                                    <p:set>
                                      <p:cBhvr>
                                        <p:cTn id="16" dur="1" fill="hold">
                                          <p:stCondLst>
                                            <p:cond delay="499"/>
                                          </p:stCondLst>
                                        </p:cTn>
                                        <p:tgtEl>
                                          <p:spTgt spid="258052"/>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258059"/>
                                        </p:tgtEl>
                                      </p:cBhvr>
                                    </p:animEffect>
                                    <p:set>
                                      <p:cBhvr>
                                        <p:cTn id="19" dur="1" fill="hold">
                                          <p:stCondLst>
                                            <p:cond delay="499"/>
                                          </p:stCondLst>
                                        </p:cTn>
                                        <p:tgtEl>
                                          <p:spTgt spid="25805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35" presetClass="emph" presetSubtype="0" repeatCount="2000" fill="hold" grpId="0" nodeType="clickEffect">
                                  <p:stCondLst>
                                    <p:cond delay="0"/>
                                  </p:stCondLst>
                                  <p:childTnLst>
                                    <p:anim calcmode="discrete" valueType="str">
                                      <p:cBhvr>
                                        <p:cTn id="23" dur="1000" fill="hold"/>
                                        <p:tgtEl>
                                          <p:spTgt spid="258053"/>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58070"/>
                                        </p:tgtEl>
                                        <p:attrNameLst>
                                          <p:attrName>style.visibility</p:attrName>
                                        </p:attrNameLst>
                                      </p:cBhvr>
                                      <p:to>
                                        <p:strVal val="visible"/>
                                      </p:to>
                                    </p:set>
                                    <p:animEffect transition="in" filter="wipe(down)">
                                      <p:cBhvr>
                                        <p:cTn id="28" dur="500"/>
                                        <p:tgtEl>
                                          <p:spTgt spid="25807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grpId="0" nodeType="clickEffect">
                                  <p:stCondLst>
                                    <p:cond delay="0"/>
                                  </p:stCondLst>
                                  <p:childTnLst>
                                    <p:animEffect transition="out" filter="wipe(down)">
                                      <p:cBhvr>
                                        <p:cTn id="32" dur="500"/>
                                        <p:tgtEl>
                                          <p:spTgt spid="258060"/>
                                        </p:tgtEl>
                                      </p:cBhvr>
                                    </p:animEffect>
                                    <p:set>
                                      <p:cBhvr>
                                        <p:cTn id="33" dur="1" fill="hold">
                                          <p:stCondLst>
                                            <p:cond delay="499"/>
                                          </p:stCondLst>
                                        </p:cTn>
                                        <p:tgtEl>
                                          <p:spTgt spid="258060"/>
                                        </p:tgtEl>
                                        <p:attrNameLst>
                                          <p:attrName>style.visibility</p:attrName>
                                        </p:attrNameLst>
                                      </p:cBhvr>
                                      <p:to>
                                        <p:strVal val="hidden"/>
                                      </p:to>
                                    </p:set>
                                  </p:childTnLst>
                                </p:cTn>
                              </p:par>
                              <p:par>
                                <p:cTn id="34" presetID="22" presetClass="exit" presetSubtype="4" fill="hold" grpId="1" nodeType="withEffect">
                                  <p:stCondLst>
                                    <p:cond delay="0"/>
                                  </p:stCondLst>
                                  <p:childTnLst>
                                    <p:animEffect transition="out" filter="wipe(down)">
                                      <p:cBhvr>
                                        <p:cTn id="35" dur="500"/>
                                        <p:tgtEl>
                                          <p:spTgt spid="258053"/>
                                        </p:tgtEl>
                                      </p:cBhvr>
                                    </p:animEffect>
                                    <p:set>
                                      <p:cBhvr>
                                        <p:cTn id="36" dur="1" fill="hold">
                                          <p:stCondLst>
                                            <p:cond delay="499"/>
                                          </p:stCondLst>
                                        </p:cTn>
                                        <p:tgtEl>
                                          <p:spTgt spid="25805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5" presetClass="emph" presetSubtype="0" repeatCount="2000" fill="hold" grpId="0" nodeType="clickEffect">
                                  <p:stCondLst>
                                    <p:cond delay="0"/>
                                  </p:stCondLst>
                                  <p:childTnLst>
                                    <p:anim calcmode="discrete" valueType="str">
                                      <p:cBhvr>
                                        <p:cTn id="40" dur="1000" fill="hold"/>
                                        <p:tgtEl>
                                          <p:spTgt spid="258055"/>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58071"/>
                                        </p:tgtEl>
                                        <p:attrNameLst>
                                          <p:attrName>style.visibility</p:attrName>
                                        </p:attrNameLst>
                                      </p:cBhvr>
                                      <p:to>
                                        <p:strVal val="visible"/>
                                      </p:to>
                                    </p:set>
                                    <p:animEffect transition="in" filter="wipe(down)">
                                      <p:cBhvr>
                                        <p:cTn id="45" dur="500"/>
                                        <p:tgtEl>
                                          <p:spTgt spid="25807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258055"/>
                                        </p:tgtEl>
                                      </p:cBhvr>
                                    </p:animEffect>
                                    <p:set>
                                      <p:cBhvr>
                                        <p:cTn id="50" dur="1" fill="hold">
                                          <p:stCondLst>
                                            <p:cond delay="499"/>
                                          </p:stCondLst>
                                        </p:cTn>
                                        <p:tgtEl>
                                          <p:spTgt spid="258055"/>
                                        </p:tgtEl>
                                        <p:attrNameLst>
                                          <p:attrName>style.visibility</p:attrName>
                                        </p:attrNameLst>
                                      </p:cBhvr>
                                      <p:to>
                                        <p:strVal val="hidden"/>
                                      </p:to>
                                    </p:set>
                                  </p:childTnLst>
                                </p:cTn>
                              </p:par>
                              <p:par>
                                <p:cTn id="51" presetID="22" presetClass="exit" presetSubtype="4" fill="hold" grpId="0" nodeType="withEffect">
                                  <p:stCondLst>
                                    <p:cond delay="0"/>
                                  </p:stCondLst>
                                  <p:childTnLst>
                                    <p:animEffect transition="out" filter="wipe(down)">
                                      <p:cBhvr>
                                        <p:cTn id="52" dur="500"/>
                                        <p:tgtEl>
                                          <p:spTgt spid="258061"/>
                                        </p:tgtEl>
                                      </p:cBhvr>
                                    </p:animEffect>
                                    <p:set>
                                      <p:cBhvr>
                                        <p:cTn id="53" dur="1" fill="hold">
                                          <p:stCondLst>
                                            <p:cond delay="499"/>
                                          </p:stCondLst>
                                        </p:cTn>
                                        <p:tgtEl>
                                          <p:spTgt spid="258061"/>
                                        </p:tgtEl>
                                        <p:attrNameLst>
                                          <p:attrName>style.visibility</p:attrName>
                                        </p:attrNameLst>
                                      </p:cBhvr>
                                      <p:to>
                                        <p:strVal val="hidden"/>
                                      </p:to>
                                    </p:set>
                                  </p:childTnLst>
                                </p:cTn>
                              </p:par>
                              <p:par>
                                <p:cTn id="54" presetID="22" presetClass="exit" presetSubtype="4" fill="hold" grpId="0" nodeType="withEffect">
                                  <p:stCondLst>
                                    <p:cond delay="0"/>
                                  </p:stCondLst>
                                  <p:childTnLst>
                                    <p:animEffect transition="out" filter="wipe(down)">
                                      <p:cBhvr>
                                        <p:cTn id="55" dur="500"/>
                                        <p:tgtEl>
                                          <p:spTgt spid="258062"/>
                                        </p:tgtEl>
                                      </p:cBhvr>
                                    </p:animEffect>
                                    <p:set>
                                      <p:cBhvr>
                                        <p:cTn id="56" dur="1" fill="hold">
                                          <p:stCondLst>
                                            <p:cond delay="499"/>
                                          </p:stCondLst>
                                        </p:cTn>
                                        <p:tgtEl>
                                          <p:spTgt spid="258062"/>
                                        </p:tgtEl>
                                        <p:attrNameLst>
                                          <p:attrName>style.visibility</p:attrName>
                                        </p:attrNameLst>
                                      </p:cBhvr>
                                      <p:to>
                                        <p:strVal val="hidden"/>
                                      </p:to>
                                    </p:set>
                                  </p:childTnLst>
                                </p:cTn>
                              </p:par>
                              <p:par>
                                <p:cTn id="57" presetID="22" presetClass="exit" presetSubtype="4" fill="hold" grpId="0" nodeType="withEffect">
                                  <p:stCondLst>
                                    <p:cond delay="0"/>
                                  </p:stCondLst>
                                  <p:childTnLst>
                                    <p:animEffect transition="out" filter="wipe(down)">
                                      <p:cBhvr>
                                        <p:cTn id="58" dur="500"/>
                                        <p:tgtEl>
                                          <p:spTgt spid="258065"/>
                                        </p:tgtEl>
                                      </p:cBhvr>
                                    </p:animEffect>
                                    <p:set>
                                      <p:cBhvr>
                                        <p:cTn id="59" dur="1" fill="hold">
                                          <p:stCondLst>
                                            <p:cond delay="499"/>
                                          </p:stCondLst>
                                        </p:cTn>
                                        <p:tgtEl>
                                          <p:spTgt spid="25806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35" presetClass="emph" presetSubtype="0" repeatCount="2000" fill="hold" grpId="0" nodeType="clickEffect">
                                  <p:stCondLst>
                                    <p:cond delay="0"/>
                                  </p:stCondLst>
                                  <p:childTnLst>
                                    <p:anim calcmode="discrete" valueType="str">
                                      <p:cBhvr>
                                        <p:cTn id="63" dur="1000" fill="hold"/>
                                        <p:tgtEl>
                                          <p:spTgt spid="258056"/>
                                        </p:tgtEl>
                                        <p:attrNameLst>
                                          <p:attrName>style.visibility</p:attrName>
                                        </p:attrNameLst>
                                      </p:cBhvr>
                                      <p:tavLst>
                                        <p:tav tm="0">
                                          <p:val>
                                            <p:strVal val="hidden"/>
                                          </p:val>
                                        </p:tav>
                                        <p:tav tm="50000">
                                          <p:val>
                                            <p:strVal val="visible"/>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xit" presetSubtype="4" fill="hold" grpId="1" nodeType="clickEffect">
                                  <p:stCondLst>
                                    <p:cond delay="0"/>
                                  </p:stCondLst>
                                  <p:childTnLst>
                                    <p:animEffect transition="out" filter="wipe(down)">
                                      <p:cBhvr>
                                        <p:cTn id="67" dur="500"/>
                                        <p:tgtEl>
                                          <p:spTgt spid="258056"/>
                                        </p:tgtEl>
                                      </p:cBhvr>
                                    </p:animEffect>
                                    <p:set>
                                      <p:cBhvr>
                                        <p:cTn id="68" dur="1" fill="hold">
                                          <p:stCondLst>
                                            <p:cond delay="499"/>
                                          </p:stCondLst>
                                        </p:cTn>
                                        <p:tgtEl>
                                          <p:spTgt spid="258056"/>
                                        </p:tgtEl>
                                        <p:attrNameLst>
                                          <p:attrName>style.visibility</p:attrName>
                                        </p:attrNameLst>
                                      </p:cBhvr>
                                      <p:to>
                                        <p:strVal val="hidden"/>
                                      </p:to>
                                    </p:set>
                                  </p:childTnLst>
                                </p:cTn>
                              </p:par>
                              <p:par>
                                <p:cTn id="69" presetID="22" presetClass="exit" presetSubtype="4" fill="hold" grpId="0" nodeType="withEffect">
                                  <p:stCondLst>
                                    <p:cond delay="0"/>
                                  </p:stCondLst>
                                  <p:childTnLst>
                                    <p:animEffect transition="out" filter="wipe(down)">
                                      <p:cBhvr>
                                        <p:cTn id="70" dur="500"/>
                                        <p:tgtEl>
                                          <p:spTgt spid="258063"/>
                                        </p:tgtEl>
                                      </p:cBhvr>
                                    </p:animEffect>
                                    <p:set>
                                      <p:cBhvr>
                                        <p:cTn id="71" dur="1" fill="hold">
                                          <p:stCondLst>
                                            <p:cond delay="499"/>
                                          </p:stCondLst>
                                        </p:cTn>
                                        <p:tgtEl>
                                          <p:spTgt spid="258063"/>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58072"/>
                                        </p:tgtEl>
                                        <p:attrNameLst>
                                          <p:attrName>style.visibility</p:attrName>
                                        </p:attrNameLst>
                                      </p:cBhvr>
                                      <p:to>
                                        <p:strVal val="visible"/>
                                      </p:to>
                                    </p:set>
                                    <p:animEffect transition="in" filter="wipe(down)">
                                      <p:cBhvr>
                                        <p:cTn id="76" dur="500"/>
                                        <p:tgtEl>
                                          <p:spTgt spid="258072"/>
                                        </p:tgtEl>
                                      </p:cBhvr>
                                    </p:animEffect>
                                  </p:childTnLst>
                                </p:cTn>
                              </p:par>
                            </p:childTnLst>
                          </p:cTn>
                        </p:par>
                      </p:childTnLst>
                    </p:cTn>
                  </p:par>
                  <p:par>
                    <p:cTn id="77" fill="hold">
                      <p:stCondLst>
                        <p:cond delay="indefinite"/>
                      </p:stCondLst>
                      <p:childTnLst>
                        <p:par>
                          <p:cTn id="78" fill="hold">
                            <p:stCondLst>
                              <p:cond delay="0"/>
                            </p:stCondLst>
                            <p:childTnLst>
                              <p:par>
                                <p:cTn id="79" presetID="35" presetClass="emph" presetSubtype="0" repeatCount="2000" fill="hold" grpId="0" nodeType="clickEffect">
                                  <p:stCondLst>
                                    <p:cond delay="0"/>
                                  </p:stCondLst>
                                  <p:childTnLst>
                                    <p:anim calcmode="discrete" valueType="str">
                                      <p:cBhvr>
                                        <p:cTn id="80" dur="1000" fill="hold"/>
                                        <p:tgtEl>
                                          <p:spTgt spid="258054"/>
                                        </p:tgtEl>
                                        <p:attrNameLst>
                                          <p:attrName>style.visibility</p:attrName>
                                        </p:attrNameLst>
                                      </p:cBhvr>
                                      <p:tavLst>
                                        <p:tav tm="0">
                                          <p:val>
                                            <p:strVal val="hidden"/>
                                          </p:val>
                                        </p:tav>
                                        <p:tav tm="50000">
                                          <p:val>
                                            <p:strVal val="visible"/>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258073"/>
                                        </p:tgtEl>
                                        <p:attrNameLst>
                                          <p:attrName>style.visibility</p:attrName>
                                        </p:attrNameLst>
                                      </p:cBhvr>
                                      <p:to>
                                        <p:strVal val="visible"/>
                                      </p:to>
                                    </p:set>
                                    <p:animEffect transition="in" filter="wipe(down)">
                                      <p:cBhvr>
                                        <p:cTn id="85" dur="500"/>
                                        <p:tgtEl>
                                          <p:spTgt spid="25807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xit" presetSubtype="4" fill="hold" grpId="1" nodeType="clickEffect">
                                  <p:stCondLst>
                                    <p:cond delay="0"/>
                                  </p:stCondLst>
                                  <p:childTnLst>
                                    <p:animEffect transition="out" filter="wipe(down)">
                                      <p:cBhvr>
                                        <p:cTn id="89" dur="500"/>
                                        <p:tgtEl>
                                          <p:spTgt spid="258054"/>
                                        </p:tgtEl>
                                      </p:cBhvr>
                                    </p:animEffect>
                                    <p:set>
                                      <p:cBhvr>
                                        <p:cTn id="90" dur="1" fill="hold">
                                          <p:stCondLst>
                                            <p:cond delay="499"/>
                                          </p:stCondLst>
                                        </p:cTn>
                                        <p:tgtEl>
                                          <p:spTgt spid="258054"/>
                                        </p:tgtEl>
                                        <p:attrNameLst>
                                          <p:attrName>style.visibility</p:attrName>
                                        </p:attrNameLst>
                                      </p:cBhvr>
                                      <p:to>
                                        <p:strVal val="hidden"/>
                                      </p:to>
                                    </p:set>
                                  </p:childTnLst>
                                </p:cTn>
                              </p:par>
                              <p:par>
                                <p:cTn id="91" presetID="22" presetClass="exit" presetSubtype="4" fill="hold" grpId="0" nodeType="withEffect">
                                  <p:stCondLst>
                                    <p:cond delay="0"/>
                                  </p:stCondLst>
                                  <p:childTnLst>
                                    <p:animEffect transition="out" filter="wipe(down)">
                                      <p:cBhvr>
                                        <p:cTn id="92" dur="500"/>
                                        <p:tgtEl>
                                          <p:spTgt spid="258064"/>
                                        </p:tgtEl>
                                      </p:cBhvr>
                                    </p:animEffect>
                                    <p:set>
                                      <p:cBhvr>
                                        <p:cTn id="93" dur="1" fill="hold">
                                          <p:stCondLst>
                                            <p:cond delay="499"/>
                                          </p:stCondLst>
                                        </p:cTn>
                                        <p:tgtEl>
                                          <p:spTgt spid="258064"/>
                                        </p:tgtEl>
                                        <p:attrNameLst>
                                          <p:attrName>style.visibility</p:attrName>
                                        </p:attrNameLst>
                                      </p:cBhvr>
                                      <p:to>
                                        <p:strVal val="hidden"/>
                                      </p:to>
                                    </p:set>
                                  </p:childTnLst>
                                </p:cTn>
                              </p:par>
                              <p:par>
                                <p:cTn id="94" presetID="22" presetClass="exit" presetSubtype="4" fill="hold" grpId="0" nodeType="withEffect">
                                  <p:stCondLst>
                                    <p:cond delay="0"/>
                                  </p:stCondLst>
                                  <p:childTnLst>
                                    <p:animEffect transition="out" filter="wipe(down)">
                                      <p:cBhvr>
                                        <p:cTn id="95" dur="500"/>
                                        <p:tgtEl>
                                          <p:spTgt spid="258066"/>
                                        </p:tgtEl>
                                      </p:cBhvr>
                                    </p:animEffect>
                                    <p:set>
                                      <p:cBhvr>
                                        <p:cTn id="96" dur="1" fill="hold">
                                          <p:stCondLst>
                                            <p:cond delay="499"/>
                                          </p:stCondLst>
                                        </p:cTn>
                                        <p:tgtEl>
                                          <p:spTgt spid="25806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5" presetClass="emph" presetSubtype="0" repeatCount="2000" fill="hold" grpId="0" nodeType="clickEffect">
                                  <p:stCondLst>
                                    <p:cond delay="0"/>
                                  </p:stCondLst>
                                  <p:childTnLst>
                                    <p:anim calcmode="discrete" valueType="str">
                                      <p:cBhvr>
                                        <p:cTn id="100" dur="1000" fill="hold"/>
                                        <p:tgtEl>
                                          <p:spTgt spid="258057"/>
                                        </p:tgtEl>
                                        <p:attrNameLst>
                                          <p:attrName>style.visibility</p:attrName>
                                        </p:attrNameLst>
                                      </p:cBhvr>
                                      <p:tavLst>
                                        <p:tav tm="0">
                                          <p:val>
                                            <p:strVal val="hidden"/>
                                          </p:val>
                                        </p:tav>
                                        <p:tav tm="50000">
                                          <p:val>
                                            <p:strVal val="visible"/>
                                          </p:val>
                                        </p:tav>
                                      </p:tavLst>
                                    </p:anim>
                                  </p:childTnLst>
                                </p:cTn>
                              </p:par>
                            </p:childTnLst>
                          </p:cTn>
                        </p:par>
                      </p:childTnLst>
                    </p:cTn>
                  </p:par>
                  <p:par>
                    <p:cTn id="101" fill="hold">
                      <p:stCondLst>
                        <p:cond delay="indefinite"/>
                      </p:stCondLst>
                      <p:childTnLst>
                        <p:par>
                          <p:cTn id="102" fill="hold">
                            <p:stCondLst>
                              <p:cond delay="0"/>
                            </p:stCondLst>
                            <p:childTnLst>
                              <p:par>
                                <p:cTn id="103" presetID="22" presetClass="exit" presetSubtype="4" fill="hold" grpId="1" nodeType="clickEffect">
                                  <p:stCondLst>
                                    <p:cond delay="0"/>
                                  </p:stCondLst>
                                  <p:childTnLst>
                                    <p:animEffect transition="out" filter="wipe(down)">
                                      <p:cBhvr>
                                        <p:cTn id="104" dur="500"/>
                                        <p:tgtEl>
                                          <p:spTgt spid="258057"/>
                                        </p:tgtEl>
                                      </p:cBhvr>
                                    </p:animEffect>
                                    <p:set>
                                      <p:cBhvr>
                                        <p:cTn id="105" dur="1" fill="hold">
                                          <p:stCondLst>
                                            <p:cond delay="499"/>
                                          </p:stCondLst>
                                        </p:cTn>
                                        <p:tgtEl>
                                          <p:spTgt spid="258057"/>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258074"/>
                                        </p:tgtEl>
                                        <p:attrNameLst>
                                          <p:attrName>style.visibility</p:attrName>
                                        </p:attrNameLst>
                                      </p:cBhvr>
                                      <p:to>
                                        <p:strVal val="visible"/>
                                      </p:to>
                                    </p:set>
                                    <p:animEffect transition="in" filter="wipe(down)">
                                      <p:cBhvr>
                                        <p:cTn id="110" dur="500"/>
                                        <p:tgtEl>
                                          <p:spTgt spid="258074"/>
                                        </p:tgtEl>
                                      </p:cBhvr>
                                    </p:animEffect>
                                  </p:childTnLst>
                                </p:cTn>
                              </p:par>
                            </p:childTnLst>
                          </p:cTn>
                        </p:par>
                      </p:childTnLst>
                    </p:cTn>
                  </p:par>
                  <p:par>
                    <p:cTn id="111" fill="hold">
                      <p:stCondLst>
                        <p:cond delay="indefinite"/>
                      </p:stCondLst>
                      <p:childTnLst>
                        <p:par>
                          <p:cTn id="112" fill="hold">
                            <p:stCondLst>
                              <p:cond delay="0"/>
                            </p:stCondLst>
                            <p:childTnLst>
                              <p:par>
                                <p:cTn id="113" presetID="35" presetClass="emph" presetSubtype="0" repeatCount="2000" fill="hold" grpId="0" nodeType="clickEffect">
                                  <p:stCondLst>
                                    <p:cond delay="0"/>
                                  </p:stCondLst>
                                  <p:childTnLst>
                                    <p:anim calcmode="discrete" valueType="str">
                                      <p:cBhvr>
                                        <p:cTn id="114" dur="1000" fill="hold"/>
                                        <p:tgtEl>
                                          <p:spTgt spid="258058"/>
                                        </p:tgtEl>
                                        <p:attrNameLst>
                                          <p:attrName>style.visibility</p:attrName>
                                        </p:attrNameLst>
                                      </p:cBhvr>
                                      <p:tavLst>
                                        <p:tav tm="0">
                                          <p:val>
                                            <p:strVal val="hidden"/>
                                          </p:val>
                                        </p:tav>
                                        <p:tav tm="50000">
                                          <p:val>
                                            <p:strVal val="visible"/>
                                          </p:val>
                                        </p:tav>
                                      </p:tavLst>
                                    </p:anim>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258075"/>
                                        </p:tgtEl>
                                        <p:attrNameLst>
                                          <p:attrName>style.visibility</p:attrName>
                                        </p:attrNameLst>
                                      </p:cBhvr>
                                      <p:to>
                                        <p:strVal val="visible"/>
                                      </p:to>
                                    </p:set>
                                    <p:animEffect transition="in" filter="wipe(down)">
                                      <p:cBhvr>
                                        <p:cTn id="119" dur="500"/>
                                        <p:tgtEl>
                                          <p:spTgt spid="258075"/>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xit" presetSubtype="4" fill="hold" grpId="1" nodeType="clickEffect">
                                  <p:stCondLst>
                                    <p:cond delay="0"/>
                                  </p:stCondLst>
                                  <p:childTnLst>
                                    <p:animEffect transition="out" filter="wipe(down)">
                                      <p:cBhvr>
                                        <p:cTn id="123" dur="500"/>
                                        <p:tgtEl>
                                          <p:spTgt spid="258058"/>
                                        </p:tgtEl>
                                      </p:cBhvr>
                                    </p:animEffect>
                                    <p:set>
                                      <p:cBhvr>
                                        <p:cTn id="124" dur="1" fill="hold">
                                          <p:stCondLst>
                                            <p:cond delay="499"/>
                                          </p:stCondLst>
                                        </p:cTn>
                                        <p:tgtEl>
                                          <p:spTgt spid="258058"/>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258077"/>
                                        </p:tgtEl>
                                        <p:attrNameLst>
                                          <p:attrName>style.visibility</p:attrName>
                                        </p:attrNameLst>
                                      </p:cBhvr>
                                      <p:to>
                                        <p:strVal val="visible"/>
                                      </p:to>
                                    </p:set>
                                    <p:animEffect transition="in" filter="wipe(down)">
                                      <p:cBhvr>
                                        <p:cTn id="129" dur="500"/>
                                        <p:tgtEl>
                                          <p:spTgt spid="258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bldLvl="0" animBg="1"/>
      <p:bldP spid="258052" grpId="1" bldLvl="0" animBg="1"/>
      <p:bldP spid="258053" grpId="0" bldLvl="0" animBg="1"/>
      <p:bldP spid="258053" grpId="1" bldLvl="0" animBg="1"/>
      <p:bldP spid="258054" grpId="0" bldLvl="0" animBg="1"/>
      <p:bldP spid="258054" grpId="1" bldLvl="0" animBg="1"/>
      <p:bldP spid="258055" grpId="0" bldLvl="0" animBg="1"/>
      <p:bldP spid="258055" grpId="1" bldLvl="0" animBg="1"/>
      <p:bldP spid="258056" grpId="0" bldLvl="0" animBg="1"/>
      <p:bldP spid="258056" grpId="1" bldLvl="0" animBg="1"/>
      <p:bldP spid="258057" grpId="0" bldLvl="0" animBg="1"/>
      <p:bldP spid="258057" grpId="1" bldLvl="0" animBg="1"/>
      <p:bldP spid="258058" grpId="0" bldLvl="0" animBg="1"/>
      <p:bldP spid="258058" grpId="1" bldLvl="0" animBg="1"/>
      <p:bldP spid="258059" grpId="0" bldLvl="0" animBg="1"/>
      <p:bldP spid="258060" grpId="0" bldLvl="0" animBg="1"/>
      <p:bldP spid="258061" grpId="0" bldLvl="0" animBg="1"/>
      <p:bldP spid="258062" grpId="0" bldLvl="0" animBg="1"/>
      <p:bldP spid="258063" grpId="0" bldLvl="0" animBg="1"/>
      <p:bldP spid="258064" grpId="0" bldLvl="0" animBg="1"/>
      <p:bldP spid="258065" grpId="0" bldLvl="0" animBg="1"/>
      <p:bldP spid="258066" grpId="0" bldLvl="0" animBg="1"/>
      <p:bldP spid="258069" grpId="0" bldLvl="0" animBg="1"/>
      <p:bldP spid="258070" grpId="0" bldLvl="0" animBg="1"/>
      <p:bldP spid="258071" grpId="0" bldLvl="0" animBg="1"/>
      <p:bldP spid="258072" grpId="0" bldLvl="0" animBg="1"/>
      <p:bldP spid="258073" grpId="0" bldLvl="0" animBg="1"/>
      <p:bldP spid="258074" grpId="0" bldLvl="0" animBg="1"/>
      <p:bldP spid="258075" grpId="0" bldLvl="0" animBg="1"/>
      <p:bldP spid="258077" grpId="0" bldLvl="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714348" y="2071678"/>
            <a:ext cx="5357850" cy="2403323"/>
          </a:xfrm>
          <a:prstGeom prst="rect">
            <a:avLst/>
          </a:prstGeom>
          <a:ln>
            <a:noFill/>
          </a:ln>
          <a:effectLst>
            <a:outerShdw blurRad="225425" dist="50800" dir="5220000" algn="ctr">
              <a:srgbClr val="000000">
                <a:alpha val="33000"/>
              </a:srgbClr>
            </a:outerShdw>
          </a:effectLst>
        </p:spPr>
        <p:style>
          <a:lnRef idx="1">
            <a:schemeClr val="accent3"/>
          </a:lnRef>
          <a:fillRef idx="2">
            <a:schemeClr val="accent3"/>
          </a:fillRef>
          <a:effectRef idx="1">
            <a:schemeClr val="accent3"/>
          </a:effectRef>
          <a:fontRef idx="minor">
            <a:schemeClr val="dk1"/>
          </a:fontRef>
        </p:style>
        <p:txBody>
          <a:bodyPr wrap="square" lIns="144000" tIns="108000" rIns="144000" bIns="108000">
            <a:spAutoFit/>
          </a:bodyPr>
          <a:lstStyle/>
          <a:p>
            <a:pPr algn="just">
              <a:lnSpc>
                <a:spcPct val="110000"/>
              </a:lnSpc>
              <a:spcBef>
                <a:spcPct val="50000"/>
              </a:spcBef>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表</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头结点类型</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Vertex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顶点信息</a:t>
            </a:r>
          </a:p>
          <a:p>
            <a:pPr algn="just">
              <a:spcBef>
                <a:spcPct val="50000"/>
              </a:spcBef>
            </a:pP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count;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存放顶点入度</a:t>
            </a:r>
          </a:p>
          <a:p>
            <a:pPr algn="just">
              <a:spcBef>
                <a:spcPct val="50000"/>
              </a:spcBef>
            </a:pPr>
            <a:r>
              <a:rPr kumimoji="1" lang="zh-CN" altLang="en-US"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指向第一</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条边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VNode</a:t>
            </a:r>
            <a:r>
              <a:rPr kumimoji="1" lang="en-US" altLang="zh-CN"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58722" name="Text Box 2"/>
          <p:cNvSpPr txBox="1">
            <a:spLocks noChangeArrowheads="1"/>
          </p:cNvSpPr>
          <p:nvPr/>
        </p:nvSpPr>
        <p:spPr bwMode="auto">
          <a:xfrm>
            <a:off x="827088" y="476250"/>
            <a:ext cx="3529012" cy="470257"/>
          </a:xfrm>
          <a:prstGeom prst="rect">
            <a:avLst/>
          </a:prstGeom>
          <a:ln>
            <a:tailEnd type="none" w="med" len="lg"/>
          </a:ln>
        </p:spPr>
        <p:style>
          <a:lnRef idx="1">
            <a:schemeClr val="accent2"/>
          </a:lnRef>
          <a:fillRef idx="2">
            <a:schemeClr val="accent2"/>
          </a:fillRef>
          <a:effectRef idx="1">
            <a:schemeClr val="accent2"/>
          </a:effectRef>
          <a:fontRef idx="minor">
            <a:schemeClr val="dk1"/>
          </a:fontRef>
        </p:style>
        <p:txBody>
          <a:bodyPr>
            <a:spAutoFit/>
          </a:bodyPr>
          <a:lstStyle/>
          <a:p>
            <a:pPr>
              <a:lnSpc>
                <a:spcPct val="110000"/>
              </a:lnSpc>
              <a:spcBef>
                <a:spcPct val="50000"/>
              </a:spcBef>
            </a:pPr>
            <a:r>
              <a:rPr kumimoji="1" lang="en-US" altLang="zh-CN" smtClean="0">
                <a:solidFill>
                  <a:srgbClr val="FF3300"/>
                </a:solidFill>
                <a:latin typeface="微软雅黑" panose="020B0503020204020204" charset="-122"/>
                <a:ea typeface="微软雅黑" panose="020B0503020204020204" charset="-122"/>
                <a:cs typeface="Times New Roman" panose="02020603050405020304" pitchFamily="18" charset="0"/>
              </a:rPr>
              <a:t>3</a:t>
            </a:r>
            <a:r>
              <a:rPr kumimoji="1" lang="zh-CN" altLang="en-US" smtClean="0">
                <a:solidFill>
                  <a:srgbClr val="FF3300"/>
                </a:solidFill>
                <a:latin typeface="微软雅黑" panose="020B0503020204020204" charset="-122"/>
                <a:ea typeface="微软雅黑" panose="020B0503020204020204" charset="-122"/>
                <a:cs typeface="Times New Roman" panose="02020603050405020304" pitchFamily="18" charset="0"/>
              </a:rPr>
              <a:t>、拓扑</a:t>
            </a:r>
            <a:r>
              <a:rPr kumimoji="1" lang="zh-CN" altLang="en-US" dirty="0">
                <a:solidFill>
                  <a:srgbClr val="FF3300"/>
                </a:solidFill>
                <a:latin typeface="微软雅黑" panose="020B0503020204020204" charset="-122"/>
                <a:ea typeface="微软雅黑" panose="020B0503020204020204" charset="-122"/>
                <a:cs typeface="Times New Roman" panose="02020603050405020304" pitchFamily="18" charset="0"/>
              </a:rPr>
              <a:t>排序算法设计</a:t>
            </a:r>
            <a:endParaRPr lang="zh-CN" altLang="en-US" dirty="0">
              <a:solidFill>
                <a:srgbClr val="FF3300"/>
              </a:solidFill>
              <a:latin typeface="微软雅黑" panose="020B0503020204020204" charset="-122"/>
              <a:ea typeface="微软雅黑" panose="020B0503020204020204" charset="-122"/>
              <a:cs typeface="Times New Roman" panose="02020603050405020304" pitchFamily="18" charset="0"/>
            </a:endParaRPr>
          </a:p>
        </p:txBody>
      </p:sp>
      <p:sp>
        <p:nvSpPr>
          <p:cNvPr id="158723" name="Text Box 3"/>
          <p:cNvSpPr txBox="1">
            <a:spLocks noChangeArrowheads="1"/>
          </p:cNvSpPr>
          <p:nvPr/>
        </p:nvSpPr>
        <p:spPr bwMode="auto">
          <a:xfrm>
            <a:off x="539751" y="1341438"/>
            <a:ext cx="6032514" cy="461665"/>
          </a:xfrm>
          <a:prstGeom prst="rect">
            <a:avLst/>
          </a:prstGeom>
          <a:noFill/>
          <a:ln w="19050" algn="ctr">
            <a:noFill/>
            <a:miter lim="800000"/>
            <a:tailEnd type="none" w="med" len="lg"/>
          </a:ln>
          <a:effectLst/>
        </p:spPr>
        <p:txBody>
          <a:bodyPr wrap="square">
            <a:spAutoFit/>
          </a:bodyPr>
          <a:lstStyle/>
          <a:p>
            <a:pPr algn="l">
              <a:spcBef>
                <a:spcPct val="50000"/>
              </a:spcBef>
            </a:pPr>
            <a:r>
              <a:rPr kumimoji="1" lang="zh-CN" altLang="en-US" dirty="0" smtClean="0">
                <a:solidFill>
                  <a:srgbClr val="0000FF"/>
                </a:solidFill>
                <a:ea typeface="楷体" panose="02010609060101010101" pitchFamily="49" charset="-122"/>
                <a:cs typeface="Times New Roman" panose="02020603050405020304" pitchFamily="18" charset="0"/>
              </a:rPr>
              <a:t>将</a:t>
            </a:r>
            <a:r>
              <a:rPr kumimoji="1" lang="zh-CN" altLang="en-US" dirty="0">
                <a:solidFill>
                  <a:srgbClr val="0000FF"/>
                </a:solidFill>
                <a:ea typeface="楷体" panose="02010609060101010101" pitchFamily="49" charset="-122"/>
                <a:cs typeface="Times New Roman" panose="02020603050405020304" pitchFamily="18" charset="0"/>
              </a:rPr>
              <a:t>邻接表定义中的</a:t>
            </a:r>
            <a:r>
              <a:rPr kumimoji="1" lang="en-US" altLang="zh-CN" dirty="0" err="1">
                <a:solidFill>
                  <a:srgbClr val="0000FF"/>
                </a:solidFill>
                <a:ea typeface="楷体" panose="02010609060101010101" pitchFamily="49" charset="-122"/>
                <a:cs typeface="Times New Roman" panose="02020603050405020304" pitchFamily="18" charset="0"/>
              </a:rPr>
              <a:t>VNode</a:t>
            </a:r>
            <a:r>
              <a:rPr kumimoji="1" lang="zh-CN" altLang="en-US" dirty="0">
                <a:solidFill>
                  <a:srgbClr val="0000FF"/>
                </a:solidFill>
                <a:ea typeface="楷体" panose="02010609060101010101" pitchFamily="49" charset="-122"/>
                <a:cs typeface="Times New Roman" panose="02020603050405020304" pitchFamily="18" charset="0"/>
              </a:rPr>
              <a:t>类型修改如下：</a:t>
            </a:r>
          </a:p>
        </p:txBody>
      </p:sp>
      <p:grpSp>
        <p:nvGrpSpPr>
          <p:cNvPr id="8" name="组合 7"/>
          <p:cNvGrpSpPr/>
          <p:nvPr/>
        </p:nvGrpSpPr>
        <p:grpSpPr>
          <a:xfrm>
            <a:off x="5072066" y="2714620"/>
            <a:ext cx="2941658" cy="707886"/>
            <a:chOff x="5416556" y="2935428"/>
            <a:chExt cx="2941658" cy="707886"/>
          </a:xfrm>
        </p:grpSpPr>
        <p:cxnSp>
          <p:nvCxnSpPr>
            <p:cNvPr id="6" name="直接箭头连接符 5"/>
            <p:cNvCxnSpPr/>
            <p:nvPr/>
          </p:nvCxnSpPr>
          <p:spPr>
            <a:xfrm rot="10800000" flipV="1">
              <a:off x="5416556" y="3324225"/>
              <a:ext cx="12600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572264" y="2935428"/>
              <a:ext cx="1785950" cy="707886"/>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用于找</a:t>
              </a:r>
              <a:r>
                <a:rPr kumimoji="1" lang="zh-CN" altLang="en-US" sz="2000" smtClean="0">
                  <a:solidFill>
                    <a:srgbClr val="0000FF"/>
                  </a:solidFill>
                  <a:ea typeface="楷体" panose="02010609060101010101" pitchFamily="49" charset="-122"/>
                  <a:cs typeface="Times New Roman" panose="02020603050405020304" pitchFamily="18" charset="0"/>
                </a:rPr>
                <a:t>入度为</a:t>
              </a:r>
              <a:r>
                <a:rPr kumimoji="1" lang="en-US" altLang="zh-CN" sz="2000" smtClean="0">
                  <a:solidFill>
                    <a:srgbClr val="0000FF"/>
                  </a:solidFill>
                  <a:ea typeface="楷体" panose="02010609060101010101" pitchFamily="49" charset="-122"/>
                  <a:cs typeface="Times New Roman" panose="02020603050405020304" pitchFamily="18" charset="0"/>
                </a:rPr>
                <a:t>0</a:t>
              </a:r>
              <a:r>
                <a:rPr kumimoji="1" lang="zh-CN" altLang="en-US" sz="2000" smtClean="0">
                  <a:solidFill>
                    <a:srgbClr val="0000FF"/>
                  </a:solidFill>
                  <a:ea typeface="楷体" panose="02010609060101010101" pitchFamily="49" charset="-122"/>
                  <a:cs typeface="Times New Roman" panose="02020603050405020304" pitchFamily="18" charset="0"/>
                </a:rPr>
                <a:t>的顶点</a:t>
              </a:r>
              <a:endParaRPr lang="zh-CN" altLang="en-US" sz="2000">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177</a:t>
            </a:fld>
            <a:endParaRPr lang="en-US" altLang="zh-CN"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444500" y="1038246"/>
            <a:ext cx="7127896" cy="4291908"/>
          </a:xfrm>
          <a:prstGeom prst="rect">
            <a:avLst/>
          </a:prstGeom>
        </p:spPr>
        <p:style>
          <a:lnRef idx="1">
            <a:schemeClr val="accent3"/>
          </a:lnRef>
          <a:fillRef idx="2">
            <a:schemeClr val="accent3"/>
          </a:fillRef>
          <a:effectRef idx="1">
            <a:schemeClr val="accent3"/>
          </a:effectRef>
          <a:fontRef idx="minor">
            <a:schemeClr val="dk1"/>
          </a:fontRef>
        </p:style>
        <p:txBody>
          <a:bodyPr wrap="square" lIns="144000" tIns="144000" rIns="144000" bIns="144000">
            <a:spAutoFit/>
          </a:bodyPr>
          <a:lstStyle/>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sz="2000" smtClean="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TopSort</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 *G)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拓扑排序算法</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i</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St[MAXV]</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top=-1;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栈</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St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的指针为</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top</a:t>
            </a:r>
            <a:endPar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ArcNode *p;</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(i=0;i&lt;G-&gt;n;i++)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入度置初值</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G-&gt;adjlist[i].count=0;</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(i=0;i&lt;G-&gt;n;i++)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求所有顶点的入度</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p=G-&gt;adjlist[i].firstarc;</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G-&gt;adjlist[p-&gt;adjvex].count++;</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p=p-&gt;nextarc;</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7698" name="Text Box 2"/>
          <p:cNvSpPr txBox="1">
            <a:spLocks noChangeArrowheads="1"/>
          </p:cNvSpPr>
          <p:nvPr/>
        </p:nvSpPr>
        <p:spPr bwMode="auto">
          <a:xfrm>
            <a:off x="468313" y="188913"/>
            <a:ext cx="5616575"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smtClean="0">
                <a:latin typeface="楷体" panose="02010609060101010101" pitchFamily="49" charset="-122"/>
                <a:ea typeface="楷体" panose="02010609060101010101" pitchFamily="49" charset="-122"/>
              </a:rPr>
              <a:t>拓扑</a:t>
            </a:r>
            <a:r>
              <a:rPr lang="zh-CN" altLang="en-US" dirty="0">
                <a:latin typeface="楷体" panose="02010609060101010101" pitchFamily="49" charset="-122"/>
                <a:ea typeface="楷体" panose="02010609060101010101" pitchFamily="49" charset="-122"/>
              </a:rPr>
              <a:t>排序算法如下：</a:t>
            </a:r>
          </a:p>
        </p:txBody>
      </p:sp>
      <p:sp>
        <p:nvSpPr>
          <p:cNvPr id="4" name="TextBox 3"/>
          <p:cNvSpPr txBox="1"/>
          <p:nvPr/>
        </p:nvSpPr>
        <p:spPr>
          <a:xfrm>
            <a:off x="3357554" y="357166"/>
            <a:ext cx="4000528" cy="430887"/>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rPr>
              <a:t>修改后的含</a:t>
            </a:r>
            <a:r>
              <a:rPr lang="en-US" altLang="zh-CN" sz="2200" i="1" smtClean="0">
                <a:ea typeface="楷体" panose="02010609060101010101" pitchFamily="49" charset="-122"/>
                <a:cs typeface="Times New Roman" panose="02020603050405020304" pitchFamily="18" charset="0"/>
              </a:rPr>
              <a:t>n</a:t>
            </a:r>
            <a:r>
              <a:rPr lang="zh-CN" altLang="en-US" sz="2200" smtClean="0">
                <a:ea typeface="楷体" panose="02010609060101010101" pitchFamily="49" charset="-122"/>
                <a:cs typeface="Times New Roman" panose="02020603050405020304" pitchFamily="18" charset="0"/>
              </a:rPr>
              <a:t>个顶点的邻接表</a:t>
            </a:r>
            <a:endParaRPr lang="zh-CN" altLang="en-US" sz="2200">
              <a:ea typeface="楷体" panose="02010609060101010101" pitchFamily="49" charset="-122"/>
              <a:cs typeface="Times New Roman" panose="02020603050405020304" pitchFamily="18" charset="0"/>
            </a:endParaRPr>
          </a:p>
        </p:txBody>
      </p:sp>
      <p:cxnSp>
        <p:nvCxnSpPr>
          <p:cNvPr id="6" name="直接箭头连接符 5"/>
          <p:cNvCxnSpPr/>
          <p:nvPr/>
        </p:nvCxnSpPr>
        <p:spPr>
          <a:xfrm rot="5400000">
            <a:off x="3561549" y="997727"/>
            <a:ext cx="214314" cy="1428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幻灯片编号占位符 1"/>
          <p:cNvSpPr>
            <a:spLocks noGrp="1"/>
          </p:cNvSpPr>
          <p:nvPr>
            <p:ph type="sldNum" sz="quarter" idx="12"/>
          </p:nvPr>
        </p:nvSpPr>
        <p:spPr/>
        <p:txBody>
          <a:bodyPr/>
          <a:lstStyle/>
          <a:p>
            <a:fld id="{7B73CAF9-FD11-4256-9668-6A8A3A0B73F9}" type="slidenum">
              <a:rPr lang="en-US" altLang="zh-CN" smtClean="0"/>
              <a:t>178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56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56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56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56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56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8572560" cy="6247864"/>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=0;i&lt;G-&gt;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将入度为</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的顶点进栈</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].count==0)</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top++;</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St[top]=</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while (top&gt;-1)</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栈不空循环</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=St[top];top--;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出栈一个顶点</a:t>
            </a:r>
            <a:r>
              <a:rPr lang="en-US" sz="2000" dirty="0" err="1"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i</a:t>
            </a:r>
            <a:endPar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输出该顶点</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找第一个邻接点</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将顶点</a:t>
            </a:r>
            <a:r>
              <a:rPr lang="en-US" sz="2000" dirty="0" err="1"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的出边邻接点的入度减</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j=p-&gt;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[j].count--;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[j].count==0)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将入度为</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的邻接点进栈</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top++;</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St[top]=j;</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找下一个邻接点</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179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18</a:t>
            </a:fld>
            <a:endParaRPr lang="en-US" altLang="zh-CN"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57166"/>
            <a:ext cx="8358246" cy="1846659"/>
          </a:xfrm>
          <a:prstGeom prst="rect">
            <a:avLst/>
          </a:prstGeom>
          <a:noFill/>
        </p:spPr>
        <p:txBody>
          <a:bodyPr wrap="square" rtlCol="0">
            <a:spAutoFit/>
          </a:bodyPr>
          <a:lstStyle/>
          <a:p>
            <a:pPr algn="l">
              <a:lnSpc>
                <a:spcPct val="150000"/>
              </a:lnSpc>
            </a:pPr>
            <a:r>
              <a:rPr lang="en-US" altLang="zh-CN" sz="2800" dirty="0" smtClean="0">
                <a:solidFill>
                  <a:srgbClr val="FF0000"/>
                </a:solidFill>
                <a:ea typeface="楷体" panose="02010609060101010101" pitchFamily="49" charset="-122"/>
                <a:cs typeface="Times New Roman" panose="02020603050405020304" pitchFamily="18" charset="0"/>
              </a:rPr>
              <a:t>      </a:t>
            </a:r>
            <a:r>
              <a:rPr lang="en-US" altLang="zh-CN" sz="28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8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例（补充）</a:t>
            </a:r>
            <a:r>
              <a:rPr lang="en-US" altLang="zh-CN" sz="28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dirty="0" smtClean="0">
                <a:ea typeface="楷体" panose="02010609060101010101" pitchFamily="49" charset="-122"/>
                <a:cs typeface="Times New Roman" panose="02020603050405020304" pitchFamily="18" charset="0"/>
              </a:rPr>
              <a:t>对如图所示的图进行拓扑排序，可以得到不同的拓扑序列个数是</a:t>
            </a:r>
            <a:r>
              <a:rPr lang="en-US" u="sng" dirty="0" smtClean="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a:t>
            </a:r>
            <a:endParaRPr lang="en-US" altLang="zh-CN" dirty="0" smtClean="0">
              <a:ea typeface="楷体" panose="02010609060101010101" pitchFamily="49" charset="-122"/>
              <a:cs typeface="Times New Roman" panose="02020603050405020304" pitchFamily="18" charset="0"/>
            </a:endParaRPr>
          </a:p>
          <a:p>
            <a:pPr algn="l">
              <a:lnSpc>
                <a:spcPct val="150000"/>
              </a:lnSpc>
            </a:pPr>
            <a:r>
              <a:rPr lang="en-US" dirty="0" smtClean="0"/>
              <a:t>      </a:t>
            </a:r>
            <a:r>
              <a:rPr lang="en-US" dirty="0" smtClean="0">
                <a:solidFill>
                  <a:srgbClr val="0000CC"/>
                </a:solidFill>
              </a:rPr>
              <a:t>A. 4		B. 3		C. 2		D. 1</a:t>
            </a:r>
            <a:endParaRPr lang="zh-CN" altLang="en-US" dirty="0">
              <a:solidFill>
                <a:srgbClr val="0000CC"/>
              </a:solidFill>
              <a:ea typeface="楷体" panose="02010609060101010101" pitchFamily="49" charset="-122"/>
              <a:cs typeface="Times New Roman" panose="02020603050405020304" pitchFamily="18" charset="0"/>
            </a:endParaRPr>
          </a:p>
        </p:txBody>
      </p:sp>
      <p:sp>
        <p:nvSpPr>
          <p:cNvPr id="3074"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2" name="组合 21"/>
          <p:cNvGrpSpPr/>
          <p:nvPr/>
        </p:nvGrpSpPr>
        <p:grpSpPr>
          <a:xfrm>
            <a:off x="2571736" y="2143116"/>
            <a:ext cx="3611272" cy="1857388"/>
            <a:chOff x="2960992" y="2285992"/>
            <a:chExt cx="3611272" cy="1857388"/>
          </a:xfrm>
        </p:grpSpPr>
        <p:sp>
          <p:nvSpPr>
            <p:cNvPr id="5" name="椭圆 4"/>
            <p:cNvSpPr/>
            <p:nvPr/>
          </p:nvSpPr>
          <p:spPr bwMode="auto">
            <a:xfrm>
              <a:off x="4493256" y="2285992"/>
              <a:ext cx="468000" cy="468000"/>
            </a:xfrm>
            <a:prstGeom prst="ellipse">
              <a:avLst/>
            </a:prstGeom>
            <a:ln>
              <a:headEnd type="none" w="med" len="med"/>
              <a:tailEnd type="none" w="med" len="lg"/>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e</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6" name="椭圆 5"/>
            <p:cNvSpPr/>
            <p:nvPr/>
          </p:nvSpPr>
          <p:spPr bwMode="auto">
            <a:xfrm>
              <a:off x="2960992" y="2889562"/>
              <a:ext cx="468000" cy="468000"/>
            </a:xfrm>
            <a:prstGeom prst="ellipse">
              <a:avLst/>
            </a:prstGeom>
            <a:ln>
              <a:headEnd type="none" w="med" len="med"/>
              <a:tailEnd type="none" w="med" len="lg"/>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a</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7" name="椭圆 6"/>
            <p:cNvSpPr/>
            <p:nvPr/>
          </p:nvSpPr>
          <p:spPr bwMode="auto">
            <a:xfrm>
              <a:off x="3746810" y="3675380"/>
              <a:ext cx="468000" cy="468000"/>
            </a:xfrm>
            <a:prstGeom prst="ellipse">
              <a:avLst/>
            </a:prstGeom>
            <a:ln>
              <a:headEnd type="none" w="med" len="med"/>
              <a:tailEnd type="none" w="med" len="lg"/>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b</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8" name="椭圆 7"/>
            <p:cNvSpPr/>
            <p:nvPr/>
          </p:nvSpPr>
          <p:spPr bwMode="auto">
            <a:xfrm>
              <a:off x="4746942" y="3675380"/>
              <a:ext cx="468000" cy="468000"/>
            </a:xfrm>
            <a:prstGeom prst="ellipse">
              <a:avLst/>
            </a:prstGeom>
            <a:ln>
              <a:headEnd type="none" w="med" len="med"/>
              <a:tailEnd type="none" w="med" len="lg"/>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c</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9" name="椭圆 8"/>
            <p:cNvSpPr/>
            <p:nvPr/>
          </p:nvSpPr>
          <p:spPr bwMode="auto">
            <a:xfrm>
              <a:off x="6104264" y="2889562"/>
              <a:ext cx="468000" cy="468000"/>
            </a:xfrm>
            <a:prstGeom prst="ellipse">
              <a:avLst/>
            </a:prstGeom>
            <a:ln>
              <a:headEnd type="none" w="med" len="med"/>
              <a:tailEnd type="none" w="med" len="lg"/>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d</a:t>
              </a:r>
              <a:endParaRPr lang="zh-CN" altLang="en-US" sz="2000" i="1">
                <a:solidFill>
                  <a:srgbClr val="0000FF"/>
                </a:solidFill>
                <a:latin typeface="Times New Roman" panose="02020603050405020304" pitchFamily="18" charset="0"/>
                <a:cs typeface="Times New Roman" panose="02020603050405020304" pitchFamily="18" charset="0"/>
              </a:endParaRPr>
            </a:p>
          </p:txBody>
        </p:sp>
        <p:cxnSp>
          <p:nvCxnSpPr>
            <p:cNvPr id="11" name="直接箭头连接符 10"/>
            <p:cNvCxnSpPr>
              <a:stCxn id="6" idx="5"/>
              <a:endCxn id="7" idx="1"/>
            </p:cNvCxnSpPr>
            <p:nvPr/>
          </p:nvCxnSpPr>
          <p:spPr>
            <a:xfrm rot="16200000" flipH="1">
              <a:off x="3360455" y="3289025"/>
              <a:ext cx="454892" cy="4548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7"/>
              <a:endCxn id="5" idx="2"/>
            </p:cNvCxnSpPr>
            <p:nvPr/>
          </p:nvCxnSpPr>
          <p:spPr>
            <a:xfrm rot="5400000" flipH="1" flipV="1">
              <a:off x="3707802" y="2172646"/>
              <a:ext cx="438107" cy="11328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6"/>
              <a:endCxn id="9" idx="1"/>
            </p:cNvCxnSpPr>
            <p:nvPr/>
          </p:nvCxnSpPr>
          <p:spPr>
            <a:xfrm>
              <a:off x="4961256" y="2519992"/>
              <a:ext cx="1211545" cy="43810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6"/>
              <a:endCxn id="8" idx="2"/>
            </p:cNvCxnSpPr>
            <p:nvPr/>
          </p:nvCxnSpPr>
          <p:spPr>
            <a:xfrm>
              <a:off x="4214810" y="3909380"/>
              <a:ext cx="53213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6"/>
              <a:endCxn id="9" idx="3"/>
            </p:cNvCxnSpPr>
            <p:nvPr/>
          </p:nvCxnSpPr>
          <p:spPr>
            <a:xfrm flipV="1">
              <a:off x="5214942" y="3289025"/>
              <a:ext cx="957859" cy="62035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6" idx="6"/>
              <a:endCxn id="8" idx="1"/>
            </p:cNvCxnSpPr>
            <p:nvPr/>
          </p:nvCxnSpPr>
          <p:spPr>
            <a:xfrm>
              <a:off x="3428992" y="3123562"/>
              <a:ext cx="1386487" cy="62035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714348" y="4429132"/>
            <a:ext cx="7786742" cy="461665"/>
          </a:xfrm>
          <a:prstGeom prst="rect">
            <a:avLst/>
          </a:prstGeom>
          <a:noFill/>
        </p:spPr>
        <p:txBody>
          <a:bodyPr wrap="square" rtlCol="0">
            <a:spAutoFit/>
          </a:bodyPr>
          <a:lstStyle/>
          <a:p>
            <a:pPr algn="l"/>
            <a:r>
              <a:rPr lang="zh-CN" altLang="en-US"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解：</a:t>
            </a:r>
            <a:r>
              <a:rPr lang="zh-CN" altLang="en-US" smtClean="0">
                <a:ea typeface="楷体" panose="02010609060101010101" pitchFamily="49" charset="-122"/>
                <a:cs typeface="Times New Roman" panose="02020603050405020304" pitchFamily="18" charset="0"/>
              </a:rPr>
              <a:t>不同的拓扑序列有：</a:t>
            </a:r>
            <a:r>
              <a:rPr lang="en-US" i="1" smtClean="0">
                <a:ea typeface="楷体" panose="02010609060101010101" pitchFamily="49" charset="-122"/>
                <a:cs typeface="Times New Roman" panose="02020603050405020304" pitchFamily="18" charset="0"/>
              </a:rPr>
              <a:t>aebcd</a:t>
            </a:r>
            <a:r>
              <a:rPr lang="zh-CN" altLang="en-US" smtClean="0">
                <a:ea typeface="楷体" panose="02010609060101010101" pitchFamily="49" charset="-122"/>
                <a:cs typeface="Times New Roman" panose="02020603050405020304" pitchFamily="18" charset="0"/>
              </a:rPr>
              <a:t>、</a:t>
            </a:r>
            <a:r>
              <a:rPr lang="en-US" i="1" smtClean="0">
                <a:ea typeface="楷体" panose="02010609060101010101" pitchFamily="49" charset="-122"/>
                <a:cs typeface="Times New Roman" panose="02020603050405020304" pitchFamily="18" charset="0"/>
              </a:rPr>
              <a:t>abced</a:t>
            </a:r>
            <a:r>
              <a:rPr lang="zh-CN" altLang="en-US" smtClean="0">
                <a:ea typeface="楷体" panose="02010609060101010101" pitchFamily="49" charset="-122"/>
                <a:cs typeface="Times New Roman" panose="02020603050405020304" pitchFamily="18" charset="0"/>
              </a:rPr>
              <a:t>、</a:t>
            </a:r>
            <a:r>
              <a:rPr lang="en-US" i="1" smtClean="0">
                <a:ea typeface="楷体" panose="02010609060101010101" pitchFamily="49" charset="-122"/>
                <a:cs typeface="Times New Roman" panose="02020603050405020304" pitchFamily="18" charset="0"/>
              </a:rPr>
              <a:t>abecd</a:t>
            </a:r>
            <a:r>
              <a:rPr lang="zh-CN" altLang="en-US" smtClean="0">
                <a:ea typeface="楷体" panose="02010609060101010101" pitchFamily="49" charset="-122"/>
                <a:cs typeface="Times New Roman" panose="02020603050405020304" pitchFamily="18" charset="0"/>
              </a:rPr>
              <a:t>。答案为</a:t>
            </a:r>
            <a:r>
              <a:rPr lang="en-US" altLang="zh-CN" smtClean="0">
                <a:ea typeface="楷体" panose="02010609060101010101" pitchFamily="49" charset="-122"/>
                <a:cs typeface="Times New Roman" panose="02020603050405020304" pitchFamily="18" charset="0"/>
              </a:rPr>
              <a:t>B</a:t>
            </a:r>
            <a:r>
              <a:rPr lang="zh-CN" altLang="en-US" smtClean="0">
                <a:ea typeface="楷体" panose="02010609060101010101" pitchFamily="49" charset="-122"/>
                <a:cs typeface="Times New Roman" panose="02020603050405020304" pitchFamily="18" charset="0"/>
              </a:rPr>
              <a:t>。</a:t>
            </a:r>
            <a:endParaRPr lang="zh-CN" altLang="en-US">
              <a:ea typeface="楷体" panose="02010609060101010101" pitchFamily="49" charset="-122"/>
              <a:cs typeface="Times New Roman" panose="02020603050405020304" pitchFamily="18" charset="0"/>
            </a:endParaRPr>
          </a:p>
        </p:txBody>
      </p:sp>
      <p:sp>
        <p:nvSpPr>
          <p:cNvPr id="24" name="TextBox 23"/>
          <p:cNvSpPr txBox="1"/>
          <p:nvPr/>
        </p:nvSpPr>
        <p:spPr>
          <a:xfrm>
            <a:off x="5786446" y="3571876"/>
            <a:ext cx="2857520" cy="400110"/>
          </a:xfrm>
          <a:prstGeom prst="rect">
            <a:avLst/>
          </a:prstGeom>
          <a:noFill/>
        </p:spPr>
        <p:txBody>
          <a:bodyPr wrap="square" rtlCol="0">
            <a:spAutoFit/>
          </a:bodyPr>
          <a:lstStyle/>
          <a:p>
            <a:r>
              <a:rPr lang="zh-CN" altLang="en-US" sz="2000" smtClean="0">
                <a:solidFill>
                  <a:srgbClr val="FF00FF"/>
                </a:solidFill>
                <a:ea typeface="楷体" panose="02010609060101010101" pitchFamily="49" charset="-122"/>
                <a:cs typeface="Times New Roman" panose="02020603050405020304" pitchFamily="18" charset="0"/>
              </a:rPr>
              <a:t>注：</a:t>
            </a:r>
            <a:r>
              <a:rPr lang="en-US" sz="2000" smtClean="0">
                <a:solidFill>
                  <a:srgbClr val="FF00FF"/>
                </a:solidFill>
                <a:ea typeface="楷体" panose="02010609060101010101" pitchFamily="49" charset="-122"/>
                <a:cs typeface="Times New Roman" panose="02020603050405020304" pitchFamily="18" charset="0"/>
              </a:rPr>
              <a:t>2010</a:t>
            </a:r>
            <a:r>
              <a:rPr lang="zh-CN" altLang="en-US" sz="2000" smtClean="0">
                <a:solidFill>
                  <a:srgbClr val="FF00FF"/>
                </a:solidFill>
                <a:ea typeface="楷体" panose="02010609060101010101" pitchFamily="49" charset="-122"/>
                <a:cs typeface="Times New Roman" panose="02020603050405020304" pitchFamily="18" charset="0"/>
              </a:rPr>
              <a:t>年全国考研题</a:t>
            </a:r>
            <a:endParaRPr lang="zh-CN" altLang="en-US" sz="2000">
              <a:solidFill>
                <a:srgbClr val="FF00FF"/>
              </a:solidFill>
              <a:ea typeface="楷体" panose="02010609060101010101" pitchFamily="49" charset="-122"/>
              <a:cs typeface="Times New Roman" panose="02020603050405020304" pitchFamily="18" charset="0"/>
            </a:endParaRPr>
          </a:p>
        </p:txBody>
      </p:sp>
      <p:sp>
        <p:nvSpPr>
          <p:cNvPr id="3" name="幻灯片编号占位符 2"/>
          <p:cNvSpPr>
            <a:spLocks noGrp="1"/>
          </p:cNvSpPr>
          <p:nvPr>
            <p:ph type="sldNum" sz="quarter" idx="12"/>
          </p:nvPr>
        </p:nvSpPr>
        <p:spPr/>
        <p:txBody>
          <a:bodyPr/>
          <a:lstStyle/>
          <a:p>
            <a:fld id="{7B73CAF9-FD11-4256-9668-6A8A3A0B73F9}" type="slidenum">
              <a:rPr lang="en-US" altLang="zh-CN" smtClean="0"/>
              <a:t>180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6" name="Text Box 4"/>
          <p:cNvSpPr txBox="1">
            <a:spLocks noChangeArrowheads="1"/>
          </p:cNvSpPr>
          <p:nvPr/>
        </p:nvSpPr>
        <p:spPr bwMode="auto">
          <a:xfrm>
            <a:off x="571472" y="2756126"/>
            <a:ext cx="8280400" cy="2050713"/>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tIns="144000" bIns="180000">
            <a:spAutoFit/>
          </a:bodyPr>
          <a:lstStyle/>
          <a:p>
            <a:pPr algn="l">
              <a:spcBef>
                <a:spcPct val="50000"/>
              </a:spcBef>
            </a:pPr>
            <a:r>
              <a:rPr lang="zh-CN" altLang="en-US" dirty="0">
                <a:solidFill>
                  <a:srgbClr val="FF3300"/>
                </a:solidFill>
                <a:latin typeface="黑体" panose="02010609060101010101" pitchFamily="49" charset="-122"/>
                <a:ea typeface="黑体" panose="02010609060101010101" pitchFamily="49" charset="-122"/>
                <a:cs typeface="Times New Roman" panose="02020603050405020304" pitchFamily="18" charset="0"/>
              </a:rPr>
              <a:t>思考题：</a:t>
            </a:r>
          </a:p>
          <a:p>
            <a:pPr algn="l">
              <a:spcBef>
                <a:spcPct val="50000"/>
              </a:spcBef>
            </a:pPr>
            <a:r>
              <a:rPr lang="zh-CN" altLang="en-US" sz="2200" dirty="0" smtClean="0">
                <a:ea typeface="楷体" panose="02010609060101010101" pitchFamily="49" charset="-122"/>
                <a:cs typeface="Times New Roman" panose="02020603050405020304" pitchFamily="18" charset="0"/>
              </a:rPr>
              <a:t>       </a:t>
            </a:r>
            <a:r>
              <a:rPr lang="zh-CN" altLang="en-US" sz="2200" dirty="0" smtClean="0">
                <a:solidFill>
                  <a:srgbClr val="0000FF"/>
                </a:solidFill>
                <a:ea typeface="楷体" panose="02010609060101010101" pitchFamily="49" charset="-122"/>
                <a:cs typeface="Times New Roman" panose="02020603050405020304" pitchFamily="18" charset="0"/>
                <a:sym typeface="Wingdings" panose="05000000000000000000"/>
              </a:rPr>
              <a:t> </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个有向图中存在回路，能否进行拓扑排序？</a:t>
            </a:r>
          </a:p>
          <a:p>
            <a:pPr algn="l">
              <a:spcBef>
                <a:spcPct val="50000"/>
              </a:spcBef>
            </a:pP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个有向图能够产生所有顶点的拓扑序列，该图一定是有向无环图吗</a:t>
            </a:r>
            <a:r>
              <a:rPr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259078" name="Picture 6" descr="u=3926558227,523997962&amp;fm=23&amp;gp=0"/>
          <p:cNvPicPr>
            <a:picLocks noChangeAspect="1" noChangeArrowheads="1"/>
          </p:cNvPicPr>
          <p:nvPr/>
        </p:nvPicPr>
        <p:blipFill>
          <a:blip r:embed="rId2"/>
          <a:srcRect/>
          <a:stretch>
            <a:fillRect/>
          </a:stretch>
        </p:blipFill>
        <p:spPr bwMode="auto">
          <a:xfrm>
            <a:off x="2124075" y="333375"/>
            <a:ext cx="3168650" cy="2382838"/>
          </a:xfrm>
          <a:prstGeom prst="rect">
            <a:avLst/>
          </a:prstGeom>
          <a:noFill/>
        </p:spPr>
      </p:pic>
      <p:sp>
        <p:nvSpPr>
          <p:cNvPr id="2" name="幻灯片编号占位符 1"/>
          <p:cNvSpPr>
            <a:spLocks noGrp="1"/>
          </p:cNvSpPr>
          <p:nvPr>
            <p:ph type="sldNum" sz="quarter" idx="12"/>
          </p:nvPr>
        </p:nvSpPr>
        <p:spPr/>
        <p:txBody>
          <a:bodyPr/>
          <a:lstStyle/>
          <a:p>
            <a:fld id="{153172AD-FDDA-44AA-B287-01558B314681}" type="slidenum">
              <a:rPr lang="en-US" altLang="zh-CN" sz="2000" smtClean="0">
                <a:solidFill>
                  <a:srgbClr val="FF0000"/>
                </a:solidFill>
              </a:rPr>
              <a:t>181</a:t>
            </a:fld>
            <a:endParaRPr lang="en-US" altLang="zh-CN" sz="2000" dirty="0">
              <a:solidFill>
                <a:srgbClr val="FF0000"/>
              </a:solidFill>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2805" y="3265170"/>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a:solidFill>
                  <a:srgbClr val="FF3300"/>
                </a:solidFill>
                <a:effectLst>
                  <a:outerShdw blurRad="38100" dist="38100" dir="2700000" algn="tl">
                    <a:srgbClr val="000000"/>
                  </a:outerShdw>
                </a:effectLst>
              </a:rPr>
              <a:t>━━</a:t>
            </a:r>
          </a:p>
        </p:txBody>
      </p:sp>
      <p:sp>
        <p:nvSpPr>
          <p:cNvPr id="2" name="幻灯片编号占位符 1"/>
          <p:cNvSpPr>
            <a:spLocks noGrp="1"/>
          </p:cNvSpPr>
          <p:nvPr>
            <p:ph type="sldNum" sz="quarter" idx="12"/>
          </p:nvPr>
        </p:nvSpPr>
        <p:spPr/>
        <p:txBody>
          <a:bodyPr/>
          <a:lstStyle/>
          <a:p>
            <a:fld id="{153172AD-FDDA-44AA-B287-01558B314681}" type="slidenum">
              <a:rPr lang="en-US" altLang="zh-CN" sz="2000" smtClean="0">
                <a:solidFill>
                  <a:srgbClr val="FF0000"/>
                </a:solidFill>
              </a:rPr>
              <a:t>182</a:t>
            </a:fld>
            <a:endParaRPr lang="en-US" altLang="zh-CN" sz="2000" dirty="0">
              <a:solidFill>
                <a:srgbClr val="FF0000"/>
              </a:solidFill>
            </a:endParaRP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612806" y="2362511"/>
            <a:ext cx="8388350" cy="3037755"/>
          </a:xfrm>
          <a:prstGeom prst="rect">
            <a:avLst/>
          </a:prstGeom>
          <a:noFill/>
          <a:ln w="9525">
            <a:noFill/>
            <a:miter lim="800000"/>
          </a:ln>
          <a:effectLst/>
        </p:spPr>
        <p:txBody>
          <a:bodyPr>
            <a:spAutoFit/>
          </a:bodyPr>
          <a:lstStyle/>
          <a:p>
            <a:pPr marL="457200" indent="-457200" algn="l">
              <a:lnSpc>
                <a:spcPct val="110000"/>
              </a:lnSpc>
              <a:spcBef>
                <a:spcPct val="50000"/>
              </a:spcBef>
              <a:buBlip>
                <a:blip r:embed="rId2"/>
              </a:buBlip>
            </a:pPr>
            <a:r>
              <a:rPr kumimoji="1" lang="zh-CN" altLang="en-US" sz="2200" dirty="0" smtClean="0">
                <a:solidFill>
                  <a:srgbClr val="0000FF"/>
                </a:solidFill>
                <a:ea typeface="楷体" panose="02010609060101010101" pitchFamily="49" charset="-122"/>
                <a:cs typeface="Times New Roman" panose="02020603050405020304" pitchFamily="18" charset="0"/>
              </a:rPr>
              <a:t>用一个有向无环图（</a:t>
            </a:r>
            <a:r>
              <a:rPr kumimoji="1" lang="en-US" altLang="zh-CN" sz="2200" dirty="0" smtClean="0">
                <a:solidFill>
                  <a:srgbClr val="0000FF"/>
                </a:solidFill>
                <a:ea typeface="楷体" panose="02010609060101010101" pitchFamily="49" charset="-122"/>
                <a:cs typeface="Times New Roman" panose="02020603050405020304" pitchFamily="18" charset="0"/>
              </a:rPr>
              <a:t>directed </a:t>
            </a:r>
            <a:r>
              <a:rPr kumimoji="1" lang="en-US" altLang="zh-CN" sz="2200" dirty="0" err="1" smtClean="0">
                <a:solidFill>
                  <a:srgbClr val="0000FF"/>
                </a:solidFill>
                <a:ea typeface="楷体" panose="02010609060101010101" pitchFamily="49" charset="-122"/>
                <a:cs typeface="Times New Roman" panose="02020603050405020304" pitchFamily="18" charset="0"/>
              </a:rPr>
              <a:t>acycline</a:t>
            </a:r>
            <a:r>
              <a:rPr kumimoji="1" lang="en-US" altLang="zh-CN" sz="2200" dirty="0" smtClean="0">
                <a:solidFill>
                  <a:srgbClr val="0000FF"/>
                </a:solidFill>
                <a:ea typeface="楷体" panose="02010609060101010101" pitchFamily="49" charset="-122"/>
                <a:cs typeface="Times New Roman" panose="02020603050405020304" pitchFamily="18" charset="0"/>
              </a:rPr>
              <a:t> graph, DAG</a:t>
            </a:r>
            <a:r>
              <a:rPr kumimoji="1" lang="zh-CN" altLang="en-US" sz="2200" dirty="0" smtClean="0">
                <a:solidFill>
                  <a:srgbClr val="0000FF"/>
                </a:solidFill>
                <a:ea typeface="楷体" panose="02010609060101010101" pitchFamily="49" charset="-122"/>
                <a:cs typeface="Times New Roman" panose="02020603050405020304" pitchFamily="18" charset="0"/>
              </a:rPr>
              <a:t>）描述</a:t>
            </a:r>
            <a:r>
              <a:rPr kumimoji="1" lang="zh-CN" altLang="en-US" sz="2200" dirty="0">
                <a:solidFill>
                  <a:srgbClr val="0000FF"/>
                </a:solidFill>
                <a:ea typeface="楷体" panose="02010609060101010101" pitchFamily="49" charset="-122"/>
                <a:cs typeface="Times New Roman" panose="02020603050405020304" pitchFamily="18" charset="0"/>
              </a:rPr>
              <a:t>一</a:t>
            </a:r>
            <a:r>
              <a:rPr kumimoji="1" lang="zh-CN" altLang="en-US" sz="2200" dirty="0" smtClean="0">
                <a:solidFill>
                  <a:srgbClr val="0000FF"/>
                </a:solidFill>
                <a:ea typeface="楷体" panose="02010609060101010101" pitchFamily="49" charset="-122"/>
                <a:cs typeface="Times New Roman" panose="02020603050405020304" pitchFamily="18" charset="0"/>
              </a:rPr>
              <a:t>个包含多项活动的工程计划。</a:t>
            </a:r>
            <a:endParaRPr kumimoji="1" lang="en-US" altLang="zh-CN" sz="2200" dirty="0" smtClean="0">
              <a:solidFill>
                <a:srgbClr val="0000FF"/>
              </a:solidFill>
              <a:ea typeface="楷体" panose="02010609060101010101" pitchFamily="49" charset="-122"/>
              <a:cs typeface="Times New Roman" panose="02020603050405020304" pitchFamily="18" charset="0"/>
            </a:endParaRPr>
          </a:p>
          <a:p>
            <a:pPr marL="457200" indent="-457200" algn="l">
              <a:lnSpc>
                <a:spcPct val="110000"/>
              </a:lnSpc>
              <a:spcBef>
                <a:spcPct val="50000"/>
              </a:spcBef>
              <a:buBlip>
                <a:blip r:embed="rId2"/>
              </a:buBlip>
            </a:pPr>
            <a:r>
              <a:rPr kumimoji="1" lang="zh-CN" altLang="en-US" sz="2200" dirty="0" smtClean="0">
                <a:solidFill>
                  <a:srgbClr val="0000FF"/>
                </a:solidFill>
                <a:ea typeface="楷体" panose="02010609060101010101" pitchFamily="49" charset="-122"/>
                <a:cs typeface="Times New Roman" panose="02020603050405020304" pitchFamily="18" charset="0"/>
              </a:rPr>
              <a:t>有向边表示一项</a:t>
            </a:r>
            <a:r>
              <a:rPr kumimoji="1" lang="zh-CN" altLang="en-US" sz="2200" dirty="0" smtClean="0">
                <a:solidFill>
                  <a:srgbClr val="FF00FF"/>
                </a:solidFill>
                <a:ea typeface="楷体" panose="02010609060101010101" pitchFamily="49" charset="-122"/>
                <a:cs typeface="Times New Roman" panose="02020603050405020304" pitchFamily="18" charset="0"/>
              </a:rPr>
              <a:t>活动</a:t>
            </a:r>
            <a:r>
              <a:rPr kumimoji="1" lang="zh-CN" altLang="en-US" sz="2200" dirty="0" smtClean="0">
                <a:solidFill>
                  <a:srgbClr val="0000FF"/>
                </a:solidFill>
                <a:ea typeface="楷体" panose="02010609060101010101" pitchFamily="49" charset="-122"/>
                <a:cs typeface="Times New Roman" panose="02020603050405020304" pitchFamily="18" charset="0"/>
              </a:rPr>
              <a:t>，边上的权表示完成这项</a:t>
            </a:r>
            <a:r>
              <a:rPr kumimoji="1" lang="zh-CN" altLang="en-US" sz="2200" dirty="0" smtClean="0">
                <a:solidFill>
                  <a:srgbClr val="FF00FF"/>
                </a:solidFill>
                <a:ea typeface="楷体" panose="02010609060101010101" pitchFamily="49" charset="-122"/>
                <a:cs typeface="Times New Roman" panose="02020603050405020304" pitchFamily="18" charset="0"/>
              </a:rPr>
              <a:t>活动需要的时间</a:t>
            </a:r>
            <a:r>
              <a:rPr kumimoji="1" lang="zh-CN" altLang="en-US" sz="2200" dirty="0">
                <a:solidFill>
                  <a:schemeClr val="tx1"/>
                </a:solidFill>
                <a:ea typeface="楷体" panose="02010609060101010101" pitchFamily="49" charset="-122"/>
                <a:cs typeface="Times New Roman" panose="02020603050405020304" pitchFamily="18" charset="0"/>
              </a:rPr>
              <a:t>，</a:t>
            </a:r>
            <a:r>
              <a:rPr kumimoji="1" lang="zh-CN" altLang="en-US" sz="2200" dirty="0" smtClean="0">
                <a:solidFill>
                  <a:srgbClr val="0000FF"/>
                </a:solidFill>
                <a:ea typeface="楷体" panose="02010609060101010101" pitchFamily="49" charset="-122"/>
                <a:cs typeface="Times New Roman" panose="02020603050405020304" pitchFamily="18" charset="0"/>
              </a:rPr>
              <a:t>顶点表示“所有入边代表的活动已完成，出边代表的活动可以开始”这样一种状态或</a:t>
            </a:r>
            <a:r>
              <a:rPr kumimoji="1" lang="zh-CN" altLang="en-US" sz="2200" dirty="0" smtClean="0">
                <a:solidFill>
                  <a:srgbClr val="FF00FF"/>
                </a:solidFill>
                <a:ea typeface="楷体" panose="02010609060101010101" pitchFamily="49" charset="-122"/>
                <a:cs typeface="Times New Roman" panose="02020603050405020304" pitchFamily="18" charset="0"/>
              </a:rPr>
              <a:t>事件</a:t>
            </a:r>
            <a:r>
              <a:rPr kumimoji="1" lang="zh-CN" altLang="en-US" sz="2200" dirty="0" smtClean="0">
                <a:solidFill>
                  <a:srgbClr val="0000FF"/>
                </a:solidFill>
                <a:ea typeface="楷体" panose="02010609060101010101" pitchFamily="49" charset="-122"/>
                <a:cs typeface="Times New Roman" panose="02020603050405020304" pitchFamily="18" charset="0"/>
              </a:rPr>
              <a:t>。</a:t>
            </a:r>
            <a:endParaRPr kumimoji="1" lang="en-US" altLang="zh-CN" sz="2200" dirty="0" smtClean="0">
              <a:solidFill>
                <a:srgbClr val="0000FF"/>
              </a:solidFill>
              <a:ea typeface="楷体" panose="02010609060101010101" pitchFamily="49" charset="-122"/>
              <a:cs typeface="Times New Roman" panose="02020603050405020304" pitchFamily="18" charset="0"/>
            </a:endParaRPr>
          </a:p>
          <a:p>
            <a:pPr marL="457200" indent="-457200" algn="l">
              <a:lnSpc>
                <a:spcPct val="110000"/>
              </a:lnSpc>
              <a:spcBef>
                <a:spcPct val="50000"/>
              </a:spcBef>
              <a:buBlip>
                <a:blip r:embed="rId2"/>
              </a:buBlip>
            </a:pPr>
            <a:r>
              <a:rPr kumimoji="1" lang="zh-CN" altLang="en-US" sz="2200" dirty="0" smtClean="0">
                <a:solidFill>
                  <a:srgbClr val="0000FF"/>
                </a:solidFill>
                <a:ea typeface="楷体" panose="02010609060101010101" pitchFamily="49" charset="-122"/>
                <a:cs typeface="Times New Roman" panose="02020603050405020304" pitchFamily="18" charset="0"/>
              </a:rPr>
              <a:t>图中入度为</a:t>
            </a:r>
            <a:r>
              <a:rPr kumimoji="1" lang="en-US" altLang="zh-CN" sz="2200" dirty="0" smtClean="0">
                <a:solidFill>
                  <a:srgbClr val="0000FF"/>
                </a:solidFill>
                <a:ea typeface="楷体" panose="02010609060101010101" pitchFamily="49" charset="-122"/>
                <a:cs typeface="Times New Roman" panose="02020603050405020304" pitchFamily="18" charset="0"/>
              </a:rPr>
              <a:t>0</a:t>
            </a:r>
            <a:r>
              <a:rPr kumimoji="1" lang="zh-CN" altLang="en-US" sz="2200" dirty="0" smtClean="0">
                <a:solidFill>
                  <a:srgbClr val="0000FF"/>
                </a:solidFill>
                <a:ea typeface="楷体" panose="02010609060101010101" pitchFamily="49" charset="-122"/>
                <a:cs typeface="Times New Roman" panose="02020603050405020304" pitchFamily="18" charset="0"/>
              </a:rPr>
              <a:t>的顶点为</a:t>
            </a:r>
            <a:r>
              <a:rPr kumimoji="1" lang="zh-CN" altLang="en-US" sz="2200" dirty="0" smtClean="0">
                <a:solidFill>
                  <a:srgbClr val="FF00FF"/>
                </a:solidFill>
                <a:ea typeface="楷体" panose="02010609060101010101" pitchFamily="49" charset="-122"/>
                <a:cs typeface="Times New Roman" panose="02020603050405020304" pitchFamily="18" charset="0"/>
              </a:rPr>
              <a:t>源点</a:t>
            </a:r>
            <a:r>
              <a:rPr kumimoji="1" lang="zh-CN" altLang="en-US" sz="2200" dirty="0" smtClean="0">
                <a:solidFill>
                  <a:srgbClr val="0000FF"/>
                </a:solidFill>
                <a:ea typeface="楷体" panose="02010609060101010101" pitchFamily="49" charset="-122"/>
                <a:cs typeface="Times New Roman" panose="02020603050405020304" pitchFamily="18" charset="0"/>
              </a:rPr>
              <a:t>，表示工程的</a:t>
            </a:r>
            <a:r>
              <a:rPr kumimoji="1" lang="zh-CN" altLang="en-US" sz="2200" dirty="0" smtClean="0">
                <a:solidFill>
                  <a:srgbClr val="FF00FF"/>
                </a:solidFill>
                <a:ea typeface="楷体" panose="02010609060101010101" pitchFamily="49" charset="-122"/>
                <a:cs typeface="Times New Roman" panose="02020603050405020304" pitchFamily="18" charset="0"/>
              </a:rPr>
              <a:t>开始事件</a:t>
            </a:r>
            <a:r>
              <a:rPr kumimoji="1" lang="zh-CN" altLang="en-US" sz="2200" dirty="0" smtClean="0">
                <a:solidFill>
                  <a:srgbClr val="0000FF"/>
                </a:solidFill>
                <a:ea typeface="楷体" panose="02010609060101010101" pitchFamily="49" charset="-122"/>
                <a:cs typeface="Times New Roman" panose="02020603050405020304" pitchFamily="18" charset="0"/>
              </a:rPr>
              <a:t>（如开工仪式），出度为</a:t>
            </a:r>
            <a:r>
              <a:rPr kumimoji="1" lang="en-US" altLang="zh-CN" sz="2200" dirty="0" smtClean="0">
                <a:solidFill>
                  <a:srgbClr val="0000FF"/>
                </a:solidFill>
                <a:ea typeface="楷体" panose="02010609060101010101" pitchFamily="49" charset="-122"/>
                <a:cs typeface="Times New Roman" panose="02020603050405020304" pitchFamily="18" charset="0"/>
              </a:rPr>
              <a:t>0</a:t>
            </a:r>
            <a:r>
              <a:rPr kumimoji="1" lang="zh-CN" altLang="en-US" sz="2200" dirty="0" smtClean="0">
                <a:solidFill>
                  <a:srgbClr val="0000FF"/>
                </a:solidFill>
                <a:ea typeface="楷体" panose="02010609060101010101" pitchFamily="49" charset="-122"/>
                <a:cs typeface="Times New Roman" panose="02020603050405020304" pitchFamily="18" charset="0"/>
              </a:rPr>
              <a:t>的顶点为</a:t>
            </a:r>
            <a:r>
              <a:rPr kumimoji="1" lang="zh-CN" altLang="en-US" sz="2200" dirty="0" smtClean="0">
                <a:solidFill>
                  <a:srgbClr val="FF00FF"/>
                </a:solidFill>
                <a:ea typeface="楷体" panose="02010609060101010101" pitchFamily="49" charset="-122"/>
                <a:cs typeface="Times New Roman" panose="02020603050405020304" pitchFamily="18" charset="0"/>
              </a:rPr>
              <a:t>汇点</a:t>
            </a:r>
            <a:r>
              <a:rPr kumimoji="1" lang="zh-CN" altLang="en-US" sz="2200" dirty="0" smtClean="0">
                <a:solidFill>
                  <a:srgbClr val="0000FF"/>
                </a:solidFill>
                <a:ea typeface="楷体" panose="02010609060101010101" pitchFamily="49" charset="-122"/>
                <a:cs typeface="Times New Roman" panose="02020603050405020304" pitchFamily="18" charset="0"/>
              </a:rPr>
              <a:t>，表示工程</a:t>
            </a:r>
            <a:r>
              <a:rPr kumimoji="1" lang="zh-CN" altLang="en-US" sz="2200" dirty="0" smtClean="0">
                <a:solidFill>
                  <a:srgbClr val="FF00FF"/>
                </a:solidFill>
                <a:ea typeface="楷体" panose="02010609060101010101" pitchFamily="49" charset="-122"/>
                <a:cs typeface="Times New Roman" panose="02020603050405020304" pitchFamily="18" charset="0"/>
              </a:rPr>
              <a:t>结束事件</a:t>
            </a:r>
            <a:r>
              <a:rPr kumimoji="1" lang="zh-CN" altLang="en-US" sz="2200" dirty="0" smtClean="0">
                <a:solidFill>
                  <a:srgbClr val="0000FF"/>
                </a:solidFill>
                <a:ea typeface="楷体" panose="02010609060101010101" pitchFamily="49" charset="-122"/>
                <a:cs typeface="Times New Roman" panose="02020603050405020304" pitchFamily="18" charset="0"/>
              </a:rPr>
              <a:t>。</a:t>
            </a:r>
            <a:endParaRPr kumimoji="1" lang="zh-CN" altLang="en-US" sz="2200" dirty="0">
              <a:solidFill>
                <a:srgbClr val="0000FF"/>
              </a:solidFill>
              <a:ea typeface="楷体" panose="02010609060101010101" pitchFamily="49" charset="-122"/>
              <a:cs typeface="Times New Roman" panose="02020603050405020304" pitchFamily="18" charset="0"/>
            </a:endParaRPr>
          </a:p>
        </p:txBody>
      </p:sp>
      <p:sp>
        <p:nvSpPr>
          <p:cNvPr id="81923" name="Text Box 3"/>
          <p:cNvSpPr txBox="1">
            <a:spLocks noChangeArrowheads="1"/>
          </p:cNvSpPr>
          <p:nvPr/>
        </p:nvSpPr>
        <p:spPr bwMode="auto">
          <a:xfrm>
            <a:off x="642910" y="1569353"/>
            <a:ext cx="3168650" cy="457200"/>
          </a:xfrm>
          <a:prstGeom prst="rect">
            <a:avLst/>
          </a:prstGeom>
          <a:solidFill>
            <a:schemeClr val="accent2"/>
          </a:solidFill>
          <a:ln>
            <a:tailEnd type="none" w="med" len="lg"/>
          </a:ln>
        </p:spPr>
        <p:style>
          <a:lnRef idx="1">
            <a:schemeClr val="accent2"/>
          </a:lnRef>
          <a:fillRef idx="2">
            <a:schemeClr val="accent2"/>
          </a:fillRef>
          <a:effectRef idx="1">
            <a:schemeClr val="accent2"/>
          </a:effectRef>
          <a:fontRef idx="minor">
            <a:schemeClr val="dk1"/>
          </a:fontRef>
        </p:style>
        <p:txBody>
          <a:bodyPr>
            <a:spAutoFit/>
          </a:bodyPr>
          <a:lstStyle/>
          <a:p>
            <a:pPr>
              <a:spcBef>
                <a:spcPct val="50000"/>
              </a:spcBef>
            </a:pPr>
            <a:r>
              <a:rPr kumimoji="1" lang="en-US" altLang="zh-CN" smtClean="0">
                <a:solidFill>
                  <a:schemeClr val="bg1"/>
                </a:solidFill>
                <a:latin typeface="微软雅黑" panose="020B0503020204020204" charset="-122"/>
                <a:ea typeface="微软雅黑" panose="020B0503020204020204" charset="-122"/>
                <a:cs typeface="Times New Roman" panose="02020603050405020304" pitchFamily="18" charset="0"/>
              </a:rPr>
              <a:t>1</a:t>
            </a:r>
            <a:r>
              <a:rPr kumimoji="1" lang="zh-CN" altLang="en-US" smtClean="0">
                <a:solidFill>
                  <a:schemeClr val="bg1"/>
                </a:solidFill>
                <a:latin typeface="微软雅黑" panose="020B0503020204020204" charset="-122"/>
                <a:ea typeface="微软雅黑" panose="020B0503020204020204" charset="-122"/>
                <a:cs typeface="Times New Roman" panose="02020603050405020304" pitchFamily="18" charset="0"/>
              </a:rPr>
              <a:t>、什么</a:t>
            </a:r>
            <a:r>
              <a:rPr kumimoji="1" lang="zh-CN" altLang="en-US" dirty="0">
                <a:solidFill>
                  <a:schemeClr val="bg1"/>
                </a:solidFill>
                <a:latin typeface="微软雅黑" panose="020B0503020204020204" charset="-122"/>
                <a:ea typeface="微软雅黑" panose="020B0503020204020204" charset="-122"/>
                <a:cs typeface="Times New Roman" panose="02020603050405020304" pitchFamily="18" charset="0"/>
              </a:rPr>
              <a:t>是</a:t>
            </a:r>
            <a:r>
              <a:rPr kumimoji="1" lang="en-US" altLang="zh-CN" dirty="0" err="1">
                <a:solidFill>
                  <a:schemeClr val="bg1"/>
                </a:solidFill>
                <a:latin typeface="微软雅黑" panose="020B0503020204020204" charset="-122"/>
                <a:ea typeface="微软雅黑" panose="020B0503020204020204" charset="-122"/>
                <a:cs typeface="Times New Roman" panose="02020603050405020304" pitchFamily="18" charset="0"/>
              </a:rPr>
              <a:t>AOE</a:t>
            </a:r>
            <a:r>
              <a:rPr kumimoji="1" lang="zh-CN" altLang="en-US" dirty="0">
                <a:solidFill>
                  <a:schemeClr val="bg1"/>
                </a:solidFill>
                <a:latin typeface="微软雅黑" panose="020B0503020204020204" charset="-122"/>
                <a:ea typeface="微软雅黑" panose="020B0503020204020204" charset="-122"/>
                <a:cs typeface="Times New Roman" panose="02020603050405020304" pitchFamily="18" charset="0"/>
              </a:rPr>
              <a:t>网</a:t>
            </a:r>
          </a:p>
        </p:txBody>
      </p:sp>
      <p:sp>
        <p:nvSpPr>
          <p:cNvPr id="4" name="Text Box 12" descr="信纸"/>
          <p:cNvSpPr txBox="1">
            <a:spLocks noChangeArrowheads="1"/>
          </p:cNvSpPr>
          <p:nvPr/>
        </p:nvSpPr>
        <p:spPr bwMode="auto">
          <a:xfrm>
            <a:off x="2071670" y="642918"/>
            <a:ext cx="4800600" cy="579438"/>
          </a:xfrm>
          <a:prstGeom prst="rect">
            <a:avLst/>
          </a:prstGeom>
          <a:blipFill dpi="0" rotWithShape="1">
            <a:blip r:embed="rId3"/>
            <a:srcRect/>
            <a:tile tx="0" ty="0" sx="100000" sy="100000" flip="none" algn="tl"/>
          </a:blipFill>
          <a:ln w="9525">
            <a:noFill/>
            <a:miter lim="800000"/>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8.7  </a:t>
            </a:r>
            <a:r>
              <a:rPr kumimoji="1" lang="en-US" altLang="zh-CN" sz="3200"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AOE</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网与关键路径</a:t>
            </a:r>
          </a:p>
        </p:txBody>
      </p:sp>
      <p:sp>
        <p:nvSpPr>
          <p:cNvPr id="5" name="TextBox 4"/>
          <p:cNvSpPr txBox="1"/>
          <p:nvPr/>
        </p:nvSpPr>
        <p:spPr>
          <a:xfrm>
            <a:off x="642910" y="5493587"/>
            <a:ext cx="7673208" cy="769441"/>
          </a:xfrm>
          <a:prstGeom prst="rect">
            <a:avLst/>
          </a:prstGeom>
          <a:noFill/>
        </p:spPr>
        <p:txBody>
          <a:bodyPr wrap="square" rtlCol="0">
            <a:spAutoFit/>
          </a:bodyPr>
          <a:lstStyle/>
          <a:p>
            <a:pPr algn="l"/>
            <a:r>
              <a:rPr kumimoji="1" lang="zh-CN" altLang="en-US" sz="2200" dirty="0" smtClean="0">
                <a:solidFill>
                  <a:srgbClr val="0000FF"/>
                </a:solidFill>
                <a:ea typeface="楷体" panose="02010609060101010101" pitchFamily="49" charset="-122"/>
                <a:cs typeface="Times New Roman" panose="02020603050405020304" pitchFamily="18" charset="0"/>
              </a:rPr>
              <a:t>这种用边表示活动且只有一个源点和汇点的有向无</a:t>
            </a:r>
            <a:r>
              <a:rPr kumimoji="1" lang="zh-CN" altLang="en-US" sz="2200" smtClean="0">
                <a:solidFill>
                  <a:srgbClr val="0000FF"/>
                </a:solidFill>
                <a:ea typeface="楷体" panose="02010609060101010101" pitchFamily="49" charset="-122"/>
                <a:cs typeface="Times New Roman" panose="02020603050405020304" pitchFamily="18" charset="0"/>
              </a:rPr>
              <a:t>环图</a:t>
            </a:r>
            <a:r>
              <a:rPr kumimoji="1" lang="zh-CN" altLang="en-US" sz="2200" dirty="0">
                <a:solidFill>
                  <a:srgbClr val="0000FF"/>
                </a:solidFill>
                <a:ea typeface="楷体" panose="02010609060101010101" pitchFamily="49" charset="-122"/>
                <a:cs typeface="Times New Roman" panose="02020603050405020304" pitchFamily="18" charset="0"/>
              </a:rPr>
              <a:t>称</a:t>
            </a:r>
            <a:r>
              <a:rPr kumimoji="1" lang="zh-CN" altLang="en-US" sz="2200" smtClean="0">
                <a:solidFill>
                  <a:srgbClr val="0000FF"/>
                </a:solidFill>
                <a:ea typeface="楷体" panose="02010609060101010101" pitchFamily="49" charset="-122"/>
                <a:cs typeface="Times New Roman" panose="02020603050405020304" pitchFamily="18" charset="0"/>
              </a:rPr>
              <a:t>为</a:t>
            </a:r>
            <a:r>
              <a:rPr kumimoji="1" lang="zh-CN" altLang="en-US" sz="2200" dirty="0" smtClean="0">
                <a:solidFill>
                  <a:srgbClr val="0000FF"/>
                </a:solidFill>
                <a:ea typeface="楷体" panose="02010609060101010101" pitchFamily="49" charset="-122"/>
                <a:cs typeface="Times New Roman" panose="02020603050405020304" pitchFamily="18" charset="0"/>
              </a:rPr>
              <a:t>边表示活动的网 ，</a:t>
            </a:r>
            <a:r>
              <a:rPr kumimoji="1" lang="en-US" altLang="zh-CN" sz="2200" dirty="0">
                <a:solidFill>
                  <a:srgbClr val="0000FF"/>
                </a:solidFill>
                <a:ea typeface="楷体" panose="02010609060101010101" pitchFamily="49" charset="-122"/>
                <a:cs typeface="Times New Roman" panose="02020603050405020304" pitchFamily="18" charset="0"/>
              </a:rPr>
              <a:t> </a:t>
            </a:r>
            <a:r>
              <a:rPr kumimoji="1" lang="zh-CN" altLang="en-US" sz="2200" dirty="0" smtClean="0">
                <a:solidFill>
                  <a:srgbClr val="0000FF"/>
                </a:solidFill>
                <a:ea typeface="楷体" panose="02010609060101010101" pitchFamily="49" charset="-122"/>
                <a:cs typeface="Times New Roman" panose="02020603050405020304" pitchFamily="18" charset="0"/>
              </a:rPr>
              <a:t>即</a:t>
            </a:r>
            <a:r>
              <a:rPr kumimoji="1" lang="en-US" altLang="zh-CN" sz="2200" dirty="0" smtClean="0">
                <a:solidFill>
                  <a:srgbClr val="0000FF"/>
                </a:solidFill>
                <a:ea typeface="楷体" panose="02010609060101010101" pitchFamily="49" charset="-122"/>
                <a:cs typeface="Times New Roman" panose="02020603050405020304" pitchFamily="18" charset="0"/>
              </a:rPr>
              <a:t>AOE</a:t>
            </a:r>
            <a:r>
              <a:rPr kumimoji="1" lang="zh-CN" altLang="en-US" sz="2200" dirty="0">
                <a:solidFill>
                  <a:srgbClr val="0000FF"/>
                </a:solidFill>
                <a:ea typeface="楷体" panose="02010609060101010101" pitchFamily="49" charset="-122"/>
                <a:cs typeface="Times New Roman" panose="02020603050405020304" pitchFamily="18" charset="0"/>
              </a:rPr>
              <a:t>网（</a:t>
            </a:r>
            <a:r>
              <a:rPr kumimoji="1" lang="en-US" altLang="zh-CN" sz="2200" dirty="0">
                <a:solidFill>
                  <a:srgbClr val="0000FF"/>
                </a:solidFill>
                <a:ea typeface="楷体" panose="02010609060101010101" pitchFamily="49" charset="-122"/>
                <a:cs typeface="Times New Roman" panose="02020603050405020304" pitchFamily="18" charset="0"/>
              </a:rPr>
              <a:t>Activity On Edge</a:t>
            </a:r>
            <a:r>
              <a:rPr kumimoji="1" lang="zh-CN" altLang="en-US" sz="2200" dirty="0" smtClean="0">
                <a:solidFill>
                  <a:srgbClr val="0000FF"/>
                </a:solidFill>
                <a:ea typeface="楷体" panose="02010609060101010101" pitchFamily="49" charset="-122"/>
                <a:cs typeface="Times New Roman" panose="02020603050405020304" pitchFamily="18" charset="0"/>
              </a:rPr>
              <a:t>）</a:t>
            </a:r>
            <a:endParaRPr lang="zh-CN" altLang="en-US" sz="2200" dirty="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183</a:t>
            </a:fld>
            <a:endParaRPr lang="en-US" altLang="zh-CN"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365125" y="1500174"/>
            <a:ext cx="8778875" cy="936347"/>
          </a:xfrm>
          <a:prstGeom prst="rect">
            <a:avLst/>
          </a:prstGeom>
          <a:noFill/>
          <a:ln w="12700" cap="sq">
            <a:noFill/>
            <a:miter lim="800000"/>
            <a:headEnd type="none" w="sm" len="sm"/>
            <a:tailEnd type="none" w="sm" len="sm"/>
          </a:ln>
          <a:effectLst/>
        </p:spPr>
        <p:txBody>
          <a:bodyPr>
            <a:spAutoFit/>
          </a:bodyPr>
          <a:lstStyle/>
          <a:p>
            <a:pPr algn="l">
              <a:lnSpc>
                <a:spcPct val="120000"/>
              </a:lnSpc>
            </a:pPr>
            <a:r>
              <a:rPr kumimoji="1" lang="zh-CN" altLang="en-US" dirty="0" smtClean="0">
                <a:solidFill>
                  <a:srgbClr val="0000FF"/>
                </a:solidFill>
                <a:ea typeface="楷体" panose="02010609060101010101" pitchFamily="49" charset="-122"/>
                <a:cs typeface="Times New Roman" panose="02020603050405020304" pitchFamily="18" charset="0"/>
              </a:rPr>
              <a:t>       </a:t>
            </a:r>
            <a:r>
              <a:rPr kumimoji="1" lang="zh-CN" altLang="en-US" dirty="0">
                <a:solidFill>
                  <a:srgbClr val="0000CC"/>
                </a:solidFill>
                <a:ea typeface="楷体" panose="02010609060101010101" pitchFamily="49" charset="-122"/>
                <a:cs typeface="Times New Roman" panose="02020603050405020304" pitchFamily="18" charset="0"/>
              </a:rPr>
              <a:t>在</a:t>
            </a:r>
            <a:r>
              <a:rPr kumimoji="1" lang="en-US" altLang="zh-CN" dirty="0" smtClean="0">
                <a:solidFill>
                  <a:srgbClr val="0000CC"/>
                </a:solidFill>
                <a:ea typeface="楷体" panose="02010609060101010101" pitchFamily="49" charset="-122"/>
                <a:cs typeface="Times New Roman" panose="02020603050405020304" pitchFamily="18" charset="0"/>
              </a:rPr>
              <a:t>AOE</a:t>
            </a:r>
            <a:r>
              <a:rPr kumimoji="1" lang="zh-CN" altLang="en-US" dirty="0" smtClean="0">
                <a:solidFill>
                  <a:srgbClr val="0000CC"/>
                </a:solidFill>
                <a:ea typeface="楷体" panose="02010609060101010101" pitchFamily="49" charset="-122"/>
                <a:cs typeface="Times New Roman" panose="02020603050405020304" pitchFamily="18" charset="0"/>
              </a:rPr>
              <a:t>网中，从源点</a:t>
            </a:r>
            <a:r>
              <a:rPr kumimoji="1" lang="zh-CN" altLang="en-US" dirty="0">
                <a:solidFill>
                  <a:srgbClr val="0000CC"/>
                </a:solidFill>
                <a:ea typeface="楷体" panose="02010609060101010101" pitchFamily="49" charset="-122"/>
                <a:cs typeface="Times New Roman" panose="02020603050405020304" pitchFamily="18" charset="0"/>
              </a:rPr>
              <a:t>到汇点</a:t>
            </a:r>
            <a:r>
              <a:rPr kumimoji="1" lang="zh-CN" altLang="en-US" dirty="0" smtClean="0">
                <a:solidFill>
                  <a:srgbClr val="0000CC"/>
                </a:solidFill>
                <a:ea typeface="楷体" panose="02010609060101010101" pitchFamily="49" charset="-122"/>
                <a:cs typeface="Times New Roman" panose="02020603050405020304" pitchFamily="18" charset="0"/>
              </a:rPr>
              <a:t>的</a:t>
            </a:r>
            <a:r>
              <a:rPr kumimoji="1" lang="zh-CN" altLang="en-US" dirty="0">
                <a:solidFill>
                  <a:srgbClr val="0000CC"/>
                </a:solidFill>
                <a:ea typeface="楷体" panose="02010609060101010101" pitchFamily="49" charset="-122"/>
                <a:cs typeface="Times New Roman" panose="02020603050405020304" pitchFamily="18" charset="0"/>
              </a:rPr>
              <a:t>具有最大路径长度的路径叫</a:t>
            </a:r>
            <a:r>
              <a:rPr kumimoji="1" lang="zh-CN" altLang="en-US" dirty="0">
                <a:solidFill>
                  <a:srgbClr val="FF3300"/>
                </a:solidFill>
                <a:ea typeface="楷体" panose="02010609060101010101" pitchFamily="49" charset="-122"/>
                <a:cs typeface="Times New Roman" panose="02020603050405020304" pitchFamily="18" charset="0"/>
              </a:rPr>
              <a:t>关键路径</a:t>
            </a:r>
            <a:r>
              <a:rPr kumimoji="1" lang="zh-CN" altLang="en-US" dirty="0">
                <a:solidFill>
                  <a:srgbClr val="0000FF"/>
                </a:solidFill>
                <a:ea typeface="楷体" panose="02010609060101010101" pitchFamily="49" charset="-122"/>
                <a:cs typeface="Times New Roman" panose="02020603050405020304" pitchFamily="18" charset="0"/>
              </a:rPr>
              <a:t>。</a:t>
            </a:r>
          </a:p>
        </p:txBody>
      </p:sp>
      <p:sp>
        <p:nvSpPr>
          <p:cNvPr id="170024" name="Text Box 40"/>
          <p:cNvSpPr txBox="1">
            <a:spLocks noChangeArrowheads="1"/>
          </p:cNvSpPr>
          <p:nvPr/>
        </p:nvSpPr>
        <p:spPr bwMode="auto">
          <a:xfrm>
            <a:off x="785786" y="2714620"/>
            <a:ext cx="7678760" cy="535531"/>
          </a:xfrm>
          <a:prstGeom prst="rect">
            <a:avLst/>
          </a:prstGeom>
          <a:noFill/>
          <a:ln w="12700" cap="sq">
            <a:noFill/>
            <a:miter lim="800000"/>
            <a:headEnd type="none" w="sm" len="sm"/>
            <a:tailEnd type="none" w="sm" len="sm"/>
          </a:ln>
          <a:effectLst/>
        </p:spPr>
        <p:txBody>
          <a:bodyPr wrap="square">
            <a:spAutoFit/>
          </a:bodyPr>
          <a:lstStyle/>
          <a:p>
            <a:pPr algn="l">
              <a:lnSpc>
                <a:spcPct val="120000"/>
              </a:lnSpc>
            </a:pPr>
            <a:r>
              <a:rPr kumimoji="1" lang="zh-CN" altLang="en-US" dirty="0" smtClean="0">
                <a:solidFill>
                  <a:srgbClr val="0000CC"/>
                </a:solidFill>
                <a:ea typeface="楷体" panose="02010609060101010101" pitchFamily="49" charset="-122"/>
                <a:cs typeface="Times New Roman" panose="02020603050405020304" pitchFamily="18" charset="0"/>
              </a:rPr>
              <a:t>关键路径</a:t>
            </a:r>
            <a:r>
              <a:rPr kumimoji="1" lang="zh-CN" altLang="en-US" dirty="0">
                <a:solidFill>
                  <a:srgbClr val="0000CC"/>
                </a:solidFill>
                <a:ea typeface="楷体" panose="02010609060101010101" pitchFamily="49" charset="-122"/>
                <a:cs typeface="Times New Roman" panose="02020603050405020304" pitchFamily="18" charset="0"/>
              </a:rPr>
              <a:t>是由</a:t>
            </a:r>
            <a:r>
              <a:rPr kumimoji="1" lang="zh-CN" altLang="en-US" dirty="0">
                <a:solidFill>
                  <a:srgbClr val="FF00FF"/>
                </a:solidFill>
                <a:ea typeface="楷体" panose="02010609060101010101" pitchFamily="49" charset="-122"/>
                <a:cs typeface="Times New Roman" panose="02020603050405020304" pitchFamily="18" charset="0"/>
              </a:rPr>
              <a:t>关键活动</a:t>
            </a:r>
            <a:r>
              <a:rPr kumimoji="1" lang="zh-CN" altLang="en-US" dirty="0">
                <a:solidFill>
                  <a:srgbClr val="0000CC"/>
                </a:solidFill>
                <a:ea typeface="楷体" panose="02010609060101010101" pitchFamily="49" charset="-122"/>
                <a:cs typeface="Times New Roman" panose="02020603050405020304" pitchFamily="18" charset="0"/>
              </a:rPr>
              <a:t>构成的，关键路径可能不唯一。 </a:t>
            </a:r>
          </a:p>
        </p:txBody>
      </p:sp>
      <p:sp>
        <p:nvSpPr>
          <p:cNvPr id="170031" name="Text Box 47"/>
          <p:cNvSpPr txBox="1">
            <a:spLocks noChangeArrowheads="1"/>
          </p:cNvSpPr>
          <p:nvPr/>
        </p:nvSpPr>
        <p:spPr bwMode="auto">
          <a:xfrm>
            <a:off x="500035" y="428604"/>
            <a:ext cx="3143272" cy="457200"/>
          </a:xfrm>
          <a:prstGeom prst="rect">
            <a:avLst/>
          </a:prstGeom>
          <a:solidFill>
            <a:schemeClr val="accent2"/>
          </a:solidFill>
          <a:ln>
            <a:tailEnd type="none" w="med" len="lg"/>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kumimoji="1" lang="en-US" altLang="zh-CN" smtClean="0">
                <a:solidFill>
                  <a:schemeClr val="bg1"/>
                </a:solidFill>
                <a:latin typeface="微软雅黑" panose="020B0503020204020204" charset="-122"/>
                <a:ea typeface="微软雅黑" panose="020B0503020204020204" charset="-122"/>
                <a:cs typeface="Times New Roman" panose="02020603050405020304" pitchFamily="18" charset="0"/>
              </a:rPr>
              <a:t>2</a:t>
            </a:r>
            <a:r>
              <a:rPr kumimoji="1" lang="zh-CN" altLang="en-US" smtClean="0">
                <a:solidFill>
                  <a:schemeClr val="bg1"/>
                </a:solidFill>
                <a:latin typeface="微软雅黑" panose="020B0503020204020204" charset="-122"/>
                <a:ea typeface="微软雅黑" panose="020B0503020204020204" charset="-122"/>
                <a:cs typeface="Times New Roman" panose="02020603050405020304" pitchFamily="18" charset="0"/>
              </a:rPr>
              <a:t>、什么</a:t>
            </a:r>
            <a:r>
              <a:rPr kumimoji="1" lang="zh-CN" altLang="en-US" dirty="0">
                <a:solidFill>
                  <a:schemeClr val="bg1"/>
                </a:solidFill>
                <a:latin typeface="微软雅黑" panose="020B0503020204020204" charset="-122"/>
                <a:ea typeface="微软雅黑" panose="020B0503020204020204" charset="-122"/>
                <a:cs typeface="Times New Roman" panose="02020603050405020304" pitchFamily="18" charset="0"/>
              </a:rPr>
              <a:t>是关键路径</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184</a:t>
            </a:fld>
            <a:endParaRPr lang="en-US" altLang="zh-CN" dirty="0"/>
          </a:p>
        </p:txBody>
      </p:sp>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2"/>
          <p:cNvSpPr txBox="1">
            <a:spLocks noChangeArrowheads="1"/>
          </p:cNvSpPr>
          <p:nvPr/>
        </p:nvSpPr>
        <p:spPr bwMode="auto">
          <a:xfrm>
            <a:off x="5276850" y="2895600"/>
            <a:ext cx="312906" cy="400110"/>
          </a:xfrm>
          <a:prstGeom prst="rect">
            <a:avLst/>
          </a:prstGeom>
          <a:noFill/>
          <a:ln w="12700" cap="sq">
            <a:solidFill>
              <a:schemeClr val="bg1"/>
            </a:solidFill>
            <a:miter lim="800000"/>
            <a:headEnd type="none" w="sm" len="sm"/>
            <a:tailEnd type="none" w="sm" len="sm"/>
          </a:ln>
          <a:effectLst/>
        </p:spPr>
        <p:txBody>
          <a:bodyPr wrap="none">
            <a:spAutoFit/>
          </a:bodyPr>
          <a:lstStyle/>
          <a:p>
            <a:pPr algn="l"/>
            <a:r>
              <a:rPr kumimoji="1" lang="en-US" altLang="zh-CN" sz="2000" dirty="0">
                <a:solidFill>
                  <a:schemeClr val="tx1"/>
                </a:solidFill>
                <a:ea typeface="宋体" panose="02010600030101010101" pitchFamily="2" charset="-122"/>
              </a:rPr>
              <a:t>7</a:t>
            </a:r>
          </a:p>
        </p:txBody>
      </p:sp>
      <p:sp>
        <p:nvSpPr>
          <p:cNvPr id="258052" name="Oval 4"/>
          <p:cNvSpPr>
            <a:spLocks noChangeArrowheads="1"/>
          </p:cNvSpPr>
          <p:nvPr/>
        </p:nvSpPr>
        <p:spPr bwMode="auto">
          <a:xfrm>
            <a:off x="1390650" y="2590800"/>
            <a:ext cx="457200" cy="4572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kumimoji="1" lang="en-US" altLang="zh-CN" sz="3200" i="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258053" name="Oval 5"/>
          <p:cNvSpPr>
            <a:spLocks noChangeArrowheads="1"/>
          </p:cNvSpPr>
          <p:nvPr/>
        </p:nvSpPr>
        <p:spPr bwMode="auto">
          <a:xfrm>
            <a:off x="2914650" y="17526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r>
              <a:rPr kumimoji="1" lang="en-US" altLang="zh-CN" i="1" dirty="0">
                <a:solidFill>
                  <a:srgbClr val="800000"/>
                </a:solidFill>
                <a:ea typeface="宋体" panose="02010600030101010101" pitchFamily="2" charset="-122"/>
              </a:rPr>
              <a:t>b</a:t>
            </a:r>
            <a:endParaRPr kumimoji="1" lang="en-US" altLang="zh-CN" i="1" dirty="0">
              <a:solidFill>
                <a:schemeClr val="tx1"/>
              </a:solidFill>
              <a:ea typeface="宋体" panose="02010600030101010101" pitchFamily="2" charset="-122"/>
            </a:endParaRPr>
          </a:p>
        </p:txBody>
      </p:sp>
      <p:sp>
        <p:nvSpPr>
          <p:cNvPr id="258054" name="Oval 6"/>
          <p:cNvSpPr>
            <a:spLocks noChangeArrowheads="1"/>
          </p:cNvSpPr>
          <p:nvPr/>
        </p:nvSpPr>
        <p:spPr bwMode="auto">
          <a:xfrm>
            <a:off x="2914650" y="35814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r>
              <a:rPr kumimoji="1" lang="en-US" altLang="zh-CN" i="1">
                <a:solidFill>
                  <a:srgbClr val="800000"/>
                </a:solidFill>
                <a:ea typeface="宋体" panose="02010600030101010101" pitchFamily="2" charset="-122"/>
              </a:rPr>
              <a:t>c</a:t>
            </a:r>
            <a:endParaRPr kumimoji="1" lang="en-US" altLang="zh-CN" i="1">
              <a:solidFill>
                <a:schemeClr val="tx1"/>
              </a:solidFill>
              <a:ea typeface="宋体" panose="02010600030101010101" pitchFamily="2" charset="-122"/>
            </a:endParaRPr>
          </a:p>
        </p:txBody>
      </p:sp>
      <p:sp>
        <p:nvSpPr>
          <p:cNvPr id="258055" name="Oval 7"/>
          <p:cNvSpPr>
            <a:spLocks noChangeArrowheads="1"/>
          </p:cNvSpPr>
          <p:nvPr/>
        </p:nvSpPr>
        <p:spPr bwMode="auto">
          <a:xfrm>
            <a:off x="2000250" y="44958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r>
              <a:rPr kumimoji="1" lang="en-US" altLang="zh-CN" i="1">
                <a:solidFill>
                  <a:srgbClr val="800000"/>
                </a:solidFill>
                <a:ea typeface="宋体" panose="02010600030101010101" pitchFamily="2" charset="-122"/>
              </a:rPr>
              <a:t>d</a:t>
            </a:r>
            <a:endParaRPr kumimoji="1" lang="en-US" altLang="zh-CN" i="1">
              <a:solidFill>
                <a:schemeClr val="tx1"/>
              </a:solidFill>
              <a:ea typeface="宋体" panose="02010600030101010101" pitchFamily="2" charset="-122"/>
            </a:endParaRPr>
          </a:p>
        </p:txBody>
      </p:sp>
      <p:sp>
        <p:nvSpPr>
          <p:cNvPr id="258056" name="Oval 8"/>
          <p:cNvSpPr>
            <a:spLocks noChangeArrowheads="1"/>
          </p:cNvSpPr>
          <p:nvPr/>
        </p:nvSpPr>
        <p:spPr bwMode="auto">
          <a:xfrm>
            <a:off x="4438650" y="26670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r>
              <a:rPr kumimoji="1" lang="en-US" altLang="zh-CN" i="1">
                <a:solidFill>
                  <a:srgbClr val="800000"/>
                </a:solidFill>
                <a:ea typeface="宋体" panose="02010600030101010101" pitchFamily="2" charset="-122"/>
              </a:rPr>
              <a:t>e</a:t>
            </a:r>
            <a:endParaRPr kumimoji="1" lang="en-US" altLang="zh-CN" i="1">
              <a:solidFill>
                <a:schemeClr val="tx1"/>
              </a:solidFill>
              <a:ea typeface="宋体" panose="02010600030101010101" pitchFamily="2" charset="-122"/>
            </a:endParaRPr>
          </a:p>
        </p:txBody>
      </p:sp>
      <p:sp>
        <p:nvSpPr>
          <p:cNvPr id="258057" name="Oval 9"/>
          <p:cNvSpPr>
            <a:spLocks noChangeArrowheads="1"/>
          </p:cNvSpPr>
          <p:nvPr/>
        </p:nvSpPr>
        <p:spPr bwMode="auto">
          <a:xfrm>
            <a:off x="4895850" y="44958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r>
              <a:rPr kumimoji="1" lang="en-US" altLang="zh-CN" i="1">
                <a:solidFill>
                  <a:srgbClr val="800000"/>
                </a:solidFill>
                <a:ea typeface="宋体" panose="02010600030101010101" pitchFamily="2" charset="-122"/>
              </a:rPr>
              <a:t>f</a:t>
            </a:r>
            <a:endParaRPr kumimoji="1" lang="en-US" altLang="zh-CN" i="1">
              <a:solidFill>
                <a:schemeClr val="tx1"/>
              </a:solidFill>
              <a:ea typeface="宋体" panose="02010600030101010101" pitchFamily="2" charset="-122"/>
            </a:endParaRPr>
          </a:p>
        </p:txBody>
      </p:sp>
      <p:sp>
        <p:nvSpPr>
          <p:cNvPr id="258058" name="Oval 10"/>
          <p:cNvSpPr>
            <a:spLocks noChangeArrowheads="1"/>
          </p:cNvSpPr>
          <p:nvPr/>
        </p:nvSpPr>
        <p:spPr bwMode="auto">
          <a:xfrm>
            <a:off x="5962650" y="17526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r>
              <a:rPr kumimoji="1" lang="en-US" altLang="zh-CN" i="1">
                <a:solidFill>
                  <a:srgbClr val="800000"/>
                </a:solidFill>
                <a:ea typeface="宋体" panose="02010600030101010101" pitchFamily="2" charset="-122"/>
              </a:rPr>
              <a:t>g</a:t>
            </a:r>
            <a:endParaRPr kumimoji="1" lang="en-US" altLang="zh-CN" i="1">
              <a:solidFill>
                <a:schemeClr val="tx1"/>
              </a:solidFill>
              <a:ea typeface="宋体" panose="02010600030101010101" pitchFamily="2" charset="-122"/>
            </a:endParaRPr>
          </a:p>
        </p:txBody>
      </p:sp>
      <p:sp>
        <p:nvSpPr>
          <p:cNvPr id="258059" name="Oval 11"/>
          <p:cNvSpPr>
            <a:spLocks noChangeArrowheads="1"/>
          </p:cNvSpPr>
          <p:nvPr/>
        </p:nvSpPr>
        <p:spPr bwMode="auto">
          <a:xfrm>
            <a:off x="5962650" y="3581400"/>
            <a:ext cx="457200" cy="457200"/>
          </a:xfrm>
          <a:prstGeom prst="ellipse">
            <a:avLst/>
          </a:prstGeom>
          <a:solidFill>
            <a:srgbClr val="FFFF99"/>
          </a:solidFill>
          <a:ln w="25400" cap="sq">
            <a:solidFill>
              <a:srgbClr val="3333FF"/>
            </a:solidFill>
            <a:round/>
            <a:headEnd type="none" w="sm" len="sm"/>
            <a:tailEnd type="none" w="sm" len="sm"/>
          </a:ln>
          <a:effectLst/>
        </p:spPr>
        <p:txBody>
          <a:bodyPr wrap="none" anchor="ctr"/>
          <a:lstStyle/>
          <a:p>
            <a:r>
              <a:rPr kumimoji="1" lang="en-US" altLang="zh-CN" i="1">
                <a:solidFill>
                  <a:srgbClr val="800000"/>
                </a:solidFill>
                <a:ea typeface="宋体" panose="02010600030101010101" pitchFamily="2" charset="-122"/>
              </a:rPr>
              <a:t>h</a:t>
            </a:r>
            <a:endParaRPr kumimoji="1" lang="en-US" altLang="zh-CN" i="1">
              <a:solidFill>
                <a:schemeClr val="tx1"/>
              </a:solidFill>
              <a:ea typeface="宋体" panose="02010600030101010101" pitchFamily="2" charset="-122"/>
            </a:endParaRPr>
          </a:p>
        </p:txBody>
      </p:sp>
      <p:sp>
        <p:nvSpPr>
          <p:cNvPr id="258060" name="Oval 12"/>
          <p:cNvSpPr>
            <a:spLocks noChangeArrowheads="1"/>
          </p:cNvSpPr>
          <p:nvPr/>
        </p:nvSpPr>
        <p:spPr bwMode="auto">
          <a:xfrm>
            <a:off x="7486650" y="2667000"/>
            <a:ext cx="457200" cy="457200"/>
          </a:xfrm>
          <a:prstGeom prst="ellipse">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r>
              <a:rPr kumimoji="1" lang="en-US" altLang="zh-CN" sz="3200" i="1">
                <a:solidFill>
                  <a:srgbClr val="0000CC"/>
                </a:solidFill>
                <a:latin typeface="Times New Roman" panose="02020603050405020304" pitchFamily="18" charset="0"/>
                <a:ea typeface="宋体" panose="02010600030101010101" pitchFamily="2" charset="-122"/>
                <a:cs typeface="Times New Roman" panose="02020603050405020304" pitchFamily="18" charset="0"/>
              </a:rPr>
              <a:t>k</a:t>
            </a:r>
          </a:p>
        </p:txBody>
      </p:sp>
      <p:sp>
        <p:nvSpPr>
          <p:cNvPr id="258061" name="Line 13"/>
          <p:cNvSpPr>
            <a:spLocks noChangeShapeType="1"/>
          </p:cNvSpPr>
          <p:nvPr/>
        </p:nvSpPr>
        <p:spPr bwMode="auto">
          <a:xfrm flipV="1">
            <a:off x="1771650" y="1981200"/>
            <a:ext cx="1143000" cy="6858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62" name="Line 14"/>
          <p:cNvSpPr>
            <a:spLocks noChangeShapeType="1"/>
          </p:cNvSpPr>
          <p:nvPr/>
        </p:nvSpPr>
        <p:spPr bwMode="auto">
          <a:xfrm>
            <a:off x="3371850" y="1981200"/>
            <a:ext cx="1143000" cy="7620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63" name="Line 15"/>
          <p:cNvSpPr>
            <a:spLocks noChangeShapeType="1"/>
          </p:cNvSpPr>
          <p:nvPr/>
        </p:nvSpPr>
        <p:spPr bwMode="auto">
          <a:xfrm flipV="1">
            <a:off x="4819650" y="1981200"/>
            <a:ext cx="1143000" cy="7620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64" name="Line 16"/>
          <p:cNvSpPr>
            <a:spLocks noChangeShapeType="1"/>
          </p:cNvSpPr>
          <p:nvPr/>
        </p:nvSpPr>
        <p:spPr bwMode="auto">
          <a:xfrm flipV="1">
            <a:off x="6419850" y="3048000"/>
            <a:ext cx="1143000" cy="6858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65" name="Line 17"/>
          <p:cNvSpPr>
            <a:spLocks noChangeShapeType="1"/>
          </p:cNvSpPr>
          <p:nvPr/>
        </p:nvSpPr>
        <p:spPr bwMode="auto">
          <a:xfrm>
            <a:off x="4895850" y="2971800"/>
            <a:ext cx="1066800" cy="7620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66" name="Text Box 18"/>
          <p:cNvSpPr txBox="1">
            <a:spLocks noChangeArrowheads="1"/>
          </p:cNvSpPr>
          <p:nvPr/>
        </p:nvSpPr>
        <p:spPr bwMode="auto">
          <a:xfrm>
            <a:off x="2044516" y="1957320"/>
            <a:ext cx="312906" cy="400110"/>
          </a:xfrm>
          <a:prstGeom prst="rect">
            <a:avLst/>
          </a:prstGeom>
          <a:noFill/>
          <a:ln w="12700" cap="sq">
            <a:noFill/>
            <a:miter lim="800000"/>
            <a:headEnd type="none" w="sm" len="sm"/>
            <a:tailEnd type="none" w="sm" len="sm"/>
          </a:ln>
          <a:effectLst/>
        </p:spPr>
        <p:txBody>
          <a:bodyPr wrap="none">
            <a:spAutoFit/>
          </a:bodyPr>
          <a:lstStyle/>
          <a:p>
            <a:pPr algn="l"/>
            <a:r>
              <a:rPr kumimoji="1" lang="en-US" altLang="zh-CN" sz="2000" dirty="0">
                <a:solidFill>
                  <a:srgbClr val="0000CC"/>
                </a:solidFill>
                <a:ea typeface="宋体" panose="02010600030101010101" pitchFamily="2" charset="-122"/>
              </a:rPr>
              <a:t>6</a:t>
            </a:r>
          </a:p>
        </p:txBody>
      </p:sp>
      <p:sp>
        <p:nvSpPr>
          <p:cNvPr id="258067" name="Text Box 19"/>
          <p:cNvSpPr txBox="1">
            <a:spLocks noChangeArrowheads="1"/>
          </p:cNvSpPr>
          <p:nvPr/>
        </p:nvSpPr>
        <p:spPr bwMode="auto">
          <a:xfrm>
            <a:off x="2228850" y="2773363"/>
            <a:ext cx="312906" cy="400110"/>
          </a:xfrm>
          <a:prstGeom prst="rect">
            <a:avLst/>
          </a:prstGeom>
          <a:noFill/>
          <a:ln w="12700" cap="sq">
            <a:solidFill>
              <a:schemeClr val="bg1"/>
            </a:solidFill>
            <a:miter lim="800000"/>
            <a:headEnd type="none" w="sm" len="sm"/>
            <a:tailEnd type="none" w="sm" len="sm"/>
          </a:ln>
          <a:effectLst/>
        </p:spPr>
        <p:txBody>
          <a:bodyPr wrap="none">
            <a:spAutoFit/>
          </a:bodyPr>
          <a:lstStyle/>
          <a:p>
            <a:pPr algn="l"/>
            <a:r>
              <a:rPr kumimoji="1" lang="en-US" altLang="zh-CN" sz="2000" dirty="0">
                <a:solidFill>
                  <a:srgbClr val="0000CC"/>
                </a:solidFill>
                <a:ea typeface="宋体" panose="02010600030101010101" pitchFamily="2" charset="-122"/>
                <a:cs typeface="Times New Roman" panose="02020603050405020304" pitchFamily="18" charset="0"/>
              </a:rPr>
              <a:t>4</a:t>
            </a:r>
          </a:p>
        </p:txBody>
      </p:sp>
      <p:sp>
        <p:nvSpPr>
          <p:cNvPr id="258068" name="Text Box 20"/>
          <p:cNvSpPr txBox="1">
            <a:spLocks noChangeArrowheads="1"/>
          </p:cNvSpPr>
          <p:nvPr/>
        </p:nvSpPr>
        <p:spPr bwMode="auto">
          <a:xfrm>
            <a:off x="1917700" y="3448050"/>
            <a:ext cx="312906" cy="400110"/>
          </a:xfrm>
          <a:prstGeom prst="rect">
            <a:avLst/>
          </a:prstGeom>
          <a:noFill/>
          <a:ln w="12700" cap="sq">
            <a:solidFill>
              <a:schemeClr val="bg1"/>
            </a:solidFill>
            <a:miter lim="800000"/>
            <a:headEnd type="none" w="sm" len="sm"/>
            <a:tailEnd type="none" w="sm" len="sm"/>
          </a:ln>
          <a:effectLst/>
        </p:spPr>
        <p:txBody>
          <a:bodyPr wrap="none">
            <a:spAutoFit/>
          </a:bodyPr>
          <a:lstStyle/>
          <a:p>
            <a:pPr algn="l"/>
            <a:r>
              <a:rPr kumimoji="1" lang="en-US" altLang="zh-CN" sz="2000">
                <a:solidFill>
                  <a:srgbClr val="0000CC"/>
                </a:solidFill>
                <a:ea typeface="宋体" panose="02010600030101010101" pitchFamily="2" charset="-122"/>
                <a:cs typeface="Times New Roman" panose="02020603050405020304" pitchFamily="18" charset="0"/>
              </a:rPr>
              <a:t>5</a:t>
            </a:r>
          </a:p>
        </p:txBody>
      </p:sp>
      <p:sp>
        <p:nvSpPr>
          <p:cNvPr id="258069" name="Text Box 21"/>
          <p:cNvSpPr txBox="1">
            <a:spLocks noChangeArrowheads="1"/>
          </p:cNvSpPr>
          <p:nvPr/>
        </p:nvSpPr>
        <p:spPr bwMode="auto">
          <a:xfrm>
            <a:off x="3441700" y="4243336"/>
            <a:ext cx="312906" cy="400110"/>
          </a:xfrm>
          <a:prstGeom prst="rect">
            <a:avLst/>
          </a:prstGeom>
          <a:noFill/>
          <a:ln w="12700" cap="sq">
            <a:solidFill>
              <a:schemeClr val="bg1"/>
            </a:solidFill>
            <a:miter lim="800000"/>
            <a:headEnd type="none" w="sm" len="sm"/>
            <a:tailEnd type="none" w="sm" len="sm"/>
          </a:ln>
          <a:effectLst/>
        </p:spPr>
        <p:txBody>
          <a:bodyPr wrap="none">
            <a:spAutoFit/>
          </a:bodyPr>
          <a:lstStyle/>
          <a:p>
            <a:pPr algn="l"/>
            <a:r>
              <a:rPr kumimoji="1" lang="en-US" altLang="zh-CN" sz="2000" dirty="0">
                <a:solidFill>
                  <a:srgbClr val="0000CC"/>
                </a:solidFill>
                <a:ea typeface="宋体" panose="02010600030101010101" pitchFamily="2" charset="-122"/>
                <a:cs typeface="Times New Roman" panose="02020603050405020304" pitchFamily="18" charset="0"/>
              </a:rPr>
              <a:t>2</a:t>
            </a:r>
          </a:p>
        </p:txBody>
      </p:sp>
      <p:sp>
        <p:nvSpPr>
          <p:cNvPr id="258070" name="Text Box 22"/>
          <p:cNvSpPr txBox="1">
            <a:spLocks noChangeArrowheads="1"/>
          </p:cNvSpPr>
          <p:nvPr/>
        </p:nvSpPr>
        <p:spPr bwMode="auto">
          <a:xfrm>
            <a:off x="4044780" y="2028758"/>
            <a:ext cx="312906" cy="400110"/>
          </a:xfrm>
          <a:prstGeom prst="rect">
            <a:avLst/>
          </a:prstGeom>
          <a:noFill/>
          <a:ln w="12700" cap="sq">
            <a:noFill/>
            <a:miter lim="800000"/>
            <a:headEnd type="none" w="sm" len="sm"/>
            <a:tailEnd type="none" w="sm" len="sm"/>
          </a:ln>
          <a:effectLst/>
        </p:spPr>
        <p:txBody>
          <a:bodyPr wrap="none">
            <a:spAutoFit/>
          </a:bodyPr>
          <a:lstStyle/>
          <a:p>
            <a:pPr algn="l"/>
            <a:r>
              <a:rPr kumimoji="1" lang="en-US" altLang="zh-CN" sz="2000" dirty="0">
                <a:solidFill>
                  <a:srgbClr val="0000CC"/>
                </a:solidFill>
                <a:ea typeface="宋体" panose="02010600030101010101" pitchFamily="2" charset="-122"/>
              </a:rPr>
              <a:t>1</a:t>
            </a:r>
          </a:p>
        </p:txBody>
      </p:sp>
      <p:sp>
        <p:nvSpPr>
          <p:cNvPr id="258071" name="Text Box 23"/>
          <p:cNvSpPr txBox="1">
            <a:spLocks noChangeArrowheads="1"/>
          </p:cNvSpPr>
          <p:nvPr/>
        </p:nvSpPr>
        <p:spPr bwMode="auto">
          <a:xfrm>
            <a:off x="3660775" y="2914650"/>
            <a:ext cx="312906" cy="400110"/>
          </a:xfrm>
          <a:prstGeom prst="rect">
            <a:avLst/>
          </a:prstGeom>
          <a:noFill/>
          <a:ln w="12700" cap="sq">
            <a:solidFill>
              <a:schemeClr val="bg1"/>
            </a:solidFill>
            <a:miter lim="800000"/>
            <a:headEnd type="none" w="sm" len="sm"/>
            <a:tailEnd type="none" w="sm" len="sm"/>
          </a:ln>
          <a:effectLst/>
        </p:spPr>
        <p:txBody>
          <a:bodyPr wrap="none">
            <a:spAutoFit/>
          </a:bodyPr>
          <a:lstStyle/>
          <a:p>
            <a:pPr algn="l"/>
            <a:r>
              <a:rPr kumimoji="1" lang="en-US" altLang="zh-CN" sz="2000">
                <a:solidFill>
                  <a:srgbClr val="0000CC"/>
                </a:solidFill>
                <a:ea typeface="宋体" panose="02010600030101010101" pitchFamily="2" charset="-122"/>
                <a:cs typeface="Times New Roman" panose="02020603050405020304" pitchFamily="18" charset="0"/>
              </a:rPr>
              <a:t>1</a:t>
            </a:r>
          </a:p>
        </p:txBody>
      </p:sp>
      <p:sp>
        <p:nvSpPr>
          <p:cNvPr id="258072" name="Text Box 24"/>
          <p:cNvSpPr txBox="1">
            <a:spLocks noChangeArrowheads="1"/>
          </p:cNvSpPr>
          <p:nvPr/>
        </p:nvSpPr>
        <p:spPr bwMode="auto">
          <a:xfrm>
            <a:off x="5116350" y="2000240"/>
            <a:ext cx="312906" cy="400110"/>
          </a:xfrm>
          <a:prstGeom prst="rect">
            <a:avLst/>
          </a:prstGeom>
          <a:noFill/>
          <a:ln w="12700" cap="sq">
            <a:noFill/>
            <a:miter lim="800000"/>
            <a:headEnd type="none" w="sm" len="sm"/>
            <a:tailEnd type="none" w="sm" len="sm"/>
          </a:ln>
          <a:effectLst/>
        </p:spPr>
        <p:txBody>
          <a:bodyPr wrap="none">
            <a:spAutoFit/>
          </a:bodyPr>
          <a:lstStyle/>
          <a:p>
            <a:pPr algn="l"/>
            <a:r>
              <a:rPr kumimoji="1" lang="en-US" altLang="zh-CN" sz="2000" dirty="0" smtClean="0">
                <a:solidFill>
                  <a:srgbClr val="0000CC"/>
                </a:solidFill>
                <a:ea typeface="宋体" panose="02010600030101010101" pitchFamily="2" charset="-122"/>
              </a:rPr>
              <a:t>9</a:t>
            </a:r>
            <a:endParaRPr kumimoji="1" lang="en-US" altLang="zh-CN" sz="2000" dirty="0">
              <a:solidFill>
                <a:srgbClr val="0000CC"/>
              </a:solidFill>
              <a:ea typeface="宋体" panose="02010600030101010101" pitchFamily="2" charset="-122"/>
            </a:endParaRPr>
          </a:p>
        </p:txBody>
      </p:sp>
      <p:sp>
        <p:nvSpPr>
          <p:cNvPr id="258073" name="Text Box 25"/>
          <p:cNvSpPr txBox="1">
            <a:spLocks noChangeArrowheads="1"/>
          </p:cNvSpPr>
          <p:nvPr/>
        </p:nvSpPr>
        <p:spPr bwMode="auto">
          <a:xfrm>
            <a:off x="6973738" y="2028758"/>
            <a:ext cx="312906" cy="400110"/>
          </a:xfrm>
          <a:prstGeom prst="rect">
            <a:avLst/>
          </a:prstGeom>
          <a:noFill/>
          <a:ln w="12700" cap="sq">
            <a:solidFill>
              <a:schemeClr val="bg1"/>
            </a:solidFill>
            <a:miter lim="800000"/>
            <a:headEnd type="none" w="sm" len="sm"/>
            <a:tailEnd type="none" w="sm" len="sm"/>
          </a:ln>
          <a:effectLst/>
        </p:spPr>
        <p:txBody>
          <a:bodyPr wrap="none">
            <a:spAutoFit/>
          </a:bodyPr>
          <a:lstStyle/>
          <a:p>
            <a:pPr algn="l"/>
            <a:r>
              <a:rPr kumimoji="1" lang="en-US" altLang="zh-CN" sz="2000" dirty="0">
                <a:solidFill>
                  <a:srgbClr val="0000CC"/>
                </a:solidFill>
                <a:ea typeface="宋体" panose="02010600030101010101" pitchFamily="2" charset="-122"/>
              </a:rPr>
              <a:t>2</a:t>
            </a:r>
          </a:p>
        </p:txBody>
      </p:sp>
      <p:sp>
        <p:nvSpPr>
          <p:cNvPr id="258074" name="Text Box 26"/>
          <p:cNvSpPr txBox="1">
            <a:spLocks noChangeArrowheads="1"/>
          </p:cNvSpPr>
          <p:nvPr/>
        </p:nvSpPr>
        <p:spPr bwMode="auto">
          <a:xfrm>
            <a:off x="6616548" y="3100328"/>
            <a:ext cx="312906" cy="400110"/>
          </a:xfrm>
          <a:prstGeom prst="rect">
            <a:avLst/>
          </a:prstGeom>
          <a:noFill/>
          <a:ln w="12700" cap="sq">
            <a:noFill/>
            <a:miter lim="800000"/>
            <a:headEnd type="none" w="sm" len="sm"/>
            <a:tailEnd type="none" w="sm" len="sm"/>
          </a:ln>
          <a:effectLst/>
        </p:spPr>
        <p:txBody>
          <a:bodyPr wrap="none">
            <a:spAutoFit/>
          </a:bodyPr>
          <a:lstStyle/>
          <a:p>
            <a:pPr algn="l"/>
            <a:r>
              <a:rPr kumimoji="1" lang="en-US" altLang="zh-CN" sz="2000" dirty="0">
                <a:solidFill>
                  <a:srgbClr val="0000CC"/>
                </a:solidFill>
                <a:ea typeface="宋体" panose="02010600030101010101" pitchFamily="2" charset="-122"/>
              </a:rPr>
              <a:t>4</a:t>
            </a:r>
          </a:p>
        </p:txBody>
      </p:sp>
      <p:sp>
        <p:nvSpPr>
          <p:cNvPr id="258075" name="Text Box 27"/>
          <p:cNvSpPr txBox="1">
            <a:spLocks noChangeArrowheads="1"/>
          </p:cNvSpPr>
          <p:nvPr/>
        </p:nvSpPr>
        <p:spPr bwMode="auto">
          <a:xfrm>
            <a:off x="5402102" y="4029022"/>
            <a:ext cx="312906" cy="400110"/>
          </a:xfrm>
          <a:prstGeom prst="rect">
            <a:avLst/>
          </a:prstGeom>
          <a:noFill/>
          <a:ln w="12700" cap="sq">
            <a:solidFill>
              <a:schemeClr val="bg1"/>
            </a:solidFill>
            <a:miter lim="800000"/>
            <a:headEnd type="none" w="sm" len="sm"/>
            <a:tailEnd type="none" w="sm" len="sm"/>
          </a:ln>
          <a:effectLst/>
        </p:spPr>
        <p:txBody>
          <a:bodyPr wrap="none">
            <a:spAutoFit/>
          </a:bodyPr>
          <a:lstStyle/>
          <a:p>
            <a:pPr algn="l"/>
            <a:r>
              <a:rPr kumimoji="1" lang="en-US" altLang="zh-CN" sz="2000" dirty="0">
                <a:solidFill>
                  <a:srgbClr val="0000CC"/>
                </a:solidFill>
                <a:ea typeface="宋体" panose="02010600030101010101" pitchFamily="2" charset="-122"/>
              </a:rPr>
              <a:t>4</a:t>
            </a:r>
          </a:p>
        </p:txBody>
      </p:sp>
      <p:sp>
        <p:nvSpPr>
          <p:cNvPr id="258076" name="Line 28"/>
          <p:cNvSpPr>
            <a:spLocks noChangeShapeType="1"/>
          </p:cNvSpPr>
          <p:nvPr/>
        </p:nvSpPr>
        <p:spPr bwMode="auto">
          <a:xfrm flipV="1">
            <a:off x="1762125" y="1993900"/>
            <a:ext cx="1143000" cy="685800"/>
          </a:xfrm>
          <a:prstGeom prst="line">
            <a:avLst/>
          </a:prstGeom>
          <a:noFill/>
          <a:ln w="57150" cap="sq">
            <a:solidFill>
              <a:srgbClr val="3333FF"/>
            </a:solidFill>
            <a:round/>
            <a:headEnd type="none" w="sm" len="sm"/>
            <a:tailEnd type="stealth" w="med" len="lg"/>
          </a:ln>
          <a:effectLst/>
        </p:spPr>
        <p:txBody>
          <a:bodyPr wrap="none" anchor="ctr"/>
          <a:lstStyle/>
          <a:p>
            <a:endParaRPr lang="zh-CN" altLang="en-US"/>
          </a:p>
        </p:txBody>
      </p:sp>
      <p:sp>
        <p:nvSpPr>
          <p:cNvPr id="258077" name="Line 29"/>
          <p:cNvSpPr>
            <a:spLocks noChangeShapeType="1"/>
          </p:cNvSpPr>
          <p:nvPr/>
        </p:nvSpPr>
        <p:spPr bwMode="auto">
          <a:xfrm>
            <a:off x="4930775" y="3027363"/>
            <a:ext cx="1066800" cy="762000"/>
          </a:xfrm>
          <a:prstGeom prst="line">
            <a:avLst/>
          </a:prstGeom>
          <a:noFill/>
          <a:ln w="57150" cap="sq">
            <a:solidFill>
              <a:srgbClr val="3333FF"/>
            </a:solidFill>
            <a:round/>
            <a:headEnd type="none" w="sm" len="sm"/>
            <a:tailEnd type="stealth" w="med" len="lg"/>
          </a:ln>
          <a:effectLst/>
        </p:spPr>
        <p:txBody>
          <a:bodyPr wrap="none" anchor="ctr"/>
          <a:lstStyle/>
          <a:p>
            <a:endParaRPr lang="zh-CN" altLang="en-US"/>
          </a:p>
        </p:txBody>
      </p:sp>
      <p:sp>
        <p:nvSpPr>
          <p:cNvPr id="258078" name="Line 30"/>
          <p:cNvSpPr>
            <a:spLocks noChangeShapeType="1"/>
          </p:cNvSpPr>
          <p:nvPr/>
        </p:nvSpPr>
        <p:spPr bwMode="auto">
          <a:xfrm flipV="1">
            <a:off x="6394450" y="3059113"/>
            <a:ext cx="1143000" cy="685800"/>
          </a:xfrm>
          <a:prstGeom prst="line">
            <a:avLst/>
          </a:prstGeom>
          <a:noFill/>
          <a:ln w="57150" cap="sq">
            <a:solidFill>
              <a:srgbClr val="3333FF"/>
            </a:solidFill>
            <a:round/>
            <a:headEnd type="none" w="sm" len="sm"/>
            <a:tailEnd type="stealth" w="med" len="lg"/>
          </a:ln>
          <a:effectLst/>
        </p:spPr>
        <p:txBody>
          <a:bodyPr wrap="none" anchor="ctr"/>
          <a:lstStyle/>
          <a:p>
            <a:endParaRPr lang="zh-CN" altLang="en-US"/>
          </a:p>
        </p:txBody>
      </p:sp>
      <p:sp>
        <p:nvSpPr>
          <p:cNvPr id="258080" name="AutoShape 32"/>
          <p:cNvSpPr>
            <a:spLocks noChangeArrowheads="1"/>
          </p:cNvSpPr>
          <p:nvPr/>
        </p:nvSpPr>
        <p:spPr bwMode="auto">
          <a:xfrm>
            <a:off x="323850" y="3276600"/>
            <a:ext cx="914400" cy="457200"/>
          </a:xfrm>
          <a:prstGeom prst="wedgeRoundRectCallout">
            <a:avLst>
              <a:gd name="adj1" fmla="val 62847"/>
              <a:gd name="adj2" fmla="val -113194"/>
              <a:gd name="adj3" fmla="val 16667"/>
            </a:avLst>
          </a:prstGeom>
          <a:solidFill>
            <a:schemeClr val="bg1">
              <a:alpha val="50000"/>
            </a:schemeClr>
          </a:solidFill>
          <a:ln w="12700" cap="sq">
            <a:solidFill>
              <a:srgbClr val="3333FF"/>
            </a:solidFill>
            <a:miter lim="800000"/>
            <a:headEnd type="none" w="sm" len="sm"/>
            <a:tailEnd type="none" w="sm" len="sm"/>
          </a:ln>
          <a:effectLst/>
        </p:spPr>
        <p:txBody>
          <a:bodyPr wrap="none" anchor="ctr"/>
          <a:lstStyle/>
          <a:p>
            <a:r>
              <a:rPr kumimoji="1" lang="zh-CN" altLang="en-US" dirty="0">
                <a:solidFill>
                  <a:srgbClr val="0000CC"/>
                </a:solidFill>
                <a:latin typeface="楷体" panose="02010609060101010101" pitchFamily="49" charset="-122"/>
                <a:ea typeface="楷体" panose="02010609060101010101" pitchFamily="49" charset="-122"/>
              </a:rPr>
              <a:t>源点</a:t>
            </a:r>
          </a:p>
        </p:txBody>
      </p:sp>
      <p:sp>
        <p:nvSpPr>
          <p:cNvPr id="258081" name="AutoShape 33"/>
          <p:cNvSpPr>
            <a:spLocks noChangeArrowheads="1"/>
          </p:cNvSpPr>
          <p:nvPr/>
        </p:nvSpPr>
        <p:spPr bwMode="auto">
          <a:xfrm>
            <a:off x="7867650" y="1600200"/>
            <a:ext cx="914400" cy="457200"/>
          </a:xfrm>
          <a:prstGeom prst="wedgeRoundRectCallout">
            <a:avLst>
              <a:gd name="adj1" fmla="val -55731"/>
              <a:gd name="adj2" fmla="val 188542"/>
              <a:gd name="adj3" fmla="val 16667"/>
            </a:avLst>
          </a:prstGeom>
          <a:solidFill>
            <a:schemeClr val="bg1">
              <a:alpha val="50000"/>
            </a:schemeClr>
          </a:solidFill>
          <a:ln w="12700" cap="sq">
            <a:solidFill>
              <a:srgbClr val="3333FF"/>
            </a:solidFill>
            <a:miter lim="800000"/>
            <a:headEnd type="none" w="sm" len="sm"/>
            <a:tailEnd type="none" w="sm" len="sm"/>
          </a:ln>
          <a:effectLst/>
        </p:spPr>
        <p:txBody>
          <a:bodyPr wrap="none" anchor="ctr"/>
          <a:lstStyle/>
          <a:p>
            <a:r>
              <a:rPr kumimoji="1" lang="zh-CN" altLang="en-US">
                <a:solidFill>
                  <a:srgbClr val="0000CC"/>
                </a:solidFill>
                <a:latin typeface="楷体" panose="02010609060101010101" pitchFamily="49" charset="-122"/>
                <a:ea typeface="楷体" panose="02010609060101010101" pitchFamily="49" charset="-122"/>
              </a:rPr>
              <a:t>汇点</a:t>
            </a:r>
          </a:p>
        </p:txBody>
      </p:sp>
      <p:sp>
        <p:nvSpPr>
          <p:cNvPr id="258086" name="Line 38"/>
          <p:cNvSpPr>
            <a:spLocks noChangeShapeType="1"/>
          </p:cNvSpPr>
          <p:nvPr/>
        </p:nvSpPr>
        <p:spPr bwMode="auto">
          <a:xfrm>
            <a:off x="1847850" y="2819400"/>
            <a:ext cx="1066800" cy="8382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87" name="Line 39"/>
          <p:cNvSpPr>
            <a:spLocks noChangeShapeType="1"/>
          </p:cNvSpPr>
          <p:nvPr/>
        </p:nvSpPr>
        <p:spPr bwMode="auto">
          <a:xfrm flipV="1">
            <a:off x="3371850" y="2971800"/>
            <a:ext cx="1143000" cy="7620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88" name="Line 40"/>
          <p:cNvSpPr>
            <a:spLocks noChangeShapeType="1"/>
          </p:cNvSpPr>
          <p:nvPr/>
        </p:nvSpPr>
        <p:spPr bwMode="auto">
          <a:xfrm>
            <a:off x="3346450" y="1976438"/>
            <a:ext cx="1143000" cy="762000"/>
          </a:xfrm>
          <a:prstGeom prst="line">
            <a:avLst/>
          </a:prstGeom>
          <a:noFill/>
          <a:ln w="57150" cap="sq">
            <a:solidFill>
              <a:srgbClr val="3333FF"/>
            </a:solidFill>
            <a:round/>
            <a:headEnd type="none" w="sm" len="sm"/>
            <a:tailEnd type="stealth" w="med" len="lg"/>
          </a:ln>
          <a:effectLst/>
        </p:spPr>
        <p:txBody>
          <a:bodyPr wrap="none" anchor="ctr"/>
          <a:lstStyle/>
          <a:p>
            <a:endParaRPr lang="zh-CN" altLang="en-US"/>
          </a:p>
        </p:txBody>
      </p:sp>
      <p:sp>
        <p:nvSpPr>
          <p:cNvPr id="258089" name="Line 41"/>
          <p:cNvSpPr>
            <a:spLocks noChangeShapeType="1"/>
          </p:cNvSpPr>
          <p:nvPr/>
        </p:nvSpPr>
        <p:spPr bwMode="auto">
          <a:xfrm>
            <a:off x="2457450" y="4724400"/>
            <a:ext cx="2438400" cy="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90" name="Line 42"/>
          <p:cNvSpPr>
            <a:spLocks noChangeShapeType="1"/>
          </p:cNvSpPr>
          <p:nvPr/>
        </p:nvSpPr>
        <p:spPr bwMode="auto">
          <a:xfrm flipV="1">
            <a:off x="5353050" y="3962400"/>
            <a:ext cx="685800" cy="7620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91" name="Line 43"/>
          <p:cNvSpPr>
            <a:spLocks noChangeShapeType="1"/>
          </p:cNvSpPr>
          <p:nvPr/>
        </p:nvSpPr>
        <p:spPr bwMode="auto">
          <a:xfrm>
            <a:off x="1619250" y="3048000"/>
            <a:ext cx="609600" cy="14478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92" name="Line 44"/>
          <p:cNvSpPr>
            <a:spLocks noChangeShapeType="1"/>
          </p:cNvSpPr>
          <p:nvPr/>
        </p:nvSpPr>
        <p:spPr bwMode="auto">
          <a:xfrm>
            <a:off x="6419850" y="1981200"/>
            <a:ext cx="1143000" cy="762000"/>
          </a:xfrm>
          <a:prstGeom prst="line">
            <a:avLst/>
          </a:prstGeom>
          <a:noFill/>
          <a:ln w="25400" cap="sq">
            <a:solidFill>
              <a:srgbClr val="3333FF"/>
            </a:solidFill>
            <a:round/>
            <a:headEnd type="none" w="sm" len="sm"/>
            <a:tailEnd type="stealth" w="med" len="lg"/>
          </a:ln>
          <a:effectLst/>
        </p:spPr>
        <p:txBody>
          <a:bodyPr wrap="none" anchor="ctr"/>
          <a:lstStyle/>
          <a:p>
            <a:endParaRPr lang="zh-CN" altLang="en-US"/>
          </a:p>
        </p:txBody>
      </p:sp>
      <p:sp>
        <p:nvSpPr>
          <p:cNvPr id="258093" name="Text Box 45"/>
          <p:cNvSpPr txBox="1">
            <a:spLocks noChangeArrowheads="1"/>
          </p:cNvSpPr>
          <p:nvPr/>
        </p:nvSpPr>
        <p:spPr bwMode="auto">
          <a:xfrm>
            <a:off x="468313" y="549275"/>
            <a:ext cx="2817803" cy="457200"/>
          </a:xfrm>
          <a:prstGeom prst="rect">
            <a:avLst/>
          </a:prstGeom>
          <a:solidFill>
            <a:srgbClr val="339933"/>
          </a:solidFill>
          <a:ln w="19050" algn="ctr">
            <a:noFill/>
            <a:miter lim="800000"/>
            <a:tailEnd type="none" w="med" len="lg"/>
          </a:ln>
          <a:effectLst/>
        </p:spPr>
        <p:txBody>
          <a:bodyPr wrap="square">
            <a:spAutoFit/>
          </a:bodyPr>
          <a:lstStyle/>
          <a:p>
            <a:pPr>
              <a:spcBef>
                <a:spcPct val="50000"/>
              </a:spcBef>
            </a:pPr>
            <a:r>
              <a:rPr kumimoji="1" lang="zh-CN" altLang="en-US" dirty="0" smtClean="0">
                <a:solidFill>
                  <a:schemeClr val="bg1"/>
                </a:solidFill>
                <a:latin typeface="楷体" panose="02010609060101010101" pitchFamily="49" charset="-122"/>
                <a:ea typeface="楷体" panose="02010609060101010101" pitchFamily="49" charset="-122"/>
              </a:rPr>
              <a:t>关键路径演示</a:t>
            </a:r>
            <a:endParaRPr kumimoji="1" lang="zh-CN" altLang="en-US" dirty="0">
              <a:solidFill>
                <a:schemeClr val="bg1"/>
              </a:solidFill>
              <a:latin typeface="楷体" panose="02010609060101010101" pitchFamily="49" charset="-122"/>
              <a:ea typeface="楷体" panose="02010609060101010101" pitchFamily="49" charset="-122"/>
            </a:endParaRPr>
          </a:p>
        </p:txBody>
      </p:sp>
      <p:grpSp>
        <p:nvGrpSpPr>
          <p:cNvPr id="47" name="组合 46"/>
          <p:cNvGrpSpPr/>
          <p:nvPr/>
        </p:nvGrpSpPr>
        <p:grpSpPr>
          <a:xfrm>
            <a:off x="6429388" y="3571876"/>
            <a:ext cx="2214578" cy="757300"/>
            <a:chOff x="6429388" y="3571876"/>
            <a:chExt cx="2214578" cy="757300"/>
          </a:xfrm>
        </p:grpSpPr>
        <p:sp>
          <p:nvSpPr>
            <p:cNvPr id="44" name="TextBox 43"/>
            <p:cNvSpPr txBox="1"/>
            <p:nvPr/>
          </p:nvSpPr>
          <p:spPr>
            <a:xfrm>
              <a:off x="6429388" y="3929066"/>
              <a:ext cx="2214578" cy="400110"/>
            </a:xfrm>
            <a:prstGeom prst="rect">
              <a:avLst/>
            </a:prstGeom>
            <a:noFill/>
          </p:spPr>
          <p:txBody>
            <a:bodyPr wrap="square" rtlCol="0">
              <a:spAutoFit/>
            </a:bodyPr>
            <a:lstStyle/>
            <a:p>
              <a:r>
                <a:rPr lang="zh-CN" altLang="en-US" sz="2000" dirty="0" smtClean="0">
                  <a:solidFill>
                    <a:srgbClr val="0000CC"/>
                  </a:solidFill>
                  <a:latin typeface="楷体" panose="02010609060101010101" pitchFamily="49" charset="-122"/>
                  <a:ea typeface="楷体" panose="02010609060101010101" pitchFamily="49" charset="-122"/>
                </a:rPr>
                <a:t>一条</a:t>
              </a:r>
              <a:r>
                <a:rPr kumimoji="1" lang="zh-CN" altLang="en-US" sz="2000" dirty="0" smtClean="0">
                  <a:solidFill>
                    <a:srgbClr val="0000CC"/>
                  </a:solidFill>
                  <a:latin typeface="楷体" panose="02010609060101010101" pitchFamily="49" charset="-122"/>
                  <a:ea typeface="楷体" panose="02010609060101010101" pitchFamily="49" charset="-122"/>
                </a:rPr>
                <a:t>关键路径</a:t>
              </a:r>
              <a:endParaRPr lang="zh-CN" altLang="en-US" sz="2000" dirty="0">
                <a:solidFill>
                  <a:srgbClr val="0000CC"/>
                </a:solidFill>
                <a:latin typeface="楷体" panose="02010609060101010101" pitchFamily="49" charset="-122"/>
                <a:ea typeface="楷体" panose="02010609060101010101" pitchFamily="49" charset="-122"/>
              </a:endParaRPr>
            </a:p>
          </p:txBody>
        </p:sp>
        <p:cxnSp>
          <p:nvCxnSpPr>
            <p:cNvPr id="46" name="直接箭头连接符 45"/>
            <p:cNvCxnSpPr/>
            <p:nvPr/>
          </p:nvCxnSpPr>
          <p:spPr>
            <a:xfrm rot="10800000">
              <a:off x="7000892" y="3571876"/>
              <a:ext cx="428628" cy="35719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185</a:t>
            </a:fld>
            <a:endParaRPr lang="en-US" altLang="zh-CN" dirty="0"/>
          </a:p>
        </p:txBody>
      </p:sp>
      <p:sp>
        <p:nvSpPr>
          <p:cNvPr id="45" name="Line 28"/>
          <p:cNvSpPr>
            <a:spLocks noChangeShapeType="1"/>
          </p:cNvSpPr>
          <p:nvPr/>
        </p:nvSpPr>
        <p:spPr bwMode="auto">
          <a:xfrm flipV="1">
            <a:off x="1753353" y="2000250"/>
            <a:ext cx="1143000" cy="685800"/>
          </a:xfrm>
          <a:prstGeom prst="line">
            <a:avLst/>
          </a:prstGeom>
          <a:noFill/>
          <a:ln w="57150" cap="sq">
            <a:solidFill>
              <a:srgbClr val="FF3300"/>
            </a:solidFill>
            <a:round/>
            <a:headEnd type="none" w="sm" len="sm"/>
            <a:tailEnd type="stealth" w="med" len="lg"/>
          </a:ln>
          <a:effectLst/>
        </p:spPr>
        <p:txBody>
          <a:bodyPr wrap="none" anchor="ctr"/>
          <a:lstStyle/>
          <a:p>
            <a:endParaRPr lang="zh-CN" altLang="en-US"/>
          </a:p>
        </p:txBody>
      </p:sp>
      <p:sp>
        <p:nvSpPr>
          <p:cNvPr id="48" name="Line 40"/>
          <p:cNvSpPr>
            <a:spLocks noChangeShapeType="1"/>
          </p:cNvSpPr>
          <p:nvPr/>
        </p:nvSpPr>
        <p:spPr bwMode="auto">
          <a:xfrm>
            <a:off x="3363913" y="1981200"/>
            <a:ext cx="1143000" cy="762000"/>
          </a:xfrm>
          <a:prstGeom prst="line">
            <a:avLst/>
          </a:prstGeom>
          <a:noFill/>
          <a:ln w="57150" cap="sq">
            <a:solidFill>
              <a:srgbClr val="FF0000"/>
            </a:solidFill>
            <a:round/>
            <a:headEnd type="none" w="sm" len="sm"/>
            <a:tailEnd type="stealth" w="med" len="lg"/>
          </a:ln>
          <a:effectLst/>
        </p:spPr>
        <p:txBody>
          <a:bodyPr wrap="none" anchor="ctr"/>
          <a:lstStyle/>
          <a:p>
            <a:endParaRPr lang="zh-CN" altLang="en-US"/>
          </a:p>
        </p:txBody>
      </p:sp>
      <p:grpSp>
        <p:nvGrpSpPr>
          <p:cNvPr id="5" name="组合 4"/>
          <p:cNvGrpSpPr/>
          <p:nvPr/>
        </p:nvGrpSpPr>
        <p:grpSpPr>
          <a:xfrm>
            <a:off x="6322231" y="543445"/>
            <a:ext cx="2214578" cy="941339"/>
            <a:chOff x="6322231" y="543445"/>
            <a:chExt cx="2214578" cy="941339"/>
          </a:xfrm>
        </p:grpSpPr>
        <p:sp>
          <p:nvSpPr>
            <p:cNvPr id="51" name="TextBox 43"/>
            <p:cNvSpPr txBox="1"/>
            <p:nvPr/>
          </p:nvSpPr>
          <p:spPr>
            <a:xfrm>
              <a:off x="6322231" y="543445"/>
              <a:ext cx="2214578" cy="400110"/>
            </a:xfrm>
            <a:prstGeom prst="rect">
              <a:avLst/>
            </a:prstGeom>
            <a:noFill/>
          </p:spPr>
          <p:txBody>
            <a:bodyPr wrap="square" rtlCol="0">
              <a:spAutoFit/>
            </a:bodyPr>
            <a:lstStyle/>
            <a:p>
              <a:r>
                <a:rPr lang="zh-CN" altLang="en-US" sz="2000" dirty="0" smtClean="0">
                  <a:solidFill>
                    <a:srgbClr val="0000CC"/>
                  </a:solidFill>
                  <a:latin typeface="楷体" panose="02010609060101010101" pitchFamily="49" charset="-122"/>
                  <a:ea typeface="楷体" panose="02010609060101010101" pitchFamily="49" charset="-122"/>
                </a:rPr>
                <a:t>另一条</a:t>
              </a:r>
              <a:r>
                <a:rPr kumimoji="1" lang="zh-CN" altLang="en-US" sz="2000" dirty="0" smtClean="0">
                  <a:solidFill>
                    <a:srgbClr val="0000CC"/>
                  </a:solidFill>
                  <a:latin typeface="楷体" panose="02010609060101010101" pitchFamily="49" charset="-122"/>
                  <a:ea typeface="楷体" panose="02010609060101010101" pitchFamily="49" charset="-122"/>
                </a:rPr>
                <a:t>关键路径</a:t>
              </a:r>
              <a:endParaRPr lang="zh-CN" altLang="en-US" sz="2000" dirty="0">
                <a:solidFill>
                  <a:srgbClr val="0000CC"/>
                </a:solidFill>
                <a:latin typeface="楷体" panose="02010609060101010101" pitchFamily="49" charset="-122"/>
                <a:ea typeface="楷体" panose="02010609060101010101" pitchFamily="49" charset="-122"/>
              </a:endParaRPr>
            </a:p>
          </p:txBody>
        </p:sp>
        <p:cxnSp>
          <p:nvCxnSpPr>
            <p:cNvPr id="4" name="直接箭头连接符 3"/>
            <p:cNvCxnSpPr/>
            <p:nvPr/>
          </p:nvCxnSpPr>
          <p:spPr>
            <a:xfrm flipH="1">
              <a:off x="6773001" y="1006475"/>
              <a:ext cx="357190" cy="47830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52" name="Line 30"/>
          <p:cNvSpPr>
            <a:spLocks noChangeShapeType="1"/>
          </p:cNvSpPr>
          <p:nvPr/>
        </p:nvSpPr>
        <p:spPr bwMode="auto">
          <a:xfrm flipV="1">
            <a:off x="4865687" y="1988840"/>
            <a:ext cx="1104900" cy="728181"/>
          </a:xfrm>
          <a:prstGeom prst="line">
            <a:avLst/>
          </a:prstGeom>
          <a:noFill/>
          <a:ln w="57150" cap="sq">
            <a:solidFill>
              <a:srgbClr val="FF0000"/>
            </a:solidFill>
            <a:round/>
            <a:headEnd type="none" w="sm" len="sm"/>
            <a:tailEnd type="stealth" w="med" len="lg"/>
          </a:ln>
          <a:effectLst/>
        </p:spPr>
        <p:txBody>
          <a:bodyPr wrap="none" anchor="ctr"/>
          <a:lstStyle/>
          <a:p>
            <a:endParaRPr lang="zh-CN" altLang="en-US"/>
          </a:p>
        </p:txBody>
      </p:sp>
      <p:sp>
        <p:nvSpPr>
          <p:cNvPr id="53" name="Line 29"/>
          <p:cNvSpPr>
            <a:spLocks noChangeShapeType="1"/>
          </p:cNvSpPr>
          <p:nvPr/>
        </p:nvSpPr>
        <p:spPr bwMode="auto">
          <a:xfrm>
            <a:off x="6493911" y="1988840"/>
            <a:ext cx="1066800" cy="762000"/>
          </a:xfrm>
          <a:prstGeom prst="line">
            <a:avLst/>
          </a:prstGeom>
          <a:noFill/>
          <a:ln w="57150" cap="sq">
            <a:solidFill>
              <a:srgbClr val="FF0000"/>
            </a:solidFill>
            <a:round/>
            <a:headEnd type="none" w="sm" len="sm"/>
            <a:tailEnd type="stealth" w="med" len="lg"/>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8076"/>
                                        </p:tgtEl>
                                        <p:attrNameLst>
                                          <p:attrName>style.visibility</p:attrName>
                                        </p:attrNameLst>
                                      </p:cBhvr>
                                      <p:to>
                                        <p:strVal val="visible"/>
                                      </p:to>
                                    </p:set>
                                    <p:animEffect transition="in" filter="strips(downRight)">
                                      <p:cBhvr>
                                        <p:cTn id="7" dur="500"/>
                                        <p:tgtEl>
                                          <p:spTgt spid="258076"/>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58088"/>
                                        </p:tgtEl>
                                        <p:attrNameLst>
                                          <p:attrName>style.visibility</p:attrName>
                                        </p:attrNameLst>
                                      </p:cBhvr>
                                      <p:to>
                                        <p:strVal val="visible"/>
                                      </p:to>
                                    </p:set>
                                    <p:animEffect transition="in" filter="strips(downRight)">
                                      <p:cBhvr>
                                        <p:cTn id="11" dur="500"/>
                                        <p:tgtEl>
                                          <p:spTgt spid="258088"/>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258077"/>
                                        </p:tgtEl>
                                        <p:attrNameLst>
                                          <p:attrName>style.visibility</p:attrName>
                                        </p:attrNameLst>
                                      </p:cBhvr>
                                      <p:to>
                                        <p:strVal val="visible"/>
                                      </p:to>
                                    </p:set>
                                    <p:animEffect transition="in" filter="strips(downRight)">
                                      <p:cBhvr>
                                        <p:cTn id="15" dur="500"/>
                                        <p:tgtEl>
                                          <p:spTgt spid="258077"/>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258078"/>
                                        </p:tgtEl>
                                        <p:attrNameLst>
                                          <p:attrName>style.visibility</p:attrName>
                                        </p:attrNameLst>
                                      </p:cBhvr>
                                      <p:to>
                                        <p:strVal val="visible"/>
                                      </p:to>
                                    </p:set>
                                    <p:animEffect transition="in" filter="strips(downRight)">
                                      <p:cBhvr>
                                        <p:cTn id="19" dur="500"/>
                                        <p:tgtEl>
                                          <p:spTgt spid="258078"/>
                                        </p:tgtEl>
                                      </p:cBhvr>
                                    </p:animEffec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par>
                          <p:cTn id="27" fill="hold">
                            <p:stCondLst>
                              <p:cond delay="0"/>
                            </p:stCondLst>
                            <p:childTnLst>
                              <p:par>
                                <p:cTn id="28" presetID="18" presetClass="entr" presetSubtype="6"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strips(downRight)">
                                      <p:cBhvr>
                                        <p:cTn id="30" dur="500"/>
                                        <p:tgtEl>
                                          <p:spTgt spid="48"/>
                                        </p:tgtEl>
                                      </p:cBhvr>
                                    </p:animEffect>
                                  </p:childTnLst>
                                </p:cTn>
                              </p:par>
                            </p:childTnLst>
                          </p:cTn>
                        </p:par>
                        <p:par>
                          <p:cTn id="31" fill="hold">
                            <p:stCondLst>
                              <p:cond delay="500"/>
                            </p:stCondLst>
                            <p:childTnLst>
                              <p:par>
                                <p:cTn id="32" presetID="18" presetClass="entr" presetSubtype="6" fill="hold" grpId="0" nodeType="after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strips(downRight)">
                                      <p:cBhvr>
                                        <p:cTn id="34" dur="500"/>
                                        <p:tgtEl>
                                          <p:spTgt spid="52"/>
                                        </p:tgtEl>
                                      </p:cBhvr>
                                    </p:animEffect>
                                  </p:childTnLst>
                                </p:cTn>
                              </p:par>
                            </p:childTnLst>
                          </p:cTn>
                        </p:par>
                        <p:par>
                          <p:cTn id="35" fill="hold">
                            <p:stCondLst>
                              <p:cond delay="1000"/>
                            </p:stCondLst>
                            <p:childTnLst>
                              <p:par>
                                <p:cTn id="36" presetID="18" presetClass="entr" presetSubtype="6" fill="hold" grpId="0" nodeType="after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strips(downRight)">
                                      <p:cBhvr>
                                        <p:cTn id="38" dur="500"/>
                                        <p:tgtEl>
                                          <p:spTgt spid="5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76" grpId="0" bldLvl="0" animBg="1"/>
      <p:bldP spid="258077" grpId="0" bldLvl="0" animBg="1"/>
      <p:bldP spid="258078" grpId="0" bldLvl="0" animBg="1"/>
      <p:bldP spid="258088" grpId="0" bldLvl="0" animBg="1"/>
      <p:bldP spid="45" grpId="0" animBg="1"/>
      <p:bldP spid="48" grpId="0" bldLvl="0" animBg="1"/>
      <p:bldP spid="52" grpId="0" bldLvl="0" animBg="1"/>
      <p:bldP spid="53" grpId="0" bldLvl="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3" name="Text Box 7"/>
          <p:cNvSpPr txBox="1">
            <a:spLocks noChangeArrowheads="1"/>
          </p:cNvSpPr>
          <p:nvPr/>
        </p:nvSpPr>
        <p:spPr bwMode="auto">
          <a:xfrm>
            <a:off x="357158" y="1071546"/>
            <a:ext cx="8393141" cy="1384995"/>
          </a:xfrm>
          <a:prstGeom prst="rect">
            <a:avLst/>
          </a:prstGeom>
          <a:noFill/>
          <a:ln w="19050" algn="ctr">
            <a:noFill/>
            <a:miter lim="800000"/>
            <a:tailEnd type="none" w="med" len="lg"/>
          </a:ln>
          <a:effectLst/>
        </p:spPr>
        <p:txBody>
          <a:bodyPr wrap="square">
            <a:spAutoFit/>
          </a:bodyPr>
          <a:lstStyle/>
          <a:p>
            <a:pPr algn="l">
              <a:spcBef>
                <a:spcPct val="50000"/>
              </a:spcBef>
            </a:pPr>
            <a:r>
              <a:rPr lang="zh-CN" altLang="en-US" dirty="0">
                <a:solidFill>
                  <a:srgbClr val="FF3300"/>
                </a:solidFill>
                <a:ea typeface="楷体" panose="02010609060101010101" pitchFamily="49" charset="-122"/>
                <a:cs typeface="Times New Roman" panose="02020603050405020304" pitchFamily="18" charset="0"/>
              </a:rPr>
              <a:t>　　关键路径</a:t>
            </a:r>
            <a:r>
              <a:rPr lang="zh-CN" altLang="en-US" dirty="0">
                <a:ea typeface="楷体" panose="02010609060101010101" pitchFamily="49" charset="-122"/>
                <a:cs typeface="Times New Roman" panose="02020603050405020304" pitchFamily="18" charset="0"/>
              </a:rPr>
              <a:t>为源点到汇点的最长路径</a:t>
            </a:r>
            <a:r>
              <a:rPr lang="zh-CN" altLang="en-US">
                <a:ea typeface="楷体" panose="02010609060101010101" pitchFamily="49" charset="-122"/>
                <a:cs typeface="Times New Roman" panose="02020603050405020304" pitchFamily="18" charset="0"/>
              </a:rPr>
              <a:t>，</a:t>
            </a:r>
            <a:r>
              <a:rPr lang="zh-CN" altLang="en-US" smtClean="0">
                <a:ea typeface="楷体" panose="02010609060101010101" pitchFamily="49" charset="-122"/>
                <a:cs typeface="Times New Roman" panose="02020603050405020304" pitchFamily="18" charset="0"/>
              </a:rPr>
              <a:t>这样转变为查找图中最长路径问题</a:t>
            </a:r>
            <a:r>
              <a:rPr lang="zh-CN" altLang="en-US" dirty="0">
                <a:ea typeface="楷体" panose="02010609060101010101" pitchFamily="49" charset="-122"/>
                <a:cs typeface="Times New Roman" panose="02020603050405020304" pitchFamily="18" charset="0"/>
              </a:rPr>
              <a:t>。</a:t>
            </a:r>
          </a:p>
          <a:p>
            <a:pPr algn="l">
              <a:spcBef>
                <a:spcPct val="50000"/>
              </a:spcBef>
            </a:pPr>
            <a:r>
              <a:rPr lang="zh-CN" altLang="en-US" dirty="0">
                <a:ea typeface="楷体" panose="02010609060101010101" pitchFamily="49" charset="-122"/>
                <a:cs typeface="Times New Roman" panose="02020603050405020304" pitchFamily="18" charset="0"/>
              </a:rPr>
              <a:t>　　</a:t>
            </a:r>
            <a:r>
              <a:rPr lang="zh-CN" altLang="en-US">
                <a:ea typeface="楷体" panose="02010609060101010101" pitchFamily="49" charset="-122"/>
                <a:cs typeface="Times New Roman" panose="02020603050405020304" pitchFamily="18" charset="0"/>
              </a:rPr>
              <a:t>求解</a:t>
            </a:r>
            <a:r>
              <a:rPr lang="zh-CN" altLang="en-US" smtClean="0">
                <a:ea typeface="楷体" panose="02010609060101010101" pitchFamily="49" charset="-122"/>
                <a:cs typeface="Times New Roman" panose="02020603050405020304" pitchFamily="18" charset="0"/>
              </a:rPr>
              <a:t>过程可以通过修改</a:t>
            </a:r>
            <a:r>
              <a:rPr lang="en-US" altLang="zh-CN" smtClean="0">
                <a:ea typeface="楷体" panose="02010609060101010101" pitchFamily="49" charset="-122"/>
                <a:cs typeface="Times New Roman" panose="02020603050405020304" pitchFamily="18" charset="0"/>
              </a:rPr>
              <a:t>Dijkstra</a:t>
            </a:r>
            <a:r>
              <a:rPr lang="zh-CN" altLang="en-US" smtClean="0">
                <a:ea typeface="楷体" panose="02010609060101010101" pitchFamily="49" charset="-122"/>
                <a:cs typeface="Times New Roman" panose="02020603050405020304" pitchFamily="18" charset="0"/>
              </a:rPr>
              <a:t>算法来实现吗？</a:t>
            </a:r>
            <a:r>
              <a:rPr lang="zh-CN" altLang="en-US" smtClean="0">
                <a:solidFill>
                  <a:srgbClr val="FF0000"/>
                </a:solidFill>
                <a:ea typeface="楷体" panose="02010609060101010101" pitchFamily="49" charset="-122"/>
                <a:cs typeface="Times New Roman" panose="02020603050405020304" pitchFamily="18" charset="0"/>
              </a:rPr>
              <a:t>（不能！）</a:t>
            </a:r>
            <a:endParaRPr lang="zh-CN" altLang="en-US" dirty="0">
              <a:solidFill>
                <a:srgbClr val="FF0000"/>
              </a:solidFill>
              <a:ea typeface="楷体" panose="02010609060101010101" pitchFamily="49" charset="-122"/>
              <a:cs typeface="Times New Roman" panose="02020603050405020304" pitchFamily="18" charset="0"/>
            </a:endParaRPr>
          </a:p>
        </p:txBody>
      </p:sp>
      <p:grpSp>
        <p:nvGrpSpPr>
          <p:cNvPr id="9" name="组合 8"/>
          <p:cNvGrpSpPr/>
          <p:nvPr/>
        </p:nvGrpSpPr>
        <p:grpSpPr>
          <a:xfrm>
            <a:off x="1682758" y="3328990"/>
            <a:ext cx="3889374" cy="1843094"/>
            <a:chOff x="539750" y="3471866"/>
            <a:chExt cx="3889374" cy="1843094"/>
          </a:xfrm>
        </p:grpSpPr>
        <p:sp>
          <p:nvSpPr>
            <p:cNvPr id="254980" name="Text Box 4"/>
            <p:cNvSpPr txBox="1">
              <a:spLocks noChangeArrowheads="1"/>
            </p:cNvSpPr>
            <p:nvPr/>
          </p:nvSpPr>
          <p:spPr bwMode="auto">
            <a:xfrm>
              <a:off x="539750" y="3471866"/>
              <a:ext cx="3887788" cy="457200"/>
            </a:xfrm>
            <a:prstGeom prst="rect">
              <a:avLst/>
            </a:prstGeom>
            <a:noFill/>
            <a:ln w="19050" algn="ctr">
              <a:noFill/>
              <a:miter lim="800000"/>
              <a:tailEnd type="none" w="med" len="lg"/>
            </a:ln>
            <a:effectLst/>
          </p:spPr>
          <p:txBody>
            <a:bodyPr>
              <a:spAutoFit/>
            </a:bodyPr>
            <a:lstStyle/>
            <a:p>
              <a:pPr>
                <a:spcBef>
                  <a:spcPct val="50000"/>
                </a:spcBef>
              </a:pPr>
              <a:r>
                <a:rPr lang="zh-CN" altLang="en-US" dirty="0">
                  <a:ea typeface="楷体" panose="02010609060101010101" pitchFamily="49" charset="-122"/>
                  <a:cs typeface="Times New Roman" panose="02020603050405020304" pitchFamily="18" charset="0"/>
                </a:rPr>
                <a:t>求一个</a:t>
              </a:r>
              <a:r>
                <a:rPr lang="en-US" altLang="zh-CN" dirty="0" err="1">
                  <a:ea typeface="楷体" panose="02010609060101010101" pitchFamily="49" charset="-122"/>
                  <a:cs typeface="Times New Roman" panose="02020603050405020304" pitchFamily="18" charset="0"/>
                </a:rPr>
                <a:t>AOE</a:t>
              </a:r>
              <a:r>
                <a:rPr lang="zh-CN" altLang="en-US" dirty="0">
                  <a:ea typeface="楷体" panose="02010609060101010101" pitchFamily="49" charset="-122"/>
                  <a:cs typeface="Times New Roman" panose="02020603050405020304" pitchFamily="18" charset="0"/>
                </a:rPr>
                <a:t>的关键路径</a:t>
              </a:r>
            </a:p>
          </p:txBody>
        </p:sp>
        <p:sp>
          <p:nvSpPr>
            <p:cNvPr id="254981" name="AutoShape 5"/>
            <p:cNvSpPr>
              <a:spLocks noChangeArrowheads="1"/>
            </p:cNvSpPr>
            <p:nvPr/>
          </p:nvSpPr>
          <p:spPr bwMode="auto">
            <a:xfrm>
              <a:off x="2339975" y="4066884"/>
              <a:ext cx="288000" cy="648000"/>
            </a:xfrm>
            <a:prstGeom prst="downArrow">
              <a:avLst>
                <a:gd name="adj1" fmla="val 50000"/>
                <a:gd name="adj2" fmla="val 50000"/>
              </a:avLst>
            </a:prstGeom>
            <a:ln>
              <a:tailEnd type="none" w="med" len="lg"/>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254982" name="Text Box 6"/>
            <p:cNvSpPr txBox="1">
              <a:spLocks noChangeArrowheads="1"/>
            </p:cNvSpPr>
            <p:nvPr/>
          </p:nvSpPr>
          <p:spPr bwMode="auto">
            <a:xfrm>
              <a:off x="785786" y="4857760"/>
              <a:ext cx="3643338" cy="457200"/>
            </a:xfrm>
            <a:prstGeom prst="rect">
              <a:avLst/>
            </a:prstGeom>
            <a:noFill/>
            <a:ln w="19050" algn="ctr">
              <a:noFill/>
              <a:miter lim="800000"/>
              <a:tailEnd type="none" w="med" len="lg"/>
            </a:ln>
            <a:effectLst/>
          </p:spPr>
          <p:txBody>
            <a:bodyPr wrap="square">
              <a:spAutoFit/>
            </a:bodyPr>
            <a:lstStyle/>
            <a:p>
              <a:pPr>
                <a:spcBef>
                  <a:spcPct val="50000"/>
                </a:spcBef>
              </a:pPr>
              <a:r>
                <a:rPr lang="zh-CN" altLang="en-US" dirty="0" smtClean="0">
                  <a:ea typeface="楷体" panose="02010609060101010101" pitchFamily="49" charset="-122"/>
                  <a:cs typeface="Times New Roman" panose="02020603050405020304" pitchFamily="18" charset="0"/>
                </a:rPr>
                <a:t>求</a:t>
              </a:r>
              <a:r>
                <a:rPr lang="en-US" altLang="zh-CN" dirty="0" err="1" smtClean="0">
                  <a:ea typeface="楷体" panose="02010609060101010101" pitchFamily="49" charset="-122"/>
                  <a:cs typeface="Times New Roman" panose="02020603050405020304" pitchFamily="18" charset="0"/>
                </a:rPr>
                <a:t>AOE</a:t>
              </a:r>
              <a:r>
                <a:rPr lang="zh-CN" altLang="en-US" dirty="0">
                  <a:ea typeface="楷体" panose="02010609060101010101" pitchFamily="49" charset="-122"/>
                  <a:cs typeface="Times New Roman" panose="02020603050405020304" pitchFamily="18" charset="0"/>
                </a:rPr>
                <a:t>的中的关键</a:t>
              </a:r>
              <a:r>
                <a:rPr lang="zh-CN" altLang="en-US" dirty="0" smtClean="0">
                  <a:ea typeface="楷体" panose="02010609060101010101" pitchFamily="49" charset="-122"/>
                  <a:cs typeface="Times New Roman" panose="02020603050405020304" pitchFamily="18" charset="0"/>
                </a:rPr>
                <a:t>活动</a:t>
              </a:r>
              <a:endParaRPr lang="zh-CN" altLang="en-US" dirty="0">
                <a:ea typeface="楷体" panose="02010609060101010101" pitchFamily="49" charset="-122"/>
                <a:cs typeface="Times New Roman" panose="02020603050405020304" pitchFamily="18" charset="0"/>
              </a:endParaRPr>
            </a:p>
          </p:txBody>
        </p:sp>
      </p:grpSp>
      <p:sp>
        <p:nvSpPr>
          <p:cNvPr id="254984" name="Text Box 8"/>
          <p:cNvSpPr txBox="1">
            <a:spLocks noChangeArrowheads="1"/>
          </p:cNvSpPr>
          <p:nvPr/>
        </p:nvSpPr>
        <p:spPr bwMode="auto">
          <a:xfrm>
            <a:off x="1071538" y="2643182"/>
            <a:ext cx="4000528" cy="461665"/>
          </a:xfrm>
          <a:prstGeom prst="rect">
            <a:avLst/>
          </a:prstGeom>
          <a:noFill/>
          <a:ln w="19050" algn="ctr">
            <a:noFill/>
            <a:miter lim="800000"/>
            <a:tailEnd type="none" w="med" len="lg"/>
          </a:ln>
          <a:effectLst/>
        </p:spPr>
        <p:txBody>
          <a:bodyPr wrap="square">
            <a:spAutoFit/>
          </a:bodyPr>
          <a:lstStyle/>
          <a:p>
            <a:pPr algn="l">
              <a:spcBef>
                <a:spcPct val="50000"/>
              </a:spcBef>
            </a:pPr>
            <a:r>
              <a:rPr lang="zh-CN" altLang="en-US">
                <a:ea typeface="楷体" panose="02010609060101010101" pitchFamily="49" charset="-122"/>
                <a:cs typeface="Times New Roman" panose="02020603050405020304" pitchFamily="18" charset="0"/>
              </a:rPr>
              <a:t>这里</a:t>
            </a:r>
            <a:r>
              <a:rPr lang="zh-CN" altLang="en-US" smtClean="0">
                <a:ea typeface="楷体" panose="02010609060101010101" pitchFamily="49" charset="-122"/>
                <a:cs typeface="Times New Roman" panose="02020603050405020304" pitchFamily="18" charset="0"/>
              </a:rPr>
              <a:t>的给出的求解</a:t>
            </a:r>
            <a:r>
              <a:rPr lang="zh-CN" altLang="en-US" dirty="0">
                <a:ea typeface="楷体" panose="02010609060101010101" pitchFamily="49" charset="-122"/>
                <a:cs typeface="Times New Roman" panose="02020603050405020304" pitchFamily="18" charset="0"/>
              </a:rPr>
              <a:t>方法：</a:t>
            </a:r>
          </a:p>
        </p:txBody>
      </p:sp>
      <p:sp>
        <p:nvSpPr>
          <p:cNvPr id="2" name="幻灯片编号占位符 1"/>
          <p:cNvSpPr>
            <a:spLocks noGrp="1"/>
          </p:cNvSpPr>
          <p:nvPr>
            <p:ph type="sldNum" sz="quarter" idx="12"/>
          </p:nvPr>
        </p:nvSpPr>
        <p:spPr/>
        <p:txBody>
          <a:bodyPr/>
          <a:lstStyle/>
          <a:p>
            <a:fld id="{153172AD-FDDA-44AA-B287-01558B314681}" type="slidenum">
              <a:rPr lang="en-US" altLang="zh-CN" sz="2000" smtClean="0">
                <a:solidFill>
                  <a:srgbClr val="FF0000"/>
                </a:solidFill>
              </a:rPr>
              <a:t>186</a:t>
            </a:fld>
            <a:endParaRPr lang="en-US" altLang="zh-C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49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4" grpId="0" bldLvl="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323850" y="836613"/>
            <a:ext cx="8458200" cy="1729704"/>
          </a:xfrm>
          <a:prstGeom prst="rect">
            <a:avLst/>
          </a:prstGeom>
          <a:noFill/>
          <a:ln w="9525">
            <a:noFill/>
            <a:miter lim="800000"/>
          </a:ln>
          <a:effectLst/>
        </p:spPr>
        <p:txBody>
          <a:bodyPr>
            <a:spAutoFit/>
          </a:bodyPr>
          <a:lstStyle/>
          <a:p>
            <a:pPr algn="l">
              <a:spcBef>
                <a:spcPct val="50000"/>
              </a:spcBef>
            </a:pPr>
            <a:r>
              <a:rPr kumimoji="1" lang="en-US" altLang="zh-CN" dirty="0">
                <a:solidFill>
                  <a:srgbClr val="DB0303"/>
                </a:solidFill>
                <a:ea typeface="楷体" panose="02010609060101010101" pitchFamily="49" charset="-122"/>
                <a:cs typeface="Times New Roman" panose="02020603050405020304" pitchFamily="18" charset="0"/>
              </a:rPr>
              <a:t>  </a:t>
            </a:r>
            <a:r>
              <a:rPr kumimoji="1" lang="zh-CN" altLang="en-US" dirty="0" smtClean="0">
                <a:solidFill>
                  <a:srgbClr val="DB0303"/>
                </a:solidFill>
                <a:ea typeface="楷体" panose="02010609060101010101" pitchFamily="49" charset="-122"/>
                <a:cs typeface="Times New Roman" panose="02020603050405020304" pitchFamily="18" charset="0"/>
              </a:rPr>
              <a:t>（</a:t>
            </a:r>
            <a:r>
              <a:rPr kumimoji="1" lang="en-US" altLang="zh-CN" dirty="0" smtClean="0">
                <a:solidFill>
                  <a:srgbClr val="DB0303"/>
                </a:solidFill>
                <a:ea typeface="楷体" panose="02010609060101010101" pitchFamily="49" charset="-122"/>
                <a:cs typeface="Times New Roman" panose="02020603050405020304" pitchFamily="18" charset="0"/>
              </a:rPr>
              <a:t>1</a:t>
            </a:r>
            <a:r>
              <a:rPr kumimoji="1" lang="zh-CN" altLang="en-US" dirty="0" smtClean="0">
                <a:solidFill>
                  <a:srgbClr val="DB0303"/>
                </a:solidFill>
                <a:ea typeface="楷体" panose="02010609060101010101" pitchFamily="49" charset="-122"/>
                <a:cs typeface="Times New Roman" panose="02020603050405020304" pitchFamily="18" charset="0"/>
              </a:rPr>
              <a:t>）事件</a:t>
            </a:r>
            <a:r>
              <a:rPr kumimoji="1" lang="zh-CN" altLang="en-US" dirty="0">
                <a:solidFill>
                  <a:srgbClr val="DB0303"/>
                </a:solidFill>
                <a:ea typeface="楷体" panose="02010609060101010101" pitchFamily="49" charset="-122"/>
                <a:cs typeface="Times New Roman" panose="02020603050405020304" pitchFamily="18" charset="0"/>
              </a:rPr>
              <a:t>的最早开始和最迟开始时间</a:t>
            </a:r>
          </a:p>
          <a:p>
            <a:pPr algn="l">
              <a:lnSpc>
                <a:spcPct val="90000"/>
              </a:lnSpc>
              <a:spcBef>
                <a:spcPct val="50000"/>
              </a:spcBef>
            </a:pPr>
            <a:r>
              <a:rPr kumimoji="1" lang="zh-CN" altLang="en-US" sz="2800" b="0" dirty="0">
                <a:solidFill>
                  <a:srgbClr val="0000FF"/>
                </a:solidFill>
                <a:ea typeface="楷体" panose="02010609060101010101" pitchFamily="49" charset="-122"/>
                <a:cs typeface="Times New Roman" panose="02020603050405020304" pitchFamily="18" charset="0"/>
              </a:rPr>
              <a:t>     </a:t>
            </a:r>
            <a:r>
              <a:rPr kumimoji="1" lang="zh-CN" altLang="en-US" dirty="0" smtClean="0">
                <a:solidFill>
                  <a:srgbClr val="0000FF"/>
                </a:solidFill>
                <a:ea typeface="楷体" panose="02010609060101010101" pitchFamily="49" charset="-122"/>
                <a:cs typeface="Times New Roman" panose="02020603050405020304" pitchFamily="18" charset="0"/>
              </a:rPr>
              <a:t>事件</a:t>
            </a:r>
            <a:r>
              <a:rPr kumimoji="1" lang="en-US" altLang="zh-CN" i="1" dirty="0">
                <a:solidFill>
                  <a:srgbClr val="0000FF"/>
                </a:solidFill>
                <a:ea typeface="楷体" panose="02010609060101010101" pitchFamily="49" charset="-122"/>
                <a:cs typeface="Times New Roman" panose="02020603050405020304" pitchFamily="18" charset="0"/>
              </a:rPr>
              <a:t>v</a:t>
            </a:r>
            <a:r>
              <a:rPr kumimoji="1" lang="zh-CN" altLang="en-US" dirty="0">
                <a:solidFill>
                  <a:srgbClr val="0000FF"/>
                </a:solidFill>
                <a:ea typeface="楷体" panose="02010609060101010101" pitchFamily="49" charset="-122"/>
                <a:cs typeface="Times New Roman" panose="02020603050405020304" pitchFamily="18" charset="0"/>
              </a:rPr>
              <a:t>的最早开始时间：规定源点事件的最早开始时间为</a:t>
            </a:r>
            <a:r>
              <a:rPr kumimoji="1" lang="en-US" altLang="zh-CN" dirty="0">
                <a:solidFill>
                  <a:srgbClr val="0000FF"/>
                </a:solidFill>
                <a:ea typeface="楷体" panose="02010609060101010101" pitchFamily="49" charset="-122"/>
                <a:cs typeface="Times New Roman" panose="02020603050405020304" pitchFamily="18" charset="0"/>
              </a:rPr>
              <a:t>0</a:t>
            </a:r>
            <a:r>
              <a:rPr kumimoji="1" lang="zh-CN" altLang="en-US" dirty="0">
                <a:solidFill>
                  <a:srgbClr val="0000FF"/>
                </a:solidFill>
                <a:ea typeface="楷体" panose="02010609060101010101" pitchFamily="49" charset="-122"/>
                <a:cs typeface="Times New Roman" panose="02020603050405020304" pitchFamily="18" charset="0"/>
              </a:rPr>
              <a:t>。定义图中任一事件</a:t>
            </a:r>
            <a:r>
              <a:rPr kumimoji="1" lang="en-US" altLang="zh-CN" i="1" dirty="0">
                <a:solidFill>
                  <a:srgbClr val="0000FF"/>
                </a:solidFill>
                <a:ea typeface="楷体" panose="02010609060101010101" pitchFamily="49" charset="-122"/>
                <a:cs typeface="Times New Roman" panose="02020603050405020304" pitchFamily="18" charset="0"/>
              </a:rPr>
              <a:t>v</a:t>
            </a:r>
            <a:r>
              <a:rPr kumimoji="1" lang="zh-CN" altLang="en-US" dirty="0">
                <a:solidFill>
                  <a:srgbClr val="0000FF"/>
                </a:solidFill>
                <a:ea typeface="楷体" panose="02010609060101010101" pitchFamily="49" charset="-122"/>
                <a:cs typeface="Times New Roman" panose="02020603050405020304" pitchFamily="18" charset="0"/>
              </a:rPr>
              <a:t>的</a:t>
            </a:r>
            <a:r>
              <a:rPr kumimoji="1" lang="zh-CN" altLang="en-US" dirty="0">
                <a:solidFill>
                  <a:srgbClr val="FF0000"/>
                </a:solidFill>
                <a:ea typeface="楷体" panose="02010609060101010101" pitchFamily="49" charset="-122"/>
                <a:cs typeface="Times New Roman" panose="02020603050405020304" pitchFamily="18" charset="0"/>
              </a:rPr>
              <a:t>最早开始时间</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dirty="0" smtClean="0">
                <a:solidFill>
                  <a:srgbClr val="0000FF"/>
                </a:solidFill>
                <a:ea typeface="楷体" panose="02010609060101010101" pitchFamily="49" charset="-122"/>
                <a:cs typeface="Times New Roman" panose="02020603050405020304" pitchFamily="18" charset="0"/>
              </a:rPr>
              <a:t>earliest</a:t>
            </a:r>
            <a:r>
              <a:rPr kumimoji="1" lang="zh-CN" altLang="en-US" dirty="0" smtClean="0">
                <a:solidFill>
                  <a:srgbClr val="0000FF"/>
                </a:solidFill>
                <a:ea typeface="楷体" panose="02010609060101010101" pitchFamily="49" charset="-122"/>
                <a:cs typeface="Times New Roman" panose="02020603050405020304" pitchFamily="18" charset="0"/>
              </a:rPr>
              <a:t>）</a:t>
            </a:r>
            <a:r>
              <a:rPr kumimoji="1" lang="zh-CN" altLang="en-US" dirty="0" smtClean="0">
                <a:ea typeface="楷体" panose="02010609060101010101" pitchFamily="49" charset="-122"/>
                <a:cs typeface="Times New Roman" panose="02020603050405020304" pitchFamily="18" charset="0"/>
              </a:rPr>
              <a:t> </a:t>
            </a:r>
            <a:r>
              <a:rPr kumimoji="1" lang="en-US" altLang="zh-CN" dirty="0" err="1" smtClean="0">
                <a:ea typeface="楷体" panose="02010609060101010101" pitchFamily="49" charset="-122"/>
                <a:cs typeface="Times New Roman" panose="02020603050405020304" pitchFamily="18" charset="0"/>
              </a:rPr>
              <a:t>v</a:t>
            </a:r>
            <a:r>
              <a:rPr kumimoji="1" lang="en-US" altLang="zh-CN" dirty="0" err="1" smtClean="0">
                <a:solidFill>
                  <a:srgbClr val="0000FF"/>
                </a:solidFill>
                <a:ea typeface="楷体" panose="02010609060101010101" pitchFamily="49" charset="-122"/>
                <a:cs typeface="Times New Roman" panose="02020603050405020304" pitchFamily="18" charset="0"/>
              </a:rPr>
              <a:t>e</a:t>
            </a:r>
            <a:r>
              <a:rPr kumimoji="1" lang="en-US" altLang="zh-CN" dirty="0" smtClean="0">
                <a:solidFill>
                  <a:srgbClr val="0000FF"/>
                </a:solidFill>
                <a:ea typeface="楷体" panose="02010609060101010101" pitchFamily="49" charset="-122"/>
                <a:cs typeface="Times New Roman" panose="02020603050405020304" pitchFamily="18" charset="0"/>
              </a:rPr>
              <a:t>(</a:t>
            </a:r>
            <a:r>
              <a:rPr kumimoji="1" lang="en-US" altLang="zh-CN" i="1" dirty="0" smtClean="0">
                <a:solidFill>
                  <a:srgbClr val="0000FF"/>
                </a:solidFill>
                <a:ea typeface="楷体" panose="02010609060101010101" pitchFamily="49" charset="-122"/>
                <a:cs typeface="Times New Roman" panose="02020603050405020304" pitchFamily="18" charset="0"/>
              </a:rPr>
              <a:t>v</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等于</a:t>
            </a:r>
            <a:r>
              <a:rPr kumimoji="1" lang="en-US" altLang="zh-CN" i="1" dirty="0">
                <a:solidFill>
                  <a:srgbClr val="0000FF"/>
                </a:solidFill>
                <a:ea typeface="楷体" panose="02010609060101010101" pitchFamily="49" charset="-122"/>
                <a:cs typeface="Times New Roman" panose="02020603050405020304" pitchFamily="18" charset="0"/>
              </a:rPr>
              <a:t>x</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y</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z</a:t>
            </a:r>
            <a:r>
              <a:rPr kumimoji="1" lang="zh-CN" altLang="en-US" dirty="0">
                <a:solidFill>
                  <a:srgbClr val="0000FF"/>
                </a:solidFill>
                <a:ea typeface="楷体" panose="02010609060101010101" pitchFamily="49" charset="-122"/>
                <a:cs typeface="Times New Roman" panose="02020603050405020304" pitchFamily="18" charset="0"/>
              </a:rPr>
              <a:t>到</a:t>
            </a:r>
            <a:r>
              <a:rPr kumimoji="1" lang="en-US" altLang="zh-CN" i="1" dirty="0">
                <a:solidFill>
                  <a:srgbClr val="0000FF"/>
                </a:solidFill>
                <a:ea typeface="楷体" panose="02010609060101010101" pitchFamily="49" charset="-122"/>
                <a:cs typeface="Times New Roman" panose="02020603050405020304" pitchFamily="18" charset="0"/>
              </a:rPr>
              <a:t>v</a:t>
            </a:r>
            <a:r>
              <a:rPr kumimoji="1" lang="zh-CN" altLang="en-US" dirty="0">
                <a:solidFill>
                  <a:srgbClr val="0000FF"/>
                </a:solidFill>
                <a:ea typeface="楷体" panose="02010609060101010101" pitchFamily="49" charset="-122"/>
                <a:cs typeface="Times New Roman" panose="02020603050405020304" pitchFamily="18" charset="0"/>
              </a:rPr>
              <a:t>所有路径长度的最大</a:t>
            </a:r>
            <a:r>
              <a:rPr kumimoji="1" lang="zh-CN" altLang="en-US" dirty="0" smtClean="0">
                <a:solidFill>
                  <a:srgbClr val="0000FF"/>
                </a:solidFill>
                <a:ea typeface="楷体" panose="02010609060101010101" pitchFamily="49" charset="-122"/>
                <a:cs typeface="Times New Roman" panose="02020603050405020304" pitchFamily="18" charset="0"/>
              </a:rPr>
              <a:t>值： </a:t>
            </a:r>
            <a:endParaRPr kumimoji="1" lang="zh-CN" altLang="en-US" dirty="0">
              <a:solidFill>
                <a:srgbClr val="0000FF"/>
              </a:solidFill>
              <a:ea typeface="楷体" panose="02010609060101010101" pitchFamily="49" charset="-122"/>
              <a:cs typeface="Times New Roman" panose="02020603050405020304" pitchFamily="18" charset="0"/>
            </a:endParaRPr>
          </a:p>
        </p:txBody>
      </p:sp>
      <p:sp>
        <p:nvSpPr>
          <p:cNvPr id="86020" name="Rectangle 4"/>
          <p:cNvSpPr>
            <a:spLocks noChangeArrowheads="1"/>
          </p:cNvSpPr>
          <p:nvPr/>
        </p:nvSpPr>
        <p:spPr bwMode="auto">
          <a:xfrm>
            <a:off x="1184279" y="2643182"/>
            <a:ext cx="6459555" cy="956773"/>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08000" rIns="180000" bIns="108000">
            <a:spAutoFit/>
          </a:bodyPr>
          <a:lstStyle/>
          <a:p>
            <a:pPr algn="l">
              <a:lnSpc>
                <a:spcPct val="120000"/>
              </a:lnSpc>
            </a:pP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为源点时</a:t>
            </a:r>
          </a:p>
          <a:p>
            <a:pPr algn="l">
              <a:lnSpc>
                <a:spcPct val="120000"/>
              </a:lnSpc>
            </a:pP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DB0303"/>
                </a:solidFill>
                <a:latin typeface="Times New Roman" panose="02020603050405020304" pitchFamily="18" charset="0"/>
                <a:ea typeface="楷体" panose="02010609060101010101" pitchFamily="49" charset="-122"/>
                <a:cs typeface="Times New Roman" panose="02020603050405020304" pitchFamily="18" charset="0"/>
              </a:rPr>
              <a:t>MAX</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x</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y</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z</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否则</a:t>
            </a:r>
          </a:p>
        </p:txBody>
      </p:sp>
      <p:sp>
        <p:nvSpPr>
          <p:cNvPr id="87064" name="Text Box 24"/>
          <p:cNvSpPr txBox="1">
            <a:spLocks noChangeArrowheads="1"/>
          </p:cNvSpPr>
          <p:nvPr/>
        </p:nvSpPr>
        <p:spPr bwMode="auto">
          <a:xfrm>
            <a:off x="323850" y="188913"/>
            <a:ext cx="3527425" cy="457200"/>
          </a:xfrm>
          <a:prstGeom prst="rect">
            <a:avLst/>
          </a:prstGeom>
          <a:solidFill>
            <a:schemeClr val="accent2"/>
          </a:solidFill>
          <a:ln w="19050" algn="ctr">
            <a:noFill/>
            <a:miter lim="800000"/>
            <a:tailEnd type="none" w="med" len="lg"/>
          </a:ln>
          <a:effectLst/>
        </p:spPr>
        <p:txBody>
          <a:bodyPr>
            <a:spAutoFit/>
          </a:bodyPr>
          <a:lstStyle/>
          <a:p>
            <a:pPr>
              <a:spcBef>
                <a:spcPct val="50000"/>
              </a:spcBef>
            </a:pPr>
            <a:r>
              <a:rPr kumimoji="1" lang="en-US" altLang="zh-CN" smtClean="0">
                <a:solidFill>
                  <a:schemeClr val="bg1"/>
                </a:solidFill>
                <a:latin typeface="微软雅黑" panose="020B0503020204020204" charset="-122"/>
                <a:ea typeface="微软雅黑" panose="020B0503020204020204" charset="-122"/>
                <a:cs typeface="Times New Roman" panose="02020603050405020304" pitchFamily="18" charset="0"/>
              </a:rPr>
              <a:t>3</a:t>
            </a:r>
            <a:r>
              <a:rPr kumimoji="1" lang="zh-CN" altLang="en-US" smtClean="0">
                <a:solidFill>
                  <a:schemeClr val="bg1"/>
                </a:solidFill>
                <a:latin typeface="微软雅黑" panose="020B0503020204020204" charset="-122"/>
                <a:ea typeface="微软雅黑" panose="020B0503020204020204" charset="-122"/>
                <a:cs typeface="Times New Roman" panose="02020603050405020304" pitchFamily="18" charset="0"/>
              </a:rPr>
              <a:t>、求</a:t>
            </a:r>
            <a:r>
              <a:rPr kumimoji="1" lang="zh-CN" altLang="en-US" dirty="0">
                <a:solidFill>
                  <a:schemeClr val="bg1"/>
                </a:solidFill>
                <a:latin typeface="微软雅黑" panose="020B0503020204020204" charset="-122"/>
                <a:ea typeface="微软雅黑" panose="020B0503020204020204" charset="-122"/>
                <a:cs typeface="Times New Roman" panose="02020603050405020304" pitchFamily="18" charset="0"/>
              </a:rPr>
              <a:t>关键路径的过程</a:t>
            </a:r>
          </a:p>
        </p:txBody>
      </p:sp>
      <p:grpSp>
        <p:nvGrpSpPr>
          <p:cNvPr id="24" name="组合 23"/>
          <p:cNvGrpSpPr/>
          <p:nvPr/>
        </p:nvGrpSpPr>
        <p:grpSpPr>
          <a:xfrm>
            <a:off x="611188" y="3860800"/>
            <a:ext cx="7993062" cy="2782910"/>
            <a:chOff x="611188" y="3860800"/>
            <a:chExt cx="7993062" cy="2782910"/>
          </a:xfrm>
        </p:grpSpPr>
        <p:sp>
          <p:nvSpPr>
            <p:cNvPr id="87062" name="Text Box 22"/>
            <p:cNvSpPr txBox="1">
              <a:spLocks noChangeArrowheads="1"/>
            </p:cNvSpPr>
            <p:nvPr/>
          </p:nvSpPr>
          <p:spPr bwMode="auto">
            <a:xfrm>
              <a:off x="4643438" y="4581525"/>
              <a:ext cx="3960812" cy="938719"/>
            </a:xfrm>
            <a:prstGeom prst="rect">
              <a:avLst/>
            </a:prstGeom>
            <a:noFill/>
            <a:ln w="19050" algn="ctr">
              <a:noFill/>
              <a:miter lim="800000"/>
              <a:tailEnd type="none" w="med" len="lg"/>
            </a:ln>
            <a:effectLst/>
          </p:spPr>
          <p:txBody>
            <a:bodyPr>
              <a:spAutoFit/>
            </a:bodyPr>
            <a:lstStyle/>
            <a:p>
              <a:pPr algn="l">
                <a:spcBef>
                  <a:spcPct val="50000"/>
                </a:spcBef>
              </a:pPr>
              <a:r>
                <a:rPr lang="zh-CN" altLang="en-US" sz="2200" dirty="0">
                  <a:solidFill>
                    <a:srgbClr val="0000CC"/>
                  </a:solidFill>
                  <a:ea typeface="楷体" panose="02010609060101010101" pitchFamily="49" charset="-122"/>
                  <a:cs typeface="Times New Roman" panose="02020603050405020304" pitchFamily="18" charset="0"/>
                </a:rPr>
                <a:t>从左向右推进计算</a:t>
              </a:r>
            </a:p>
            <a:p>
              <a:pPr algn="l">
                <a:spcBef>
                  <a:spcPct val="50000"/>
                </a:spcBef>
              </a:pPr>
              <a:r>
                <a:rPr lang="zh-CN" altLang="en-US" sz="2200" dirty="0">
                  <a:solidFill>
                    <a:srgbClr val="0000CC"/>
                  </a:solidFill>
                  <a:ea typeface="楷体" panose="02010609060101010101" pitchFamily="49" charset="-122"/>
                  <a:cs typeface="Times New Roman" panose="02020603050405020304" pitchFamily="18" charset="0"/>
                </a:rPr>
                <a:t>这是为什么源点要</a:t>
              </a:r>
              <a:r>
                <a:rPr lang="zh-CN" altLang="en-US" sz="2200" dirty="0" smtClean="0">
                  <a:solidFill>
                    <a:srgbClr val="0000CC"/>
                  </a:solidFill>
                  <a:ea typeface="楷体" panose="02010609060101010101" pitchFamily="49" charset="-122"/>
                  <a:cs typeface="Times New Roman" panose="02020603050405020304" pitchFamily="18" charset="0"/>
                </a:rPr>
                <a:t>唯一！</a:t>
              </a:r>
              <a:endParaRPr lang="zh-CN" altLang="en-US" sz="2200" dirty="0">
                <a:solidFill>
                  <a:srgbClr val="0000CC"/>
                </a:solidFill>
                <a:ea typeface="楷体" panose="02010609060101010101" pitchFamily="49" charset="-122"/>
                <a:cs typeface="Times New Roman" panose="02020603050405020304" pitchFamily="18" charset="0"/>
              </a:endParaRPr>
            </a:p>
          </p:txBody>
        </p:sp>
        <p:sp>
          <p:nvSpPr>
            <p:cNvPr id="87063" name="Oval 23"/>
            <p:cNvSpPr>
              <a:spLocks noChangeArrowheads="1"/>
            </p:cNvSpPr>
            <p:nvPr/>
          </p:nvSpPr>
          <p:spPr bwMode="auto">
            <a:xfrm>
              <a:off x="611188" y="3860800"/>
              <a:ext cx="1800225" cy="2592388"/>
            </a:xfrm>
            <a:prstGeom prst="ellipse">
              <a:avLst/>
            </a:prstGeom>
            <a:solidFill>
              <a:schemeClr val="accent1">
                <a:alpha val="0"/>
              </a:schemeClr>
            </a:solidFill>
            <a:ln w="19050" algn="ctr">
              <a:solidFill>
                <a:srgbClr val="3333FF"/>
              </a:solidFill>
              <a:prstDash val="sysDot"/>
              <a:round/>
              <a:tailEnd type="none" w="med" len="lg"/>
            </a:ln>
            <a:effectLst/>
          </p:spPr>
          <p:txBody>
            <a:bodyPr wrap="none" anchor="ctr"/>
            <a:lstStyle/>
            <a:p>
              <a:endParaRPr lang="zh-CN" altLang="en-US"/>
            </a:p>
          </p:txBody>
        </p:sp>
        <p:grpSp>
          <p:nvGrpSpPr>
            <p:cNvPr id="2" name="Group 21"/>
            <p:cNvGrpSpPr/>
            <p:nvPr/>
          </p:nvGrpSpPr>
          <p:grpSpPr bwMode="auto">
            <a:xfrm>
              <a:off x="755650" y="4148138"/>
              <a:ext cx="3816350" cy="1944687"/>
              <a:chOff x="1474" y="2477"/>
              <a:chExt cx="2404" cy="1225"/>
            </a:xfrm>
          </p:grpSpPr>
          <p:sp>
            <p:nvSpPr>
              <p:cNvPr id="87046" name="Oval 6"/>
              <p:cNvSpPr>
                <a:spLocks noChangeArrowheads="1"/>
              </p:cNvSpPr>
              <p:nvPr/>
            </p:nvSpPr>
            <p:spPr bwMode="auto">
              <a:xfrm>
                <a:off x="1928" y="2477"/>
                <a:ext cx="227"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0000CC"/>
                    </a:solidFill>
                    <a:latin typeface="Times New Roman" panose="02020603050405020304" pitchFamily="18" charset="0"/>
                    <a:cs typeface="Times New Roman" panose="02020603050405020304" pitchFamily="18" charset="0"/>
                  </a:rPr>
                  <a:t>x</a:t>
                </a:r>
              </a:p>
            </p:txBody>
          </p:sp>
          <p:sp>
            <p:nvSpPr>
              <p:cNvPr id="87047" name="Oval 7"/>
              <p:cNvSpPr>
                <a:spLocks noChangeArrowheads="1"/>
              </p:cNvSpPr>
              <p:nvPr/>
            </p:nvSpPr>
            <p:spPr bwMode="auto">
              <a:xfrm>
                <a:off x="1928" y="2976"/>
                <a:ext cx="227"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0000CC"/>
                    </a:solidFill>
                    <a:latin typeface="Times New Roman" panose="02020603050405020304" pitchFamily="18" charset="0"/>
                    <a:cs typeface="Times New Roman" panose="02020603050405020304" pitchFamily="18" charset="0"/>
                  </a:rPr>
                  <a:t>y</a:t>
                </a:r>
              </a:p>
            </p:txBody>
          </p:sp>
          <p:sp>
            <p:nvSpPr>
              <p:cNvPr id="87048" name="Oval 8"/>
              <p:cNvSpPr>
                <a:spLocks noChangeArrowheads="1"/>
              </p:cNvSpPr>
              <p:nvPr/>
            </p:nvSpPr>
            <p:spPr bwMode="auto">
              <a:xfrm>
                <a:off x="1928" y="3430"/>
                <a:ext cx="227"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0000CC"/>
                    </a:solidFill>
                    <a:latin typeface="Times New Roman" panose="02020603050405020304" pitchFamily="18" charset="0"/>
                    <a:cs typeface="Times New Roman" panose="02020603050405020304" pitchFamily="18" charset="0"/>
                  </a:rPr>
                  <a:t>z</a:t>
                </a:r>
              </a:p>
            </p:txBody>
          </p:sp>
          <p:sp>
            <p:nvSpPr>
              <p:cNvPr id="87049" name="Oval 9"/>
              <p:cNvSpPr>
                <a:spLocks noChangeArrowheads="1"/>
              </p:cNvSpPr>
              <p:nvPr/>
            </p:nvSpPr>
            <p:spPr bwMode="auto">
              <a:xfrm>
                <a:off x="2880" y="2976"/>
                <a:ext cx="227"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0000CC"/>
                    </a:solidFill>
                    <a:latin typeface="Times New Roman" panose="02020603050405020304" pitchFamily="18" charset="0"/>
                    <a:cs typeface="Times New Roman" panose="02020603050405020304" pitchFamily="18" charset="0"/>
                  </a:rPr>
                  <a:t>v</a:t>
                </a:r>
              </a:p>
            </p:txBody>
          </p:sp>
          <p:sp>
            <p:nvSpPr>
              <p:cNvPr id="87050" name="Line 10"/>
              <p:cNvSpPr>
                <a:spLocks noChangeShapeType="1"/>
              </p:cNvSpPr>
              <p:nvPr/>
            </p:nvSpPr>
            <p:spPr bwMode="auto">
              <a:xfrm>
                <a:off x="2155" y="2613"/>
                <a:ext cx="726" cy="454"/>
              </a:xfrm>
              <a:prstGeom prst="line">
                <a:avLst/>
              </a:prstGeom>
              <a:noFill/>
              <a:ln w="19050">
                <a:solidFill>
                  <a:srgbClr val="3333FF"/>
                </a:solidFill>
                <a:round/>
                <a:tailEnd type="stealth" w="med" len="lg"/>
              </a:ln>
              <a:effectLst/>
            </p:spPr>
            <p:txBody>
              <a:bodyPr wrap="none"/>
              <a:lstStyle/>
              <a:p>
                <a:endParaRPr lang="zh-CN" altLang="en-US"/>
              </a:p>
            </p:txBody>
          </p:sp>
          <p:sp>
            <p:nvSpPr>
              <p:cNvPr id="87051" name="Line 11"/>
              <p:cNvSpPr>
                <a:spLocks noChangeShapeType="1"/>
              </p:cNvSpPr>
              <p:nvPr/>
            </p:nvSpPr>
            <p:spPr bwMode="auto">
              <a:xfrm>
                <a:off x="2155" y="3112"/>
                <a:ext cx="726" cy="0"/>
              </a:xfrm>
              <a:prstGeom prst="line">
                <a:avLst/>
              </a:prstGeom>
              <a:noFill/>
              <a:ln w="19050">
                <a:solidFill>
                  <a:srgbClr val="3333FF"/>
                </a:solidFill>
                <a:round/>
                <a:tailEnd type="stealth" w="med" len="lg"/>
              </a:ln>
              <a:effectLst/>
            </p:spPr>
            <p:txBody>
              <a:bodyPr wrap="none"/>
              <a:lstStyle/>
              <a:p>
                <a:endParaRPr lang="zh-CN" altLang="en-US"/>
              </a:p>
            </p:txBody>
          </p:sp>
          <p:sp>
            <p:nvSpPr>
              <p:cNvPr id="87052" name="Line 12"/>
              <p:cNvSpPr>
                <a:spLocks noChangeShapeType="1"/>
              </p:cNvSpPr>
              <p:nvPr/>
            </p:nvSpPr>
            <p:spPr bwMode="auto">
              <a:xfrm flipV="1">
                <a:off x="2155" y="3157"/>
                <a:ext cx="726" cy="409"/>
              </a:xfrm>
              <a:prstGeom prst="line">
                <a:avLst/>
              </a:prstGeom>
              <a:noFill/>
              <a:ln w="19050">
                <a:solidFill>
                  <a:srgbClr val="3333FF"/>
                </a:solidFill>
                <a:round/>
                <a:tailEnd type="stealth" w="med" len="lg"/>
              </a:ln>
              <a:effectLst/>
            </p:spPr>
            <p:txBody>
              <a:bodyPr wrap="none"/>
              <a:lstStyle/>
              <a:p>
                <a:endParaRPr lang="zh-CN" altLang="en-US"/>
              </a:p>
            </p:txBody>
          </p:sp>
          <p:sp>
            <p:nvSpPr>
              <p:cNvPr id="87053" name="Text Box 13"/>
              <p:cNvSpPr txBox="1">
                <a:spLocks noChangeArrowheads="1"/>
              </p:cNvSpPr>
              <p:nvPr/>
            </p:nvSpPr>
            <p:spPr bwMode="auto">
              <a:xfrm>
                <a:off x="2427" y="2590"/>
                <a:ext cx="227" cy="250"/>
              </a:xfrm>
              <a:prstGeom prst="rect">
                <a:avLst/>
              </a:prstGeom>
              <a:noFill/>
              <a:ln w="19050" algn="ctr">
                <a:noFill/>
                <a:miter lim="800000"/>
                <a:tailEnd type="none" w="med" len="lg"/>
              </a:ln>
              <a:effectLst/>
            </p:spPr>
            <p:txBody>
              <a:bodyPr>
                <a:spAutoFit/>
              </a:bodyPr>
              <a:lstStyle/>
              <a:p>
                <a:pPr>
                  <a:spcBef>
                    <a:spcPct val="50000"/>
                  </a:spcBef>
                </a:pPr>
                <a:r>
                  <a:rPr lang="en-US" altLang="zh-CN" sz="2000" i="1"/>
                  <a:t>a</a:t>
                </a:r>
              </a:p>
            </p:txBody>
          </p:sp>
          <p:sp>
            <p:nvSpPr>
              <p:cNvPr id="87054" name="Text Box 14"/>
              <p:cNvSpPr txBox="1">
                <a:spLocks noChangeArrowheads="1"/>
              </p:cNvSpPr>
              <p:nvPr/>
            </p:nvSpPr>
            <p:spPr bwMode="auto">
              <a:xfrm>
                <a:off x="2291" y="2862"/>
                <a:ext cx="227" cy="250"/>
              </a:xfrm>
              <a:prstGeom prst="rect">
                <a:avLst/>
              </a:prstGeom>
              <a:noFill/>
              <a:ln w="19050" algn="ctr">
                <a:noFill/>
                <a:miter lim="800000"/>
                <a:tailEnd type="none" w="med" len="lg"/>
              </a:ln>
              <a:effectLst/>
            </p:spPr>
            <p:txBody>
              <a:bodyPr>
                <a:spAutoFit/>
              </a:bodyPr>
              <a:lstStyle/>
              <a:p>
                <a:pPr>
                  <a:spcBef>
                    <a:spcPct val="50000"/>
                  </a:spcBef>
                </a:pPr>
                <a:r>
                  <a:rPr lang="en-US" altLang="zh-CN" sz="2000" i="1"/>
                  <a:t>b</a:t>
                </a:r>
              </a:p>
            </p:txBody>
          </p:sp>
          <p:sp>
            <p:nvSpPr>
              <p:cNvPr id="87055" name="Text Box 15"/>
              <p:cNvSpPr txBox="1">
                <a:spLocks noChangeArrowheads="1"/>
              </p:cNvSpPr>
              <p:nvPr/>
            </p:nvSpPr>
            <p:spPr bwMode="auto">
              <a:xfrm>
                <a:off x="2246" y="3179"/>
                <a:ext cx="227" cy="250"/>
              </a:xfrm>
              <a:prstGeom prst="rect">
                <a:avLst/>
              </a:prstGeom>
              <a:noFill/>
              <a:ln w="19050" algn="ctr">
                <a:noFill/>
                <a:miter lim="800000"/>
                <a:tailEnd type="none" w="med" len="lg"/>
              </a:ln>
              <a:effectLst/>
            </p:spPr>
            <p:txBody>
              <a:bodyPr>
                <a:spAutoFit/>
              </a:bodyPr>
              <a:lstStyle/>
              <a:p>
                <a:pPr>
                  <a:spcBef>
                    <a:spcPct val="50000"/>
                  </a:spcBef>
                </a:pPr>
                <a:r>
                  <a:rPr lang="en-US" altLang="zh-CN" sz="2000" i="1"/>
                  <a:t>c</a:t>
                </a:r>
              </a:p>
            </p:txBody>
          </p:sp>
          <p:sp>
            <p:nvSpPr>
              <p:cNvPr id="87057" name="Text Box 17"/>
              <p:cNvSpPr txBox="1">
                <a:spLocks noChangeArrowheads="1"/>
              </p:cNvSpPr>
              <p:nvPr/>
            </p:nvSpPr>
            <p:spPr bwMode="auto">
              <a:xfrm>
                <a:off x="3061" y="2795"/>
                <a:ext cx="817"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smtClean="0">
                    <a:solidFill>
                      <a:srgbClr val="DB0303"/>
                    </a:solidFill>
                  </a:rPr>
                  <a:t>ve</a:t>
                </a:r>
                <a:r>
                  <a:rPr lang="en-US" altLang="zh-CN" sz="2000" dirty="0" smtClean="0">
                    <a:solidFill>
                      <a:srgbClr val="DB0303"/>
                    </a:solidFill>
                  </a:rPr>
                  <a:t>(</a:t>
                </a:r>
                <a:r>
                  <a:rPr lang="en-US" altLang="zh-CN" sz="2000" i="1" dirty="0" smtClean="0">
                    <a:solidFill>
                      <a:srgbClr val="DB0303"/>
                    </a:solidFill>
                  </a:rPr>
                  <a:t>v</a:t>
                </a:r>
                <a:r>
                  <a:rPr lang="en-US" altLang="zh-CN" sz="2000" dirty="0">
                    <a:solidFill>
                      <a:srgbClr val="DB0303"/>
                    </a:solidFill>
                  </a:rPr>
                  <a:t>)=?</a:t>
                </a:r>
              </a:p>
            </p:txBody>
          </p:sp>
          <p:sp>
            <p:nvSpPr>
              <p:cNvPr id="87058" name="Text Box 18"/>
              <p:cNvSpPr txBox="1">
                <a:spLocks noChangeArrowheads="1"/>
              </p:cNvSpPr>
              <p:nvPr/>
            </p:nvSpPr>
            <p:spPr bwMode="auto">
              <a:xfrm>
                <a:off x="1474" y="2478"/>
                <a:ext cx="454"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smtClean="0"/>
                  <a:t>ve</a:t>
                </a:r>
                <a:r>
                  <a:rPr lang="en-US" altLang="zh-CN" sz="2000" dirty="0" smtClean="0"/>
                  <a:t>(</a:t>
                </a:r>
                <a:r>
                  <a:rPr lang="en-US" altLang="zh-CN" sz="2000" i="1" dirty="0" smtClean="0"/>
                  <a:t>x</a:t>
                </a:r>
                <a:r>
                  <a:rPr lang="en-US" altLang="zh-CN" sz="2000" dirty="0"/>
                  <a:t>)</a:t>
                </a:r>
              </a:p>
            </p:txBody>
          </p:sp>
          <p:sp>
            <p:nvSpPr>
              <p:cNvPr id="87059" name="Text Box 19"/>
              <p:cNvSpPr txBox="1">
                <a:spLocks noChangeArrowheads="1"/>
              </p:cNvSpPr>
              <p:nvPr/>
            </p:nvSpPr>
            <p:spPr bwMode="auto">
              <a:xfrm>
                <a:off x="1474" y="2976"/>
                <a:ext cx="454"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smtClean="0"/>
                  <a:t>ve</a:t>
                </a:r>
                <a:r>
                  <a:rPr lang="en-US" altLang="zh-CN" sz="2000" dirty="0" smtClean="0"/>
                  <a:t>(</a:t>
                </a:r>
                <a:r>
                  <a:rPr lang="en-US" altLang="zh-CN" sz="2000" i="1" dirty="0" smtClean="0"/>
                  <a:t>y</a:t>
                </a:r>
                <a:r>
                  <a:rPr lang="en-US" altLang="zh-CN" sz="2000" dirty="0"/>
                  <a:t>)</a:t>
                </a:r>
              </a:p>
            </p:txBody>
          </p:sp>
          <p:sp>
            <p:nvSpPr>
              <p:cNvPr id="87060" name="Text Box 20"/>
              <p:cNvSpPr txBox="1">
                <a:spLocks noChangeArrowheads="1"/>
              </p:cNvSpPr>
              <p:nvPr/>
            </p:nvSpPr>
            <p:spPr bwMode="auto">
              <a:xfrm>
                <a:off x="1474" y="3452"/>
                <a:ext cx="454"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smtClean="0"/>
                  <a:t>ve</a:t>
                </a:r>
                <a:r>
                  <a:rPr lang="en-US" altLang="zh-CN" sz="2000" dirty="0" smtClean="0"/>
                  <a:t>(</a:t>
                </a:r>
                <a:r>
                  <a:rPr lang="en-US" altLang="zh-CN" sz="2000" i="1" dirty="0" smtClean="0"/>
                  <a:t>z</a:t>
                </a:r>
                <a:r>
                  <a:rPr lang="en-US" altLang="zh-CN" sz="2000" dirty="0"/>
                  <a:t>)</a:t>
                </a:r>
              </a:p>
            </p:txBody>
          </p:sp>
        </p:grpSp>
        <p:sp>
          <p:nvSpPr>
            <p:cNvPr id="22" name="右箭头 21"/>
            <p:cNvSpPr/>
            <p:nvPr/>
          </p:nvSpPr>
          <p:spPr>
            <a:xfrm>
              <a:off x="1428728" y="6500834"/>
              <a:ext cx="1643074" cy="14287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grpSp>
      <p:sp>
        <p:nvSpPr>
          <p:cNvPr id="3" name="幻灯片编号占位符 2"/>
          <p:cNvSpPr>
            <a:spLocks noGrp="1"/>
          </p:cNvSpPr>
          <p:nvPr>
            <p:ph type="sldNum" sz="quarter" idx="12"/>
          </p:nvPr>
        </p:nvSpPr>
        <p:spPr/>
        <p:txBody>
          <a:bodyPr/>
          <a:lstStyle/>
          <a:p>
            <a:fld id="{7B73CAF9-FD11-4256-9668-6A8A3A0B73F9}" type="slidenum">
              <a:rPr lang="en-US" altLang="zh-CN" smtClean="0"/>
              <a:t>187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bldLvl="0"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04800" y="381000"/>
            <a:ext cx="8534400" cy="1569660"/>
          </a:xfrm>
          <a:prstGeom prst="rect">
            <a:avLst/>
          </a:prstGeom>
          <a:noFill/>
          <a:ln w="9525">
            <a:noFill/>
            <a:miter lim="800000"/>
          </a:ln>
          <a:effectLst/>
        </p:spPr>
        <p:txBody>
          <a:bodyPr>
            <a:spAutoFit/>
          </a:bodyPr>
          <a:lstStyle/>
          <a:p>
            <a:pPr algn="just">
              <a:spcBef>
                <a:spcPct val="50000"/>
              </a:spcBef>
            </a:pPr>
            <a:r>
              <a:rPr kumimoji="1" lang="zh-CN" altLang="en-US" dirty="0" smtClean="0">
                <a:solidFill>
                  <a:srgbClr val="0000FF"/>
                </a:solidFill>
                <a:ea typeface="楷体" panose="02010609060101010101" pitchFamily="49" charset="-122"/>
                <a:cs typeface="Times New Roman" panose="02020603050405020304" pitchFamily="18" charset="0"/>
              </a:rPr>
              <a:t>      事件</a:t>
            </a:r>
            <a:r>
              <a:rPr kumimoji="1" lang="en-US" altLang="zh-CN" i="1" dirty="0">
                <a:solidFill>
                  <a:srgbClr val="0000FF"/>
                </a:solidFill>
                <a:ea typeface="楷体" panose="02010609060101010101" pitchFamily="49" charset="-122"/>
                <a:cs typeface="Times New Roman" panose="02020603050405020304" pitchFamily="18" charset="0"/>
              </a:rPr>
              <a:t>v</a:t>
            </a:r>
            <a:r>
              <a:rPr kumimoji="1" lang="zh-CN" altLang="en-US" dirty="0">
                <a:solidFill>
                  <a:srgbClr val="0000FF"/>
                </a:solidFill>
                <a:ea typeface="楷体" panose="02010609060101010101" pitchFamily="49" charset="-122"/>
                <a:cs typeface="Times New Roman" panose="02020603050405020304" pitchFamily="18" charset="0"/>
              </a:rPr>
              <a:t>的最迟开始时间：定义在不影响整个工程进度的前提下，事件</a:t>
            </a:r>
            <a:r>
              <a:rPr kumimoji="1" lang="en-US" altLang="zh-CN" i="1" dirty="0">
                <a:solidFill>
                  <a:srgbClr val="0000FF"/>
                </a:solidFill>
                <a:ea typeface="楷体" panose="02010609060101010101" pitchFamily="49" charset="-122"/>
                <a:cs typeface="Times New Roman" panose="02020603050405020304" pitchFamily="18" charset="0"/>
              </a:rPr>
              <a:t>v</a:t>
            </a:r>
            <a:r>
              <a:rPr kumimoji="1" lang="zh-CN" altLang="en-US" dirty="0">
                <a:solidFill>
                  <a:srgbClr val="0000FF"/>
                </a:solidFill>
                <a:ea typeface="楷体" panose="02010609060101010101" pitchFamily="49" charset="-122"/>
                <a:cs typeface="Times New Roman" panose="02020603050405020304" pitchFamily="18" charset="0"/>
              </a:rPr>
              <a:t>必须发生的时间称为</a:t>
            </a:r>
            <a:r>
              <a:rPr kumimoji="1" lang="en-US" altLang="zh-CN" i="1" dirty="0">
                <a:solidFill>
                  <a:srgbClr val="0000FF"/>
                </a:solidFill>
                <a:ea typeface="楷体" panose="02010609060101010101" pitchFamily="49" charset="-122"/>
                <a:cs typeface="Times New Roman" panose="02020603050405020304" pitchFamily="18" charset="0"/>
              </a:rPr>
              <a:t>v</a:t>
            </a:r>
            <a:r>
              <a:rPr kumimoji="1" lang="zh-CN" altLang="en-US" dirty="0">
                <a:solidFill>
                  <a:srgbClr val="0000FF"/>
                </a:solidFill>
                <a:ea typeface="楷体" panose="02010609060101010101" pitchFamily="49" charset="-122"/>
                <a:cs typeface="Times New Roman" panose="02020603050405020304" pitchFamily="18" charset="0"/>
              </a:rPr>
              <a:t>的</a:t>
            </a:r>
            <a:r>
              <a:rPr kumimoji="1" lang="zh-CN" altLang="en-US" dirty="0">
                <a:solidFill>
                  <a:srgbClr val="FF0000"/>
                </a:solidFill>
                <a:ea typeface="楷体" panose="02010609060101010101" pitchFamily="49" charset="-122"/>
                <a:cs typeface="Times New Roman" panose="02020603050405020304" pitchFamily="18" charset="0"/>
              </a:rPr>
              <a:t>最迟开始时间</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dirty="0" smtClean="0">
                <a:solidFill>
                  <a:srgbClr val="0000FF"/>
                </a:solidFill>
                <a:ea typeface="楷体" panose="02010609060101010101" pitchFamily="49" charset="-122"/>
                <a:cs typeface="Times New Roman" panose="02020603050405020304" pitchFamily="18" charset="0"/>
              </a:rPr>
              <a:t>latest</a:t>
            </a:r>
            <a:r>
              <a:rPr kumimoji="1" lang="zh-CN" altLang="en-US" dirty="0" smtClean="0">
                <a:solidFill>
                  <a:srgbClr val="0000FF"/>
                </a:solidFill>
                <a:ea typeface="楷体" panose="02010609060101010101" pitchFamily="49" charset="-122"/>
                <a:cs typeface="Times New Roman" panose="02020603050405020304" pitchFamily="18" charset="0"/>
              </a:rPr>
              <a:t>）</a:t>
            </a:r>
            <a:r>
              <a:rPr kumimoji="1" lang="zh-CN" altLang="en-US" dirty="0" smtClean="0">
                <a:ea typeface="楷体" panose="02010609060101010101" pitchFamily="49" charset="-122"/>
                <a:cs typeface="Times New Roman" panose="02020603050405020304" pitchFamily="18" charset="0"/>
              </a:rPr>
              <a:t> </a:t>
            </a:r>
            <a:r>
              <a:rPr kumimoji="1" lang="zh-CN" altLang="en-US" dirty="0">
                <a:solidFill>
                  <a:srgbClr val="0000FF"/>
                </a:solidFill>
                <a:ea typeface="楷体" panose="02010609060101010101" pitchFamily="49" charset="-122"/>
                <a:cs typeface="Times New Roman" panose="02020603050405020304" pitchFamily="18" charset="0"/>
              </a:rPr>
              <a:t>，记</a:t>
            </a:r>
            <a:r>
              <a:rPr kumimoji="1" lang="zh-CN" altLang="en-US" dirty="0" smtClean="0">
                <a:solidFill>
                  <a:srgbClr val="0000FF"/>
                </a:solidFill>
                <a:ea typeface="楷体" panose="02010609060101010101" pitchFamily="49" charset="-122"/>
                <a:cs typeface="Times New Roman" panose="02020603050405020304" pitchFamily="18" charset="0"/>
              </a:rPr>
              <a:t>作</a:t>
            </a:r>
            <a:r>
              <a:rPr kumimoji="1" lang="en-US" altLang="zh-CN" dirty="0" err="1" smtClean="0">
                <a:solidFill>
                  <a:srgbClr val="0000FF"/>
                </a:solidFill>
                <a:ea typeface="楷体" panose="02010609060101010101" pitchFamily="49" charset="-122"/>
                <a:cs typeface="Times New Roman" panose="02020603050405020304" pitchFamily="18" charset="0"/>
              </a:rPr>
              <a:t>vl</a:t>
            </a:r>
            <a:r>
              <a:rPr kumimoji="1" lang="en-US" altLang="zh-CN" dirty="0" smtClean="0">
                <a:solidFill>
                  <a:srgbClr val="0000FF"/>
                </a:solidFill>
                <a:ea typeface="楷体" panose="02010609060101010101" pitchFamily="49" charset="-122"/>
                <a:cs typeface="Times New Roman" panose="02020603050405020304" pitchFamily="18" charset="0"/>
              </a:rPr>
              <a:t>(</a:t>
            </a:r>
            <a:r>
              <a:rPr kumimoji="1" lang="en-US" altLang="zh-CN" i="1" dirty="0" smtClean="0">
                <a:solidFill>
                  <a:srgbClr val="0000FF"/>
                </a:solidFill>
                <a:ea typeface="楷体" panose="02010609060101010101" pitchFamily="49" charset="-122"/>
                <a:cs typeface="Times New Roman" panose="02020603050405020304" pitchFamily="18" charset="0"/>
              </a:rPr>
              <a:t>v</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smtClean="0">
                <a:solidFill>
                  <a:srgbClr val="0000FF"/>
                </a:solidFill>
                <a:ea typeface="楷体" panose="02010609060101010101" pitchFamily="49" charset="-122"/>
                <a:cs typeface="Times New Roman" panose="02020603050405020304" pitchFamily="18" charset="0"/>
              </a:rPr>
              <a:t>。</a:t>
            </a:r>
            <a:r>
              <a:rPr kumimoji="1" lang="en-US" altLang="zh-CN" dirty="0" err="1" smtClean="0">
                <a:solidFill>
                  <a:srgbClr val="0000FF"/>
                </a:solidFill>
                <a:ea typeface="楷体" panose="02010609060101010101" pitchFamily="49" charset="-122"/>
                <a:cs typeface="Times New Roman" panose="02020603050405020304" pitchFamily="18" charset="0"/>
              </a:rPr>
              <a:t>vl</a:t>
            </a:r>
            <a:r>
              <a:rPr kumimoji="1" lang="en-US" altLang="zh-CN" dirty="0" smtClean="0">
                <a:solidFill>
                  <a:srgbClr val="0000FF"/>
                </a:solidFill>
                <a:ea typeface="楷体" panose="02010609060101010101" pitchFamily="49" charset="-122"/>
                <a:cs typeface="Times New Roman" panose="02020603050405020304" pitchFamily="18" charset="0"/>
              </a:rPr>
              <a:t>(</a:t>
            </a:r>
            <a:r>
              <a:rPr kumimoji="1" lang="en-US" altLang="zh-CN" i="1" dirty="0" smtClean="0">
                <a:solidFill>
                  <a:srgbClr val="0000FF"/>
                </a:solidFill>
                <a:ea typeface="楷体" panose="02010609060101010101" pitchFamily="49" charset="-122"/>
                <a:cs typeface="Times New Roman" panose="02020603050405020304" pitchFamily="18" charset="0"/>
              </a:rPr>
              <a:t>v</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应</a:t>
            </a:r>
            <a:r>
              <a:rPr kumimoji="1" lang="zh-CN" altLang="en-US" dirty="0" smtClean="0">
                <a:solidFill>
                  <a:srgbClr val="0000FF"/>
                </a:solidFill>
                <a:ea typeface="楷体" panose="02010609060101010101" pitchFamily="49" charset="-122"/>
                <a:cs typeface="Times New Roman" panose="02020603050405020304" pitchFamily="18" charset="0"/>
              </a:rPr>
              <a:t>等于</a:t>
            </a:r>
            <a:r>
              <a:rPr kumimoji="1" lang="en-US" altLang="zh-CN" i="1" dirty="0">
                <a:solidFill>
                  <a:srgbClr val="0000FF"/>
                </a:solidFill>
                <a:ea typeface="楷体" panose="02010609060101010101" pitchFamily="49" charset="-122"/>
                <a:cs typeface="Times New Roman" panose="02020603050405020304" pitchFamily="18" charset="0"/>
              </a:rPr>
              <a:t>x</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y</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smtClean="0">
                <a:solidFill>
                  <a:srgbClr val="0000FF"/>
                </a:solidFill>
                <a:ea typeface="楷体" panose="02010609060101010101" pitchFamily="49" charset="-122"/>
                <a:cs typeface="Times New Roman" panose="02020603050405020304" pitchFamily="18" charset="0"/>
              </a:rPr>
              <a:t>z</a:t>
            </a:r>
            <a:r>
              <a:rPr kumimoji="1" lang="zh-CN" altLang="en-US" dirty="0" smtClean="0">
                <a:solidFill>
                  <a:srgbClr val="0000FF"/>
                </a:solidFill>
                <a:ea typeface="楷体" panose="02010609060101010101" pitchFamily="49" charset="-122"/>
                <a:cs typeface="Times New Roman" panose="02020603050405020304" pitchFamily="18" charset="0"/>
              </a:rPr>
              <a:t>的最迟开始时间与其到</a:t>
            </a:r>
            <a:r>
              <a:rPr kumimoji="1" lang="en-US" altLang="zh-CN" i="1" dirty="0" smtClean="0">
                <a:solidFill>
                  <a:srgbClr val="0000FF"/>
                </a:solidFill>
                <a:ea typeface="楷体" panose="02010609060101010101" pitchFamily="49" charset="-122"/>
                <a:cs typeface="Times New Roman" panose="02020603050405020304" pitchFamily="18" charset="0"/>
              </a:rPr>
              <a:t>v</a:t>
            </a:r>
            <a:r>
              <a:rPr kumimoji="1" lang="zh-CN" altLang="en-US" dirty="0" smtClean="0">
                <a:solidFill>
                  <a:srgbClr val="0000FF"/>
                </a:solidFill>
                <a:ea typeface="楷体" panose="02010609060101010101" pitchFamily="49" charset="-122"/>
                <a:cs typeface="Times New Roman" panose="02020603050405020304" pitchFamily="18" charset="0"/>
              </a:rPr>
              <a:t>的边之差的最小值： </a:t>
            </a:r>
            <a:endParaRPr kumimoji="1" lang="zh-CN" altLang="en-US" dirty="0">
              <a:solidFill>
                <a:srgbClr val="0000FF"/>
              </a:solidFill>
              <a:ea typeface="楷体" panose="02010609060101010101" pitchFamily="49" charset="-122"/>
              <a:cs typeface="Times New Roman" panose="02020603050405020304" pitchFamily="18" charset="0"/>
            </a:endParaRPr>
          </a:p>
        </p:txBody>
      </p:sp>
      <p:sp>
        <p:nvSpPr>
          <p:cNvPr id="155665" name="Text Box 17"/>
          <p:cNvSpPr txBox="1">
            <a:spLocks noChangeArrowheads="1"/>
          </p:cNvSpPr>
          <p:nvPr/>
        </p:nvSpPr>
        <p:spPr bwMode="auto">
          <a:xfrm>
            <a:off x="928662" y="2081409"/>
            <a:ext cx="6530994" cy="987551"/>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wrap="square" lIns="180000" tIns="108000" rIns="180000" bIns="108000">
            <a:spAutoFit/>
          </a:bodyPr>
          <a:lstStyle/>
          <a:p>
            <a:pPr algn="l">
              <a:spcBef>
                <a:spcPct val="50000"/>
              </a:spcBef>
            </a:pPr>
            <a:r>
              <a:rPr lang="en-US" altLang="zh-CN" sz="2000"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vl</a:t>
            </a:r>
            <a:r>
              <a:rPr lang="en-US" altLang="zh-CN"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000" i="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当</a:t>
            </a:r>
            <a:r>
              <a:rPr lang="en-US" altLang="zh-CN" sz="2000" i="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为汇点时</a:t>
            </a:r>
          </a:p>
          <a:p>
            <a:pPr algn="l">
              <a:spcBef>
                <a:spcPct val="50000"/>
              </a:spcBef>
            </a:pPr>
            <a:r>
              <a:rPr lang="en-US" altLang="zh-CN" sz="2000"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vl</a:t>
            </a:r>
            <a:r>
              <a:rPr lang="en-US" altLang="zh-CN"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MIN</a:t>
            </a:r>
            <a:r>
              <a:rPr lang="en-US" altLang="zh-CN"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vl</a:t>
            </a:r>
            <a:r>
              <a:rPr lang="en-US" altLang="zh-CN"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x</a:t>
            </a:r>
            <a:r>
              <a:rPr lang="en-US" altLang="zh-CN"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CC"/>
                </a:solidFill>
                <a:latin typeface="+mj-ea"/>
                <a:ea typeface="+mj-ea"/>
                <a:cs typeface="Times New Roman" panose="02020603050405020304" pitchFamily="18" charset="0"/>
              </a:rPr>
              <a:t>-</a:t>
            </a:r>
            <a:r>
              <a:rPr lang="en-US" altLang="zh-CN" sz="2000" i="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vl</a:t>
            </a:r>
            <a:r>
              <a:rPr lang="en-US" altLang="zh-CN"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y</a:t>
            </a:r>
            <a:r>
              <a:rPr lang="en-US" altLang="zh-CN"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CC"/>
                </a:solidFill>
                <a:latin typeface="+mn-ea"/>
                <a:cs typeface="Times New Roman" panose="02020603050405020304" pitchFamily="18" charset="0"/>
              </a:rPr>
              <a:t>-</a:t>
            </a:r>
            <a:r>
              <a:rPr lang="en-US" altLang="zh-CN" sz="2000" i="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vl</a:t>
            </a:r>
            <a:r>
              <a:rPr lang="en-US" altLang="zh-CN" sz="20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i="1"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z</a:t>
            </a:r>
            <a:r>
              <a:rPr lang="en-US" altLang="zh-CN"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00CC"/>
                </a:solidFill>
                <a:latin typeface="+mj-ea"/>
                <a:ea typeface="+mj-ea"/>
                <a:cs typeface="Times New Roman" panose="02020603050405020304" pitchFamily="18" charset="0"/>
              </a:rPr>
              <a:t>-</a:t>
            </a:r>
            <a:r>
              <a:rPr lang="en-US" altLang="zh-CN" sz="2000" i="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否则</a:t>
            </a:r>
          </a:p>
        </p:txBody>
      </p:sp>
      <p:grpSp>
        <p:nvGrpSpPr>
          <p:cNvPr id="22" name="组合 21"/>
          <p:cNvGrpSpPr/>
          <p:nvPr/>
        </p:nvGrpSpPr>
        <p:grpSpPr>
          <a:xfrm>
            <a:off x="395288" y="3500438"/>
            <a:ext cx="8208962" cy="2786082"/>
            <a:chOff x="395288" y="3500438"/>
            <a:chExt cx="8208962" cy="2786082"/>
          </a:xfrm>
        </p:grpSpPr>
        <p:sp>
          <p:nvSpPr>
            <p:cNvPr id="155667" name="Oval 19"/>
            <p:cNvSpPr>
              <a:spLocks noChangeArrowheads="1"/>
            </p:cNvSpPr>
            <p:nvPr/>
          </p:nvSpPr>
          <p:spPr bwMode="auto">
            <a:xfrm>
              <a:off x="2413000" y="3500438"/>
              <a:ext cx="1944686" cy="2592387"/>
            </a:xfrm>
            <a:prstGeom prst="ellipse">
              <a:avLst/>
            </a:prstGeom>
            <a:solidFill>
              <a:schemeClr val="accent1">
                <a:alpha val="0"/>
              </a:schemeClr>
            </a:solidFill>
            <a:ln w="19050" algn="ctr">
              <a:solidFill>
                <a:srgbClr val="3333FF"/>
              </a:solidFill>
              <a:prstDash val="sysDot"/>
              <a:round/>
              <a:tailEnd type="none" w="med" len="lg"/>
            </a:ln>
            <a:effectLst/>
          </p:spPr>
          <p:txBody>
            <a:bodyPr wrap="none" anchor="ctr"/>
            <a:lstStyle/>
            <a:p>
              <a:endParaRPr lang="zh-CN" altLang="en-US"/>
            </a:p>
          </p:txBody>
        </p:sp>
        <p:grpSp>
          <p:nvGrpSpPr>
            <p:cNvPr id="2" name="Group 16"/>
            <p:cNvGrpSpPr/>
            <p:nvPr/>
          </p:nvGrpSpPr>
          <p:grpSpPr bwMode="auto">
            <a:xfrm>
              <a:off x="395288" y="3644900"/>
              <a:ext cx="3767137" cy="2232025"/>
              <a:chOff x="1247" y="1888"/>
              <a:chExt cx="2373" cy="1406"/>
            </a:xfrm>
          </p:grpSpPr>
          <p:sp>
            <p:nvSpPr>
              <p:cNvPr id="155650" name="Oval 2"/>
              <p:cNvSpPr>
                <a:spLocks noChangeArrowheads="1"/>
              </p:cNvSpPr>
              <p:nvPr/>
            </p:nvSpPr>
            <p:spPr bwMode="auto">
              <a:xfrm>
                <a:off x="2064" y="2477"/>
                <a:ext cx="272" cy="318"/>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a:solidFill>
                      <a:srgbClr val="0000CC"/>
                    </a:solidFill>
                    <a:latin typeface="Times New Roman" panose="02020603050405020304" pitchFamily="18" charset="0"/>
                    <a:cs typeface="Times New Roman" panose="02020603050405020304" pitchFamily="18" charset="0"/>
                  </a:rPr>
                  <a:t>v</a:t>
                </a:r>
              </a:p>
            </p:txBody>
          </p:sp>
          <p:sp>
            <p:nvSpPr>
              <p:cNvPr id="155651" name="Oval 3"/>
              <p:cNvSpPr>
                <a:spLocks noChangeArrowheads="1"/>
              </p:cNvSpPr>
              <p:nvPr/>
            </p:nvSpPr>
            <p:spPr bwMode="auto">
              <a:xfrm>
                <a:off x="2880" y="1888"/>
                <a:ext cx="272" cy="318"/>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a:solidFill>
                      <a:srgbClr val="0000CC"/>
                    </a:solidFill>
                    <a:latin typeface="Times New Roman" panose="02020603050405020304" pitchFamily="18" charset="0"/>
                    <a:cs typeface="Times New Roman" panose="02020603050405020304" pitchFamily="18" charset="0"/>
                  </a:rPr>
                  <a:t>x</a:t>
                </a:r>
              </a:p>
            </p:txBody>
          </p:sp>
          <p:sp>
            <p:nvSpPr>
              <p:cNvPr id="155652" name="Oval 4"/>
              <p:cNvSpPr>
                <a:spLocks noChangeArrowheads="1"/>
              </p:cNvSpPr>
              <p:nvPr/>
            </p:nvSpPr>
            <p:spPr bwMode="auto">
              <a:xfrm>
                <a:off x="2880" y="2432"/>
                <a:ext cx="272" cy="318"/>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0000CC"/>
                    </a:solidFill>
                    <a:latin typeface="Times New Roman" panose="02020603050405020304" pitchFamily="18" charset="0"/>
                    <a:cs typeface="Times New Roman" panose="02020603050405020304" pitchFamily="18" charset="0"/>
                  </a:rPr>
                  <a:t>y</a:t>
                </a:r>
              </a:p>
            </p:txBody>
          </p:sp>
          <p:sp>
            <p:nvSpPr>
              <p:cNvPr id="155653" name="Oval 5"/>
              <p:cNvSpPr>
                <a:spLocks noChangeArrowheads="1"/>
              </p:cNvSpPr>
              <p:nvPr/>
            </p:nvSpPr>
            <p:spPr bwMode="auto">
              <a:xfrm>
                <a:off x="2880" y="2976"/>
                <a:ext cx="272" cy="318"/>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a:solidFill>
                      <a:srgbClr val="0000CC"/>
                    </a:solidFill>
                    <a:latin typeface="Times New Roman" panose="02020603050405020304" pitchFamily="18" charset="0"/>
                    <a:cs typeface="Times New Roman" panose="02020603050405020304" pitchFamily="18" charset="0"/>
                  </a:rPr>
                  <a:t>z</a:t>
                </a:r>
              </a:p>
            </p:txBody>
          </p:sp>
          <p:sp>
            <p:nvSpPr>
              <p:cNvPr id="155654" name="Line 6"/>
              <p:cNvSpPr>
                <a:spLocks noChangeShapeType="1"/>
              </p:cNvSpPr>
              <p:nvPr/>
            </p:nvSpPr>
            <p:spPr bwMode="auto">
              <a:xfrm flipV="1">
                <a:off x="2290" y="2069"/>
                <a:ext cx="590" cy="454"/>
              </a:xfrm>
              <a:prstGeom prst="line">
                <a:avLst/>
              </a:prstGeom>
              <a:noFill/>
              <a:ln w="19050">
                <a:solidFill>
                  <a:srgbClr val="3333FF"/>
                </a:solidFill>
                <a:round/>
                <a:tailEnd type="stealth" w="med" len="lg"/>
              </a:ln>
              <a:effectLst/>
            </p:spPr>
            <p:txBody>
              <a:bodyPr wrap="none"/>
              <a:lstStyle/>
              <a:p>
                <a:endParaRPr lang="zh-CN" altLang="en-US"/>
              </a:p>
            </p:txBody>
          </p:sp>
          <p:sp>
            <p:nvSpPr>
              <p:cNvPr id="155655" name="Freeform 7"/>
              <p:cNvSpPr/>
              <p:nvPr/>
            </p:nvSpPr>
            <p:spPr bwMode="auto">
              <a:xfrm>
                <a:off x="2336" y="2620"/>
                <a:ext cx="544" cy="4"/>
              </a:xfrm>
              <a:custGeom>
                <a:avLst/>
                <a:gdLst/>
                <a:ahLst/>
                <a:cxnLst>
                  <a:cxn ang="0">
                    <a:pos x="0" y="4"/>
                  </a:cxn>
                  <a:cxn ang="0">
                    <a:pos x="544" y="0"/>
                  </a:cxn>
                </a:cxnLst>
                <a:rect l="0" t="0" r="r" b="b"/>
                <a:pathLst>
                  <a:path w="544" h="4">
                    <a:moveTo>
                      <a:pt x="0" y="4"/>
                    </a:moveTo>
                    <a:lnTo>
                      <a:pt x="544" y="0"/>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155656" name="Freeform 8"/>
              <p:cNvSpPr/>
              <p:nvPr/>
            </p:nvSpPr>
            <p:spPr bwMode="auto">
              <a:xfrm>
                <a:off x="2312" y="2744"/>
                <a:ext cx="576" cy="336"/>
              </a:xfrm>
              <a:custGeom>
                <a:avLst/>
                <a:gdLst/>
                <a:ahLst/>
                <a:cxnLst>
                  <a:cxn ang="0">
                    <a:pos x="0" y="0"/>
                  </a:cxn>
                  <a:cxn ang="0">
                    <a:pos x="576" y="336"/>
                  </a:cxn>
                </a:cxnLst>
                <a:rect l="0" t="0" r="r" b="b"/>
                <a:pathLst>
                  <a:path w="576" h="336">
                    <a:moveTo>
                      <a:pt x="0" y="0"/>
                    </a:moveTo>
                    <a:lnTo>
                      <a:pt x="576" y="336"/>
                    </a:lnTo>
                  </a:path>
                </a:pathLst>
              </a:custGeom>
              <a:noFill/>
              <a:ln w="19050" cap="flat" cmpd="sng">
                <a:solidFill>
                  <a:srgbClr val="3333FF"/>
                </a:solidFill>
                <a:prstDash val="solid"/>
                <a:round/>
                <a:headEnd type="none" w="med" len="med"/>
                <a:tailEnd type="stealth" w="med" len="lg"/>
              </a:ln>
              <a:effectLst/>
            </p:spPr>
            <p:txBody>
              <a:bodyPr wrap="none"/>
              <a:lstStyle/>
              <a:p>
                <a:endParaRPr lang="zh-CN" altLang="en-US"/>
              </a:p>
            </p:txBody>
          </p:sp>
          <p:sp>
            <p:nvSpPr>
              <p:cNvPr id="155657" name="Text Box 9"/>
              <p:cNvSpPr txBox="1">
                <a:spLocks noChangeArrowheads="1"/>
              </p:cNvSpPr>
              <p:nvPr/>
            </p:nvSpPr>
            <p:spPr bwMode="auto">
              <a:xfrm>
                <a:off x="2426" y="2046"/>
                <a:ext cx="272" cy="250"/>
              </a:xfrm>
              <a:prstGeom prst="rect">
                <a:avLst/>
              </a:prstGeom>
              <a:noFill/>
              <a:ln w="19050" algn="ctr">
                <a:noFill/>
                <a:miter lim="800000"/>
                <a:tailEnd type="none" w="med" len="lg"/>
              </a:ln>
              <a:effectLst/>
            </p:spPr>
            <p:txBody>
              <a:bodyPr>
                <a:spAutoFit/>
              </a:bodyPr>
              <a:lstStyle/>
              <a:p>
                <a:pPr>
                  <a:spcBef>
                    <a:spcPct val="50000"/>
                  </a:spcBef>
                </a:pPr>
                <a:r>
                  <a:rPr lang="en-US" altLang="zh-CN" sz="2000" i="1"/>
                  <a:t>a</a:t>
                </a:r>
              </a:p>
            </p:txBody>
          </p:sp>
          <p:sp>
            <p:nvSpPr>
              <p:cNvPr id="155658" name="Text Box 10"/>
              <p:cNvSpPr txBox="1">
                <a:spLocks noChangeArrowheads="1"/>
              </p:cNvSpPr>
              <p:nvPr/>
            </p:nvSpPr>
            <p:spPr bwMode="auto">
              <a:xfrm>
                <a:off x="2472" y="2387"/>
                <a:ext cx="272" cy="250"/>
              </a:xfrm>
              <a:prstGeom prst="rect">
                <a:avLst/>
              </a:prstGeom>
              <a:noFill/>
              <a:ln w="19050" algn="ctr">
                <a:noFill/>
                <a:miter lim="800000"/>
                <a:tailEnd type="none" w="med" len="lg"/>
              </a:ln>
              <a:effectLst/>
            </p:spPr>
            <p:txBody>
              <a:bodyPr>
                <a:spAutoFit/>
              </a:bodyPr>
              <a:lstStyle/>
              <a:p>
                <a:pPr>
                  <a:spcBef>
                    <a:spcPct val="50000"/>
                  </a:spcBef>
                </a:pPr>
                <a:r>
                  <a:rPr lang="en-US" altLang="zh-CN" sz="2000" i="1"/>
                  <a:t>b</a:t>
                </a:r>
              </a:p>
            </p:txBody>
          </p:sp>
          <p:sp>
            <p:nvSpPr>
              <p:cNvPr id="155659" name="Text Box 11"/>
              <p:cNvSpPr txBox="1">
                <a:spLocks noChangeArrowheads="1"/>
              </p:cNvSpPr>
              <p:nvPr/>
            </p:nvSpPr>
            <p:spPr bwMode="auto">
              <a:xfrm>
                <a:off x="2517" y="2710"/>
                <a:ext cx="272" cy="250"/>
              </a:xfrm>
              <a:prstGeom prst="rect">
                <a:avLst/>
              </a:prstGeom>
              <a:noFill/>
              <a:ln w="19050" algn="ctr">
                <a:noFill/>
                <a:miter lim="800000"/>
                <a:tailEnd type="none" w="med" len="lg"/>
              </a:ln>
              <a:effectLst/>
            </p:spPr>
            <p:txBody>
              <a:bodyPr>
                <a:spAutoFit/>
              </a:bodyPr>
              <a:lstStyle/>
              <a:p>
                <a:pPr>
                  <a:spcBef>
                    <a:spcPct val="50000"/>
                  </a:spcBef>
                </a:pPr>
                <a:r>
                  <a:rPr lang="en-US" altLang="zh-CN" sz="2000" i="1"/>
                  <a:t>c</a:t>
                </a:r>
              </a:p>
            </p:txBody>
          </p:sp>
          <p:sp>
            <p:nvSpPr>
              <p:cNvPr id="155660" name="Text Box 12"/>
              <p:cNvSpPr txBox="1">
                <a:spLocks noChangeArrowheads="1"/>
              </p:cNvSpPr>
              <p:nvPr/>
            </p:nvSpPr>
            <p:spPr bwMode="auto">
              <a:xfrm>
                <a:off x="1247" y="2500"/>
                <a:ext cx="817"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smtClean="0">
                    <a:solidFill>
                      <a:srgbClr val="DB0303"/>
                    </a:solidFill>
                  </a:rPr>
                  <a:t>vl</a:t>
                </a:r>
                <a:r>
                  <a:rPr lang="en-US" altLang="zh-CN" sz="2000" dirty="0" smtClean="0">
                    <a:solidFill>
                      <a:srgbClr val="DB0303"/>
                    </a:solidFill>
                  </a:rPr>
                  <a:t>(</a:t>
                </a:r>
                <a:r>
                  <a:rPr lang="en-US" altLang="zh-CN" sz="2000" i="1" dirty="0" smtClean="0">
                    <a:solidFill>
                      <a:srgbClr val="DB0303"/>
                    </a:solidFill>
                  </a:rPr>
                  <a:t>v</a:t>
                </a:r>
                <a:r>
                  <a:rPr lang="en-US" altLang="zh-CN" sz="2000" dirty="0" smtClean="0">
                    <a:solidFill>
                      <a:srgbClr val="DB0303"/>
                    </a:solidFill>
                  </a:rPr>
                  <a:t>)=?</a:t>
                </a:r>
                <a:endParaRPr lang="en-US" altLang="zh-CN" sz="2000" dirty="0">
                  <a:solidFill>
                    <a:srgbClr val="DB0303"/>
                  </a:solidFill>
                </a:endParaRPr>
              </a:p>
            </p:txBody>
          </p:sp>
          <p:sp>
            <p:nvSpPr>
              <p:cNvPr id="155661" name="Text Box 13"/>
              <p:cNvSpPr txBox="1">
                <a:spLocks noChangeArrowheads="1"/>
              </p:cNvSpPr>
              <p:nvPr/>
            </p:nvSpPr>
            <p:spPr bwMode="auto">
              <a:xfrm>
                <a:off x="3152" y="1888"/>
                <a:ext cx="454"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smtClean="0"/>
                  <a:t>vl</a:t>
                </a:r>
                <a:r>
                  <a:rPr lang="en-US" altLang="zh-CN" sz="2000" dirty="0" smtClean="0"/>
                  <a:t>(</a:t>
                </a:r>
                <a:r>
                  <a:rPr lang="en-US" altLang="zh-CN" sz="2000" i="1" dirty="0" smtClean="0"/>
                  <a:t>x</a:t>
                </a:r>
                <a:r>
                  <a:rPr lang="en-US" altLang="zh-CN" sz="2000" dirty="0"/>
                  <a:t>)</a:t>
                </a:r>
              </a:p>
            </p:txBody>
          </p:sp>
          <p:sp>
            <p:nvSpPr>
              <p:cNvPr id="155662" name="Text Box 14"/>
              <p:cNvSpPr txBox="1">
                <a:spLocks noChangeArrowheads="1"/>
              </p:cNvSpPr>
              <p:nvPr/>
            </p:nvSpPr>
            <p:spPr bwMode="auto">
              <a:xfrm>
                <a:off x="3153" y="2454"/>
                <a:ext cx="454"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smtClean="0"/>
                  <a:t>vl</a:t>
                </a:r>
                <a:r>
                  <a:rPr lang="en-US" altLang="zh-CN" sz="2000" dirty="0" smtClean="0"/>
                  <a:t>(</a:t>
                </a:r>
                <a:r>
                  <a:rPr lang="en-US" altLang="zh-CN" sz="2000" i="1" dirty="0" smtClean="0"/>
                  <a:t>y</a:t>
                </a:r>
                <a:r>
                  <a:rPr lang="en-US" altLang="zh-CN" sz="2000" dirty="0"/>
                  <a:t>)</a:t>
                </a:r>
              </a:p>
            </p:txBody>
          </p:sp>
          <p:sp>
            <p:nvSpPr>
              <p:cNvPr id="155663" name="Text Box 15"/>
              <p:cNvSpPr txBox="1">
                <a:spLocks noChangeArrowheads="1"/>
              </p:cNvSpPr>
              <p:nvPr/>
            </p:nvSpPr>
            <p:spPr bwMode="auto">
              <a:xfrm>
                <a:off x="3166" y="2976"/>
                <a:ext cx="454"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smtClean="0"/>
                  <a:t>vl</a:t>
                </a:r>
                <a:r>
                  <a:rPr lang="en-US" altLang="zh-CN" sz="2000" dirty="0" smtClean="0"/>
                  <a:t>(</a:t>
                </a:r>
                <a:r>
                  <a:rPr lang="en-US" altLang="zh-CN" sz="2000" i="1" dirty="0" smtClean="0"/>
                  <a:t>z</a:t>
                </a:r>
                <a:r>
                  <a:rPr lang="en-US" altLang="zh-CN" sz="2000" dirty="0"/>
                  <a:t>)</a:t>
                </a:r>
              </a:p>
            </p:txBody>
          </p:sp>
        </p:grpSp>
        <p:sp>
          <p:nvSpPr>
            <p:cNvPr id="155666" name="Text Box 18"/>
            <p:cNvSpPr txBox="1">
              <a:spLocks noChangeArrowheads="1"/>
            </p:cNvSpPr>
            <p:nvPr/>
          </p:nvSpPr>
          <p:spPr bwMode="auto">
            <a:xfrm>
              <a:off x="4643438" y="4149725"/>
              <a:ext cx="3960812" cy="938719"/>
            </a:xfrm>
            <a:prstGeom prst="rect">
              <a:avLst/>
            </a:prstGeom>
            <a:noFill/>
            <a:ln w="19050" algn="ctr">
              <a:noFill/>
              <a:miter lim="800000"/>
              <a:tailEnd type="none" w="med" len="lg"/>
            </a:ln>
            <a:effectLst/>
          </p:spPr>
          <p:txBody>
            <a:bodyPr>
              <a:spAutoFit/>
            </a:bodyPr>
            <a:lstStyle/>
            <a:p>
              <a:pPr algn="l">
                <a:spcBef>
                  <a:spcPct val="50000"/>
                </a:spcBef>
              </a:pPr>
              <a:r>
                <a:rPr lang="zh-CN" altLang="en-US" sz="2200" dirty="0">
                  <a:solidFill>
                    <a:srgbClr val="0000CC"/>
                  </a:solidFill>
                  <a:latin typeface="楷体" panose="02010609060101010101" pitchFamily="49" charset="-122"/>
                  <a:ea typeface="楷体" panose="02010609060101010101" pitchFamily="49" charset="-122"/>
                </a:rPr>
                <a:t>从右向左推进计算</a:t>
              </a:r>
            </a:p>
            <a:p>
              <a:pPr algn="l">
                <a:spcBef>
                  <a:spcPct val="50000"/>
                </a:spcBef>
              </a:pPr>
              <a:r>
                <a:rPr lang="zh-CN" altLang="en-US" sz="2200" dirty="0">
                  <a:solidFill>
                    <a:srgbClr val="0000CC"/>
                  </a:solidFill>
                  <a:latin typeface="楷体" panose="02010609060101010101" pitchFamily="49" charset="-122"/>
                  <a:ea typeface="楷体" panose="02010609060101010101" pitchFamily="49" charset="-122"/>
                </a:rPr>
                <a:t>这是为什么汇点要</a:t>
              </a:r>
              <a:r>
                <a:rPr lang="zh-CN" altLang="en-US" sz="2200" dirty="0" smtClean="0">
                  <a:solidFill>
                    <a:srgbClr val="0000CC"/>
                  </a:solidFill>
                  <a:latin typeface="楷体" panose="02010609060101010101" pitchFamily="49" charset="-122"/>
                  <a:ea typeface="楷体" panose="02010609060101010101" pitchFamily="49" charset="-122"/>
                </a:rPr>
                <a:t>唯一！</a:t>
              </a:r>
              <a:endParaRPr lang="zh-CN" altLang="en-US" sz="2200" dirty="0">
                <a:solidFill>
                  <a:srgbClr val="0000CC"/>
                </a:solidFill>
                <a:latin typeface="楷体" panose="02010609060101010101" pitchFamily="49" charset="-122"/>
                <a:ea typeface="楷体" panose="02010609060101010101" pitchFamily="49" charset="-122"/>
              </a:endParaRPr>
            </a:p>
          </p:txBody>
        </p:sp>
        <p:sp>
          <p:nvSpPr>
            <p:cNvPr id="21" name="左箭头 20"/>
            <p:cNvSpPr/>
            <p:nvPr/>
          </p:nvSpPr>
          <p:spPr>
            <a:xfrm>
              <a:off x="928662" y="6143644"/>
              <a:ext cx="2857520" cy="142876"/>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grpSp>
      <p:sp>
        <p:nvSpPr>
          <p:cNvPr id="3" name="幻灯片编号占位符 2"/>
          <p:cNvSpPr>
            <a:spLocks noGrp="1"/>
          </p:cNvSpPr>
          <p:nvPr>
            <p:ph type="sldNum" sz="quarter" idx="12"/>
          </p:nvPr>
        </p:nvSpPr>
        <p:spPr/>
        <p:txBody>
          <a:bodyPr/>
          <a:lstStyle/>
          <a:p>
            <a:fld id="{7B73CAF9-FD11-4256-9668-6A8A3A0B73F9}" type="slidenum">
              <a:rPr lang="en-US" altLang="zh-CN" smtClean="0"/>
              <a:t>188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6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65" grpId="0" bldLvl="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10" name="Text Box 6"/>
          <p:cNvSpPr txBox="1">
            <a:spLocks noChangeArrowheads="1"/>
          </p:cNvSpPr>
          <p:nvPr/>
        </p:nvSpPr>
        <p:spPr bwMode="auto">
          <a:xfrm>
            <a:off x="323850" y="115888"/>
            <a:ext cx="6553200"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smtClean="0">
                <a:solidFill>
                  <a:srgbClr val="DB0303"/>
                </a:solidFill>
                <a:ea typeface="楷体" panose="02010609060101010101" pitchFamily="49" charset="-122"/>
                <a:cs typeface="Times New Roman" panose="02020603050405020304" pitchFamily="18" charset="0"/>
              </a:rPr>
              <a:t>（</a:t>
            </a:r>
            <a:r>
              <a:rPr lang="en-US" altLang="zh-CN" smtClean="0">
                <a:solidFill>
                  <a:srgbClr val="DB0303"/>
                </a:solidFill>
                <a:ea typeface="楷体" panose="02010609060101010101" pitchFamily="49" charset="-122"/>
                <a:cs typeface="Times New Roman" panose="02020603050405020304" pitchFamily="18" charset="0"/>
              </a:rPr>
              <a:t>2</a:t>
            </a:r>
            <a:r>
              <a:rPr lang="zh-CN" altLang="en-US" smtClean="0">
                <a:solidFill>
                  <a:srgbClr val="DB0303"/>
                </a:solidFill>
                <a:ea typeface="楷体" panose="02010609060101010101" pitchFamily="49" charset="-122"/>
                <a:cs typeface="Times New Roman" panose="02020603050405020304" pitchFamily="18" charset="0"/>
              </a:rPr>
              <a:t>）活动</a:t>
            </a:r>
            <a:r>
              <a:rPr lang="zh-CN" altLang="en-US" dirty="0">
                <a:solidFill>
                  <a:srgbClr val="DB0303"/>
                </a:solidFill>
                <a:ea typeface="楷体" panose="02010609060101010101" pitchFamily="49" charset="-122"/>
                <a:cs typeface="Times New Roman" panose="02020603050405020304" pitchFamily="18" charset="0"/>
              </a:rPr>
              <a:t>的最早开始时间和最迟开始时间</a:t>
            </a:r>
          </a:p>
        </p:txBody>
      </p:sp>
      <p:sp>
        <p:nvSpPr>
          <p:cNvPr id="226311" name="Text Box 7"/>
          <p:cNvSpPr txBox="1">
            <a:spLocks noChangeArrowheads="1"/>
          </p:cNvSpPr>
          <p:nvPr/>
        </p:nvSpPr>
        <p:spPr bwMode="auto">
          <a:xfrm>
            <a:off x="428596" y="2214554"/>
            <a:ext cx="8064500" cy="1384995"/>
          </a:xfrm>
          <a:prstGeom prst="rect">
            <a:avLst/>
          </a:prstGeom>
          <a:noFill/>
          <a:ln w="19050" algn="ctr">
            <a:noFill/>
            <a:miter lim="800000"/>
            <a:tailEnd type="none" w="med" len="lg"/>
          </a:ln>
          <a:effectLst/>
        </p:spPr>
        <p:txBody>
          <a:bodyPr>
            <a:spAutoFit/>
          </a:bodyPr>
          <a:lstStyle/>
          <a:p>
            <a:pPr algn="l">
              <a:spcBef>
                <a:spcPct val="50000"/>
              </a:spcBef>
            </a:pPr>
            <a:r>
              <a:rPr lang="en-US" altLang="zh-CN" dirty="0">
                <a:ea typeface="楷体" panose="02010609060101010101" pitchFamily="49" charset="-122"/>
                <a:cs typeface="Times New Roman" panose="02020603050405020304" pitchFamily="18" charset="0"/>
              </a:rPr>
              <a:t>      </a:t>
            </a:r>
            <a:r>
              <a:rPr lang="zh-CN" altLang="en-US" dirty="0" smtClean="0">
                <a:solidFill>
                  <a:srgbClr val="FF00FF"/>
                </a:solidFill>
                <a:ea typeface="楷体" panose="02010609060101010101" pitchFamily="49" charset="-122"/>
                <a:cs typeface="Times New Roman" panose="02020603050405020304" pitchFamily="18" charset="0"/>
              </a:rPr>
              <a:t>活动</a:t>
            </a:r>
            <a:r>
              <a:rPr lang="en-US" altLang="zh-CN" i="1" dirty="0">
                <a:solidFill>
                  <a:srgbClr val="FF00FF"/>
                </a:solidFill>
                <a:ea typeface="楷体" panose="02010609060101010101" pitchFamily="49" charset="-122"/>
                <a:cs typeface="Times New Roman" panose="02020603050405020304" pitchFamily="18" charset="0"/>
              </a:rPr>
              <a:t>a</a:t>
            </a:r>
            <a:r>
              <a:rPr lang="zh-CN" altLang="en-US" dirty="0">
                <a:solidFill>
                  <a:srgbClr val="FF00FF"/>
                </a:solidFill>
                <a:ea typeface="楷体" panose="02010609060101010101" pitchFamily="49" charset="-122"/>
                <a:cs typeface="Times New Roman" panose="02020603050405020304" pitchFamily="18" charset="0"/>
              </a:rPr>
              <a:t>的最早开始时间</a:t>
            </a:r>
            <a:r>
              <a:rPr lang="en-US" altLang="zh-CN" i="1" dirty="0">
                <a:ea typeface="楷体" panose="02010609060101010101" pitchFamily="49" charset="-122"/>
                <a:cs typeface="Times New Roman" panose="02020603050405020304" pitchFamily="18" charset="0"/>
              </a:rPr>
              <a:t>e</a:t>
            </a:r>
            <a:r>
              <a:rPr lang="en-US" altLang="zh-CN" dirty="0">
                <a:ea typeface="楷体" panose="02010609060101010101" pitchFamily="49" charset="-122"/>
                <a:cs typeface="Times New Roman" panose="02020603050405020304" pitchFamily="18" charset="0"/>
              </a:rPr>
              <a:t>(</a:t>
            </a:r>
            <a:r>
              <a:rPr lang="en-US" altLang="zh-CN" i="1" dirty="0">
                <a:ea typeface="楷体" panose="02010609060101010101" pitchFamily="49" charset="-122"/>
                <a:cs typeface="Times New Roman" panose="02020603050405020304" pitchFamily="18" charset="0"/>
              </a:rPr>
              <a:t>a</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指该活动起点</a:t>
            </a:r>
            <a:r>
              <a:rPr lang="en-US" altLang="zh-CN" i="1" dirty="0">
                <a:ea typeface="楷体" panose="02010609060101010101" pitchFamily="49" charset="-122"/>
                <a:cs typeface="Times New Roman" panose="02020603050405020304" pitchFamily="18" charset="0"/>
              </a:rPr>
              <a:t>x</a:t>
            </a:r>
            <a:r>
              <a:rPr lang="zh-CN" altLang="en-US" dirty="0">
                <a:ea typeface="楷体" panose="02010609060101010101" pitchFamily="49" charset="-122"/>
                <a:cs typeface="Times New Roman" panose="02020603050405020304" pitchFamily="18" charset="0"/>
              </a:rPr>
              <a:t>事件的最早开始时间，即：</a:t>
            </a:r>
          </a:p>
          <a:p>
            <a:pPr algn="l">
              <a:spcBef>
                <a:spcPct val="50000"/>
              </a:spcBef>
            </a:pPr>
            <a:r>
              <a:rPr lang="zh-CN" altLang="en-US" dirty="0">
                <a:ea typeface="楷体" panose="02010609060101010101" pitchFamily="49" charset="-122"/>
                <a:cs typeface="Times New Roman" panose="02020603050405020304" pitchFamily="18" charset="0"/>
              </a:rPr>
              <a:t>　　</a:t>
            </a:r>
            <a:r>
              <a:rPr lang="en-US" altLang="zh-CN" i="1" dirty="0">
                <a:ea typeface="楷体" panose="02010609060101010101" pitchFamily="49" charset="-122"/>
                <a:cs typeface="Times New Roman" panose="02020603050405020304" pitchFamily="18" charset="0"/>
              </a:rPr>
              <a:t>e</a:t>
            </a:r>
            <a:r>
              <a:rPr lang="en-US" altLang="zh-CN" dirty="0">
                <a:ea typeface="楷体" panose="02010609060101010101" pitchFamily="49" charset="-122"/>
                <a:cs typeface="Times New Roman" panose="02020603050405020304" pitchFamily="18" charset="0"/>
              </a:rPr>
              <a:t>(</a:t>
            </a:r>
            <a:r>
              <a:rPr lang="en-US" altLang="zh-CN" i="1" dirty="0">
                <a:ea typeface="楷体" panose="02010609060101010101" pitchFamily="49" charset="-122"/>
                <a:cs typeface="Times New Roman" panose="02020603050405020304" pitchFamily="18" charset="0"/>
              </a:rPr>
              <a:t>a</a:t>
            </a:r>
            <a:r>
              <a:rPr lang="en-US" altLang="zh-CN" dirty="0" smtClean="0">
                <a:ea typeface="楷体" panose="02010609060101010101" pitchFamily="49" charset="-122"/>
                <a:cs typeface="Times New Roman" panose="02020603050405020304" pitchFamily="18" charset="0"/>
              </a:rPr>
              <a:t>)=</a:t>
            </a:r>
            <a:r>
              <a:rPr lang="en-US" altLang="zh-CN" dirty="0" err="1">
                <a:ea typeface="楷体" panose="02010609060101010101" pitchFamily="49" charset="-122"/>
                <a:cs typeface="Times New Roman" panose="02020603050405020304" pitchFamily="18" charset="0"/>
              </a:rPr>
              <a:t>v</a:t>
            </a:r>
            <a:r>
              <a:rPr lang="en-US" altLang="zh-CN" dirty="0" err="1" smtClean="0">
                <a:ea typeface="楷体" panose="02010609060101010101" pitchFamily="49" charset="-122"/>
                <a:cs typeface="Times New Roman" panose="02020603050405020304" pitchFamily="18" charset="0"/>
              </a:rPr>
              <a:t>e</a:t>
            </a:r>
            <a:r>
              <a:rPr lang="en-US" altLang="zh-CN" dirty="0" smtClean="0">
                <a:ea typeface="楷体" panose="02010609060101010101" pitchFamily="49" charset="-122"/>
                <a:cs typeface="Times New Roman" panose="02020603050405020304" pitchFamily="18" charset="0"/>
              </a:rPr>
              <a:t>(</a:t>
            </a:r>
            <a:r>
              <a:rPr lang="en-US" altLang="zh-CN" i="1" dirty="0" smtClean="0">
                <a:ea typeface="楷体" panose="02010609060101010101" pitchFamily="49" charset="-122"/>
                <a:cs typeface="Times New Roman" panose="02020603050405020304" pitchFamily="18" charset="0"/>
              </a:rPr>
              <a:t>x</a:t>
            </a:r>
            <a:r>
              <a:rPr lang="en-US" altLang="zh-CN" dirty="0" smtClean="0">
                <a:ea typeface="楷体" panose="02010609060101010101" pitchFamily="49" charset="-122"/>
                <a:cs typeface="Times New Roman" panose="02020603050405020304" pitchFamily="18" charset="0"/>
              </a:rPr>
              <a:t>)</a:t>
            </a:r>
            <a:endParaRPr lang="en-US" altLang="zh-CN" dirty="0">
              <a:ea typeface="楷体" panose="02010609060101010101" pitchFamily="49" charset="-122"/>
              <a:cs typeface="Times New Roman" panose="02020603050405020304" pitchFamily="18" charset="0"/>
            </a:endParaRPr>
          </a:p>
        </p:txBody>
      </p:sp>
      <p:grpSp>
        <p:nvGrpSpPr>
          <p:cNvPr id="2" name="Group 15"/>
          <p:cNvGrpSpPr/>
          <p:nvPr/>
        </p:nvGrpSpPr>
        <p:grpSpPr bwMode="auto">
          <a:xfrm>
            <a:off x="785786" y="785794"/>
            <a:ext cx="3025775" cy="1223962"/>
            <a:chOff x="929" y="2659"/>
            <a:chExt cx="1906" cy="771"/>
          </a:xfrm>
        </p:grpSpPr>
        <p:sp>
          <p:nvSpPr>
            <p:cNvPr id="226312" name="Oval 8"/>
            <p:cNvSpPr>
              <a:spLocks noChangeArrowheads="1"/>
            </p:cNvSpPr>
            <p:nvPr/>
          </p:nvSpPr>
          <p:spPr bwMode="auto">
            <a:xfrm>
              <a:off x="1111" y="2953"/>
              <a:ext cx="272" cy="318"/>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0000CC"/>
                  </a:solidFill>
                  <a:latin typeface="Times New Roman" panose="02020603050405020304" pitchFamily="18" charset="0"/>
                  <a:cs typeface="Times New Roman" panose="02020603050405020304" pitchFamily="18" charset="0"/>
                </a:rPr>
                <a:t>x</a:t>
              </a:r>
            </a:p>
          </p:txBody>
        </p:sp>
        <p:sp>
          <p:nvSpPr>
            <p:cNvPr id="226313" name="Oval 9"/>
            <p:cNvSpPr>
              <a:spLocks noChangeArrowheads="1"/>
            </p:cNvSpPr>
            <p:nvPr/>
          </p:nvSpPr>
          <p:spPr bwMode="auto">
            <a:xfrm>
              <a:off x="2517" y="2953"/>
              <a:ext cx="272" cy="318"/>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CC"/>
                  </a:solidFill>
                  <a:latin typeface="Times New Roman" panose="02020603050405020304" pitchFamily="18" charset="0"/>
                  <a:cs typeface="Times New Roman" panose="02020603050405020304" pitchFamily="18" charset="0"/>
                </a:rPr>
                <a:t>y</a:t>
              </a:r>
            </a:p>
          </p:txBody>
        </p:sp>
        <p:sp>
          <p:nvSpPr>
            <p:cNvPr id="226314" name="Line 10"/>
            <p:cNvSpPr>
              <a:spLocks noChangeShapeType="1"/>
            </p:cNvSpPr>
            <p:nvPr/>
          </p:nvSpPr>
          <p:spPr bwMode="auto">
            <a:xfrm>
              <a:off x="1383" y="3102"/>
              <a:ext cx="1134" cy="0"/>
            </a:xfrm>
            <a:prstGeom prst="line">
              <a:avLst/>
            </a:prstGeom>
            <a:noFill/>
            <a:ln w="19050">
              <a:solidFill>
                <a:srgbClr val="3333FF"/>
              </a:solidFill>
              <a:round/>
              <a:tailEnd type="stealth" w="med" len="lg"/>
            </a:ln>
            <a:effectLst/>
          </p:spPr>
          <p:txBody>
            <a:bodyPr wrap="none"/>
            <a:lstStyle/>
            <a:p>
              <a:endParaRPr lang="zh-CN" altLang="en-US"/>
            </a:p>
          </p:txBody>
        </p:sp>
        <p:sp>
          <p:nvSpPr>
            <p:cNvPr id="226315" name="Text Box 11"/>
            <p:cNvSpPr txBox="1">
              <a:spLocks noChangeArrowheads="1"/>
            </p:cNvSpPr>
            <p:nvPr/>
          </p:nvSpPr>
          <p:spPr bwMode="auto">
            <a:xfrm>
              <a:off x="1474" y="2817"/>
              <a:ext cx="907" cy="250"/>
            </a:xfrm>
            <a:prstGeom prst="rect">
              <a:avLst/>
            </a:prstGeom>
            <a:noFill/>
            <a:ln w="19050" algn="ctr">
              <a:noFill/>
              <a:miter lim="800000"/>
              <a:tailEnd type="none" w="med" len="lg"/>
            </a:ln>
            <a:effectLst/>
          </p:spPr>
          <p:txBody>
            <a:bodyPr>
              <a:spAutoFit/>
            </a:bodyPr>
            <a:lstStyle/>
            <a:p>
              <a:pPr>
                <a:spcBef>
                  <a:spcPct val="50000"/>
                </a:spcBef>
              </a:pPr>
              <a:r>
                <a:rPr lang="zh-CN" altLang="en-US" sz="2000" dirty="0">
                  <a:ea typeface="楷体" panose="02010609060101010101" pitchFamily="49" charset="-122"/>
                  <a:cs typeface="Times New Roman" panose="02020603050405020304" pitchFamily="18" charset="0"/>
                </a:rPr>
                <a:t>活动</a:t>
              </a:r>
              <a:r>
                <a:rPr lang="en-US" altLang="zh-CN" sz="2000" i="1" dirty="0">
                  <a:ea typeface="楷体" panose="02010609060101010101" pitchFamily="49" charset="-122"/>
                  <a:cs typeface="Times New Roman" panose="02020603050405020304" pitchFamily="18" charset="0"/>
                </a:rPr>
                <a:t>a</a:t>
              </a:r>
            </a:p>
          </p:txBody>
        </p:sp>
        <p:sp>
          <p:nvSpPr>
            <p:cNvPr id="226316" name="Text Box 12"/>
            <p:cNvSpPr txBox="1">
              <a:spLocks noChangeArrowheads="1"/>
            </p:cNvSpPr>
            <p:nvPr/>
          </p:nvSpPr>
          <p:spPr bwMode="auto">
            <a:xfrm>
              <a:off x="1474" y="3180"/>
              <a:ext cx="907" cy="250"/>
            </a:xfrm>
            <a:prstGeom prst="rect">
              <a:avLst/>
            </a:prstGeom>
            <a:noFill/>
            <a:ln w="19050" algn="ctr">
              <a:noFill/>
              <a:miter lim="800000"/>
              <a:tailEnd type="none" w="med" len="lg"/>
            </a:ln>
            <a:effectLst/>
          </p:spPr>
          <p:txBody>
            <a:bodyPr>
              <a:spAutoFit/>
            </a:bodyPr>
            <a:lstStyle/>
            <a:p>
              <a:pPr>
                <a:spcBef>
                  <a:spcPct val="50000"/>
                </a:spcBef>
              </a:pPr>
              <a:r>
                <a:rPr lang="zh-CN" altLang="en-US" sz="2000">
                  <a:ea typeface="楷体" panose="02010609060101010101" pitchFamily="49" charset="-122"/>
                  <a:cs typeface="Times New Roman" panose="02020603050405020304" pitchFamily="18" charset="0"/>
                </a:rPr>
                <a:t>时间为</a:t>
              </a:r>
              <a:r>
                <a:rPr lang="en-US" altLang="zh-CN" sz="2000" i="1">
                  <a:ea typeface="楷体" panose="02010609060101010101" pitchFamily="49" charset="-122"/>
                  <a:cs typeface="Times New Roman" panose="02020603050405020304" pitchFamily="18" charset="0"/>
                </a:rPr>
                <a:t>c</a:t>
              </a:r>
            </a:p>
          </p:txBody>
        </p:sp>
        <p:sp>
          <p:nvSpPr>
            <p:cNvPr id="226317" name="Text Box 13"/>
            <p:cNvSpPr txBox="1">
              <a:spLocks noChangeArrowheads="1"/>
            </p:cNvSpPr>
            <p:nvPr/>
          </p:nvSpPr>
          <p:spPr bwMode="auto">
            <a:xfrm>
              <a:off x="929" y="2659"/>
              <a:ext cx="454"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a:t>v</a:t>
              </a:r>
              <a:r>
                <a:rPr lang="en-US" altLang="zh-CN" sz="2000" dirty="0" err="1" smtClean="0"/>
                <a:t>e</a:t>
              </a:r>
              <a:r>
                <a:rPr lang="en-US" altLang="zh-CN" sz="2000" dirty="0" smtClean="0"/>
                <a:t>(</a:t>
              </a:r>
              <a:r>
                <a:rPr lang="en-US" altLang="zh-CN" sz="2000" i="1" dirty="0" smtClean="0"/>
                <a:t>x</a:t>
              </a:r>
              <a:r>
                <a:rPr lang="en-US" altLang="zh-CN" sz="2000" dirty="0"/>
                <a:t>)</a:t>
              </a:r>
            </a:p>
          </p:txBody>
        </p:sp>
        <p:sp>
          <p:nvSpPr>
            <p:cNvPr id="226318" name="Text Box 14"/>
            <p:cNvSpPr txBox="1">
              <a:spLocks noChangeArrowheads="1"/>
            </p:cNvSpPr>
            <p:nvPr/>
          </p:nvSpPr>
          <p:spPr bwMode="auto">
            <a:xfrm>
              <a:off x="2381" y="2659"/>
              <a:ext cx="454" cy="250"/>
            </a:xfrm>
            <a:prstGeom prst="rect">
              <a:avLst/>
            </a:prstGeom>
            <a:noFill/>
            <a:ln w="19050" algn="ctr">
              <a:noFill/>
              <a:miter lim="800000"/>
              <a:tailEnd type="none" w="med" len="lg"/>
            </a:ln>
            <a:effectLst/>
          </p:spPr>
          <p:txBody>
            <a:bodyPr>
              <a:spAutoFit/>
            </a:bodyPr>
            <a:lstStyle/>
            <a:p>
              <a:pPr>
                <a:spcBef>
                  <a:spcPct val="50000"/>
                </a:spcBef>
              </a:pPr>
              <a:r>
                <a:rPr lang="en-US" altLang="zh-CN" sz="2000" dirty="0" err="1" smtClean="0"/>
                <a:t>vl</a:t>
              </a:r>
              <a:r>
                <a:rPr lang="en-US" altLang="zh-CN" sz="2000" dirty="0" smtClean="0"/>
                <a:t> (</a:t>
              </a:r>
              <a:r>
                <a:rPr lang="en-US" altLang="zh-CN" sz="2000" i="1" dirty="0"/>
                <a:t>y</a:t>
              </a:r>
              <a:r>
                <a:rPr lang="en-US" altLang="zh-CN" sz="2000" dirty="0"/>
                <a:t>)</a:t>
              </a:r>
            </a:p>
          </p:txBody>
        </p:sp>
      </p:grpSp>
      <p:sp>
        <p:nvSpPr>
          <p:cNvPr id="12" name="TextBox 11"/>
          <p:cNvSpPr txBox="1"/>
          <p:nvPr/>
        </p:nvSpPr>
        <p:spPr>
          <a:xfrm>
            <a:off x="428596" y="3929066"/>
            <a:ext cx="8001056" cy="1384995"/>
          </a:xfrm>
          <a:prstGeom prst="rect">
            <a:avLst/>
          </a:prstGeom>
          <a:noFill/>
        </p:spPr>
        <p:txBody>
          <a:bodyPr wrap="square" rtlCol="0">
            <a:spAutoFit/>
          </a:bodyPr>
          <a:lstStyle/>
          <a:p>
            <a:pPr algn="l">
              <a:spcBef>
                <a:spcPct val="50000"/>
              </a:spcBef>
            </a:pPr>
            <a:r>
              <a:rPr lang="en-US" altLang="zh-CN" dirty="0" smtClean="0">
                <a:ea typeface="楷体" panose="02010609060101010101" pitchFamily="49" charset="-122"/>
                <a:cs typeface="Times New Roman" panose="02020603050405020304" pitchFamily="18" charset="0"/>
              </a:rPr>
              <a:t>     </a:t>
            </a:r>
            <a:r>
              <a:rPr lang="zh-CN" altLang="en-US" dirty="0" smtClean="0">
                <a:solidFill>
                  <a:srgbClr val="FF00FF"/>
                </a:solidFill>
                <a:ea typeface="楷体" panose="02010609060101010101" pitchFamily="49" charset="-122"/>
                <a:cs typeface="Times New Roman" panose="02020603050405020304" pitchFamily="18" charset="0"/>
              </a:rPr>
              <a:t>活动</a:t>
            </a:r>
            <a:r>
              <a:rPr lang="en-US" altLang="zh-CN" i="1" dirty="0" smtClean="0">
                <a:solidFill>
                  <a:srgbClr val="FF00FF"/>
                </a:solidFill>
                <a:ea typeface="楷体" panose="02010609060101010101" pitchFamily="49" charset="-122"/>
                <a:cs typeface="Times New Roman" panose="02020603050405020304" pitchFamily="18" charset="0"/>
              </a:rPr>
              <a:t>a</a:t>
            </a:r>
            <a:r>
              <a:rPr lang="zh-CN" altLang="en-US" dirty="0" smtClean="0">
                <a:solidFill>
                  <a:srgbClr val="FF00FF"/>
                </a:solidFill>
                <a:ea typeface="楷体" panose="02010609060101010101" pitchFamily="49" charset="-122"/>
                <a:cs typeface="Times New Roman" panose="02020603050405020304" pitchFamily="18" charset="0"/>
              </a:rPr>
              <a:t>的最迟开始时间</a:t>
            </a:r>
            <a:r>
              <a:rPr lang="en-US" altLang="zh-CN" i="1" dirty="0" smtClean="0">
                <a:ea typeface="楷体" panose="02010609060101010101" pitchFamily="49" charset="-122"/>
                <a:cs typeface="Times New Roman" panose="02020603050405020304" pitchFamily="18" charset="0"/>
              </a:rPr>
              <a:t>l</a:t>
            </a:r>
            <a:r>
              <a:rPr lang="en-US" altLang="zh-CN" dirty="0" smtClean="0">
                <a:ea typeface="楷体" panose="02010609060101010101" pitchFamily="49" charset="-122"/>
                <a:cs typeface="Times New Roman" panose="02020603050405020304" pitchFamily="18" charset="0"/>
              </a:rPr>
              <a:t>(</a:t>
            </a:r>
            <a:r>
              <a:rPr lang="en-US" altLang="zh-CN" i="1" dirty="0" smtClean="0">
                <a:ea typeface="楷体" panose="02010609060101010101" pitchFamily="49" charset="-122"/>
                <a:cs typeface="Times New Roman" panose="02020603050405020304" pitchFamily="18" charset="0"/>
              </a:rPr>
              <a:t>a</a:t>
            </a:r>
            <a:r>
              <a:rPr lang="en-US" altLang="zh-CN" dirty="0" smtClean="0">
                <a:ea typeface="楷体" panose="02010609060101010101" pitchFamily="49" charset="-122"/>
                <a:cs typeface="Times New Roman" panose="02020603050405020304" pitchFamily="18" charset="0"/>
              </a:rPr>
              <a:t>)</a:t>
            </a:r>
            <a:r>
              <a:rPr lang="zh-CN" altLang="en-US" dirty="0" smtClean="0">
                <a:ea typeface="楷体" panose="02010609060101010101" pitchFamily="49" charset="-122"/>
                <a:cs typeface="Times New Roman" panose="02020603050405020304" pitchFamily="18" charset="0"/>
              </a:rPr>
              <a:t>指该活动终点</a:t>
            </a:r>
            <a:r>
              <a:rPr lang="en-US" altLang="zh-CN" i="1" dirty="0" smtClean="0">
                <a:ea typeface="楷体" panose="02010609060101010101" pitchFamily="49" charset="-122"/>
                <a:cs typeface="Times New Roman" panose="02020603050405020304" pitchFamily="18" charset="0"/>
              </a:rPr>
              <a:t>y</a:t>
            </a:r>
            <a:r>
              <a:rPr lang="zh-CN" altLang="en-US" dirty="0" smtClean="0">
                <a:ea typeface="楷体" panose="02010609060101010101" pitchFamily="49" charset="-122"/>
                <a:cs typeface="Times New Roman" panose="02020603050405020304" pitchFamily="18" charset="0"/>
              </a:rPr>
              <a:t>事件的最迟开始时间与该活动所需时间之差，即：</a:t>
            </a:r>
          </a:p>
          <a:p>
            <a:pPr algn="l">
              <a:spcBef>
                <a:spcPct val="50000"/>
              </a:spcBef>
            </a:pPr>
            <a:r>
              <a:rPr lang="zh-CN" altLang="en-US" dirty="0" smtClean="0">
                <a:ea typeface="楷体" panose="02010609060101010101" pitchFamily="49" charset="-122"/>
                <a:cs typeface="Times New Roman" panose="02020603050405020304" pitchFamily="18" charset="0"/>
              </a:rPr>
              <a:t>　　</a:t>
            </a:r>
            <a:r>
              <a:rPr lang="en-US" altLang="zh-CN" i="1" dirty="0" smtClean="0">
                <a:ea typeface="楷体" panose="02010609060101010101" pitchFamily="49" charset="-122"/>
                <a:cs typeface="Times New Roman" panose="02020603050405020304" pitchFamily="18" charset="0"/>
              </a:rPr>
              <a:t>l</a:t>
            </a:r>
            <a:r>
              <a:rPr lang="en-US" altLang="zh-CN" dirty="0" smtClean="0">
                <a:ea typeface="楷体" panose="02010609060101010101" pitchFamily="49" charset="-122"/>
                <a:cs typeface="Times New Roman" panose="02020603050405020304" pitchFamily="18" charset="0"/>
              </a:rPr>
              <a:t>(</a:t>
            </a:r>
            <a:r>
              <a:rPr lang="en-US" altLang="zh-CN" i="1" dirty="0" smtClean="0">
                <a:ea typeface="楷体" panose="02010609060101010101" pitchFamily="49" charset="-122"/>
                <a:cs typeface="Times New Roman" panose="02020603050405020304" pitchFamily="18" charset="0"/>
              </a:rPr>
              <a:t>a</a:t>
            </a:r>
            <a:r>
              <a:rPr lang="en-US" altLang="zh-CN" dirty="0" smtClean="0">
                <a:ea typeface="楷体" panose="02010609060101010101" pitchFamily="49" charset="-122"/>
                <a:cs typeface="Times New Roman" panose="02020603050405020304" pitchFamily="18" charset="0"/>
              </a:rPr>
              <a:t>)=</a:t>
            </a:r>
            <a:r>
              <a:rPr lang="en-US" altLang="zh-CN" dirty="0" err="1" smtClean="0">
                <a:ea typeface="楷体" panose="02010609060101010101" pitchFamily="49" charset="-122"/>
                <a:cs typeface="Times New Roman" panose="02020603050405020304" pitchFamily="18" charset="0"/>
              </a:rPr>
              <a:t>vl</a:t>
            </a:r>
            <a:r>
              <a:rPr lang="en-US" altLang="zh-CN" dirty="0" smtClean="0">
                <a:ea typeface="楷体" panose="02010609060101010101" pitchFamily="49" charset="-122"/>
                <a:cs typeface="Times New Roman" panose="02020603050405020304" pitchFamily="18" charset="0"/>
              </a:rPr>
              <a:t>(</a:t>
            </a:r>
            <a:r>
              <a:rPr lang="en-US" altLang="zh-CN" i="1" dirty="0" smtClean="0">
                <a:ea typeface="楷体" panose="02010609060101010101" pitchFamily="49" charset="-122"/>
                <a:cs typeface="Times New Roman" panose="02020603050405020304" pitchFamily="18" charset="0"/>
              </a:rPr>
              <a:t>y</a:t>
            </a:r>
            <a:r>
              <a:rPr lang="en-US" altLang="zh-CN" dirty="0" smtClean="0">
                <a:ea typeface="楷体" panose="02010609060101010101" pitchFamily="49" charset="-122"/>
                <a:cs typeface="Times New Roman" panose="02020603050405020304" pitchFamily="18" charset="0"/>
              </a:rPr>
              <a:t>)</a:t>
            </a:r>
            <a:r>
              <a:rPr lang="en-US" altLang="zh-CN" dirty="0" smtClean="0">
                <a:latin typeface="+mn-ea"/>
                <a:cs typeface="Times New Roman" panose="02020603050405020304" pitchFamily="18" charset="0"/>
              </a:rPr>
              <a:t>-</a:t>
            </a:r>
            <a:r>
              <a:rPr lang="en-US" altLang="zh-CN" i="1" dirty="0" smtClean="0">
                <a:ea typeface="楷体" panose="02010609060101010101" pitchFamily="49" charset="-122"/>
                <a:cs typeface="Times New Roman" panose="02020603050405020304" pitchFamily="18" charset="0"/>
              </a:rPr>
              <a:t>c</a:t>
            </a:r>
            <a:endParaRPr lang="zh-CN" altLang="en-US" dirty="0"/>
          </a:p>
        </p:txBody>
      </p:sp>
      <p:sp>
        <p:nvSpPr>
          <p:cNvPr id="3" name="幻灯片编号占位符 2"/>
          <p:cNvSpPr>
            <a:spLocks noGrp="1"/>
          </p:cNvSpPr>
          <p:nvPr>
            <p:ph type="sldNum" sz="quarter" idx="12"/>
          </p:nvPr>
        </p:nvSpPr>
        <p:spPr/>
        <p:txBody>
          <a:bodyPr/>
          <a:lstStyle/>
          <a:p>
            <a:fld id="{7B73CAF9-FD11-4256-9668-6A8A3A0B73F9}" type="slidenum">
              <a:rPr lang="en-US" altLang="zh-CN" smtClean="0"/>
              <a:t>189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3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1" grpId="0" bldLvl="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8" name="Text Box 4"/>
          <p:cNvSpPr txBox="1">
            <a:spLocks noChangeArrowheads="1"/>
          </p:cNvSpPr>
          <p:nvPr/>
        </p:nvSpPr>
        <p:spPr bwMode="auto">
          <a:xfrm>
            <a:off x="5049860" y="2972153"/>
            <a:ext cx="2951164" cy="615553"/>
          </a:xfrm>
          <a:prstGeom prst="rect">
            <a:avLst/>
          </a:prstGeom>
          <a:noFill/>
          <a:ln w="9525">
            <a:noFill/>
            <a:miter lim="800000"/>
          </a:ln>
          <a:effectLst/>
        </p:spPr>
        <p:txBody>
          <a:bodyPr wrap="square">
            <a:spAutoFit/>
          </a:bodyPr>
          <a:lstStyle/>
          <a:p>
            <a:pPr marL="457200" indent="-457200" algn="l">
              <a:lnSpc>
                <a:spcPct val="60000"/>
              </a:lnSpc>
              <a:spcBef>
                <a:spcPct val="50000"/>
              </a:spcBef>
              <a:buBlip>
                <a:blip r:embed="rId2"/>
              </a:buBlip>
            </a:pPr>
            <a:r>
              <a:rPr kumimoji="1" lang="zh-CN" altLang="en-US" sz="2000">
                <a:solidFill>
                  <a:srgbClr val="0000FF"/>
                </a:solidFill>
                <a:ea typeface="楷体" panose="02010609060101010101" pitchFamily="49" charset="-122"/>
                <a:cs typeface="Times New Roman" panose="02020603050405020304" pitchFamily="18" charset="0"/>
              </a:rPr>
              <a:t>存储每个顶点的信息</a:t>
            </a:r>
          </a:p>
          <a:p>
            <a:pPr marL="457200" indent="-457200" algn="l">
              <a:lnSpc>
                <a:spcPct val="60000"/>
              </a:lnSpc>
              <a:spcBef>
                <a:spcPct val="50000"/>
              </a:spcBef>
              <a:buBlip>
                <a:blip r:embed="rId2"/>
              </a:buBlip>
            </a:pPr>
            <a:r>
              <a:rPr kumimoji="1" lang="zh-CN" altLang="en-US" sz="2000">
                <a:solidFill>
                  <a:srgbClr val="0000FF"/>
                </a:solidFill>
                <a:ea typeface="楷体" panose="02010609060101010101" pitchFamily="49" charset="-122"/>
                <a:cs typeface="Times New Roman" panose="02020603050405020304" pitchFamily="18" charset="0"/>
              </a:rPr>
              <a:t>存储每条边的信息</a:t>
            </a:r>
          </a:p>
        </p:txBody>
      </p:sp>
      <p:sp>
        <p:nvSpPr>
          <p:cNvPr id="257030" name="AutoShape 6"/>
          <p:cNvSpPr>
            <a:spLocks noChangeArrowheads="1"/>
          </p:cNvSpPr>
          <p:nvPr/>
        </p:nvSpPr>
        <p:spPr bwMode="auto">
          <a:xfrm>
            <a:off x="1449410" y="1603728"/>
            <a:ext cx="1584325" cy="1368425"/>
          </a:xfrm>
          <a:prstGeom prst="foldedCorner">
            <a:avLst>
              <a:gd name="adj" fmla="val 12500"/>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2000" dirty="0">
                <a:solidFill>
                  <a:srgbClr val="0000FF"/>
                </a:solidFill>
                <a:ea typeface="楷体" panose="02010609060101010101" pitchFamily="49" charset="-122"/>
                <a:cs typeface="Times New Roman" panose="02020603050405020304" pitchFamily="18" charset="0"/>
              </a:rPr>
              <a:t>图的</a:t>
            </a:r>
          </a:p>
          <a:p>
            <a:r>
              <a:rPr lang="zh-CN" altLang="en-US" sz="2000" dirty="0">
                <a:solidFill>
                  <a:srgbClr val="0000FF"/>
                </a:solidFill>
                <a:ea typeface="楷体" panose="02010609060101010101" pitchFamily="49" charset="-122"/>
                <a:cs typeface="Times New Roman" panose="02020603050405020304" pitchFamily="18" charset="0"/>
              </a:rPr>
              <a:t>逻辑结构</a:t>
            </a:r>
          </a:p>
        </p:txBody>
      </p:sp>
      <p:sp>
        <p:nvSpPr>
          <p:cNvPr id="257031" name="AutoShape 7"/>
          <p:cNvSpPr>
            <a:spLocks noChangeArrowheads="1"/>
          </p:cNvSpPr>
          <p:nvPr/>
        </p:nvSpPr>
        <p:spPr bwMode="auto">
          <a:xfrm>
            <a:off x="5481660" y="1748190"/>
            <a:ext cx="1657350" cy="1008063"/>
          </a:xfrm>
          <a:prstGeom prst="can">
            <a:avLst>
              <a:gd name="adj" fmla="val 25000"/>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zh-CN" altLang="en-US" sz="2000" dirty="0">
                <a:solidFill>
                  <a:srgbClr val="0000FF"/>
                </a:solidFill>
                <a:ea typeface="楷体" panose="02010609060101010101" pitchFamily="49" charset="-122"/>
                <a:cs typeface="Times New Roman" panose="02020603050405020304" pitchFamily="18" charset="0"/>
              </a:rPr>
              <a:t>图的存储结构</a:t>
            </a:r>
          </a:p>
        </p:txBody>
      </p:sp>
      <p:sp>
        <p:nvSpPr>
          <p:cNvPr id="257032" name="Line 8"/>
          <p:cNvSpPr>
            <a:spLocks noChangeShapeType="1"/>
          </p:cNvSpPr>
          <p:nvPr/>
        </p:nvSpPr>
        <p:spPr bwMode="auto">
          <a:xfrm>
            <a:off x="3394098" y="2251428"/>
            <a:ext cx="1727200" cy="0"/>
          </a:xfrm>
          <a:prstGeom prst="line">
            <a:avLst/>
          </a:prstGeom>
          <a:noFill/>
          <a:ln w="38100">
            <a:solidFill>
              <a:srgbClr val="3333FF"/>
            </a:solidFill>
            <a:round/>
            <a:tailEnd type="stealth" w="med" len="lg"/>
          </a:ln>
          <a:effectLst/>
        </p:spPr>
        <p:txBody>
          <a:bodyPr wrap="none"/>
          <a:lstStyle/>
          <a:p>
            <a:endParaRPr lang="zh-CN" altLang="en-US"/>
          </a:p>
        </p:txBody>
      </p:sp>
      <p:sp>
        <p:nvSpPr>
          <p:cNvPr id="257033" name="Text Box 9"/>
          <p:cNvSpPr txBox="1">
            <a:spLocks noChangeArrowheads="1"/>
          </p:cNvSpPr>
          <p:nvPr/>
        </p:nvSpPr>
        <p:spPr bwMode="auto">
          <a:xfrm>
            <a:off x="3465535" y="1603728"/>
            <a:ext cx="1223963" cy="396875"/>
          </a:xfrm>
          <a:prstGeom prst="rect">
            <a:avLst/>
          </a:prstGeom>
          <a:noFill/>
          <a:ln w="19050" algn="ctr">
            <a:noFill/>
            <a:miter lim="800000"/>
            <a:tailEnd type="none" w="med" len="lg"/>
          </a:ln>
          <a:effectLst/>
        </p:spPr>
        <p:txBody>
          <a:bodyPr>
            <a:spAutoFit/>
          </a:bodyPr>
          <a:lstStyle/>
          <a:p>
            <a:pPr>
              <a:spcBef>
                <a:spcPct val="50000"/>
              </a:spcBef>
            </a:pPr>
            <a:r>
              <a:rPr lang="zh-CN" altLang="en-US" sz="2000">
                <a:solidFill>
                  <a:srgbClr val="FF00FF"/>
                </a:solidFill>
                <a:ea typeface="楷体" panose="02010609060101010101" pitchFamily="49" charset="-122"/>
                <a:cs typeface="Times New Roman" panose="02020603050405020304" pitchFamily="18" charset="0"/>
              </a:rPr>
              <a:t>映射</a:t>
            </a:r>
          </a:p>
        </p:txBody>
      </p:sp>
      <p:grpSp>
        <p:nvGrpSpPr>
          <p:cNvPr id="10" name="组合 9"/>
          <p:cNvGrpSpPr/>
          <p:nvPr/>
        </p:nvGrpSpPr>
        <p:grpSpPr>
          <a:xfrm>
            <a:off x="1809773" y="3980215"/>
            <a:ext cx="4032250" cy="1734801"/>
            <a:chOff x="1809773" y="3980215"/>
            <a:chExt cx="4032250" cy="1734801"/>
          </a:xfrm>
        </p:grpSpPr>
        <p:sp>
          <p:nvSpPr>
            <p:cNvPr id="257034" name="Text Box 10"/>
            <p:cNvSpPr txBox="1">
              <a:spLocks noChangeArrowheads="1"/>
            </p:cNvSpPr>
            <p:nvPr/>
          </p:nvSpPr>
          <p:spPr bwMode="auto">
            <a:xfrm>
              <a:off x="1809773" y="3980215"/>
              <a:ext cx="4032250" cy="457200"/>
            </a:xfrm>
            <a:prstGeom prst="rect">
              <a:avLst/>
            </a:prstGeom>
            <a:noFill/>
            <a:ln w="19050" algn="ctr">
              <a:noFill/>
              <a:miter lim="800000"/>
              <a:tailEnd type="none" w="med" len="lg"/>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图的两种主要存储结构：</a:t>
              </a:r>
            </a:p>
          </p:txBody>
        </p:sp>
        <p:sp>
          <p:nvSpPr>
            <p:cNvPr id="257035" name="Text Box 11"/>
            <p:cNvSpPr txBox="1">
              <a:spLocks noChangeArrowheads="1"/>
            </p:cNvSpPr>
            <p:nvPr/>
          </p:nvSpPr>
          <p:spPr bwMode="auto">
            <a:xfrm>
              <a:off x="2025673" y="4699353"/>
              <a:ext cx="2735262" cy="1015663"/>
            </a:xfrm>
            <a:prstGeom prst="rect">
              <a:avLst/>
            </a:prstGeom>
            <a:noFill/>
            <a:ln w="19050" algn="ctr">
              <a:noFill/>
              <a:miter lim="800000"/>
              <a:tailEnd type="none" w="med" len="lg"/>
            </a:ln>
            <a:effectLst/>
          </p:spPr>
          <p:txBody>
            <a:bodyPr>
              <a:spAutoFit/>
            </a:bodyPr>
            <a:lstStyle/>
            <a:p>
              <a:pPr algn="l">
                <a:spcBef>
                  <a:spcPct val="50000"/>
                </a:spcBef>
                <a:buFontTx/>
                <a:buBlip>
                  <a:blip r:embed="rId3"/>
                </a:buBlip>
              </a:pPr>
              <a:r>
                <a:rPr lang="en-US" altLang="zh-CN">
                  <a:ea typeface="楷体" panose="02010609060101010101" pitchFamily="49" charset="-122"/>
                  <a:cs typeface="Times New Roman" panose="02020603050405020304" pitchFamily="18" charset="0"/>
                </a:rPr>
                <a:t> </a:t>
              </a:r>
              <a:r>
                <a:rPr lang="en-US" altLang="zh-CN" smtClean="0">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邻接矩阵</a:t>
              </a:r>
              <a:endParaRPr lang="zh-CN" altLang="en-US">
                <a:ea typeface="楷体" panose="02010609060101010101" pitchFamily="49" charset="-122"/>
                <a:cs typeface="Times New Roman" panose="02020603050405020304" pitchFamily="18" charset="0"/>
              </a:endParaRPr>
            </a:p>
            <a:p>
              <a:pPr algn="l">
                <a:spcBef>
                  <a:spcPct val="50000"/>
                </a:spcBef>
                <a:buFontTx/>
                <a:buBlip>
                  <a:blip r:embed="rId3"/>
                </a:buBlip>
              </a:pPr>
              <a:r>
                <a:rPr lang="zh-CN" altLang="en-US">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 邻接</a:t>
              </a:r>
              <a:r>
                <a:rPr lang="zh-CN" altLang="en-US">
                  <a:ea typeface="楷体" panose="02010609060101010101" pitchFamily="49" charset="-122"/>
                  <a:cs typeface="Times New Roman" panose="02020603050405020304" pitchFamily="18" charset="0"/>
                </a:rPr>
                <a:t>表</a:t>
              </a:r>
            </a:p>
          </p:txBody>
        </p:sp>
      </p:grpSp>
      <p:sp>
        <p:nvSpPr>
          <p:cNvPr id="9" name="Text Box 12" descr="信纸"/>
          <p:cNvSpPr txBox="1">
            <a:spLocks noChangeArrowheads="1"/>
          </p:cNvSpPr>
          <p:nvPr/>
        </p:nvSpPr>
        <p:spPr bwMode="auto">
          <a:xfrm>
            <a:off x="1142976" y="500042"/>
            <a:ext cx="6858048" cy="584775"/>
          </a:xfrm>
          <a:prstGeom prst="rect">
            <a:avLst/>
          </a:prstGeom>
          <a:blipFill dpi="0" rotWithShape="1">
            <a:blip r:embed="rId4"/>
            <a:srcRect/>
            <a:tile tx="0" ty="0" sx="100000" sy="100000" flip="none" algn="tl"/>
          </a:blipFill>
          <a:ln w="9525">
            <a:noFill/>
            <a:miter lim="800000"/>
          </a:ln>
          <a:effectLst>
            <a:prstShdw prst="shdw17" dist="17961" dir="2700000">
              <a:srgbClr val="FFFFCC">
                <a:gamma/>
                <a:shade val="60000"/>
                <a:invGamma/>
              </a:srgbClr>
            </a:prstShdw>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spcBef>
                <a:spcPct val="50000"/>
              </a:spcBef>
            </a:pPr>
            <a:r>
              <a:rPr kumimoji="1" lang="en-US" altLang="zh-CN"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cs typeface="Times New Roman" panose="02020603050405020304" pitchFamily="18" charset="0"/>
              </a:rPr>
              <a:t>8.2  </a:t>
            </a:r>
            <a:r>
              <a:rPr kumimoji="1"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cs typeface="Times New Roman" panose="02020603050405020304" pitchFamily="18" charset="0"/>
              </a:rPr>
              <a:t>图的</a:t>
            </a:r>
            <a:r>
              <a:rPr kumimoji="1"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cs typeface="Times New Roman" panose="02020603050405020304" pitchFamily="18" charset="0"/>
              </a:rPr>
              <a:t>存储</a:t>
            </a:r>
            <a:r>
              <a:rPr kumimoji="1"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cs typeface="Times New Roman" panose="02020603050405020304" pitchFamily="18" charset="0"/>
              </a:rPr>
              <a:t>结构</a:t>
            </a: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cs typeface="Times New Roman" panose="02020603050405020304" pitchFamily="18" charset="0"/>
              </a:rPr>
              <a:t>和基本运算算法</a:t>
            </a:r>
            <a:endParaRPr kumimoji="1" lang="zh-CN" altLang="en-US" sz="320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153172AD-FDDA-44AA-B287-01558B314681}" type="slidenum">
              <a:rPr lang="en-US" altLang="zh-CN" smtClean="0"/>
              <a:t>19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323850" y="476250"/>
            <a:ext cx="8453438" cy="1938992"/>
          </a:xfrm>
          <a:prstGeom prst="rect">
            <a:avLst/>
          </a:prstGeom>
          <a:noFill/>
          <a:ln w="9525">
            <a:noFill/>
            <a:miter lim="800000"/>
          </a:ln>
          <a:effectLst/>
        </p:spPr>
        <p:txBody>
          <a:bodyPr>
            <a:spAutoFit/>
          </a:bodyPr>
          <a:lstStyle/>
          <a:p>
            <a:pPr algn="just">
              <a:spcBef>
                <a:spcPct val="50000"/>
              </a:spcBef>
            </a:pPr>
            <a:r>
              <a:rPr kumimoji="1" lang="en-US" altLang="zh-CN">
                <a:solidFill>
                  <a:srgbClr val="0000FF"/>
                </a:solidFill>
                <a:ea typeface="楷体" panose="02010609060101010101" pitchFamily="49" charset="-122"/>
                <a:cs typeface="Times New Roman" panose="02020603050405020304" pitchFamily="18" charset="0"/>
              </a:rPr>
              <a:t>      </a:t>
            </a:r>
            <a:r>
              <a:rPr kumimoji="1" lang="en-US" altLang="zh-CN">
                <a:solidFill>
                  <a:srgbClr val="FF0000"/>
                </a:solidFill>
                <a:ea typeface="楷体" panose="02010609060101010101" pitchFamily="49" charset="-122"/>
                <a:cs typeface="Times New Roman" panose="02020603050405020304" pitchFamily="18" charset="0"/>
              </a:rPr>
              <a:t> </a:t>
            </a:r>
            <a:r>
              <a:rPr kumimoji="1" lang="zh-CN" altLang="en-US" smtClean="0">
                <a:solidFill>
                  <a:srgbClr val="FF0000"/>
                </a:solidFill>
                <a:ea typeface="楷体" panose="02010609060101010101" pitchFamily="49" charset="-122"/>
                <a:cs typeface="Times New Roman" panose="02020603050405020304" pitchFamily="18" charset="0"/>
              </a:rPr>
              <a:t>（</a:t>
            </a:r>
            <a:r>
              <a:rPr kumimoji="1" lang="en-US" altLang="zh-CN" smtClean="0">
                <a:solidFill>
                  <a:srgbClr val="FF0000"/>
                </a:solidFill>
                <a:ea typeface="楷体" panose="02010609060101010101" pitchFamily="49" charset="-122"/>
                <a:cs typeface="Times New Roman" panose="02020603050405020304" pitchFamily="18" charset="0"/>
              </a:rPr>
              <a:t>3</a:t>
            </a:r>
            <a:r>
              <a:rPr kumimoji="1" lang="zh-CN" altLang="en-US" smtClean="0">
                <a:solidFill>
                  <a:srgbClr val="FF0000"/>
                </a:solidFill>
                <a:ea typeface="楷体" panose="02010609060101010101" pitchFamily="49" charset="-122"/>
                <a:cs typeface="Times New Roman" panose="02020603050405020304" pitchFamily="18" charset="0"/>
              </a:rPr>
              <a:t>）</a:t>
            </a:r>
            <a:r>
              <a:rPr kumimoji="1" lang="zh-CN" altLang="en-US" dirty="0">
                <a:solidFill>
                  <a:srgbClr val="FF0000"/>
                </a:solidFill>
                <a:ea typeface="楷体" panose="02010609060101010101" pitchFamily="49" charset="-122"/>
                <a:cs typeface="Times New Roman" panose="02020603050405020304" pitchFamily="18" charset="0"/>
              </a:rPr>
              <a:t>求</a:t>
            </a:r>
            <a:r>
              <a:rPr kumimoji="1" lang="zh-CN" altLang="en-US">
                <a:solidFill>
                  <a:srgbClr val="FF0000"/>
                </a:solidFill>
                <a:ea typeface="楷体" panose="02010609060101010101" pitchFamily="49" charset="-122"/>
                <a:cs typeface="Times New Roman" panose="02020603050405020304" pitchFamily="18" charset="0"/>
              </a:rPr>
              <a:t>关键</a:t>
            </a:r>
            <a:r>
              <a:rPr kumimoji="1" lang="zh-CN" altLang="en-US" smtClean="0">
                <a:solidFill>
                  <a:srgbClr val="FF0000"/>
                </a:solidFill>
                <a:ea typeface="楷体" panose="02010609060101010101" pitchFamily="49" charset="-122"/>
                <a:cs typeface="Times New Roman" panose="02020603050405020304" pitchFamily="18" charset="0"/>
              </a:rPr>
              <a:t>活动</a:t>
            </a:r>
            <a:endParaRPr kumimoji="1" lang="en-US" altLang="zh-CN" smtClean="0">
              <a:solidFill>
                <a:srgbClr val="FF0000"/>
              </a:solidFill>
              <a:ea typeface="楷体" panose="02010609060101010101" pitchFamily="49" charset="-122"/>
              <a:cs typeface="Times New Roman" panose="02020603050405020304" pitchFamily="18" charset="0"/>
            </a:endParaRPr>
          </a:p>
          <a:p>
            <a:pPr algn="just">
              <a:spcBef>
                <a:spcPct val="50000"/>
              </a:spcBef>
            </a:pPr>
            <a:r>
              <a:rPr kumimoji="1" lang="en-US" altLang="zh-CN" smtClean="0">
                <a:solidFill>
                  <a:srgbClr val="FF00FF"/>
                </a:solidFill>
                <a:ea typeface="楷体" panose="02010609060101010101" pitchFamily="49" charset="-122"/>
                <a:cs typeface="Times New Roman" panose="02020603050405020304" pitchFamily="18" charset="0"/>
              </a:rPr>
              <a:t>       </a:t>
            </a:r>
            <a:r>
              <a:rPr kumimoji="1" lang="zh-CN" altLang="en-US" smtClean="0">
                <a:solidFill>
                  <a:srgbClr val="0000FF"/>
                </a:solidFill>
                <a:ea typeface="楷体" panose="02010609060101010101" pitchFamily="49" charset="-122"/>
                <a:cs typeface="Times New Roman" panose="02020603050405020304" pitchFamily="18" charset="0"/>
              </a:rPr>
              <a:t>对于</a:t>
            </a:r>
            <a:r>
              <a:rPr kumimoji="1" lang="zh-CN" altLang="en-US" dirty="0">
                <a:solidFill>
                  <a:srgbClr val="0000FF"/>
                </a:solidFill>
                <a:ea typeface="楷体" panose="02010609060101010101" pitchFamily="49" charset="-122"/>
                <a:cs typeface="Times New Roman" panose="02020603050405020304" pitchFamily="18" charset="0"/>
              </a:rPr>
              <a:t>每个活动</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zh-CN" altLang="en-US" dirty="0">
                <a:solidFill>
                  <a:srgbClr val="0000FF"/>
                </a:solidFill>
                <a:ea typeface="楷体" panose="02010609060101010101" pitchFamily="49" charset="-122"/>
                <a:cs typeface="Times New Roman" panose="02020603050405020304" pitchFamily="18" charset="0"/>
              </a:rPr>
              <a:t>，求出</a:t>
            </a:r>
            <a:r>
              <a:rPr kumimoji="1" lang="en-US" altLang="zh-CN" i="1" dirty="0">
                <a:solidFill>
                  <a:srgbClr val="0000FF"/>
                </a:solidFill>
                <a:ea typeface="楷体" panose="02010609060101010101" pitchFamily="49" charset="-122"/>
                <a:cs typeface="Times New Roman" panose="02020603050405020304" pitchFamily="18" charset="0"/>
              </a:rPr>
              <a:t>d</a:t>
            </a:r>
            <a:r>
              <a:rPr kumimoji="1" lang="en-US" altLang="zh-CN" dirty="0">
                <a:solidFill>
                  <a:srgbClr val="0000FF"/>
                </a:solidFill>
                <a:ea typeface="楷体" panose="02010609060101010101" pitchFamily="49" charset="-122"/>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en-US" altLang="zh-CN" dirty="0">
                <a:solidFill>
                  <a:srgbClr val="0000FF"/>
                </a:solidFill>
                <a:ea typeface="楷体" panose="02010609060101010101" pitchFamily="49" charset="-122"/>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l</a:t>
            </a:r>
            <a:r>
              <a:rPr kumimoji="1" lang="en-US" altLang="zh-CN" dirty="0">
                <a:solidFill>
                  <a:srgbClr val="0000FF"/>
                </a:solidFill>
                <a:ea typeface="楷体" panose="02010609060101010101" pitchFamily="49" charset="-122"/>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en-US" altLang="zh-CN" dirty="0">
                <a:solidFill>
                  <a:srgbClr val="0000FF"/>
                </a:solidFill>
                <a:ea typeface="楷体" panose="02010609060101010101" pitchFamily="49" charset="-122"/>
                <a:cs typeface="Times New Roman" panose="02020603050405020304" pitchFamily="18" charset="0"/>
              </a:rPr>
              <a:t>)</a:t>
            </a:r>
            <a:r>
              <a:rPr kumimoji="1" lang="en-US" altLang="zh-CN" dirty="0">
                <a:solidFill>
                  <a:srgbClr val="0000FF"/>
                </a:solidFill>
                <a:latin typeface="+mn-ea"/>
                <a:ea typeface="+mn-ea"/>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e</a:t>
            </a:r>
            <a:r>
              <a:rPr kumimoji="1" lang="en-US" altLang="zh-CN" dirty="0">
                <a:solidFill>
                  <a:srgbClr val="0000FF"/>
                </a:solidFill>
                <a:ea typeface="楷体" panose="02010609060101010101" pitchFamily="49" charset="-122"/>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，若</a:t>
            </a:r>
            <a:r>
              <a:rPr kumimoji="1" lang="en-US" altLang="zh-CN" i="1" dirty="0">
                <a:solidFill>
                  <a:srgbClr val="0000FF"/>
                </a:solidFill>
                <a:ea typeface="楷体" panose="02010609060101010101" pitchFamily="49" charset="-122"/>
                <a:cs typeface="Times New Roman" panose="02020603050405020304" pitchFamily="18" charset="0"/>
              </a:rPr>
              <a:t>d</a:t>
            </a:r>
            <a:r>
              <a:rPr kumimoji="1" lang="en-US" altLang="zh-CN" dirty="0">
                <a:solidFill>
                  <a:srgbClr val="0000FF"/>
                </a:solidFill>
                <a:ea typeface="楷体" panose="02010609060101010101" pitchFamily="49" charset="-122"/>
                <a:cs typeface="Times New Roman" panose="02020603050405020304" pitchFamily="18" charset="0"/>
              </a:rPr>
              <a:t>(</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为</a:t>
            </a:r>
            <a:r>
              <a:rPr kumimoji="1" lang="en-US" altLang="zh-CN" dirty="0">
                <a:solidFill>
                  <a:srgbClr val="0000FF"/>
                </a:solidFill>
                <a:ea typeface="楷体" panose="02010609060101010101" pitchFamily="49" charset="-122"/>
                <a:cs typeface="Times New Roman" panose="02020603050405020304" pitchFamily="18" charset="0"/>
              </a:rPr>
              <a:t>0</a:t>
            </a:r>
            <a:r>
              <a:rPr kumimoji="1" lang="zh-CN" altLang="en-US" dirty="0">
                <a:solidFill>
                  <a:srgbClr val="0000FF"/>
                </a:solidFill>
                <a:ea typeface="楷体" panose="02010609060101010101" pitchFamily="49" charset="-122"/>
                <a:cs typeface="Times New Roman" panose="02020603050405020304" pitchFamily="18" charset="0"/>
              </a:rPr>
              <a:t>，则称活动</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zh-CN" altLang="en-US" dirty="0">
                <a:solidFill>
                  <a:srgbClr val="0000FF"/>
                </a:solidFill>
                <a:ea typeface="楷体" panose="02010609060101010101" pitchFamily="49" charset="-122"/>
                <a:cs typeface="Times New Roman" panose="02020603050405020304" pitchFamily="18" charset="0"/>
              </a:rPr>
              <a:t>为关键活动。 </a:t>
            </a:r>
          </a:p>
          <a:p>
            <a:pPr algn="just">
              <a:spcBef>
                <a:spcPct val="50000"/>
              </a:spcBef>
            </a:pPr>
            <a:r>
              <a:rPr kumimoji="1" lang="zh-CN" altLang="en-US" dirty="0">
                <a:solidFill>
                  <a:srgbClr val="0000FF"/>
                </a:solidFill>
                <a:ea typeface="楷体" panose="02010609060101010101" pitchFamily="49" charset="-122"/>
                <a:cs typeface="Times New Roman" panose="02020603050405020304" pitchFamily="18" charset="0"/>
              </a:rPr>
              <a:t>　　对关键活动来说，</a:t>
            </a:r>
            <a:r>
              <a:rPr kumimoji="1" lang="zh-CN" altLang="en-US" dirty="0">
                <a:solidFill>
                  <a:srgbClr val="FF00FF"/>
                </a:solidFill>
                <a:ea typeface="楷体" panose="02010609060101010101" pitchFamily="49" charset="-122"/>
                <a:cs typeface="Times New Roman" panose="02020603050405020304" pitchFamily="18" charset="0"/>
              </a:rPr>
              <a:t>不存在富余</a:t>
            </a:r>
            <a:r>
              <a:rPr kumimoji="1" lang="zh-CN" altLang="en-US" dirty="0" smtClean="0">
                <a:solidFill>
                  <a:srgbClr val="FF00FF"/>
                </a:solidFill>
                <a:ea typeface="楷体" panose="02010609060101010101" pitchFamily="49" charset="-122"/>
                <a:cs typeface="Times New Roman" panose="02020603050405020304" pitchFamily="18" charset="0"/>
              </a:rPr>
              <a:t>时间</a:t>
            </a:r>
            <a:r>
              <a:rPr kumimoji="1" lang="zh-CN" altLang="en-US" dirty="0" smtClean="0">
                <a:solidFill>
                  <a:srgbClr val="0000FF"/>
                </a:solidFill>
                <a:ea typeface="楷体" panose="02010609060101010101" pitchFamily="49" charset="-122"/>
                <a:cs typeface="Times New Roman" panose="02020603050405020304" pitchFamily="18" charset="0"/>
              </a:rPr>
              <a:t>。</a:t>
            </a:r>
            <a:endParaRPr kumimoji="1" lang="zh-CN" altLang="en-US" dirty="0">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190</a:t>
            </a:fld>
            <a:endParaRPr lang="en-US" altLang="zh-CN"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539751" y="4122201"/>
            <a:ext cx="6746894" cy="2092881"/>
          </a:xfrm>
          <a:prstGeom prst="rect">
            <a:avLst/>
          </a:prstGeom>
          <a:noFill/>
          <a:ln w="9525">
            <a:noFill/>
            <a:miter lim="800000"/>
          </a:ln>
          <a:effectLst/>
        </p:spPr>
        <p:txBody>
          <a:bodyPr wrap="square">
            <a:spAutoFit/>
          </a:bodyPr>
          <a:lstStyle/>
          <a:p>
            <a:pPr algn="just">
              <a:lnSpc>
                <a:spcPct val="90000"/>
              </a:lnSpc>
              <a:spcBef>
                <a:spcPct val="50000"/>
              </a:spcBef>
            </a:pP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A</a:t>
            </a:r>
            <a:r>
              <a:rPr kumimoji="1" lang="en-US" altLang="zh-CN" sz="2000" dirty="0">
                <a:solidFill>
                  <a:srgbClr val="0000FF"/>
                </a:solidFill>
                <a:ea typeface="楷体" panose="02010609060101010101" pitchFamily="49" charset="-122"/>
                <a:cs typeface="Times New Roman" panose="02020603050405020304" pitchFamily="18" charset="0"/>
              </a:rPr>
              <a:t>)=0</a:t>
            </a:r>
          </a:p>
          <a:p>
            <a:pPr algn="just">
              <a:lnSpc>
                <a:spcPct val="90000"/>
              </a:lnSpc>
              <a:spcBef>
                <a:spcPct val="50000"/>
              </a:spcBef>
            </a:pP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B</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A</a:t>
            </a:r>
            <a:r>
              <a:rPr kumimoji="1" lang="en-US" altLang="zh-CN" sz="2000" dirty="0">
                <a:solidFill>
                  <a:srgbClr val="0000FF"/>
                </a:solidFill>
                <a:ea typeface="楷体" panose="02010609060101010101" pitchFamily="49" charset="-122"/>
                <a:cs typeface="Times New Roman" panose="02020603050405020304" pitchFamily="18" charset="0"/>
              </a:rPr>
              <a:t>)+c(</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1</a:t>
            </a:r>
            <a:r>
              <a:rPr kumimoji="1" lang="en-US" altLang="zh-CN" sz="2000" dirty="0">
                <a:solidFill>
                  <a:srgbClr val="0000FF"/>
                </a:solidFill>
                <a:ea typeface="楷体" panose="02010609060101010101" pitchFamily="49" charset="-122"/>
                <a:cs typeface="Times New Roman" panose="02020603050405020304" pitchFamily="18" charset="0"/>
              </a:rPr>
              <a:t>)=6</a:t>
            </a:r>
          </a:p>
          <a:p>
            <a:pPr algn="just">
              <a:lnSpc>
                <a:spcPct val="90000"/>
              </a:lnSpc>
              <a:spcBef>
                <a:spcPct val="50000"/>
              </a:spcBef>
            </a:pP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C</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A</a:t>
            </a:r>
            <a:r>
              <a:rPr kumimoji="1" lang="en-US" altLang="zh-CN" sz="2000" dirty="0">
                <a:solidFill>
                  <a:srgbClr val="0000FF"/>
                </a:solidFill>
                <a:ea typeface="楷体" panose="02010609060101010101" pitchFamily="49" charset="-122"/>
                <a:cs typeface="Times New Roman" panose="02020603050405020304" pitchFamily="18" charset="0"/>
              </a:rPr>
              <a:t>)+c(</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2</a:t>
            </a:r>
            <a:r>
              <a:rPr kumimoji="1" lang="en-US" altLang="zh-CN" sz="2000" dirty="0">
                <a:solidFill>
                  <a:srgbClr val="0000FF"/>
                </a:solidFill>
                <a:ea typeface="楷体" panose="02010609060101010101" pitchFamily="49" charset="-122"/>
                <a:cs typeface="Times New Roman" panose="02020603050405020304" pitchFamily="18" charset="0"/>
              </a:rPr>
              <a:t>)=4</a:t>
            </a:r>
          </a:p>
          <a:p>
            <a:pPr algn="just">
              <a:lnSpc>
                <a:spcPct val="90000"/>
              </a:lnSpc>
              <a:spcBef>
                <a:spcPct val="50000"/>
              </a:spcBef>
            </a:pP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D</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A</a:t>
            </a:r>
            <a:r>
              <a:rPr kumimoji="1" lang="en-US" altLang="zh-CN" sz="2000" dirty="0">
                <a:solidFill>
                  <a:srgbClr val="0000FF"/>
                </a:solidFill>
                <a:ea typeface="楷体" panose="02010609060101010101" pitchFamily="49" charset="-122"/>
                <a:cs typeface="Times New Roman" panose="02020603050405020304" pitchFamily="18" charset="0"/>
              </a:rPr>
              <a:t>)+c(</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3</a:t>
            </a:r>
            <a:r>
              <a:rPr kumimoji="1" lang="en-US" altLang="zh-CN" sz="2000" dirty="0">
                <a:solidFill>
                  <a:srgbClr val="0000FF"/>
                </a:solidFill>
                <a:ea typeface="楷体" panose="02010609060101010101" pitchFamily="49" charset="-122"/>
                <a:cs typeface="Times New Roman" panose="02020603050405020304" pitchFamily="18" charset="0"/>
              </a:rPr>
              <a:t>)=5</a:t>
            </a:r>
          </a:p>
          <a:p>
            <a:pPr algn="just">
              <a:lnSpc>
                <a:spcPct val="90000"/>
              </a:lnSpc>
              <a:spcBef>
                <a:spcPct val="50000"/>
              </a:spcBef>
            </a:pP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E</a:t>
            </a:r>
            <a:r>
              <a:rPr kumimoji="1" lang="en-US" altLang="zh-CN" sz="2000" dirty="0">
                <a:solidFill>
                  <a:srgbClr val="0000FF"/>
                </a:solidFill>
                <a:ea typeface="楷体" panose="02010609060101010101" pitchFamily="49" charset="-122"/>
                <a:cs typeface="Times New Roman" panose="02020603050405020304" pitchFamily="18" charset="0"/>
              </a:rPr>
              <a:t>)=</a:t>
            </a:r>
            <a:r>
              <a:rPr kumimoji="1" lang="en-US" altLang="zh-CN" sz="2000" dirty="0" smtClean="0">
                <a:solidFill>
                  <a:srgbClr val="0000FF"/>
                </a:solidFill>
                <a:ea typeface="楷体" panose="02010609060101010101" pitchFamily="49" charset="-122"/>
                <a:cs typeface="Times New Roman" panose="02020603050405020304" pitchFamily="18" charset="0"/>
              </a:rPr>
              <a:t>MAX(</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B</a:t>
            </a:r>
            <a:r>
              <a:rPr kumimoji="1" lang="en-US" altLang="zh-CN" sz="2000" dirty="0">
                <a:solidFill>
                  <a:srgbClr val="0000FF"/>
                </a:solidFill>
                <a:ea typeface="楷体" panose="02010609060101010101" pitchFamily="49" charset="-122"/>
                <a:cs typeface="Times New Roman" panose="02020603050405020304" pitchFamily="18" charset="0"/>
              </a:rPr>
              <a:t>)+c(</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4</a:t>
            </a:r>
            <a:r>
              <a:rPr kumimoji="1" lang="en-US" altLang="zh-CN" sz="2000" dirty="0">
                <a:solidFill>
                  <a:srgbClr val="0000FF"/>
                </a:solidFill>
                <a:ea typeface="楷体" panose="02010609060101010101" pitchFamily="49" charset="-122"/>
                <a:cs typeface="Times New Roman" panose="02020603050405020304" pitchFamily="18" charset="0"/>
              </a:rPr>
              <a:t>)</a:t>
            </a:r>
            <a:r>
              <a:rPr kumimoji="1" lang="zh-CN" altLang="en-US"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C</a:t>
            </a:r>
            <a:r>
              <a:rPr kumimoji="1" lang="en-US" altLang="zh-CN" sz="2000" dirty="0">
                <a:solidFill>
                  <a:srgbClr val="0000FF"/>
                </a:solidFill>
                <a:ea typeface="楷体" panose="02010609060101010101" pitchFamily="49" charset="-122"/>
                <a:cs typeface="Times New Roman" panose="02020603050405020304" pitchFamily="18" charset="0"/>
              </a:rPr>
              <a:t>)+c(</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5</a:t>
            </a:r>
            <a:r>
              <a:rPr kumimoji="1" lang="en-US" altLang="zh-CN" sz="2000" dirty="0">
                <a:solidFill>
                  <a:srgbClr val="0000FF"/>
                </a:solidFill>
                <a:ea typeface="楷体" panose="02010609060101010101" pitchFamily="49" charset="-122"/>
                <a:cs typeface="Times New Roman" panose="02020603050405020304" pitchFamily="18" charset="0"/>
              </a:rPr>
              <a:t>)}=MAX{7</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5}=7</a:t>
            </a:r>
          </a:p>
        </p:txBody>
      </p:sp>
      <p:sp>
        <p:nvSpPr>
          <p:cNvPr id="171012" name="Text Box 4"/>
          <p:cNvSpPr txBox="1">
            <a:spLocks noChangeArrowheads="1"/>
          </p:cNvSpPr>
          <p:nvPr/>
        </p:nvSpPr>
        <p:spPr bwMode="auto">
          <a:xfrm>
            <a:off x="0" y="260350"/>
            <a:ext cx="1857356" cy="461665"/>
          </a:xfrm>
          <a:prstGeom prst="rect">
            <a:avLst/>
          </a:prstGeom>
          <a:noFill/>
          <a:ln w="19050" algn="ctr">
            <a:noFill/>
            <a:miter lim="800000"/>
            <a:tailEnd type="none" w="med" len="lg"/>
          </a:ln>
          <a:effectLst/>
        </p:spPr>
        <p:txBody>
          <a:bodyPr wrap="square">
            <a:spAutoFit/>
          </a:bodyPr>
          <a:lstStyle/>
          <a:p>
            <a:pPr>
              <a:spcBef>
                <a:spcPct val="50000"/>
              </a:spcBef>
            </a:pPr>
            <a:r>
              <a:rPr lang="en-US" altLang="zh-CN" smtClean="0">
                <a:solidFill>
                  <a:srgbClr val="FF0000"/>
                </a:solidFill>
                <a:latin typeface="微软雅黑" panose="020B0503020204020204" charset="-122"/>
                <a:ea typeface="微软雅黑" panose="020B0503020204020204" charset="-122"/>
                <a:cs typeface="Times New Roman" panose="02020603050405020304" pitchFamily="18" charset="0"/>
              </a:rPr>
              <a:t>【</a:t>
            </a:r>
            <a:r>
              <a:rPr lang="zh-CN" altLang="en-US" smtClean="0">
                <a:solidFill>
                  <a:srgbClr val="FF0000"/>
                </a:solidFill>
                <a:latin typeface="微软雅黑" panose="020B0503020204020204" charset="-122"/>
                <a:ea typeface="微软雅黑" panose="020B0503020204020204" charset="-122"/>
                <a:cs typeface="Times New Roman" panose="02020603050405020304" pitchFamily="18" charset="0"/>
              </a:rPr>
              <a:t>例</a:t>
            </a:r>
            <a:r>
              <a:rPr lang="en-US" altLang="zh-CN" smtClean="0">
                <a:solidFill>
                  <a:srgbClr val="FF0000"/>
                </a:solidFill>
                <a:latin typeface="微软雅黑" panose="020B0503020204020204" charset="-122"/>
                <a:ea typeface="微软雅黑" panose="020B0503020204020204" charset="-122"/>
                <a:cs typeface="Times New Roman" panose="02020603050405020304" pitchFamily="18" charset="0"/>
              </a:rPr>
              <a:t>8-15】</a:t>
            </a:r>
            <a:endParaRPr lang="zh-CN" altLang="en-US" dirty="0">
              <a:solidFill>
                <a:srgbClr val="FF0000"/>
              </a:solidFill>
              <a:latin typeface="微软雅黑" panose="020B0503020204020204" charset="-122"/>
              <a:ea typeface="微软雅黑" panose="020B0503020204020204" charset="-122"/>
              <a:cs typeface="Times New Roman" panose="02020603050405020304" pitchFamily="18" charset="0"/>
            </a:endParaRPr>
          </a:p>
        </p:txBody>
      </p:sp>
      <p:sp>
        <p:nvSpPr>
          <p:cNvPr id="171014" name="Text Box 6"/>
          <p:cNvSpPr txBox="1">
            <a:spLocks noChangeArrowheads="1"/>
          </p:cNvSpPr>
          <p:nvPr/>
        </p:nvSpPr>
        <p:spPr bwMode="auto">
          <a:xfrm>
            <a:off x="395288" y="3302124"/>
            <a:ext cx="7704137" cy="841256"/>
          </a:xfrm>
          <a:prstGeom prst="rect">
            <a:avLst/>
          </a:prstGeom>
          <a:noFill/>
          <a:ln w="19050" algn="ctr">
            <a:noFill/>
            <a:miter lim="800000"/>
            <a:tailEnd type="none" w="med" len="lg"/>
          </a:ln>
          <a:effectLst/>
        </p:spPr>
        <p:txBody>
          <a:bodyPr>
            <a:spAutoFit/>
          </a:bodyPr>
          <a:lstStyle/>
          <a:p>
            <a:pPr algn="l">
              <a:lnSpc>
                <a:spcPts val="2200"/>
              </a:lnSpc>
              <a:spcBef>
                <a:spcPct val="50000"/>
              </a:spcBef>
            </a:pPr>
            <a:r>
              <a:rPr kumimoji="1" lang="zh-CN" altLang="en-US" dirty="0">
                <a:solidFill>
                  <a:srgbClr val="0000FF"/>
                </a:solidFill>
                <a:ea typeface="楷体" panose="02010609060101010101" pitchFamily="49" charset="-122"/>
                <a:cs typeface="Times New Roman" panose="02020603050405020304" pitchFamily="18" charset="0"/>
              </a:rPr>
              <a:t>先进行拓扑排序，假设拓扑序列为：</a:t>
            </a:r>
            <a:r>
              <a:rPr kumimoji="1" lang="en-US" altLang="zh-CN" i="1" dirty="0" err="1">
                <a:solidFill>
                  <a:srgbClr val="CC00CC"/>
                </a:solidFill>
                <a:ea typeface="楷体" panose="02010609060101010101" pitchFamily="49" charset="-122"/>
                <a:cs typeface="Times New Roman" panose="02020603050405020304" pitchFamily="18" charset="0"/>
              </a:rPr>
              <a:t>ABCDEFGHI</a:t>
            </a:r>
            <a:endParaRPr kumimoji="1" lang="en-US" altLang="zh-CN" i="1" dirty="0">
              <a:solidFill>
                <a:srgbClr val="CC00CC"/>
              </a:solidFill>
              <a:ea typeface="楷体" panose="02010609060101010101" pitchFamily="49" charset="-122"/>
              <a:cs typeface="Times New Roman" panose="02020603050405020304" pitchFamily="18" charset="0"/>
            </a:endParaRPr>
          </a:p>
          <a:p>
            <a:pPr algn="l">
              <a:lnSpc>
                <a:spcPts val="2200"/>
              </a:lnSpc>
              <a:spcBef>
                <a:spcPct val="50000"/>
              </a:spcBef>
            </a:pPr>
            <a:r>
              <a:rPr kumimoji="1" lang="zh-CN" altLang="en-US" dirty="0">
                <a:solidFill>
                  <a:srgbClr val="0000FF"/>
                </a:solidFill>
                <a:ea typeface="楷体" panose="02010609060101010101" pitchFamily="49" charset="-122"/>
                <a:cs typeface="Times New Roman" panose="02020603050405020304" pitchFamily="18" charset="0"/>
              </a:rPr>
              <a:t>计算各事件</a:t>
            </a:r>
            <a:r>
              <a:rPr kumimoji="1" lang="zh-CN" altLang="en-US" dirty="0" smtClean="0">
                <a:solidFill>
                  <a:srgbClr val="0000FF"/>
                </a:solidFill>
                <a:ea typeface="楷体" panose="02010609060101010101" pitchFamily="49" charset="-122"/>
                <a:cs typeface="Times New Roman" panose="02020603050405020304" pitchFamily="18" charset="0"/>
              </a:rPr>
              <a:t>的</a:t>
            </a:r>
            <a:r>
              <a:rPr kumimoji="1" lang="en-US" altLang="zh-CN" dirty="0" err="1" smtClean="0">
                <a:solidFill>
                  <a:srgbClr val="0000FF"/>
                </a:solidFill>
                <a:ea typeface="楷体" panose="02010609060101010101" pitchFamily="49" charset="-122"/>
                <a:cs typeface="Times New Roman" panose="02020603050405020304" pitchFamily="18" charset="0"/>
              </a:rPr>
              <a:t>ve</a:t>
            </a:r>
            <a:r>
              <a:rPr kumimoji="1" lang="en-US" altLang="zh-CN" dirty="0" smtClean="0">
                <a:solidFill>
                  <a:srgbClr val="0000FF"/>
                </a:solidFill>
                <a:ea typeface="楷体" panose="02010609060101010101" pitchFamily="49" charset="-122"/>
                <a:cs typeface="Times New Roman" panose="02020603050405020304" pitchFamily="18" charset="0"/>
              </a:rPr>
              <a:t>(</a:t>
            </a:r>
            <a:r>
              <a:rPr kumimoji="1" lang="en-US" altLang="zh-CN" i="1" dirty="0" smtClean="0">
                <a:solidFill>
                  <a:srgbClr val="0000FF"/>
                </a:solidFill>
                <a:ea typeface="楷体" panose="02010609060101010101" pitchFamily="49" charset="-122"/>
                <a:cs typeface="Times New Roman" panose="02020603050405020304" pitchFamily="18" charset="0"/>
              </a:rPr>
              <a:t>v</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如下：</a:t>
            </a:r>
            <a:endParaRPr lang="zh-CN" altLang="en-US" dirty="0">
              <a:ea typeface="楷体" panose="02010609060101010101" pitchFamily="49" charset="-122"/>
              <a:cs typeface="Times New Roman" panose="02020603050405020304" pitchFamily="18" charset="0"/>
            </a:endParaRPr>
          </a:p>
        </p:txBody>
      </p:sp>
      <p:grpSp>
        <p:nvGrpSpPr>
          <p:cNvPr id="6" name="组合 5"/>
          <p:cNvGrpSpPr/>
          <p:nvPr/>
        </p:nvGrpSpPr>
        <p:grpSpPr>
          <a:xfrm>
            <a:off x="1142976" y="285728"/>
            <a:ext cx="6429420" cy="2357454"/>
            <a:chOff x="785786" y="3357562"/>
            <a:chExt cx="6429420" cy="2357454"/>
          </a:xfrm>
        </p:grpSpPr>
        <p:sp>
          <p:nvSpPr>
            <p:cNvPr id="7" name="椭圆 6"/>
            <p:cNvSpPr/>
            <p:nvPr/>
          </p:nvSpPr>
          <p:spPr>
            <a:xfrm>
              <a:off x="785786" y="4224342"/>
              <a:ext cx="500066"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A</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8" name="椭圆 7"/>
            <p:cNvSpPr/>
            <p:nvPr/>
          </p:nvSpPr>
          <p:spPr>
            <a:xfrm>
              <a:off x="2143108" y="342900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B</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9" name="椭圆 8"/>
            <p:cNvSpPr/>
            <p:nvPr/>
          </p:nvSpPr>
          <p:spPr>
            <a:xfrm>
              <a:off x="2143108"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C</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0" name="椭圆 9"/>
            <p:cNvSpPr/>
            <p:nvPr/>
          </p:nvSpPr>
          <p:spPr>
            <a:xfrm>
              <a:off x="2143108" y="5072074"/>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D</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11" name="直接箭头连接符 10"/>
            <p:cNvCxnSpPr>
              <a:stCxn id="7" idx="7"/>
              <a:endCxn id="8" idx="2"/>
            </p:cNvCxnSpPr>
            <p:nvPr/>
          </p:nvCxnSpPr>
          <p:spPr>
            <a:xfrm rot="5400000" flipH="1" flipV="1">
              <a:off x="1368592" y="3523060"/>
              <a:ext cx="618542" cy="93048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6"/>
              <a:endCxn id="9" idx="2"/>
            </p:cNvCxnSpPr>
            <p:nvPr/>
          </p:nvCxnSpPr>
          <p:spPr>
            <a:xfrm>
              <a:off x="1285852" y="4474375"/>
              <a:ext cx="857256" cy="1588"/>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5"/>
              <a:endCxn id="10" idx="2"/>
            </p:cNvCxnSpPr>
            <p:nvPr/>
          </p:nvCxnSpPr>
          <p:spPr>
            <a:xfrm rot="16200000" flipH="1">
              <a:off x="1342397" y="4521396"/>
              <a:ext cx="670932" cy="930489"/>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068795">
              <a:off x="2786050"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4</a:t>
              </a:r>
              <a:r>
                <a:rPr lang="en-US" altLang="zh-CN" sz="1800" dirty="0" smtClean="0"/>
                <a:t>=1</a:t>
              </a:r>
              <a:endParaRPr lang="zh-CN" altLang="en-US" sz="1800" dirty="0"/>
            </a:p>
          </p:txBody>
        </p:sp>
        <p:sp>
          <p:nvSpPr>
            <p:cNvPr id="15" name="TextBox 14"/>
            <p:cNvSpPr txBox="1"/>
            <p:nvPr/>
          </p:nvSpPr>
          <p:spPr>
            <a:xfrm rot="19638790">
              <a:off x="1133695" y="3637853"/>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a:t>
              </a:r>
              <a:r>
                <a:rPr lang="en-US" altLang="zh-CN" sz="1800" dirty="0" smtClean="0"/>
                <a:t>=6</a:t>
              </a:r>
              <a:endParaRPr lang="zh-CN" altLang="en-US" sz="1800" dirty="0"/>
            </a:p>
          </p:txBody>
        </p:sp>
        <p:sp>
          <p:nvSpPr>
            <p:cNvPr id="16" name="TextBox 15"/>
            <p:cNvSpPr txBox="1"/>
            <p:nvPr/>
          </p:nvSpPr>
          <p:spPr>
            <a:xfrm>
              <a:off x="1285852" y="414338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2</a:t>
              </a:r>
              <a:r>
                <a:rPr lang="en-US" altLang="zh-CN" sz="1800" dirty="0" smtClean="0"/>
                <a:t>=4</a:t>
              </a:r>
              <a:endParaRPr lang="zh-CN" altLang="en-US" sz="1800" dirty="0"/>
            </a:p>
          </p:txBody>
        </p:sp>
        <p:sp>
          <p:nvSpPr>
            <p:cNvPr id="17" name="TextBox 16"/>
            <p:cNvSpPr txBox="1"/>
            <p:nvPr/>
          </p:nvSpPr>
          <p:spPr>
            <a:xfrm rot="2111226">
              <a:off x="1000100" y="493577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3</a:t>
              </a:r>
              <a:r>
                <a:rPr lang="en-US" altLang="zh-CN" sz="1800" dirty="0" smtClean="0"/>
                <a:t>=5</a:t>
              </a:r>
              <a:endParaRPr lang="zh-CN" altLang="en-US" sz="1800" dirty="0"/>
            </a:p>
          </p:txBody>
        </p:sp>
        <p:sp>
          <p:nvSpPr>
            <p:cNvPr id="18" name="椭圆 17"/>
            <p:cNvSpPr/>
            <p:nvPr/>
          </p:nvSpPr>
          <p:spPr>
            <a:xfrm>
              <a:off x="3643306" y="3857628"/>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E</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9" name="椭圆 18"/>
            <p:cNvSpPr/>
            <p:nvPr/>
          </p:nvSpPr>
          <p:spPr>
            <a:xfrm>
              <a:off x="5214942" y="521495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H</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0" name="椭圆 19"/>
            <p:cNvSpPr/>
            <p:nvPr/>
          </p:nvSpPr>
          <p:spPr>
            <a:xfrm>
              <a:off x="6715140"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I</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1" name="椭圆 20"/>
            <p:cNvSpPr/>
            <p:nvPr/>
          </p:nvSpPr>
          <p:spPr>
            <a:xfrm>
              <a:off x="5214942" y="335756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F</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2" name="椭圆 21"/>
            <p:cNvSpPr/>
            <p:nvPr/>
          </p:nvSpPr>
          <p:spPr>
            <a:xfrm>
              <a:off x="5214942"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G</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23" name="直接箭头连接符 22"/>
            <p:cNvCxnSpPr>
              <a:stCxn id="8" idx="6"/>
              <a:endCxn id="18" idx="1"/>
            </p:cNvCxnSpPr>
            <p:nvPr/>
          </p:nvCxnSpPr>
          <p:spPr>
            <a:xfrm>
              <a:off x="2643174" y="3679033"/>
              <a:ext cx="1073365" cy="251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9" idx="6"/>
              <a:endCxn id="18" idx="3"/>
            </p:cNvCxnSpPr>
            <p:nvPr/>
          </p:nvCxnSpPr>
          <p:spPr>
            <a:xfrm flipV="1">
              <a:off x="2643174" y="4284461"/>
              <a:ext cx="1073365" cy="18991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8" idx="7"/>
              <a:endCxn id="21" idx="2"/>
            </p:cNvCxnSpPr>
            <p:nvPr/>
          </p:nvCxnSpPr>
          <p:spPr>
            <a:xfrm rot="5400000" flipH="1" flipV="1">
              <a:off x="4480907" y="3196827"/>
              <a:ext cx="323266"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8" idx="5"/>
              <a:endCxn id="22" idx="2"/>
            </p:cNvCxnSpPr>
            <p:nvPr/>
          </p:nvCxnSpPr>
          <p:spPr>
            <a:xfrm rot="16200000" flipH="1">
              <a:off x="4516626" y="3837973"/>
              <a:ext cx="251828"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0" idx="6"/>
              <a:endCxn id="19" idx="2"/>
            </p:cNvCxnSpPr>
            <p:nvPr/>
          </p:nvCxnSpPr>
          <p:spPr>
            <a:xfrm>
              <a:off x="2643174" y="5322107"/>
              <a:ext cx="2571768" cy="142876"/>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6"/>
              <a:endCxn id="20" idx="1"/>
            </p:cNvCxnSpPr>
            <p:nvPr/>
          </p:nvCxnSpPr>
          <p:spPr>
            <a:xfrm>
              <a:off x="5715008" y="3607595"/>
              <a:ext cx="1073365" cy="7518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2" idx="6"/>
              <a:endCxn id="20" idx="2"/>
            </p:cNvCxnSpPr>
            <p:nvPr/>
          </p:nvCxnSpPr>
          <p:spPr>
            <a:xfrm>
              <a:off x="5715008" y="4536289"/>
              <a:ext cx="100013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9" idx="6"/>
              <a:endCxn id="20" idx="3"/>
            </p:cNvCxnSpPr>
            <p:nvPr/>
          </p:nvCxnSpPr>
          <p:spPr>
            <a:xfrm flipV="1">
              <a:off x="5715008" y="4713089"/>
              <a:ext cx="1073365" cy="75189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357554" y="542926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6</a:t>
              </a:r>
              <a:r>
                <a:rPr lang="en-US" altLang="zh-CN" sz="1800" dirty="0" smtClean="0"/>
                <a:t>=2</a:t>
              </a:r>
              <a:endParaRPr lang="zh-CN" altLang="en-US" sz="1800" dirty="0"/>
            </a:p>
          </p:txBody>
        </p:sp>
        <p:sp>
          <p:nvSpPr>
            <p:cNvPr id="32" name="TextBox 31"/>
            <p:cNvSpPr txBox="1"/>
            <p:nvPr/>
          </p:nvSpPr>
          <p:spPr>
            <a:xfrm rot="20954754">
              <a:off x="2786050"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5</a:t>
              </a:r>
              <a:r>
                <a:rPr lang="en-US" altLang="zh-CN" sz="1800" dirty="0" smtClean="0"/>
                <a:t>=1</a:t>
              </a:r>
              <a:endParaRPr lang="zh-CN" altLang="en-US" sz="1800" dirty="0"/>
            </a:p>
          </p:txBody>
        </p:sp>
        <p:sp>
          <p:nvSpPr>
            <p:cNvPr id="33" name="TextBox 32"/>
            <p:cNvSpPr txBox="1"/>
            <p:nvPr/>
          </p:nvSpPr>
          <p:spPr>
            <a:xfrm rot="20757423">
              <a:off x="4143372"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7</a:t>
              </a:r>
              <a:r>
                <a:rPr lang="en-US" altLang="zh-CN" sz="1800" dirty="0" smtClean="0"/>
                <a:t>=9</a:t>
              </a:r>
              <a:endParaRPr lang="zh-CN" altLang="en-US" sz="1800" dirty="0"/>
            </a:p>
          </p:txBody>
        </p:sp>
        <p:sp>
          <p:nvSpPr>
            <p:cNvPr id="34" name="TextBox 33"/>
            <p:cNvSpPr txBox="1"/>
            <p:nvPr/>
          </p:nvSpPr>
          <p:spPr>
            <a:xfrm rot="884236">
              <a:off x="4071934"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8</a:t>
              </a:r>
              <a:r>
                <a:rPr lang="en-US" altLang="zh-CN" sz="1800" dirty="0" smtClean="0"/>
                <a:t>=7</a:t>
              </a:r>
              <a:endParaRPr lang="zh-CN" altLang="en-US" sz="1800" dirty="0"/>
            </a:p>
          </p:txBody>
        </p:sp>
        <p:sp>
          <p:nvSpPr>
            <p:cNvPr id="35" name="TextBox 34"/>
            <p:cNvSpPr txBox="1"/>
            <p:nvPr/>
          </p:nvSpPr>
          <p:spPr>
            <a:xfrm rot="2002685">
              <a:off x="6072198" y="371475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10</a:t>
              </a:r>
              <a:r>
                <a:rPr lang="en-US" altLang="zh-CN" sz="1800" dirty="0" smtClean="0"/>
                <a:t>=2</a:t>
              </a:r>
              <a:endParaRPr lang="zh-CN" altLang="en-US" sz="1800" dirty="0"/>
            </a:p>
          </p:txBody>
        </p:sp>
        <p:sp>
          <p:nvSpPr>
            <p:cNvPr id="36" name="TextBox 35"/>
            <p:cNvSpPr txBox="1"/>
            <p:nvPr/>
          </p:nvSpPr>
          <p:spPr>
            <a:xfrm>
              <a:off x="5715008" y="4214818"/>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11</a:t>
              </a:r>
              <a:r>
                <a:rPr lang="en-US" altLang="zh-CN" sz="1800" dirty="0" smtClean="0"/>
                <a:t>=4</a:t>
              </a:r>
              <a:endParaRPr lang="zh-CN" altLang="en-US" sz="1800" dirty="0"/>
            </a:p>
          </p:txBody>
        </p:sp>
        <p:sp>
          <p:nvSpPr>
            <p:cNvPr id="37" name="TextBox 36"/>
            <p:cNvSpPr txBox="1"/>
            <p:nvPr/>
          </p:nvSpPr>
          <p:spPr>
            <a:xfrm rot="19402789">
              <a:off x="6072198" y="5000636"/>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9</a:t>
              </a:r>
              <a:r>
                <a:rPr lang="en-US" altLang="zh-CN" sz="1800" dirty="0" smtClean="0"/>
                <a:t>=4</a:t>
              </a:r>
              <a:endParaRPr lang="zh-CN" altLang="en-US" sz="1800" dirty="0"/>
            </a:p>
          </p:txBody>
        </p:sp>
      </p:grpSp>
      <p:sp>
        <p:nvSpPr>
          <p:cNvPr id="38" name="右箭头 37"/>
          <p:cNvSpPr/>
          <p:nvPr/>
        </p:nvSpPr>
        <p:spPr>
          <a:xfrm>
            <a:off x="1000100" y="2714620"/>
            <a:ext cx="6786610" cy="214314"/>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191</a:t>
            </a:fld>
            <a:endParaRPr lang="en-US" altLang="zh-CN" dirty="0"/>
          </a:p>
        </p:txBody>
      </p:sp>
    </p:spTree>
  </p:cSld>
  <p:clrMapOvr>
    <a:masterClrMapping/>
  </p:clrMapOvr>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685800" y="3396809"/>
            <a:ext cx="8001000" cy="2246769"/>
          </a:xfrm>
          <a:prstGeom prst="rect">
            <a:avLst/>
          </a:prstGeom>
          <a:noFill/>
          <a:ln w="9525">
            <a:noFill/>
            <a:miter lim="800000"/>
          </a:ln>
          <a:effectLst/>
        </p:spPr>
        <p:txBody>
          <a:bodyPr>
            <a:spAutoFit/>
          </a:bodyPr>
          <a:lstStyle/>
          <a:p>
            <a:pPr algn="just">
              <a:spcBef>
                <a:spcPct val="50000"/>
              </a:spcBef>
            </a:pPr>
            <a:r>
              <a:rPr kumimoji="1" lang="en-US" altLang="zh-CN" sz="2000" dirty="0" err="1" smtClean="0">
                <a:solidFill>
                  <a:srgbClr val="0000FF"/>
                </a:solidFill>
              </a:rPr>
              <a:t>ve</a:t>
            </a:r>
            <a:r>
              <a:rPr kumimoji="1" lang="en-US" altLang="zh-CN" sz="2000" dirty="0" smtClean="0">
                <a:solidFill>
                  <a:srgbClr val="0000FF"/>
                </a:solidFill>
              </a:rPr>
              <a:t>(</a:t>
            </a:r>
            <a:r>
              <a:rPr kumimoji="1" lang="en-US" altLang="zh-CN" sz="2000" i="1" dirty="0" smtClean="0">
                <a:solidFill>
                  <a:srgbClr val="0000FF"/>
                </a:solidFill>
              </a:rPr>
              <a:t>F</a:t>
            </a:r>
            <a:r>
              <a:rPr kumimoji="1" lang="en-US" altLang="zh-CN" sz="2000" dirty="0" smtClean="0">
                <a:solidFill>
                  <a:srgbClr val="0000FF"/>
                </a:solidFill>
              </a:rPr>
              <a:t>)=</a:t>
            </a:r>
            <a:r>
              <a:rPr kumimoji="1" lang="en-US" altLang="zh-CN" sz="2000" dirty="0" err="1" smtClean="0">
                <a:solidFill>
                  <a:srgbClr val="0000FF"/>
                </a:solidFill>
              </a:rPr>
              <a:t>ve</a:t>
            </a:r>
            <a:r>
              <a:rPr kumimoji="1" lang="en-US" altLang="zh-CN" sz="2000" dirty="0" smtClean="0">
                <a:solidFill>
                  <a:srgbClr val="0000FF"/>
                </a:solidFill>
              </a:rPr>
              <a:t>(</a:t>
            </a:r>
            <a:r>
              <a:rPr kumimoji="1" lang="en-US" altLang="zh-CN" sz="2000" i="1" dirty="0" smtClean="0">
                <a:solidFill>
                  <a:srgbClr val="0000FF"/>
                </a:solidFill>
              </a:rPr>
              <a:t>E</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7</a:t>
            </a:r>
            <a:r>
              <a:rPr kumimoji="1" lang="en-US" altLang="zh-CN" sz="2000" dirty="0">
                <a:solidFill>
                  <a:srgbClr val="0000FF"/>
                </a:solidFill>
              </a:rPr>
              <a:t>)=16</a:t>
            </a:r>
          </a:p>
          <a:p>
            <a:pPr algn="just">
              <a:spcBef>
                <a:spcPct val="50000"/>
              </a:spcBef>
            </a:pPr>
            <a:r>
              <a:rPr kumimoji="1" lang="en-US" altLang="zh-CN" sz="2000" dirty="0" err="1" smtClean="0">
                <a:solidFill>
                  <a:srgbClr val="0000FF"/>
                </a:solidFill>
              </a:rPr>
              <a:t>ve</a:t>
            </a:r>
            <a:r>
              <a:rPr kumimoji="1" lang="en-US" altLang="zh-CN" sz="2000" dirty="0" smtClean="0">
                <a:solidFill>
                  <a:srgbClr val="0000FF"/>
                </a:solidFill>
              </a:rPr>
              <a:t>(</a:t>
            </a:r>
            <a:r>
              <a:rPr kumimoji="1" lang="en-US" altLang="zh-CN" sz="2000" i="1" dirty="0" smtClean="0">
                <a:solidFill>
                  <a:srgbClr val="0000FF"/>
                </a:solidFill>
              </a:rPr>
              <a:t>G</a:t>
            </a:r>
            <a:r>
              <a:rPr kumimoji="1" lang="en-US" altLang="zh-CN" sz="2000" dirty="0" smtClean="0">
                <a:solidFill>
                  <a:srgbClr val="0000FF"/>
                </a:solidFill>
              </a:rPr>
              <a:t>)=</a:t>
            </a:r>
            <a:r>
              <a:rPr kumimoji="1" lang="en-US" altLang="zh-CN" sz="2000" dirty="0" err="1" smtClean="0">
                <a:solidFill>
                  <a:srgbClr val="0000FF"/>
                </a:solidFill>
              </a:rPr>
              <a:t>ve</a:t>
            </a:r>
            <a:r>
              <a:rPr kumimoji="1" lang="en-US" altLang="zh-CN" sz="2000" dirty="0" smtClean="0">
                <a:solidFill>
                  <a:srgbClr val="0000FF"/>
                </a:solidFill>
              </a:rPr>
              <a:t>(</a:t>
            </a:r>
            <a:r>
              <a:rPr kumimoji="1" lang="en-US" altLang="zh-CN" sz="2000" i="1" dirty="0" smtClean="0">
                <a:solidFill>
                  <a:srgbClr val="0000FF"/>
                </a:solidFill>
              </a:rPr>
              <a:t>E</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8</a:t>
            </a:r>
            <a:r>
              <a:rPr kumimoji="1" lang="en-US" altLang="zh-CN" sz="2000" dirty="0">
                <a:solidFill>
                  <a:srgbClr val="0000FF"/>
                </a:solidFill>
              </a:rPr>
              <a:t>)=14</a:t>
            </a:r>
          </a:p>
          <a:p>
            <a:pPr algn="just">
              <a:spcBef>
                <a:spcPct val="50000"/>
              </a:spcBef>
            </a:pPr>
            <a:r>
              <a:rPr kumimoji="1" lang="en-US" altLang="zh-CN" sz="2000" dirty="0" err="1" smtClean="0">
                <a:solidFill>
                  <a:srgbClr val="0000FF"/>
                </a:solidFill>
              </a:rPr>
              <a:t>ve</a:t>
            </a:r>
            <a:r>
              <a:rPr kumimoji="1" lang="en-US" altLang="zh-CN" sz="2000" dirty="0" smtClean="0">
                <a:solidFill>
                  <a:srgbClr val="0000FF"/>
                </a:solidFill>
              </a:rPr>
              <a:t>(</a:t>
            </a:r>
            <a:r>
              <a:rPr kumimoji="1" lang="en-US" altLang="zh-CN" sz="2000" i="1" dirty="0" smtClean="0">
                <a:solidFill>
                  <a:srgbClr val="0000FF"/>
                </a:solidFill>
              </a:rPr>
              <a:t>H</a:t>
            </a:r>
            <a:r>
              <a:rPr kumimoji="1" lang="en-US" altLang="zh-CN" sz="2000" dirty="0" smtClean="0">
                <a:solidFill>
                  <a:srgbClr val="0000FF"/>
                </a:solidFill>
              </a:rPr>
              <a:t>)=</a:t>
            </a:r>
            <a:r>
              <a:rPr kumimoji="1" lang="en-US" altLang="zh-CN" sz="2000" dirty="0" err="1" smtClean="0">
                <a:solidFill>
                  <a:srgbClr val="0000FF"/>
                </a:solidFill>
              </a:rPr>
              <a:t>ve</a:t>
            </a:r>
            <a:r>
              <a:rPr kumimoji="1" lang="en-US" altLang="zh-CN" sz="2000" dirty="0" smtClean="0">
                <a:solidFill>
                  <a:srgbClr val="0000FF"/>
                </a:solidFill>
              </a:rPr>
              <a:t>(</a:t>
            </a:r>
            <a:r>
              <a:rPr kumimoji="1" lang="en-US" altLang="zh-CN" sz="2000" i="1" dirty="0" smtClean="0">
                <a:solidFill>
                  <a:srgbClr val="0000FF"/>
                </a:solidFill>
              </a:rPr>
              <a:t>D</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6</a:t>
            </a:r>
            <a:r>
              <a:rPr kumimoji="1" lang="en-US" altLang="zh-CN" sz="2000" dirty="0">
                <a:solidFill>
                  <a:srgbClr val="0000FF"/>
                </a:solidFill>
              </a:rPr>
              <a:t>)=7</a:t>
            </a:r>
          </a:p>
          <a:p>
            <a:pPr algn="just">
              <a:spcBef>
                <a:spcPct val="50000"/>
              </a:spcBef>
            </a:pPr>
            <a:r>
              <a:rPr kumimoji="1" lang="en-US" altLang="zh-CN" sz="2000" dirty="0" err="1" smtClean="0">
                <a:solidFill>
                  <a:srgbClr val="FF0000"/>
                </a:solidFill>
              </a:rPr>
              <a:t>ve</a:t>
            </a:r>
            <a:r>
              <a:rPr kumimoji="1" lang="en-US" altLang="zh-CN" sz="2000" dirty="0" smtClean="0">
                <a:solidFill>
                  <a:srgbClr val="FF0000"/>
                </a:solidFill>
              </a:rPr>
              <a:t>(</a:t>
            </a:r>
            <a:r>
              <a:rPr kumimoji="1" lang="en-US" altLang="zh-CN" sz="2000" i="1" dirty="0" smtClean="0">
                <a:solidFill>
                  <a:srgbClr val="FF0000"/>
                </a:solidFill>
              </a:rPr>
              <a:t>I</a:t>
            </a:r>
            <a:r>
              <a:rPr kumimoji="1" lang="en-US" altLang="zh-CN" sz="2000" dirty="0">
                <a:solidFill>
                  <a:srgbClr val="FF0000"/>
                </a:solidFill>
              </a:rPr>
              <a:t>)</a:t>
            </a:r>
            <a:r>
              <a:rPr kumimoji="1" lang="en-US" altLang="zh-CN" sz="2000" dirty="0">
                <a:solidFill>
                  <a:srgbClr val="0000FF"/>
                </a:solidFill>
              </a:rPr>
              <a:t>=</a:t>
            </a:r>
            <a:r>
              <a:rPr kumimoji="1" lang="en-US" altLang="zh-CN" sz="2000" dirty="0" smtClean="0">
                <a:solidFill>
                  <a:srgbClr val="0000FF"/>
                </a:solidFill>
              </a:rPr>
              <a:t>MAX{</a:t>
            </a:r>
            <a:r>
              <a:rPr kumimoji="1" lang="en-US" altLang="zh-CN" sz="2000" dirty="0" err="1" smtClean="0">
                <a:solidFill>
                  <a:srgbClr val="0000FF"/>
                </a:solidFill>
              </a:rPr>
              <a:t>ve</a:t>
            </a:r>
            <a:r>
              <a:rPr kumimoji="1" lang="en-US" altLang="zh-CN" sz="2000" dirty="0" smtClean="0">
                <a:solidFill>
                  <a:srgbClr val="0000FF"/>
                </a:solidFill>
              </a:rPr>
              <a:t>(</a:t>
            </a:r>
            <a:r>
              <a:rPr kumimoji="1" lang="en-US" altLang="zh-CN" sz="2000" i="1" dirty="0" smtClean="0">
                <a:solidFill>
                  <a:srgbClr val="0000FF"/>
                </a:solidFill>
              </a:rPr>
              <a:t>F</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10</a:t>
            </a:r>
            <a:r>
              <a:rPr kumimoji="1" lang="en-US" altLang="zh-CN" sz="2000" dirty="0">
                <a:solidFill>
                  <a:srgbClr val="0000FF"/>
                </a:solidFill>
              </a:rPr>
              <a:t>)</a:t>
            </a:r>
            <a:r>
              <a:rPr kumimoji="1" lang="zh-CN" altLang="en-US" sz="2000" dirty="0" smtClean="0">
                <a:solidFill>
                  <a:srgbClr val="0000FF"/>
                </a:solidFill>
              </a:rPr>
              <a:t>，</a:t>
            </a:r>
            <a:r>
              <a:rPr kumimoji="1" lang="en-US" altLang="zh-CN" sz="2000" dirty="0" err="1" smtClean="0">
                <a:solidFill>
                  <a:srgbClr val="0000FF"/>
                </a:solidFill>
              </a:rPr>
              <a:t>ve</a:t>
            </a:r>
            <a:r>
              <a:rPr kumimoji="1" lang="en-US" altLang="zh-CN" sz="2000" dirty="0" smtClean="0">
                <a:solidFill>
                  <a:srgbClr val="0000FF"/>
                </a:solidFill>
              </a:rPr>
              <a:t>(</a:t>
            </a:r>
            <a:r>
              <a:rPr kumimoji="1" lang="en-US" altLang="zh-CN" sz="2000" i="1" dirty="0" smtClean="0">
                <a:solidFill>
                  <a:srgbClr val="0000FF"/>
                </a:solidFill>
              </a:rPr>
              <a:t>G</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11</a:t>
            </a:r>
            <a:r>
              <a:rPr kumimoji="1" lang="en-US" altLang="zh-CN" sz="2000" dirty="0">
                <a:solidFill>
                  <a:srgbClr val="0000FF"/>
                </a:solidFill>
              </a:rPr>
              <a:t>)</a:t>
            </a:r>
            <a:r>
              <a:rPr kumimoji="1" lang="zh-CN" altLang="en-US" sz="2000" dirty="0" smtClean="0">
                <a:solidFill>
                  <a:srgbClr val="0000FF"/>
                </a:solidFill>
              </a:rPr>
              <a:t>，</a:t>
            </a:r>
            <a:r>
              <a:rPr kumimoji="1" lang="en-US" altLang="zh-CN" sz="2000" dirty="0" err="1" smtClean="0">
                <a:solidFill>
                  <a:srgbClr val="0000FF"/>
                </a:solidFill>
              </a:rPr>
              <a:t>ve</a:t>
            </a:r>
            <a:r>
              <a:rPr kumimoji="1" lang="en-US" altLang="zh-CN" sz="2000" dirty="0" smtClean="0">
                <a:solidFill>
                  <a:srgbClr val="0000FF"/>
                </a:solidFill>
              </a:rPr>
              <a:t>(</a:t>
            </a:r>
            <a:r>
              <a:rPr kumimoji="1" lang="en-US" altLang="zh-CN" sz="2000" i="1" dirty="0" smtClean="0">
                <a:solidFill>
                  <a:srgbClr val="0000FF"/>
                </a:solidFill>
              </a:rPr>
              <a:t>H</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9</a:t>
            </a:r>
            <a:r>
              <a:rPr kumimoji="1" lang="en-US" altLang="zh-CN" sz="2000" dirty="0">
                <a:solidFill>
                  <a:srgbClr val="0000FF"/>
                </a:solidFill>
              </a:rPr>
              <a:t>)}</a:t>
            </a:r>
          </a:p>
          <a:p>
            <a:pPr algn="just">
              <a:spcBef>
                <a:spcPct val="50000"/>
              </a:spcBef>
            </a:pPr>
            <a:r>
              <a:rPr kumimoji="1" lang="en-US" altLang="zh-CN" sz="2000" dirty="0">
                <a:solidFill>
                  <a:srgbClr val="0000FF"/>
                </a:solidFill>
              </a:rPr>
              <a:t>            =MAX(18</a:t>
            </a:r>
            <a:r>
              <a:rPr kumimoji="1" lang="zh-CN" altLang="en-US" sz="2000" dirty="0">
                <a:solidFill>
                  <a:srgbClr val="0000FF"/>
                </a:solidFill>
              </a:rPr>
              <a:t>，</a:t>
            </a:r>
            <a:r>
              <a:rPr kumimoji="1" lang="en-US" altLang="zh-CN" sz="2000" dirty="0">
                <a:solidFill>
                  <a:srgbClr val="0000FF"/>
                </a:solidFill>
              </a:rPr>
              <a:t>18</a:t>
            </a:r>
            <a:r>
              <a:rPr kumimoji="1" lang="zh-CN" altLang="en-US" sz="2000" dirty="0">
                <a:solidFill>
                  <a:srgbClr val="0000FF"/>
                </a:solidFill>
              </a:rPr>
              <a:t>，</a:t>
            </a:r>
            <a:r>
              <a:rPr kumimoji="1" lang="en-US" altLang="zh-CN" sz="2000" dirty="0">
                <a:solidFill>
                  <a:srgbClr val="0000FF"/>
                </a:solidFill>
              </a:rPr>
              <a:t>11}=18</a:t>
            </a:r>
          </a:p>
        </p:txBody>
      </p:sp>
      <p:grpSp>
        <p:nvGrpSpPr>
          <p:cNvPr id="4" name="组合 3"/>
          <p:cNvGrpSpPr/>
          <p:nvPr/>
        </p:nvGrpSpPr>
        <p:grpSpPr>
          <a:xfrm>
            <a:off x="785786" y="571480"/>
            <a:ext cx="6429420" cy="2357454"/>
            <a:chOff x="785786" y="3357562"/>
            <a:chExt cx="6429420" cy="2357454"/>
          </a:xfrm>
        </p:grpSpPr>
        <p:sp>
          <p:nvSpPr>
            <p:cNvPr id="5" name="椭圆 4"/>
            <p:cNvSpPr/>
            <p:nvPr/>
          </p:nvSpPr>
          <p:spPr>
            <a:xfrm>
              <a:off x="785786"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A</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6" name="椭圆 5"/>
            <p:cNvSpPr/>
            <p:nvPr/>
          </p:nvSpPr>
          <p:spPr>
            <a:xfrm>
              <a:off x="2143108" y="342900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B</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7" name="椭圆 6"/>
            <p:cNvSpPr/>
            <p:nvPr/>
          </p:nvSpPr>
          <p:spPr>
            <a:xfrm>
              <a:off x="2143108"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C</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8" name="椭圆 7"/>
            <p:cNvSpPr/>
            <p:nvPr/>
          </p:nvSpPr>
          <p:spPr>
            <a:xfrm>
              <a:off x="2143108" y="5072074"/>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D</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9" name="直接箭头连接符 8"/>
            <p:cNvCxnSpPr>
              <a:stCxn id="5" idx="7"/>
              <a:endCxn id="6" idx="2"/>
            </p:cNvCxnSpPr>
            <p:nvPr/>
          </p:nvCxnSpPr>
          <p:spPr>
            <a:xfrm rot="5400000" flipH="1" flipV="1">
              <a:off x="1368592" y="3523060"/>
              <a:ext cx="618542" cy="93048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6"/>
              <a:endCxn id="7" idx="2"/>
            </p:cNvCxnSpPr>
            <p:nvPr/>
          </p:nvCxnSpPr>
          <p:spPr>
            <a:xfrm>
              <a:off x="1285852" y="4474375"/>
              <a:ext cx="857256" cy="1588"/>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5"/>
              <a:endCxn id="8" idx="2"/>
            </p:cNvCxnSpPr>
            <p:nvPr/>
          </p:nvCxnSpPr>
          <p:spPr>
            <a:xfrm rot="16200000" flipH="1">
              <a:off x="1342397" y="4521396"/>
              <a:ext cx="670932" cy="930489"/>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068795">
              <a:off x="2786050"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4</a:t>
              </a:r>
              <a:r>
                <a:rPr lang="en-US" altLang="zh-CN" sz="1800" dirty="0" smtClean="0"/>
                <a:t>=1</a:t>
              </a:r>
              <a:endParaRPr lang="zh-CN" altLang="en-US" sz="1800" dirty="0"/>
            </a:p>
          </p:txBody>
        </p:sp>
        <p:sp>
          <p:nvSpPr>
            <p:cNvPr id="13" name="TextBox 12"/>
            <p:cNvSpPr txBox="1"/>
            <p:nvPr/>
          </p:nvSpPr>
          <p:spPr>
            <a:xfrm rot="19638790">
              <a:off x="1133695" y="3637853"/>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a:t>
              </a:r>
              <a:r>
                <a:rPr lang="en-US" altLang="zh-CN" sz="1800" dirty="0" smtClean="0"/>
                <a:t>=6</a:t>
              </a:r>
              <a:endParaRPr lang="zh-CN" altLang="en-US" sz="1800" dirty="0"/>
            </a:p>
          </p:txBody>
        </p:sp>
        <p:sp>
          <p:nvSpPr>
            <p:cNvPr id="14" name="TextBox 13"/>
            <p:cNvSpPr txBox="1"/>
            <p:nvPr/>
          </p:nvSpPr>
          <p:spPr>
            <a:xfrm>
              <a:off x="1285852" y="414338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2</a:t>
              </a:r>
              <a:r>
                <a:rPr lang="en-US" altLang="zh-CN" sz="1800" dirty="0" smtClean="0"/>
                <a:t>=4</a:t>
              </a:r>
              <a:endParaRPr lang="zh-CN" altLang="en-US" sz="1800" dirty="0"/>
            </a:p>
          </p:txBody>
        </p:sp>
        <p:sp>
          <p:nvSpPr>
            <p:cNvPr id="15" name="TextBox 14"/>
            <p:cNvSpPr txBox="1"/>
            <p:nvPr/>
          </p:nvSpPr>
          <p:spPr>
            <a:xfrm rot="2111226">
              <a:off x="1000100" y="493577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3</a:t>
              </a:r>
              <a:r>
                <a:rPr lang="en-US" altLang="zh-CN" sz="1800" dirty="0" smtClean="0"/>
                <a:t>=5</a:t>
              </a:r>
              <a:endParaRPr lang="zh-CN" altLang="en-US" sz="1800" dirty="0"/>
            </a:p>
          </p:txBody>
        </p:sp>
        <p:sp>
          <p:nvSpPr>
            <p:cNvPr id="16" name="椭圆 15"/>
            <p:cNvSpPr/>
            <p:nvPr/>
          </p:nvSpPr>
          <p:spPr>
            <a:xfrm>
              <a:off x="3643306" y="3857628"/>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E</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7" name="椭圆 16"/>
            <p:cNvSpPr/>
            <p:nvPr/>
          </p:nvSpPr>
          <p:spPr>
            <a:xfrm>
              <a:off x="5214942" y="521495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H</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8" name="椭圆 17"/>
            <p:cNvSpPr/>
            <p:nvPr/>
          </p:nvSpPr>
          <p:spPr>
            <a:xfrm>
              <a:off x="6715140" y="4286256"/>
              <a:ext cx="500066"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I</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9" name="椭圆 18"/>
            <p:cNvSpPr/>
            <p:nvPr/>
          </p:nvSpPr>
          <p:spPr>
            <a:xfrm>
              <a:off x="5214942" y="335756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F</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0" name="椭圆 19"/>
            <p:cNvSpPr/>
            <p:nvPr/>
          </p:nvSpPr>
          <p:spPr>
            <a:xfrm>
              <a:off x="5214942"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G</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21" name="直接箭头连接符 20"/>
            <p:cNvCxnSpPr>
              <a:stCxn id="6" idx="6"/>
              <a:endCxn id="16" idx="1"/>
            </p:cNvCxnSpPr>
            <p:nvPr/>
          </p:nvCxnSpPr>
          <p:spPr>
            <a:xfrm>
              <a:off x="2643174" y="3679033"/>
              <a:ext cx="1073365" cy="251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7" idx="6"/>
              <a:endCxn id="16" idx="3"/>
            </p:cNvCxnSpPr>
            <p:nvPr/>
          </p:nvCxnSpPr>
          <p:spPr>
            <a:xfrm flipV="1">
              <a:off x="2643174" y="4284461"/>
              <a:ext cx="1073365" cy="18991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6" idx="7"/>
              <a:endCxn id="19" idx="2"/>
            </p:cNvCxnSpPr>
            <p:nvPr/>
          </p:nvCxnSpPr>
          <p:spPr>
            <a:xfrm rot="5400000" flipH="1" flipV="1">
              <a:off x="4480907" y="3196827"/>
              <a:ext cx="323266"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5"/>
              <a:endCxn id="20" idx="2"/>
            </p:cNvCxnSpPr>
            <p:nvPr/>
          </p:nvCxnSpPr>
          <p:spPr>
            <a:xfrm rot="16200000" flipH="1">
              <a:off x="4516626" y="3837973"/>
              <a:ext cx="251828"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6"/>
              <a:endCxn id="17" idx="2"/>
            </p:cNvCxnSpPr>
            <p:nvPr/>
          </p:nvCxnSpPr>
          <p:spPr>
            <a:xfrm>
              <a:off x="2643174" y="5322107"/>
              <a:ext cx="2571768" cy="142876"/>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9" idx="6"/>
              <a:endCxn id="18" idx="1"/>
            </p:cNvCxnSpPr>
            <p:nvPr/>
          </p:nvCxnSpPr>
          <p:spPr>
            <a:xfrm>
              <a:off x="5715008" y="3607595"/>
              <a:ext cx="1073365" cy="7518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6"/>
              <a:endCxn id="18" idx="2"/>
            </p:cNvCxnSpPr>
            <p:nvPr/>
          </p:nvCxnSpPr>
          <p:spPr>
            <a:xfrm>
              <a:off x="5715008" y="4536289"/>
              <a:ext cx="100013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6"/>
              <a:endCxn id="18" idx="3"/>
            </p:cNvCxnSpPr>
            <p:nvPr/>
          </p:nvCxnSpPr>
          <p:spPr>
            <a:xfrm flipV="1">
              <a:off x="5715008" y="4713089"/>
              <a:ext cx="1073365" cy="75189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357554" y="542926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6</a:t>
              </a:r>
              <a:r>
                <a:rPr lang="en-US" altLang="zh-CN" sz="1800" dirty="0" smtClean="0"/>
                <a:t>=2</a:t>
              </a:r>
              <a:endParaRPr lang="zh-CN" altLang="en-US" sz="1800" dirty="0"/>
            </a:p>
          </p:txBody>
        </p:sp>
        <p:sp>
          <p:nvSpPr>
            <p:cNvPr id="30" name="TextBox 29"/>
            <p:cNvSpPr txBox="1"/>
            <p:nvPr/>
          </p:nvSpPr>
          <p:spPr>
            <a:xfrm rot="20954754">
              <a:off x="2786050"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5</a:t>
              </a:r>
              <a:r>
                <a:rPr lang="en-US" altLang="zh-CN" sz="1800" dirty="0" smtClean="0"/>
                <a:t>=1</a:t>
              </a:r>
              <a:endParaRPr lang="zh-CN" altLang="en-US" sz="1800" dirty="0"/>
            </a:p>
          </p:txBody>
        </p:sp>
        <p:sp>
          <p:nvSpPr>
            <p:cNvPr id="31" name="TextBox 30"/>
            <p:cNvSpPr txBox="1"/>
            <p:nvPr/>
          </p:nvSpPr>
          <p:spPr>
            <a:xfrm rot="20757423">
              <a:off x="4143372"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7</a:t>
              </a:r>
              <a:r>
                <a:rPr lang="en-US" altLang="zh-CN" sz="1800" dirty="0" smtClean="0"/>
                <a:t>=9</a:t>
              </a:r>
              <a:endParaRPr lang="zh-CN" altLang="en-US" sz="1800" dirty="0"/>
            </a:p>
          </p:txBody>
        </p:sp>
        <p:sp>
          <p:nvSpPr>
            <p:cNvPr id="32" name="TextBox 31"/>
            <p:cNvSpPr txBox="1"/>
            <p:nvPr/>
          </p:nvSpPr>
          <p:spPr>
            <a:xfrm rot="884236">
              <a:off x="4071934"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8</a:t>
              </a:r>
              <a:r>
                <a:rPr lang="en-US" altLang="zh-CN" sz="1800" dirty="0" smtClean="0"/>
                <a:t>=7</a:t>
              </a:r>
              <a:endParaRPr lang="zh-CN" altLang="en-US" sz="1800" dirty="0"/>
            </a:p>
          </p:txBody>
        </p:sp>
        <p:sp>
          <p:nvSpPr>
            <p:cNvPr id="33" name="TextBox 32"/>
            <p:cNvSpPr txBox="1"/>
            <p:nvPr/>
          </p:nvSpPr>
          <p:spPr>
            <a:xfrm rot="2002685">
              <a:off x="6072198" y="371475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10</a:t>
              </a:r>
              <a:r>
                <a:rPr lang="en-US" altLang="zh-CN" sz="1800" dirty="0" smtClean="0"/>
                <a:t>=2</a:t>
              </a:r>
              <a:endParaRPr lang="zh-CN" altLang="en-US" sz="1800" dirty="0"/>
            </a:p>
          </p:txBody>
        </p:sp>
        <p:sp>
          <p:nvSpPr>
            <p:cNvPr id="34" name="TextBox 33"/>
            <p:cNvSpPr txBox="1"/>
            <p:nvPr/>
          </p:nvSpPr>
          <p:spPr>
            <a:xfrm>
              <a:off x="5715008" y="4214818"/>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11</a:t>
              </a:r>
              <a:r>
                <a:rPr lang="en-US" altLang="zh-CN" sz="1800" dirty="0" smtClean="0"/>
                <a:t>=4</a:t>
              </a:r>
              <a:endParaRPr lang="zh-CN" altLang="en-US" sz="1800" dirty="0"/>
            </a:p>
          </p:txBody>
        </p:sp>
        <p:sp>
          <p:nvSpPr>
            <p:cNvPr id="35" name="TextBox 34"/>
            <p:cNvSpPr txBox="1"/>
            <p:nvPr/>
          </p:nvSpPr>
          <p:spPr>
            <a:xfrm rot="19402789">
              <a:off x="6072198" y="5000636"/>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9</a:t>
              </a:r>
              <a:r>
                <a:rPr lang="en-US" altLang="zh-CN" sz="1800" dirty="0" smtClean="0"/>
                <a:t>=4</a:t>
              </a:r>
              <a:endParaRPr lang="zh-CN" altLang="en-US" sz="1800" dirty="0"/>
            </a:p>
          </p:txBody>
        </p:sp>
      </p:grpSp>
      <p:sp>
        <p:nvSpPr>
          <p:cNvPr id="36" name="右箭头 35"/>
          <p:cNvSpPr/>
          <p:nvPr/>
        </p:nvSpPr>
        <p:spPr>
          <a:xfrm>
            <a:off x="1000100" y="3000372"/>
            <a:ext cx="6786610" cy="214314"/>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192</a:t>
            </a:fld>
            <a:endParaRPr lang="en-US" altLang="zh-CN" dirty="0"/>
          </a:p>
        </p:txBody>
      </p:sp>
    </p:spTree>
  </p:cSld>
  <p:clrMapOvr>
    <a:masterClrMapping/>
  </p:clrMapOvr>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1187450" y="4144226"/>
            <a:ext cx="5334000" cy="1785104"/>
          </a:xfrm>
          <a:prstGeom prst="rect">
            <a:avLst/>
          </a:prstGeom>
          <a:noFill/>
          <a:ln w="9525">
            <a:noFill/>
            <a:miter lim="800000"/>
          </a:ln>
          <a:effectLst/>
        </p:spPr>
        <p:txBody>
          <a:bodyPr>
            <a:spAutoFit/>
          </a:bodyPr>
          <a:lstStyle/>
          <a:p>
            <a:pPr algn="just">
              <a:spcBef>
                <a:spcPct val="50000"/>
              </a:spcBef>
            </a:pP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I</a:t>
            </a:r>
            <a:r>
              <a:rPr kumimoji="1" lang="en-US" altLang="zh-CN" sz="2000" dirty="0" smtClean="0">
                <a:solidFill>
                  <a:srgbClr val="0000FF"/>
                </a:solidFill>
              </a:rPr>
              <a:t>)=</a:t>
            </a:r>
            <a:r>
              <a:rPr kumimoji="1" lang="en-US" altLang="zh-CN" sz="2000" dirty="0" err="1">
                <a:solidFill>
                  <a:srgbClr val="0000FF"/>
                </a:solidFill>
              </a:rPr>
              <a:t>v</a:t>
            </a:r>
            <a:r>
              <a:rPr kumimoji="1" lang="en-US" altLang="zh-CN" sz="2000" dirty="0" err="1" smtClean="0">
                <a:solidFill>
                  <a:srgbClr val="0000FF"/>
                </a:solidFill>
              </a:rPr>
              <a:t>e</a:t>
            </a:r>
            <a:r>
              <a:rPr kumimoji="1" lang="en-US" altLang="zh-CN" sz="2000" dirty="0" smtClean="0">
                <a:solidFill>
                  <a:srgbClr val="0000FF"/>
                </a:solidFill>
              </a:rPr>
              <a:t>(</a:t>
            </a:r>
            <a:r>
              <a:rPr kumimoji="1" lang="en-US" altLang="zh-CN" sz="2000" i="1" dirty="0" smtClean="0">
                <a:solidFill>
                  <a:srgbClr val="0000FF"/>
                </a:solidFill>
              </a:rPr>
              <a:t>I</a:t>
            </a:r>
            <a:r>
              <a:rPr kumimoji="1" lang="en-US" altLang="zh-CN" sz="2000" dirty="0">
                <a:solidFill>
                  <a:srgbClr val="0000FF"/>
                </a:solidFill>
              </a:rPr>
              <a:t>)=18</a:t>
            </a:r>
          </a:p>
          <a:p>
            <a:pPr algn="just">
              <a:spcBef>
                <a:spcPct val="50000"/>
              </a:spcBef>
            </a:pPr>
            <a:r>
              <a:rPr kumimoji="1" lang="en-US" altLang="zh-CN" sz="2000" dirty="0" err="1" smtClean="0">
                <a:solidFill>
                  <a:srgbClr val="0000FF"/>
                </a:solidFill>
              </a:rPr>
              <a:t>vl</a:t>
            </a:r>
            <a:r>
              <a:rPr kumimoji="1" lang="en-US" altLang="zh-CN" sz="2000" dirty="0" smtClean="0">
                <a:solidFill>
                  <a:srgbClr val="0000FF"/>
                </a:solidFill>
              </a:rPr>
              <a:t> (</a:t>
            </a:r>
            <a:r>
              <a:rPr kumimoji="1" lang="en-US" altLang="zh-CN" sz="2000" i="1" dirty="0">
                <a:solidFill>
                  <a:srgbClr val="0000FF"/>
                </a:solidFill>
              </a:rPr>
              <a:t>H</a:t>
            </a:r>
            <a:r>
              <a:rPr kumimoji="1" lang="en-US" altLang="zh-CN" sz="2000" dirty="0" smtClean="0">
                <a:solidFill>
                  <a:srgbClr val="0000FF"/>
                </a:solidFill>
              </a:rPr>
              <a:t>)=</a:t>
            </a:r>
            <a:r>
              <a:rPr kumimoji="1" lang="en-US" altLang="zh-CN" sz="2000" dirty="0" err="1" smtClean="0">
                <a:solidFill>
                  <a:srgbClr val="0000FF"/>
                </a:solidFill>
              </a:rPr>
              <a:t>vl</a:t>
            </a:r>
            <a:r>
              <a:rPr kumimoji="1" lang="en-US" altLang="zh-CN" sz="2000" dirty="0" smtClean="0">
                <a:solidFill>
                  <a:srgbClr val="0000FF"/>
                </a:solidFill>
              </a:rPr>
              <a:t> (</a:t>
            </a:r>
            <a:r>
              <a:rPr kumimoji="1" lang="en-US" altLang="zh-CN" sz="2000" i="1" dirty="0">
                <a:solidFill>
                  <a:srgbClr val="0000FF"/>
                </a:solidFill>
              </a:rPr>
              <a:t>I</a:t>
            </a:r>
            <a:r>
              <a:rPr kumimoji="1" lang="en-US" altLang="zh-CN" sz="2000" dirty="0">
                <a:solidFill>
                  <a:srgbClr val="0000FF"/>
                </a:solidFill>
              </a:rPr>
              <a:t>)</a:t>
            </a:r>
            <a:r>
              <a:rPr kumimoji="1" lang="en-US" altLang="zh-CN" sz="2000" dirty="0">
                <a:solidFill>
                  <a:srgbClr val="0000FF"/>
                </a:solidFill>
                <a:latin typeface="+mj-ea"/>
                <a:ea typeface="+mj-ea"/>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9</a:t>
            </a:r>
            <a:r>
              <a:rPr kumimoji="1" lang="en-US" altLang="zh-CN" sz="2000" dirty="0">
                <a:solidFill>
                  <a:srgbClr val="0000FF"/>
                </a:solidFill>
              </a:rPr>
              <a:t>)=14</a:t>
            </a:r>
          </a:p>
          <a:p>
            <a:pPr algn="just">
              <a:spcBef>
                <a:spcPct val="50000"/>
              </a:spcBef>
            </a:pPr>
            <a:r>
              <a:rPr kumimoji="1" lang="en-US" altLang="zh-CN" sz="2000" dirty="0" err="1" smtClean="0">
                <a:solidFill>
                  <a:srgbClr val="0000FF"/>
                </a:solidFill>
              </a:rPr>
              <a:t>vl</a:t>
            </a:r>
            <a:r>
              <a:rPr kumimoji="1" lang="en-US" altLang="zh-CN" sz="2000" dirty="0" smtClean="0">
                <a:solidFill>
                  <a:srgbClr val="0000FF"/>
                </a:solidFill>
              </a:rPr>
              <a:t> (</a:t>
            </a:r>
            <a:r>
              <a:rPr kumimoji="1" lang="en-US" altLang="zh-CN" sz="2000" i="1" dirty="0">
                <a:solidFill>
                  <a:srgbClr val="0000FF"/>
                </a:solidFill>
              </a:rPr>
              <a:t>G</a:t>
            </a:r>
            <a:r>
              <a:rPr kumimoji="1" lang="en-US" altLang="zh-CN" sz="2000" dirty="0" smtClean="0">
                <a:solidFill>
                  <a:srgbClr val="0000FF"/>
                </a:solidFill>
              </a:rPr>
              <a:t>)=</a:t>
            </a:r>
            <a:r>
              <a:rPr kumimoji="1" lang="en-US" altLang="zh-CN" sz="2000" dirty="0" err="1" smtClean="0">
                <a:solidFill>
                  <a:srgbClr val="0000FF"/>
                </a:solidFill>
              </a:rPr>
              <a:t>vl</a:t>
            </a:r>
            <a:r>
              <a:rPr kumimoji="1" lang="en-US" altLang="zh-CN" sz="2000" dirty="0" smtClean="0">
                <a:solidFill>
                  <a:srgbClr val="0000FF"/>
                </a:solidFill>
              </a:rPr>
              <a:t> (</a:t>
            </a:r>
            <a:r>
              <a:rPr kumimoji="1" lang="en-US" altLang="zh-CN" sz="2000" i="1" dirty="0">
                <a:solidFill>
                  <a:srgbClr val="0000FF"/>
                </a:solidFill>
              </a:rPr>
              <a:t>I</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11</a:t>
            </a:r>
            <a:r>
              <a:rPr kumimoji="1" lang="en-US" altLang="zh-CN" sz="2000" dirty="0">
                <a:solidFill>
                  <a:srgbClr val="0000FF"/>
                </a:solidFill>
              </a:rPr>
              <a:t>)=14</a:t>
            </a:r>
          </a:p>
          <a:p>
            <a:pPr algn="just">
              <a:spcBef>
                <a:spcPct val="50000"/>
              </a:spcBef>
            </a:pPr>
            <a:r>
              <a:rPr kumimoji="1" lang="en-US" altLang="zh-CN" sz="2000" dirty="0" err="1" smtClean="0">
                <a:solidFill>
                  <a:srgbClr val="0000FF"/>
                </a:solidFill>
              </a:rPr>
              <a:t>vl</a:t>
            </a:r>
            <a:r>
              <a:rPr kumimoji="1" lang="en-US" altLang="zh-CN" sz="2000" dirty="0" smtClean="0">
                <a:solidFill>
                  <a:srgbClr val="0000FF"/>
                </a:solidFill>
              </a:rPr>
              <a:t> (</a:t>
            </a:r>
            <a:r>
              <a:rPr kumimoji="1" lang="en-US" altLang="zh-CN" sz="2000" i="1" dirty="0">
                <a:solidFill>
                  <a:srgbClr val="0000FF"/>
                </a:solidFill>
              </a:rPr>
              <a:t>F</a:t>
            </a:r>
            <a:r>
              <a:rPr kumimoji="1" lang="en-US" altLang="zh-CN" sz="2000" dirty="0" smtClean="0">
                <a:solidFill>
                  <a:srgbClr val="0000FF"/>
                </a:solidFill>
              </a:rPr>
              <a:t>)=</a:t>
            </a:r>
            <a:r>
              <a:rPr kumimoji="1" lang="en-US" altLang="zh-CN" sz="2000" dirty="0" err="1" smtClean="0">
                <a:solidFill>
                  <a:srgbClr val="0000FF"/>
                </a:solidFill>
              </a:rPr>
              <a:t>vl</a:t>
            </a:r>
            <a:r>
              <a:rPr kumimoji="1" lang="en-US" altLang="zh-CN" sz="2000" dirty="0" smtClean="0">
                <a:solidFill>
                  <a:srgbClr val="0000FF"/>
                </a:solidFill>
              </a:rPr>
              <a:t> (</a:t>
            </a:r>
            <a:r>
              <a:rPr kumimoji="1" lang="en-US" altLang="zh-CN" sz="2000" i="1" dirty="0">
                <a:solidFill>
                  <a:srgbClr val="0000FF"/>
                </a:solidFill>
              </a:rPr>
              <a:t>I</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10</a:t>
            </a:r>
            <a:r>
              <a:rPr kumimoji="1" lang="en-US" altLang="zh-CN" sz="2000" dirty="0">
                <a:solidFill>
                  <a:srgbClr val="0000FF"/>
                </a:solidFill>
              </a:rPr>
              <a:t>)=16</a:t>
            </a:r>
          </a:p>
        </p:txBody>
      </p:sp>
      <p:sp>
        <p:nvSpPr>
          <p:cNvPr id="173061" name="Text Box 5"/>
          <p:cNvSpPr txBox="1">
            <a:spLocks noChangeArrowheads="1"/>
          </p:cNvSpPr>
          <p:nvPr/>
        </p:nvSpPr>
        <p:spPr bwMode="auto">
          <a:xfrm>
            <a:off x="539750" y="3207601"/>
            <a:ext cx="8064500" cy="830997"/>
          </a:xfrm>
          <a:prstGeom prst="rect">
            <a:avLst/>
          </a:prstGeom>
          <a:noFill/>
          <a:ln w="19050" algn="ctr">
            <a:noFill/>
            <a:miter lim="800000"/>
            <a:tailEnd type="none" w="med" len="lg"/>
          </a:ln>
          <a:effectLst/>
        </p:spPr>
        <p:txBody>
          <a:bodyPr>
            <a:spAutoFit/>
          </a:bodyPr>
          <a:lstStyle/>
          <a:p>
            <a:pPr algn="l">
              <a:spcBef>
                <a:spcPct val="50000"/>
              </a:spcBef>
            </a:pPr>
            <a:r>
              <a:rPr kumimoji="1" lang="zh-CN" altLang="en-US" dirty="0">
                <a:solidFill>
                  <a:srgbClr val="0000FF"/>
                </a:solidFill>
                <a:ea typeface="楷体" panose="02010609060101010101" pitchFamily="49" charset="-122"/>
                <a:cs typeface="Times New Roman" panose="02020603050405020304" pitchFamily="18" charset="0"/>
              </a:rPr>
              <a:t>　　拓扑序列为</a:t>
            </a:r>
            <a:r>
              <a:rPr kumimoji="1" lang="en-US" altLang="zh-CN" i="1" dirty="0" err="1">
                <a:solidFill>
                  <a:srgbClr val="CC00CC"/>
                </a:solidFill>
                <a:ea typeface="楷体" panose="02010609060101010101" pitchFamily="49" charset="-122"/>
                <a:cs typeface="Times New Roman" panose="02020603050405020304" pitchFamily="18" charset="0"/>
              </a:rPr>
              <a:t>ABCDEFGHI</a:t>
            </a:r>
            <a:r>
              <a:rPr kumimoji="1" lang="zh-CN" altLang="en-US" dirty="0">
                <a:solidFill>
                  <a:srgbClr val="0000FF"/>
                </a:solidFill>
                <a:ea typeface="楷体" panose="02010609060101010101" pitchFamily="49" charset="-122"/>
                <a:cs typeface="Times New Roman" panose="02020603050405020304" pitchFamily="18" charset="0"/>
              </a:rPr>
              <a:t>，按拓扑逆序</a:t>
            </a:r>
            <a:r>
              <a:rPr kumimoji="1" lang="en-US" altLang="zh-CN" i="1" dirty="0" err="1">
                <a:solidFill>
                  <a:srgbClr val="FF00FF"/>
                </a:solidFill>
                <a:ea typeface="楷体" panose="02010609060101010101" pitchFamily="49" charset="-122"/>
                <a:cs typeface="Times New Roman" panose="02020603050405020304" pitchFamily="18" charset="0"/>
              </a:rPr>
              <a:t>IHGFEDCBA</a:t>
            </a:r>
            <a:r>
              <a:rPr kumimoji="1" lang="zh-CN" altLang="en-US" dirty="0">
                <a:solidFill>
                  <a:srgbClr val="0000FF"/>
                </a:solidFill>
                <a:ea typeface="楷体" panose="02010609060101010101" pitchFamily="49" charset="-122"/>
                <a:cs typeface="Times New Roman" panose="02020603050405020304" pitchFamily="18" charset="0"/>
              </a:rPr>
              <a:t>计算各事件</a:t>
            </a:r>
            <a:r>
              <a:rPr kumimoji="1" lang="zh-CN" altLang="en-US" dirty="0" smtClean="0">
                <a:solidFill>
                  <a:srgbClr val="0000FF"/>
                </a:solidFill>
                <a:ea typeface="楷体" panose="02010609060101010101" pitchFamily="49" charset="-122"/>
                <a:cs typeface="Times New Roman" panose="02020603050405020304" pitchFamily="18" charset="0"/>
              </a:rPr>
              <a:t>的</a:t>
            </a:r>
            <a:r>
              <a:rPr kumimoji="1" lang="en-US" altLang="zh-CN" dirty="0" err="1" smtClean="0">
                <a:solidFill>
                  <a:srgbClr val="0000FF"/>
                </a:solidFill>
                <a:ea typeface="楷体" panose="02010609060101010101" pitchFamily="49" charset="-122"/>
                <a:cs typeface="Times New Roman" panose="02020603050405020304" pitchFamily="18" charset="0"/>
              </a:rPr>
              <a:t>vl</a:t>
            </a:r>
            <a:r>
              <a:rPr kumimoji="1" lang="en-US" altLang="zh-CN" dirty="0" smtClean="0">
                <a:solidFill>
                  <a:srgbClr val="0000FF"/>
                </a:solidFill>
                <a:ea typeface="楷体" panose="02010609060101010101" pitchFamily="49" charset="-122"/>
                <a:cs typeface="Times New Roman" panose="02020603050405020304" pitchFamily="18" charset="0"/>
              </a:rPr>
              <a:t> (</a:t>
            </a:r>
            <a:r>
              <a:rPr kumimoji="1" lang="en-US" altLang="zh-CN" i="1" dirty="0" smtClean="0">
                <a:solidFill>
                  <a:srgbClr val="0000FF"/>
                </a:solidFill>
                <a:ea typeface="楷体" panose="02010609060101010101" pitchFamily="49" charset="-122"/>
                <a:cs typeface="Times New Roman" panose="02020603050405020304" pitchFamily="18" charset="0"/>
              </a:rPr>
              <a:t>v</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如下：</a:t>
            </a:r>
          </a:p>
        </p:txBody>
      </p:sp>
      <p:grpSp>
        <p:nvGrpSpPr>
          <p:cNvPr id="5" name="组合 4"/>
          <p:cNvGrpSpPr/>
          <p:nvPr/>
        </p:nvGrpSpPr>
        <p:grpSpPr>
          <a:xfrm>
            <a:off x="857224" y="214290"/>
            <a:ext cx="6429420" cy="2357454"/>
            <a:chOff x="785786" y="3357562"/>
            <a:chExt cx="6429420" cy="2357454"/>
          </a:xfrm>
        </p:grpSpPr>
        <p:sp>
          <p:nvSpPr>
            <p:cNvPr id="6" name="椭圆 5"/>
            <p:cNvSpPr/>
            <p:nvPr/>
          </p:nvSpPr>
          <p:spPr>
            <a:xfrm>
              <a:off x="785786"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A</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7" name="椭圆 6"/>
            <p:cNvSpPr/>
            <p:nvPr/>
          </p:nvSpPr>
          <p:spPr>
            <a:xfrm>
              <a:off x="2143108" y="342900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B</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8" name="椭圆 7"/>
            <p:cNvSpPr/>
            <p:nvPr/>
          </p:nvSpPr>
          <p:spPr>
            <a:xfrm>
              <a:off x="2143108"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C</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9" name="椭圆 8"/>
            <p:cNvSpPr/>
            <p:nvPr/>
          </p:nvSpPr>
          <p:spPr>
            <a:xfrm>
              <a:off x="2143108" y="5072074"/>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D</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10" name="直接箭头连接符 9"/>
            <p:cNvCxnSpPr>
              <a:stCxn id="6" idx="7"/>
              <a:endCxn id="7" idx="2"/>
            </p:cNvCxnSpPr>
            <p:nvPr/>
          </p:nvCxnSpPr>
          <p:spPr>
            <a:xfrm rot="5400000" flipH="1" flipV="1">
              <a:off x="1368592" y="3523060"/>
              <a:ext cx="618542" cy="93048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6"/>
              <a:endCxn id="8" idx="2"/>
            </p:cNvCxnSpPr>
            <p:nvPr/>
          </p:nvCxnSpPr>
          <p:spPr>
            <a:xfrm>
              <a:off x="1285852" y="4474375"/>
              <a:ext cx="857256" cy="1588"/>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5"/>
              <a:endCxn id="9" idx="2"/>
            </p:cNvCxnSpPr>
            <p:nvPr/>
          </p:nvCxnSpPr>
          <p:spPr>
            <a:xfrm rot="16200000" flipH="1">
              <a:off x="1342397" y="4521396"/>
              <a:ext cx="670932" cy="930489"/>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068795">
              <a:off x="2786050"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4</a:t>
              </a:r>
              <a:r>
                <a:rPr lang="en-US" altLang="zh-CN" sz="1800" dirty="0" smtClean="0"/>
                <a:t>=1</a:t>
              </a:r>
              <a:endParaRPr lang="zh-CN" altLang="en-US" sz="1800" dirty="0"/>
            </a:p>
          </p:txBody>
        </p:sp>
        <p:sp>
          <p:nvSpPr>
            <p:cNvPr id="14" name="TextBox 13"/>
            <p:cNvSpPr txBox="1"/>
            <p:nvPr/>
          </p:nvSpPr>
          <p:spPr>
            <a:xfrm rot="19638790">
              <a:off x="1133695" y="3637853"/>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a:t>
              </a:r>
              <a:r>
                <a:rPr lang="en-US" altLang="zh-CN" sz="1800" dirty="0" smtClean="0"/>
                <a:t>=6</a:t>
              </a:r>
              <a:endParaRPr lang="zh-CN" altLang="en-US" sz="1800" dirty="0"/>
            </a:p>
          </p:txBody>
        </p:sp>
        <p:sp>
          <p:nvSpPr>
            <p:cNvPr id="15" name="TextBox 14"/>
            <p:cNvSpPr txBox="1"/>
            <p:nvPr/>
          </p:nvSpPr>
          <p:spPr>
            <a:xfrm>
              <a:off x="1285852" y="414338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2</a:t>
              </a:r>
              <a:r>
                <a:rPr lang="en-US" altLang="zh-CN" sz="1800" dirty="0" smtClean="0"/>
                <a:t>=4</a:t>
              </a:r>
              <a:endParaRPr lang="zh-CN" altLang="en-US" sz="1800" dirty="0"/>
            </a:p>
          </p:txBody>
        </p:sp>
        <p:sp>
          <p:nvSpPr>
            <p:cNvPr id="16" name="TextBox 15"/>
            <p:cNvSpPr txBox="1"/>
            <p:nvPr/>
          </p:nvSpPr>
          <p:spPr>
            <a:xfrm rot="2111226">
              <a:off x="1000100" y="493577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3</a:t>
              </a:r>
              <a:r>
                <a:rPr lang="en-US" altLang="zh-CN" sz="1800" dirty="0" smtClean="0"/>
                <a:t>=5</a:t>
              </a:r>
              <a:endParaRPr lang="zh-CN" altLang="en-US" sz="1800" dirty="0"/>
            </a:p>
          </p:txBody>
        </p:sp>
        <p:sp>
          <p:nvSpPr>
            <p:cNvPr id="17" name="椭圆 16"/>
            <p:cNvSpPr/>
            <p:nvPr/>
          </p:nvSpPr>
          <p:spPr>
            <a:xfrm>
              <a:off x="3643306" y="3857628"/>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E</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8" name="椭圆 17"/>
            <p:cNvSpPr/>
            <p:nvPr/>
          </p:nvSpPr>
          <p:spPr>
            <a:xfrm>
              <a:off x="5214942" y="521495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H</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9" name="椭圆 18"/>
            <p:cNvSpPr/>
            <p:nvPr/>
          </p:nvSpPr>
          <p:spPr>
            <a:xfrm>
              <a:off x="6715140"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I</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0" name="椭圆 19"/>
            <p:cNvSpPr/>
            <p:nvPr/>
          </p:nvSpPr>
          <p:spPr>
            <a:xfrm>
              <a:off x="5214942" y="335756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F</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1" name="椭圆 20"/>
            <p:cNvSpPr/>
            <p:nvPr/>
          </p:nvSpPr>
          <p:spPr>
            <a:xfrm>
              <a:off x="5214942"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G</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22" name="直接箭头连接符 21"/>
            <p:cNvCxnSpPr>
              <a:stCxn id="7" idx="6"/>
              <a:endCxn id="17" idx="1"/>
            </p:cNvCxnSpPr>
            <p:nvPr/>
          </p:nvCxnSpPr>
          <p:spPr>
            <a:xfrm>
              <a:off x="2643174" y="3679033"/>
              <a:ext cx="1073365" cy="251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6"/>
              <a:endCxn id="17" idx="3"/>
            </p:cNvCxnSpPr>
            <p:nvPr/>
          </p:nvCxnSpPr>
          <p:spPr>
            <a:xfrm flipV="1">
              <a:off x="2643174" y="4284461"/>
              <a:ext cx="1073365" cy="18991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7" idx="7"/>
              <a:endCxn id="20" idx="2"/>
            </p:cNvCxnSpPr>
            <p:nvPr/>
          </p:nvCxnSpPr>
          <p:spPr>
            <a:xfrm rot="5400000" flipH="1" flipV="1">
              <a:off x="4480907" y="3196827"/>
              <a:ext cx="323266"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7" idx="5"/>
              <a:endCxn id="21" idx="2"/>
            </p:cNvCxnSpPr>
            <p:nvPr/>
          </p:nvCxnSpPr>
          <p:spPr>
            <a:xfrm rot="16200000" flipH="1">
              <a:off x="4516626" y="3837973"/>
              <a:ext cx="251828"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9" idx="6"/>
              <a:endCxn id="18" idx="2"/>
            </p:cNvCxnSpPr>
            <p:nvPr/>
          </p:nvCxnSpPr>
          <p:spPr>
            <a:xfrm>
              <a:off x="2643174" y="5322107"/>
              <a:ext cx="2571768" cy="142876"/>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6"/>
              <a:endCxn id="19" idx="1"/>
            </p:cNvCxnSpPr>
            <p:nvPr/>
          </p:nvCxnSpPr>
          <p:spPr>
            <a:xfrm>
              <a:off x="5715008" y="3607595"/>
              <a:ext cx="1073365" cy="7518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6"/>
              <a:endCxn id="19" idx="2"/>
            </p:cNvCxnSpPr>
            <p:nvPr/>
          </p:nvCxnSpPr>
          <p:spPr>
            <a:xfrm>
              <a:off x="5715008" y="4536289"/>
              <a:ext cx="100013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8" idx="6"/>
              <a:endCxn id="19" idx="3"/>
            </p:cNvCxnSpPr>
            <p:nvPr/>
          </p:nvCxnSpPr>
          <p:spPr>
            <a:xfrm flipV="1">
              <a:off x="5715008" y="4713089"/>
              <a:ext cx="1073365" cy="75189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57554" y="542926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6</a:t>
              </a:r>
              <a:r>
                <a:rPr lang="en-US" altLang="zh-CN" sz="1800" dirty="0" smtClean="0"/>
                <a:t>=2</a:t>
              </a:r>
              <a:endParaRPr lang="zh-CN" altLang="en-US" sz="1800" dirty="0"/>
            </a:p>
          </p:txBody>
        </p:sp>
        <p:sp>
          <p:nvSpPr>
            <p:cNvPr id="31" name="TextBox 30"/>
            <p:cNvSpPr txBox="1"/>
            <p:nvPr/>
          </p:nvSpPr>
          <p:spPr>
            <a:xfrm rot="20954754">
              <a:off x="2786050"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5</a:t>
              </a:r>
              <a:r>
                <a:rPr lang="en-US" altLang="zh-CN" sz="1800" dirty="0" smtClean="0"/>
                <a:t>=1</a:t>
              </a:r>
              <a:endParaRPr lang="zh-CN" altLang="en-US" sz="1800" dirty="0"/>
            </a:p>
          </p:txBody>
        </p:sp>
        <p:sp>
          <p:nvSpPr>
            <p:cNvPr id="32" name="TextBox 31"/>
            <p:cNvSpPr txBox="1"/>
            <p:nvPr/>
          </p:nvSpPr>
          <p:spPr>
            <a:xfrm rot="20757423">
              <a:off x="4143372"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7</a:t>
              </a:r>
              <a:r>
                <a:rPr lang="en-US" altLang="zh-CN" sz="1800" dirty="0" smtClean="0"/>
                <a:t>=9</a:t>
              </a:r>
              <a:endParaRPr lang="zh-CN" altLang="en-US" sz="1800" dirty="0"/>
            </a:p>
          </p:txBody>
        </p:sp>
        <p:sp>
          <p:nvSpPr>
            <p:cNvPr id="33" name="TextBox 32"/>
            <p:cNvSpPr txBox="1"/>
            <p:nvPr/>
          </p:nvSpPr>
          <p:spPr>
            <a:xfrm rot="884236">
              <a:off x="4071934"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8</a:t>
              </a:r>
              <a:r>
                <a:rPr lang="en-US" altLang="zh-CN" sz="1800" dirty="0" smtClean="0"/>
                <a:t>=7</a:t>
              </a:r>
              <a:endParaRPr lang="zh-CN" altLang="en-US" sz="1800" dirty="0"/>
            </a:p>
          </p:txBody>
        </p:sp>
        <p:sp>
          <p:nvSpPr>
            <p:cNvPr id="34" name="TextBox 33"/>
            <p:cNvSpPr txBox="1"/>
            <p:nvPr/>
          </p:nvSpPr>
          <p:spPr>
            <a:xfrm rot="2002685">
              <a:off x="6072198" y="371475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10</a:t>
              </a:r>
              <a:r>
                <a:rPr lang="en-US" altLang="zh-CN" sz="1800" dirty="0" smtClean="0"/>
                <a:t>=2</a:t>
              </a:r>
              <a:endParaRPr lang="zh-CN" altLang="en-US" sz="1800" dirty="0"/>
            </a:p>
          </p:txBody>
        </p:sp>
        <p:sp>
          <p:nvSpPr>
            <p:cNvPr id="35" name="TextBox 34"/>
            <p:cNvSpPr txBox="1"/>
            <p:nvPr/>
          </p:nvSpPr>
          <p:spPr>
            <a:xfrm>
              <a:off x="5715008" y="4214818"/>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11</a:t>
              </a:r>
              <a:r>
                <a:rPr lang="en-US" altLang="zh-CN" sz="1800" dirty="0" smtClean="0"/>
                <a:t>=4</a:t>
              </a:r>
              <a:endParaRPr lang="zh-CN" altLang="en-US" sz="1800" dirty="0"/>
            </a:p>
          </p:txBody>
        </p:sp>
        <p:sp>
          <p:nvSpPr>
            <p:cNvPr id="36" name="TextBox 35"/>
            <p:cNvSpPr txBox="1"/>
            <p:nvPr/>
          </p:nvSpPr>
          <p:spPr>
            <a:xfrm rot="19402789">
              <a:off x="6072198" y="5000636"/>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9</a:t>
              </a:r>
              <a:r>
                <a:rPr lang="en-US" altLang="zh-CN" sz="1800" dirty="0" smtClean="0"/>
                <a:t>=4</a:t>
              </a:r>
              <a:endParaRPr lang="zh-CN" altLang="en-US" sz="1800" dirty="0"/>
            </a:p>
          </p:txBody>
        </p:sp>
      </p:grpSp>
      <p:sp>
        <p:nvSpPr>
          <p:cNvPr id="37" name="左箭头 36"/>
          <p:cNvSpPr/>
          <p:nvPr/>
        </p:nvSpPr>
        <p:spPr>
          <a:xfrm>
            <a:off x="1000100" y="2714620"/>
            <a:ext cx="6500858" cy="214314"/>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193</a:t>
            </a:fld>
            <a:endParaRPr lang="en-US" altLang="zh-CN" dirty="0"/>
          </a:p>
        </p:txBody>
      </p:sp>
    </p:spTree>
  </p:cSld>
  <p:clrMapOvr>
    <a:masterClrMapping/>
  </p:clrMapOvr>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785786" y="3429000"/>
            <a:ext cx="7535884" cy="2246769"/>
          </a:xfrm>
          <a:prstGeom prst="rect">
            <a:avLst/>
          </a:prstGeom>
          <a:noFill/>
          <a:ln w="9525">
            <a:noFill/>
            <a:miter lim="800000"/>
          </a:ln>
          <a:effectLst/>
        </p:spPr>
        <p:txBody>
          <a:bodyPr wrap="square">
            <a:spAutoFit/>
          </a:bodyPr>
          <a:lstStyle/>
          <a:p>
            <a:pPr algn="just">
              <a:spcBef>
                <a:spcPct val="50000"/>
              </a:spcBef>
            </a:pP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E</a:t>
            </a:r>
            <a:r>
              <a:rPr kumimoji="1" lang="en-US" altLang="zh-CN" sz="2000" dirty="0">
                <a:solidFill>
                  <a:srgbClr val="0000FF"/>
                </a:solidFill>
              </a:rPr>
              <a:t>)=</a:t>
            </a:r>
            <a:r>
              <a:rPr kumimoji="1" lang="en-US" altLang="zh-CN" sz="2000" dirty="0" smtClean="0">
                <a:solidFill>
                  <a:srgbClr val="0000FF"/>
                </a:solidFill>
              </a:rPr>
              <a:t>MIN(</a:t>
            </a: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F</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7</a:t>
            </a:r>
            <a:r>
              <a:rPr kumimoji="1" lang="en-US" altLang="zh-CN" sz="2000" dirty="0">
                <a:solidFill>
                  <a:srgbClr val="0000FF"/>
                </a:solidFill>
              </a:rPr>
              <a:t>)</a:t>
            </a:r>
            <a:r>
              <a:rPr kumimoji="1" lang="zh-CN" altLang="en-US" sz="2000" dirty="0" smtClean="0">
                <a:solidFill>
                  <a:srgbClr val="0000FF"/>
                </a:solidFill>
              </a:rPr>
              <a:t>，</a:t>
            </a: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G</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8</a:t>
            </a:r>
            <a:r>
              <a:rPr kumimoji="1" lang="en-US" altLang="zh-CN" sz="2000" dirty="0">
                <a:solidFill>
                  <a:srgbClr val="0000FF"/>
                </a:solidFill>
              </a:rPr>
              <a:t>)}={7</a:t>
            </a:r>
            <a:r>
              <a:rPr kumimoji="1" lang="zh-CN" altLang="en-US" sz="2000" dirty="0">
                <a:solidFill>
                  <a:srgbClr val="0000FF"/>
                </a:solidFill>
              </a:rPr>
              <a:t>，</a:t>
            </a:r>
            <a:r>
              <a:rPr kumimoji="1" lang="en-US" altLang="zh-CN" sz="2000" dirty="0">
                <a:solidFill>
                  <a:srgbClr val="0000FF"/>
                </a:solidFill>
              </a:rPr>
              <a:t>7}=7</a:t>
            </a:r>
          </a:p>
          <a:p>
            <a:pPr algn="just">
              <a:spcBef>
                <a:spcPct val="50000"/>
              </a:spcBef>
            </a:pP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D</a:t>
            </a:r>
            <a:r>
              <a:rPr kumimoji="1" lang="en-US" altLang="zh-CN" sz="2000" dirty="0" smtClean="0">
                <a:solidFill>
                  <a:srgbClr val="0000FF"/>
                </a:solidFill>
              </a:rPr>
              <a:t>)=</a:t>
            </a: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H</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6</a:t>
            </a:r>
            <a:r>
              <a:rPr kumimoji="1" lang="en-US" altLang="zh-CN" sz="2000" dirty="0">
                <a:solidFill>
                  <a:srgbClr val="0000FF"/>
                </a:solidFill>
              </a:rPr>
              <a:t>)=12</a:t>
            </a:r>
          </a:p>
          <a:p>
            <a:pPr algn="just">
              <a:spcBef>
                <a:spcPct val="50000"/>
              </a:spcBef>
            </a:pP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C</a:t>
            </a:r>
            <a:r>
              <a:rPr kumimoji="1" lang="en-US" altLang="zh-CN" sz="2000" dirty="0" smtClean="0">
                <a:solidFill>
                  <a:srgbClr val="0000FF"/>
                </a:solidFill>
              </a:rPr>
              <a:t>)=</a:t>
            </a: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E</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5</a:t>
            </a:r>
            <a:r>
              <a:rPr kumimoji="1" lang="en-US" altLang="zh-CN" sz="2000" dirty="0">
                <a:solidFill>
                  <a:srgbClr val="0000FF"/>
                </a:solidFill>
              </a:rPr>
              <a:t>)=6</a:t>
            </a:r>
          </a:p>
          <a:p>
            <a:pPr algn="just">
              <a:spcBef>
                <a:spcPct val="50000"/>
              </a:spcBef>
            </a:pP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B</a:t>
            </a:r>
            <a:r>
              <a:rPr kumimoji="1" lang="en-US" altLang="zh-CN" sz="2000" dirty="0" smtClean="0">
                <a:solidFill>
                  <a:srgbClr val="0000FF"/>
                </a:solidFill>
              </a:rPr>
              <a:t>)=</a:t>
            </a: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E</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4</a:t>
            </a:r>
            <a:r>
              <a:rPr kumimoji="1" lang="en-US" altLang="zh-CN" sz="2000" dirty="0">
                <a:solidFill>
                  <a:srgbClr val="0000FF"/>
                </a:solidFill>
              </a:rPr>
              <a:t>)=6</a:t>
            </a:r>
          </a:p>
          <a:p>
            <a:pPr algn="just">
              <a:spcBef>
                <a:spcPct val="50000"/>
              </a:spcBef>
            </a:pPr>
            <a:r>
              <a:rPr kumimoji="1" lang="en-US" altLang="zh-CN" sz="2000" dirty="0" err="1" smtClean="0">
                <a:solidFill>
                  <a:srgbClr val="FF0000"/>
                </a:solidFill>
              </a:rPr>
              <a:t>vl</a:t>
            </a:r>
            <a:r>
              <a:rPr kumimoji="1" lang="en-US" altLang="zh-CN" sz="2000" dirty="0" smtClean="0">
                <a:solidFill>
                  <a:srgbClr val="FF0000"/>
                </a:solidFill>
              </a:rPr>
              <a:t>(</a:t>
            </a:r>
            <a:r>
              <a:rPr kumimoji="1" lang="en-US" altLang="zh-CN" sz="2000" i="1" dirty="0" smtClean="0">
                <a:solidFill>
                  <a:srgbClr val="FF0000"/>
                </a:solidFill>
              </a:rPr>
              <a:t>A</a:t>
            </a:r>
            <a:r>
              <a:rPr kumimoji="1" lang="en-US" altLang="zh-CN" sz="2000" dirty="0">
                <a:solidFill>
                  <a:srgbClr val="FF0000"/>
                </a:solidFill>
              </a:rPr>
              <a:t>)</a:t>
            </a:r>
            <a:r>
              <a:rPr kumimoji="1" lang="en-US" altLang="zh-CN" sz="2000" dirty="0">
                <a:solidFill>
                  <a:srgbClr val="0000FF"/>
                </a:solidFill>
              </a:rPr>
              <a:t>=</a:t>
            </a:r>
            <a:r>
              <a:rPr kumimoji="1" lang="en-US" altLang="zh-CN" sz="2000" dirty="0" smtClean="0">
                <a:solidFill>
                  <a:srgbClr val="0000FF"/>
                </a:solidFill>
              </a:rPr>
              <a:t>MIN(</a:t>
            </a: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B</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1</a:t>
            </a:r>
            <a:r>
              <a:rPr kumimoji="1" lang="en-US" altLang="zh-CN" sz="2000" dirty="0">
                <a:solidFill>
                  <a:srgbClr val="0000FF"/>
                </a:solidFill>
              </a:rPr>
              <a:t>)</a:t>
            </a:r>
            <a:r>
              <a:rPr kumimoji="1" lang="zh-CN" altLang="en-US" sz="2000" dirty="0" smtClean="0">
                <a:solidFill>
                  <a:srgbClr val="0000FF"/>
                </a:solidFill>
              </a:rPr>
              <a:t>，</a:t>
            </a: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C</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2</a:t>
            </a:r>
            <a:r>
              <a:rPr kumimoji="1" lang="en-US" altLang="zh-CN" sz="2000" dirty="0">
                <a:solidFill>
                  <a:srgbClr val="0000FF"/>
                </a:solidFill>
              </a:rPr>
              <a:t>)</a:t>
            </a:r>
            <a:r>
              <a:rPr kumimoji="1" lang="zh-CN" altLang="en-US" sz="2000" dirty="0" smtClean="0">
                <a:solidFill>
                  <a:srgbClr val="0000FF"/>
                </a:solidFill>
              </a:rPr>
              <a:t>，</a:t>
            </a:r>
            <a:r>
              <a:rPr kumimoji="1" lang="en-US" altLang="zh-CN" sz="2000" dirty="0" err="1" smtClean="0">
                <a:solidFill>
                  <a:srgbClr val="0000FF"/>
                </a:solidFill>
              </a:rPr>
              <a:t>vl</a:t>
            </a:r>
            <a:r>
              <a:rPr kumimoji="1" lang="en-US" altLang="zh-CN" sz="2000" dirty="0" smtClean="0">
                <a:solidFill>
                  <a:srgbClr val="0000FF"/>
                </a:solidFill>
              </a:rPr>
              <a:t>(</a:t>
            </a:r>
            <a:r>
              <a:rPr kumimoji="1" lang="en-US" altLang="zh-CN" sz="2000" i="1" dirty="0" smtClean="0">
                <a:solidFill>
                  <a:srgbClr val="0000FF"/>
                </a:solidFill>
              </a:rPr>
              <a:t>D</a:t>
            </a:r>
            <a:r>
              <a:rPr kumimoji="1" lang="en-US" altLang="zh-CN" sz="2000" dirty="0">
                <a:solidFill>
                  <a:srgbClr val="0000FF"/>
                </a:solidFill>
              </a:rPr>
              <a:t>)</a:t>
            </a:r>
            <a:r>
              <a:rPr kumimoji="1" lang="en-US" altLang="zh-CN" sz="2000" dirty="0">
                <a:solidFill>
                  <a:srgbClr val="0000FF"/>
                </a:solidFill>
                <a:latin typeface="宋体" panose="02010600030101010101" pitchFamily="2" charset="-122"/>
                <a:ea typeface="宋体" panose="02010600030101010101" pitchFamily="2" charset="-122"/>
              </a:rPr>
              <a:t>-</a:t>
            </a:r>
            <a:r>
              <a:rPr kumimoji="1" lang="en-US" altLang="zh-CN" sz="2000" dirty="0">
                <a:solidFill>
                  <a:srgbClr val="0000FF"/>
                </a:solidFill>
              </a:rPr>
              <a:t>c(</a:t>
            </a:r>
            <a:r>
              <a:rPr kumimoji="1" lang="en-US" altLang="zh-CN" sz="2000" i="1" dirty="0">
                <a:solidFill>
                  <a:srgbClr val="0000FF"/>
                </a:solidFill>
              </a:rPr>
              <a:t>a</a:t>
            </a:r>
            <a:r>
              <a:rPr kumimoji="1" lang="en-US" altLang="zh-CN" sz="2000" baseline="-25000" dirty="0">
                <a:solidFill>
                  <a:srgbClr val="0000FF"/>
                </a:solidFill>
              </a:rPr>
              <a:t>3</a:t>
            </a:r>
            <a:r>
              <a:rPr kumimoji="1" lang="en-US" altLang="zh-CN" sz="2000" dirty="0">
                <a:solidFill>
                  <a:srgbClr val="0000FF"/>
                </a:solidFill>
              </a:rPr>
              <a:t>)}={0</a:t>
            </a:r>
            <a:r>
              <a:rPr kumimoji="1" lang="zh-CN" altLang="en-US" sz="2000" dirty="0">
                <a:solidFill>
                  <a:srgbClr val="0000FF"/>
                </a:solidFill>
              </a:rPr>
              <a:t>，</a:t>
            </a:r>
            <a:r>
              <a:rPr kumimoji="1" lang="en-US" altLang="zh-CN" sz="2000" dirty="0">
                <a:solidFill>
                  <a:srgbClr val="0000FF"/>
                </a:solidFill>
              </a:rPr>
              <a:t>2</a:t>
            </a:r>
            <a:r>
              <a:rPr kumimoji="1" lang="zh-CN" altLang="en-US" sz="2000" dirty="0">
                <a:solidFill>
                  <a:srgbClr val="0000FF"/>
                </a:solidFill>
              </a:rPr>
              <a:t>，</a:t>
            </a:r>
            <a:r>
              <a:rPr kumimoji="1" lang="en-US" altLang="zh-CN" sz="2000" dirty="0">
                <a:solidFill>
                  <a:srgbClr val="0000FF"/>
                </a:solidFill>
              </a:rPr>
              <a:t>7}=0</a:t>
            </a:r>
          </a:p>
        </p:txBody>
      </p:sp>
      <p:grpSp>
        <p:nvGrpSpPr>
          <p:cNvPr id="4" name="组合 3"/>
          <p:cNvGrpSpPr/>
          <p:nvPr/>
        </p:nvGrpSpPr>
        <p:grpSpPr>
          <a:xfrm>
            <a:off x="1071538" y="285728"/>
            <a:ext cx="6429420" cy="2357454"/>
            <a:chOff x="785786" y="3357562"/>
            <a:chExt cx="6429420" cy="2357454"/>
          </a:xfrm>
        </p:grpSpPr>
        <p:sp>
          <p:nvSpPr>
            <p:cNvPr id="5" name="椭圆 4"/>
            <p:cNvSpPr/>
            <p:nvPr/>
          </p:nvSpPr>
          <p:spPr>
            <a:xfrm>
              <a:off x="785786" y="4224342"/>
              <a:ext cx="500066"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A</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6" name="椭圆 5"/>
            <p:cNvSpPr/>
            <p:nvPr/>
          </p:nvSpPr>
          <p:spPr>
            <a:xfrm>
              <a:off x="2143108" y="342900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B</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7" name="椭圆 6"/>
            <p:cNvSpPr/>
            <p:nvPr/>
          </p:nvSpPr>
          <p:spPr>
            <a:xfrm>
              <a:off x="2143108"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C</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8" name="椭圆 7"/>
            <p:cNvSpPr/>
            <p:nvPr/>
          </p:nvSpPr>
          <p:spPr>
            <a:xfrm>
              <a:off x="2143108" y="5072074"/>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D</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9" name="直接箭头连接符 8"/>
            <p:cNvCxnSpPr>
              <a:stCxn id="5" idx="7"/>
              <a:endCxn id="6" idx="2"/>
            </p:cNvCxnSpPr>
            <p:nvPr/>
          </p:nvCxnSpPr>
          <p:spPr>
            <a:xfrm rot="5400000" flipH="1" flipV="1">
              <a:off x="1368592" y="3523060"/>
              <a:ext cx="618542" cy="93048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6"/>
              <a:endCxn id="7" idx="2"/>
            </p:cNvCxnSpPr>
            <p:nvPr/>
          </p:nvCxnSpPr>
          <p:spPr>
            <a:xfrm>
              <a:off x="1285852" y="4474375"/>
              <a:ext cx="857256" cy="1588"/>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5"/>
              <a:endCxn id="8" idx="2"/>
            </p:cNvCxnSpPr>
            <p:nvPr/>
          </p:nvCxnSpPr>
          <p:spPr>
            <a:xfrm rot="16200000" flipH="1">
              <a:off x="1342397" y="4521396"/>
              <a:ext cx="670932" cy="930489"/>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068795">
              <a:off x="2786050"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4</a:t>
              </a:r>
              <a:r>
                <a:rPr lang="en-US" altLang="zh-CN" sz="1800" dirty="0" smtClean="0"/>
                <a:t>=1</a:t>
              </a:r>
              <a:endParaRPr lang="zh-CN" altLang="en-US" sz="1800" dirty="0"/>
            </a:p>
          </p:txBody>
        </p:sp>
        <p:sp>
          <p:nvSpPr>
            <p:cNvPr id="13" name="TextBox 12"/>
            <p:cNvSpPr txBox="1"/>
            <p:nvPr/>
          </p:nvSpPr>
          <p:spPr>
            <a:xfrm rot="19638790">
              <a:off x="1133695" y="3637853"/>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a:t>
              </a:r>
              <a:r>
                <a:rPr lang="en-US" altLang="zh-CN" sz="1800" dirty="0" smtClean="0"/>
                <a:t>=6</a:t>
              </a:r>
              <a:endParaRPr lang="zh-CN" altLang="en-US" sz="1800" dirty="0"/>
            </a:p>
          </p:txBody>
        </p:sp>
        <p:sp>
          <p:nvSpPr>
            <p:cNvPr id="14" name="TextBox 13"/>
            <p:cNvSpPr txBox="1"/>
            <p:nvPr/>
          </p:nvSpPr>
          <p:spPr>
            <a:xfrm>
              <a:off x="1285852" y="414338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2</a:t>
              </a:r>
              <a:r>
                <a:rPr lang="en-US" altLang="zh-CN" sz="1800" dirty="0" smtClean="0"/>
                <a:t>=4</a:t>
              </a:r>
              <a:endParaRPr lang="zh-CN" altLang="en-US" sz="1800" dirty="0"/>
            </a:p>
          </p:txBody>
        </p:sp>
        <p:sp>
          <p:nvSpPr>
            <p:cNvPr id="15" name="TextBox 14"/>
            <p:cNvSpPr txBox="1"/>
            <p:nvPr/>
          </p:nvSpPr>
          <p:spPr>
            <a:xfrm rot="2111226">
              <a:off x="1000100" y="493577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3</a:t>
              </a:r>
              <a:r>
                <a:rPr lang="en-US" altLang="zh-CN" sz="1800" dirty="0" smtClean="0"/>
                <a:t>=5</a:t>
              </a:r>
              <a:endParaRPr lang="zh-CN" altLang="en-US" sz="1800" dirty="0"/>
            </a:p>
          </p:txBody>
        </p:sp>
        <p:sp>
          <p:nvSpPr>
            <p:cNvPr id="16" name="椭圆 15"/>
            <p:cNvSpPr/>
            <p:nvPr/>
          </p:nvSpPr>
          <p:spPr>
            <a:xfrm>
              <a:off x="3643306" y="3857628"/>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E</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7" name="椭圆 16"/>
            <p:cNvSpPr/>
            <p:nvPr/>
          </p:nvSpPr>
          <p:spPr>
            <a:xfrm>
              <a:off x="5214942" y="521495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H</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8" name="椭圆 17"/>
            <p:cNvSpPr/>
            <p:nvPr/>
          </p:nvSpPr>
          <p:spPr>
            <a:xfrm>
              <a:off x="6715140"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I</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9" name="椭圆 18"/>
            <p:cNvSpPr/>
            <p:nvPr/>
          </p:nvSpPr>
          <p:spPr>
            <a:xfrm>
              <a:off x="5214942" y="335756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F</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0" name="椭圆 19"/>
            <p:cNvSpPr/>
            <p:nvPr/>
          </p:nvSpPr>
          <p:spPr>
            <a:xfrm>
              <a:off x="5214942"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G</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21" name="直接箭头连接符 20"/>
            <p:cNvCxnSpPr>
              <a:stCxn id="6" idx="6"/>
              <a:endCxn id="16" idx="1"/>
            </p:cNvCxnSpPr>
            <p:nvPr/>
          </p:nvCxnSpPr>
          <p:spPr>
            <a:xfrm>
              <a:off x="2643174" y="3679033"/>
              <a:ext cx="1073365" cy="251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7" idx="6"/>
              <a:endCxn id="16" idx="3"/>
            </p:cNvCxnSpPr>
            <p:nvPr/>
          </p:nvCxnSpPr>
          <p:spPr>
            <a:xfrm flipV="1">
              <a:off x="2643174" y="4284461"/>
              <a:ext cx="1073365" cy="18991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6" idx="7"/>
              <a:endCxn id="19" idx="2"/>
            </p:cNvCxnSpPr>
            <p:nvPr/>
          </p:nvCxnSpPr>
          <p:spPr>
            <a:xfrm rot="5400000" flipH="1" flipV="1">
              <a:off x="4480907" y="3196827"/>
              <a:ext cx="323266"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5"/>
              <a:endCxn id="20" idx="2"/>
            </p:cNvCxnSpPr>
            <p:nvPr/>
          </p:nvCxnSpPr>
          <p:spPr>
            <a:xfrm rot="16200000" flipH="1">
              <a:off x="4516626" y="3837973"/>
              <a:ext cx="251828"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6"/>
              <a:endCxn id="17" idx="2"/>
            </p:cNvCxnSpPr>
            <p:nvPr/>
          </p:nvCxnSpPr>
          <p:spPr>
            <a:xfrm>
              <a:off x="2643174" y="5322107"/>
              <a:ext cx="2571768" cy="142876"/>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9" idx="6"/>
              <a:endCxn id="18" idx="1"/>
            </p:cNvCxnSpPr>
            <p:nvPr/>
          </p:nvCxnSpPr>
          <p:spPr>
            <a:xfrm>
              <a:off x="5715008" y="3607595"/>
              <a:ext cx="1073365" cy="7518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6"/>
              <a:endCxn id="18" idx="2"/>
            </p:cNvCxnSpPr>
            <p:nvPr/>
          </p:nvCxnSpPr>
          <p:spPr>
            <a:xfrm>
              <a:off x="5715008" y="4536289"/>
              <a:ext cx="100013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6"/>
              <a:endCxn id="18" idx="3"/>
            </p:cNvCxnSpPr>
            <p:nvPr/>
          </p:nvCxnSpPr>
          <p:spPr>
            <a:xfrm flipV="1">
              <a:off x="5715008" y="4713089"/>
              <a:ext cx="1073365" cy="75189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357554" y="542926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6</a:t>
              </a:r>
              <a:r>
                <a:rPr lang="en-US" altLang="zh-CN" sz="1800" dirty="0" smtClean="0"/>
                <a:t>=2</a:t>
              </a:r>
              <a:endParaRPr lang="zh-CN" altLang="en-US" sz="1800" dirty="0"/>
            </a:p>
          </p:txBody>
        </p:sp>
        <p:sp>
          <p:nvSpPr>
            <p:cNvPr id="30" name="TextBox 29"/>
            <p:cNvSpPr txBox="1"/>
            <p:nvPr/>
          </p:nvSpPr>
          <p:spPr>
            <a:xfrm rot="20954754">
              <a:off x="2786050"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5</a:t>
              </a:r>
              <a:r>
                <a:rPr lang="en-US" altLang="zh-CN" sz="1800" dirty="0" smtClean="0"/>
                <a:t>=1</a:t>
              </a:r>
              <a:endParaRPr lang="zh-CN" altLang="en-US" sz="1800" dirty="0"/>
            </a:p>
          </p:txBody>
        </p:sp>
        <p:sp>
          <p:nvSpPr>
            <p:cNvPr id="31" name="TextBox 30"/>
            <p:cNvSpPr txBox="1"/>
            <p:nvPr/>
          </p:nvSpPr>
          <p:spPr>
            <a:xfrm rot="20757423">
              <a:off x="4143372"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7</a:t>
              </a:r>
              <a:r>
                <a:rPr lang="en-US" altLang="zh-CN" sz="1800" dirty="0" smtClean="0"/>
                <a:t>=9</a:t>
              </a:r>
              <a:endParaRPr lang="zh-CN" altLang="en-US" sz="1800" dirty="0"/>
            </a:p>
          </p:txBody>
        </p:sp>
        <p:sp>
          <p:nvSpPr>
            <p:cNvPr id="32" name="TextBox 31"/>
            <p:cNvSpPr txBox="1"/>
            <p:nvPr/>
          </p:nvSpPr>
          <p:spPr>
            <a:xfrm rot="884236">
              <a:off x="4071934"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8</a:t>
              </a:r>
              <a:r>
                <a:rPr lang="en-US" altLang="zh-CN" sz="1800" dirty="0" smtClean="0"/>
                <a:t>=7</a:t>
              </a:r>
              <a:endParaRPr lang="zh-CN" altLang="en-US" sz="1800" dirty="0"/>
            </a:p>
          </p:txBody>
        </p:sp>
        <p:sp>
          <p:nvSpPr>
            <p:cNvPr id="33" name="TextBox 32"/>
            <p:cNvSpPr txBox="1"/>
            <p:nvPr/>
          </p:nvSpPr>
          <p:spPr>
            <a:xfrm rot="2002685">
              <a:off x="6072198" y="371475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10</a:t>
              </a:r>
              <a:r>
                <a:rPr lang="en-US" altLang="zh-CN" sz="1800" dirty="0" smtClean="0"/>
                <a:t>=2</a:t>
              </a:r>
              <a:endParaRPr lang="zh-CN" altLang="en-US" sz="1800" dirty="0"/>
            </a:p>
          </p:txBody>
        </p:sp>
        <p:sp>
          <p:nvSpPr>
            <p:cNvPr id="34" name="TextBox 33"/>
            <p:cNvSpPr txBox="1"/>
            <p:nvPr/>
          </p:nvSpPr>
          <p:spPr>
            <a:xfrm>
              <a:off x="5715008" y="4214818"/>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11</a:t>
              </a:r>
              <a:r>
                <a:rPr lang="en-US" altLang="zh-CN" sz="1800" dirty="0" smtClean="0"/>
                <a:t>=4</a:t>
              </a:r>
              <a:endParaRPr lang="zh-CN" altLang="en-US" sz="1800" dirty="0"/>
            </a:p>
          </p:txBody>
        </p:sp>
        <p:sp>
          <p:nvSpPr>
            <p:cNvPr id="35" name="TextBox 34"/>
            <p:cNvSpPr txBox="1"/>
            <p:nvPr/>
          </p:nvSpPr>
          <p:spPr>
            <a:xfrm rot="19402789">
              <a:off x="6072198" y="5000636"/>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9</a:t>
              </a:r>
              <a:r>
                <a:rPr lang="en-US" altLang="zh-CN" sz="1800" dirty="0" smtClean="0"/>
                <a:t>=4</a:t>
              </a:r>
              <a:endParaRPr lang="zh-CN" altLang="en-US" sz="1800" dirty="0"/>
            </a:p>
          </p:txBody>
        </p:sp>
      </p:grpSp>
      <p:sp>
        <p:nvSpPr>
          <p:cNvPr id="36" name="左箭头 35"/>
          <p:cNvSpPr/>
          <p:nvPr/>
        </p:nvSpPr>
        <p:spPr>
          <a:xfrm>
            <a:off x="1000100" y="2714620"/>
            <a:ext cx="6500858" cy="214314"/>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194</a:t>
            </a:fld>
            <a:endParaRPr lang="en-US" altLang="zh-CN" dirty="0"/>
          </a:p>
        </p:txBody>
      </p:sp>
    </p:spTree>
  </p:cSld>
  <p:clrMapOvr>
    <a:masterClrMapping/>
  </p:clrMapOvr>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1187450" y="3429000"/>
            <a:ext cx="7373938" cy="2603790"/>
          </a:xfrm>
          <a:prstGeom prst="rect">
            <a:avLst/>
          </a:prstGeom>
          <a:noFill/>
          <a:ln w="9525">
            <a:noFill/>
            <a:miter lim="800000"/>
          </a:ln>
          <a:effectLst/>
        </p:spPr>
        <p:txBody>
          <a:bodyPr>
            <a:spAutoFit/>
          </a:bodyPr>
          <a:lstStyle/>
          <a:p>
            <a:pPr algn="just">
              <a:lnSpc>
                <a:spcPct val="80000"/>
              </a:lnSpc>
              <a:spcBef>
                <a:spcPct val="50000"/>
              </a:spcBef>
            </a:pPr>
            <a:r>
              <a:rPr kumimoji="1" lang="zh-CN" altLang="en-US" dirty="0">
                <a:solidFill>
                  <a:srgbClr val="0000FF"/>
                </a:solidFill>
                <a:ea typeface="楷体" panose="02010609060101010101" pitchFamily="49" charset="-122"/>
                <a:cs typeface="Times New Roman" panose="02020603050405020304" pitchFamily="18" charset="0"/>
              </a:rPr>
              <a:t>计算各活动的</a:t>
            </a:r>
            <a:r>
              <a:rPr kumimoji="1" lang="en-US" altLang="zh-CN" dirty="0">
                <a:solidFill>
                  <a:srgbClr val="0000FF"/>
                </a:solidFill>
                <a:ea typeface="楷体" panose="02010609060101010101" pitchFamily="49" charset="-122"/>
                <a:cs typeface="Times New Roman" panose="02020603050405020304" pitchFamily="18" charset="0"/>
              </a:rPr>
              <a:t>e(</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dirty="0">
                <a:solidFill>
                  <a:srgbClr val="0000FF"/>
                </a:solidFill>
                <a:ea typeface="楷体" panose="02010609060101010101" pitchFamily="49" charset="-122"/>
                <a:cs typeface="Times New Roman" panose="02020603050405020304" pitchFamily="18" charset="0"/>
              </a:rPr>
              <a:t>l(</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和</a:t>
            </a:r>
            <a:r>
              <a:rPr kumimoji="1" lang="en-US" altLang="zh-CN" dirty="0">
                <a:solidFill>
                  <a:srgbClr val="0000FF"/>
                </a:solidFill>
                <a:ea typeface="楷体" panose="02010609060101010101" pitchFamily="49" charset="-122"/>
                <a:cs typeface="Times New Roman" panose="02020603050405020304" pitchFamily="18" charset="0"/>
              </a:rPr>
              <a:t>d(</a:t>
            </a:r>
            <a:r>
              <a:rPr kumimoji="1" lang="en-US" altLang="zh-CN" i="1" dirty="0">
                <a:solidFill>
                  <a:srgbClr val="0000FF"/>
                </a:solidFill>
                <a:ea typeface="楷体" panose="02010609060101010101" pitchFamily="49" charset="-122"/>
                <a:cs typeface="Times New Roman" panose="02020603050405020304" pitchFamily="18" charset="0"/>
              </a:rPr>
              <a:t>a</a:t>
            </a:r>
            <a:r>
              <a:rPr kumimoji="1" lang="en-US" altLang="zh-CN"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0000FF"/>
                </a:solidFill>
                <a:ea typeface="楷体" panose="02010609060101010101" pitchFamily="49" charset="-122"/>
                <a:cs typeface="Times New Roman" panose="02020603050405020304" pitchFamily="18" charset="0"/>
              </a:rPr>
              <a:t>如下：</a:t>
            </a:r>
          </a:p>
          <a:p>
            <a:pPr algn="just">
              <a:lnSpc>
                <a:spcPct val="15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1</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1</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A</a:t>
            </a:r>
            <a:r>
              <a:rPr kumimoji="1" lang="en-US" altLang="zh-CN" sz="2000" dirty="0">
                <a:solidFill>
                  <a:srgbClr val="0000FF"/>
                </a:solidFill>
                <a:ea typeface="楷体" panose="02010609060101010101" pitchFamily="49" charset="-122"/>
                <a:cs typeface="Times New Roman" panose="02020603050405020304" pitchFamily="18" charset="0"/>
              </a:rPr>
              <a:t>)=0</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1</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B</a:t>
            </a:r>
            <a:r>
              <a:rPr kumimoji="1" lang="en-US" altLang="zh-CN" sz="2000" dirty="0">
                <a:solidFill>
                  <a:srgbClr val="0000FF"/>
                </a:solidFill>
                <a:ea typeface="楷体" panose="02010609060101010101" pitchFamily="49" charset="-122"/>
                <a:cs typeface="Times New Roman" panose="02020603050405020304" pitchFamily="18" charset="0"/>
              </a:rPr>
              <a:t>)-6=0</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FF00FF"/>
                </a:solidFill>
                <a:ea typeface="楷体" panose="02010609060101010101" pitchFamily="49" charset="-122"/>
                <a:cs typeface="Times New Roman" panose="02020603050405020304" pitchFamily="18" charset="0"/>
              </a:rPr>
              <a:t>d(</a:t>
            </a:r>
            <a:r>
              <a:rPr kumimoji="1" lang="en-US" altLang="zh-CN" sz="2000" i="1" dirty="0" err="1">
                <a:solidFill>
                  <a:srgbClr val="FF00FF"/>
                </a:solidFill>
                <a:ea typeface="楷体" panose="02010609060101010101" pitchFamily="49" charset="-122"/>
                <a:cs typeface="Times New Roman" panose="02020603050405020304" pitchFamily="18" charset="0"/>
              </a:rPr>
              <a:t>a</a:t>
            </a:r>
            <a:r>
              <a:rPr kumimoji="1" lang="en-US" altLang="zh-CN" sz="2000" baseline="-25000" dirty="0" err="1">
                <a:solidFill>
                  <a:srgbClr val="FF00FF"/>
                </a:solidFill>
                <a:ea typeface="楷体" panose="02010609060101010101" pitchFamily="49" charset="-122"/>
                <a:cs typeface="Times New Roman" panose="02020603050405020304" pitchFamily="18" charset="0"/>
              </a:rPr>
              <a:t>1</a:t>
            </a:r>
            <a:r>
              <a:rPr kumimoji="1" lang="en-US" altLang="zh-CN" sz="2000" dirty="0">
                <a:solidFill>
                  <a:srgbClr val="FF00FF"/>
                </a:solidFill>
                <a:ea typeface="楷体" panose="02010609060101010101" pitchFamily="49" charset="-122"/>
                <a:cs typeface="Times New Roman" panose="02020603050405020304" pitchFamily="18" charset="0"/>
              </a:rPr>
              <a:t>)=0</a:t>
            </a:r>
          </a:p>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2</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2</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A</a:t>
            </a:r>
            <a:r>
              <a:rPr kumimoji="1" lang="en-US" altLang="zh-CN" sz="2000" dirty="0">
                <a:solidFill>
                  <a:srgbClr val="0000FF"/>
                </a:solidFill>
                <a:ea typeface="楷体" panose="02010609060101010101" pitchFamily="49" charset="-122"/>
                <a:cs typeface="Times New Roman" panose="02020603050405020304" pitchFamily="18" charset="0"/>
              </a:rPr>
              <a:t>)=0</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2</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C</a:t>
            </a:r>
            <a:r>
              <a:rPr kumimoji="1" lang="en-US" altLang="zh-CN" sz="2000" dirty="0">
                <a:solidFill>
                  <a:srgbClr val="0000FF"/>
                </a:solidFill>
                <a:ea typeface="楷体" panose="02010609060101010101" pitchFamily="49" charset="-122"/>
                <a:cs typeface="Times New Roman" panose="02020603050405020304" pitchFamily="18" charset="0"/>
              </a:rPr>
              <a:t>)-4=2</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d(</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2</a:t>
            </a:r>
            <a:r>
              <a:rPr kumimoji="1" lang="en-US" altLang="zh-CN" sz="2000" dirty="0">
                <a:solidFill>
                  <a:srgbClr val="0000FF"/>
                </a:solidFill>
                <a:ea typeface="楷体" panose="02010609060101010101" pitchFamily="49" charset="-122"/>
                <a:cs typeface="Times New Roman" panose="02020603050405020304" pitchFamily="18" charset="0"/>
              </a:rPr>
              <a:t>)=2</a:t>
            </a:r>
          </a:p>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3</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3</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A</a:t>
            </a:r>
            <a:r>
              <a:rPr kumimoji="1" lang="en-US" altLang="zh-CN" sz="2000" dirty="0">
                <a:solidFill>
                  <a:srgbClr val="0000FF"/>
                </a:solidFill>
                <a:ea typeface="楷体" panose="02010609060101010101" pitchFamily="49" charset="-122"/>
                <a:cs typeface="Times New Roman" panose="02020603050405020304" pitchFamily="18" charset="0"/>
              </a:rPr>
              <a:t>)=0</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3</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D</a:t>
            </a:r>
            <a:r>
              <a:rPr kumimoji="1" lang="en-US" altLang="zh-CN" sz="2000" dirty="0">
                <a:solidFill>
                  <a:srgbClr val="0000FF"/>
                </a:solidFill>
                <a:ea typeface="楷体" panose="02010609060101010101" pitchFamily="49" charset="-122"/>
                <a:cs typeface="Times New Roman" panose="02020603050405020304" pitchFamily="18" charset="0"/>
              </a:rPr>
              <a:t>)-5=7</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d(</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3</a:t>
            </a:r>
            <a:r>
              <a:rPr kumimoji="1" lang="en-US" altLang="zh-CN" sz="2000" dirty="0">
                <a:solidFill>
                  <a:srgbClr val="0000FF"/>
                </a:solidFill>
                <a:ea typeface="楷体" panose="02010609060101010101" pitchFamily="49" charset="-122"/>
                <a:cs typeface="Times New Roman" panose="02020603050405020304" pitchFamily="18" charset="0"/>
              </a:rPr>
              <a:t>)=7</a:t>
            </a:r>
          </a:p>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4</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4</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B</a:t>
            </a:r>
            <a:r>
              <a:rPr kumimoji="1" lang="en-US" altLang="zh-CN" sz="2000" dirty="0">
                <a:solidFill>
                  <a:srgbClr val="0000FF"/>
                </a:solidFill>
                <a:ea typeface="楷体" panose="02010609060101010101" pitchFamily="49" charset="-122"/>
                <a:cs typeface="Times New Roman" panose="02020603050405020304" pitchFamily="18" charset="0"/>
              </a:rPr>
              <a:t>)=6</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4</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E</a:t>
            </a:r>
            <a:r>
              <a:rPr kumimoji="1" lang="en-US" altLang="zh-CN" sz="2000" dirty="0">
                <a:solidFill>
                  <a:srgbClr val="0000FF"/>
                </a:solidFill>
                <a:ea typeface="楷体" panose="02010609060101010101" pitchFamily="49" charset="-122"/>
                <a:cs typeface="Times New Roman" panose="02020603050405020304" pitchFamily="18" charset="0"/>
              </a:rPr>
              <a:t>)-1=6</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FF00FF"/>
                </a:solidFill>
                <a:ea typeface="楷体" panose="02010609060101010101" pitchFamily="49" charset="-122"/>
                <a:cs typeface="Times New Roman" panose="02020603050405020304" pitchFamily="18" charset="0"/>
              </a:rPr>
              <a:t>d(</a:t>
            </a:r>
            <a:r>
              <a:rPr kumimoji="1" lang="en-US" altLang="zh-CN" sz="2000" i="1" dirty="0" err="1">
                <a:solidFill>
                  <a:srgbClr val="FF00FF"/>
                </a:solidFill>
                <a:ea typeface="楷体" panose="02010609060101010101" pitchFamily="49" charset="-122"/>
                <a:cs typeface="Times New Roman" panose="02020603050405020304" pitchFamily="18" charset="0"/>
              </a:rPr>
              <a:t>a</a:t>
            </a:r>
            <a:r>
              <a:rPr kumimoji="1" lang="en-US" altLang="zh-CN" sz="2000" baseline="-25000" dirty="0" err="1">
                <a:solidFill>
                  <a:srgbClr val="FF00FF"/>
                </a:solidFill>
                <a:ea typeface="楷体" panose="02010609060101010101" pitchFamily="49" charset="-122"/>
                <a:cs typeface="Times New Roman" panose="02020603050405020304" pitchFamily="18" charset="0"/>
              </a:rPr>
              <a:t>4</a:t>
            </a:r>
            <a:r>
              <a:rPr kumimoji="1" lang="en-US" altLang="zh-CN" sz="2000" dirty="0">
                <a:solidFill>
                  <a:srgbClr val="FF00FF"/>
                </a:solidFill>
                <a:ea typeface="楷体" panose="02010609060101010101" pitchFamily="49" charset="-122"/>
                <a:cs typeface="Times New Roman" panose="02020603050405020304" pitchFamily="18" charset="0"/>
              </a:rPr>
              <a:t>)=0</a:t>
            </a:r>
          </a:p>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5</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5</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C</a:t>
            </a:r>
            <a:r>
              <a:rPr kumimoji="1" lang="en-US" altLang="zh-CN" sz="2000" dirty="0">
                <a:solidFill>
                  <a:srgbClr val="0000FF"/>
                </a:solidFill>
                <a:ea typeface="楷体" panose="02010609060101010101" pitchFamily="49" charset="-122"/>
                <a:cs typeface="Times New Roman" panose="02020603050405020304" pitchFamily="18" charset="0"/>
              </a:rPr>
              <a:t>)=4</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5</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E</a:t>
            </a:r>
            <a:r>
              <a:rPr kumimoji="1" lang="en-US" altLang="zh-CN" sz="2000" dirty="0">
                <a:solidFill>
                  <a:srgbClr val="0000FF"/>
                </a:solidFill>
                <a:ea typeface="楷体" panose="02010609060101010101" pitchFamily="49" charset="-122"/>
                <a:cs typeface="Times New Roman" panose="02020603050405020304" pitchFamily="18" charset="0"/>
              </a:rPr>
              <a:t>)-1=6</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d(</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5</a:t>
            </a:r>
            <a:r>
              <a:rPr kumimoji="1" lang="en-US" altLang="zh-CN" sz="2000" dirty="0">
                <a:solidFill>
                  <a:srgbClr val="0000FF"/>
                </a:solidFill>
                <a:ea typeface="楷体" panose="02010609060101010101" pitchFamily="49" charset="-122"/>
                <a:cs typeface="Times New Roman" panose="02020603050405020304" pitchFamily="18" charset="0"/>
              </a:rPr>
              <a:t>)=2</a:t>
            </a:r>
          </a:p>
        </p:txBody>
      </p:sp>
      <p:sp>
        <p:nvSpPr>
          <p:cNvPr id="175109" name="Rectangle 5"/>
          <p:cNvSpPr>
            <a:spLocks noChangeArrowheads="1"/>
          </p:cNvSpPr>
          <p:nvPr/>
        </p:nvSpPr>
        <p:spPr bwMode="auto">
          <a:xfrm>
            <a:off x="0" y="2824163"/>
            <a:ext cx="9144000" cy="0"/>
          </a:xfrm>
          <a:prstGeom prst="rect">
            <a:avLst/>
          </a:prstGeom>
          <a:noFill/>
          <a:ln w="19050" algn="ctr">
            <a:noFill/>
            <a:miter lim="800000"/>
            <a:tailEnd type="none" w="med" len="lg"/>
          </a:ln>
          <a:effectLst/>
        </p:spPr>
        <p:txBody>
          <a:bodyPr wrap="none" anchor="ctr">
            <a:spAutoFit/>
          </a:bodyPr>
          <a:lstStyle/>
          <a:p>
            <a:endParaRPr lang="zh-CN" altLang="en-US"/>
          </a:p>
        </p:txBody>
      </p:sp>
      <p:grpSp>
        <p:nvGrpSpPr>
          <p:cNvPr id="5" name="组合 4"/>
          <p:cNvGrpSpPr/>
          <p:nvPr/>
        </p:nvGrpSpPr>
        <p:grpSpPr>
          <a:xfrm>
            <a:off x="1000100" y="571480"/>
            <a:ext cx="6429420" cy="2357454"/>
            <a:chOff x="785786" y="3357562"/>
            <a:chExt cx="6429420" cy="2357454"/>
          </a:xfrm>
        </p:grpSpPr>
        <p:sp>
          <p:nvSpPr>
            <p:cNvPr id="6" name="椭圆 5"/>
            <p:cNvSpPr/>
            <p:nvPr/>
          </p:nvSpPr>
          <p:spPr>
            <a:xfrm>
              <a:off x="785786"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A</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7" name="椭圆 6"/>
            <p:cNvSpPr/>
            <p:nvPr/>
          </p:nvSpPr>
          <p:spPr>
            <a:xfrm>
              <a:off x="2143108" y="342900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B</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8" name="椭圆 7"/>
            <p:cNvSpPr/>
            <p:nvPr/>
          </p:nvSpPr>
          <p:spPr>
            <a:xfrm>
              <a:off x="2143108"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C</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9" name="椭圆 8"/>
            <p:cNvSpPr/>
            <p:nvPr/>
          </p:nvSpPr>
          <p:spPr>
            <a:xfrm>
              <a:off x="2143108" y="5072074"/>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D</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10" name="直接箭头连接符 9"/>
            <p:cNvCxnSpPr>
              <a:stCxn id="6" idx="7"/>
              <a:endCxn id="7" idx="2"/>
            </p:cNvCxnSpPr>
            <p:nvPr/>
          </p:nvCxnSpPr>
          <p:spPr>
            <a:xfrm rot="5400000" flipH="1" flipV="1">
              <a:off x="1368592" y="3523060"/>
              <a:ext cx="618542" cy="93048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6"/>
              <a:endCxn id="8" idx="2"/>
            </p:cNvCxnSpPr>
            <p:nvPr/>
          </p:nvCxnSpPr>
          <p:spPr>
            <a:xfrm>
              <a:off x="1285852" y="4474375"/>
              <a:ext cx="857256" cy="1588"/>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5"/>
              <a:endCxn id="9" idx="2"/>
            </p:cNvCxnSpPr>
            <p:nvPr/>
          </p:nvCxnSpPr>
          <p:spPr>
            <a:xfrm rot="16200000" flipH="1">
              <a:off x="1342397" y="4521396"/>
              <a:ext cx="670932" cy="930489"/>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068795">
              <a:off x="2786050"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4</a:t>
              </a:r>
              <a:r>
                <a:rPr lang="en-US" altLang="zh-CN" sz="1800" dirty="0" smtClean="0"/>
                <a:t>=1</a:t>
              </a:r>
              <a:endParaRPr lang="zh-CN" altLang="en-US" sz="1800" dirty="0"/>
            </a:p>
          </p:txBody>
        </p:sp>
        <p:sp>
          <p:nvSpPr>
            <p:cNvPr id="14" name="TextBox 13"/>
            <p:cNvSpPr txBox="1"/>
            <p:nvPr/>
          </p:nvSpPr>
          <p:spPr>
            <a:xfrm rot="19638790">
              <a:off x="1133695" y="3637853"/>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a:t>
              </a:r>
              <a:r>
                <a:rPr lang="en-US" altLang="zh-CN" sz="1800" dirty="0" smtClean="0"/>
                <a:t>=6</a:t>
              </a:r>
              <a:endParaRPr lang="zh-CN" altLang="en-US" sz="1800" dirty="0"/>
            </a:p>
          </p:txBody>
        </p:sp>
        <p:sp>
          <p:nvSpPr>
            <p:cNvPr id="15" name="TextBox 14"/>
            <p:cNvSpPr txBox="1"/>
            <p:nvPr/>
          </p:nvSpPr>
          <p:spPr>
            <a:xfrm>
              <a:off x="1285852" y="414338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2</a:t>
              </a:r>
              <a:r>
                <a:rPr lang="en-US" altLang="zh-CN" sz="1800" dirty="0" smtClean="0"/>
                <a:t>=4</a:t>
              </a:r>
              <a:endParaRPr lang="zh-CN" altLang="en-US" sz="1800" dirty="0"/>
            </a:p>
          </p:txBody>
        </p:sp>
        <p:sp>
          <p:nvSpPr>
            <p:cNvPr id="16" name="TextBox 15"/>
            <p:cNvSpPr txBox="1"/>
            <p:nvPr/>
          </p:nvSpPr>
          <p:spPr>
            <a:xfrm rot="2111226">
              <a:off x="1000100" y="493577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3</a:t>
              </a:r>
              <a:r>
                <a:rPr lang="en-US" altLang="zh-CN" sz="1800" dirty="0" smtClean="0"/>
                <a:t>=5</a:t>
              </a:r>
              <a:endParaRPr lang="zh-CN" altLang="en-US" sz="1800" dirty="0"/>
            </a:p>
          </p:txBody>
        </p:sp>
        <p:sp>
          <p:nvSpPr>
            <p:cNvPr id="17" name="椭圆 16"/>
            <p:cNvSpPr/>
            <p:nvPr/>
          </p:nvSpPr>
          <p:spPr>
            <a:xfrm>
              <a:off x="3643306" y="3857628"/>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E</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8" name="椭圆 17"/>
            <p:cNvSpPr/>
            <p:nvPr/>
          </p:nvSpPr>
          <p:spPr>
            <a:xfrm>
              <a:off x="5214942" y="521495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H</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9" name="椭圆 18"/>
            <p:cNvSpPr/>
            <p:nvPr/>
          </p:nvSpPr>
          <p:spPr>
            <a:xfrm>
              <a:off x="6715140"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I</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0" name="椭圆 19"/>
            <p:cNvSpPr/>
            <p:nvPr/>
          </p:nvSpPr>
          <p:spPr>
            <a:xfrm>
              <a:off x="5214942" y="335756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F</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1" name="椭圆 20"/>
            <p:cNvSpPr/>
            <p:nvPr/>
          </p:nvSpPr>
          <p:spPr>
            <a:xfrm>
              <a:off x="5214942"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G</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22" name="直接箭头连接符 21"/>
            <p:cNvCxnSpPr>
              <a:stCxn id="7" idx="6"/>
              <a:endCxn id="17" idx="1"/>
            </p:cNvCxnSpPr>
            <p:nvPr/>
          </p:nvCxnSpPr>
          <p:spPr>
            <a:xfrm>
              <a:off x="2643174" y="3679033"/>
              <a:ext cx="1073365" cy="251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8" idx="6"/>
              <a:endCxn id="17" idx="3"/>
            </p:cNvCxnSpPr>
            <p:nvPr/>
          </p:nvCxnSpPr>
          <p:spPr>
            <a:xfrm flipV="1">
              <a:off x="2643174" y="4284461"/>
              <a:ext cx="1073365" cy="18991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7" idx="7"/>
              <a:endCxn id="20" idx="2"/>
            </p:cNvCxnSpPr>
            <p:nvPr/>
          </p:nvCxnSpPr>
          <p:spPr>
            <a:xfrm rot="5400000" flipH="1" flipV="1">
              <a:off x="4480907" y="3196827"/>
              <a:ext cx="323266"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7" idx="5"/>
              <a:endCxn id="21" idx="2"/>
            </p:cNvCxnSpPr>
            <p:nvPr/>
          </p:nvCxnSpPr>
          <p:spPr>
            <a:xfrm rot="16200000" flipH="1">
              <a:off x="4516626" y="3837973"/>
              <a:ext cx="251828"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9" idx="6"/>
              <a:endCxn id="18" idx="2"/>
            </p:cNvCxnSpPr>
            <p:nvPr/>
          </p:nvCxnSpPr>
          <p:spPr>
            <a:xfrm>
              <a:off x="2643174" y="5322107"/>
              <a:ext cx="2571768" cy="142876"/>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6"/>
              <a:endCxn id="19" idx="1"/>
            </p:cNvCxnSpPr>
            <p:nvPr/>
          </p:nvCxnSpPr>
          <p:spPr>
            <a:xfrm>
              <a:off x="5715008" y="3607595"/>
              <a:ext cx="1073365" cy="7518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6"/>
              <a:endCxn id="19" idx="2"/>
            </p:cNvCxnSpPr>
            <p:nvPr/>
          </p:nvCxnSpPr>
          <p:spPr>
            <a:xfrm>
              <a:off x="5715008" y="4536289"/>
              <a:ext cx="100013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8" idx="6"/>
              <a:endCxn id="19" idx="3"/>
            </p:cNvCxnSpPr>
            <p:nvPr/>
          </p:nvCxnSpPr>
          <p:spPr>
            <a:xfrm flipV="1">
              <a:off x="5715008" y="4713089"/>
              <a:ext cx="1073365" cy="75189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57554" y="542926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6</a:t>
              </a:r>
              <a:r>
                <a:rPr lang="en-US" altLang="zh-CN" sz="1800" dirty="0" smtClean="0"/>
                <a:t>=2</a:t>
              </a:r>
              <a:endParaRPr lang="zh-CN" altLang="en-US" sz="1800" dirty="0"/>
            </a:p>
          </p:txBody>
        </p:sp>
        <p:sp>
          <p:nvSpPr>
            <p:cNvPr id="31" name="TextBox 30"/>
            <p:cNvSpPr txBox="1"/>
            <p:nvPr/>
          </p:nvSpPr>
          <p:spPr>
            <a:xfrm rot="20954754">
              <a:off x="2786050"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5</a:t>
              </a:r>
              <a:r>
                <a:rPr lang="en-US" altLang="zh-CN" sz="1800" dirty="0" smtClean="0"/>
                <a:t>=1</a:t>
              </a:r>
              <a:endParaRPr lang="zh-CN" altLang="en-US" sz="1800" dirty="0"/>
            </a:p>
          </p:txBody>
        </p:sp>
        <p:sp>
          <p:nvSpPr>
            <p:cNvPr id="32" name="TextBox 31"/>
            <p:cNvSpPr txBox="1"/>
            <p:nvPr/>
          </p:nvSpPr>
          <p:spPr>
            <a:xfrm rot="20757423">
              <a:off x="4143372"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7</a:t>
              </a:r>
              <a:r>
                <a:rPr lang="en-US" altLang="zh-CN" sz="1800" dirty="0" smtClean="0"/>
                <a:t>=9</a:t>
              </a:r>
              <a:endParaRPr lang="zh-CN" altLang="en-US" sz="1800" dirty="0"/>
            </a:p>
          </p:txBody>
        </p:sp>
        <p:sp>
          <p:nvSpPr>
            <p:cNvPr id="33" name="TextBox 32"/>
            <p:cNvSpPr txBox="1"/>
            <p:nvPr/>
          </p:nvSpPr>
          <p:spPr>
            <a:xfrm rot="884236">
              <a:off x="4071934"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8</a:t>
              </a:r>
              <a:r>
                <a:rPr lang="en-US" altLang="zh-CN" sz="1800" dirty="0" smtClean="0"/>
                <a:t>=7</a:t>
              </a:r>
              <a:endParaRPr lang="zh-CN" altLang="en-US" sz="1800" dirty="0"/>
            </a:p>
          </p:txBody>
        </p:sp>
        <p:sp>
          <p:nvSpPr>
            <p:cNvPr id="34" name="TextBox 33"/>
            <p:cNvSpPr txBox="1"/>
            <p:nvPr/>
          </p:nvSpPr>
          <p:spPr>
            <a:xfrm rot="2002685">
              <a:off x="6072198" y="371475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10</a:t>
              </a:r>
              <a:r>
                <a:rPr lang="en-US" altLang="zh-CN" sz="1800" dirty="0" smtClean="0"/>
                <a:t>=2</a:t>
              </a:r>
              <a:endParaRPr lang="zh-CN" altLang="en-US" sz="1800" dirty="0"/>
            </a:p>
          </p:txBody>
        </p:sp>
        <p:sp>
          <p:nvSpPr>
            <p:cNvPr id="35" name="TextBox 34"/>
            <p:cNvSpPr txBox="1"/>
            <p:nvPr/>
          </p:nvSpPr>
          <p:spPr>
            <a:xfrm>
              <a:off x="5715008" y="4214818"/>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11</a:t>
              </a:r>
              <a:r>
                <a:rPr lang="en-US" altLang="zh-CN" sz="1800" dirty="0" smtClean="0"/>
                <a:t>=4</a:t>
              </a:r>
              <a:endParaRPr lang="zh-CN" altLang="en-US" sz="1800" dirty="0"/>
            </a:p>
          </p:txBody>
        </p:sp>
        <p:sp>
          <p:nvSpPr>
            <p:cNvPr id="36" name="TextBox 35"/>
            <p:cNvSpPr txBox="1"/>
            <p:nvPr/>
          </p:nvSpPr>
          <p:spPr>
            <a:xfrm rot="19402789">
              <a:off x="6072198" y="5000636"/>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9</a:t>
              </a:r>
              <a:r>
                <a:rPr lang="en-US" altLang="zh-CN" sz="1800" dirty="0" smtClean="0"/>
                <a:t>=4</a:t>
              </a:r>
              <a:endParaRPr lang="zh-CN" altLang="en-US" sz="1800" dirty="0"/>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195</a:t>
            </a:fld>
            <a:endParaRPr lang="en-US" altLang="zh-CN" dirty="0"/>
          </a:p>
        </p:txBody>
      </p:sp>
    </p:spTree>
  </p:cSld>
  <p:clrMapOvr>
    <a:masterClrMapping/>
  </p:clrMapOv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750891" y="3357562"/>
            <a:ext cx="7565525" cy="2339102"/>
          </a:xfrm>
          <a:prstGeom prst="rect">
            <a:avLst/>
          </a:prstGeom>
          <a:noFill/>
          <a:ln w="9525">
            <a:noFill/>
            <a:miter lim="800000"/>
          </a:ln>
          <a:effectLst/>
        </p:spPr>
        <p:txBody>
          <a:bodyPr wrap="square">
            <a:spAutoFit/>
          </a:bodyPr>
          <a:lstStyle/>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i="1" baseline="-25000" dirty="0" err="1">
                <a:solidFill>
                  <a:srgbClr val="0000FF"/>
                </a:solidFill>
                <a:ea typeface="楷体" panose="02010609060101010101" pitchFamily="49" charset="-122"/>
                <a:cs typeface="Times New Roman" panose="02020603050405020304" pitchFamily="18" charset="0"/>
              </a:rPr>
              <a:t>6</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6</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D</a:t>
            </a:r>
            <a:r>
              <a:rPr kumimoji="1" lang="en-US" altLang="zh-CN" sz="2000" dirty="0">
                <a:solidFill>
                  <a:srgbClr val="0000FF"/>
                </a:solidFill>
                <a:ea typeface="楷体" panose="02010609060101010101" pitchFamily="49" charset="-122"/>
                <a:cs typeface="Times New Roman" panose="02020603050405020304" pitchFamily="18" charset="0"/>
              </a:rPr>
              <a:t>)=5</a:t>
            </a:r>
            <a:r>
              <a:rPr kumimoji="1" lang="zh-CN" altLang="en-US" sz="2000" dirty="0">
                <a:solidFill>
                  <a:srgbClr val="0000FF"/>
                </a:solidFill>
                <a:ea typeface="楷体" panose="02010609060101010101" pitchFamily="49" charset="-122"/>
                <a:cs typeface="Times New Roman" panose="02020603050405020304" pitchFamily="18" charset="0"/>
              </a:rPr>
              <a:t>，	</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6</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H</a:t>
            </a:r>
            <a:r>
              <a:rPr kumimoji="1" lang="en-US" altLang="zh-CN" sz="2000" dirty="0">
                <a:solidFill>
                  <a:srgbClr val="0000FF"/>
                </a:solidFill>
                <a:ea typeface="楷体" panose="02010609060101010101" pitchFamily="49" charset="-122"/>
                <a:cs typeface="Times New Roman" panose="02020603050405020304" pitchFamily="18" charset="0"/>
              </a:rPr>
              <a:t>)-2=12</a:t>
            </a:r>
            <a:r>
              <a:rPr kumimoji="1" lang="zh-CN" altLang="en-US" sz="2000" dirty="0">
                <a:solidFill>
                  <a:srgbClr val="0000FF"/>
                </a:solidFill>
                <a:ea typeface="楷体" panose="02010609060101010101" pitchFamily="49" charset="-122"/>
                <a:cs typeface="Times New Roman" panose="02020603050405020304" pitchFamily="18" charset="0"/>
              </a:rPr>
              <a:t>，	</a:t>
            </a:r>
            <a:r>
              <a:rPr kumimoji="1" lang="en-US" altLang="zh-CN" sz="2000" dirty="0">
                <a:solidFill>
                  <a:srgbClr val="0000FF"/>
                </a:solidFill>
                <a:ea typeface="楷体" panose="02010609060101010101" pitchFamily="49" charset="-122"/>
                <a:cs typeface="Times New Roman" panose="02020603050405020304" pitchFamily="18" charset="0"/>
              </a:rPr>
              <a:t>d(</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6</a:t>
            </a:r>
            <a:r>
              <a:rPr kumimoji="1" lang="en-US" altLang="zh-CN" sz="2000" dirty="0">
                <a:solidFill>
                  <a:srgbClr val="0000FF"/>
                </a:solidFill>
                <a:ea typeface="楷体" panose="02010609060101010101" pitchFamily="49" charset="-122"/>
                <a:cs typeface="Times New Roman" panose="02020603050405020304" pitchFamily="18" charset="0"/>
              </a:rPr>
              <a:t>)=7</a:t>
            </a:r>
          </a:p>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7</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7</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E</a:t>
            </a:r>
            <a:r>
              <a:rPr kumimoji="1" lang="en-US" altLang="zh-CN" sz="2000" dirty="0">
                <a:solidFill>
                  <a:srgbClr val="0000FF"/>
                </a:solidFill>
                <a:ea typeface="楷体" panose="02010609060101010101" pitchFamily="49" charset="-122"/>
                <a:cs typeface="Times New Roman" panose="02020603050405020304" pitchFamily="18" charset="0"/>
              </a:rPr>
              <a:t>)=7</a:t>
            </a:r>
            <a:r>
              <a:rPr kumimoji="1" lang="zh-CN" altLang="en-US" sz="2000" dirty="0">
                <a:solidFill>
                  <a:srgbClr val="0000FF"/>
                </a:solidFill>
                <a:ea typeface="楷体" panose="02010609060101010101" pitchFamily="49" charset="-122"/>
                <a:cs typeface="Times New Roman" panose="02020603050405020304" pitchFamily="18" charset="0"/>
              </a:rPr>
              <a:t>，	</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7</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F</a:t>
            </a:r>
            <a:r>
              <a:rPr kumimoji="1" lang="en-US" altLang="zh-CN" sz="2000" dirty="0">
                <a:solidFill>
                  <a:srgbClr val="0000FF"/>
                </a:solidFill>
                <a:ea typeface="楷体" panose="02010609060101010101" pitchFamily="49" charset="-122"/>
                <a:cs typeface="Times New Roman" panose="02020603050405020304" pitchFamily="18" charset="0"/>
              </a:rPr>
              <a:t>)-9=7</a:t>
            </a:r>
            <a:r>
              <a:rPr kumimoji="1" lang="zh-CN" altLang="en-US" sz="2000" dirty="0">
                <a:solidFill>
                  <a:srgbClr val="0000FF"/>
                </a:solidFill>
                <a:ea typeface="楷体" panose="02010609060101010101" pitchFamily="49" charset="-122"/>
                <a:cs typeface="Times New Roman" panose="02020603050405020304" pitchFamily="18" charset="0"/>
              </a:rPr>
              <a:t>，	</a:t>
            </a:r>
            <a:r>
              <a:rPr kumimoji="1" lang="en-US" altLang="zh-CN" sz="2000" dirty="0">
                <a:solidFill>
                  <a:srgbClr val="FF00FF"/>
                </a:solidFill>
                <a:ea typeface="楷体" panose="02010609060101010101" pitchFamily="49" charset="-122"/>
                <a:cs typeface="Times New Roman" panose="02020603050405020304" pitchFamily="18" charset="0"/>
              </a:rPr>
              <a:t>d(</a:t>
            </a:r>
            <a:r>
              <a:rPr kumimoji="1" lang="en-US" altLang="zh-CN" sz="2000" i="1" dirty="0" err="1">
                <a:solidFill>
                  <a:srgbClr val="FF00FF"/>
                </a:solidFill>
                <a:ea typeface="楷体" panose="02010609060101010101" pitchFamily="49" charset="-122"/>
                <a:cs typeface="Times New Roman" panose="02020603050405020304" pitchFamily="18" charset="0"/>
              </a:rPr>
              <a:t>a</a:t>
            </a:r>
            <a:r>
              <a:rPr kumimoji="1" lang="en-US" altLang="zh-CN" sz="2000" baseline="-25000" dirty="0" err="1">
                <a:solidFill>
                  <a:srgbClr val="FF00FF"/>
                </a:solidFill>
                <a:ea typeface="楷体" panose="02010609060101010101" pitchFamily="49" charset="-122"/>
                <a:cs typeface="Times New Roman" panose="02020603050405020304" pitchFamily="18" charset="0"/>
              </a:rPr>
              <a:t>7</a:t>
            </a:r>
            <a:r>
              <a:rPr kumimoji="1" lang="en-US" altLang="zh-CN" sz="2000" dirty="0">
                <a:solidFill>
                  <a:srgbClr val="FF00FF"/>
                </a:solidFill>
                <a:ea typeface="楷体" panose="02010609060101010101" pitchFamily="49" charset="-122"/>
                <a:cs typeface="Times New Roman" panose="02020603050405020304" pitchFamily="18" charset="0"/>
              </a:rPr>
              <a:t>)=0</a:t>
            </a:r>
          </a:p>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8</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8</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E</a:t>
            </a:r>
            <a:r>
              <a:rPr kumimoji="1" lang="en-US" altLang="zh-CN" sz="2000" dirty="0">
                <a:solidFill>
                  <a:srgbClr val="0000FF"/>
                </a:solidFill>
                <a:ea typeface="楷体" panose="02010609060101010101" pitchFamily="49" charset="-122"/>
                <a:cs typeface="Times New Roman" panose="02020603050405020304" pitchFamily="18" charset="0"/>
              </a:rPr>
              <a:t>)=7</a:t>
            </a:r>
            <a:r>
              <a:rPr kumimoji="1" lang="zh-CN" altLang="en-US" sz="2000" dirty="0">
                <a:solidFill>
                  <a:srgbClr val="0000FF"/>
                </a:solidFill>
                <a:ea typeface="楷体" panose="02010609060101010101" pitchFamily="49" charset="-122"/>
                <a:cs typeface="Times New Roman" panose="02020603050405020304" pitchFamily="18" charset="0"/>
              </a:rPr>
              <a:t>，	</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8</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G</a:t>
            </a:r>
            <a:r>
              <a:rPr kumimoji="1" lang="en-US" altLang="zh-CN" sz="2000" dirty="0">
                <a:solidFill>
                  <a:srgbClr val="0000FF"/>
                </a:solidFill>
                <a:ea typeface="楷体" panose="02010609060101010101" pitchFamily="49" charset="-122"/>
                <a:cs typeface="Times New Roman" panose="02020603050405020304" pitchFamily="18" charset="0"/>
              </a:rPr>
              <a:t>)-7=7</a:t>
            </a:r>
            <a:r>
              <a:rPr kumimoji="1" lang="zh-CN" altLang="en-US" sz="2000" dirty="0">
                <a:solidFill>
                  <a:srgbClr val="0000FF"/>
                </a:solidFill>
                <a:ea typeface="楷体" panose="02010609060101010101" pitchFamily="49" charset="-122"/>
                <a:cs typeface="Times New Roman" panose="02020603050405020304" pitchFamily="18" charset="0"/>
              </a:rPr>
              <a:t>，	</a:t>
            </a:r>
            <a:r>
              <a:rPr kumimoji="1" lang="en-US" altLang="zh-CN" sz="2000" dirty="0">
                <a:solidFill>
                  <a:srgbClr val="FF00FF"/>
                </a:solidFill>
                <a:ea typeface="楷体" panose="02010609060101010101" pitchFamily="49" charset="-122"/>
                <a:cs typeface="Times New Roman" panose="02020603050405020304" pitchFamily="18" charset="0"/>
              </a:rPr>
              <a:t>d(</a:t>
            </a:r>
            <a:r>
              <a:rPr kumimoji="1" lang="en-US" altLang="zh-CN" sz="2000" i="1" dirty="0" err="1">
                <a:solidFill>
                  <a:srgbClr val="FF00FF"/>
                </a:solidFill>
                <a:ea typeface="楷体" panose="02010609060101010101" pitchFamily="49" charset="-122"/>
                <a:cs typeface="Times New Roman" panose="02020603050405020304" pitchFamily="18" charset="0"/>
              </a:rPr>
              <a:t>a</a:t>
            </a:r>
            <a:r>
              <a:rPr kumimoji="1" lang="en-US" altLang="zh-CN" sz="2000" baseline="-25000" dirty="0" err="1">
                <a:solidFill>
                  <a:srgbClr val="FF00FF"/>
                </a:solidFill>
                <a:ea typeface="楷体" panose="02010609060101010101" pitchFamily="49" charset="-122"/>
                <a:cs typeface="Times New Roman" panose="02020603050405020304" pitchFamily="18" charset="0"/>
              </a:rPr>
              <a:t>8</a:t>
            </a:r>
            <a:r>
              <a:rPr kumimoji="1" lang="en-US" altLang="zh-CN" sz="2000" dirty="0">
                <a:solidFill>
                  <a:srgbClr val="FF00FF"/>
                </a:solidFill>
                <a:ea typeface="楷体" panose="02010609060101010101" pitchFamily="49" charset="-122"/>
                <a:cs typeface="Times New Roman" panose="02020603050405020304" pitchFamily="18" charset="0"/>
              </a:rPr>
              <a:t>)=0</a:t>
            </a:r>
          </a:p>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9</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9</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H</a:t>
            </a:r>
            <a:r>
              <a:rPr kumimoji="1" lang="en-US" altLang="zh-CN" sz="2000" dirty="0">
                <a:solidFill>
                  <a:srgbClr val="0000FF"/>
                </a:solidFill>
                <a:ea typeface="楷体" panose="02010609060101010101" pitchFamily="49" charset="-122"/>
                <a:cs typeface="Times New Roman" panose="02020603050405020304" pitchFamily="18" charset="0"/>
              </a:rPr>
              <a:t>)=7</a:t>
            </a:r>
            <a:r>
              <a:rPr kumimoji="1" lang="zh-CN" altLang="en-US"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smtClean="0">
                <a:solidFill>
                  <a:srgbClr val="0000FF"/>
                </a:solidFill>
                <a:ea typeface="楷体" panose="02010609060101010101" pitchFamily="49" charset="-122"/>
                <a:cs typeface="Times New Roman" panose="02020603050405020304" pitchFamily="18" charset="0"/>
              </a:rPr>
              <a:t>l(</a:t>
            </a:r>
            <a:r>
              <a:rPr kumimoji="1" lang="en-US" altLang="zh-CN" sz="2000" i="1" dirty="0" smtClean="0">
                <a:solidFill>
                  <a:srgbClr val="0000FF"/>
                </a:solidFill>
                <a:ea typeface="楷体" panose="02010609060101010101" pitchFamily="49" charset="-122"/>
                <a:cs typeface="Times New Roman" panose="02020603050405020304" pitchFamily="18" charset="0"/>
              </a:rPr>
              <a:t>a</a:t>
            </a:r>
            <a:r>
              <a:rPr kumimoji="1" lang="en-US" altLang="zh-CN" sz="2000" baseline="-25000" dirty="0" smtClean="0">
                <a:solidFill>
                  <a:srgbClr val="0000FF"/>
                </a:solidFill>
                <a:ea typeface="楷体" panose="02010609060101010101" pitchFamily="49" charset="-122"/>
                <a:cs typeface="Times New Roman" panose="02020603050405020304" pitchFamily="18" charset="0"/>
              </a:rPr>
              <a:t>9</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G</a:t>
            </a:r>
            <a:r>
              <a:rPr kumimoji="1" lang="en-US" altLang="zh-CN" sz="2000" dirty="0">
                <a:solidFill>
                  <a:srgbClr val="0000FF"/>
                </a:solidFill>
                <a:ea typeface="楷体" panose="02010609060101010101" pitchFamily="49" charset="-122"/>
                <a:cs typeface="Times New Roman" panose="02020603050405020304" pitchFamily="18" charset="0"/>
              </a:rPr>
              <a:t>)-4=10</a:t>
            </a:r>
            <a:r>
              <a:rPr kumimoji="1" lang="zh-CN" altLang="en-US" sz="2000" dirty="0">
                <a:solidFill>
                  <a:srgbClr val="0000FF"/>
                </a:solidFill>
                <a:ea typeface="楷体" panose="02010609060101010101" pitchFamily="49" charset="-122"/>
                <a:cs typeface="Times New Roman" panose="02020603050405020304" pitchFamily="18" charset="0"/>
              </a:rPr>
              <a:t>，	</a:t>
            </a:r>
            <a:r>
              <a:rPr kumimoji="1" lang="en-US" altLang="zh-CN" sz="2000" dirty="0">
                <a:solidFill>
                  <a:srgbClr val="0000FF"/>
                </a:solidFill>
                <a:ea typeface="楷体" panose="02010609060101010101" pitchFamily="49" charset="-122"/>
                <a:cs typeface="Times New Roman" panose="02020603050405020304" pitchFamily="18" charset="0"/>
              </a:rPr>
              <a:t>d(</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9</a:t>
            </a:r>
            <a:r>
              <a:rPr kumimoji="1" lang="en-US" altLang="zh-CN" sz="2000" dirty="0">
                <a:solidFill>
                  <a:srgbClr val="0000FF"/>
                </a:solidFill>
                <a:ea typeface="楷体" panose="02010609060101010101" pitchFamily="49" charset="-122"/>
                <a:cs typeface="Times New Roman" panose="02020603050405020304" pitchFamily="18" charset="0"/>
              </a:rPr>
              <a:t>)=3</a:t>
            </a:r>
          </a:p>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10</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a:t>
            </a:r>
            <a:r>
              <a:rPr kumimoji="1" lang="en-US" altLang="zh-CN" sz="2000" baseline="-25000" dirty="0">
                <a:solidFill>
                  <a:srgbClr val="0000FF"/>
                </a:solidFill>
                <a:ea typeface="楷体" panose="02010609060101010101" pitchFamily="49" charset="-122"/>
                <a:cs typeface="Times New Roman" panose="02020603050405020304" pitchFamily="18" charset="0"/>
              </a:rPr>
              <a:t>10</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F</a:t>
            </a:r>
            <a:r>
              <a:rPr kumimoji="1" lang="en-US" altLang="zh-CN" sz="2000" dirty="0">
                <a:solidFill>
                  <a:srgbClr val="0000FF"/>
                </a:solidFill>
                <a:ea typeface="楷体" panose="02010609060101010101" pitchFamily="49" charset="-122"/>
                <a:cs typeface="Times New Roman" panose="02020603050405020304" pitchFamily="18" charset="0"/>
              </a:rPr>
              <a:t>)=16</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10</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I</a:t>
            </a:r>
            <a:r>
              <a:rPr kumimoji="1" lang="en-US" altLang="zh-CN" sz="2000" dirty="0">
                <a:solidFill>
                  <a:srgbClr val="0000FF"/>
                </a:solidFill>
                <a:ea typeface="楷体" panose="02010609060101010101" pitchFamily="49" charset="-122"/>
                <a:cs typeface="Times New Roman" panose="02020603050405020304" pitchFamily="18" charset="0"/>
              </a:rPr>
              <a:t>)-2=16</a:t>
            </a:r>
            <a:r>
              <a:rPr kumimoji="1" lang="zh-CN" altLang="en-US" sz="2000" dirty="0">
                <a:solidFill>
                  <a:srgbClr val="0000FF"/>
                </a:solidFill>
                <a:ea typeface="楷体" panose="02010609060101010101" pitchFamily="49" charset="-122"/>
                <a:cs typeface="Times New Roman" panose="02020603050405020304" pitchFamily="18" charset="0"/>
              </a:rPr>
              <a:t>，	</a:t>
            </a:r>
            <a:r>
              <a:rPr kumimoji="1" lang="en-US" altLang="zh-CN" sz="2000" dirty="0">
                <a:solidFill>
                  <a:srgbClr val="FF00FF"/>
                </a:solidFill>
                <a:ea typeface="楷体" panose="02010609060101010101" pitchFamily="49" charset="-122"/>
                <a:cs typeface="Times New Roman" panose="02020603050405020304" pitchFamily="18" charset="0"/>
              </a:rPr>
              <a:t>d(</a:t>
            </a:r>
            <a:r>
              <a:rPr kumimoji="1" lang="en-US" altLang="zh-CN" sz="2000" i="1" dirty="0" err="1">
                <a:solidFill>
                  <a:srgbClr val="FF00FF"/>
                </a:solidFill>
                <a:ea typeface="楷体" panose="02010609060101010101" pitchFamily="49" charset="-122"/>
                <a:cs typeface="Times New Roman" panose="02020603050405020304" pitchFamily="18" charset="0"/>
              </a:rPr>
              <a:t>a</a:t>
            </a:r>
            <a:r>
              <a:rPr kumimoji="1" lang="en-US" altLang="zh-CN" sz="2000" baseline="-25000" dirty="0" err="1">
                <a:solidFill>
                  <a:srgbClr val="FF00FF"/>
                </a:solidFill>
                <a:ea typeface="楷体" panose="02010609060101010101" pitchFamily="49" charset="-122"/>
                <a:cs typeface="Times New Roman" panose="02020603050405020304" pitchFamily="18" charset="0"/>
              </a:rPr>
              <a:t>10</a:t>
            </a:r>
            <a:r>
              <a:rPr kumimoji="1" lang="en-US" altLang="zh-CN" sz="2000" dirty="0">
                <a:solidFill>
                  <a:srgbClr val="FF00FF"/>
                </a:solidFill>
                <a:ea typeface="楷体" panose="02010609060101010101" pitchFamily="49" charset="-122"/>
                <a:cs typeface="Times New Roman" panose="02020603050405020304" pitchFamily="18" charset="0"/>
              </a:rPr>
              <a:t>)=0</a:t>
            </a:r>
          </a:p>
          <a:p>
            <a:pPr algn="just">
              <a:lnSpc>
                <a:spcPct val="80000"/>
              </a:lnSpc>
              <a:spcBef>
                <a:spcPct val="50000"/>
              </a:spcBef>
            </a:pPr>
            <a:r>
              <a:rPr kumimoji="1" lang="zh-CN" altLang="en-US" sz="2000" dirty="0">
                <a:solidFill>
                  <a:srgbClr val="0000FF"/>
                </a:solidFill>
                <a:ea typeface="楷体" panose="02010609060101010101" pitchFamily="49" charset="-122"/>
                <a:cs typeface="Times New Roman" panose="02020603050405020304" pitchFamily="18" charset="0"/>
              </a:rPr>
              <a:t>活动</a:t>
            </a:r>
            <a:r>
              <a:rPr kumimoji="1" lang="en-US" altLang="zh-CN" sz="2000" i="1" dirty="0" err="1">
                <a:solidFill>
                  <a:srgbClr val="0000FF"/>
                </a:solidFill>
                <a:ea typeface="楷体" panose="02010609060101010101" pitchFamily="49" charset="-122"/>
                <a:cs typeface="Times New Roman" panose="02020603050405020304" pitchFamily="18" charset="0"/>
              </a:rPr>
              <a:t>a</a:t>
            </a:r>
            <a:r>
              <a:rPr kumimoji="1" lang="en-US" altLang="zh-CN" sz="2000" baseline="-25000" dirty="0" err="1">
                <a:solidFill>
                  <a:srgbClr val="0000FF"/>
                </a:solidFill>
                <a:ea typeface="楷体" panose="02010609060101010101" pitchFamily="49" charset="-122"/>
                <a:cs typeface="Times New Roman" panose="02020603050405020304" pitchFamily="18" charset="0"/>
              </a:rPr>
              <a:t>11</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e(</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11</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ve</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G</a:t>
            </a:r>
            <a:r>
              <a:rPr kumimoji="1" lang="en-US" altLang="zh-CN" sz="2000" dirty="0">
                <a:solidFill>
                  <a:srgbClr val="0000FF"/>
                </a:solidFill>
                <a:ea typeface="楷体" panose="02010609060101010101" pitchFamily="49" charset="-122"/>
                <a:cs typeface="Times New Roman" panose="02020603050405020304" pitchFamily="18" charset="0"/>
              </a:rPr>
              <a:t>)=14</a:t>
            </a:r>
            <a:r>
              <a:rPr kumimoji="1" lang="zh-CN" altLang="en-US" sz="2000" dirty="0">
                <a:solidFill>
                  <a:srgbClr val="0000FF"/>
                </a:solidFill>
                <a:ea typeface="楷体" panose="02010609060101010101" pitchFamily="49" charset="-122"/>
                <a:cs typeface="Times New Roman" panose="02020603050405020304" pitchFamily="18" charset="0"/>
              </a:rPr>
              <a:t>，</a:t>
            </a:r>
            <a:r>
              <a:rPr kumimoji="1" lang="en-US" altLang="zh-CN" sz="2000" dirty="0">
                <a:solidFill>
                  <a:srgbClr val="0000FF"/>
                </a:solidFill>
                <a:ea typeface="楷体" panose="02010609060101010101" pitchFamily="49" charset="-122"/>
                <a:cs typeface="Times New Roman" panose="02020603050405020304" pitchFamily="18" charset="0"/>
              </a:rPr>
              <a:t>l(</a:t>
            </a:r>
            <a:r>
              <a:rPr kumimoji="1" lang="en-US" altLang="zh-CN" sz="2000" i="1" dirty="0">
                <a:solidFill>
                  <a:srgbClr val="0000FF"/>
                </a:solidFill>
                <a:ea typeface="楷体" panose="02010609060101010101" pitchFamily="49" charset="-122"/>
                <a:cs typeface="Times New Roman" panose="02020603050405020304" pitchFamily="18" charset="0"/>
              </a:rPr>
              <a:t>a</a:t>
            </a:r>
            <a:r>
              <a:rPr kumimoji="1" lang="en-US" altLang="zh-CN" sz="2000" baseline="-25000" dirty="0">
                <a:solidFill>
                  <a:srgbClr val="0000FF"/>
                </a:solidFill>
                <a:ea typeface="楷体" panose="02010609060101010101" pitchFamily="49" charset="-122"/>
                <a:cs typeface="Times New Roman" panose="02020603050405020304" pitchFamily="18" charset="0"/>
              </a:rPr>
              <a:t>11</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dirty="0" err="1" smtClean="0">
                <a:solidFill>
                  <a:srgbClr val="0000FF"/>
                </a:solidFill>
                <a:ea typeface="楷体" panose="02010609060101010101" pitchFamily="49" charset="-122"/>
                <a:cs typeface="Times New Roman" panose="02020603050405020304" pitchFamily="18" charset="0"/>
              </a:rPr>
              <a:t>vl</a:t>
            </a:r>
            <a:r>
              <a:rPr kumimoji="1" lang="en-US" altLang="zh-CN" sz="2000" dirty="0" smtClean="0">
                <a:solidFill>
                  <a:srgbClr val="0000FF"/>
                </a:solidFill>
                <a:ea typeface="楷体" panose="02010609060101010101" pitchFamily="49" charset="-122"/>
                <a:cs typeface="Times New Roman" panose="02020603050405020304" pitchFamily="18" charset="0"/>
              </a:rPr>
              <a:t>(</a:t>
            </a:r>
            <a:r>
              <a:rPr kumimoji="1" lang="en-US" altLang="zh-CN" sz="2000" i="1" dirty="0" smtClean="0">
                <a:solidFill>
                  <a:srgbClr val="0000FF"/>
                </a:solidFill>
                <a:ea typeface="楷体" panose="02010609060101010101" pitchFamily="49" charset="-122"/>
                <a:cs typeface="Times New Roman" panose="02020603050405020304" pitchFamily="18" charset="0"/>
              </a:rPr>
              <a:t>I</a:t>
            </a:r>
            <a:r>
              <a:rPr kumimoji="1" lang="en-US" altLang="zh-CN" sz="2000" dirty="0">
                <a:solidFill>
                  <a:srgbClr val="0000FF"/>
                </a:solidFill>
                <a:ea typeface="楷体" panose="02010609060101010101" pitchFamily="49" charset="-122"/>
                <a:cs typeface="Times New Roman" panose="02020603050405020304" pitchFamily="18" charset="0"/>
              </a:rPr>
              <a:t>)-4=14</a:t>
            </a:r>
            <a:r>
              <a:rPr kumimoji="1" lang="zh-CN" altLang="en-US" sz="2000" dirty="0">
                <a:solidFill>
                  <a:srgbClr val="0000FF"/>
                </a:solidFill>
                <a:ea typeface="楷体" panose="02010609060101010101" pitchFamily="49" charset="-122"/>
                <a:cs typeface="Times New Roman" panose="02020603050405020304" pitchFamily="18" charset="0"/>
              </a:rPr>
              <a:t>，	</a:t>
            </a:r>
            <a:r>
              <a:rPr kumimoji="1" lang="en-US" altLang="zh-CN" sz="2000" dirty="0">
                <a:solidFill>
                  <a:srgbClr val="FF00FF"/>
                </a:solidFill>
                <a:ea typeface="楷体" panose="02010609060101010101" pitchFamily="49" charset="-122"/>
                <a:cs typeface="Times New Roman" panose="02020603050405020304" pitchFamily="18" charset="0"/>
              </a:rPr>
              <a:t>d(</a:t>
            </a:r>
            <a:r>
              <a:rPr kumimoji="1" lang="en-US" altLang="zh-CN" sz="2000" i="1" dirty="0" err="1">
                <a:solidFill>
                  <a:srgbClr val="FF00FF"/>
                </a:solidFill>
                <a:ea typeface="楷体" panose="02010609060101010101" pitchFamily="49" charset="-122"/>
                <a:cs typeface="Times New Roman" panose="02020603050405020304" pitchFamily="18" charset="0"/>
              </a:rPr>
              <a:t>a</a:t>
            </a:r>
            <a:r>
              <a:rPr kumimoji="1" lang="en-US" altLang="zh-CN" sz="2000" baseline="-25000" dirty="0" err="1">
                <a:solidFill>
                  <a:srgbClr val="FF00FF"/>
                </a:solidFill>
                <a:ea typeface="楷体" panose="02010609060101010101" pitchFamily="49" charset="-122"/>
                <a:cs typeface="Times New Roman" panose="02020603050405020304" pitchFamily="18" charset="0"/>
              </a:rPr>
              <a:t>11</a:t>
            </a:r>
            <a:r>
              <a:rPr kumimoji="1" lang="en-US" altLang="zh-CN" sz="2000" dirty="0">
                <a:solidFill>
                  <a:srgbClr val="FF00FF"/>
                </a:solidFill>
                <a:ea typeface="楷体" panose="02010609060101010101" pitchFamily="49" charset="-122"/>
                <a:cs typeface="Times New Roman" panose="02020603050405020304" pitchFamily="18" charset="0"/>
              </a:rPr>
              <a:t>)=0    </a:t>
            </a:r>
          </a:p>
        </p:txBody>
      </p:sp>
      <p:grpSp>
        <p:nvGrpSpPr>
          <p:cNvPr id="4" name="组合 3"/>
          <p:cNvGrpSpPr/>
          <p:nvPr/>
        </p:nvGrpSpPr>
        <p:grpSpPr>
          <a:xfrm>
            <a:off x="1000100" y="571480"/>
            <a:ext cx="6429420" cy="2357454"/>
            <a:chOff x="785786" y="3357562"/>
            <a:chExt cx="6429420" cy="2357454"/>
          </a:xfrm>
        </p:grpSpPr>
        <p:sp>
          <p:nvSpPr>
            <p:cNvPr id="5" name="椭圆 4"/>
            <p:cNvSpPr/>
            <p:nvPr/>
          </p:nvSpPr>
          <p:spPr>
            <a:xfrm>
              <a:off x="785786"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A</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6" name="椭圆 5"/>
            <p:cNvSpPr/>
            <p:nvPr/>
          </p:nvSpPr>
          <p:spPr>
            <a:xfrm>
              <a:off x="2143108" y="342900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B</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7" name="椭圆 6"/>
            <p:cNvSpPr/>
            <p:nvPr/>
          </p:nvSpPr>
          <p:spPr>
            <a:xfrm>
              <a:off x="2143108"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C</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8" name="椭圆 7"/>
            <p:cNvSpPr/>
            <p:nvPr/>
          </p:nvSpPr>
          <p:spPr>
            <a:xfrm>
              <a:off x="2143108" y="5072074"/>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D</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9" name="直接箭头连接符 8"/>
            <p:cNvCxnSpPr>
              <a:stCxn id="5" idx="7"/>
              <a:endCxn id="6" idx="2"/>
            </p:cNvCxnSpPr>
            <p:nvPr/>
          </p:nvCxnSpPr>
          <p:spPr>
            <a:xfrm rot="5400000" flipH="1" flipV="1">
              <a:off x="1368592" y="3523060"/>
              <a:ext cx="618542" cy="93048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6"/>
              <a:endCxn id="7" idx="2"/>
            </p:cNvCxnSpPr>
            <p:nvPr/>
          </p:nvCxnSpPr>
          <p:spPr>
            <a:xfrm>
              <a:off x="1285852" y="4474375"/>
              <a:ext cx="857256" cy="1588"/>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5"/>
              <a:endCxn id="8" idx="2"/>
            </p:cNvCxnSpPr>
            <p:nvPr/>
          </p:nvCxnSpPr>
          <p:spPr>
            <a:xfrm rot="16200000" flipH="1">
              <a:off x="1342397" y="4521396"/>
              <a:ext cx="670932" cy="930489"/>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068795">
              <a:off x="2786050"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4</a:t>
              </a:r>
              <a:r>
                <a:rPr lang="en-US" altLang="zh-CN" sz="1800" dirty="0" smtClean="0"/>
                <a:t>=1</a:t>
              </a:r>
              <a:endParaRPr lang="zh-CN" altLang="en-US" sz="1800" dirty="0"/>
            </a:p>
          </p:txBody>
        </p:sp>
        <p:sp>
          <p:nvSpPr>
            <p:cNvPr id="13" name="TextBox 12"/>
            <p:cNvSpPr txBox="1"/>
            <p:nvPr/>
          </p:nvSpPr>
          <p:spPr>
            <a:xfrm rot="19638790">
              <a:off x="1133695" y="3637853"/>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a:t>
              </a:r>
              <a:r>
                <a:rPr lang="en-US" altLang="zh-CN" sz="1800" dirty="0" smtClean="0"/>
                <a:t>=6</a:t>
              </a:r>
              <a:endParaRPr lang="zh-CN" altLang="en-US" sz="1800" dirty="0"/>
            </a:p>
          </p:txBody>
        </p:sp>
        <p:sp>
          <p:nvSpPr>
            <p:cNvPr id="14" name="TextBox 13"/>
            <p:cNvSpPr txBox="1"/>
            <p:nvPr/>
          </p:nvSpPr>
          <p:spPr>
            <a:xfrm>
              <a:off x="1285852" y="414338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2</a:t>
              </a:r>
              <a:r>
                <a:rPr lang="en-US" altLang="zh-CN" sz="1800" dirty="0" smtClean="0"/>
                <a:t>=4</a:t>
              </a:r>
              <a:endParaRPr lang="zh-CN" altLang="en-US" sz="1800" dirty="0"/>
            </a:p>
          </p:txBody>
        </p:sp>
        <p:sp>
          <p:nvSpPr>
            <p:cNvPr id="15" name="TextBox 14"/>
            <p:cNvSpPr txBox="1"/>
            <p:nvPr/>
          </p:nvSpPr>
          <p:spPr>
            <a:xfrm rot="2111226">
              <a:off x="1000100" y="493577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3</a:t>
              </a:r>
              <a:r>
                <a:rPr lang="en-US" altLang="zh-CN" sz="1800" dirty="0" smtClean="0"/>
                <a:t>=5</a:t>
              </a:r>
              <a:endParaRPr lang="zh-CN" altLang="en-US" sz="1800" dirty="0"/>
            </a:p>
          </p:txBody>
        </p:sp>
        <p:sp>
          <p:nvSpPr>
            <p:cNvPr id="16" name="椭圆 15"/>
            <p:cNvSpPr/>
            <p:nvPr/>
          </p:nvSpPr>
          <p:spPr>
            <a:xfrm>
              <a:off x="3643306" y="3857628"/>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E</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7" name="椭圆 16"/>
            <p:cNvSpPr/>
            <p:nvPr/>
          </p:nvSpPr>
          <p:spPr>
            <a:xfrm>
              <a:off x="5214942" y="521495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H</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8" name="椭圆 17"/>
            <p:cNvSpPr/>
            <p:nvPr/>
          </p:nvSpPr>
          <p:spPr>
            <a:xfrm>
              <a:off x="6715140"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I</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9" name="椭圆 18"/>
            <p:cNvSpPr/>
            <p:nvPr/>
          </p:nvSpPr>
          <p:spPr>
            <a:xfrm>
              <a:off x="5214942" y="335756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F</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0" name="椭圆 19"/>
            <p:cNvSpPr/>
            <p:nvPr/>
          </p:nvSpPr>
          <p:spPr>
            <a:xfrm>
              <a:off x="5214942"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G</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21" name="直接箭头连接符 20"/>
            <p:cNvCxnSpPr>
              <a:stCxn id="6" idx="6"/>
              <a:endCxn id="16" idx="1"/>
            </p:cNvCxnSpPr>
            <p:nvPr/>
          </p:nvCxnSpPr>
          <p:spPr>
            <a:xfrm>
              <a:off x="2643174" y="3679033"/>
              <a:ext cx="1073365" cy="251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7" idx="6"/>
              <a:endCxn id="16" idx="3"/>
            </p:cNvCxnSpPr>
            <p:nvPr/>
          </p:nvCxnSpPr>
          <p:spPr>
            <a:xfrm flipV="1">
              <a:off x="2643174" y="4284461"/>
              <a:ext cx="1073365" cy="18991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6" idx="7"/>
              <a:endCxn id="19" idx="2"/>
            </p:cNvCxnSpPr>
            <p:nvPr/>
          </p:nvCxnSpPr>
          <p:spPr>
            <a:xfrm rot="5400000" flipH="1" flipV="1">
              <a:off x="4480907" y="3196827"/>
              <a:ext cx="323266"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5"/>
              <a:endCxn id="20" idx="2"/>
            </p:cNvCxnSpPr>
            <p:nvPr/>
          </p:nvCxnSpPr>
          <p:spPr>
            <a:xfrm rot="16200000" flipH="1">
              <a:off x="4516626" y="3837973"/>
              <a:ext cx="251828"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6"/>
              <a:endCxn id="17" idx="2"/>
            </p:cNvCxnSpPr>
            <p:nvPr/>
          </p:nvCxnSpPr>
          <p:spPr>
            <a:xfrm>
              <a:off x="2643174" y="5322107"/>
              <a:ext cx="2571768" cy="142876"/>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9" idx="6"/>
              <a:endCxn id="18" idx="1"/>
            </p:cNvCxnSpPr>
            <p:nvPr/>
          </p:nvCxnSpPr>
          <p:spPr>
            <a:xfrm>
              <a:off x="5715008" y="3607595"/>
              <a:ext cx="1073365" cy="7518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6"/>
              <a:endCxn id="18" idx="2"/>
            </p:cNvCxnSpPr>
            <p:nvPr/>
          </p:nvCxnSpPr>
          <p:spPr>
            <a:xfrm>
              <a:off x="5715008" y="4536289"/>
              <a:ext cx="100013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6"/>
              <a:endCxn id="18" idx="3"/>
            </p:cNvCxnSpPr>
            <p:nvPr/>
          </p:nvCxnSpPr>
          <p:spPr>
            <a:xfrm flipV="1">
              <a:off x="5715008" y="4713089"/>
              <a:ext cx="1073365" cy="75189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357554" y="542926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6</a:t>
              </a:r>
              <a:r>
                <a:rPr lang="en-US" altLang="zh-CN" sz="1800" dirty="0" smtClean="0"/>
                <a:t>=2</a:t>
              </a:r>
              <a:endParaRPr lang="zh-CN" altLang="en-US" sz="1800" dirty="0"/>
            </a:p>
          </p:txBody>
        </p:sp>
        <p:sp>
          <p:nvSpPr>
            <p:cNvPr id="30" name="TextBox 29"/>
            <p:cNvSpPr txBox="1"/>
            <p:nvPr/>
          </p:nvSpPr>
          <p:spPr>
            <a:xfrm rot="20954754">
              <a:off x="2786050"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5</a:t>
              </a:r>
              <a:r>
                <a:rPr lang="en-US" altLang="zh-CN" sz="1800" dirty="0" smtClean="0"/>
                <a:t>=1</a:t>
              </a:r>
              <a:endParaRPr lang="zh-CN" altLang="en-US" sz="1800" dirty="0"/>
            </a:p>
          </p:txBody>
        </p:sp>
        <p:sp>
          <p:nvSpPr>
            <p:cNvPr id="31" name="TextBox 30"/>
            <p:cNvSpPr txBox="1"/>
            <p:nvPr/>
          </p:nvSpPr>
          <p:spPr>
            <a:xfrm rot="20757423">
              <a:off x="4143372"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7</a:t>
              </a:r>
              <a:r>
                <a:rPr lang="en-US" altLang="zh-CN" sz="1800" dirty="0" smtClean="0"/>
                <a:t>=9</a:t>
              </a:r>
              <a:endParaRPr lang="zh-CN" altLang="en-US" sz="1800" dirty="0"/>
            </a:p>
          </p:txBody>
        </p:sp>
        <p:sp>
          <p:nvSpPr>
            <p:cNvPr id="32" name="TextBox 31"/>
            <p:cNvSpPr txBox="1"/>
            <p:nvPr/>
          </p:nvSpPr>
          <p:spPr>
            <a:xfrm rot="884236">
              <a:off x="4071934"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8</a:t>
              </a:r>
              <a:r>
                <a:rPr lang="en-US" altLang="zh-CN" sz="1800" dirty="0" smtClean="0"/>
                <a:t>=7</a:t>
              </a:r>
              <a:endParaRPr lang="zh-CN" altLang="en-US" sz="1800" dirty="0"/>
            </a:p>
          </p:txBody>
        </p:sp>
        <p:sp>
          <p:nvSpPr>
            <p:cNvPr id="33" name="TextBox 32"/>
            <p:cNvSpPr txBox="1"/>
            <p:nvPr/>
          </p:nvSpPr>
          <p:spPr>
            <a:xfrm rot="2002685">
              <a:off x="6072198" y="371475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10</a:t>
              </a:r>
              <a:r>
                <a:rPr lang="en-US" altLang="zh-CN" sz="1800" dirty="0" smtClean="0"/>
                <a:t>=2</a:t>
              </a:r>
              <a:endParaRPr lang="zh-CN" altLang="en-US" sz="1800" dirty="0"/>
            </a:p>
          </p:txBody>
        </p:sp>
        <p:sp>
          <p:nvSpPr>
            <p:cNvPr id="34" name="TextBox 33"/>
            <p:cNvSpPr txBox="1"/>
            <p:nvPr/>
          </p:nvSpPr>
          <p:spPr>
            <a:xfrm>
              <a:off x="5715008" y="4214818"/>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11</a:t>
              </a:r>
              <a:r>
                <a:rPr lang="en-US" altLang="zh-CN" sz="1800" dirty="0" smtClean="0"/>
                <a:t>=4</a:t>
              </a:r>
              <a:endParaRPr lang="zh-CN" altLang="en-US" sz="1800" dirty="0"/>
            </a:p>
          </p:txBody>
        </p:sp>
        <p:sp>
          <p:nvSpPr>
            <p:cNvPr id="35" name="TextBox 34"/>
            <p:cNvSpPr txBox="1"/>
            <p:nvPr/>
          </p:nvSpPr>
          <p:spPr>
            <a:xfrm rot="19402789">
              <a:off x="6072198" y="5000636"/>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9</a:t>
              </a:r>
              <a:r>
                <a:rPr lang="en-US" altLang="zh-CN" sz="1800" dirty="0" smtClean="0"/>
                <a:t>=4</a:t>
              </a:r>
              <a:endParaRPr lang="zh-CN" altLang="en-US" sz="1800" dirty="0"/>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196</a:t>
            </a:fld>
            <a:endParaRPr lang="en-US" altLang="zh-CN" dirty="0"/>
          </a:p>
        </p:txBody>
      </p:sp>
    </p:spTree>
  </p:cSld>
  <p:clrMapOvr>
    <a:masterClrMapping/>
  </p:clrMapOv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685800" y="3505200"/>
            <a:ext cx="8062913" cy="978729"/>
          </a:xfrm>
          <a:prstGeom prst="rect">
            <a:avLst/>
          </a:prstGeom>
          <a:noFill/>
          <a:ln w="9525">
            <a:noFill/>
            <a:miter lim="800000"/>
          </a:ln>
          <a:effectLst/>
        </p:spPr>
        <p:txBody>
          <a:bodyPr>
            <a:spAutoFit/>
          </a:bodyPr>
          <a:lstStyle/>
          <a:p>
            <a:pPr algn="l">
              <a:lnSpc>
                <a:spcPct val="120000"/>
              </a:lnSpc>
              <a:spcBef>
                <a:spcPct val="50000"/>
              </a:spcBef>
            </a:pPr>
            <a:r>
              <a:rPr kumimoji="1" lang="en-US" altLang="zh-CN" dirty="0">
                <a:solidFill>
                  <a:srgbClr val="FF0000"/>
                </a:solidFill>
                <a:ea typeface="楷体" panose="02010609060101010101" pitchFamily="49" charset="-122"/>
                <a:cs typeface="Times New Roman" panose="02020603050405020304" pitchFamily="18" charset="0"/>
              </a:rPr>
              <a:t>      </a:t>
            </a:r>
            <a:r>
              <a:rPr kumimoji="1" lang="zh-CN" altLang="en-US" dirty="0">
                <a:solidFill>
                  <a:srgbClr val="0000FF"/>
                </a:solidFill>
                <a:ea typeface="楷体" panose="02010609060101010101" pitchFamily="49" charset="-122"/>
                <a:cs typeface="Times New Roman" panose="02020603050405020304" pitchFamily="18" charset="0"/>
              </a:rPr>
              <a:t>由此可知，关键活动有</a:t>
            </a:r>
            <a:r>
              <a:rPr kumimoji="1" lang="en-US" altLang="zh-CN" i="1" dirty="0" err="1">
                <a:solidFill>
                  <a:srgbClr val="0000FF"/>
                </a:solidFill>
                <a:ea typeface="楷体" panose="02010609060101010101" pitchFamily="49" charset="-122"/>
                <a:cs typeface="Times New Roman" panose="02020603050405020304" pitchFamily="18" charset="0"/>
              </a:rPr>
              <a:t>a</a:t>
            </a:r>
            <a:r>
              <a:rPr kumimoji="1" lang="en-US" altLang="zh-CN" baseline="-25000" dirty="0" err="1">
                <a:solidFill>
                  <a:srgbClr val="0000FF"/>
                </a:solidFill>
                <a:ea typeface="楷体" panose="02010609060101010101" pitchFamily="49" charset="-122"/>
                <a:cs typeface="Times New Roman" panose="02020603050405020304" pitchFamily="18" charset="0"/>
              </a:rPr>
              <a:t>11</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err="1">
                <a:solidFill>
                  <a:srgbClr val="0000FF"/>
                </a:solidFill>
                <a:ea typeface="楷体" panose="02010609060101010101" pitchFamily="49" charset="-122"/>
                <a:cs typeface="Times New Roman" panose="02020603050405020304" pitchFamily="18" charset="0"/>
              </a:rPr>
              <a:t>a</a:t>
            </a:r>
            <a:r>
              <a:rPr kumimoji="1" lang="en-US" altLang="zh-CN" baseline="-25000" dirty="0" err="1">
                <a:solidFill>
                  <a:srgbClr val="0000FF"/>
                </a:solidFill>
                <a:ea typeface="楷体" panose="02010609060101010101" pitchFamily="49" charset="-122"/>
                <a:cs typeface="Times New Roman" panose="02020603050405020304" pitchFamily="18" charset="0"/>
              </a:rPr>
              <a:t>10</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err="1">
                <a:solidFill>
                  <a:srgbClr val="0000FF"/>
                </a:solidFill>
                <a:ea typeface="楷体" panose="02010609060101010101" pitchFamily="49" charset="-122"/>
                <a:cs typeface="Times New Roman" panose="02020603050405020304" pitchFamily="18" charset="0"/>
              </a:rPr>
              <a:t>a</a:t>
            </a:r>
            <a:r>
              <a:rPr kumimoji="1" lang="en-US" altLang="zh-CN" baseline="-25000" dirty="0" err="1">
                <a:solidFill>
                  <a:srgbClr val="0000FF"/>
                </a:solidFill>
                <a:ea typeface="楷体" panose="02010609060101010101" pitchFamily="49" charset="-122"/>
                <a:cs typeface="Times New Roman" panose="02020603050405020304" pitchFamily="18" charset="0"/>
              </a:rPr>
              <a:t>8</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err="1">
                <a:solidFill>
                  <a:srgbClr val="0000FF"/>
                </a:solidFill>
                <a:ea typeface="楷体" panose="02010609060101010101" pitchFamily="49" charset="-122"/>
                <a:cs typeface="Times New Roman" panose="02020603050405020304" pitchFamily="18" charset="0"/>
              </a:rPr>
              <a:t>a</a:t>
            </a:r>
            <a:r>
              <a:rPr kumimoji="1" lang="en-US" altLang="zh-CN" baseline="-25000" dirty="0" err="1">
                <a:solidFill>
                  <a:srgbClr val="0000FF"/>
                </a:solidFill>
                <a:ea typeface="楷体" panose="02010609060101010101" pitchFamily="49" charset="-122"/>
                <a:cs typeface="Times New Roman" panose="02020603050405020304" pitchFamily="18" charset="0"/>
              </a:rPr>
              <a:t>7</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err="1">
                <a:solidFill>
                  <a:srgbClr val="0000FF"/>
                </a:solidFill>
                <a:ea typeface="楷体" panose="02010609060101010101" pitchFamily="49" charset="-122"/>
                <a:cs typeface="Times New Roman" panose="02020603050405020304" pitchFamily="18" charset="0"/>
              </a:rPr>
              <a:t>a</a:t>
            </a:r>
            <a:r>
              <a:rPr kumimoji="1" lang="en-US" altLang="zh-CN" baseline="-25000" dirty="0" err="1">
                <a:solidFill>
                  <a:srgbClr val="0000FF"/>
                </a:solidFill>
                <a:ea typeface="楷体" panose="02010609060101010101" pitchFamily="49" charset="-122"/>
                <a:cs typeface="Times New Roman" panose="02020603050405020304" pitchFamily="18" charset="0"/>
              </a:rPr>
              <a:t>4</a:t>
            </a:r>
            <a:r>
              <a:rPr kumimoji="1" lang="zh-CN" altLang="en-US" dirty="0">
                <a:solidFill>
                  <a:srgbClr val="0000FF"/>
                </a:solidFill>
                <a:ea typeface="楷体" panose="02010609060101010101" pitchFamily="49" charset="-122"/>
                <a:cs typeface="Times New Roman" panose="02020603050405020304" pitchFamily="18" charset="0"/>
              </a:rPr>
              <a:t>、</a:t>
            </a:r>
            <a:r>
              <a:rPr kumimoji="1" lang="en-US" altLang="zh-CN" i="1" dirty="0" err="1">
                <a:solidFill>
                  <a:srgbClr val="0000FF"/>
                </a:solidFill>
                <a:ea typeface="楷体" panose="02010609060101010101" pitchFamily="49" charset="-122"/>
                <a:cs typeface="Times New Roman" panose="02020603050405020304" pitchFamily="18" charset="0"/>
              </a:rPr>
              <a:t>a</a:t>
            </a:r>
            <a:r>
              <a:rPr kumimoji="1" lang="en-US" altLang="zh-CN" baseline="-25000" dirty="0" err="1">
                <a:solidFill>
                  <a:srgbClr val="0000FF"/>
                </a:solidFill>
                <a:ea typeface="楷体" panose="02010609060101010101" pitchFamily="49" charset="-122"/>
                <a:cs typeface="Times New Roman" panose="02020603050405020304" pitchFamily="18" charset="0"/>
              </a:rPr>
              <a:t>1</a:t>
            </a:r>
            <a:r>
              <a:rPr kumimoji="1" lang="zh-CN" altLang="en-US" dirty="0">
                <a:solidFill>
                  <a:srgbClr val="0000FF"/>
                </a:solidFill>
                <a:ea typeface="楷体" panose="02010609060101010101" pitchFamily="49" charset="-122"/>
                <a:cs typeface="Times New Roman" panose="02020603050405020304" pitchFamily="18" charset="0"/>
              </a:rPr>
              <a:t>，因此关键路径有两条：</a:t>
            </a:r>
            <a:r>
              <a:rPr kumimoji="1" lang="en-US" altLang="zh-CN" i="1" dirty="0">
                <a:solidFill>
                  <a:srgbClr val="FF00FF"/>
                </a:solidFill>
                <a:ea typeface="楷体" panose="02010609060101010101" pitchFamily="49" charset="-122"/>
                <a:cs typeface="Times New Roman" panose="02020603050405020304" pitchFamily="18" charset="0"/>
              </a:rPr>
              <a:t>A</a:t>
            </a:r>
            <a:r>
              <a:rPr kumimoji="1" lang="zh-CN" altLang="en-US"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B</a:t>
            </a:r>
            <a:r>
              <a:rPr kumimoji="1" lang="zh-CN" altLang="en-US"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E</a:t>
            </a:r>
            <a:r>
              <a:rPr kumimoji="1" lang="zh-CN" altLang="en-US"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F</a:t>
            </a:r>
            <a:r>
              <a:rPr kumimoji="1" lang="zh-CN" altLang="en-US"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I</a:t>
            </a:r>
            <a:r>
              <a:rPr kumimoji="1" lang="zh-CN" altLang="en-US" dirty="0">
                <a:solidFill>
                  <a:srgbClr val="0000FF"/>
                </a:solidFill>
                <a:ea typeface="楷体" panose="02010609060101010101" pitchFamily="49" charset="-122"/>
                <a:cs typeface="Times New Roman" panose="02020603050405020304" pitchFamily="18" charset="0"/>
              </a:rPr>
              <a:t>和</a:t>
            </a:r>
            <a:r>
              <a:rPr kumimoji="1" lang="en-US" altLang="zh-CN" i="1" dirty="0">
                <a:solidFill>
                  <a:srgbClr val="FF00FF"/>
                </a:solidFill>
                <a:ea typeface="楷体" panose="02010609060101010101" pitchFamily="49" charset="-122"/>
                <a:cs typeface="Times New Roman" panose="02020603050405020304" pitchFamily="18" charset="0"/>
              </a:rPr>
              <a:t>A</a:t>
            </a:r>
            <a:r>
              <a:rPr kumimoji="1" lang="zh-CN" altLang="en-US"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B</a:t>
            </a:r>
            <a:r>
              <a:rPr kumimoji="1" lang="zh-CN" altLang="en-US"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E</a:t>
            </a:r>
            <a:r>
              <a:rPr kumimoji="1" lang="zh-CN" altLang="en-US"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G</a:t>
            </a:r>
            <a:r>
              <a:rPr kumimoji="1" lang="zh-CN" altLang="en-US"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I</a:t>
            </a:r>
            <a:r>
              <a:rPr kumimoji="1" lang="zh-CN" altLang="en-US" dirty="0">
                <a:solidFill>
                  <a:srgbClr val="0000FF"/>
                </a:solidFill>
                <a:ea typeface="楷体" panose="02010609060101010101" pitchFamily="49" charset="-122"/>
                <a:cs typeface="Times New Roman" panose="02020603050405020304" pitchFamily="18" charset="0"/>
              </a:rPr>
              <a:t>。 </a:t>
            </a:r>
          </a:p>
        </p:txBody>
      </p:sp>
      <p:grpSp>
        <p:nvGrpSpPr>
          <p:cNvPr id="4" name="组合 3"/>
          <p:cNvGrpSpPr/>
          <p:nvPr/>
        </p:nvGrpSpPr>
        <p:grpSpPr>
          <a:xfrm>
            <a:off x="1000100" y="571480"/>
            <a:ext cx="6429420" cy="2357454"/>
            <a:chOff x="785786" y="3357562"/>
            <a:chExt cx="6429420" cy="2357454"/>
          </a:xfrm>
        </p:grpSpPr>
        <p:sp>
          <p:nvSpPr>
            <p:cNvPr id="5" name="椭圆 4"/>
            <p:cNvSpPr/>
            <p:nvPr/>
          </p:nvSpPr>
          <p:spPr>
            <a:xfrm>
              <a:off x="785786"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A</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6" name="椭圆 5"/>
            <p:cNvSpPr/>
            <p:nvPr/>
          </p:nvSpPr>
          <p:spPr>
            <a:xfrm>
              <a:off x="2143108" y="342900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B</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7" name="椭圆 6"/>
            <p:cNvSpPr/>
            <p:nvPr/>
          </p:nvSpPr>
          <p:spPr>
            <a:xfrm>
              <a:off x="2143108" y="422434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C</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8" name="椭圆 7"/>
            <p:cNvSpPr/>
            <p:nvPr/>
          </p:nvSpPr>
          <p:spPr>
            <a:xfrm>
              <a:off x="2143108" y="5072074"/>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D</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9" name="直接箭头连接符 8"/>
            <p:cNvCxnSpPr>
              <a:stCxn id="5" idx="7"/>
              <a:endCxn id="6" idx="2"/>
            </p:cNvCxnSpPr>
            <p:nvPr/>
          </p:nvCxnSpPr>
          <p:spPr>
            <a:xfrm rot="5400000" flipH="1" flipV="1">
              <a:off x="1368592" y="3523060"/>
              <a:ext cx="618542" cy="930489"/>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6"/>
              <a:endCxn id="7" idx="2"/>
            </p:cNvCxnSpPr>
            <p:nvPr/>
          </p:nvCxnSpPr>
          <p:spPr>
            <a:xfrm>
              <a:off x="1285852" y="4474375"/>
              <a:ext cx="857256" cy="1588"/>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5"/>
              <a:endCxn id="8" idx="2"/>
            </p:cNvCxnSpPr>
            <p:nvPr/>
          </p:nvCxnSpPr>
          <p:spPr>
            <a:xfrm rot="16200000" flipH="1">
              <a:off x="1342397" y="4521396"/>
              <a:ext cx="670932" cy="930489"/>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rot="1068795">
              <a:off x="2786050"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4</a:t>
              </a:r>
              <a:r>
                <a:rPr lang="en-US" altLang="zh-CN" sz="1800" dirty="0" smtClean="0"/>
                <a:t>=1</a:t>
              </a:r>
              <a:endParaRPr lang="zh-CN" altLang="en-US" sz="1800" dirty="0"/>
            </a:p>
          </p:txBody>
        </p:sp>
        <p:sp>
          <p:nvSpPr>
            <p:cNvPr id="13" name="TextBox 12"/>
            <p:cNvSpPr txBox="1"/>
            <p:nvPr/>
          </p:nvSpPr>
          <p:spPr>
            <a:xfrm rot="19638790">
              <a:off x="1133695" y="3637853"/>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a:t>
              </a:r>
              <a:r>
                <a:rPr lang="en-US" altLang="zh-CN" sz="1800" dirty="0" smtClean="0"/>
                <a:t>=6</a:t>
              </a:r>
              <a:endParaRPr lang="zh-CN" altLang="en-US" sz="1800" dirty="0"/>
            </a:p>
          </p:txBody>
        </p:sp>
        <p:sp>
          <p:nvSpPr>
            <p:cNvPr id="14" name="TextBox 13"/>
            <p:cNvSpPr txBox="1"/>
            <p:nvPr/>
          </p:nvSpPr>
          <p:spPr>
            <a:xfrm>
              <a:off x="1285852" y="414338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2</a:t>
              </a:r>
              <a:r>
                <a:rPr lang="en-US" altLang="zh-CN" sz="1800" dirty="0" smtClean="0"/>
                <a:t>=4</a:t>
              </a:r>
              <a:endParaRPr lang="zh-CN" altLang="en-US" sz="1800" dirty="0"/>
            </a:p>
          </p:txBody>
        </p:sp>
        <p:sp>
          <p:nvSpPr>
            <p:cNvPr id="15" name="TextBox 14"/>
            <p:cNvSpPr txBox="1"/>
            <p:nvPr/>
          </p:nvSpPr>
          <p:spPr>
            <a:xfrm rot="2111226">
              <a:off x="1000100" y="493577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3</a:t>
              </a:r>
              <a:r>
                <a:rPr lang="en-US" altLang="zh-CN" sz="1800" dirty="0" smtClean="0"/>
                <a:t>=5</a:t>
              </a:r>
              <a:endParaRPr lang="zh-CN" altLang="en-US" sz="1800" dirty="0"/>
            </a:p>
          </p:txBody>
        </p:sp>
        <p:sp>
          <p:nvSpPr>
            <p:cNvPr id="16" name="椭圆 15"/>
            <p:cNvSpPr/>
            <p:nvPr/>
          </p:nvSpPr>
          <p:spPr>
            <a:xfrm>
              <a:off x="3643306" y="3857628"/>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E</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7" name="椭圆 16"/>
            <p:cNvSpPr/>
            <p:nvPr/>
          </p:nvSpPr>
          <p:spPr>
            <a:xfrm>
              <a:off x="5214942" y="5214950"/>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H</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8" name="椭圆 17"/>
            <p:cNvSpPr/>
            <p:nvPr/>
          </p:nvSpPr>
          <p:spPr>
            <a:xfrm>
              <a:off x="6715140"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I</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19" name="椭圆 18"/>
            <p:cNvSpPr/>
            <p:nvPr/>
          </p:nvSpPr>
          <p:spPr>
            <a:xfrm>
              <a:off x="5214942" y="3357562"/>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F</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sp>
          <p:nvSpPr>
            <p:cNvPr id="20" name="椭圆 19"/>
            <p:cNvSpPr/>
            <p:nvPr/>
          </p:nvSpPr>
          <p:spPr>
            <a:xfrm>
              <a:off x="5214942" y="4286256"/>
              <a:ext cx="500066" cy="50006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2000" i="1" dirty="0" smtClean="0">
                  <a:solidFill>
                    <a:srgbClr val="0000CC"/>
                  </a:solidFill>
                  <a:latin typeface="Times New Roman" panose="02020603050405020304" pitchFamily="18" charset="0"/>
                  <a:cs typeface="Times New Roman" panose="02020603050405020304" pitchFamily="18" charset="0"/>
                </a:rPr>
                <a:t>G</a:t>
              </a:r>
              <a:endParaRPr lang="zh-CN" altLang="en-US" sz="2000" i="1" dirty="0">
                <a:solidFill>
                  <a:srgbClr val="0000CC"/>
                </a:solidFill>
                <a:latin typeface="Times New Roman" panose="02020603050405020304" pitchFamily="18" charset="0"/>
                <a:cs typeface="Times New Roman" panose="02020603050405020304" pitchFamily="18" charset="0"/>
              </a:endParaRPr>
            </a:p>
          </p:txBody>
        </p:sp>
        <p:cxnSp>
          <p:nvCxnSpPr>
            <p:cNvPr id="21" name="直接箭头连接符 20"/>
            <p:cNvCxnSpPr>
              <a:stCxn id="6" idx="6"/>
              <a:endCxn id="16" idx="1"/>
            </p:cNvCxnSpPr>
            <p:nvPr/>
          </p:nvCxnSpPr>
          <p:spPr>
            <a:xfrm>
              <a:off x="2643174" y="3679033"/>
              <a:ext cx="1073365" cy="25182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7" idx="6"/>
              <a:endCxn id="16" idx="3"/>
            </p:cNvCxnSpPr>
            <p:nvPr/>
          </p:nvCxnSpPr>
          <p:spPr>
            <a:xfrm flipV="1">
              <a:off x="2643174" y="4284461"/>
              <a:ext cx="1073365" cy="18991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6" idx="7"/>
              <a:endCxn id="19" idx="2"/>
            </p:cNvCxnSpPr>
            <p:nvPr/>
          </p:nvCxnSpPr>
          <p:spPr>
            <a:xfrm rot="5400000" flipH="1" flipV="1">
              <a:off x="4480907" y="3196827"/>
              <a:ext cx="323266"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6" idx="5"/>
              <a:endCxn id="20" idx="2"/>
            </p:cNvCxnSpPr>
            <p:nvPr/>
          </p:nvCxnSpPr>
          <p:spPr>
            <a:xfrm rot="16200000" flipH="1">
              <a:off x="4516626" y="3837973"/>
              <a:ext cx="251828" cy="114480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6"/>
              <a:endCxn id="17" idx="2"/>
            </p:cNvCxnSpPr>
            <p:nvPr/>
          </p:nvCxnSpPr>
          <p:spPr>
            <a:xfrm>
              <a:off x="2643174" y="5322107"/>
              <a:ext cx="2571768" cy="142876"/>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9" idx="6"/>
              <a:endCxn id="18" idx="1"/>
            </p:cNvCxnSpPr>
            <p:nvPr/>
          </p:nvCxnSpPr>
          <p:spPr>
            <a:xfrm>
              <a:off x="5715008" y="3607595"/>
              <a:ext cx="1073365" cy="7518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6"/>
              <a:endCxn id="18" idx="2"/>
            </p:cNvCxnSpPr>
            <p:nvPr/>
          </p:nvCxnSpPr>
          <p:spPr>
            <a:xfrm>
              <a:off x="5715008" y="4536289"/>
              <a:ext cx="1000132"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6"/>
              <a:endCxn id="18" idx="3"/>
            </p:cNvCxnSpPr>
            <p:nvPr/>
          </p:nvCxnSpPr>
          <p:spPr>
            <a:xfrm flipV="1">
              <a:off x="5715008" y="4713089"/>
              <a:ext cx="1073365" cy="751894"/>
            </a:xfrm>
            <a:prstGeom prst="straightConnector1">
              <a:avLst/>
            </a:prstGeom>
            <a:ln w="28575">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357554" y="5429264"/>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6</a:t>
              </a:r>
              <a:r>
                <a:rPr lang="en-US" altLang="zh-CN" sz="1800" dirty="0" smtClean="0"/>
                <a:t>=2</a:t>
              </a:r>
              <a:endParaRPr lang="zh-CN" altLang="en-US" sz="1800" dirty="0"/>
            </a:p>
          </p:txBody>
        </p:sp>
        <p:sp>
          <p:nvSpPr>
            <p:cNvPr id="30" name="TextBox 29"/>
            <p:cNvSpPr txBox="1"/>
            <p:nvPr/>
          </p:nvSpPr>
          <p:spPr>
            <a:xfrm rot="20954754">
              <a:off x="2786050"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5</a:t>
              </a:r>
              <a:r>
                <a:rPr lang="en-US" altLang="zh-CN" sz="1800" dirty="0" smtClean="0"/>
                <a:t>=1</a:t>
              </a:r>
              <a:endParaRPr lang="zh-CN" altLang="en-US" sz="1800" dirty="0"/>
            </a:p>
          </p:txBody>
        </p:sp>
        <p:sp>
          <p:nvSpPr>
            <p:cNvPr id="31" name="TextBox 30"/>
            <p:cNvSpPr txBox="1"/>
            <p:nvPr/>
          </p:nvSpPr>
          <p:spPr>
            <a:xfrm rot="20757423">
              <a:off x="4143372" y="3429000"/>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7</a:t>
              </a:r>
              <a:r>
                <a:rPr lang="en-US" altLang="zh-CN" sz="1800" dirty="0" smtClean="0"/>
                <a:t>=9</a:t>
              </a:r>
              <a:endParaRPr lang="zh-CN" altLang="en-US" sz="1800" dirty="0"/>
            </a:p>
          </p:txBody>
        </p:sp>
        <p:sp>
          <p:nvSpPr>
            <p:cNvPr id="32" name="TextBox 31"/>
            <p:cNvSpPr txBox="1"/>
            <p:nvPr/>
          </p:nvSpPr>
          <p:spPr>
            <a:xfrm rot="884236">
              <a:off x="4071934" y="442913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8</a:t>
              </a:r>
              <a:r>
                <a:rPr lang="en-US" altLang="zh-CN" sz="1800" dirty="0" smtClean="0"/>
                <a:t>=7</a:t>
              </a:r>
              <a:endParaRPr lang="zh-CN" altLang="en-US" sz="1800" dirty="0"/>
            </a:p>
          </p:txBody>
        </p:sp>
        <p:sp>
          <p:nvSpPr>
            <p:cNvPr id="33" name="TextBox 32"/>
            <p:cNvSpPr txBox="1"/>
            <p:nvPr/>
          </p:nvSpPr>
          <p:spPr>
            <a:xfrm rot="2002685">
              <a:off x="6072198" y="3714752"/>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10</a:t>
              </a:r>
              <a:r>
                <a:rPr lang="en-US" altLang="zh-CN" sz="1800" dirty="0" smtClean="0"/>
                <a:t>=2</a:t>
              </a:r>
              <a:endParaRPr lang="zh-CN" altLang="en-US" sz="1800" dirty="0"/>
            </a:p>
          </p:txBody>
        </p:sp>
        <p:sp>
          <p:nvSpPr>
            <p:cNvPr id="34" name="TextBox 33"/>
            <p:cNvSpPr txBox="1"/>
            <p:nvPr/>
          </p:nvSpPr>
          <p:spPr>
            <a:xfrm>
              <a:off x="5715008" y="4214818"/>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11</a:t>
              </a:r>
              <a:r>
                <a:rPr lang="en-US" altLang="zh-CN" sz="1800" dirty="0" smtClean="0"/>
                <a:t>=4</a:t>
              </a:r>
              <a:endParaRPr lang="zh-CN" altLang="en-US" sz="1800" dirty="0"/>
            </a:p>
          </p:txBody>
        </p:sp>
        <p:sp>
          <p:nvSpPr>
            <p:cNvPr id="35" name="TextBox 34"/>
            <p:cNvSpPr txBox="1"/>
            <p:nvPr/>
          </p:nvSpPr>
          <p:spPr>
            <a:xfrm rot="19402789">
              <a:off x="6072198" y="5000636"/>
              <a:ext cx="857256" cy="285752"/>
            </a:xfrm>
            <a:prstGeom prst="rect">
              <a:avLst/>
            </a:prstGeom>
            <a:noFill/>
          </p:spPr>
          <p:txBody>
            <a:bodyPr wrap="square" lIns="0" tIns="0" rIns="0" bIns="0" rtlCol="0">
              <a:spAutoFit/>
            </a:bodyPr>
            <a:lstStyle/>
            <a:p>
              <a:r>
                <a:rPr lang="en-US" altLang="zh-CN" sz="1800" i="1" dirty="0" err="1" smtClean="0"/>
                <a:t>a</a:t>
              </a:r>
              <a:r>
                <a:rPr lang="en-US" altLang="zh-CN" sz="1800" baseline="-25000" dirty="0" err="1" smtClean="0"/>
                <a:t>9</a:t>
              </a:r>
              <a:r>
                <a:rPr lang="en-US" altLang="zh-CN" sz="1800" dirty="0" smtClean="0"/>
                <a:t>=4</a:t>
              </a:r>
              <a:endParaRPr lang="zh-CN" altLang="en-US" sz="1800" dirty="0"/>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197</a:t>
            </a:fld>
            <a:endParaRPr lang="en-US" altLang="zh-CN" dirty="0"/>
          </a:p>
        </p:txBody>
      </p:sp>
    </p:spTree>
  </p:cSld>
  <p:clrMapOvr>
    <a:masterClrMapping/>
  </p:clrMapOv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467332" y="1704968"/>
            <a:ext cx="8208962" cy="1708160"/>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a:spAutoFit/>
          </a:bodyPr>
          <a:lstStyle/>
          <a:p>
            <a:pPr algn="l">
              <a:lnSpc>
                <a:spcPct val="150000"/>
              </a:lnSpc>
              <a:spcBef>
                <a:spcPts val="0"/>
              </a:spcBef>
            </a:pPr>
            <a:r>
              <a:rPr lang="zh-CN" altLang="en-US" dirty="0">
                <a:solidFill>
                  <a:srgbClr val="FF3300"/>
                </a:solidFill>
                <a:latin typeface="黑体" panose="02010609060101010101" pitchFamily="49" charset="-122"/>
                <a:ea typeface="黑体" panose="02010609060101010101" pitchFamily="49" charset="-122"/>
                <a:cs typeface="Times New Roman" panose="02020603050405020304" pitchFamily="18" charset="0"/>
              </a:rPr>
              <a:t>思考题</a:t>
            </a:r>
          </a:p>
          <a:p>
            <a:pPr algn="l">
              <a:lnSpc>
                <a:spcPct val="150000"/>
              </a:lnSpc>
              <a:spcBef>
                <a:spcPts val="0"/>
              </a:spcBef>
            </a:pPr>
            <a:r>
              <a:rPr lang="zh-CN" altLang="en-US">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  </a:t>
            </a:r>
            <a:r>
              <a:rPr lang="zh-CN" altLang="en-US"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a:t>
            </a:r>
            <a:r>
              <a:rPr lang="en-US" altLang="zh-CN" sz="22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AOE</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网中，缩短任一关键活动的时间，是否会缩短整个工程的</a:t>
            </a:r>
            <a:r>
              <a:rPr lang="zh-CN" altLang="en-US" sz="22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时间</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198</a:t>
            </a:fld>
            <a:endParaRPr lang="en-US" altLang="zh-CN"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036445" y="2931795"/>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a:solidFill>
                  <a:srgbClr val="FF3300"/>
                </a:solidFill>
                <a:effectLst>
                  <a:outerShdw blurRad="38100" dist="38100" dir="2700000" algn="tl">
                    <a:srgbClr val="000000"/>
                  </a:outerShdw>
                </a:effectLst>
              </a:rPr>
              <a:t>━━</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199</a:t>
            </a:fld>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468313" y="2071678"/>
            <a:ext cx="7389835" cy="502702"/>
          </a:xfrm>
          <a:prstGeom prst="rect">
            <a:avLst/>
          </a:prstGeom>
          <a:noFill/>
          <a:ln w="9525">
            <a:noFill/>
            <a:miter lim="800000"/>
          </a:ln>
          <a:effectLst/>
        </p:spPr>
        <p:txBody>
          <a:bodyPr wrap="square">
            <a:spAutoFit/>
          </a:bodyPr>
          <a:lstStyle/>
          <a:p>
            <a:pPr algn="l">
              <a:lnSpc>
                <a:spcPts val="3200"/>
              </a:lnSpc>
              <a:spcBef>
                <a:spcPct val="50000"/>
              </a:spcBef>
            </a:pPr>
            <a:r>
              <a:rPr kumimoji="1" lang="zh-CN" altLang="en-US" smtClean="0">
                <a:solidFill>
                  <a:srgbClr val="FF0000"/>
                </a:solidFill>
                <a:ea typeface="楷体" panose="02010609060101010101" pitchFamily="49" charset="-122"/>
                <a:cs typeface="Times New Roman" panose="02020603050405020304" pitchFamily="18" charset="0"/>
              </a:rPr>
              <a:t>图</a:t>
            </a:r>
            <a:r>
              <a:rPr kumimoji="1" lang="zh-CN" altLang="en-US" dirty="0">
                <a:ea typeface="楷体" panose="02010609060101010101" pitchFamily="49" charset="-122"/>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Graph</a:t>
            </a:r>
            <a:r>
              <a:rPr kumimoji="1" lang="zh-CN" altLang="en-US" dirty="0">
                <a:ea typeface="楷体" panose="02010609060101010101" pitchFamily="49" charset="-122"/>
                <a:cs typeface="Times New Roman" panose="02020603050405020304" pitchFamily="18" charset="0"/>
              </a:rPr>
              <a:t>）</a:t>
            </a:r>
            <a:r>
              <a:rPr kumimoji="1" lang="en-US" altLang="zh-CN">
                <a:ea typeface="楷体" panose="02010609060101010101" pitchFamily="49" charset="-122"/>
                <a:cs typeface="Times New Roman" panose="02020603050405020304" pitchFamily="18" charset="0"/>
              </a:rPr>
              <a:t>G</a:t>
            </a:r>
            <a:r>
              <a:rPr kumimoji="1" lang="zh-CN" altLang="en-US" smtClean="0">
                <a:ea typeface="楷体" panose="02010609060101010101" pitchFamily="49" charset="-122"/>
                <a:cs typeface="Times New Roman" panose="02020603050405020304" pitchFamily="18" charset="0"/>
              </a:rPr>
              <a:t>由顶点集合</a:t>
            </a:r>
            <a:r>
              <a:rPr kumimoji="1" lang="en-US" altLang="zh-CN" smtClean="0">
                <a:ea typeface="楷体" panose="02010609060101010101" pitchFamily="49" charset="-122"/>
                <a:cs typeface="Times New Roman" panose="02020603050405020304" pitchFamily="18" charset="0"/>
              </a:rPr>
              <a:t>V(G)</a:t>
            </a:r>
            <a:r>
              <a:rPr kumimoji="1" lang="zh-CN" altLang="en-US" smtClean="0">
                <a:ea typeface="楷体" panose="02010609060101010101" pitchFamily="49" charset="-122"/>
                <a:cs typeface="Times New Roman" panose="02020603050405020304" pitchFamily="18" charset="0"/>
              </a:rPr>
              <a:t>和边集合</a:t>
            </a:r>
            <a:r>
              <a:rPr kumimoji="1" lang="en-US" altLang="zh-CN" smtClean="0">
                <a:ea typeface="楷体" panose="02010609060101010101" pitchFamily="49" charset="-122"/>
                <a:cs typeface="Times New Roman" panose="02020603050405020304" pitchFamily="18" charset="0"/>
              </a:rPr>
              <a:t>E(G)</a:t>
            </a:r>
            <a:r>
              <a:rPr kumimoji="1" lang="zh-CN" altLang="en-US" smtClean="0">
                <a:ea typeface="楷体" panose="02010609060101010101" pitchFamily="49" charset="-122"/>
                <a:cs typeface="Times New Roman" panose="02020603050405020304" pitchFamily="18" charset="0"/>
              </a:rPr>
              <a:t>构成。</a:t>
            </a:r>
            <a:r>
              <a:rPr kumimoji="1" lang="zh-CN" altLang="en-US" smtClean="0">
                <a:solidFill>
                  <a:srgbClr val="FF0000"/>
                </a:solidFill>
                <a:ea typeface="楷体" panose="02010609060101010101" pitchFamily="49" charset="-122"/>
                <a:cs typeface="Times New Roman" panose="02020603050405020304" pitchFamily="18" charset="0"/>
              </a:rPr>
              <a:t>      </a:t>
            </a:r>
            <a:endParaRPr kumimoji="1" lang="zh-CN" altLang="en-US" dirty="0">
              <a:solidFill>
                <a:srgbClr val="FF0000"/>
              </a:solidFill>
              <a:ea typeface="楷体" panose="02010609060101010101" pitchFamily="49" charset="-122"/>
              <a:cs typeface="Times New Roman" panose="02020603050405020304" pitchFamily="18" charset="0"/>
            </a:endParaRPr>
          </a:p>
        </p:txBody>
      </p:sp>
      <p:sp>
        <p:nvSpPr>
          <p:cNvPr id="3076" name="Text Box 4" descr="纸莎草纸"/>
          <p:cNvSpPr txBox="1">
            <a:spLocks noChangeArrowheads="1"/>
          </p:cNvSpPr>
          <p:nvPr/>
        </p:nvSpPr>
        <p:spPr bwMode="auto">
          <a:xfrm>
            <a:off x="323850" y="1288328"/>
            <a:ext cx="3024188" cy="519112"/>
          </a:xfrm>
          <a:prstGeom prst="rect">
            <a:avLst/>
          </a:prstGeom>
          <a:blipFill dpi="0" rotWithShape="1">
            <a:blip r:embed="rId2"/>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spcBef>
                <a:spcPct val="50000"/>
              </a:spcBef>
            </a:pPr>
            <a:r>
              <a:rPr kumimoji="1" lang="en-US" altLang="zh-CN" sz="2800" dirty="0">
                <a:solidFill>
                  <a:srgbClr val="FF0000"/>
                </a:solidFill>
                <a:ea typeface="隶书" pitchFamily="49" charset="-122"/>
              </a:rPr>
              <a:t>8.1.1  </a:t>
            </a:r>
            <a:r>
              <a:rPr kumimoji="1" lang="zh-CN" altLang="en-US" sz="2800" dirty="0">
                <a:solidFill>
                  <a:srgbClr val="FF0000"/>
                </a:solidFill>
                <a:ea typeface="隶书" pitchFamily="49" charset="-122"/>
              </a:rPr>
              <a:t>图的定义 </a:t>
            </a:r>
            <a:endParaRPr lang="zh-CN" altLang="en-US" sz="2800" dirty="0">
              <a:ea typeface="隶书" pitchFamily="49" charset="-122"/>
            </a:endParaRPr>
          </a:p>
        </p:txBody>
      </p:sp>
      <p:sp>
        <p:nvSpPr>
          <p:cNvPr id="3077" name="Text Box 5"/>
          <p:cNvSpPr txBox="1">
            <a:spLocks noChangeArrowheads="1"/>
          </p:cNvSpPr>
          <p:nvPr/>
        </p:nvSpPr>
        <p:spPr bwMode="auto">
          <a:xfrm>
            <a:off x="500034" y="4929198"/>
            <a:ext cx="8208962" cy="913070"/>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a:spAutoFit/>
          </a:bodyPr>
          <a:lstStyle/>
          <a:p>
            <a:pPr algn="l">
              <a:lnSpc>
                <a:spcPts val="3200"/>
              </a:lnSpc>
              <a:spcBef>
                <a:spcPct val="50000"/>
              </a:spcBef>
            </a:pPr>
            <a:r>
              <a:rPr lang="zh-CN" altLang="en-US"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DB0303"/>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说明：</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对于</a:t>
            </a:r>
            <a:r>
              <a:rPr lang="en-US" altLang="zh-CN" sz="22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个顶点</a:t>
            </a:r>
            <a:r>
              <a:rPr lang="zh-CN" altLang="en-US" sz="22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图，对</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每个顶点</a:t>
            </a:r>
            <a:r>
              <a:rPr lang="zh-CN" altLang="en-US" sz="22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连续</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编号，即</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顶点的编号为</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dirty="0" smtClean="0">
                <a:solidFill>
                  <a:srgbClr val="0000FF"/>
                </a:solidFill>
                <a:latin typeface="Times New Roman" panose="02020603050405020304" pitchFamily="18" charset="0"/>
                <a:ea typeface="+mj-ea"/>
                <a:cs typeface="Times New Roman" panose="02020603050405020304" pitchFamily="18" charset="0"/>
              </a:rPr>
              <a:t>-</a:t>
            </a:r>
            <a:r>
              <a:rPr lang="en-US" altLang="zh-CN"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。通过编号唯一确定一个顶点。</a:t>
            </a:r>
          </a:p>
        </p:txBody>
      </p:sp>
      <p:sp>
        <p:nvSpPr>
          <p:cNvPr id="5" name="Text Box 2" descr="信纸"/>
          <p:cNvSpPr txBox="1">
            <a:spLocks noChangeArrowheads="1"/>
          </p:cNvSpPr>
          <p:nvPr/>
        </p:nvSpPr>
        <p:spPr bwMode="auto">
          <a:xfrm>
            <a:off x="2928926" y="285728"/>
            <a:ext cx="321471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8.1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图</a:t>
            </a:r>
            <a:r>
              <a:rPr kumimoji="1" lang="zh-CN" altLang="en-US" sz="3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的概念</a:t>
            </a:r>
            <a:endPar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grpSp>
        <p:nvGrpSpPr>
          <p:cNvPr id="8" name="组合 7"/>
          <p:cNvGrpSpPr>
            <a:grpSpLocks noChangeAspect="1"/>
          </p:cNvGrpSpPr>
          <p:nvPr/>
        </p:nvGrpSpPr>
        <p:grpSpPr>
          <a:xfrm>
            <a:off x="3500430" y="2696536"/>
            <a:ext cx="2362200" cy="1946910"/>
            <a:chOff x="3500430" y="1643050"/>
            <a:chExt cx="2952750" cy="2433638"/>
          </a:xfrm>
        </p:grpSpPr>
        <p:sp>
          <p:nvSpPr>
            <p:cNvPr id="9" name="Line 38"/>
            <p:cNvSpPr>
              <a:spLocks noChangeShapeType="1"/>
            </p:cNvSpPr>
            <p:nvPr/>
          </p:nvSpPr>
          <p:spPr bwMode="auto">
            <a:xfrm>
              <a:off x="4043355" y="2833675"/>
              <a:ext cx="1865313" cy="0"/>
            </a:xfrm>
            <a:prstGeom prst="line">
              <a:avLst/>
            </a:prstGeom>
            <a:noFill/>
            <a:ln w="28575">
              <a:solidFill>
                <a:srgbClr val="3333FF"/>
              </a:solidFill>
              <a:round/>
            </a:ln>
          </p:spPr>
          <p:txBody>
            <a:bodyPr/>
            <a:lstStyle/>
            <a:p>
              <a:endParaRPr lang="zh-CN" altLang="en-US"/>
            </a:p>
          </p:txBody>
        </p:sp>
        <p:sp>
          <p:nvSpPr>
            <p:cNvPr id="10" name="Freeform 39"/>
            <p:cNvSpPr/>
            <p:nvPr/>
          </p:nvSpPr>
          <p:spPr bwMode="auto">
            <a:xfrm>
              <a:off x="3911593" y="3006713"/>
              <a:ext cx="811213" cy="709613"/>
            </a:xfrm>
            <a:custGeom>
              <a:avLst/>
              <a:gdLst/>
              <a:ahLst/>
              <a:cxnLst>
                <a:cxn ang="0">
                  <a:pos x="0" y="0"/>
                </a:cxn>
                <a:cxn ang="0">
                  <a:pos x="495" y="412"/>
                </a:cxn>
              </a:cxnLst>
              <a:rect l="0" t="0" r="r" b="b"/>
              <a:pathLst>
                <a:path w="495" h="412">
                  <a:moveTo>
                    <a:pt x="0" y="0"/>
                  </a:moveTo>
                  <a:lnTo>
                    <a:pt x="495" y="412"/>
                  </a:lnTo>
                </a:path>
              </a:pathLst>
            </a:custGeom>
            <a:solidFill>
              <a:srgbClr val="000099"/>
            </a:solidFill>
            <a:ln w="28575">
              <a:solidFill>
                <a:srgbClr val="3333FF"/>
              </a:solidFill>
              <a:round/>
            </a:ln>
          </p:spPr>
          <p:txBody>
            <a:bodyPr/>
            <a:lstStyle/>
            <a:p>
              <a:endParaRPr lang="zh-CN" altLang="en-US"/>
            </a:p>
          </p:txBody>
        </p:sp>
        <p:sp>
          <p:nvSpPr>
            <p:cNvPr id="11" name="Freeform 40"/>
            <p:cNvSpPr/>
            <p:nvPr/>
          </p:nvSpPr>
          <p:spPr bwMode="auto">
            <a:xfrm>
              <a:off x="5202230" y="2967025"/>
              <a:ext cx="787400" cy="735013"/>
            </a:xfrm>
            <a:custGeom>
              <a:avLst/>
              <a:gdLst/>
              <a:ahLst/>
              <a:cxnLst>
                <a:cxn ang="0">
                  <a:pos x="0" y="428"/>
                </a:cxn>
                <a:cxn ang="0">
                  <a:pos x="480" y="0"/>
                </a:cxn>
              </a:cxnLst>
              <a:rect l="0" t="0" r="r" b="b"/>
              <a:pathLst>
                <a:path w="480" h="428">
                  <a:moveTo>
                    <a:pt x="0" y="428"/>
                  </a:moveTo>
                  <a:lnTo>
                    <a:pt x="480" y="0"/>
                  </a:lnTo>
                </a:path>
              </a:pathLst>
            </a:custGeom>
            <a:solidFill>
              <a:srgbClr val="000099"/>
            </a:solidFill>
            <a:ln w="28575">
              <a:solidFill>
                <a:srgbClr val="3333FF"/>
              </a:solidFill>
              <a:round/>
            </a:ln>
          </p:spPr>
          <p:txBody>
            <a:bodyPr/>
            <a:lstStyle/>
            <a:p>
              <a:endParaRPr lang="zh-CN" altLang="en-US"/>
            </a:p>
          </p:txBody>
        </p:sp>
        <p:sp>
          <p:nvSpPr>
            <p:cNvPr id="12" name="Freeform 41"/>
            <p:cNvSpPr/>
            <p:nvPr/>
          </p:nvSpPr>
          <p:spPr bwMode="auto">
            <a:xfrm>
              <a:off x="5202230" y="1936738"/>
              <a:ext cx="847725" cy="669925"/>
            </a:xfrm>
            <a:custGeom>
              <a:avLst/>
              <a:gdLst/>
              <a:ahLst/>
              <a:cxnLst>
                <a:cxn ang="0">
                  <a:pos x="0" y="0"/>
                </a:cxn>
                <a:cxn ang="0">
                  <a:pos x="517" y="390"/>
                </a:cxn>
              </a:cxnLst>
              <a:rect l="0" t="0" r="r" b="b"/>
              <a:pathLst>
                <a:path w="517" h="390">
                  <a:moveTo>
                    <a:pt x="0" y="0"/>
                  </a:moveTo>
                  <a:lnTo>
                    <a:pt x="517" y="390"/>
                  </a:lnTo>
                </a:path>
              </a:pathLst>
            </a:custGeom>
            <a:solidFill>
              <a:srgbClr val="000099"/>
            </a:solidFill>
            <a:ln w="28575">
              <a:solidFill>
                <a:srgbClr val="3333FF"/>
              </a:solidFill>
              <a:round/>
            </a:ln>
          </p:spPr>
          <p:txBody>
            <a:bodyPr/>
            <a:lstStyle/>
            <a:p>
              <a:endParaRPr lang="zh-CN" altLang="en-US"/>
            </a:p>
          </p:txBody>
        </p:sp>
        <p:sp>
          <p:nvSpPr>
            <p:cNvPr id="13" name="Freeform 42"/>
            <p:cNvSpPr/>
            <p:nvPr/>
          </p:nvSpPr>
          <p:spPr bwMode="auto">
            <a:xfrm>
              <a:off x="3835393" y="1987538"/>
              <a:ext cx="923925" cy="747713"/>
            </a:xfrm>
            <a:custGeom>
              <a:avLst/>
              <a:gdLst/>
              <a:ahLst/>
              <a:cxnLst>
                <a:cxn ang="0">
                  <a:pos x="562" y="0"/>
                </a:cxn>
                <a:cxn ang="0">
                  <a:pos x="0" y="435"/>
                </a:cxn>
              </a:cxnLst>
              <a:rect l="0" t="0" r="r" b="b"/>
              <a:pathLst>
                <a:path w="562" h="435">
                  <a:moveTo>
                    <a:pt x="562" y="0"/>
                  </a:moveTo>
                  <a:lnTo>
                    <a:pt x="0" y="435"/>
                  </a:lnTo>
                </a:path>
              </a:pathLst>
            </a:custGeom>
            <a:solidFill>
              <a:srgbClr val="000099"/>
            </a:solidFill>
            <a:ln w="28575">
              <a:solidFill>
                <a:srgbClr val="3333FF"/>
              </a:solidFill>
              <a:round/>
            </a:ln>
          </p:spPr>
          <p:txBody>
            <a:bodyPr/>
            <a:lstStyle/>
            <a:p>
              <a:endParaRPr lang="zh-CN" altLang="en-US"/>
            </a:p>
          </p:txBody>
        </p:sp>
        <p:sp>
          <p:nvSpPr>
            <p:cNvPr id="14" name="Line 43"/>
            <p:cNvSpPr>
              <a:spLocks noChangeShapeType="1"/>
            </p:cNvSpPr>
            <p:nvPr/>
          </p:nvSpPr>
          <p:spPr bwMode="auto">
            <a:xfrm>
              <a:off x="4976805" y="2171688"/>
              <a:ext cx="0" cy="1614488"/>
            </a:xfrm>
            <a:prstGeom prst="line">
              <a:avLst/>
            </a:prstGeom>
            <a:noFill/>
            <a:ln w="28575">
              <a:solidFill>
                <a:srgbClr val="3333FF"/>
              </a:solidFill>
              <a:round/>
            </a:ln>
          </p:spPr>
          <p:txBody>
            <a:bodyPr/>
            <a:lstStyle/>
            <a:p>
              <a:endParaRPr lang="zh-CN" altLang="en-US"/>
            </a:p>
          </p:txBody>
        </p:sp>
        <p:sp>
          <p:nvSpPr>
            <p:cNvPr id="15" name="Oval 44"/>
            <p:cNvSpPr>
              <a:spLocks noChangeArrowheads="1"/>
            </p:cNvSpPr>
            <p:nvPr/>
          </p:nvSpPr>
          <p:spPr bwMode="auto">
            <a:xfrm>
              <a:off x="4681530" y="1643050"/>
              <a:ext cx="590550" cy="531813"/>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6" name="Oval 45"/>
            <p:cNvSpPr>
              <a:spLocks noChangeArrowheads="1"/>
            </p:cNvSpPr>
            <p:nvPr/>
          </p:nvSpPr>
          <p:spPr bwMode="auto">
            <a:xfrm>
              <a:off x="4681530" y="2546338"/>
              <a:ext cx="590550" cy="53340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7" name="Oval 46"/>
            <p:cNvSpPr>
              <a:spLocks noChangeArrowheads="1"/>
            </p:cNvSpPr>
            <p:nvPr/>
          </p:nvSpPr>
          <p:spPr bwMode="auto">
            <a:xfrm>
              <a:off x="5862630" y="2546338"/>
              <a:ext cx="590550" cy="53340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8" name="Oval 47"/>
            <p:cNvSpPr>
              <a:spLocks noChangeArrowheads="1"/>
            </p:cNvSpPr>
            <p:nvPr/>
          </p:nvSpPr>
          <p:spPr bwMode="auto">
            <a:xfrm>
              <a:off x="3500430" y="2546338"/>
              <a:ext cx="590550" cy="53340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9" name="Oval 48"/>
            <p:cNvSpPr>
              <a:spLocks noChangeArrowheads="1"/>
            </p:cNvSpPr>
            <p:nvPr/>
          </p:nvSpPr>
          <p:spPr bwMode="auto">
            <a:xfrm>
              <a:off x="4630730" y="3540113"/>
              <a:ext cx="592138" cy="536575"/>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304800" y="1214422"/>
            <a:ext cx="8458200" cy="757130"/>
          </a:xfrm>
          <a:prstGeom prst="rect">
            <a:avLst/>
          </a:prstGeom>
          <a:noFill/>
          <a:ln w="9525">
            <a:noFill/>
            <a:miter lim="800000"/>
          </a:ln>
          <a:effectLst/>
        </p:spPr>
        <p:txBody>
          <a:bodyPr>
            <a:spAutoFit/>
          </a:bodyPr>
          <a:lstStyle/>
          <a:p>
            <a:pPr algn="l">
              <a:lnSpc>
                <a:spcPct val="90000"/>
              </a:lnSpc>
              <a:spcBef>
                <a:spcPct val="50000"/>
              </a:spcBef>
            </a:pPr>
            <a:r>
              <a:rPr kumimoji="1" lang="zh-CN" altLang="en-US" dirty="0">
                <a:ea typeface="楷体" panose="02010609060101010101" pitchFamily="49" charset="-122"/>
                <a:cs typeface="Times New Roman" panose="02020603050405020304" pitchFamily="18" charset="0"/>
              </a:rPr>
              <a:t>　　邻接矩阵是表示顶点之间相邻关系的矩阵。设</a:t>
            </a:r>
            <a:r>
              <a:rPr kumimoji="1" lang="en-US" altLang="zh-CN" dirty="0">
                <a:ea typeface="楷体" panose="02010609060101010101" pitchFamily="49" charset="-122"/>
                <a:cs typeface="Times New Roman" panose="02020603050405020304" pitchFamily="18" charset="0"/>
              </a:rPr>
              <a:t>G</a:t>
            </a:r>
            <a:r>
              <a:rPr kumimoji="1" lang="en-US" altLang="zh-CN">
                <a:ea typeface="楷体" panose="02010609060101010101" pitchFamily="49" charset="-122"/>
                <a:cs typeface="Times New Roman" panose="02020603050405020304" pitchFamily="18" charset="0"/>
              </a:rPr>
              <a:t>=(</a:t>
            </a:r>
            <a:r>
              <a:rPr kumimoji="1" lang="en-US" altLang="zh-CN" smtClean="0">
                <a:ea typeface="楷体" panose="02010609060101010101" pitchFamily="49" charset="-122"/>
                <a:cs typeface="Times New Roman" panose="02020603050405020304" pitchFamily="18" charset="0"/>
              </a:rPr>
              <a:t>V</a:t>
            </a:r>
            <a:r>
              <a:rPr kumimoji="1" lang="zh-CN" altLang="en-US" smtClean="0">
                <a:ea typeface="楷体" panose="02010609060101010101" pitchFamily="49" charset="-122"/>
                <a:cs typeface="Times New Roman" panose="02020603050405020304" pitchFamily="18" charset="0"/>
              </a:rPr>
              <a:t>，</a:t>
            </a:r>
            <a:r>
              <a:rPr kumimoji="1" lang="en-US" altLang="zh-CN" smtClean="0">
                <a:ea typeface="楷体" panose="02010609060101010101" pitchFamily="49" charset="-122"/>
                <a:cs typeface="Times New Roman" panose="02020603050405020304" pitchFamily="18" charset="0"/>
              </a:rPr>
              <a:t>E</a:t>
            </a:r>
            <a:r>
              <a:rPr kumimoji="1" lang="en-US" altLang="zh-CN" dirty="0">
                <a:ea typeface="楷体" panose="02010609060101010101" pitchFamily="49" charset="-122"/>
                <a:cs typeface="Times New Roman" panose="02020603050405020304" pitchFamily="18" charset="0"/>
              </a:rPr>
              <a:t>)</a:t>
            </a:r>
            <a:r>
              <a:rPr kumimoji="1" lang="zh-CN" altLang="en-US" dirty="0">
                <a:ea typeface="楷体" panose="02010609060101010101" pitchFamily="49" charset="-122"/>
                <a:cs typeface="Times New Roman" panose="02020603050405020304" pitchFamily="18" charset="0"/>
              </a:rPr>
              <a:t>是具有</a:t>
            </a:r>
            <a:r>
              <a:rPr kumimoji="1" lang="en-US" altLang="zh-CN" i="1" dirty="0">
                <a:ea typeface="楷体" panose="02010609060101010101" pitchFamily="49" charset="-122"/>
                <a:cs typeface="Times New Roman" panose="02020603050405020304" pitchFamily="18" charset="0"/>
              </a:rPr>
              <a:t>n</a:t>
            </a:r>
            <a:r>
              <a:rPr kumimoji="1" lang="zh-CN" altLang="en-US" dirty="0">
                <a:ea typeface="楷体" panose="02010609060101010101" pitchFamily="49" charset="-122"/>
                <a:cs typeface="Times New Roman" panose="02020603050405020304" pitchFamily="18" charset="0"/>
              </a:rPr>
              <a:t>（</a:t>
            </a:r>
            <a:r>
              <a:rPr kumimoji="1" lang="en-US" altLang="zh-CN" i="1" dirty="0">
                <a:ea typeface="楷体" panose="02010609060101010101" pitchFamily="49" charset="-122"/>
                <a:cs typeface="Times New Roman" panose="02020603050405020304" pitchFamily="18" charset="0"/>
              </a:rPr>
              <a:t>n</a:t>
            </a:r>
            <a:r>
              <a:rPr kumimoji="1" lang="zh-CN" altLang="en-US" dirty="0">
                <a:ea typeface="楷体" panose="02010609060101010101" pitchFamily="49" charset="-122"/>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0</a:t>
            </a:r>
            <a:r>
              <a:rPr kumimoji="1" lang="zh-CN" altLang="en-US" dirty="0">
                <a:ea typeface="楷体" panose="02010609060101010101" pitchFamily="49" charset="-122"/>
                <a:cs typeface="Times New Roman" panose="02020603050405020304" pitchFamily="18" charset="0"/>
              </a:rPr>
              <a:t>）个顶点</a:t>
            </a:r>
            <a:r>
              <a:rPr kumimoji="1" lang="zh-CN" altLang="en-US">
                <a:ea typeface="楷体" panose="02010609060101010101" pitchFamily="49" charset="-122"/>
                <a:cs typeface="Times New Roman" panose="02020603050405020304" pitchFamily="18" charset="0"/>
              </a:rPr>
              <a:t>的</a:t>
            </a:r>
            <a:r>
              <a:rPr kumimoji="1" lang="zh-CN" altLang="en-US" smtClean="0">
                <a:ea typeface="楷体" panose="02010609060101010101" pitchFamily="49" charset="-122"/>
                <a:cs typeface="Times New Roman" panose="02020603050405020304" pitchFamily="18" charset="0"/>
              </a:rPr>
              <a:t>图，</a:t>
            </a:r>
            <a:r>
              <a:rPr kumimoji="1" lang="zh-CN" altLang="en-US" smtClean="0">
                <a:solidFill>
                  <a:srgbClr val="FF00FF"/>
                </a:solidFill>
                <a:ea typeface="楷体" panose="02010609060101010101" pitchFamily="49" charset="-122"/>
                <a:cs typeface="Times New Roman" panose="02020603050405020304" pitchFamily="18" charset="0"/>
              </a:rPr>
              <a:t>顶点的编号依次</a:t>
            </a:r>
            <a:r>
              <a:rPr kumimoji="1" lang="zh-CN" altLang="en-US" dirty="0">
                <a:solidFill>
                  <a:srgbClr val="FF00FF"/>
                </a:solidFill>
                <a:ea typeface="楷体" panose="02010609060101010101" pitchFamily="49" charset="-122"/>
                <a:cs typeface="Times New Roman" panose="02020603050405020304" pitchFamily="18" charset="0"/>
              </a:rPr>
              <a:t>为</a:t>
            </a:r>
            <a:r>
              <a:rPr kumimoji="1" lang="en-US" altLang="zh-CN" dirty="0">
                <a:solidFill>
                  <a:srgbClr val="FF00FF"/>
                </a:solidFill>
                <a:ea typeface="楷体" panose="02010609060101010101" pitchFamily="49" charset="-122"/>
                <a:cs typeface="Times New Roman" panose="02020603050405020304" pitchFamily="18" charset="0"/>
              </a:rPr>
              <a:t>0</a:t>
            </a:r>
            <a:r>
              <a:rPr kumimoji="1" lang="zh-CN" altLang="en-US" dirty="0">
                <a:solidFill>
                  <a:srgbClr val="FF00FF"/>
                </a:solidFill>
                <a:ea typeface="楷体" panose="02010609060101010101" pitchFamily="49" charset="-122"/>
                <a:cs typeface="Times New Roman" panose="02020603050405020304" pitchFamily="18" charset="0"/>
              </a:rPr>
              <a:t>～</a:t>
            </a:r>
            <a:r>
              <a:rPr kumimoji="1" lang="en-US" altLang="zh-CN" i="1" dirty="0" smtClean="0">
                <a:solidFill>
                  <a:srgbClr val="FF00FF"/>
                </a:solidFill>
                <a:ea typeface="楷体" panose="02010609060101010101" pitchFamily="49" charset="-122"/>
                <a:cs typeface="Times New Roman" panose="02020603050405020304" pitchFamily="18" charset="0"/>
              </a:rPr>
              <a:t>n</a:t>
            </a:r>
            <a:r>
              <a:rPr kumimoji="1" lang="en-US" altLang="zh-CN" dirty="0" smtClean="0">
                <a:solidFill>
                  <a:srgbClr val="FF00FF"/>
                </a:solidFill>
                <a:latin typeface="+mn-ea"/>
                <a:ea typeface="+mn-ea"/>
                <a:cs typeface="Times New Roman" panose="02020603050405020304" pitchFamily="18" charset="0"/>
              </a:rPr>
              <a:t>-</a:t>
            </a:r>
            <a:r>
              <a:rPr kumimoji="1" lang="en-US" altLang="zh-CN" dirty="0" smtClean="0">
                <a:solidFill>
                  <a:srgbClr val="FF00FF"/>
                </a:solidFill>
                <a:ea typeface="楷体" panose="02010609060101010101" pitchFamily="49" charset="-122"/>
                <a:cs typeface="Times New Roman" panose="02020603050405020304" pitchFamily="18" charset="0"/>
              </a:rPr>
              <a:t>1</a:t>
            </a:r>
            <a:r>
              <a:rPr kumimoji="1" lang="zh-CN" altLang="en-US" dirty="0" smtClean="0">
                <a:solidFill>
                  <a:srgbClr val="339933"/>
                </a:solidFill>
                <a:ea typeface="楷体" panose="02010609060101010101" pitchFamily="49" charset="-122"/>
                <a:cs typeface="Times New Roman" panose="02020603050405020304" pitchFamily="18" charset="0"/>
              </a:rPr>
              <a:t>。</a:t>
            </a:r>
            <a:endParaRPr kumimoji="1" lang="en-US" altLang="zh-CN" dirty="0" smtClean="0">
              <a:solidFill>
                <a:srgbClr val="339933"/>
              </a:solidFill>
              <a:ea typeface="楷体" panose="02010609060101010101" pitchFamily="49" charset="-122"/>
              <a:cs typeface="Times New Roman" panose="02020603050405020304" pitchFamily="18" charset="0"/>
            </a:endParaRPr>
          </a:p>
        </p:txBody>
      </p:sp>
      <p:sp>
        <p:nvSpPr>
          <p:cNvPr id="16389" name="Text Box 5" descr="蓝色面巾纸"/>
          <p:cNvSpPr txBox="1">
            <a:spLocks noChangeArrowheads="1"/>
          </p:cNvSpPr>
          <p:nvPr/>
        </p:nvSpPr>
        <p:spPr bwMode="auto">
          <a:xfrm>
            <a:off x="395288" y="333375"/>
            <a:ext cx="4392612" cy="476250"/>
          </a:xfrm>
          <a:prstGeom prst="rect">
            <a:avLst/>
          </a:prstGeom>
          <a:blipFill dpi="0" rotWithShape="1">
            <a:blip r:embed="rId2"/>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lnSpc>
                <a:spcPct val="90000"/>
              </a:lnSpc>
              <a:spcBef>
                <a:spcPct val="50000"/>
              </a:spcBef>
            </a:pPr>
            <a:r>
              <a:rPr kumimoji="1" lang="en-US" altLang="zh-CN" sz="2800" dirty="0">
                <a:solidFill>
                  <a:srgbClr val="FF0000"/>
                </a:solidFill>
                <a:ea typeface="隶书" pitchFamily="49" charset="-122"/>
              </a:rPr>
              <a:t>8.2.1  </a:t>
            </a:r>
            <a:r>
              <a:rPr kumimoji="1" lang="zh-CN" altLang="en-US" sz="2800" dirty="0">
                <a:solidFill>
                  <a:srgbClr val="FF0000"/>
                </a:solidFill>
                <a:ea typeface="隶书" pitchFamily="49" charset="-122"/>
              </a:rPr>
              <a:t>邻接矩阵存储方法</a:t>
            </a:r>
            <a:endParaRPr lang="zh-CN" altLang="en-US" sz="2800" dirty="0">
              <a:ea typeface="隶书" pitchFamily="49" charset="-122"/>
            </a:endParaRPr>
          </a:p>
        </p:txBody>
      </p:sp>
      <p:sp>
        <p:nvSpPr>
          <p:cNvPr id="4" name="TextBox 3"/>
          <p:cNvSpPr txBox="1"/>
          <p:nvPr/>
        </p:nvSpPr>
        <p:spPr>
          <a:xfrm>
            <a:off x="785786" y="2071044"/>
            <a:ext cx="6072230" cy="424732"/>
          </a:xfrm>
          <a:prstGeom prst="rect">
            <a:avLst/>
          </a:prstGeom>
          <a:noFill/>
        </p:spPr>
        <p:txBody>
          <a:bodyPr wrap="square" rtlCol="0">
            <a:spAutoFit/>
          </a:bodyPr>
          <a:lstStyle/>
          <a:p>
            <a:pPr algn="l">
              <a:lnSpc>
                <a:spcPct val="90000"/>
              </a:lnSpc>
              <a:spcBef>
                <a:spcPct val="50000"/>
              </a:spcBef>
            </a:pPr>
            <a:r>
              <a:rPr kumimoji="1" lang="en-US" altLang="zh-CN" dirty="0" smtClean="0">
                <a:ea typeface="楷体" panose="02010609060101010101" pitchFamily="49" charset="-122"/>
                <a:cs typeface="Times New Roman" panose="02020603050405020304" pitchFamily="18" charset="0"/>
              </a:rPr>
              <a:t>G</a:t>
            </a:r>
            <a:r>
              <a:rPr kumimoji="1" lang="zh-CN" altLang="en-US" dirty="0" smtClean="0">
                <a:ea typeface="楷体" panose="02010609060101010101" pitchFamily="49" charset="-122"/>
                <a:cs typeface="Times New Roman" panose="02020603050405020304" pitchFamily="18" charset="0"/>
              </a:rPr>
              <a:t>的邻接矩阵</a:t>
            </a:r>
            <a:r>
              <a:rPr kumimoji="1" lang="en-US" altLang="zh-CN" i="1" dirty="0" smtClean="0">
                <a:ea typeface="楷体" panose="02010609060101010101" pitchFamily="49" charset="-122"/>
                <a:cs typeface="Times New Roman" panose="02020603050405020304" pitchFamily="18" charset="0"/>
              </a:rPr>
              <a:t>A</a:t>
            </a:r>
            <a:r>
              <a:rPr kumimoji="1" lang="zh-CN" altLang="en-US" dirty="0" smtClean="0">
                <a:ea typeface="楷体" panose="02010609060101010101" pitchFamily="49" charset="-122"/>
                <a:cs typeface="Times New Roman" panose="02020603050405020304" pitchFamily="18" charset="0"/>
              </a:rPr>
              <a:t>是</a:t>
            </a:r>
            <a:r>
              <a:rPr kumimoji="1" lang="en-US" altLang="zh-CN" i="1" dirty="0" smtClean="0">
                <a:ea typeface="楷体" panose="02010609060101010101" pitchFamily="49" charset="-122"/>
                <a:cs typeface="Times New Roman" panose="02020603050405020304" pitchFamily="18" charset="0"/>
              </a:rPr>
              <a:t>n</a:t>
            </a:r>
            <a:r>
              <a:rPr kumimoji="1" lang="zh-CN" altLang="en-US" smtClean="0">
                <a:ea typeface="楷体" panose="02010609060101010101" pitchFamily="49" charset="-122"/>
                <a:cs typeface="Times New Roman" panose="02020603050405020304" pitchFamily="18" charset="0"/>
              </a:rPr>
              <a:t>阶方阵，其</a:t>
            </a:r>
            <a:r>
              <a:rPr kumimoji="1" lang="zh-CN" altLang="en-US" dirty="0" smtClean="0">
                <a:ea typeface="楷体" panose="02010609060101010101" pitchFamily="49" charset="-122"/>
                <a:cs typeface="Times New Roman" panose="02020603050405020304" pitchFamily="18" charset="0"/>
              </a:rPr>
              <a:t>定义如下：</a:t>
            </a:r>
            <a:endParaRPr lang="zh-CN" altLang="en-US" dirty="0">
              <a:ea typeface="楷体" panose="02010609060101010101" pitchFamily="49" charset="-122"/>
              <a:cs typeface="Times New Roman" panose="02020603050405020304" pitchFamily="18" charset="0"/>
            </a:endParaRPr>
          </a:p>
        </p:txBody>
      </p:sp>
      <p:sp>
        <p:nvSpPr>
          <p:cNvPr id="5" name="TextBox 4"/>
          <p:cNvSpPr txBox="1"/>
          <p:nvPr/>
        </p:nvSpPr>
        <p:spPr>
          <a:xfrm>
            <a:off x="857224" y="2641914"/>
            <a:ext cx="5786478" cy="869315"/>
          </a:xfrm>
          <a:prstGeom prst="rect">
            <a:avLst/>
          </a:prstGeom>
          <a:noFill/>
        </p:spPr>
        <p:txBody>
          <a:bodyPr wrap="square" rtlCol="0">
            <a:spAutoFit/>
          </a:bodyPr>
          <a:lstStyle/>
          <a:p>
            <a:pPr algn="l">
              <a:lnSpc>
                <a:spcPct val="90000"/>
              </a:lnSpc>
              <a:spcBef>
                <a:spcPct val="50000"/>
              </a:spcBef>
            </a:pPr>
            <a:r>
              <a:rPr kumimoji="1" lang="zh-CN" altLang="en-US" sz="2200" dirty="0" smtClean="0">
                <a:ea typeface="楷体" panose="02010609060101010101" pitchFamily="49" charset="-122"/>
                <a:cs typeface="Times New Roman" panose="02020603050405020304" pitchFamily="18" charset="0"/>
              </a:rPr>
              <a:t> （</a:t>
            </a:r>
            <a:r>
              <a:rPr kumimoji="1" lang="en-US" altLang="zh-CN" sz="2200" dirty="0" smtClean="0">
                <a:ea typeface="楷体" panose="02010609060101010101" pitchFamily="49" charset="-122"/>
                <a:cs typeface="Times New Roman" panose="02020603050405020304" pitchFamily="18" charset="0"/>
              </a:rPr>
              <a:t>1</a:t>
            </a:r>
            <a:r>
              <a:rPr kumimoji="1" lang="zh-CN" altLang="en-US" sz="2200" dirty="0" smtClean="0">
                <a:ea typeface="楷体" panose="02010609060101010101" pitchFamily="49" charset="-122"/>
                <a:cs typeface="Times New Roman" panose="02020603050405020304" pitchFamily="18" charset="0"/>
              </a:rPr>
              <a:t>）如果</a:t>
            </a:r>
            <a:r>
              <a:rPr kumimoji="1" lang="en-US" altLang="zh-CN" sz="2200" dirty="0" smtClean="0">
                <a:ea typeface="楷体" panose="02010609060101010101" pitchFamily="49" charset="-122"/>
                <a:cs typeface="Times New Roman" panose="02020603050405020304" pitchFamily="18" charset="0"/>
              </a:rPr>
              <a:t>G</a:t>
            </a:r>
            <a:r>
              <a:rPr kumimoji="1" lang="zh-CN" altLang="en-US" sz="2200" smtClean="0">
                <a:ea typeface="楷体" panose="02010609060101010101" pitchFamily="49" charset="-122"/>
                <a:cs typeface="Times New Roman" panose="02020603050405020304" pitchFamily="18" charset="0"/>
              </a:rPr>
              <a:t>是</a:t>
            </a:r>
            <a:r>
              <a:rPr kumimoji="1" lang="zh-CN" altLang="en-US" sz="2200" smtClean="0">
                <a:solidFill>
                  <a:srgbClr val="FF0000"/>
                </a:solidFill>
                <a:ea typeface="楷体" panose="02010609060101010101" pitchFamily="49" charset="-122"/>
                <a:cs typeface="Times New Roman" panose="02020603050405020304" pitchFamily="18" charset="0"/>
              </a:rPr>
              <a:t>无向图</a:t>
            </a:r>
            <a:r>
              <a:rPr kumimoji="1" lang="zh-CN" altLang="en-US" sz="2200" smtClean="0">
                <a:ea typeface="楷体" panose="02010609060101010101" pitchFamily="49" charset="-122"/>
                <a:cs typeface="Times New Roman" panose="02020603050405020304" pitchFamily="18" charset="0"/>
              </a:rPr>
              <a:t>，则</a:t>
            </a:r>
            <a:r>
              <a:rPr kumimoji="1" lang="zh-CN" altLang="en-US" sz="2200" dirty="0" smtClean="0">
                <a:ea typeface="楷体" panose="02010609060101010101" pitchFamily="49" charset="-122"/>
                <a:cs typeface="Times New Roman" panose="02020603050405020304" pitchFamily="18" charset="0"/>
              </a:rPr>
              <a:t>：</a:t>
            </a:r>
          </a:p>
          <a:p>
            <a:pPr algn="l">
              <a:lnSpc>
                <a:spcPct val="90000"/>
              </a:lnSpc>
              <a:spcBef>
                <a:spcPct val="50000"/>
              </a:spcBef>
            </a:pPr>
            <a:r>
              <a:rPr kumimoji="1" lang="zh-CN" altLang="en-US" sz="2200" dirty="0" smtClean="0">
                <a:ea typeface="楷体" panose="02010609060101010101" pitchFamily="49" charset="-122"/>
                <a:cs typeface="Times New Roman" panose="02020603050405020304" pitchFamily="18" charset="0"/>
              </a:rPr>
              <a:t>         </a:t>
            </a:r>
            <a:r>
              <a:rPr kumimoji="1" lang="en-US" altLang="zh-CN" sz="2200" dirty="0" smtClean="0">
                <a:solidFill>
                  <a:srgbClr val="FF00FF"/>
                </a:solidFill>
                <a:ea typeface="楷体" panose="02010609060101010101" pitchFamily="49" charset="-122"/>
                <a:cs typeface="Times New Roman" panose="02020603050405020304" pitchFamily="18" charset="0"/>
              </a:rPr>
              <a:t>A[</a:t>
            </a:r>
            <a:r>
              <a:rPr kumimoji="1" lang="en-US" altLang="zh-CN" sz="2200" i="1" dirty="0" err="1" smtClean="0">
                <a:solidFill>
                  <a:srgbClr val="FF00FF"/>
                </a:solidFill>
                <a:ea typeface="楷体" panose="02010609060101010101" pitchFamily="49" charset="-122"/>
                <a:cs typeface="Times New Roman" panose="02020603050405020304" pitchFamily="18" charset="0"/>
              </a:rPr>
              <a:t>i</a:t>
            </a:r>
            <a:r>
              <a:rPr kumimoji="1" lang="en-US" altLang="zh-CN" sz="2200" dirty="0" smtClean="0">
                <a:solidFill>
                  <a:srgbClr val="FF00FF"/>
                </a:solidFill>
                <a:ea typeface="楷体" panose="02010609060101010101" pitchFamily="49" charset="-122"/>
                <a:cs typeface="Times New Roman" panose="02020603050405020304" pitchFamily="18" charset="0"/>
              </a:rPr>
              <a:t>][</a:t>
            </a:r>
            <a:r>
              <a:rPr kumimoji="1" lang="en-US" altLang="zh-CN" sz="2200" i="1" dirty="0" smtClean="0">
                <a:solidFill>
                  <a:srgbClr val="FF00FF"/>
                </a:solidFill>
                <a:ea typeface="楷体" panose="02010609060101010101" pitchFamily="49" charset="-122"/>
                <a:cs typeface="Times New Roman" panose="02020603050405020304" pitchFamily="18" charset="0"/>
              </a:rPr>
              <a:t>j</a:t>
            </a:r>
            <a:r>
              <a:rPr kumimoji="1" lang="en-US" altLang="zh-CN" sz="2200" dirty="0" smtClean="0">
                <a:solidFill>
                  <a:srgbClr val="FF00FF"/>
                </a:solidFill>
                <a:ea typeface="楷体" panose="02010609060101010101" pitchFamily="49" charset="-122"/>
                <a:cs typeface="Times New Roman" panose="02020603050405020304" pitchFamily="18" charset="0"/>
              </a:rPr>
              <a:t>]=1</a:t>
            </a:r>
            <a:r>
              <a:rPr kumimoji="1" lang="zh-CN" altLang="en-US" sz="2200" dirty="0" smtClean="0">
                <a:solidFill>
                  <a:srgbClr val="FF00FF"/>
                </a:solidFill>
                <a:ea typeface="楷体" panose="02010609060101010101" pitchFamily="49" charset="-122"/>
                <a:cs typeface="Times New Roman" panose="02020603050405020304" pitchFamily="18" charset="0"/>
              </a:rPr>
              <a:t>：</a:t>
            </a:r>
            <a:r>
              <a:rPr kumimoji="1" lang="zh-CN" altLang="en-US" sz="2200" dirty="0" smtClean="0">
                <a:ea typeface="楷体" panose="02010609060101010101" pitchFamily="49" charset="-122"/>
                <a:cs typeface="Times New Roman" panose="02020603050405020304" pitchFamily="18" charset="0"/>
              </a:rPr>
              <a:t>若</a:t>
            </a:r>
            <a:r>
              <a:rPr kumimoji="1" lang="en-US" altLang="zh-CN" sz="2200" smtClean="0">
                <a:ea typeface="楷体" panose="02010609060101010101" pitchFamily="49" charset="-122"/>
                <a:cs typeface="Times New Roman" panose="02020603050405020304" pitchFamily="18" charset="0"/>
              </a:rPr>
              <a:t>(</a:t>
            </a:r>
            <a:r>
              <a:rPr kumimoji="1" lang="en-US" altLang="zh-CN" sz="2200" i="1" smtClean="0">
                <a:ea typeface="楷体" panose="02010609060101010101" pitchFamily="49" charset="-122"/>
                <a:cs typeface="Times New Roman" panose="02020603050405020304" pitchFamily="18" charset="0"/>
              </a:rPr>
              <a:t>i</a:t>
            </a:r>
            <a:r>
              <a:rPr kumimoji="1" lang="zh-CN" altLang="en-US" sz="2200" smtClean="0">
                <a:ea typeface="楷体" panose="02010609060101010101" pitchFamily="49" charset="-122"/>
                <a:cs typeface="Times New Roman" panose="02020603050405020304" pitchFamily="18" charset="0"/>
              </a:rPr>
              <a:t>，</a:t>
            </a:r>
            <a:r>
              <a:rPr kumimoji="1" lang="en-US" altLang="zh-CN" sz="2200" i="1" smtClean="0">
                <a:ea typeface="楷体" panose="02010609060101010101" pitchFamily="49" charset="-122"/>
                <a:cs typeface="Times New Roman" panose="02020603050405020304" pitchFamily="18" charset="0"/>
              </a:rPr>
              <a:t>j</a:t>
            </a:r>
            <a:r>
              <a:rPr kumimoji="1" lang="en-US" altLang="zh-CN" sz="2200" dirty="0" smtClean="0">
                <a:ea typeface="楷体" panose="02010609060101010101" pitchFamily="49" charset="-122"/>
                <a:cs typeface="Times New Roman" panose="02020603050405020304" pitchFamily="18" charset="0"/>
              </a:rPr>
              <a:t>)∈E(G)    0:</a:t>
            </a:r>
            <a:r>
              <a:rPr kumimoji="1" lang="zh-CN" altLang="en-US" sz="2200" dirty="0" smtClean="0">
                <a:ea typeface="楷体" panose="02010609060101010101" pitchFamily="49" charset="-122"/>
                <a:cs typeface="Times New Roman" panose="02020603050405020304" pitchFamily="18" charset="0"/>
              </a:rPr>
              <a:t>其他</a:t>
            </a:r>
          </a:p>
        </p:txBody>
      </p:sp>
      <p:sp>
        <p:nvSpPr>
          <p:cNvPr id="6" name="TextBox 5"/>
          <p:cNvSpPr txBox="1"/>
          <p:nvPr/>
        </p:nvSpPr>
        <p:spPr>
          <a:xfrm>
            <a:off x="857224" y="3641095"/>
            <a:ext cx="5857916" cy="869315"/>
          </a:xfrm>
          <a:prstGeom prst="rect">
            <a:avLst/>
          </a:prstGeom>
          <a:noFill/>
        </p:spPr>
        <p:txBody>
          <a:bodyPr wrap="square" rtlCol="0">
            <a:spAutoFit/>
          </a:bodyPr>
          <a:lstStyle/>
          <a:p>
            <a:pPr algn="just">
              <a:lnSpc>
                <a:spcPct val="90000"/>
              </a:lnSpc>
              <a:spcBef>
                <a:spcPct val="50000"/>
              </a:spcBef>
            </a:pPr>
            <a:r>
              <a:rPr kumimoji="1" lang="zh-CN" altLang="en-US" sz="2200" dirty="0" smtClean="0">
                <a:ea typeface="楷体" panose="02010609060101010101" pitchFamily="49" charset="-122"/>
                <a:cs typeface="Times New Roman" panose="02020603050405020304" pitchFamily="18" charset="0"/>
              </a:rPr>
              <a:t> （</a:t>
            </a:r>
            <a:r>
              <a:rPr kumimoji="1" lang="en-US" altLang="zh-CN" sz="2200" dirty="0" smtClean="0">
                <a:ea typeface="楷体" panose="02010609060101010101" pitchFamily="49" charset="-122"/>
                <a:cs typeface="Times New Roman" panose="02020603050405020304" pitchFamily="18" charset="0"/>
              </a:rPr>
              <a:t>2</a:t>
            </a:r>
            <a:r>
              <a:rPr kumimoji="1" lang="zh-CN" altLang="en-US" sz="2200" dirty="0" smtClean="0">
                <a:ea typeface="楷体" panose="02010609060101010101" pitchFamily="49" charset="-122"/>
                <a:cs typeface="Times New Roman" panose="02020603050405020304" pitchFamily="18" charset="0"/>
              </a:rPr>
              <a:t>）如果</a:t>
            </a:r>
            <a:r>
              <a:rPr kumimoji="1" lang="en-US" altLang="zh-CN" sz="2200" dirty="0" smtClean="0">
                <a:ea typeface="楷体" panose="02010609060101010101" pitchFamily="49" charset="-122"/>
                <a:cs typeface="Times New Roman" panose="02020603050405020304" pitchFamily="18" charset="0"/>
              </a:rPr>
              <a:t>G</a:t>
            </a:r>
            <a:r>
              <a:rPr kumimoji="1" lang="zh-CN" altLang="en-US" sz="2200" smtClean="0">
                <a:ea typeface="楷体" panose="02010609060101010101" pitchFamily="49" charset="-122"/>
                <a:cs typeface="Times New Roman" panose="02020603050405020304" pitchFamily="18" charset="0"/>
              </a:rPr>
              <a:t>是</a:t>
            </a:r>
            <a:r>
              <a:rPr kumimoji="1" lang="zh-CN" altLang="en-US" sz="2200" smtClean="0">
                <a:solidFill>
                  <a:srgbClr val="FF0000"/>
                </a:solidFill>
                <a:ea typeface="楷体" panose="02010609060101010101" pitchFamily="49" charset="-122"/>
                <a:cs typeface="Times New Roman" panose="02020603050405020304" pitchFamily="18" charset="0"/>
              </a:rPr>
              <a:t>有向图</a:t>
            </a:r>
            <a:r>
              <a:rPr kumimoji="1" lang="zh-CN" altLang="en-US" sz="2200" smtClean="0">
                <a:ea typeface="楷体" panose="02010609060101010101" pitchFamily="49" charset="-122"/>
                <a:cs typeface="Times New Roman" panose="02020603050405020304" pitchFamily="18" charset="0"/>
              </a:rPr>
              <a:t>，则</a:t>
            </a:r>
            <a:r>
              <a:rPr kumimoji="1" lang="zh-CN" altLang="en-US" sz="2200" dirty="0" smtClean="0">
                <a:ea typeface="楷体" panose="02010609060101010101" pitchFamily="49" charset="-122"/>
                <a:cs typeface="Times New Roman" panose="02020603050405020304" pitchFamily="18" charset="0"/>
              </a:rPr>
              <a:t>：</a:t>
            </a:r>
          </a:p>
          <a:p>
            <a:pPr algn="l">
              <a:lnSpc>
                <a:spcPct val="90000"/>
              </a:lnSpc>
              <a:spcBef>
                <a:spcPct val="50000"/>
              </a:spcBef>
            </a:pPr>
            <a:r>
              <a:rPr kumimoji="1" lang="zh-CN" altLang="en-US" sz="2200" dirty="0" smtClean="0">
                <a:ea typeface="楷体" panose="02010609060101010101" pitchFamily="49" charset="-122"/>
                <a:cs typeface="Times New Roman" panose="02020603050405020304" pitchFamily="18" charset="0"/>
              </a:rPr>
              <a:t>        </a:t>
            </a:r>
            <a:r>
              <a:rPr kumimoji="1" lang="en-US" altLang="zh-CN" sz="2200" dirty="0" smtClean="0">
                <a:solidFill>
                  <a:srgbClr val="FF00FF"/>
                </a:solidFill>
                <a:ea typeface="楷体" panose="02010609060101010101" pitchFamily="49" charset="-122"/>
                <a:cs typeface="Times New Roman" panose="02020603050405020304" pitchFamily="18" charset="0"/>
              </a:rPr>
              <a:t>A[</a:t>
            </a:r>
            <a:r>
              <a:rPr kumimoji="1" lang="en-US" altLang="zh-CN" sz="2200" i="1" dirty="0" err="1" smtClean="0">
                <a:solidFill>
                  <a:srgbClr val="FF00FF"/>
                </a:solidFill>
                <a:ea typeface="楷体" panose="02010609060101010101" pitchFamily="49" charset="-122"/>
                <a:cs typeface="Times New Roman" panose="02020603050405020304" pitchFamily="18" charset="0"/>
              </a:rPr>
              <a:t>i</a:t>
            </a:r>
            <a:r>
              <a:rPr kumimoji="1" lang="en-US" altLang="zh-CN" sz="2200" dirty="0" smtClean="0">
                <a:solidFill>
                  <a:srgbClr val="FF00FF"/>
                </a:solidFill>
                <a:ea typeface="楷体" panose="02010609060101010101" pitchFamily="49" charset="-122"/>
                <a:cs typeface="Times New Roman" panose="02020603050405020304" pitchFamily="18" charset="0"/>
              </a:rPr>
              <a:t>][</a:t>
            </a:r>
            <a:r>
              <a:rPr kumimoji="1" lang="en-US" altLang="zh-CN" sz="2200" i="1" dirty="0" smtClean="0">
                <a:solidFill>
                  <a:srgbClr val="FF00FF"/>
                </a:solidFill>
                <a:ea typeface="楷体" panose="02010609060101010101" pitchFamily="49" charset="-122"/>
                <a:cs typeface="Times New Roman" panose="02020603050405020304" pitchFamily="18" charset="0"/>
              </a:rPr>
              <a:t>j</a:t>
            </a:r>
            <a:r>
              <a:rPr kumimoji="1" lang="en-US" altLang="zh-CN" sz="2200" dirty="0" smtClean="0">
                <a:solidFill>
                  <a:srgbClr val="FF00FF"/>
                </a:solidFill>
                <a:ea typeface="楷体" panose="02010609060101010101" pitchFamily="49" charset="-122"/>
                <a:cs typeface="Times New Roman" panose="02020603050405020304" pitchFamily="18" charset="0"/>
              </a:rPr>
              <a:t>]=1</a:t>
            </a:r>
            <a:r>
              <a:rPr kumimoji="1" lang="zh-CN" altLang="en-US" sz="2200" dirty="0" smtClean="0">
                <a:solidFill>
                  <a:srgbClr val="FF00FF"/>
                </a:solidFill>
                <a:ea typeface="楷体" panose="02010609060101010101" pitchFamily="49" charset="-122"/>
                <a:cs typeface="Times New Roman" panose="02020603050405020304" pitchFamily="18" charset="0"/>
              </a:rPr>
              <a:t>：</a:t>
            </a:r>
            <a:r>
              <a:rPr kumimoji="1" lang="zh-CN" altLang="en-US" sz="2200" dirty="0" smtClean="0">
                <a:ea typeface="楷体" panose="02010609060101010101" pitchFamily="49" charset="-122"/>
                <a:cs typeface="Times New Roman" panose="02020603050405020304" pitchFamily="18" charset="0"/>
              </a:rPr>
              <a:t>若</a:t>
            </a:r>
            <a:r>
              <a:rPr kumimoji="1" lang="en-US" altLang="zh-CN" sz="2200" smtClean="0">
                <a:ea typeface="楷体" panose="02010609060101010101" pitchFamily="49" charset="-122"/>
                <a:cs typeface="Times New Roman" panose="02020603050405020304" pitchFamily="18" charset="0"/>
              </a:rPr>
              <a:t>&lt;</a:t>
            </a:r>
            <a:r>
              <a:rPr kumimoji="1" lang="en-US" altLang="zh-CN" sz="2200" i="1" smtClean="0">
                <a:ea typeface="楷体" panose="02010609060101010101" pitchFamily="49" charset="-122"/>
                <a:cs typeface="Times New Roman" panose="02020603050405020304" pitchFamily="18" charset="0"/>
              </a:rPr>
              <a:t>i</a:t>
            </a:r>
            <a:r>
              <a:rPr kumimoji="1" lang="zh-CN" altLang="en-US" sz="2200" smtClean="0">
                <a:ea typeface="楷体" panose="02010609060101010101" pitchFamily="49" charset="-122"/>
                <a:cs typeface="Times New Roman" panose="02020603050405020304" pitchFamily="18" charset="0"/>
              </a:rPr>
              <a:t>，</a:t>
            </a:r>
            <a:r>
              <a:rPr kumimoji="1" lang="en-US" altLang="zh-CN" sz="2200" i="1" smtClean="0">
                <a:ea typeface="楷体" panose="02010609060101010101" pitchFamily="49" charset="-122"/>
                <a:cs typeface="Times New Roman" panose="02020603050405020304" pitchFamily="18" charset="0"/>
              </a:rPr>
              <a:t>j</a:t>
            </a:r>
            <a:r>
              <a:rPr kumimoji="1" lang="en-US" altLang="zh-CN" sz="2200" dirty="0" smtClean="0">
                <a:ea typeface="楷体" panose="02010609060101010101" pitchFamily="49" charset="-122"/>
                <a:cs typeface="Times New Roman" panose="02020603050405020304" pitchFamily="18" charset="0"/>
              </a:rPr>
              <a:t>&gt;∈E(G)   0:</a:t>
            </a:r>
            <a:r>
              <a:rPr kumimoji="1" lang="zh-CN" altLang="en-US" sz="2200" dirty="0" smtClean="0">
                <a:ea typeface="楷体" panose="02010609060101010101" pitchFamily="49" charset="-122"/>
                <a:cs typeface="Times New Roman" panose="02020603050405020304" pitchFamily="18" charset="0"/>
              </a:rPr>
              <a:t>其他</a:t>
            </a:r>
            <a:endParaRPr lang="zh-CN" altLang="en-US" sz="2200" dirty="0">
              <a:ea typeface="楷体" panose="02010609060101010101" pitchFamily="49" charset="-122"/>
              <a:cs typeface="Times New Roman" panose="02020603050405020304" pitchFamily="18" charset="0"/>
            </a:endParaRPr>
          </a:p>
        </p:txBody>
      </p:sp>
      <p:sp>
        <p:nvSpPr>
          <p:cNvPr id="17410" name="Text Box 2"/>
          <p:cNvSpPr txBox="1">
            <a:spLocks noChangeArrowheads="1"/>
          </p:cNvSpPr>
          <p:nvPr/>
        </p:nvSpPr>
        <p:spPr bwMode="auto">
          <a:xfrm>
            <a:off x="972820" y="4622800"/>
            <a:ext cx="7398385" cy="1071880"/>
          </a:xfrm>
          <a:prstGeom prst="rect">
            <a:avLst/>
          </a:prstGeom>
          <a:noFill/>
          <a:ln w="9525">
            <a:noFill/>
            <a:miter lim="800000"/>
          </a:ln>
          <a:effectLst/>
        </p:spPr>
        <p:txBody>
          <a:bodyPr wrap="square">
            <a:spAutoFit/>
          </a:bodyPr>
          <a:lstStyle/>
          <a:p>
            <a:pPr algn="l">
              <a:lnSpc>
                <a:spcPct val="120000"/>
              </a:lnSpc>
              <a:spcBef>
                <a:spcPct val="50000"/>
              </a:spcBef>
            </a:pPr>
            <a:r>
              <a:rPr kumimoji="1" lang="zh-CN" altLang="en-US" sz="2200" dirty="0">
                <a:ea typeface="楷体" panose="02010609060101010101" pitchFamily="49" charset="-122"/>
                <a:cs typeface="Times New Roman" panose="02020603050405020304" pitchFamily="18" charset="0"/>
              </a:rPr>
              <a:t>（</a:t>
            </a:r>
            <a:r>
              <a:rPr kumimoji="1" lang="en-US" altLang="zh-CN" sz="2200" dirty="0">
                <a:ea typeface="楷体" panose="02010609060101010101" pitchFamily="49" charset="-122"/>
                <a:cs typeface="Times New Roman" panose="02020603050405020304" pitchFamily="18" charset="0"/>
              </a:rPr>
              <a:t>3</a:t>
            </a:r>
            <a:r>
              <a:rPr kumimoji="1" lang="zh-CN" altLang="en-US" sz="2200" dirty="0">
                <a:ea typeface="楷体" panose="02010609060101010101" pitchFamily="49" charset="-122"/>
                <a:cs typeface="Times New Roman" panose="02020603050405020304" pitchFamily="18" charset="0"/>
              </a:rPr>
              <a:t>）如果</a:t>
            </a:r>
            <a:r>
              <a:rPr kumimoji="1" lang="en-US" altLang="zh-CN" sz="2200" dirty="0">
                <a:ea typeface="楷体" panose="02010609060101010101" pitchFamily="49" charset="-122"/>
                <a:cs typeface="Times New Roman" panose="02020603050405020304" pitchFamily="18" charset="0"/>
              </a:rPr>
              <a:t>G</a:t>
            </a:r>
            <a:r>
              <a:rPr kumimoji="1" lang="zh-CN" altLang="en-US" sz="2200" dirty="0">
                <a:ea typeface="楷体" panose="02010609060101010101" pitchFamily="49" charset="-122"/>
                <a:cs typeface="Times New Roman" panose="02020603050405020304" pitchFamily="18" charset="0"/>
              </a:rPr>
              <a:t>是</a:t>
            </a:r>
            <a:r>
              <a:rPr kumimoji="1" lang="zh-CN" altLang="en-US" sz="2200" dirty="0">
                <a:solidFill>
                  <a:srgbClr val="FF0000"/>
                </a:solidFill>
                <a:ea typeface="楷体" panose="02010609060101010101" pitchFamily="49" charset="-122"/>
                <a:cs typeface="Times New Roman" panose="02020603050405020304" pitchFamily="18" charset="0"/>
              </a:rPr>
              <a:t>带权</a:t>
            </a:r>
            <a:r>
              <a:rPr kumimoji="1" lang="zh-CN" altLang="en-US" sz="2200" dirty="0" smtClean="0">
                <a:solidFill>
                  <a:srgbClr val="FF0000"/>
                </a:solidFill>
                <a:ea typeface="楷体" panose="02010609060101010101" pitchFamily="49" charset="-122"/>
                <a:cs typeface="Times New Roman" panose="02020603050405020304" pitchFamily="18" charset="0"/>
              </a:rPr>
              <a:t>无向图</a:t>
            </a:r>
            <a:r>
              <a:rPr kumimoji="1" lang="zh-CN" altLang="en-US" sz="2200" dirty="0" smtClean="0">
                <a:ea typeface="楷体" panose="02010609060101010101" pitchFamily="49" charset="-122"/>
                <a:cs typeface="Times New Roman" panose="02020603050405020304" pitchFamily="18" charset="0"/>
              </a:rPr>
              <a:t>，则</a:t>
            </a:r>
            <a:r>
              <a:rPr kumimoji="1" lang="zh-CN" altLang="en-US" sz="2200" dirty="0">
                <a:ea typeface="楷体" panose="02010609060101010101" pitchFamily="49" charset="-122"/>
                <a:cs typeface="Times New Roman" panose="02020603050405020304" pitchFamily="18" charset="0"/>
              </a:rPr>
              <a:t>：</a:t>
            </a:r>
          </a:p>
          <a:p>
            <a:pPr algn="l">
              <a:lnSpc>
                <a:spcPct val="120000"/>
              </a:lnSpc>
              <a:spcBef>
                <a:spcPct val="50000"/>
              </a:spcBef>
            </a:pPr>
            <a:r>
              <a:rPr kumimoji="1" lang="zh-CN" altLang="en-US" sz="2200" dirty="0">
                <a:ea typeface="楷体" panose="02010609060101010101" pitchFamily="49" charset="-122"/>
                <a:cs typeface="Times New Roman" panose="02020603050405020304" pitchFamily="18" charset="0"/>
              </a:rPr>
              <a:t>      </a:t>
            </a:r>
            <a:r>
              <a:rPr kumimoji="1" lang="en-US" altLang="zh-CN" sz="2200" dirty="0">
                <a:solidFill>
                  <a:srgbClr val="FF00FF"/>
                </a:solidFill>
                <a:ea typeface="楷体" panose="02010609060101010101" pitchFamily="49" charset="-122"/>
                <a:cs typeface="Times New Roman" panose="02020603050405020304" pitchFamily="18" charset="0"/>
              </a:rPr>
              <a:t>A[</a:t>
            </a:r>
            <a:r>
              <a:rPr kumimoji="1" lang="en-US" altLang="zh-CN" sz="2200" i="1" dirty="0" err="1">
                <a:solidFill>
                  <a:srgbClr val="FF00FF"/>
                </a:solidFill>
                <a:ea typeface="楷体" panose="02010609060101010101" pitchFamily="49" charset="-122"/>
                <a:cs typeface="Times New Roman" panose="02020603050405020304" pitchFamily="18" charset="0"/>
              </a:rPr>
              <a:t>i</a:t>
            </a:r>
            <a:r>
              <a:rPr kumimoji="1" lang="en-US" altLang="zh-CN" sz="2200" dirty="0">
                <a:solidFill>
                  <a:srgbClr val="FF00FF"/>
                </a:solidFill>
                <a:ea typeface="楷体" panose="02010609060101010101" pitchFamily="49" charset="-122"/>
                <a:cs typeface="Times New Roman" panose="02020603050405020304" pitchFamily="18" charset="0"/>
              </a:rPr>
              <a:t>][</a:t>
            </a:r>
            <a:r>
              <a:rPr kumimoji="1" lang="en-US" altLang="zh-CN" sz="2200" i="1" dirty="0">
                <a:solidFill>
                  <a:srgbClr val="FF00FF"/>
                </a:solidFill>
                <a:ea typeface="楷体" panose="02010609060101010101" pitchFamily="49" charset="-122"/>
                <a:cs typeface="Times New Roman" panose="02020603050405020304" pitchFamily="18" charset="0"/>
              </a:rPr>
              <a:t>j</a:t>
            </a:r>
            <a:r>
              <a:rPr kumimoji="1" lang="en-US" altLang="zh-CN" sz="2200" dirty="0">
                <a:solidFill>
                  <a:srgbClr val="FF00FF"/>
                </a:solidFill>
                <a:ea typeface="楷体" panose="02010609060101010101" pitchFamily="49" charset="-122"/>
                <a:cs typeface="Times New Roman" panose="02020603050405020304" pitchFamily="18" charset="0"/>
              </a:rPr>
              <a:t>]= </a:t>
            </a:r>
            <a:r>
              <a:rPr kumimoji="1" lang="en-US" altLang="zh-CN" sz="2200" i="1" dirty="0" err="1">
                <a:solidFill>
                  <a:srgbClr val="FF00FF"/>
                </a:solidFill>
                <a:ea typeface="楷体" panose="02010609060101010101" pitchFamily="49" charset="-122"/>
                <a:cs typeface="Times New Roman" panose="02020603050405020304" pitchFamily="18" charset="0"/>
              </a:rPr>
              <a:t>w</a:t>
            </a:r>
            <a:r>
              <a:rPr kumimoji="1" lang="en-US" altLang="zh-CN" sz="2200" i="1" baseline="-30000" dirty="0" err="1">
                <a:solidFill>
                  <a:srgbClr val="FF00FF"/>
                </a:solidFill>
                <a:ea typeface="楷体" panose="02010609060101010101" pitchFamily="49" charset="-122"/>
                <a:cs typeface="Times New Roman" panose="02020603050405020304" pitchFamily="18" charset="0"/>
              </a:rPr>
              <a:t>ij</a:t>
            </a:r>
            <a:r>
              <a:rPr kumimoji="1" lang="en-US" altLang="zh-CN" sz="2200" dirty="0">
                <a:solidFill>
                  <a:srgbClr val="FF00FF"/>
                </a:solidFill>
                <a:ea typeface="楷体" panose="02010609060101010101" pitchFamily="49" charset="-122"/>
                <a:cs typeface="Times New Roman" panose="02020603050405020304" pitchFamily="18" charset="0"/>
              </a:rPr>
              <a:t> </a:t>
            </a:r>
            <a:r>
              <a:rPr kumimoji="1" lang="zh-CN" altLang="en-US" sz="2200" dirty="0">
                <a:solidFill>
                  <a:srgbClr val="FF00FF"/>
                </a:solidFill>
                <a:ea typeface="楷体" panose="02010609060101010101" pitchFamily="49" charset="-122"/>
                <a:cs typeface="Times New Roman" panose="02020603050405020304" pitchFamily="18" charset="0"/>
              </a:rPr>
              <a:t>：</a:t>
            </a:r>
            <a:r>
              <a:rPr kumimoji="1" lang="zh-CN" altLang="en-US" sz="2200" dirty="0">
                <a:ea typeface="楷体" panose="02010609060101010101" pitchFamily="49" charset="-122"/>
                <a:cs typeface="Times New Roman" panose="02020603050405020304" pitchFamily="18" charset="0"/>
              </a:rPr>
              <a:t>若</a:t>
            </a:r>
            <a:r>
              <a:rPr kumimoji="1" lang="en-US" altLang="zh-CN" sz="2200" i="1" dirty="0" err="1">
                <a:ea typeface="楷体" panose="02010609060101010101" pitchFamily="49" charset="-122"/>
                <a:cs typeface="Times New Roman" panose="02020603050405020304" pitchFamily="18" charset="0"/>
              </a:rPr>
              <a:t>i</a:t>
            </a:r>
            <a:r>
              <a:rPr kumimoji="1" lang="en-US" altLang="zh-CN" sz="2200" dirty="0" err="1">
                <a:latin typeface="+mj-ea"/>
                <a:ea typeface="+mj-ea"/>
                <a:cs typeface="Times New Roman" panose="02020603050405020304" pitchFamily="18" charset="0"/>
              </a:rPr>
              <a:t>≠</a:t>
            </a:r>
            <a:r>
              <a:rPr kumimoji="1" lang="en-US" altLang="zh-CN" sz="2200" i="1" dirty="0" err="1">
                <a:ea typeface="楷体" panose="02010609060101010101" pitchFamily="49" charset="-122"/>
                <a:cs typeface="Times New Roman" panose="02020603050405020304" pitchFamily="18" charset="0"/>
              </a:rPr>
              <a:t>j</a:t>
            </a:r>
            <a:r>
              <a:rPr kumimoji="1" lang="zh-CN" altLang="en-US" sz="2200" dirty="0">
                <a:ea typeface="楷体" panose="02010609060101010101" pitchFamily="49" charset="-122"/>
                <a:cs typeface="Times New Roman" panose="02020603050405020304" pitchFamily="18" charset="0"/>
              </a:rPr>
              <a:t>且</a:t>
            </a:r>
            <a:r>
              <a:rPr kumimoji="1" lang="en-US" altLang="zh-CN" sz="2200" dirty="0">
                <a:ea typeface="楷体" panose="02010609060101010101" pitchFamily="49" charset="-122"/>
                <a:cs typeface="Times New Roman" panose="02020603050405020304" pitchFamily="18" charset="0"/>
              </a:rPr>
              <a:t>(</a:t>
            </a:r>
            <a:r>
              <a:rPr kumimoji="1" lang="en-US" altLang="zh-CN" sz="2200" i="1" dirty="0" err="1" smtClean="0">
                <a:ea typeface="楷体" panose="02010609060101010101" pitchFamily="49" charset="-122"/>
                <a:cs typeface="Times New Roman" panose="02020603050405020304" pitchFamily="18" charset="0"/>
              </a:rPr>
              <a:t>i</a:t>
            </a:r>
            <a:r>
              <a:rPr kumimoji="1" lang="zh-CN" altLang="en-US" sz="2200" dirty="0" smtClean="0">
                <a:ea typeface="楷体" panose="02010609060101010101" pitchFamily="49" charset="-122"/>
                <a:cs typeface="Times New Roman" panose="02020603050405020304" pitchFamily="18" charset="0"/>
              </a:rPr>
              <a:t>，</a:t>
            </a:r>
            <a:r>
              <a:rPr kumimoji="1" lang="en-US" altLang="zh-CN" sz="2200" i="1" dirty="0" smtClean="0">
                <a:ea typeface="楷体" panose="02010609060101010101" pitchFamily="49" charset="-122"/>
                <a:cs typeface="Times New Roman" panose="02020603050405020304" pitchFamily="18" charset="0"/>
              </a:rPr>
              <a:t>j</a:t>
            </a:r>
            <a:r>
              <a:rPr kumimoji="1" lang="en-US" altLang="zh-CN" sz="2200" dirty="0">
                <a:ea typeface="楷体" panose="02010609060101010101" pitchFamily="49" charset="-122"/>
                <a:cs typeface="Times New Roman" panose="02020603050405020304" pitchFamily="18" charset="0"/>
              </a:rPr>
              <a:t>)∈E(G)    0</a:t>
            </a:r>
            <a:r>
              <a:rPr kumimoji="1" lang="zh-CN" altLang="en-US" sz="2200" dirty="0">
                <a:ea typeface="楷体" panose="02010609060101010101" pitchFamily="49" charset="-122"/>
                <a:cs typeface="Times New Roman" panose="02020603050405020304" pitchFamily="18" charset="0"/>
              </a:rPr>
              <a:t>：</a:t>
            </a:r>
            <a:r>
              <a:rPr kumimoji="1" lang="en-US" altLang="zh-CN" sz="2200" i="1" dirty="0" err="1">
                <a:ea typeface="楷体" panose="02010609060101010101" pitchFamily="49" charset="-122"/>
                <a:cs typeface="Times New Roman" panose="02020603050405020304" pitchFamily="18" charset="0"/>
              </a:rPr>
              <a:t>i</a:t>
            </a:r>
            <a:r>
              <a:rPr kumimoji="1" lang="en-US" altLang="zh-CN" sz="2200" dirty="0">
                <a:ea typeface="楷体" panose="02010609060101010101" pitchFamily="49" charset="-122"/>
                <a:cs typeface="Times New Roman" panose="02020603050405020304" pitchFamily="18" charset="0"/>
              </a:rPr>
              <a:t>=</a:t>
            </a:r>
            <a:r>
              <a:rPr kumimoji="1" lang="en-US" altLang="zh-CN" sz="2200" i="1" dirty="0">
                <a:ea typeface="楷体" panose="02010609060101010101" pitchFamily="49" charset="-122"/>
                <a:cs typeface="Times New Roman" panose="02020603050405020304" pitchFamily="18" charset="0"/>
              </a:rPr>
              <a:t>j</a:t>
            </a:r>
            <a:r>
              <a:rPr kumimoji="1" lang="en-US" altLang="zh-CN" sz="2200" dirty="0">
                <a:ea typeface="楷体" panose="02010609060101010101" pitchFamily="49" charset="-122"/>
                <a:cs typeface="Times New Roman" panose="02020603050405020304" pitchFamily="18" charset="0"/>
              </a:rPr>
              <a:t>    ∞</a:t>
            </a:r>
            <a:r>
              <a:rPr kumimoji="1" lang="zh-CN" altLang="en-US" sz="2200" dirty="0">
                <a:ea typeface="楷体" panose="02010609060101010101" pitchFamily="49" charset="-122"/>
                <a:cs typeface="Times New Roman" panose="02020603050405020304" pitchFamily="18" charset="0"/>
              </a:rPr>
              <a:t>：</a:t>
            </a:r>
            <a:r>
              <a:rPr kumimoji="1" lang="zh-CN" altLang="en-US" sz="2200" dirty="0" smtClean="0">
                <a:ea typeface="楷体" panose="02010609060101010101" pitchFamily="49" charset="-122"/>
                <a:cs typeface="Times New Roman" panose="02020603050405020304" pitchFamily="18" charset="0"/>
              </a:rPr>
              <a:t>其他</a:t>
            </a:r>
            <a:endParaRPr kumimoji="1" lang="zh-CN" altLang="en-US" sz="2200" dirty="0">
              <a:ea typeface="楷体" panose="02010609060101010101" pitchFamily="49" charset="-122"/>
              <a:cs typeface="Times New Roman" panose="02020603050405020304" pitchFamily="18" charset="0"/>
            </a:endParaRPr>
          </a:p>
        </p:txBody>
      </p:sp>
      <p:sp>
        <p:nvSpPr>
          <p:cNvPr id="3" name="TextBox 2"/>
          <p:cNvSpPr txBox="1"/>
          <p:nvPr/>
        </p:nvSpPr>
        <p:spPr>
          <a:xfrm>
            <a:off x="972820" y="5730875"/>
            <a:ext cx="7538085" cy="1071880"/>
          </a:xfrm>
          <a:prstGeom prst="rect">
            <a:avLst/>
          </a:prstGeom>
          <a:noFill/>
        </p:spPr>
        <p:txBody>
          <a:bodyPr wrap="square" rtlCol="0">
            <a:spAutoFit/>
          </a:bodyPr>
          <a:lstStyle/>
          <a:p>
            <a:pPr algn="l">
              <a:lnSpc>
                <a:spcPct val="120000"/>
              </a:lnSpc>
              <a:spcBef>
                <a:spcPct val="50000"/>
              </a:spcBef>
            </a:pPr>
            <a:r>
              <a:rPr kumimoji="1" lang="zh-CN" altLang="en-US" sz="2200" dirty="0" smtClean="0">
                <a:ea typeface="楷体" panose="02010609060101010101" pitchFamily="49" charset="-122"/>
                <a:cs typeface="Times New Roman" panose="02020603050405020304" pitchFamily="18" charset="0"/>
              </a:rPr>
              <a:t>（</a:t>
            </a:r>
            <a:r>
              <a:rPr kumimoji="1" lang="en-US" altLang="zh-CN" sz="2200" dirty="0" smtClean="0">
                <a:ea typeface="楷体" panose="02010609060101010101" pitchFamily="49" charset="-122"/>
                <a:cs typeface="Times New Roman" panose="02020603050405020304" pitchFamily="18" charset="0"/>
              </a:rPr>
              <a:t>4</a:t>
            </a:r>
            <a:r>
              <a:rPr kumimoji="1" lang="zh-CN" altLang="en-US" sz="2200" dirty="0" smtClean="0">
                <a:ea typeface="楷体" panose="02010609060101010101" pitchFamily="49" charset="-122"/>
                <a:cs typeface="Times New Roman" panose="02020603050405020304" pitchFamily="18" charset="0"/>
              </a:rPr>
              <a:t>）如果</a:t>
            </a:r>
            <a:r>
              <a:rPr kumimoji="1" lang="en-US" altLang="zh-CN" sz="2200" dirty="0" smtClean="0">
                <a:ea typeface="楷体" panose="02010609060101010101" pitchFamily="49" charset="-122"/>
                <a:cs typeface="Times New Roman" panose="02020603050405020304" pitchFamily="18" charset="0"/>
              </a:rPr>
              <a:t>G</a:t>
            </a:r>
            <a:r>
              <a:rPr kumimoji="1" lang="zh-CN" altLang="en-US" sz="2200" dirty="0" smtClean="0">
                <a:ea typeface="楷体" panose="02010609060101010101" pitchFamily="49" charset="-122"/>
                <a:cs typeface="Times New Roman" panose="02020603050405020304" pitchFamily="18" charset="0"/>
              </a:rPr>
              <a:t>是</a:t>
            </a:r>
            <a:r>
              <a:rPr kumimoji="1" lang="zh-CN" altLang="en-US" sz="2200" dirty="0" smtClean="0">
                <a:solidFill>
                  <a:srgbClr val="FF0000"/>
                </a:solidFill>
                <a:ea typeface="楷体" panose="02010609060101010101" pitchFamily="49" charset="-122"/>
                <a:cs typeface="Times New Roman" panose="02020603050405020304" pitchFamily="18" charset="0"/>
              </a:rPr>
              <a:t>带</a:t>
            </a:r>
            <a:r>
              <a:rPr kumimoji="1" lang="zh-CN" altLang="en-US" sz="2200" smtClean="0">
                <a:solidFill>
                  <a:srgbClr val="FF0000"/>
                </a:solidFill>
                <a:ea typeface="楷体" panose="02010609060101010101" pitchFamily="49" charset="-122"/>
                <a:cs typeface="Times New Roman" panose="02020603050405020304" pitchFamily="18" charset="0"/>
              </a:rPr>
              <a:t>权有向图</a:t>
            </a:r>
            <a:r>
              <a:rPr kumimoji="1" lang="zh-CN" altLang="en-US" sz="2200" smtClean="0">
                <a:ea typeface="楷体" panose="02010609060101010101" pitchFamily="49" charset="-122"/>
                <a:cs typeface="Times New Roman" panose="02020603050405020304" pitchFamily="18" charset="0"/>
              </a:rPr>
              <a:t>，则</a:t>
            </a:r>
            <a:r>
              <a:rPr kumimoji="1" lang="zh-CN" altLang="en-US" sz="2200" dirty="0" smtClean="0">
                <a:ea typeface="楷体" panose="02010609060101010101" pitchFamily="49" charset="-122"/>
                <a:cs typeface="Times New Roman" panose="02020603050405020304" pitchFamily="18" charset="0"/>
              </a:rPr>
              <a:t>：</a:t>
            </a:r>
          </a:p>
          <a:p>
            <a:pPr algn="l">
              <a:lnSpc>
                <a:spcPct val="120000"/>
              </a:lnSpc>
              <a:spcBef>
                <a:spcPct val="50000"/>
              </a:spcBef>
            </a:pPr>
            <a:r>
              <a:rPr kumimoji="1" lang="zh-CN" altLang="en-US" sz="2200" dirty="0" smtClean="0">
                <a:ea typeface="楷体" panose="02010609060101010101" pitchFamily="49" charset="-122"/>
                <a:cs typeface="Times New Roman" panose="02020603050405020304" pitchFamily="18" charset="0"/>
              </a:rPr>
              <a:t>      </a:t>
            </a:r>
            <a:r>
              <a:rPr kumimoji="1" lang="en-US" altLang="zh-CN" sz="2200" dirty="0" smtClean="0">
                <a:solidFill>
                  <a:srgbClr val="FF00FF"/>
                </a:solidFill>
                <a:ea typeface="楷体" panose="02010609060101010101" pitchFamily="49" charset="-122"/>
                <a:cs typeface="Times New Roman" panose="02020603050405020304" pitchFamily="18" charset="0"/>
              </a:rPr>
              <a:t>A[</a:t>
            </a:r>
            <a:r>
              <a:rPr kumimoji="1" lang="en-US" altLang="zh-CN" sz="2200" i="1" dirty="0" err="1" smtClean="0">
                <a:solidFill>
                  <a:srgbClr val="FF00FF"/>
                </a:solidFill>
                <a:ea typeface="楷体" panose="02010609060101010101" pitchFamily="49" charset="-122"/>
                <a:cs typeface="Times New Roman" panose="02020603050405020304" pitchFamily="18" charset="0"/>
              </a:rPr>
              <a:t>i</a:t>
            </a:r>
            <a:r>
              <a:rPr kumimoji="1" lang="en-US" altLang="zh-CN" sz="2200" dirty="0" smtClean="0">
                <a:solidFill>
                  <a:srgbClr val="FF00FF"/>
                </a:solidFill>
                <a:ea typeface="楷体" panose="02010609060101010101" pitchFamily="49" charset="-122"/>
                <a:cs typeface="Times New Roman" panose="02020603050405020304" pitchFamily="18" charset="0"/>
              </a:rPr>
              <a:t>][</a:t>
            </a:r>
            <a:r>
              <a:rPr kumimoji="1" lang="en-US" altLang="zh-CN" sz="2200" i="1" dirty="0" smtClean="0">
                <a:solidFill>
                  <a:srgbClr val="FF00FF"/>
                </a:solidFill>
                <a:ea typeface="楷体" panose="02010609060101010101" pitchFamily="49" charset="-122"/>
                <a:cs typeface="Times New Roman" panose="02020603050405020304" pitchFamily="18" charset="0"/>
              </a:rPr>
              <a:t>j</a:t>
            </a:r>
            <a:r>
              <a:rPr kumimoji="1" lang="en-US" altLang="zh-CN" sz="2200" dirty="0" smtClean="0">
                <a:solidFill>
                  <a:srgbClr val="FF00FF"/>
                </a:solidFill>
                <a:ea typeface="楷体" panose="02010609060101010101" pitchFamily="49" charset="-122"/>
                <a:cs typeface="Times New Roman" panose="02020603050405020304" pitchFamily="18" charset="0"/>
              </a:rPr>
              <a:t>]=  </a:t>
            </a:r>
            <a:r>
              <a:rPr kumimoji="1" lang="en-US" altLang="zh-CN" sz="2200" i="1" dirty="0" err="1" smtClean="0">
                <a:solidFill>
                  <a:srgbClr val="FF00FF"/>
                </a:solidFill>
                <a:ea typeface="楷体" panose="02010609060101010101" pitchFamily="49" charset="-122"/>
                <a:cs typeface="Times New Roman" panose="02020603050405020304" pitchFamily="18" charset="0"/>
              </a:rPr>
              <a:t>w</a:t>
            </a:r>
            <a:r>
              <a:rPr kumimoji="1" lang="en-US" altLang="zh-CN" sz="2200" i="1" baseline="-30000" dirty="0" err="1" smtClean="0">
                <a:solidFill>
                  <a:srgbClr val="FF00FF"/>
                </a:solidFill>
                <a:ea typeface="楷体" panose="02010609060101010101" pitchFamily="49" charset="-122"/>
                <a:cs typeface="Times New Roman" panose="02020603050405020304" pitchFamily="18" charset="0"/>
              </a:rPr>
              <a:t>ij</a:t>
            </a:r>
            <a:r>
              <a:rPr kumimoji="1" lang="en-US" altLang="zh-CN" sz="2200" i="1" dirty="0" smtClean="0">
                <a:solidFill>
                  <a:srgbClr val="FF00FF"/>
                </a:solidFill>
                <a:ea typeface="楷体" panose="02010609060101010101" pitchFamily="49" charset="-122"/>
                <a:cs typeface="Times New Roman" panose="02020603050405020304" pitchFamily="18" charset="0"/>
              </a:rPr>
              <a:t> </a:t>
            </a:r>
            <a:r>
              <a:rPr kumimoji="1" lang="zh-CN" altLang="en-US" sz="2200" dirty="0" smtClean="0">
                <a:solidFill>
                  <a:srgbClr val="FF00FF"/>
                </a:solidFill>
                <a:ea typeface="楷体" panose="02010609060101010101" pitchFamily="49" charset="-122"/>
                <a:cs typeface="Times New Roman" panose="02020603050405020304" pitchFamily="18" charset="0"/>
              </a:rPr>
              <a:t>：</a:t>
            </a:r>
            <a:r>
              <a:rPr kumimoji="1" lang="zh-CN" altLang="en-US" sz="2200" dirty="0" smtClean="0">
                <a:ea typeface="楷体" panose="02010609060101010101" pitchFamily="49" charset="-122"/>
                <a:cs typeface="Times New Roman" panose="02020603050405020304" pitchFamily="18" charset="0"/>
              </a:rPr>
              <a:t>若</a:t>
            </a:r>
            <a:r>
              <a:rPr kumimoji="1" lang="en-US" altLang="zh-CN" sz="2200" i="1" dirty="0" err="1" smtClean="0">
                <a:ea typeface="楷体" panose="02010609060101010101" pitchFamily="49" charset="-122"/>
                <a:cs typeface="Times New Roman" panose="02020603050405020304" pitchFamily="18" charset="0"/>
              </a:rPr>
              <a:t>i</a:t>
            </a:r>
            <a:r>
              <a:rPr kumimoji="1" lang="en-US" altLang="zh-CN" sz="2200" dirty="0" err="1" smtClean="0">
                <a:latin typeface="+mj-ea"/>
                <a:ea typeface="+mj-ea"/>
                <a:cs typeface="Times New Roman" panose="02020603050405020304" pitchFamily="18" charset="0"/>
              </a:rPr>
              <a:t>≠</a:t>
            </a:r>
            <a:r>
              <a:rPr kumimoji="1" lang="en-US" altLang="zh-CN" sz="2200" i="1" dirty="0" err="1" smtClean="0">
                <a:ea typeface="楷体" panose="02010609060101010101" pitchFamily="49" charset="-122"/>
                <a:cs typeface="Times New Roman" panose="02020603050405020304" pitchFamily="18" charset="0"/>
              </a:rPr>
              <a:t>j</a:t>
            </a:r>
            <a:r>
              <a:rPr kumimoji="1" lang="zh-CN" altLang="en-US" sz="2200" dirty="0" smtClean="0">
                <a:ea typeface="楷体" panose="02010609060101010101" pitchFamily="49" charset="-122"/>
                <a:cs typeface="Times New Roman" panose="02020603050405020304" pitchFamily="18" charset="0"/>
              </a:rPr>
              <a:t>且</a:t>
            </a:r>
            <a:r>
              <a:rPr kumimoji="1" lang="en-US" altLang="zh-CN" sz="2200" smtClean="0">
                <a:ea typeface="楷体" panose="02010609060101010101" pitchFamily="49" charset="-122"/>
                <a:cs typeface="Times New Roman" panose="02020603050405020304" pitchFamily="18" charset="0"/>
              </a:rPr>
              <a:t>&lt;</a:t>
            </a:r>
            <a:r>
              <a:rPr kumimoji="1" lang="en-US" altLang="zh-CN" sz="2200" i="1" smtClean="0">
                <a:ea typeface="楷体" panose="02010609060101010101" pitchFamily="49" charset="-122"/>
                <a:cs typeface="Times New Roman" panose="02020603050405020304" pitchFamily="18" charset="0"/>
              </a:rPr>
              <a:t>i</a:t>
            </a:r>
            <a:r>
              <a:rPr kumimoji="1" lang="zh-CN" altLang="en-US" sz="2200" smtClean="0">
                <a:ea typeface="楷体" panose="02010609060101010101" pitchFamily="49" charset="-122"/>
                <a:cs typeface="Times New Roman" panose="02020603050405020304" pitchFamily="18" charset="0"/>
              </a:rPr>
              <a:t>，</a:t>
            </a:r>
            <a:r>
              <a:rPr kumimoji="1" lang="en-US" altLang="zh-CN" sz="2200" i="1" smtClean="0">
                <a:ea typeface="楷体" panose="02010609060101010101" pitchFamily="49" charset="-122"/>
                <a:cs typeface="Times New Roman" panose="02020603050405020304" pitchFamily="18" charset="0"/>
              </a:rPr>
              <a:t>j</a:t>
            </a:r>
            <a:r>
              <a:rPr kumimoji="1" lang="en-US" altLang="zh-CN" sz="2200" dirty="0" smtClean="0">
                <a:ea typeface="楷体" panose="02010609060101010101" pitchFamily="49" charset="-122"/>
                <a:cs typeface="Times New Roman" panose="02020603050405020304" pitchFamily="18" charset="0"/>
              </a:rPr>
              <a:t>&gt;∈E(G)   0</a:t>
            </a:r>
            <a:r>
              <a:rPr kumimoji="1" lang="zh-CN" altLang="en-US" sz="2200" dirty="0" smtClean="0">
                <a:ea typeface="楷体" panose="02010609060101010101" pitchFamily="49" charset="-122"/>
                <a:cs typeface="Times New Roman" panose="02020603050405020304" pitchFamily="18" charset="0"/>
              </a:rPr>
              <a:t>：</a:t>
            </a:r>
            <a:r>
              <a:rPr kumimoji="1" lang="en-US" altLang="zh-CN" sz="2200" i="1" dirty="0" err="1" smtClean="0">
                <a:ea typeface="楷体" panose="02010609060101010101" pitchFamily="49" charset="-122"/>
                <a:cs typeface="Times New Roman" panose="02020603050405020304" pitchFamily="18" charset="0"/>
              </a:rPr>
              <a:t>i</a:t>
            </a:r>
            <a:r>
              <a:rPr kumimoji="1" lang="en-US" altLang="zh-CN" sz="2200" dirty="0" smtClean="0">
                <a:ea typeface="楷体" panose="02010609060101010101" pitchFamily="49" charset="-122"/>
                <a:cs typeface="Times New Roman" panose="02020603050405020304" pitchFamily="18" charset="0"/>
              </a:rPr>
              <a:t>=</a:t>
            </a:r>
            <a:r>
              <a:rPr kumimoji="1" lang="en-US" altLang="zh-CN" sz="2200" i="1" dirty="0" smtClean="0">
                <a:ea typeface="楷体" panose="02010609060101010101" pitchFamily="49" charset="-122"/>
                <a:cs typeface="Times New Roman" panose="02020603050405020304" pitchFamily="18" charset="0"/>
              </a:rPr>
              <a:t>j</a:t>
            </a:r>
            <a:r>
              <a:rPr kumimoji="1" lang="zh-CN" altLang="en-US" sz="2200" dirty="0" smtClean="0">
                <a:ea typeface="楷体" panose="02010609060101010101" pitchFamily="49" charset="-122"/>
                <a:cs typeface="Times New Roman" panose="02020603050405020304" pitchFamily="18" charset="0"/>
              </a:rPr>
              <a:t>　∞：其他</a:t>
            </a:r>
            <a:endParaRPr lang="zh-CN" altLang="en-US" sz="2200" dirty="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7410" grpId="0"/>
      <p:bldP spid="3" grpId="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 descr="信纸"/>
          <p:cNvSpPr txBox="1">
            <a:spLocks noChangeArrowheads="1"/>
          </p:cNvSpPr>
          <p:nvPr/>
        </p:nvSpPr>
        <p:spPr bwMode="auto">
          <a:xfrm>
            <a:off x="1428728" y="428604"/>
            <a:ext cx="6072230" cy="584775"/>
          </a:xfrm>
          <a:prstGeom prst="rect">
            <a:avLst/>
          </a:prstGeom>
          <a:blipFill dpi="0" rotWithShape="1">
            <a:blip r:embed="rId2"/>
            <a:srcRect/>
            <a:tile tx="0" ty="0" sx="100000" sy="100000" flip="none" algn="tl"/>
          </a:blipFill>
          <a:ln w="9525">
            <a:noFill/>
            <a:miter lim="800000"/>
          </a:ln>
          <a:effectLst>
            <a:prstShdw prst="shdw17" dist="17961" dir="2700000">
              <a:srgbClr val="FFFFCC">
                <a:gamma/>
                <a:shade val="60000"/>
                <a:invGamma/>
              </a:srgbClr>
            </a:prstShdw>
          </a:effectLst>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3200" spc="50" smtClean="0">
                <a:ln w="11430"/>
                <a:solidFill>
                  <a:srgbClr val="FF0000"/>
                </a:solidFill>
                <a:effectLst>
                  <a:outerShdw blurRad="76200" dist="50800" dir="5400000" algn="tl" rotWithShape="0">
                    <a:srgbClr val="000000">
                      <a:alpha val="65000"/>
                    </a:srgbClr>
                  </a:outerShdw>
                </a:effectLst>
                <a:ea typeface="隶书" pitchFamily="49" charset="-122"/>
                <a:cs typeface="Times New Roman" panose="02020603050405020304" pitchFamily="18" charset="0"/>
              </a:rPr>
              <a:t>8.8  </a:t>
            </a:r>
            <a:r>
              <a:rPr kumimoji="1" lang="zh-CN" altLang="en-US" sz="3200" spc="50" smtClean="0">
                <a:ln w="11430"/>
                <a:solidFill>
                  <a:srgbClr val="FF0000"/>
                </a:solidFill>
                <a:effectLst>
                  <a:outerShdw blurRad="76200" dist="50800" dir="5400000" algn="tl" rotWithShape="0">
                    <a:srgbClr val="000000">
                      <a:alpha val="65000"/>
                    </a:srgbClr>
                  </a:outerShdw>
                </a:effectLst>
                <a:ea typeface="隶书" pitchFamily="49" charset="-122"/>
                <a:cs typeface="Times New Roman" panose="02020603050405020304" pitchFamily="18" charset="0"/>
              </a:rPr>
              <a:t>“</a:t>
            </a:r>
            <a:r>
              <a:rPr lang="zh-CN" altLang="en-US" sz="3200" smtClean="0">
                <a:solidFill>
                  <a:srgbClr val="FF0000"/>
                </a:solidFill>
                <a:ea typeface="隶书" pitchFamily="49" charset="-122"/>
                <a:cs typeface="Times New Roman" panose="02020603050405020304" pitchFamily="18" charset="0"/>
                <a:sym typeface="Wingdings" panose="05000000000000000000" pitchFamily="2" charset="2"/>
              </a:rPr>
              <a:t>小</a:t>
            </a:r>
            <a:r>
              <a:rPr kumimoji="1" lang="zh-CN" altLang="en-US" sz="3200" smtClean="0">
                <a:solidFill>
                  <a:srgbClr val="FF0000"/>
                </a:solidFill>
                <a:ea typeface="隶书" pitchFamily="49" charset="-122"/>
                <a:cs typeface="Times New Roman" panose="02020603050405020304" pitchFamily="18" charset="0"/>
              </a:rPr>
              <a:t>算法”解决“大问题”</a:t>
            </a:r>
            <a:endParaRPr kumimoji="1" lang="zh-CN" altLang="en-US" sz="3200" spc="50" dirty="0">
              <a:ln w="11430"/>
              <a:solidFill>
                <a:srgbClr val="FF0000"/>
              </a:solidFill>
              <a:effectLst>
                <a:outerShdw blurRad="76200" dist="50800" dir="5400000" algn="tl" rotWithShape="0">
                  <a:srgbClr val="000000">
                    <a:alpha val="65000"/>
                  </a:srgbClr>
                </a:outerShdw>
              </a:effectLst>
              <a:ea typeface="隶书" pitchFamily="49" charset="-122"/>
              <a:cs typeface="Times New Roman" panose="02020603050405020304" pitchFamily="18" charset="0"/>
            </a:endParaRPr>
          </a:p>
        </p:txBody>
      </p:sp>
      <p:sp>
        <p:nvSpPr>
          <p:cNvPr id="10" name="TextBox 9"/>
          <p:cNvSpPr txBox="1"/>
          <p:nvPr/>
        </p:nvSpPr>
        <p:spPr>
          <a:xfrm>
            <a:off x="3143240" y="1571612"/>
            <a:ext cx="428628" cy="369332"/>
          </a:xfrm>
          <a:prstGeom prst="rect">
            <a:avLst/>
          </a:prstGeom>
          <a:noFill/>
        </p:spPr>
        <p:txBody>
          <a:bodyPr wrap="square" lIns="0" tIns="0" rIns="0" bIns="0" rtlCol="0">
            <a:spAutoFit/>
          </a:bodyPr>
          <a:lstStyle/>
          <a:p>
            <a:pPr algn="l"/>
            <a:r>
              <a:rPr lang="zh-CN" altLang="en-US" smtClean="0">
                <a:solidFill>
                  <a:srgbClr val="FF00FF"/>
                </a:solidFill>
                <a:latin typeface="楷体" panose="02010609060101010101" pitchFamily="49" charset="-122"/>
                <a:ea typeface="楷体" panose="02010609060101010101" pitchFamily="49" charset="-122"/>
                <a:cs typeface="Times New Roman" panose="02020603050405020304" pitchFamily="18" charset="0"/>
                <a:sym typeface="Symbol" panose="05050102010706020507"/>
              </a:rPr>
              <a:t></a:t>
            </a:r>
            <a:endParaRPr lang="zh-CN" altLang="en-US">
              <a:latin typeface="楷体" panose="02010609060101010101" pitchFamily="49" charset="-122"/>
              <a:ea typeface="楷体" panose="02010609060101010101" pitchFamily="49" charset="-122"/>
              <a:cs typeface="Times New Roman" panose="02020603050405020304" pitchFamily="18" charset="0"/>
            </a:endParaRPr>
          </a:p>
        </p:txBody>
      </p:sp>
      <p:sp>
        <p:nvSpPr>
          <p:cNvPr id="11" name="TextBox 10"/>
          <p:cNvSpPr txBox="1"/>
          <p:nvPr/>
        </p:nvSpPr>
        <p:spPr>
          <a:xfrm>
            <a:off x="1071538" y="2571744"/>
            <a:ext cx="7072362" cy="2123658"/>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lnSpc>
                <a:spcPct val="150000"/>
              </a:lnSpc>
              <a:buBlip>
                <a:blip r:embed="rId3"/>
              </a:buBlip>
            </a:pPr>
            <a:r>
              <a:rPr lang="zh-CN" altLang="en-US" sz="2200" dirty="0" smtClean="0">
                <a:ea typeface="楷体" panose="02010609060101010101" pitchFamily="49" charset="-122"/>
                <a:cs typeface="Times New Roman" panose="02020603050405020304" pitchFamily="18" charset="0"/>
              </a:rPr>
              <a:t>线性结构可以看成是</a:t>
            </a:r>
            <a:r>
              <a:rPr lang="zh-CN" altLang="en-US" sz="2200" dirty="0" smtClean="0">
                <a:ea typeface="楷体" panose="02010609060101010101" pitchFamily="49" charset="-122"/>
                <a:cs typeface="Times New Roman" panose="02020603050405020304" pitchFamily="18" charset="0"/>
                <a:sym typeface="Symbol" panose="05050102010706020507"/>
              </a:rPr>
              <a:t>树形结构的特殊情况。</a:t>
            </a:r>
            <a:endParaRPr lang="en-US" altLang="zh-CN" sz="2200" dirty="0" smtClean="0">
              <a:ea typeface="楷体" panose="02010609060101010101" pitchFamily="49" charset="-122"/>
              <a:cs typeface="Times New Roman" panose="02020603050405020304" pitchFamily="18" charset="0"/>
              <a:sym typeface="Symbol" panose="05050102010706020507"/>
            </a:endParaRPr>
          </a:p>
          <a:p>
            <a:pPr marL="457200" indent="-457200" algn="l">
              <a:lnSpc>
                <a:spcPct val="150000"/>
              </a:lnSpc>
              <a:buBlip>
                <a:blip r:embed="rId3"/>
              </a:buBlip>
            </a:pPr>
            <a:r>
              <a:rPr lang="zh-CN" altLang="en-US" sz="2200" dirty="0" smtClean="0">
                <a:ea typeface="楷体" panose="02010609060101010101" pitchFamily="49" charset="-122"/>
                <a:cs typeface="Times New Roman" panose="02020603050405020304" pitchFamily="18" charset="0"/>
                <a:sym typeface="Symbol" panose="05050102010706020507"/>
              </a:rPr>
              <a:t>树形结构</a:t>
            </a:r>
            <a:r>
              <a:rPr lang="zh-CN" altLang="en-US" sz="2200" dirty="0" smtClean="0">
                <a:ea typeface="楷体" panose="02010609060101010101" pitchFamily="49" charset="-122"/>
                <a:cs typeface="Times New Roman" panose="02020603050405020304" pitchFamily="18" charset="0"/>
              </a:rPr>
              <a:t>可以看成是图</a:t>
            </a:r>
            <a:r>
              <a:rPr lang="zh-CN" altLang="en-US" sz="2200" dirty="0" smtClean="0">
                <a:ea typeface="楷体" panose="02010609060101010101" pitchFamily="49" charset="-122"/>
                <a:cs typeface="Times New Roman" panose="02020603050405020304" pitchFamily="18" charset="0"/>
                <a:sym typeface="Symbol" panose="05050102010706020507"/>
              </a:rPr>
              <a:t>形结构的特殊情况。</a:t>
            </a:r>
            <a:endParaRPr lang="en-US" altLang="zh-CN" sz="2200" dirty="0" smtClean="0">
              <a:ea typeface="楷体" panose="02010609060101010101" pitchFamily="49" charset="-122"/>
              <a:cs typeface="Times New Roman" panose="02020603050405020304" pitchFamily="18" charset="0"/>
              <a:sym typeface="Symbol" panose="05050102010706020507"/>
            </a:endParaRPr>
          </a:p>
          <a:p>
            <a:pPr marL="457200" indent="-457200" algn="l">
              <a:lnSpc>
                <a:spcPct val="150000"/>
              </a:lnSpc>
              <a:buBlip>
                <a:blip r:embed="rId3"/>
              </a:buBlip>
            </a:pPr>
            <a:r>
              <a:rPr lang="zh-CN" altLang="en-US" sz="2200" dirty="0" smtClean="0">
                <a:ea typeface="楷体" panose="02010609060101010101" pitchFamily="49" charset="-122"/>
                <a:cs typeface="Times New Roman" panose="02020603050405020304" pitchFamily="18" charset="0"/>
              </a:rPr>
              <a:t>图</a:t>
            </a:r>
            <a:r>
              <a:rPr lang="zh-CN" altLang="en-US" sz="2200" dirty="0" smtClean="0">
                <a:ea typeface="楷体" panose="02010609060101010101" pitchFamily="49" charset="-122"/>
                <a:cs typeface="Times New Roman" panose="02020603050405020304" pitchFamily="18" charset="0"/>
                <a:sym typeface="Symbol" panose="05050102010706020507"/>
              </a:rPr>
              <a:t>形结构是最普遍的一类数据结构，具有广泛的实际应用。</a:t>
            </a:r>
            <a:endParaRPr lang="en-US" altLang="zh-CN" sz="2200" dirty="0" smtClean="0">
              <a:ea typeface="楷体" panose="02010609060101010101" pitchFamily="49" charset="-122"/>
              <a:cs typeface="Times New Roman" panose="02020603050405020304" pitchFamily="18" charset="0"/>
              <a:sym typeface="Symbol" panose="05050102010706020507"/>
            </a:endParaRPr>
          </a:p>
        </p:txBody>
      </p:sp>
      <p:sp>
        <p:nvSpPr>
          <p:cNvPr id="12" name="矩形 11"/>
          <p:cNvSpPr/>
          <p:nvPr/>
        </p:nvSpPr>
        <p:spPr>
          <a:xfrm>
            <a:off x="1500166" y="1571612"/>
            <a:ext cx="1428760" cy="50006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zh-CN" altLang="en-US" smtClean="0">
                <a:ea typeface="楷体" panose="02010609060101010101" pitchFamily="49" charset="-122"/>
                <a:cs typeface="Times New Roman" panose="02020603050405020304" pitchFamily="18" charset="0"/>
              </a:rPr>
              <a:t>线性结构</a:t>
            </a:r>
            <a:endParaRPr lang="zh-CN" altLang="en-US"/>
          </a:p>
        </p:txBody>
      </p:sp>
      <p:sp>
        <p:nvSpPr>
          <p:cNvPr id="13" name="矩形 12"/>
          <p:cNvSpPr/>
          <p:nvPr/>
        </p:nvSpPr>
        <p:spPr>
          <a:xfrm>
            <a:off x="3643306" y="1571612"/>
            <a:ext cx="1428760" cy="50006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zh-CN" altLang="en-US" smtClean="0">
                <a:ea typeface="楷体" panose="02010609060101010101" pitchFamily="49" charset="-122"/>
                <a:cs typeface="Times New Roman" panose="02020603050405020304" pitchFamily="18" charset="0"/>
                <a:sym typeface="Symbol" panose="05050102010706020507"/>
              </a:rPr>
              <a:t>树形结构</a:t>
            </a:r>
            <a:endParaRPr lang="zh-CN" altLang="en-US"/>
          </a:p>
        </p:txBody>
      </p:sp>
      <p:sp>
        <p:nvSpPr>
          <p:cNvPr id="14" name="矩形 13"/>
          <p:cNvSpPr/>
          <p:nvPr/>
        </p:nvSpPr>
        <p:spPr>
          <a:xfrm>
            <a:off x="5786446" y="1571612"/>
            <a:ext cx="1428760" cy="500066"/>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zh-CN" altLang="en-US" smtClean="0">
                <a:ea typeface="楷体" panose="02010609060101010101" pitchFamily="49" charset="-122"/>
                <a:cs typeface="Times New Roman" panose="02020603050405020304" pitchFamily="18" charset="0"/>
                <a:sym typeface="Symbol" panose="05050102010706020507"/>
              </a:rPr>
              <a:t>图形结构</a:t>
            </a:r>
            <a:endParaRPr lang="zh-CN" altLang="en-US"/>
          </a:p>
        </p:txBody>
      </p:sp>
      <p:sp>
        <p:nvSpPr>
          <p:cNvPr id="15" name="TextBox 14"/>
          <p:cNvSpPr txBox="1"/>
          <p:nvPr/>
        </p:nvSpPr>
        <p:spPr>
          <a:xfrm>
            <a:off x="5286380" y="1571612"/>
            <a:ext cx="428628" cy="369332"/>
          </a:xfrm>
          <a:prstGeom prst="rect">
            <a:avLst/>
          </a:prstGeom>
          <a:noFill/>
        </p:spPr>
        <p:txBody>
          <a:bodyPr wrap="square" lIns="0" tIns="0" rIns="0" bIns="0" rtlCol="0">
            <a:spAutoFit/>
          </a:bodyPr>
          <a:lstStyle/>
          <a:p>
            <a:pPr algn="l"/>
            <a:r>
              <a:rPr lang="zh-CN" altLang="en-US" smtClean="0">
                <a:solidFill>
                  <a:srgbClr val="FF00FF"/>
                </a:solidFill>
                <a:latin typeface="楷体" panose="02010609060101010101" pitchFamily="49" charset="-122"/>
                <a:ea typeface="楷体" panose="02010609060101010101" pitchFamily="49" charset="-122"/>
                <a:cs typeface="Times New Roman" panose="02020603050405020304" pitchFamily="18" charset="0"/>
                <a:sym typeface="Symbol" panose="05050102010706020507"/>
              </a:rPr>
              <a:t></a:t>
            </a:r>
            <a:endParaRPr lang="zh-CN" altLang="en-US">
              <a:latin typeface="楷体" panose="02010609060101010101" pitchFamily="49" charset="-122"/>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200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8" name="Text Box 15"/>
          <p:cNvSpPr txBox="1">
            <a:spLocks noChangeArrowheads="1"/>
          </p:cNvSpPr>
          <p:nvPr/>
        </p:nvSpPr>
        <p:spPr bwMode="auto">
          <a:xfrm>
            <a:off x="5264176" y="1628775"/>
            <a:ext cx="2951162" cy="457200"/>
          </a:xfrm>
          <a:prstGeom prst="rect">
            <a:avLst/>
          </a:prstGeom>
          <a:noFill/>
          <a:ln w="19050" algn="ctr">
            <a:noFill/>
            <a:miter lim="800000"/>
            <a:tailEnd type="none" w="med" len="lg"/>
          </a:ln>
        </p:spPr>
        <p:txBody>
          <a:bodyPr>
            <a:spAutoFit/>
          </a:bodyPr>
          <a:lstStyle/>
          <a:p>
            <a:pPr eaLnBrk="1" hangingPunct="1">
              <a:spcBef>
                <a:spcPct val="50000"/>
              </a:spcBef>
            </a:pPr>
            <a:r>
              <a:rPr lang="zh-CN" altLang="en-US" dirty="0">
                <a:solidFill>
                  <a:srgbClr val="FF00FF"/>
                </a:solidFill>
                <a:ea typeface="楷体" panose="02010609060101010101" pitchFamily="49" charset="-122"/>
                <a:cs typeface="Times New Roman" panose="02020603050405020304" pitchFamily="18" charset="0"/>
              </a:rPr>
              <a:t>找路径：</a:t>
            </a:r>
            <a:r>
              <a:rPr lang="en-US" altLang="zh-CN" i="1" dirty="0" err="1">
                <a:solidFill>
                  <a:srgbClr val="FF00FF"/>
                </a:solidFill>
                <a:ea typeface="楷体" panose="02010609060101010101" pitchFamily="49" charset="-122"/>
                <a:cs typeface="Times New Roman" panose="02020603050405020304" pitchFamily="18" charset="0"/>
              </a:rPr>
              <a:t>A</a:t>
            </a:r>
            <a:r>
              <a:rPr lang="en-US" altLang="zh-CN" dirty="0" err="1">
                <a:solidFill>
                  <a:srgbClr val="FF00FF"/>
                </a:solidFill>
                <a:ea typeface="楷体" panose="02010609060101010101" pitchFamily="49" charset="-122"/>
                <a:cs typeface="Times New Roman" panose="02020603050405020304" pitchFamily="18" charset="0"/>
                <a:sym typeface="Symbol" panose="05050102010706020507" pitchFamily="18" charset="2"/>
              </a:rPr>
              <a:t></a:t>
            </a:r>
            <a:r>
              <a:rPr lang="en-US" altLang="zh-CN" i="1" dirty="0" err="1">
                <a:solidFill>
                  <a:srgbClr val="FF00FF"/>
                </a:solidFill>
                <a:ea typeface="楷体" panose="02010609060101010101" pitchFamily="49" charset="-122"/>
                <a:cs typeface="Times New Roman" panose="02020603050405020304" pitchFamily="18" charset="0"/>
                <a:sym typeface="Symbol" panose="05050102010706020507" pitchFamily="18" charset="2"/>
              </a:rPr>
              <a:t>B</a:t>
            </a:r>
            <a:endParaRPr lang="en-US" altLang="zh-CN" i="1" dirty="0">
              <a:solidFill>
                <a:srgbClr val="FF00FF"/>
              </a:solidFill>
              <a:ea typeface="楷体" panose="02010609060101010101" pitchFamily="49" charset="-122"/>
              <a:cs typeface="Times New Roman" panose="02020603050405020304" pitchFamily="18" charset="0"/>
              <a:sym typeface="Symbol" panose="05050102010706020507" pitchFamily="18" charset="2"/>
            </a:endParaRPr>
          </a:p>
        </p:txBody>
      </p:sp>
      <p:sp>
        <p:nvSpPr>
          <p:cNvPr id="62527" name="Line 64"/>
          <p:cNvSpPr>
            <a:spLocks noChangeShapeType="1"/>
          </p:cNvSpPr>
          <p:nvPr/>
        </p:nvSpPr>
        <p:spPr bwMode="auto">
          <a:xfrm flipH="1" flipV="1">
            <a:off x="3542574" y="4917564"/>
            <a:ext cx="720725" cy="1079500"/>
          </a:xfrm>
          <a:prstGeom prst="line">
            <a:avLst/>
          </a:prstGeom>
          <a:noFill/>
          <a:ln w="38100" cap="rnd">
            <a:solidFill>
              <a:srgbClr val="FF0000"/>
            </a:solidFill>
            <a:prstDash val="sysDot"/>
            <a:round/>
            <a:tailEnd type="stealth" w="med" len="lg"/>
          </a:ln>
        </p:spPr>
        <p:txBody>
          <a:bodyPr wrap="none"/>
          <a:lstStyle/>
          <a:p>
            <a:endParaRPr lang="zh-CN" altLang="en-US"/>
          </a:p>
        </p:txBody>
      </p:sp>
      <p:sp>
        <p:nvSpPr>
          <p:cNvPr id="62528" name="Freeform 65"/>
          <p:cNvSpPr/>
          <p:nvPr/>
        </p:nvSpPr>
        <p:spPr bwMode="auto">
          <a:xfrm>
            <a:off x="2925036" y="4827076"/>
            <a:ext cx="617538" cy="90488"/>
          </a:xfrm>
          <a:custGeom>
            <a:avLst/>
            <a:gdLst>
              <a:gd name="T0" fmla="*/ 389 w 389"/>
              <a:gd name="T1" fmla="*/ 57 h 57"/>
              <a:gd name="T2" fmla="*/ 0 w 389"/>
              <a:gd name="T3" fmla="*/ 0 h 57"/>
              <a:gd name="T4" fmla="*/ 0 60000 65536"/>
              <a:gd name="T5" fmla="*/ 0 60000 65536"/>
              <a:gd name="T6" fmla="*/ 0 w 389"/>
              <a:gd name="T7" fmla="*/ 0 h 57"/>
              <a:gd name="T8" fmla="*/ 389 w 389"/>
              <a:gd name="T9" fmla="*/ 57 h 57"/>
            </a:gdLst>
            <a:ahLst/>
            <a:cxnLst>
              <a:cxn ang="T4">
                <a:pos x="T0" y="T1"/>
              </a:cxn>
              <a:cxn ang="T5">
                <a:pos x="T2" y="T3"/>
              </a:cxn>
            </a:cxnLst>
            <a:rect l="T6" t="T7" r="T8" b="T9"/>
            <a:pathLst>
              <a:path w="389" h="57">
                <a:moveTo>
                  <a:pt x="389" y="57"/>
                </a:moveTo>
                <a:lnTo>
                  <a:pt x="0" y="0"/>
                </a:lnTo>
              </a:path>
            </a:pathLst>
          </a:custGeom>
          <a:noFill/>
          <a:ln w="38100" cap="rnd">
            <a:solidFill>
              <a:srgbClr val="FF0000"/>
            </a:solidFill>
            <a:prstDash val="sysDot"/>
            <a:round/>
            <a:tailEnd type="stealth" w="med" len="lg"/>
          </a:ln>
        </p:spPr>
        <p:txBody>
          <a:bodyPr wrap="none"/>
          <a:lstStyle/>
          <a:p>
            <a:endParaRPr lang="zh-CN" altLang="en-US"/>
          </a:p>
        </p:txBody>
      </p:sp>
      <p:sp>
        <p:nvSpPr>
          <p:cNvPr id="62529" name="Line 66"/>
          <p:cNvSpPr>
            <a:spLocks noChangeShapeType="1"/>
          </p:cNvSpPr>
          <p:nvPr/>
        </p:nvSpPr>
        <p:spPr bwMode="auto">
          <a:xfrm flipH="1">
            <a:off x="1886811" y="4844539"/>
            <a:ext cx="1008063" cy="144462"/>
          </a:xfrm>
          <a:prstGeom prst="line">
            <a:avLst/>
          </a:prstGeom>
          <a:noFill/>
          <a:ln w="38100" cap="rnd">
            <a:solidFill>
              <a:srgbClr val="FF0000"/>
            </a:solidFill>
            <a:prstDash val="sysDot"/>
            <a:round/>
            <a:tailEnd type="stealth" w="med" len="lg"/>
          </a:ln>
        </p:spPr>
        <p:txBody>
          <a:bodyPr wrap="none"/>
          <a:lstStyle/>
          <a:p>
            <a:endParaRPr lang="zh-CN" altLang="en-US"/>
          </a:p>
        </p:txBody>
      </p:sp>
      <p:sp>
        <p:nvSpPr>
          <p:cNvPr id="62530" name="Line 67"/>
          <p:cNvSpPr>
            <a:spLocks noChangeShapeType="1"/>
          </p:cNvSpPr>
          <p:nvPr/>
        </p:nvSpPr>
        <p:spPr bwMode="auto">
          <a:xfrm flipH="1">
            <a:off x="1597886" y="4989001"/>
            <a:ext cx="288925" cy="1008063"/>
          </a:xfrm>
          <a:prstGeom prst="line">
            <a:avLst/>
          </a:prstGeom>
          <a:noFill/>
          <a:ln w="38100" cap="rnd">
            <a:solidFill>
              <a:srgbClr val="FF0000"/>
            </a:solidFill>
            <a:prstDash val="sysDot"/>
            <a:round/>
            <a:tailEnd type="stealth" w="med" len="lg"/>
          </a:ln>
        </p:spPr>
        <p:txBody>
          <a:bodyPr wrap="none"/>
          <a:lstStyle/>
          <a:p>
            <a:endParaRPr lang="zh-CN" altLang="en-US"/>
          </a:p>
        </p:txBody>
      </p:sp>
      <p:sp>
        <p:nvSpPr>
          <p:cNvPr id="62531" name="Text Box 68"/>
          <p:cNvSpPr txBox="1">
            <a:spLocks noChangeArrowheads="1"/>
          </p:cNvSpPr>
          <p:nvPr/>
        </p:nvSpPr>
        <p:spPr bwMode="auto">
          <a:xfrm>
            <a:off x="5330855" y="3569617"/>
            <a:ext cx="2741607" cy="430887"/>
          </a:xfrm>
          <a:prstGeom prst="rect">
            <a:avLst/>
          </a:prstGeom>
          <a:noFill/>
          <a:ln w="19050" algn="ctr">
            <a:noFill/>
            <a:miter lim="800000"/>
            <a:tailEnd type="none" w="med" len="lg"/>
          </a:ln>
        </p:spPr>
        <p:txBody>
          <a:bodyPr wrap="square">
            <a:spAutoFit/>
          </a:bodyPr>
          <a:lstStyle/>
          <a:p>
            <a:pPr marL="457200" indent="-457200" algn="l" eaLnBrk="1" hangingPunct="1">
              <a:spcBef>
                <a:spcPct val="50000"/>
              </a:spcBef>
              <a:buFontTx/>
              <a:buAutoNum type="circleNumDbPlain"/>
            </a:pPr>
            <a:r>
              <a:rPr lang="zh-CN" altLang="en-US" sz="2200" dirty="0">
                <a:ea typeface="楷体" panose="02010609060101010101" pitchFamily="49" charset="-122"/>
                <a:cs typeface="Times New Roman" panose="02020603050405020304" pitchFamily="18" charset="0"/>
              </a:rPr>
              <a:t>膨胀所有物体</a:t>
            </a:r>
            <a:r>
              <a:rPr lang="zh-CN" altLang="en-US" sz="2200" dirty="0" smtClean="0">
                <a:ea typeface="楷体" panose="02010609060101010101" pitchFamily="49" charset="-122"/>
                <a:cs typeface="Times New Roman" panose="02020603050405020304" pitchFamily="18" charset="0"/>
              </a:rPr>
              <a:t>。</a:t>
            </a:r>
            <a:endParaRPr lang="zh-CN" altLang="en-US" sz="2200" dirty="0">
              <a:ea typeface="楷体" panose="02010609060101010101" pitchFamily="49" charset="-122"/>
              <a:cs typeface="Times New Roman" panose="02020603050405020304" pitchFamily="18" charset="0"/>
            </a:endParaRPr>
          </a:p>
        </p:txBody>
      </p:sp>
      <p:grpSp>
        <p:nvGrpSpPr>
          <p:cNvPr id="2" name="组合 81"/>
          <p:cNvGrpSpPr/>
          <p:nvPr/>
        </p:nvGrpSpPr>
        <p:grpSpPr>
          <a:xfrm>
            <a:off x="1101725" y="2797175"/>
            <a:ext cx="3254375" cy="1655763"/>
            <a:chOff x="1101725" y="2797175"/>
            <a:chExt cx="3254375" cy="1655763"/>
          </a:xfrm>
        </p:grpSpPr>
        <p:sp>
          <p:nvSpPr>
            <p:cNvPr id="62479" name="Freeform 16"/>
            <p:cNvSpPr/>
            <p:nvPr/>
          </p:nvSpPr>
          <p:spPr bwMode="auto">
            <a:xfrm>
              <a:off x="1101725" y="2797175"/>
              <a:ext cx="3175" cy="1609725"/>
            </a:xfrm>
            <a:custGeom>
              <a:avLst/>
              <a:gdLst>
                <a:gd name="T0" fmla="*/ 0 w 2"/>
                <a:gd name="T1" fmla="*/ 0 h 1014"/>
                <a:gd name="T2" fmla="*/ 2 w 2"/>
                <a:gd name="T3" fmla="*/ 1014 h 1014"/>
                <a:gd name="T4" fmla="*/ 0 60000 65536"/>
                <a:gd name="T5" fmla="*/ 0 60000 65536"/>
                <a:gd name="T6" fmla="*/ 0 w 2"/>
                <a:gd name="T7" fmla="*/ 0 h 1014"/>
                <a:gd name="T8" fmla="*/ 2 w 2"/>
                <a:gd name="T9" fmla="*/ 1014 h 1014"/>
              </a:gdLst>
              <a:ahLst/>
              <a:cxnLst>
                <a:cxn ang="T4">
                  <a:pos x="T0" y="T1"/>
                </a:cxn>
                <a:cxn ang="T5">
                  <a:pos x="T2" y="T3"/>
                </a:cxn>
              </a:cxnLst>
              <a:rect l="T6" t="T7" r="T8" b="T9"/>
              <a:pathLst>
                <a:path w="2" h="1014">
                  <a:moveTo>
                    <a:pt x="0" y="0"/>
                  </a:moveTo>
                  <a:lnTo>
                    <a:pt x="2" y="1014"/>
                  </a:lnTo>
                </a:path>
              </a:pathLst>
            </a:custGeom>
            <a:noFill/>
            <a:ln w="57150">
              <a:solidFill>
                <a:srgbClr val="3333FF"/>
              </a:solidFill>
              <a:round/>
              <a:tailEnd type="none" w="med" len="lg"/>
            </a:ln>
          </p:spPr>
          <p:txBody>
            <a:bodyPr wrap="none"/>
            <a:lstStyle/>
            <a:p>
              <a:endParaRPr lang="zh-CN" altLang="en-US"/>
            </a:p>
          </p:txBody>
        </p:sp>
        <p:sp>
          <p:nvSpPr>
            <p:cNvPr id="62480" name="Line 17"/>
            <p:cNvSpPr>
              <a:spLocks noChangeShapeType="1"/>
            </p:cNvSpPr>
            <p:nvPr/>
          </p:nvSpPr>
          <p:spPr bwMode="auto">
            <a:xfrm>
              <a:off x="1114425" y="2822575"/>
              <a:ext cx="3241675" cy="0"/>
            </a:xfrm>
            <a:prstGeom prst="line">
              <a:avLst/>
            </a:prstGeom>
            <a:noFill/>
            <a:ln w="57150">
              <a:solidFill>
                <a:srgbClr val="3333FF"/>
              </a:solidFill>
              <a:round/>
              <a:tailEnd type="none" w="med" len="lg"/>
            </a:ln>
          </p:spPr>
          <p:txBody>
            <a:bodyPr wrap="none"/>
            <a:lstStyle/>
            <a:p>
              <a:endParaRPr lang="zh-CN" altLang="en-US"/>
            </a:p>
          </p:txBody>
        </p:sp>
        <p:sp>
          <p:nvSpPr>
            <p:cNvPr id="62481" name="Line 18"/>
            <p:cNvSpPr>
              <a:spLocks noChangeShapeType="1"/>
            </p:cNvSpPr>
            <p:nvPr/>
          </p:nvSpPr>
          <p:spPr bwMode="auto">
            <a:xfrm>
              <a:off x="4356100" y="2797175"/>
              <a:ext cx="0" cy="1655763"/>
            </a:xfrm>
            <a:prstGeom prst="line">
              <a:avLst/>
            </a:prstGeom>
            <a:noFill/>
            <a:ln w="57150">
              <a:solidFill>
                <a:srgbClr val="3333FF"/>
              </a:solidFill>
              <a:round/>
              <a:tailEnd type="none" w="med" len="lg"/>
            </a:ln>
          </p:spPr>
          <p:txBody>
            <a:bodyPr wrap="none"/>
            <a:lstStyle/>
            <a:p>
              <a:endParaRPr lang="zh-CN" altLang="en-US"/>
            </a:p>
          </p:txBody>
        </p:sp>
        <p:sp>
          <p:nvSpPr>
            <p:cNvPr id="62482" name="Line 19"/>
            <p:cNvSpPr>
              <a:spLocks noChangeShapeType="1"/>
            </p:cNvSpPr>
            <p:nvPr/>
          </p:nvSpPr>
          <p:spPr bwMode="auto">
            <a:xfrm>
              <a:off x="1114425" y="4402138"/>
              <a:ext cx="2736850" cy="0"/>
            </a:xfrm>
            <a:prstGeom prst="line">
              <a:avLst/>
            </a:prstGeom>
            <a:noFill/>
            <a:ln w="57150">
              <a:solidFill>
                <a:srgbClr val="3333FF"/>
              </a:solidFill>
              <a:round/>
              <a:tailEnd type="none" w="med" len="lg"/>
            </a:ln>
          </p:spPr>
          <p:txBody>
            <a:bodyPr wrap="none"/>
            <a:lstStyle/>
            <a:p>
              <a:endParaRPr lang="zh-CN" altLang="en-US"/>
            </a:p>
          </p:txBody>
        </p:sp>
        <p:sp>
          <p:nvSpPr>
            <p:cNvPr id="62483" name="Oval 20"/>
            <p:cNvSpPr>
              <a:spLocks noChangeArrowheads="1"/>
            </p:cNvSpPr>
            <p:nvPr/>
          </p:nvSpPr>
          <p:spPr bwMode="auto">
            <a:xfrm>
              <a:off x="4213225" y="4056063"/>
              <a:ext cx="71438" cy="71437"/>
            </a:xfrm>
            <a:prstGeom prst="ellipse">
              <a:avLst/>
            </a:prstGeom>
            <a:solidFill>
              <a:srgbClr val="FF0000"/>
            </a:solidFill>
            <a:ln w="19050" algn="ctr">
              <a:solidFill>
                <a:srgbClr val="3333FF"/>
              </a:solidFill>
              <a:round/>
              <a:tailEnd type="none" w="med" len="lg"/>
            </a:ln>
          </p:spPr>
          <p:txBody>
            <a:bodyPr wrap="none" anchor="ctr"/>
            <a:lstStyle/>
            <a:p>
              <a:endParaRPr lang="zh-CN" altLang="en-US"/>
            </a:p>
          </p:txBody>
        </p:sp>
        <p:sp>
          <p:nvSpPr>
            <p:cNvPr id="62484" name="Rectangle 21"/>
            <p:cNvSpPr>
              <a:spLocks noChangeArrowheads="1"/>
            </p:cNvSpPr>
            <p:nvPr/>
          </p:nvSpPr>
          <p:spPr bwMode="auto">
            <a:xfrm>
              <a:off x="1906588" y="3084513"/>
              <a:ext cx="503237" cy="792162"/>
            </a:xfrm>
            <a:prstGeom prst="rect">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85" name="AutoShape 22"/>
            <p:cNvSpPr>
              <a:spLocks noChangeArrowheads="1"/>
            </p:cNvSpPr>
            <p:nvPr/>
          </p:nvSpPr>
          <p:spPr bwMode="auto">
            <a:xfrm>
              <a:off x="2411413" y="2949575"/>
              <a:ext cx="1008062" cy="792163"/>
            </a:xfrm>
            <a:prstGeom prst="diamond">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86" name="AutoShape 23"/>
            <p:cNvSpPr>
              <a:spLocks noChangeArrowheads="1"/>
            </p:cNvSpPr>
            <p:nvPr/>
          </p:nvSpPr>
          <p:spPr bwMode="auto">
            <a:xfrm>
              <a:off x="2122488" y="3876675"/>
              <a:ext cx="576262" cy="503238"/>
            </a:xfrm>
            <a:prstGeom prst="pentagon">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87" name="AutoShape 24"/>
            <p:cNvSpPr>
              <a:spLocks noChangeArrowheads="1"/>
            </p:cNvSpPr>
            <p:nvPr/>
          </p:nvSpPr>
          <p:spPr bwMode="auto">
            <a:xfrm>
              <a:off x="3211513" y="3013075"/>
              <a:ext cx="719137" cy="863600"/>
            </a:xfrm>
            <a:prstGeom prst="triangle">
              <a:avLst>
                <a:gd name="adj" fmla="val 50000"/>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88" name="AutoShape 25"/>
            <p:cNvSpPr>
              <a:spLocks noChangeArrowheads="1"/>
            </p:cNvSpPr>
            <p:nvPr/>
          </p:nvSpPr>
          <p:spPr bwMode="auto">
            <a:xfrm>
              <a:off x="1136650" y="3348038"/>
              <a:ext cx="539750" cy="539750"/>
            </a:xfrm>
            <a:prstGeom prst="parallelogram">
              <a:avLst>
                <a:gd name="adj" fmla="val 25000"/>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89" name="Text Box 26"/>
            <p:cNvSpPr txBox="1">
              <a:spLocks noChangeArrowheads="1"/>
            </p:cNvSpPr>
            <p:nvPr/>
          </p:nvSpPr>
          <p:spPr bwMode="auto">
            <a:xfrm>
              <a:off x="3924300" y="3573463"/>
              <a:ext cx="360363" cy="457200"/>
            </a:xfrm>
            <a:prstGeom prst="rect">
              <a:avLst/>
            </a:prstGeom>
            <a:noFill/>
            <a:ln w="19050" algn="ctr">
              <a:noFill/>
              <a:miter lim="800000"/>
              <a:tailEnd type="none" w="med" len="lg"/>
            </a:ln>
          </p:spPr>
          <p:txBody>
            <a:bodyPr>
              <a:spAutoFit/>
            </a:bodyPr>
            <a:lstStyle/>
            <a:p>
              <a:pPr eaLnBrk="1" hangingPunct="1">
                <a:spcBef>
                  <a:spcPct val="50000"/>
                </a:spcBef>
              </a:pPr>
              <a:r>
                <a:rPr lang="en-US" altLang="zh-CN" i="1" dirty="0">
                  <a:solidFill>
                    <a:srgbClr val="A50021"/>
                  </a:solidFill>
                </a:rPr>
                <a:t>A</a:t>
              </a:r>
            </a:p>
          </p:txBody>
        </p:sp>
        <p:sp>
          <p:nvSpPr>
            <p:cNvPr id="62490" name="Text Box 27"/>
            <p:cNvSpPr txBox="1">
              <a:spLocks noChangeArrowheads="1"/>
            </p:cNvSpPr>
            <p:nvPr/>
          </p:nvSpPr>
          <p:spPr bwMode="auto">
            <a:xfrm>
              <a:off x="1187450" y="3924300"/>
              <a:ext cx="360363" cy="457200"/>
            </a:xfrm>
            <a:prstGeom prst="rect">
              <a:avLst/>
            </a:prstGeom>
            <a:noFill/>
            <a:ln w="19050" algn="ctr">
              <a:noFill/>
              <a:miter lim="800000"/>
              <a:tailEnd type="none" w="med" len="lg"/>
            </a:ln>
          </p:spPr>
          <p:txBody>
            <a:bodyPr>
              <a:spAutoFit/>
            </a:bodyPr>
            <a:lstStyle/>
            <a:p>
              <a:pPr eaLnBrk="1" hangingPunct="1">
                <a:spcBef>
                  <a:spcPct val="50000"/>
                </a:spcBef>
              </a:pPr>
              <a:r>
                <a:rPr lang="en-US" altLang="zh-CN" i="1">
                  <a:solidFill>
                    <a:srgbClr val="A50021"/>
                  </a:solidFill>
                </a:rPr>
                <a:t>B</a:t>
              </a:r>
            </a:p>
          </p:txBody>
        </p:sp>
        <p:sp>
          <p:nvSpPr>
            <p:cNvPr id="62491" name="Oval 28"/>
            <p:cNvSpPr>
              <a:spLocks noChangeArrowheads="1"/>
            </p:cNvSpPr>
            <p:nvPr/>
          </p:nvSpPr>
          <p:spPr bwMode="auto">
            <a:xfrm>
              <a:off x="3876675" y="3843338"/>
              <a:ext cx="71438"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492" name="Oval 29"/>
            <p:cNvSpPr>
              <a:spLocks noChangeArrowheads="1"/>
            </p:cNvSpPr>
            <p:nvPr/>
          </p:nvSpPr>
          <p:spPr bwMode="auto">
            <a:xfrm>
              <a:off x="3538538" y="3000375"/>
              <a:ext cx="71437"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493" name="Oval 30"/>
            <p:cNvSpPr>
              <a:spLocks noChangeArrowheads="1"/>
            </p:cNvSpPr>
            <p:nvPr/>
          </p:nvSpPr>
          <p:spPr bwMode="auto">
            <a:xfrm>
              <a:off x="2870200" y="2924175"/>
              <a:ext cx="71438"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494" name="Oval 31"/>
            <p:cNvSpPr>
              <a:spLocks noChangeArrowheads="1"/>
            </p:cNvSpPr>
            <p:nvPr/>
          </p:nvSpPr>
          <p:spPr bwMode="auto">
            <a:xfrm>
              <a:off x="2373313" y="3046413"/>
              <a:ext cx="71437"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495" name="Oval 32"/>
            <p:cNvSpPr>
              <a:spLocks noChangeArrowheads="1"/>
            </p:cNvSpPr>
            <p:nvPr/>
          </p:nvSpPr>
          <p:spPr bwMode="auto">
            <a:xfrm>
              <a:off x="1882775" y="3025775"/>
              <a:ext cx="71438"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496" name="Oval 33"/>
            <p:cNvSpPr>
              <a:spLocks noChangeArrowheads="1"/>
            </p:cNvSpPr>
            <p:nvPr/>
          </p:nvSpPr>
          <p:spPr bwMode="auto">
            <a:xfrm>
              <a:off x="1547813" y="4094163"/>
              <a:ext cx="71437" cy="71437"/>
            </a:xfrm>
            <a:prstGeom prst="ellipse">
              <a:avLst/>
            </a:prstGeom>
            <a:solidFill>
              <a:srgbClr val="FF3300"/>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497" name="Oval 34"/>
            <p:cNvSpPr>
              <a:spLocks noChangeArrowheads="1"/>
            </p:cNvSpPr>
            <p:nvPr/>
          </p:nvSpPr>
          <p:spPr bwMode="auto">
            <a:xfrm>
              <a:off x="2555875" y="4348163"/>
              <a:ext cx="71438"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498" name="Oval 35"/>
            <p:cNvSpPr>
              <a:spLocks noChangeArrowheads="1"/>
            </p:cNvSpPr>
            <p:nvPr/>
          </p:nvSpPr>
          <p:spPr bwMode="auto">
            <a:xfrm>
              <a:off x="2674938" y="4021138"/>
              <a:ext cx="71437"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499" name="Oval 36"/>
            <p:cNvSpPr>
              <a:spLocks noChangeArrowheads="1"/>
            </p:cNvSpPr>
            <p:nvPr/>
          </p:nvSpPr>
          <p:spPr bwMode="auto">
            <a:xfrm>
              <a:off x="3170238" y="3851275"/>
              <a:ext cx="71437"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00" name="Oval 37"/>
            <p:cNvSpPr>
              <a:spLocks noChangeArrowheads="1"/>
            </p:cNvSpPr>
            <p:nvPr/>
          </p:nvSpPr>
          <p:spPr bwMode="auto">
            <a:xfrm>
              <a:off x="2890838" y="3703638"/>
              <a:ext cx="71437"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01" name="Oval 38"/>
            <p:cNvSpPr>
              <a:spLocks noChangeArrowheads="1"/>
            </p:cNvSpPr>
            <p:nvPr/>
          </p:nvSpPr>
          <p:spPr bwMode="auto">
            <a:xfrm>
              <a:off x="1870075" y="3838575"/>
              <a:ext cx="71438"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02" name="Oval 39"/>
            <p:cNvSpPr>
              <a:spLocks noChangeArrowheads="1"/>
            </p:cNvSpPr>
            <p:nvPr/>
          </p:nvSpPr>
          <p:spPr bwMode="auto">
            <a:xfrm>
              <a:off x="2373313" y="3851275"/>
              <a:ext cx="71437"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32" name="Oval 69"/>
            <p:cNvSpPr>
              <a:spLocks noChangeArrowheads="1"/>
            </p:cNvSpPr>
            <p:nvPr/>
          </p:nvSpPr>
          <p:spPr bwMode="auto">
            <a:xfrm>
              <a:off x="1654175" y="3309938"/>
              <a:ext cx="71438"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33" name="Oval 70"/>
            <p:cNvSpPr>
              <a:spLocks noChangeArrowheads="1"/>
            </p:cNvSpPr>
            <p:nvPr/>
          </p:nvSpPr>
          <p:spPr bwMode="auto">
            <a:xfrm>
              <a:off x="1501775" y="3852863"/>
              <a:ext cx="71438"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34" name="Oval 71"/>
            <p:cNvSpPr>
              <a:spLocks noChangeArrowheads="1"/>
            </p:cNvSpPr>
            <p:nvPr/>
          </p:nvSpPr>
          <p:spPr bwMode="auto">
            <a:xfrm>
              <a:off x="1243013" y="3319463"/>
              <a:ext cx="71437"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grpSp>
      <p:grpSp>
        <p:nvGrpSpPr>
          <p:cNvPr id="3" name="组合 83"/>
          <p:cNvGrpSpPr/>
          <p:nvPr/>
        </p:nvGrpSpPr>
        <p:grpSpPr>
          <a:xfrm>
            <a:off x="1116013" y="4713288"/>
            <a:ext cx="3254375" cy="1668462"/>
            <a:chOff x="1116013" y="4713288"/>
            <a:chExt cx="3254375" cy="1668462"/>
          </a:xfrm>
        </p:grpSpPr>
        <p:sp>
          <p:nvSpPr>
            <p:cNvPr id="62503" name="Freeform 40"/>
            <p:cNvSpPr/>
            <p:nvPr/>
          </p:nvSpPr>
          <p:spPr bwMode="auto">
            <a:xfrm>
              <a:off x="1116013" y="4725988"/>
              <a:ext cx="1587" cy="1624012"/>
            </a:xfrm>
            <a:custGeom>
              <a:avLst/>
              <a:gdLst>
                <a:gd name="T0" fmla="*/ 0 w 1"/>
                <a:gd name="T1" fmla="*/ 0 h 1023"/>
                <a:gd name="T2" fmla="*/ 1 w 1"/>
                <a:gd name="T3" fmla="*/ 1023 h 1023"/>
                <a:gd name="T4" fmla="*/ 0 60000 65536"/>
                <a:gd name="T5" fmla="*/ 0 60000 65536"/>
                <a:gd name="T6" fmla="*/ 0 w 1"/>
                <a:gd name="T7" fmla="*/ 0 h 1023"/>
                <a:gd name="T8" fmla="*/ 1 w 1"/>
                <a:gd name="T9" fmla="*/ 1023 h 1023"/>
              </a:gdLst>
              <a:ahLst/>
              <a:cxnLst>
                <a:cxn ang="T4">
                  <a:pos x="T0" y="T1"/>
                </a:cxn>
                <a:cxn ang="T5">
                  <a:pos x="T2" y="T3"/>
                </a:cxn>
              </a:cxnLst>
              <a:rect l="T6" t="T7" r="T8" b="T9"/>
              <a:pathLst>
                <a:path w="1" h="1023">
                  <a:moveTo>
                    <a:pt x="0" y="0"/>
                  </a:moveTo>
                  <a:lnTo>
                    <a:pt x="1" y="1023"/>
                  </a:lnTo>
                </a:path>
              </a:pathLst>
            </a:custGeom>
            <a:noFill/>
            <a:ln w="57150">
              <a:solidFill>
                <a:srgbClr val="3333FF"/>
              </a:solidFill>
              <a:round/>
              <a:tailEnd type="none" w="med" len="lg"/>
            </a:ln>
          </p:spPr>
          <p:txBody>
            <a:bodyPr wrap="none"/>
            <a:lstStyle/>
            <a:p>
              <a:endParaRPr lang="zh-CN" altLang="en-US"/>
            </a:p>
          </p:txBody>
        </p:sp>
        <p:sp>
          <p:nvSpPr>
            <p:cNvPr id="62504" name="Line 41"/>
            <p:cNvSpPr>
              <a:spLocks noChangeShapeType="1"/>
            </p:cNvSpPr>
            <p:nvPr/>
          </p:nvSpPr>
          <p:spPr bwMode="auto">
            <a:xfrm>
              <a:off x="1128713" y="4713288"/>
              <a:ext cx="3241675" cy="0"/>
            </a:xfrm>
            <a:prstGeom prst="line">
              <a:avLst/>
            </a:prstGeom>
            <a:noFill/>
            <a:ln w="57150">
              <a:solidFill>
                <a:srgbClr val="3333FF"/>
              </a:solidFill>
              <a:round/>
              <a:tailEnd type="none" w="med" len="lg"/>
            </a:ln>
          </p:spPr>
          <p:txBody>
            <a:bodyPr wrap="none"/>
            <a:lstStyle/>
            <a:p>
              <a:endParaRPr lang="zh-CN" altLang="en-US"/>
            </a:p>
          </p:txBody>
        </p:sp>
        <p:sp>
          <p:nvSpPr>
            <p:cNvPr id="62505" name="Line 42"/>
            <p:cNvSpPr>
              <a:spLocks noChangeShapeType="1"/>
            </p:cNvSpPr>
            <p:nvPr/>
          </p:nvSpPr>
          <p:spPr bwMode="auto">
            <a:xfrm>
              <a:off x="4370388" y="4725988"/>
              <a:ext cx="0" cy="1655762"/>
            </a:xfrm>
            <a:prstGeom prst="line">
              <a:avLst/>
            </a:prstGeom>
            <a:noFill/>
            <a:ln w="57150">
              <a:solidFill>
                <a:srgbClr val="3333FF"/>
              </a:solidFill>
              <a:round/>
              <a:tailEnd type="none" w="med" len="lg"/>
            </a:ln>
          </p:spPr>
          <p:txBody>
            <a:bodyPr wrap="none"/>
            <a:lstStyle/>
            <a:p>
              <a:endParaRPr lang="zh-CN" altLang="en-US"/>
            </a:p>
          </p:txBody>
        </p:sp>
        <p:sp>
          <p:nvSpPr>
            <p:cNvPr id="62506" name="Line 43"/>
            <p:cNvSpPr>
              <a:spLocks noChangeShapeType="1"/>
            </p:cNvSpPr>
            <p:nvPr/>
          </p:nvSpPr>
          <p:spPr bwMode="auto">
            <a:xfrm>
              <a:off x="1128713" y="6330950"/>
              <a:ext cx="2736850" cy="0"/>
            </a:xfrm>
            <a:prstGeom prst="line">
              <a:avLst/>
            </a:prstGeom>
            <a:noFill/>
            <a:ln w="57150">
              <a:solidFill>
                <a:srgbClr val="3333FF"/>
              </a:solidFill>
              <a:round/>
              <a:tailEnd type="none" w="med" len="lg"/>
            </a:ln>
          </p:spPr>
          <p:txBody>
            <a:bodyPr wrap="none"/>
            <a:lstStyle/>
            <a:p>
              <a:endParaRPr lang="zh-CN" altLang="en-US"/>
            </a:p>
          </p:txBody>
        </p:sp>
        <p:sp>
          <p:nvSpPr>
            <p:cNvPr id="62507" name="Oval 44"/>
            <p:cNvSpPr>
              <a:spLocks noChangeArrowheads="1"/>
            </p:cNvSpPr>
            <p:nvPr/>
          </p:nvSpPr>
          <p:spPr bwMode="auto">
            <a:xfrm>
              <a:off x="4227513" y="5984875"/>
              <a:ext cx="71437" cy="71438"/>
            </a:xfrm>
            <a:prstGeom prst="ellipse">
              <a:avLst/>
            </a:prstGeom>
            <a:solidFill>
              <a:srgbClr val="FF0000"/>
            </a:solidFill>
            <a:ln w="19050" algn="ctr">
              <a:solidFill>
                <a:srgbClr val="3333FF"/>
              </a:solidFill>
              <a:round/>
              <a:tailEnd type="none" w="med" len="lg"/>
            </a:ln>
          </p:spPr>
          <p:txBody>
            <a:bodyPr wrap="none" anchor="ctr"/>
            <a:lstStyle/>
            <a:p>
              <a:endParaRPr lang="zh-CN" altLang="en-US"/>
            </a:p>
          </p:txBody>
        </p:sp>
        <p:sp>
          <p:nvSpPr>
            <p:cNvPr id="62508" name="Rectangle 45"/>
            <p:cNvSpPr>
              <a:spLocks noChangeArrowheads="1"/>
            </p:cNvSpPr>
            <p:nvPr/>
          </p:nvSpPr>
          <p:spPr bwMode="auto">
            <a:xfrm>
              <a:off x="1920875" y="5013325"/>
              <a:ext cx="503238" cy="792163"/>
            </a:xfrm>
            <a:prstGeom prst="rect">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509" name="AutoShape 46"/>
            <p:cNvSpPr>
              <a:spLocks noChangeArrowheads="1"/>
            </p:cNvSpPr>
            <p:nvPr/>
          </p:nvSpPr>
          <p:spPr bwMode="auto">
            <a:xfrm>
              <a:off x="2425700" y="4840288"/>
              <a:ext cx="1008063" cy="792162"/>
            </a:xfrm>
            <a:prstGeom prst="diamond">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510" name="AutoShape 47"/>
            <p:cNvSpPr>
              <a:spLocks noChangeArrowheads="1"/>
            </p:cNvSpPr>
            <p:nvPr/>
          </p:nvSpPr>
          <p:spPr bwMode="auto">
            <a:xfrm>
              <a:off x="2136775" y="5805488"/>
              <a:ext cx="576263" cy="503237"/>
            </a:xfrm>
            <a:prstGeom prst="pentagon">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511" name="AutoShape 48"/>
            <p:cNvSpPr>
              <a:spLocks noChangeArrowheads="1"/>
            </p:cNvSpPr>
            <p:nvPr/>
          </p:nvSpPr>
          <p:spPr bwMode="auto">
            <a:xfrm>
              <a:off x="3225800" y="4941888"/>
              <a:ext cx="719138" cy="863600"/>
            </a:xfrm>
            <a:prstGeom prst="triangle">
              <a:avLst>
                <a:gd name="adj" fmla="val 50000"/>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512" name="AutoShape 49"/>
            <p:cNvSpPr>
              <a:spLocks noChangeArrowheads="1"/>
            </p:cNvSpPr>
            <p:nvPr/>
          </p:nvSpPr>
          <p:spPr bwMode="auto">
            <a:xfrm>
              <a:off x="1150938" y="5276850"/>
              <a:ext cx="539750" cy="539750"/>
            </a:xfrm>
            <a:prstGeom prst="parallelogram">
              <a:avLst>
                <a:gd name="adj" fmla="val 25000"/>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513" name="Text Box 50"/>
            <p:cNvSpPr txBox="1">
              <a:spLocks noChangeArrowheads="1"/>
            </p:cNvSpPr>
            <p:nvPr/>
          </p:nvSpPr>
          <p:spPr bwMode="auto">
            <a:xfrm>
              <a:off x="3924300" y="5924550"/>
              <a:ext cx="360363" cy="457200"/>
            </a:xfrm>
            <a:prstGeom prst="rect">
              <a:avLst/>
            </a:prstGeom>
            <a:noFill/>
            <a:ln w="19050" algn="ctr">
              <a:noFill/>
              <a:miter lim="800000"/>
              <a:tailEnd type="none" w="med" len="lg"/>
            </a:ln>
          </p:spPr>
          <p:txBody>
            <a:bodyPr>
              <a:spAutoFit/>
            </a:bodyPr>
            <a:lstStyle/>
            <a:p>
              <a:pPr eaLnBrk="1" hangingPunct="1">
                <a:spcBef>
                  <a:spcPct val="50000"/>
                </a:spcBef>
              </a:pPr>
              <a:r>
                <a:rPr lang="en-US" altLang="zh-CN" i="1">
                  <a:solidFill>
                    <a:srgbClr val="A50021"/>
                  </a:solidFill>
                </a:rPr>
                <a:t>A</a:t>
              </a:r>
            </a:p>
          </p:txBody>
        </p:sp>
        <p:sp>
          <p:nvSpPr>
            <p:cNvPr id="62514" name="Text Box 51"/>
            <p:cNvSpPr txBox="1">
              <a:spLocks noChangeArrowheads="1"/>
            </p:cNvSpPr>
            <p:nvPr/>
          </p:nvSpPr>
          <p:spPr bwMode="auto">
            <a:xfrm>
              <a:off x="1201738" y="5853113"/>
              <a:ext cx="360362" cy="457200"/>
            </a:xfrm>
            <a:prstGeom prst="rect">
              <a:avLst/>
            </a:prstGeom>
            <a:noFill/>
            <a:ln w="19050" algn="ctr">
              <a:noFill/>
              <a:miter lim="800000"/>
              <a:tailEnd type="none" w="med" len="lg"/>
            </a:ln>
          </p:spPr>
          <p:txBody>
            <a:bodyPr>
              <a:spAutoFit/>
            </a:bodyPr>
            <a:lstStyle/>
            <a:p>
              <a:pPr eaLnBrk="1" hangingPunct="1">
                <a:spcBef>
                  <a:spcPct val="50000"/>
                </a:spcBef>
              </a:pPr>
              <a:r>
                <a:rPr lang="en-US" altLang="zh-CN" i="1" dirty="0">
                  <a:solidFill>
                    <a:srgbClr val="A50021"/>
                  </a:solidFill>
                </a:rPr>
                <a:t>B</a:t>
              </a:r>
            </a:p>
          </p:txBody>
        </p:sp>
        <p:sp>
          <p:nvSpPr>
            <p:cNvPr id="62515" name="Oval 52"/>
            <p:cNvSpPr>
              <a:spLocks noChangeArrowheads="1"/>
            </p:cNvSpPr>
            <p:nvPr/>
          </p:nvSpPr>
          <p:spPr bwMode="auto">
            <a:xfrm>
              <a:off x="3890963" y="5772150"/>
              <a:ext cx="71437"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16" name="Oval 53"/>
            <p:cNvSpPr>
              <a:spLocks noChangeArrowheads="1"/>
            </p:cNvSpPr>
            <p:nvPr/>
          </p:nvSpPr>
          <p:spPr bwMode="auto">
            <a:xfrm>
              <a:off x="3552825" y="4929188"/>
              <a:ext cx="71438"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17" name="Oval 54"/>
            <p:cNvSpPr>
              <a:spLocks noChangeArrowheads="1"/>
            </p:cNvSpPr>
            <p:nvPr/>
          </p:nvSpPr>
          <p:spPr bwMode="auto">
            <a:xfrm>
              <a:off x="2884488" y="4814888"/>
              <a:ext cx="71437"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18" name="Oval 55"/>
            <p:cNvSpPr>
              <a:spLocks noChangeArrowheads="1"/>
            </p:cNvSpPr>
            <p:nvPr/>
          </p:nvSpPr>
          <p:spPr bwMode="auto">
            <a:xfrm>
              <a:off x="2387600" y="4975225"/>
              <a:ext cx="71438"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19" name="Oval 56"/>
            <p:cNvSpPr>
              <a:spLocks noChangeArrowheads="1"/>
            </p:cNvSpPr>
            <p:nvPr/>
          </p:nvSpPr>
          <p:spPr bwMode="auto">
            <a:xfrm>
              <a:off x="1897063" y="4954588"/>
              <a:ext cx="71437"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20" name="Oval 57"/>
            <p:cNvSpPr>
              <a:spLocks noChangeArrowheads="1"/>
            </p:cNvSpPr>
            <p:nvPr/>
          </p:nvSpPr>
          <p:spPr bwMode="auto">
            <a:xfrm>
              <a:off x="1562100" y="6022975"/>
              <a:ext cx="71438" cy="71438"/>
            </a:xfrm>
            <a:prstGeom prst="ellipse">
              <a:avLst/>
            </a:prstGeom>
            <a:solidFill>
              <a:srgbClr val="FF3300"/>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21" name="Oval 58"/>
            <p:cNvSpPr>
              <a:spLocks noChangeArrowheads="1"/>
            </p:cNvSpPr>
            <p:nvPr/>
          </p:nvSpPr>
          <p:spPr bwMode="auto">
            <a:xfrm>
              <a:off x="2570163" y="6276975"/>
              <a:ext cx="71437"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22" name="Oval 59"/>
            <p:cNvSpPr>
              <a:spLocks noChangeArrowheads="1"/>
            </p:cNvSpPr>
            <p:nvPr/>
          </p:nvSpPr>
          <p:spPr bwMode="auto">
            <a:xfrm>
              <a:off x="2689225" y="5949950"/>
              <a:ext cx="71438"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23" name="Oval 60"/>
            <p:cNvSpPr>
              <a:spLocks noChangeArrowheads="1"/>
            </p:cNvSpPr>
            <p:nvPr/>
          </p:nvSpPr>
          <p:spPr bwMode="auto">
            <a:xfrm>
              <a:off x="3184525" y="5780088"/>
              <a:ext cx="71438"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24" name="Oval 61"/>
            <p:cNvSpPr>
              <a:spLocks noChangeArrowheads="1"/>
            </p:cNvSpPr>
            <p:nvPr/>
          </p:nvSpPr>
          <p:spPr bwMode="auto">
            <a:xfrm>
              <a:off x="2905125" y="5619750"/>
              <a:ext cx="71438"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25" name="Oval 62"/>
            <p:cNvSpPr>
              <a:spLocks noChangeArrowheads="1"/>
            </p:cNvSpPr>
            <p:nvPr/>
          </p:nvSpPr>
          <p:spPr bwMode="auto">
            <a:xfrm>
              <a:off x="1884363" y="5767388"/>
              <a:ext cx="71437"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26" name="Oval 63"/>
            <p:cNvSpPr>
              <a:spLocks noChangeArrowheads="1"/>
            </p:cNvSpPr>
            <p:nvPr/>
          </p:nvSpPr>
          <p:spPr bwMode="auto">
            <a:xfrm>
              <a:off x="2387600" y="5780088"/>
              <a:ext cx="71438"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35" name="Oval 72"/>
            <p:cNvSpPr>
              <a:spLocks noChangeArrowheads="1"/>
            </p:cNvSpPr>
            <p:nvPr/>
          </p:nvSpPr>
          <p:spPr bwMode="auto">
            <a:xfrm>
              <a:off x="1644650" y="5254625"/>
              <a:ext cx="71438"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36" name="Oval 73"/>
            <p:cNvSpPr>
              <a:spLocks noChangeArrowheads="1"/>
            </p:cNvSpPr>
            <p:nvPr/>
          </p:nvSpPr>
          <p:spPr bwMode="auto">
            <a:xfrm>
              <a:off x="1522413" y="5780088"/>
              <a:ext cx="71437" cy="71437"/>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sp>
          <p:nvSpPr>
            <p:cNvPr id="62537" name="Oval 74"/>
            <p:cNvSpPr>
              <a:spLocks noChangeArrowheads="1"/>
            </p:cNvSpPr>
            <p:nvPr/>
          </p:nvSpPr>
          <p:spPr bwMode="auto">
            <a:xfrm>
              <a:off x="1258888" y="5229225"/>
              <a:ext cx="71437" cy="71438"/>
            </a:xfrm>
            <a:prstGeom prst="ellipse">
              <a:avLst/>
            </a:prstGeom>
            <a:solidFill>
              <a:srgbClr val="3333FF"/>
            </a:solidFill>
            <a:ln w="19050" algn="ctr">
              <a:solidFill>
                <a:srgbClr val="3333FF"/>
              </a:solidFill>
              <a:round/>
              <a:tailEnd type="none" w="med" len="lg"/>
            </a:ln>
          </p:spPr>
          <p:txBody>
            <a:bodyPr wrap="none" anchor="ctr"/>
            <a:lstStyle/>
            <a:p>
              <a:pPr eaLnBrk="1" hangingPunct="1"/>
              <a:endParaRPr lang="zh-CN" altLang="zh-CN">
                <a:solidFill>
                  <a:srgbClr val="3333FF"/>
                </a:solidFill>
              </a:endParaRPr>
            </a:p>
          </p:txBody>
        </p:sp>
      </p:grpSp>
      <p:grpSp>
        <p:nvGrpSpPr>
          <p:cNvPr id="4" name="组合 80"/>
          <p:cNvGrpSpPr/>
          <p:nvPr/>
        </p:nvGrpSpPr>
        <p:grpSpPr>
          <a:xfrm>
            <a:off x="1114425" y="908050"/>
            <a:ext cx="3241675" cy="1655763"/>
            <a:chOff x="1114425" y="908050"/>
            <a:chExt cx="3241675" cy="1655763"/>
          </a:xfrm>
        </p:grpSpPr>
        <p:sp>
          <p:nvSpPr>
            <p:cNvPr id="62466" name="Line 3"/>
            <p:cNvSpPr>
              <a:spLocks noChangeShapeType="1"/>
            </p:cNvSpPr>
            <p:nvPr/>
          </p:nvSpPr>
          <p:spPr bwMode="auto">
            <a:xfrm>
              <a:off x="1114425" y="908050"/>
              <a:ext cx="0" cy="1655763"/>
            </a:xfrm>
            <a:prstGeom prst="line">
              <a:avLst/>
            </a:prstGeom>
            <a:noFill/>
            <a:ln w="19050">
              <a:solidFill>
                <a:srgbClr val="3333FF"/>
              </a:solidFill>
              <a:round/>
              <a:tailEnd type="none" w="med" len="lg"/>
            </a:ln>
          </p:spPr>
          <p:txBody>
            <a:bodyPr wrap="none"/>
            <a:lstStyle/>
            <a:p>
              <a:endParaRPr lang="zh-CN" altLang="en-US"/>
            </a:p>
          </p:txBody>
        </p:sp>
        <p:sp>
          <p:nvSpPr>
            <p:cNvPr id="62467" name="Line 4"/>
            <p:cNvSpPr>
              <a:spLocks noChangeShapeType="1"/>
            </p:cNvSpPr>
            <p:nvPr/>
          </p:nvSpPr>
          <p:spPr bwMode="auto">
            <a:xfrm>
              <a:off x="1114425" y="908050"/>
              <a:ext cx="3241675" cy="0"/>
            </a:xfrm>
            <a:prstGeom prst="line">
              <a:avLst/>
            </a:prstGeom>
            <a:noFill/>
            <a:ln w="19050">
              <a:solidFill>
                <a:srgbClr val="3333FF"/>
              </a:solidFill>
              <a:round/>
              <a:tailEnd type="none" w="med" len="lg"/>
            </a:ln>
          </p:spPr>
          <p:txBody>
            <a:bodyPr wrap="none"/>
            <a:lstStyle/>
            <a:p>
              <a:endParaRPr lang="zh-CN" altLang="en-US"/>
            </a:p>
          </p:txBody>
        </p:sp>
        <p:sp>
          <p:nvSpPr>
            <p:cNvPr id="62468" name="Line 5"/>
            <p:cNvSpPr>
              <a:spLocks noChangeShapeType="1"/>
            </p:cNvSpPr>
            <p:nvPr/>
          </p:nvSpPr>
          <p:spPr bwMode="auto">
            <a:xfrm>
              <a:off x="4356100" y="908050"/>
              <a:ext cx="0" cy="1655763"/>
            </a:xfrm>
            <a:prstGeom prst="line">
              <a:avLst/>
            </a:prstGeom>
            <a:noFill/>
            <a:ln w="19050">
              <a:solidFill>
                <a:srgbClr val="3333FF"/>
              </a:solidFill>
              <a:round/>
              <a:tailEnd type="none" w="med" len="lg"/>
            </a:ln>
          </p:spPr>
          <p:txBody>
            <a:bodyPr wrap="none"/>
            <a:lstStyle/>
            <a:p>
              <a:endParaRPr lang="zh-CN" altLang="en-US"/>
            </a:p>
          </p:txBody>
        </p:sp>
        <p:sp>
          <p:nvSpPr>
            <p:cNvPr id="62469" name="Line 6"/>
            <p:cNvSpPr>
              <a:spLocks noChangeShapeType="1"/>
            </p:cNvSpPr>
            <p:nvPr/>
          </p:nvSpPr>
          <p:spPr bwMode="auto">
            <a:xfrm>
              <a:off x="1114425" y="2563813"/>
              <a:ext cx="2736850" cy="0"/>
            </a:xfrm>
            <a:prstGeom prst="line">
              <a:avLst/>
            </a:prstGeom>
            <a:noFill/>
            <a:ln w="19050">
              <a:solidFill>
                <a:srgbClr val="3333FF"/>
              </a:solidFill>
              <a:round/>
              <a:tailEnd type="none" w="med" len="lg"/>
            </a:ln>
          </p:spPr>
          <p:txBody>
            <a:bodyPr wrap="none"/>
            <a:lstStyle/>
            <a:p>
              <a:endParaRPr lang="zh-CN" altLang="en-US"/>
            </a:p>
          </p:txBody>
        </p:sp>
        <p:sp>
          <p:nvSpPr>
            <p:cNvPr id="62470" name="Oval 7"/>
            <p:cNvSpPr>
              <a:spLocks noChangeArrowheads="1"/>
            </p:cNvSpPr>
            <p:nvPr/>
          </p:nvSpPr>
          <p:spPr bwMode="auto">
            <a:xfrm>
              <a:off x="4068763" y="2132013"/>
              <a:ext cx="215900" cy="215900"/>
            </a:xfrm>
            <a:prstGeom prst="ellipse">
              <a:avLst/>
            </a:prstGeom>
            <a:solidFill>
              <a:schemeClr val="hlink"/>
            </a:solidFill>
            <a:ln w="19050" algn="ctr">
              <a:solidFill>
                <a:srgbClr val="3333FF"/>
              </a:solidFill>
              <a:round/>
              <a:tailEnd type="none" w="med" len="lg"/>
            </a:ln>
          </p:spPr>
          <p:txBody>
            <a:bodyPr wrap="none" anchor="ctr"/>
            <a:lstStyle/>
            <a:p>
              <a:pPr eaLnBrk="1" hangingPunct="1"/>
              <a:endParaRPr lang="zh-CN" altLang="zh-CN">
                <a:solidFill>
                  <a:schemeClr val="hlink"/>
                </a:solidFill>
              </a:endParaRPr>
            </a:p>
          </p:txBody>
        </p:sp>
        <p:sp>
          <p:nvSpPr>
            <p:cNvPr id="62471" name="Rectangle 8"/>
            <p:cNvSpPr>
              <a:spLocks noChangeArrowheads="1"/>
            </p:cNvSpPr>
            <p:nvPr/>
          </p:nvSpPr>
          <p:spPr bwMode="auto">
            <a:xfrm>
              <a:off x="1906588" y="1195388"/>
              <a:ext cx="433387" cy="719137"/>
            </a:xfrm>
            <a:prstGeom prst="rect">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72" name="AutoShape 9"/>
            <p:cNvSpPr>
              <a:spLocks noChangeArrowheads="1"/>
            </p:cNvSpPr>
            <p:nvPr/>
          </p:nvSpPr>
          <p:spPr bwMode="auto">
            <a:xfrm>
              <a:off x="2411413" y="1125538"/>
              <a:ext cx="936625" cy="719137"/>
            </a:xfrm>
            <a:prstGeom prst="diamond">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73" name="AutoShape 10"/>
            <p:cNvSpPr>
              <a:spLocks noChangeArrowheads="1"/>
            </p:cNvSpPr>
            <p:nvPr/>
          </p:nvSpPr>
          <p:spPr bwMode="auto">
            <a:xfrm>
              <a:off x="2122488" y="1987550"/>
              <a:ext cx="504825" cy="431800"/>
            </a:xfrm>
            <a:prstGeom prst="pentagon">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74" name="AutoShape 11"/>
            <p:cNvSpPr>
              <a:spLocks noChangeArrowheads="1"/>
            </p:cNvSpPr>
            <p:nvPr/>
          </p:nvSpPr>
          <p:spPr bwMode="auto">
            <a:xfrm>
              <a:off x="3211513" y="1225550"/>
              <a:ext cx="647700" cy="792163"/>
            </a:xfrm>
            <a:prstGeom prst="triangle">
              <a:avLst>
                <a:gd name="adj" fmla="val 50000"/>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75" name="AutoShape 12"/>
            <p:cNvSpPr>
              <a:spLocks noChangeArrowheads="1"/>
            </p:cNvSpPr>
            <p:nvPr/>
          </p:nvSpPr>
          <p:spPr bwMode="auto">
            <a:xfrm>
              <a:off x="1187450" y="1484313"/>
              <a:ext cx="433388" cy="431800"/>
            </a:xfrm>
            <a:prstGeom prst="parallelogram">
              <a:avLst>
                <a:gd name="adj" fmla="val 25092"/>
              </a:avLst>
            </a:prstGeom>
            <a:solidFill>
              <a:schemeClr val="accent1"/>
            </a:solidFill>
            <a:ln w="19050" algn="ctr">
              <a:solidFill>
                <a:srgbClr val="3333FF"/>
              </a:solidFill>
              <a:miter lim="800000"/>
              <a:tailEnd type="none" w="med" len="lg"/>
            </a:ln>
          </p:spPr>
          <p:txBody>
            <a:bodyPr wrap="none" anchor="ctr"/>
            <a:lstStyle/>
            <a:p>
              <a:endParaRPr lang="zh-CN" altLang="en-US"/>
            </a:p>
          </p:txBody>
        </p:sp>
        <p:sp>
          <p:nvSpPr>
            <p:cNvPr id="62476" name="Text Box 13"/>
            <p:cNvSpPr txBox="1">
              <a:spLocks noChangeArrowheads="1"/>
            </p:cNvSpPr>
            <p:nvPr/>
          </p:nvSpPr>
          <p:spPr bwMode="auto">
            <a:xfrm>
              <a:off x="3922713" y="1700213"/>
              <a:ext cx="360362" cy="457200"/>
            </a:xfrm>
            <a:prstGeom prst="rect">
              <a:avLst/>
            </a:prstGeom>
            <a:noFill/>
            <a:ln w="19050" algn="ctr">
              <a:noFill/>
              <a:miter lim="800000"/>
              <a:tailEnd type="none" w="med" len="lg"/>
            </a:ln>
          </p:spPr>
          <p:txBody>
            <a:bodyPr>
              <a:spAutoFit/>
            </a:bodyPr>
            <a:lstStyle/>
            <a:p>
              <a:pPr eaLnBrk="1" hangingPunct="1">
                <a:spcBef>
                  <a:spcPct val="50000"/>
                </a:spcBef>
              </a:pPr>
              <a:r>
                <a:rPr lang="en-US" altLang="zh-CN" i="1" dirty="0">
                  <a:solidFill>
                    <a:srgbClr val="A50021"/>
                  </a:solidFill>
                </a:rPr>
                <a:t>A</a:t>
              </a:r>
            </a:p>
          </p:txBody>
        </p:sp>
        <p:sp>
          <p:nvSpPr>
            <p:cNvPr id="62477" name="Text Box 14"/>
            <p:cNvSpPr txBox="1">
              <a:spLocks noChangeArrowheads="1"/>
            </p:cNvSpPr>
            <p:nvPr/>
          </p:nvSpPr>
          <p:spPr bwMode="auto">
            <a:xfrm>
              <a:off x="1139804" y="2035175"/>
              <a:ext cx="360362" cy="457200"/>
            </a:xfrm>
            <a:prstGeom prst="rect">
              <a:avLst/>
            </a:prstGeom>
            <a:noFill/>
            <a:ln w="19050" algn="ctr">
              <a:noFill/>
              <a:miter lim="800000"/>
              <a:tailEnd type="none" w="med" len="lg"/>
            </a:ln>
          </p:spPr>
          <p:txBody>
            <a:bodyPr>
              <a:spAutoFit/>
            </a:bodyPr>
            <a:lstStyle/>
            <a:p>
              <a:pPr eaLnBrk="1" hangingPunct="1">
                <a:spcBef>
                  <a:spcPct val="50000"/>
                </a:spcBef>
              </a:pPr>
              <a:r>
                <a:rPr lang="en-US" altLang="zh-CN" i="1">
                  <a:solidFill>
                    <a:srgbClr val="A50021"/>
                  </a:solidFill>
                </a:rPr>
                <a:t>B</a:t>
              </a:r>
            </a:p>
          </p:txBody>
        </p:sp>
        <p:sp>
          <p:nvSpPr>
            <p:cNvPr id="62538" name="Oval 75"/>
            <p:cNvSpPr>
              <a:spLocks noChangeArrowheads="1"/>
            </p:cNvSpPr>
            <p:nvPr/>
          </p:nvSpPr>
          <p:spPr bwMode="auto">
            <a:xfrm>
              <a:off x="1476375" y="2133600"/>
              <a:ext cx="215900" cy="215900"/>
            </a:xfrm>
            <a:prstGeom prst="ellipse">
              <a:avLst/>
            </a:prstGeom>
            <a:solidFill>
              <a:schemeClr val="hlink"/>
            </a:solidFill>
            <a:ln w="19050" algn="ctr">
              <a:solidFill>
                <a:srgbClr val="3333FF"/>
              </a:solidFill>
              <a:round/>
              <a:tailEnd type="none" w="med" len="lg"/>
            </a:ln>
          </p:spPr>
          <p:txBody>
            <a:bodyPr wrap="none" anchor="ctr"/>
            <a:lstStyle/>
            <a:p>
              <a:endParaRPr lang="zh-CN" altLang="en-US"/>
            </a:p>
          </p:txBody>
        </p:sp>
      </p:grpSp>
      <p:sp>
        <p:nvSpPr>
          <p:cNvPr id="62539" name="Line 76"/>
          <p:cNvSpPr>
            <a:spLocks noChangeShapeType="1"/>
          </p:cNvSpPr>
          <p:nvPr/>
        </p:nvSpPr>
        <p:spPr bwMode="auto">
          <a:xfrm flipH="1">
            <a:off x="4491038" y="1870075"/>
            <a:ext cx="649287" cy="0"/>
          </a:xfrm>
          <a:prstGeom prst="line">
            <a:avLst/>
          </a:prstGeom>
          <a:noFill/>
          <a:ln w="38100">
            <a:solidFill>
              <a:srgbClr val="A50021"/>
            </a:solidFill>
            <a:round/>
            <a:tailEnd type="triangle" w="med" len="med"/>
          </a:ln>
        </p:spPr>
        <p:txBody>
          <a:bodyPr wrap="none" lIns="91435" tIns="45718" rIns="91435" bIns="45718" anchor="ctr"/>
          <a:lstStyle/>
          <a:p>
            <a:endParaRPr lang="zh-CN" altLang="en-US"/>
          </a:p>
        </p:txBody>
      </p:sp>
      <p:sp>
        <p:nvSpPr>
          <p:cNvPr id="62540" name="Freeform 77"/>
          <p:cNvSpPr/>
          <p:nvPr/>
        </p:nvSpPr>
        <p:spPr bwMode="auto">
          <a:xfrm>
            <a:off x="4559300" y="3786194"/>
            <a:ext cx="673100" cy="0"/>
          </a:xfrm>
          <a:custGeom>
            <a:avLst/>
            <a:gdLst>
              <a:gd name="T0" fmla="*/ 424 w 424"/>
              <a:gd name="T1" fmla="*/ 0 h 208"/>
              <a:gd name="T2" fmla="*/ 0 w 424"/>
              <a:gd name="T3" fmla="*/ 208 h 208"/>
              <a:gd name="T4" fmla="*/ 0 60000 65536"/>
              <a:gd name="T5" fmla="*/ 0 60000 65536"/>
              <a:gd name="T6" fmla="*/ 0 w 424"/>
              <a:gd name="T7" fmla="*/ 0 h 208"/>
              <a:gd name="T8" fmla="*/ 424 w 424"/>
              <a:gd name="T9" fmla="*/ 208 h 208"/>
            </a:gdLst>
            <a:ahLst/>
            <a:cxnLst>
              <a:cxn ang="T4">
                <a:pos x="T0" y="T1"/>
              </a:cxn>
              <a:cxn ang="T5">
                <a:pos x="T2" y="T3"/>
              </a:cxn>
            </a:cxnLst>
            <a:rect l="T6" t="T7" r="T8" b="T9"/>
            <a:pathLst>
              <a:path w="424" h="208">
                <a:moveTo>
                  <a:pt x="424" y="0"/>
                </a:moveTo>
                <a:lnTo>
                  <a:pt x="0" y="208"/>
                </a:lnTo>
              </a:path>
            </a:pathLst>
          </a:custGeom>
          <a:noFill/>
          <a:ln w="38100">
            <a:solidFill>
              <a:srgbClr val="A50021"/>
            </a:solidFill>
            <a:round/>
            <a:tailEnd type="triangle" w="med" len="med"/>
          </a:ln>
        </p:spPr>
        <p:txBody>
          <a:bodyPr wrap="none" lIns="91435" tIns="45718" rIns="91435" bIns="45718" anchor="ctr"/>
          <a:lstStyle/>
          <a:p>
            <a:endParaRPr lang="zh-CN" altLang="en-US"/>
          </a:p>
        </p:txBody>
      </p:sp>
      <p:sp>
        <p:nvSpPr>
          <p:cNvPr id="80" name="Text Box 68"/>
          <p:cNvSpPr txBox="1">
            <a:spLocks noChangeArrowheads="1"/>
          </p:cNvSpPr>
          <p:nvPr/>
        </p:nvSpPr>
        <p:spPr bwMode="auto">
          <a:xfrm>
            <a:off x="5330855" y="4857760"/>
            <a:ext cx="3527425" cy="1107996"/>
          </a:xfrm>
          <a:prstGeom prst="rect">
            <a:avLst/>
          </a:prstGeom>
          <a:noFill/>
          <a:ln w="19050" algn="ctr">
            <a:noFill/>
            <a:miter lim="800000"/>
            <a:tailEnd type="none" w="med" len="lg"/>
          </a:ln>
        </p:spPr>
        <p:txBody>
          <a:bodyPr>
            <a:spAutoFit/>
          </a:bodyPr>
          <a:lstStyle/>
          <a:p>
            <a:pPr marL="457200" indent="-457200" algn="l" eaLnBrk="1" hangingPunct="1">
              <a:spcBef>
                <a:spcPct val="50000"/>
              </a:spcBef>
              <a:buFont typeface="+mj-ea"/>
              <a:buAutoNum type="circleNumDbPlain" startAt="2"/>
            </a:pPr>
            <a:r>
              <a:rPr lang="zh-CN" altLang="en-US" sz="2200" dirty="0" smtClean="0">
                <a:ea typeface="楷体" panose="02010609060101010101" pitchFamily="49" charset="-122"/>
                <a:cs typeface="Times New Roman" panose="02020603050405020304" pitchFamily="18" charset="0"/>
              </a:rPr>
              <a:t>将</a:t>
            </a:r>
            <a:r>
              <a:rPr lang="zh-CN" altLang="en-US" sz="2200" dirty="0">
                <a:ea typeface="楷体" panose="02010609060101010101" pitchFamily="49" charset="-122"/>
                <a:cs typeface="Times New Roman" panose="02020603050405020304" pitchFamily="18" charset="0"/>
              </a:rPr>
              <a:t>路径搜索转换为图的顶点</a:t>
            </a:r>
            <a:r>
              <a:rPr lang="zh-CN" altLang="en-US" sz="2200">
                <a:ea typeface="楷体" panose="02010609060101010101" pitchFamily="49" charset="-122"/>
                <a:cs typeface="Times New Roman" panose="02020603050405020304" pitchFamily="18" charset="0"/>
              </a:rPr>
              <a:t>搜索</a:t>
            </a:r>
            <a:r>
              <a:rPr lang="zh-CN" altLang="en-US" sz="2200" smtClean="0">
                <a:ea typeface="楷体" panose="02010609060101010101" pitchFamily="49" charset="-122"/>
                <a:cs typeface="Times New Roman" panose="02020603050405020304" pitchFamily="18" charset="0"/>
              </a:rPr>
              <a:t>。可</a:t>
            </a:r>
            <a:r>
              <a:rPr lang="zh-CN" altLang="en-US" sz="2200" dirty="0">
                <a:ea typeface="楷体" panose="02010609060101010101" pitchFamily="49" charset="-122"/>
                <a:cs typeface="Times New Roman" panose="02020603050405020304" pitchFamily="18" charset="0"/>
              </a:rPr>
              <a:t>采用图遍历算法。</a:t>
            </a:r>
          </a:p>
        </p:txBody>
      </p:sp>
      <p:sp>
        <p:nvSpPr>
          <p:cNvPr id="83" name="Freeform 77"/>
          <p:cNvSpPr/>
          <p:nvPr/>
        </p:nvSpPr>
        <p:spPr bwMode="auto">
          <a:xfrm>
            <a:off x="4572000" y="5110174"/>
            <a:ext cx="673100" cy="0"/>
          </a:xfrm>
          <a:custGeom>
            <a:avLst/>
            <a:gdLst>
              <a:gd name="T0" fmla="*/ 424 w 424"/>
              <a:gd name="T1" fmla="*/ 0 h 208"/>
              <a:gd name="T2" fmla="*/ 0 w 424"/>
              <a:gd name="T3" fmla="*/ 208 h 208"/>
              <a:gd name="T4" fmla="*/ 0 60000 65536"/>
              <a:gd name="T5" fmla="*/ 0 60000 65536"/>
              <a:gd name="T6" fmla="*/ 0 w 424"/>
              <a:gd name="T7" fmla="*/ 0 h 208"/>
              <a:gd name="T8" fmla="*/ 424 w 424"/>
              <a:gd name="T9" fmla="*/ 208 h 208"/>
            </a:gdLst>
            <a:ahLst/>
            <a:cxnLst>
              <a:cxn ang="T4">
                <a:pos x="T0" y="T1"/>
              </a:cxn>
              <a:cxn ang="T5">
                <a:pos x="T2" y="T3"/>
              </a:cxn>
            </a:cxnLst>
            <a:rect l="T6" t="T7" r="T8" b="T9"/>
            <a:pathLst>
              <a:path w="424" h="208">
                <a:moveTo>
                  <a:pt x="424" y="0"/>
                </a:moveTo>
                <a:lnTo>
                  <a:pt x="0" y="208"/>
                </a:lnTo>
              </a:path>
            </a:pathLst>
          </a:custGeom>
          <a:noFill/>
          <a:ln w="38100">
            <a:solidFill>
              <a:srgbClr val="A50021"/>
            </a:solidFill>
            <a:round/>
            <a:tailEnd type="triangle" w="med" len="med"/>
          </a:ln>
        </p:spPr>
        <p:txBody>
          <a:bodyPr wrap="none" lIns="91435" tIns="45718" rIns="91435" bIns="45718" anchor="ctr"/>
          <a:lstStyle/>
          <a:p>
            <a:endParaRPr lang="zh-CN" altLang="en-US"/>
          </a:p>
        </p:txBody>
      </p:sp>
      <p:sp>
        <p:nvSpPr>
          <p:cNvPr id="84" name="TextBox 83"/>
          <p:cNvSpPr txBox="1"/>
          <p:nvPr/>
        </p:nvSpPr>
        <p:spPr>
          <a:xfrm>
            <a:off x="285720" y="142852"/>
            <a:ext cx="5643602" cy="461665"/>
          </a:xfrm>
          <a:prstGeom prst="rect">
            <a:avLst/>
          </a:prstGeom>
          <a:noFill/>
        </p:spPr>
        <p:txBody>
          <a:bodyPr wrap="square" rtlCol="0">
            <a:spAutoFit/>
          </a:bodyPr>
          <a:lstStyle/>
          <a:p>
            <a:pPr algn="l"/>
            <a:r>
              <a:rPr lang="zh-CN" altLang="en-US"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图应用实例</a:t>
            </a:r>
            <a:r>
              <a:rPr lang="en-US" altLang="zh-CN"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1</a:t>
            </a:r>
            <a:r>
              <a:rPr lang="zh-CN" altLang="en-US"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：机器人路径规划问题</a:t>
            </a:r>
          </a:p>
        </p:txBody>
      </p:sp>
      <p:sp>
        <p:nvSpPr>
          <p:cNvPr id="5" name="幻灯片编号占位符 4"/>
          <p:cNvSpPr>
            <a:spLocks noGrp="1"/>
          </p:cNvSpPr>
          <p:nvPr>
            <p:ph type="sldNum" sz="quarter" idx="12"/>
          </p:nvPr>
        </p:nvSpPr>
        <p:spPr/>
        <p:txBody>
          <a:bodyPr/>
          <a:lstStyle/>
          <a:p>
            <a:fld id="{7B73CAF9-FD11-4256-9668-6A8A3A0B73F9}" type="slidenum">
              <a:rPr lang="en-US" altLang="zh-CN" smtClean="0"/>
              <a:t>201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531"/>
                                        </p:tgtEl>
                                        <p:attrNameLst>
                                          <p:attrName>style.visibility</p:attrName>
                                        </p:attrNameLst>
                                      </p:cBhvr>
                                      <p:to>
                                        <p:strVal val="visible"/>
                                      </p:to>
                                    </p:set>
                                  </p:childTnLst>
                                </p:cTn>
                              </p:par>
                            </p:childTnLst>
                          </p:cTn>
                        </p:par>
                        <p:par>
                          <p:cTn id="7" fill="hold">
                            <p:stCondLst>
                              <p:cond delay="0"/>
                            </p:stCondLst>
                            <p:childTnLst>
                              <p:par>
                                <p:cTn id="8" presetID="18" presetClass="entr" presetSubtype="12" fill="hold" grpId="0" nodeType="afterEffect">
                                  <p:stCondLst>
                                    <p:cond delay="0"/>
                                  </p:stCondLst>
                                  <p:childTnLst>
                                    <p:set>
                                      <p:cBhvr>
                                        <p:cTn id="9" dur="1" fill="hold">
                                          <p:stCondLst>
                                            <p:cond delay="0"/>
                                          </p:stCondLst>
                                        </p:cTn>
                                        <p:tgtEl>
                                          <p:spTgt spid="62540"/>
                                        </p:tgtEl>
                                        <p:attrNameLst>
                                          <p:attrName>style.visibility</p:attrName>
                                        </p:attrNameLst>
                                      </p:cBhvr>
                                      <p:to>
                                        <p:strVal val="visible"/>
                                      </p:to>
                                    </p:set>
                                    <p:animEffect transition="in" filter="strips(downLeft)">
                                      <p:cBhvr>
                                        <p:cTn id="10" dur="500"/>
                                        <p:tgtEl>
                                          <p:spTgt spid="62540"/>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0"/>
                                        </p:tgtEl>
                                        <p:attrNameLst>
                                          <p:attrName>style.visibility</p:attrName>
                                        </p:attrNameLst>
                                      </p:cBhvr>
                                      <p:to>
                                        <p:strVal val="visible"/>
                                      </p:to>
                                    </p:set>
                                  </p:childTnLst>
                                </p:cTn>
                              </p:par>
                            </p:childTnLst>
                          </p:cTn>
                        </p:par>
                        <p:par>
                          <p:cTn id="18" fill="hold">
                            <p:stCondLst>
                              <p:cond delay="0"/>
                            </p:stCondLst>
                            <p:childTnLst>
                              <p:par>
                                <p:cTn id="19" presetID="18" presetClass="entr" presetSubtype="12" fill="hold" grpId="0" nodeType="after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strips(downLeft)">
                                      <p:cBhvr>
                                        <p:cTn id="21" dur="500"/>
                                        <p:tgtEl>
                                          <p:spTgt spid="83"/>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par>
                          <p:cTn id="25" fill="hold">
                            <p:stCondLst>
                              <p:cond delay="500"/>
                            </p:stCondLst>
                            <p:childTnLst>
                              <p:par>
                                <p:cTn id="26" presetID="18" presetClass="entr" presetSubtype="12" fill="hold" grpId="0" nodeType="afterEffect">
                                  <p:stCondLst>
                                    <p:cond delay="0"/>
                                  </p:stCondLst>
                                  <p:childTnLst>
                                    <p:set>
                                      <p:cBhvr>
                                        <p:cTn id="27" dur="1" fill="hold">
                                          <p:stCondLst>
                                            <p:cond delay="0"/>
                                          </p:stCondLst>
                                        </p:cTn>
                                        <p:tgtEl>
                                          <p:spTgt spid="62527"/>
                                        </p:tgtEl>
                                        <p:attrNameLst>
                                          <p:attrName>style.visibility</p:attrName>
                                        </p:attrNameLst>
                                      </p:cBhvr>
                                      <p:to>
                                        <p:strVal val="visible"/>
                                      </p:to>
                                    </p:set>
                                    <p:animEffect transition="in" filter="strips(downLeft)">
                                      <p:cBhvr>
                                        <p:cTn id="28" dur="500"/>
                                        <p:tgtEl>
                                          <p:spTgt spid="62527"/>
                                        </p:tgtEl>
                                      </p:cBhvr>
                                    </p:animEffect>
                                  </p:childTnLst>
                                </p:cTn>
                              </p:par>
                            </p:childTnLst>
                          </p:cTn>
                        </p:par>
                        <p:par>
                          <p:cTn id="29" fill="hold">
                            <p:stCondLst>
                              <p:cond delay="1000"/>
                            </p:stCondLst>
                            <p:childTnLst>
                              <p:par>
                                <p:cTn id="30" presetID="18" presetClass="entr" presetSubtype="12" fill="hold" grpId="0" nodeType="afterEffect">
                                  <p:stCondLst>
                                    <p:cond delay="0"/>
                                  </p:stCondLst>
                                  <p:childTnLst>
                                    <p:set>
                                      <p:cBhvr>
                                        <p:cTn id="31" dur="1" fill="hold">
                                          <p:stCondLst>
                                            <p:cond delay="0"/>
                                          </p:stCondLst>
                                        </p:cTn>
                                        <p:tgtEl>
                                          <p:spTgt spid="62528"/>
                                        </p:tgtEl>
                                        <p:attrNameLst>
                                          <p:attrName>style.visibility</p:attrName>
                                        </p:attrNameLst>
                                      </p:cBhvr>
                                      <p:to>
                                        <p:strVal val="visible"/>
                                      </p:to>
                                    </p:set>
                                    <p:animEffect transition="in" filter="strips(downLeft)">
                                      <p:cBhvr>
                                        <p:cTn id="32" dur="500"/>
                                        <p:tgtEl>
                                          <p:spTgt spid="62528"/>
                                        </p:tgtEl>
                                      </p:cBhvr>
                                    </p:animEffect>
                                  </p:childTnLst>
                                </p:cTn>
                              </p:par>
                            </p:childTnLst>
                          </p:cTn>
                        </p:par>
                        <p:par>
                          <p:cTn id="33" fill="hold">
                            <p:stCondLst>
                              <p:cond delay="1500"/>
                            </p:stCondLst>
                            <p:childTnLst>
                              <p:par>
                                <p:cTn id="34" presetID="18" presetClass="entr" presetSubtype="12" fill="hold" grpId="0" nodeType="afterEffect">
                                  <p:stCondLst>
                                    <p:cond delay="0"/>
                                  </p:stCondLst>
                                  <p:childTnLst>
                                    <p:set>
                                      <p:cBhvr>
                                        <p:cTn id="35" dur="1" fill="hold">
                                          <p:stCondLst>
                                            <p:cond delay="0"/>
                                          </p:stCondLst>
                                        </p:cTn>
                                        <p:tgtEl>
                                          <p:spTgt spid="62529"/>
                                        </p:tgtEl>
                                        <p:attrNameLst>
                                          <p:attrName>style.visibility</p:attrName>
                                        </p:attrNameLst>
                                      </p:cBhvr>
                                      <p:to>
                                        <p:strVal val="visible"/>
                                      </p:to>
                                    </p:set>
                                    <p:animEffect transition="in" filter="strips(downLeft)">
                                      <p:cBhvr>
                                        <p:cTn id="36" dur="500"/>
                                        <p:tgtEl>
                                          <p:spTgt spid="62529"/>
                                        </p:tgtEl>
                                      </p:cBhvr>
                                    </p:animEffect>
                                  </p:childTnLst>
                                </p:cTn>
                              </p:par>
                            </p:childTnLst>
                          </p:cTn>
                        </p:par>
                        <p:par>
                          <p:cTn id="37" fill="hold">
                            <p:stCondLst>
                              <p:cond delay="2000"/>
                            </p:stCondLst>
                            <p:childTnLst>
                              <p:par>
                                <p:cTn id="38" presetID="18" presetClass="entr" presetSubtype="12" fill="hold" grpId="0" nodeType="afterEffect">
                                  <p:stCondLst>
                                    <p:cond delay="0"/>
                                  </p:stCondLst>
                                  <p:childTnLst>
                                    <p:set>
                                      <p:cBhvr>
                                        <p:cTn id="39" dur="1" fill="hold">
                                          <p:stCondLst>
                                            <p:cond delay="0"/>
                                          </p:stCondLst>
                                        </p:cTn>
                                        <p:tgtEl>
                                          <p:spTgt spid="62530"/>
                                        </p:tgtEl>
                                        <p:attrNameLst>
                                          <p:attrName>style.visibility</p:attrName>
                                        </p:attrNameLst>
                                      </p:cBhvr>
                                      <p:to>
                                        <p:strVal val="visible"/>
                                      </p:to>
                                    </p:set>
                                    <p:animEffect transition="in" filter="strips(downLeft)">
                                      <p:cBhvr>
                                        <p:cTn id="40" dur="500"/>
                                        <p:tgtEl>
                                          <p:spTgt spid="6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27" grpId="0" bldLvl="0" animBg="1"/>
      <p:bldP spid="62528" grpId="0" bldLvl="0" animBg="1"/>
      <p:bldP spid="62529" grpId="0" bldLvl="0" animBg="1"/>
      <p:bldP spid="62530" grpId="0" bldLvl="0" animBg="1"/>
      <p:bldP spid="62531" grpId="0"/>
      <p:bldP spid="62540" grpId="0" bldLvl="0" animBg="1"/>
      <p:bldP spid="80" grpId="0"/>
      <p:bldP spid="83" grpId="0" bldLvl="0" animBg="1"/>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5"/>
          <p:cNvPicPr>
            <a:picLocks noChangeAspect="1" noChangeArrowheads="1"/>
          </p:cNvPicPr>
          <p:nvPr/>
        </p:nvPicPr>
        <p:blipFill>
          <a:blip r:embed="rId2"/>
          <a:srcRect/>
          <a:stretch>
            <a:fillRect/>
          </a:stretch>
        </p:blipFill>
        <p:spPr bwMode="auto">
          <a:xfrm>
            <a:off x="1285852" y="928670"/>
            <a:ext cx="3357586" cy="2542403"/>
          </a:xfrm>
          <a:prstGeom prst="rect">
            <a:avLst/>
          </a:prstGeom>
          <a:noFill/>
          <a:ln w="9525">
            <a:noFill/>
            <a:miter lim="800000"/>
            <a:headEnd/>
            <a:tailEnd/>
          </a:ln>
        </p:spPr>
      </p:pic>
      <p:grpSp>
        <p:nvGrpSpPr>
          <p:cNvPr id="2" name="Group 27"/>
          <p:cNvGrpSpPr/>
          <p:nvPr/>
        </p:nvGrpSpPr>
        <p:grpSpPr bwMode="auto">
          <a:xfrm>
            <a:off x="1614492" y="4148138"/>
            <a:ext cx="2879725" cy="1727200"/>
            <a:chOff x="1882" y="2795"/>
            <a:chExt cx="1814" cy="1088"/>
          </a:xfrm>
        </p:grpSpPr>
        <p:sp>
          <p:nvSpPr>
            <p:cNvPr id="63499" name="Freeform 16"/>
            <p:cNvSpPr/>
            <p:nvPr/>
          </p:nvSpPr>
          <p:spPr bwMode="auto">
            <a:xfrm>
              <a:off x="1956" y="2976"/>
              <a:ext cx="40" cy="380"/>
            </a:xfrm>
            <a:custGeom>
              <a:avLst/>
              <a:gdLst>
                <a:gd name="T0" fmla="*/ 40 w 40"/>
                <a:gd name="T1" fmla="*/ 0 h 380"/>
                <a:gd name="T2" fmla="*/ 0 w 40"/>
                <a:gd name="T3" fmla="*/ 380 h 380"/>
                <a:gd name="T4" fmla="*/ 0 60000 65536"/>
                <a:gd name="T5" fmla="*/ 0 60000 65536"/>
                <a:gd name="T6" fmla="*/ 0 w 40"/>
                <a:gd name="T7" fmla="*/ 0 h 380"/>
                <a:gd name="T8" fmla="*/ 40 w 40"/>
                <a:gd name="T9" fmla="*/ 380 h 380"/>
              </a:gdLst>
              <a:ahLst/>
              <a:cxnLst>
                <a:cxn ang="T4">
                  <a:pos x="T0" y="T1"/>
                </a:cxn>
                <a:cxn ang="T5">
                  <a:pos x="T2" y="T3"/>
                </a:cxn>
              </a:cxnLst>
              <a:rect l="T6" t="T7" r="T8" b="T9"/>
              <a:pathLst>
                <a:path w="40" h="380">
                  <a:moveTo>
                    <a:pt x="40" y="0"/>
                  </a:moveTo>
                  <a:lnTo>
                    <a:pt x="0" y="380"/>
                  </a:lnTo>
                </a:path>
              </a:pathLst>
            </a:cu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0" name="Freeform 18"/>
            <p:cNvSpPr/>
            <p:nvPr/>
          </p:nvSpPr>
          <p:spPr bwMode="auto">
            <a:xfrm>
              <a:off x="2336" y="3324"/>
              <a:ext cx="453" cy="424"/>
            </a:xfrm>
            <a:custGeom>
              <a:avLst/>
              <a:gdLst>
                <a:gd name="T0" fmla="*/ 0 w 453"/>
                <a:gd name="T1" fmla="*/ 0 h 424"/>
                <a:gd name="T2" fmla="*/ 453 w 453"/>
                <a:gd name="T3" fmla="*/ 424 h 424"/>
                <a:gd name="T4" fmla="*/ 0 60000 65536"/>
                <a:gd name="T5" fmla="*/ 0 60000 65536"/>
                <a:gd name="T6" fmla="*/ 0 w 453"/>
                <a:gd name="T7" fmla="*/ 0 h 424"/>
                <a:gd name="T8" fmla="*/ 453 w 453"/>
                <a:gd name="T9" fmla="*/ 424 h 424"/>
              </a:gdLst>
              <a:ahLst/>
              <a:cxnLst>
                <a:cxn ang="T4">
                  <a:pos x="T0" y="T1"/>
                </a:cxn>
                <a:cxn ang="T5">
                  <a:pos x="T2" y="T3"/>
                </a:cxn>
              </a:cxnLst>
              <a:rect l="T6" t="T7" r="T8" b="T9"/>
              <a:pathLst>
                <a:path w="453" h="424">
                  <a:moveTo>
                    <a:pt x="0" y="0"/>
                  </a:moveTo>
                  <a:lnTo>
                    <a:pt x="453" y="424"/>
                  </a:lnTo>
                </a:path>
              </a:pathLst>
            </a:cu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1" name="Line 19"/>
            <p:cNvSpPr>
              <a:spLocks noChangeShapeType="1"/>
            </p:cNvSpPr>
            <p:nvPr/>
          </p:nvSpPr>
          <p:spPr bwMode="auto">
            <a:xfrm flipV="1">
              <a:off x="2836" y="3462"/>
              <a:ext cx="272" cy="318"/>
            </a:xfrm>
            <a:prstGeom prst="line">
              <a:avLst/>
            </a:pr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2" name="Line 21"/>
            <p:cNvSpPr>
              <a:spLocks noChangeShapeType="1"/>
            </p:cNvSpPr>
            <p:nvPr/>
          </p:nvSpPr>
          <p:spPr bwMode="auto">
            <a:xfrm>
              <a:off x="3107" y="2976"/>
              <a:ext cx="453" cy="273"/>
            </a:xfrm>
            <a:prstGeom prst="line">
              <a:avLst/>
            </a:pr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3" name="Freeform 17"/>
            <p:cNvSpPr/>
            <p:nvPr/>
          </p:nvSpPr>
          <p:spPr bwMode="auto">
            <a:xfrm>
              <a:off x="2340" y="3024"/>
              <a:ext cx="160" cy="216"/>
            </a:xfrm>
            <a:custGeom>
              <a:avLst/>
              <a:gdLst>
                <a:gd name="T0" fmla="*/ 0 w 160"/>
                <a:gd name="T1" fmla="*/ 216 h 216"/>
                <a:gd name="T2" fmla="*/ 160 w 160"/>
                <a:gd name="T3" fmla="*/ 0 h 216"/>
                <a:gd name="T4" fmla="*/ 0 60000 65536"/>
                <a:gd name="T5" fmla="*/ 0 60000 65536"/>
                <a:gd name="T6" fmla="*/ 0 w 160"/>
                <a:gd name="T7" fmla="*/ 0 h 216"/>
                <a:gd name="T8" fmla="*/ 160 w 160"/>
                <a:gd name="T9" fmla="*/ 216 h 216"/>
              </a:gdLst>
              <a:ahLst/>
              <a:cxnLst>
                <a:cxn ang="T4">
                  <a:pos x="T0" y="T1"/>
                </a:cxn>
                <a:cxn ang="T5">
                  <a:pos x="T2" y="T3"/>
                </a:cxn>
              </a:cxnLst>
              <a:rect l="T6" t="T7" r="T8" b="T9"/>
              <a:pathLst>
                <a:path w="160" h="216">
                  <a:moveTo>
                    <a:pt x="0" y="216"/>
                  </a:moveTo>
                  <a:lnTo>
                    <a:pt x="160" y="0"/>
                  </a:lnTo>
                </a:path>
              </a:pathLst>
            </a:cu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4" name="Freeform 15"/>
            <p:cNvSpPr/>
            <p:nvPr/>
          </p:nvSpPr>
          <p:spPr bwMode="auto">
            <a:xfrm>
              <a:off x="2044" y="2900"/>
              <a:ext cx="428" cy="76"/>
            </a:xfrm>
            <a:custGeom>
              <a:avLst/>
              <a:gdLst>
                <a:gd name="T0" fmla="*/ 0 w 428"/>
                <a:gd name="T1" fmla="*/ 0 h 76"/>
                <a:gd name="T2" fmla="*/ 428 w 428"/>
                <a:gd name="T3" fmla="*/ 76 h 76"/>
                <a:gd name="T4" fmla="*/ 0 60000 65536"/>
                <a:gd name="T5" fmla="*/ 0 60000 65536"/>
                <a:gd name="T6" fmla="*/ 0 w 428"/>
                <a:gd name="T7" fmla="*/ 0 h 76"/>
                <a:gd name="T8" fmla="*/ 428 w 428"/>
                <a:gd name="T9" fmla="*/ 76 h 76"/>
              </a:gdLst>
              <a:ahLst/>
              <a:cxnLst>
                <a:cxn ang="T4">
                  <a:pos x="T0" y="T1"/>
                </a:cxn>
                <a:cxn ang="T5">
                  <a:pos x="T2" y="T3"/>
                </a:cxn>
              </a:cxnLst>
              <a:rect l="T6" t="T7" r="T8" b="T9"/>
              <a:pathLst>
                <a:path w="428" h="76">
                  <a:moveTo>
                    <a:pt x="0" y="0"/>
                  </a:moveTo>
                  <a:lnTo>
                    <a:pt x="428" y="76"/>
                  </a:lnTo>
                </a:path>
              </a:pathLst>
            </a:cu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5" name="Line 20"/>
            <p:cNvSpPr>
              <a:spLocks noChangeShapeType="1"/>
            </p:cNvSpPr>
            <p:nvPr/>
          </p:nvSpPr>
          <p:spPr bwMode="auto">
            <a:xfrm>
              <a:off x="2562" y="2976"/>
              <a:ext cx="499" cy="0"/>
            </a:xfrm>
            <a:prstGeom prst="line">
              <a:avLst/>
            </a:pr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6" name="Oval 7"/>
            <p:cNvSpPr>
              <a:spLocks noChangeArrowheads="1"/>
            </p:cNvSpPr>
            <p:nvPr/>
          </p:nvSpPr>
          <p:spPr bwMode="auto">
            <a:xfrm>
              <a:off x="1927" y="2795"/>
              <a:ext cx="181" cy="181"/>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7" name="Oval 8"/>
            <p:cNvSpPr>
              <a:spLocks noChangeArrowheads="1"/>
            </p:cNvSpPr>
            <p:nvPr/>
          </p:nvSpPr>
          <p:spPr bwMode="auto">
            <a:xfrm>
              <a:off x="1882" y="3339"/>
              <a:ext cx="181" cy="181"/>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8" name="Oval 9"/>
            <p:cNvSpPr>
              <a:spLocks noChangeArrowheads="1"/>
            </p:cNvSpPr>
            <p:nvPr/>
          </p:nvSpPr>
          <p:spPr bwMode="auto">
            <a:xfrm>
              <a:off x="2472" y="2886"/>
              <a:ext cx="181" cy="181"/>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09" name="Oval 10"/>
            <p:cNvSpPr>
              <a:spLocks noChangeArrowheads="1"/>
            </p:cNvSpPr>
            <p:nvPr/>
          </p:nvSpPr>
          <p:spPr bwMode="auto">
            <a:xfrm>
              <a:off x="2245" y="3203"/>
              <a:ext cx="181" cy="181"/>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10" name="Oval 11"/>
            <p:cNvSpPr>
              <a:spLocks noChangeArrowheads="1"/>
            </p:cNvSpPr>
            <p:nvPr/>
          </p:nvSpPr>
          <p:spPr bwMode="auto">
            <a:xfrm>
              <a:off x="3061" y="3339"/>
              <a:ext cx="181" cy="181"/>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11" name="Oval 12"/>
            <p:cNvSpPr>
              <a:spLocks noChangeArrowheads="1"/>
            </p:cNvSpPr>
            <p:nvPr/>
          </p:nvSpPr>
          <p:spPr bwMode="auto">
            <a:xfrm>
              <a:off x="2744" y="3702"/>
              <a:ext cx="181" cy="181"/>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12" name="Oval 13"/>
            <p:cNvSpPr>
              <a:spLocks noChangeArrowheads="1"/>
            </p:cNvSpPr>
            <p:nvPr/>
          </p:nvSpPr>
          <p:spPr bwMode="auto">
            <a:xfrm>
              <a:off x="3016" y="2886"/>
              <a:ext cx="181" cy="181"/>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13" name="Oval 14"/>
            <p:cNvSpPr>
              <a:spLocks noChangeArrowheads="1"/>
            </p:cNvSpPr>
            <p:nvPr/>
          </p:nvSpPr>
          <p:spPr bwMode="auto">
            <a:xfrm>
              <a:off x="3515" y="3158"/>
              <a:ext cx="181" cy="181"/>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514" name="Freeform 22"/>
            <p:cNvSpPr/>
            <p:nvPr/>
          </p:nvSpPr>
          <p:spPr bwMode="auto">
            <a:xfrm>
              <a:off x="2372" y="3008"/>
              <a:ext cx="664" cy="284"/>
            </a:xfrm>
            <a:custGeom>
              <a:avLst/>
              <a:gdLst>
                <a:gd name="T0" fmla="*/ 0 w 664"/>
                <a:gd name="T1" fmla="*/ 284 h 284"/>
                <a:gd name="T2" fmla="*/ 664 w 664"/>
                <a:gd name="T3" fmla="*/ 0 h 284"/>
                <a:gd name="T4" fmla="*/ 0 60000 65536"/>
                <a:gd name="T5" fmla="*/ 0 60000 65536"/>
                <a:gd name="T6" fmla="*/ 0 w 664"/>
                <a:gd name="T7" fmla="*/ 0 h 284"/>
                <a:gd name="T8" fmla="*/ 664 w 664"/>
                <a:gd name="T9" fmla="*/ 284 h 284"/>
              </a:gdLst>
              <a:ahLst/>
              <a:cxnLst>
                <a:cxn ang="T4">
                  <a:pos x="T0" y="T1"/>
                </a:cxn>
                <a:cxn ang="T5">
                  <a:pos x="T2" y="T3"/>
                </a:cxn>
              </a:cxnLst>
              <a:rect l="T6" t="T7" r="T8" b="T9"/>
              <a:pathLst>
                <a:path w="664" h="284">
                  <a:moveTo>
                    <a:pt x="0" y="284"/>
                  </a:moveTo>
                  <a:lnTo>
                    <a:pt x="664" y="0"/>
                  </a:lnTo>
                </a:path>
              </a:pathLst>
            </a:cu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grpSp>
      <p:grpSp>
        <p:nvGrpSpPr>
          <p:cNvPr id="3" name="组合 26"/>
          <p:cNvGrpSpPr/>
          <p:nvPr/>
        </p:nvGrpSpPr>
        <p:grpSpPr>
          <a:xfrm>
            <a:off x="2622555" y="3500438"/>
            <a:ext cx="2322497" cy="504825"/>
            <a:chOff x="3551249" y="3500438"/>
            <a:chExt cx="2322497" cy="504825"/>
          </a:xfrm>
        </p:grpSpPr>
        <p:sp>
          <p:nvSpPr>
            <p:cNvPr id="63496" name="AutoShape 6"/>
            <p:cNvSpPr>
              <a:spLocks noChangeArrowheads="1"/>
            </p:cNvSpPr>
            <p:nvPr/>
          </p:nvSpPr>
          <p:spPr bwMode="auto">
            <a:xfrm>
              <a:off x="3551249" y="3500438"/>
              <a:ext cx="377809" cy="504825"/>
            </a:xfrm>
            <a:prstGeom prst="downArrow">
              <a:avLst>
                <a:gd name="adj1" fmla="val 50000"/>
                <a:gd name="adj2" fmla="val 25000"/>
              </a:avLst>
            </a:prstGeom>
          </p:spPr>
          <p:style>
            <a:lnRef idx="0">
              <a:schemeClr val="accent5"/>
            </a:lnRef>
            <a:fillRef idx="3">
              <a:schemeClr val="accent5"/>
            </a:fillRef>
            <a:effectRef idx="3">
              <a:schemeClr val="accent5"/>
            </a:effectRef>
            <a:fontRef idx="minor">
              <a:schemeClr val="lt1"/>
            </a:fontRef>
          </p:style>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63498" name="Text Box 23"/>
            <p:cNvSpPr txBox="1">
              <a:spLocks noChangeArrowheads="1"/>
            </p:cNvSpPr>
            <p:nvPr/>
          </p:nvSpPr>
          <p:spPr bwMode="auto">
            <a:xfrm>
              <a:off x="3929058" y="3532191"/>
              <a:ext cx="1944688" cy="396875"/>
            </a:xfrm>
            <a:prstGeom prst="rect">
              <a:avLst/>
            </a:prstGeom>
            <a:noFill/>
            <a:ln w="3175" algn="ctr">
              <a:noFill/>
              <a:miter lim="800000"/>
            </a:ln>
          </p:spPr>
          <p:txBody>
            <a:bodyPr lIns="91435" tIns="45718" rIns="91435" bIns="45718">
              <a:spAutoFit/>
            </a:bodyPr>
            <a:lstStyle/>
            <a:p>
              <a:pPr>
                <a:spcBef>
                  <a:spcPct val="50000"/>
                </a:spcBef>
              </a:pPr>
              <a:r>
                <a:rPr lang="en-US" altLang="zh-CN" sz="20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① </a:t>
              </a:r>
              <a:r>
                <a:rPr lang="zh-CN" altLang="en-US" sz="2000"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地图矢量化</a:t>
              </a:r>
            </a:p>
          </p:txBody>
        </p:sp>
      </p:grpSp>
      <p:grpSp>
        <p:nvGrpSpPr>
          <p:cNvPr id="4" name="组合 28"/>
          <p:cNvGrpSpPr/>
          <p:nvPr/>
        </p:nvGrpSpPr>
        <p:grpSpPr>
          <a:xfrm>
            <a:off x="4572001" y="4748224"/>
            <a:ext cx="1928826" cy="752478"/>
            <a:chOff x="4572001" y="4748224"/>
            <a:chExt cx="1928826" cy="752478"/>
          </a:xfrm>
        </p:grpSpPr>
        <p:sp>
          <p:nvSpPr>
            <p:cNvPr id="63494" name="AutoShape 24"/>
            <p:cNvSpPr>
              <a:spLocks noChangeArrowheads="1"/>
            </p:cNvSpPr>
            <p:nvPr/>
          </p:nvSpPr>
          <p:spPr bwMode="auto">
            <a:xfrm>
              <a:off x="4714876" y="4748224"/>
              <a:ext cx="1714512" cy="287338"/>
            </a:xfrm>
            <a:prstGeom prst="rightArrow">
              <a:avLst>
                <a:gd name="adj1" fmla="val 50000"/>
                <a:gd name="adj2" fmla="val 75138"/>
              </a:avLst>
            </a:prstGeom>
          </p:spPr>
          <p:style>
            <a:lnRef idx="0">
              <a:schemeClr val="accent4"/>
            </a:lnRef>
            <a:fillRef idx="3">
              <a:schemeClr val="accent4"/>
            </a:fillRef>
            <a:effectRef idx="3">
              <a:schemeClr val="accent4"/>
            </a:effectRef>
            <a:fontRef idx="minor">
              <a:schemeClr val="lt1"/>
            </a:fontRef>
          </p:style>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28" name="Text Box 25"/>
            <p:cNvSpPr txBox="1">
              <a:spLocks noChangeArrowheads="1"/>
            </p:cNvSpPr>
            <p:nvPr/>
          </p:nvSpPr>
          <p:spPr bwMode="auto">
            <a:xfrm>
              <a:off x="4572001" y="5103827"/>
              <a:ext cx="1928826" cy="396875"/>
            </a:xfrm>
            <a:prstGeom prst="rect">
              <a:avLst/>
            </a:prstGeom>
            <a:noFill/>
            <a:ln w="3175" algn="ctr">
              <a:noFill/>
              <a:miter lim="800000"/>
            </a:ln>
            <a:effectLst/>
          </p:spPr>
          <p:txBody>
            <a:bodyPr wrap="square" lIns="91435" tIns="45718" rIns="91435" bIns="45718">
              <a:spAutoFit/>
            </a:bodyPr>
            <a:lstStyle/>
            <a:p>
              <a:pPr>
                <a:spcBef>
                  <a:spcPct val="50000"/>
                </a:spcBef>
                <a:defRPr/>
              </a:pPr>
              <a:r>
                <a:rPr lang="en-US" altLang="zh-CN" sz="2000" dirty="0">
                  <a:latin typeface="楷体" panose="02010609060101010101" pitchFamily="49" charset="-122"/>
                  <a:ea typeface="楷体" panose="02010609060101010101" pitchFamily="49" charset="-122"/>
                </a:rPr>
                <a:t>② </a:t>
              </a:r>
              <a:r>
                <a:rPr lang="zh-CN" altLang="en-US" sz="2000" dirty="0" smtClean="0">
                  <a:latin typeface="楷体" panose="02010609060101010101" pitchFamily="49" charset="-122"/>
                  <a:ea typeface="楷体" panose="02010609060101010101" pitchFamily="49" charset="-122"/>
                </a:rPr>
                <a:t>图顶点</a:t>
              </a:r>
              <a:r>
                <a:rPr lang="zh-CN" altLang="en-US" sz="2000" dirty="0">
                  <a:latin typeface="楷体" panose="02010609060101010101" pitchFamily="49" charset="-122"/>
                  <a:ea typeface="楷体" panose="02010609060101010101" pitchFamily="49" charset="-122"/>
                </a:rPr>
                <a:t>搜索</a:t>
              </a:r>
            </a:p>
          </p:txBody>
        </p:sp>
      </p:grpSp>
      <p:grpSp>
        <p:nvGrpSpPr>
          <p:cNvPr id="5" name="组合 47"/>
          <p:cNvGrpSpPr/>
          <p:nvPr/>
        </p:nvGrpSpPr>
        <p:grpSpPr>
          <a:xfrm>
            <a:off x="6572264" y="3429000"/>
            <a:ext cx="2159663" cy="2214578"/>
            <a:chOff x="6572264" y="3429000"/>
            <a:chExt cx="2159663" cy="2214578"/>
          </a:xfrm>
        </p:grpSpPr>
        <p:sp>
          <p:nvSpPr>
            <p:cNvPr id="275481" name="Text Box 25"/>
            <p:cNvSpPr txBox="1">
              <a:spLocks noChangeArrowheads="1"/>
            </p:cNvSpPr>
            <p:nvPr/>
          </p:nvSpPr>
          <p:spPr bwMode="auto">
            <a:xfrm>
              <a:off x="7143768" y="3429000"/>
              <a:ext cx="1500198" cy="400105"/>
            </a:xfrm>
            <a:prstGeom prst="rect">
              <a:avLst/>
            </a:prstGeom>
            <a:noFill/>
            <a:ln w="3175" algn="ctr">
              <a:noFill/>
              <a:miter lim="800000"/>
            </a:ln>
            <a:effectLst/>
          </p:spPr>
          <p:txBody>
            <a:bodyPr wrap="square" lIns="91435" tIns="45718" rIns="91435" bIns="45718">
              <a:spAutoFit/>
            </a:bodyPr>
            <a:lstStyle/>
            <a:p>
              <a:pPr>
                <a:spcBef>
                  <a:spcPct val="50000"/>
                </a:spcBef>
                <a:defRPr/>
              </a:pPr>
              <a:r>
                <a:rPr lang="zh-CN" altLang="en-US" sz="20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求最</a:t>
              </a:r>
              <a:r>
                <a:rPr lang="zh-CN" altLang="en-US" sz="2000"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短路径</a:t>
              </a:r>
              <a:endParaRPr lang="zh-CN" altLang="en-US" sz="2000" dirty="0">
                <a:solidFill>
                  <a:srgbClr val="0000FF"/>
                </a:solidFill>
                <a:latin typeface="楷体" panose="02010609060101010101" pitchFamily="49" charset="-122"/>
                <a:ea typeface="楷体" panose="02010609060101010101" pitchFamily="49" charset="-122"/>
              </a:endParaRPr>
            </a:p>
          </p:txBody>
        </p:sp>
        <p:grpSp>
          <p:nvGrpSpPr>
            <p:cNvPr id="6" name="组合 46"/>
            <p:cNvGrpSpPr/>
            <p:nvPr/>
          </p:nvGrpSpPr>
          <p:grpSpPr>
            <a:xfrm>
              <a:off x="6572264" y="3916377"/>
              <a:ext cx="2159663" cy="1727201"/>
              <a:chOff x="6572264" y="3916377"/>
              <a:chExt cx="2159663" cy="1727201"/>
            </a:xfrm>
          </p:grpSpPr>
          <p:sp>
            <p:nvSpPr>
              <p:cNvPr id="31" name="Freeform 16"/>
              <p:cNvSpPr/>
              <p:nvPr/>
            </p:nvSpPr>
            <p:spPr bwMode="auto">
              <a:xfrm>
                <a:off x="6689739" y="4203715"/>
                <a:ext cx="63500" cy="603250"/>
              </a:xfrm>
              <a:custGeom>
                <a:avLst/>
                <a:gdLst>
                  <a:gd name="T0" fmla="*/ 40 w 40"/>
                  <a:gd name="T1" fmla="*/ 0 h 380"/>
                  <a:gd name="T2" fmla="*/ 0 w 40"/>
                  <a:gd name="T3" fmla="*/ 380 h 380"/>
                  <a:gd name="T4" fmla="*/ 0 60000 65536"/>
                  <a:gd name="T5" fmla="*/ 0 60000 65536"/>
                  <a:gd name="T6" fmla="*/ 0 w 40"/>
                  <a:gd name="T7" fmla="*/ 0 h 380"/>
                  <a:gd name="T8" fmla="*/ 40 w 40"/>
                  <a:gd name="T9" fmla="*/ 380 h 380"/>
                </a:gdLst>
                <a:ahLst/>
                <a:cxnLst>
                  <a:cxn ang="T4">
                    <a:pos x="T0" y="T1"/>
                  </a:cxn>
                  <a:cxn ang="T5">
                    <a:pos x="T2" y="T3"/>
                  </a:cxn>
                </a:cxnLst>
                <a:rect l="T6" t="T7" r="T8" b="T9"/>
                <a:pathLst>
                  <a:path w="40" h="380">
                    <a:moveTo>
                      <a:pt x="40" y="0"/>
                    </a:moveTo>
                    <a:lnTo>
                      <a:pt x="0" y="380"/>
                    </a:lnTo>
                  </a:path>
                </a:pathLst>
              </a:cu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32" name="Freeform 18"/>
              <p:cNvSpPr/>
              <p:nvPr/>
            </p:nvSpPr>
            <p:spPr bwMode="auto">
              <a:xfrm>
                <a:off x="7292989" y="4756165"/>
                <a:ext cx="719138" cy="673100"/>
              </a:xfrm>
              <a:custGeom>
                <a:avLst/>
                <a:gdLst>
                  <a:gd name="T0" fmla="*/ 0 w 453"/>
                  <a:gd name="T1" fmla="*/ 0 h 424"/>
                  <a:gd name="T2" fmla="*/ 453 w 453"/>
                  <a:gd name="T3" fmla="*/ 424 h 424"/>
                  <a:gd name="T4" fmla="*/ 0 60000 65536"/>
                  <a:gd name="T5" fmla="*/ 0 60000 65536"/>
                  <a:gd name="T6" fmla="*/ 0 w 453"/>
                  <a:gd name="T7" fmla="*/ 0 h 424"/>
                  <a:gd name="T8" fmla="*/ 453 w 453"/>
                  <a:gd name="T9" fmla="*/ 424 h 424"/>
                </a:gdLst>
                <a:ahLst/>
                <a:cxnLst>
                  <a:cxn ang="T4">
                    <a:pos x="T0" y="T1"/>
                  </a:cxn>
                  <a:cxn ang="T5">
                    <a:pos x="T2" y="T3"/>
                  </a:cxn>
                </a:cxnLst>
                <a:rect l="T6" t="T7" r="T8" b="T9"/>
                <a:pathLst>
                  <a:path w="453" h="424">
                    <a:moveTo>
                      <a:pt x="0" y="0"/>
                    </a:moveTo>
                    <a:lnTo>
                      <a:pt x="453" y="424"/>
                    </a:lnTo>
                  </a:path>
                </a:pathLst>
              </a:cu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33" name="Line 19"/>
              <p:cNvSpPr>
                <a:spLocks noChangeShapeType="1"/>
              </p:cNvSpPr>
              <p:nvPr/>
            </p:nvSpPr>
            <p:spPr bwMode="auto">
              <a:xfrm flipV="1">
                <a:off x="8086739" y="4975240"/>
                <a:ext cx="431800" cy="504825"/>
              </a:xfrm>
              <a:prstGeom prst="line">
                <a:avLst/>
              </a:pr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35" name="Freeform 17"/>
              <p:cNvSpPr/>
              <p:nvPr/>
            </p:nvSpPr>
            <p:spPr bwMode="auto">
              <a:xfrm>
                <a:off x="7299339" y="4279915"/>
                <a:ext cx="254000" cy="342900"/>
              </a:xfrm>
              <a:custGeom>
                <a:avLst/>
                <a:gdLst>
                  <a:gd name="T0" fmla="*/ 0 w 160"/>
                  <a:gd name="T1" fmla="*/ 216 h 216"/>
                  <a:gd name="T2" fmla="*/ 160 w 160"/>
                  <a:gd name="T3" fmla="*/ 0 h 216"/>
                  <a:gd name="T4" fmla="*/ 0 60000 65536"/>
                  <a:gd name="T5" fmla="*/ 0 60000 65536"/>
                  <a:gd name="T6" fmla="*/ 0 w 160"/>
                  <a:gd name="T7" fmla="*/ 0 h 216"/>
                  <a:gd name="T8" fmla="*/ 160 w 160"/>
                  <a:gd name="T9" fmla="*/ 216 h 216"/>
                </a:gdLst>
                <a:ahLst/>
                <a:cxnLst>
                  <a:cxn ang="T4">
                    <a:pos x="T0" y="T1"/>
                  </a:cxn>
                  <a:cxn ang="T5">
                    <a:pos x="T2" y="T3"/>
                  </a:cxn>
                </a:cxnLst>
                <a:rect l="T6" t="T7" r="T8" b="T9"/>
                <a:pathLst>
                  <a:path w="160" h="216">
                    <a:moveTo>
                      <a:pt x="0" y="216"/>
                    </a:moveTo>
                    <a:lnTo>
                      <a:pt x="160" y="0"/>
                    </a:lnTo>
                  </a:path>
                </a:pathLst>
              </a:cu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36" name="Freeform 15"/>
              <p:cNvSpPr/>
              <p:nvPr/>
            </p:nvSpPr>
            <p:spPr bwMode="auto">
              <a:xfrm>
                <a:off x="6829439" y="4083065"/>
                <a:ext cx="679450" cy="120650"/>
              </a:xfrm>
              <a:custGeom>
                <a:avLst/>
                <a:gdLst>
                  <a:gd name="T0" fmla="*/ 0 w 428"/>
                  <a:gd name="T1" fmla="*/ 0 h 76"/>
                  <a:gd name="T2" fmla="*/ 428 w 428"/>
                  <a:gd name="T3" fmla="*/ 76 h 76"/>
                  <a:gd name="T4" fmla="*/ 0 60000 65536"/>
                  <a:gd name="T5" fmla="*/ 0 60000 65536"/>
                  <a:gd name="T6" fmla="*/ 0 w 428"/>
                  <a:gd name="T7" fmla="*/ 0 h 76"/>
                  <a:gd name="T8" fmla="*/ 428 w 428"/>
                  <a:gd name="T9" fmla="*/ 76 h 76"/>
                </a:gdLst>
                <a:ahLst/>
                <a:cxnLst>
                  <a:cxn ang="T4">
                    <a:pos x="T0" y="T1"/>
                  </a:cxn>
                  <a:cxn ang="T5">
                    <a:pos x="T2" y="T3"/>
                  </a:cxn>
                </a:cxnLst>
                <a:rect l="T6" t="T7" r="T8" b="T9"/>
                <a:pathLst>
                  <a:path w="428" h="76">
                    <a:moveTo>
                      <a:pt x="0" y="0"/>
                    </a:moveTo>
                    <a:lnTo>
                      <a:pt x="428" y="76"/>
                    </a:lnTo>
                  </a:path>
                </a:pathLst>
              </a:custGeom>
              <a:noFill/>
              <a:ln w="3175">
                <a:solidFill>
                  <a:srgbClr val="A50021"/>
                </a:solid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38" name="Oval 7"/>
              <p:cNvSpPr>
                <a:spLocks noChangeArrowheads="1"/>
              </p:cNvSpPr>
              <p:nvPr/>
            </p:nvSpPr>
            <p:spPr bwMode="auto">
              <a:xfrm>
                <a:off x="6643702" y="3916377"/>
                <a:ext cx="288000" cy="287338"/>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39" name="Oval 8"/>
              <p:cNvSpPr>
                <a:spLocks noChangeArrowheads="1"/>
              </p:cNvSpPr>
              <p:nvPr/>
            </p:nvSpPr>
            <p:spPr bwMode="auto">
              <a:xfrm>
                <a:off x="6572264" y="4779977"/>
                <a:ext cx="288000" cy="287338"/>
              </a:xfrm>
              <a:prstGeom prst="ellipse">
                <a:avLst/>
              </a:prstGeom>
            </p:spPr>
            <p:style>
              <a:lnRef idx="1">
                <a:schemeClr val="accent2"/>
              </a:lnRef>
              <a:fillRef idx="3">
                <a:schemeClr val="accent2"/>
              </a:fillRef>
              <a:effectRef idx="2">
                <a:schemeClr val="accent2"/>
              </a:effectRef>
              <a:fontRef idx="minor">
                <a:schemeClr val="lt1"/>
              </a:fontRef>
            </p:style>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40" name="Oval 9"/>
              <p:cNvSpPr>
                <a:spLocks noChangeArrowheads="1"/>
              </p:cNvSpPr>
              <p:nvPr/>
            </p:nvSpPr>
            <p:spPr bwMode="auto">
              <a:xfrm>
                <a:off x="7508889" y="4060840"/>
                <a:ext cx="288000" cy="287338"/>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41" name="Oval 10"/>
              <p:cNvSpPr>
                <a:spLocks noChangeArrowheads="1"/>
              </p:cNvSpPr>
              <p:nvPr/>
            </p:nvSpPr>
            <p:spPr bwMode="auto">
              <a:xfrm>
                <a:off x="7148527" y="4564077"/>
                <a:ext cx="288000" cy="287338"/>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42" name="Oval 11"/>
              <p:cNvSpPr>
                <a:spLocks noChangeArrowheads="1"/>
              </p:cNvSpPr>
              <p:nvPr/>
            </p:nvSpPr>
            <p:spPr bwMode="auto">
              <a:xfrm>
                <a:off x="8443927" y="4779977"/>
                <a:ext cx="288000" cy="287338"/>
              </a:xfrm>
              <a:prstGeom prst="ellipse">
                <a:avLst/>
              </a:prstGeom>
            </p:spPr>
            <p:style>
              <a:lnRef idx="0">
                <a:schemeClr val="accent1"/>
              </a:lnRef>
              <a:fillRef idx="3">
                <a:schemeClr val="accent1"/>
              </a:fillRef>
              <a:effectRef idx="3">
                <a:schemeClr val="accent1"/>
              </a:effectRef>
              <a:fontRef idx="minor">
                <a:schemeClr val="lt1"/>
              </a:fontRef>
            </p:style>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sp>
            <p:nvSpPr>
              <p:cNvPr id="43" name="Oval 12"/>
              <p:cNvSpPr>
                <a:spLocks noChangeArrowheads="1"/>
              </p:cNvSpPr>
              <p:nvPr/>
            </p:nvSpPr>
            <p:spPr bwMode="auto">
              <a:xfrm>
                <a:off x="7940689" y="5356240"/>
                <a:ext cx="288000" cy="287338"/>
              </a:xfrm>
              <a:prstGeom prst="ellipse">
                <a:avLst/>
              </a:prstGeom>
              <a:solidFill>
                <a:srgbClr val="0000FF"/>
              </a:solidFill>
              <a:ln w="3175" algn="ctr">
                <a:noFill/>
                <a:round/>
              </a:ln>
            </p:spPr>
            <p:txBody>
              <a:bodyPr wrap="none" lIns="91435" tIns="45718" rIns="91435" bIns="45718" anchor="ctr"/>
              <a:lstStyle/>
              <a:p>
                <a:endParaRPr lang="zh-CN" altLang="en-US">
                  <a:latin typeface="楷体" panose="02010609060101010101" pitchFamily="49" charset="-122"/>
                  <a:ea typeface="楷体" panose="02010609060101010101" pitchFamily="49" charset="-122"/>
                </a:endParaRPr>
              </a:p>
            </p:txBody>
          </p:sp>
        </p:grpSp>
      </p:grpSp>
      <p:sp>
        <p:nvSpPr>
          <p:cNvPr id="44" name="TextBox 43"/>
          <p:cNvSpPr txBox="1"/>
          <p:nvPr/>
        </p:nvSpPr>
        <p:spPr>
          <a:xfrm>
            <a:off x="428596" y="285728"/>
            <a:ext cx="5286412" cy="461665"/>
          </a:xfrm>
          <a:prstGeom prst="rect">
            <a:avLst/>
          </a:prstGeom>
          <a:noFill/>
        </p:spPr>
        <p:txBody>
          <a:bodyPr wrap="square" rtlCol="0">
            <a:spAutoFit/>
          </a:bodyPr>
          <a:lstStyle/>
          <a:p>
            <a:pPr algn="l"/>
            <a:r>
              <a:rPr lang="zh-CN" altLang="en-US"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图应用实例</a:t>
            </a:r>
            <a:r>
              <a:rPr lang="en-US" altLang="zh-CN"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2</a:t>
            </a:r>
            <a:r>
              <a:rPr lang="zh-CN" altLang="en-US"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 </a:t>
            </a:r>
            <a:r>
              <a:rPr lang="en-US" altLang="zh-CN"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GIS</a:t>
            </a:r>
            <a:r>
              <a:rPr lang="zh-CN" altLang="en-US"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求最短路径问题</a:t>
            </a:r>
          </a:p>
        </p:txBody>
      </p:sp>
      <p:sp>
        <p:nvSpPr>
          <p:cNvPr id="7" name="幻灯片编号占位符 6"/>
          <p:cNvSpPr>
            <a:spLocks noGrp="1"/>
          </p:cNvSpPr>
          <p:nvPr>
            <p:ph type="sldNum" sz="quarter" idx="12"/>
          </p:nvPr>
        </p:nvSpPr>
        <p:spPr/>
        <p:txBody>
          <a:bodyPr/>
          <a:lstStyle/>
          <a:p>
            <a:fld id="{7B73CAF9-FD11-4256-9668-6A8A3A0B73F9}" type="slidenum">
              <a:rPr lang="en-US" altLang="zh-CN" smtClean="0"/>
              <a:t>202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1000"/>
                                        <p:tgtEl>
                                          <p:spTgt spid="3"/>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downRight)">
                                      <p:cBhvr>
                                        <p:cTn id="15" dur="1000"/>
                                        <p:tgtEl>
                                          <p:spTgt spid="4"/>
                                        </p:tgtEl>
                                      </p:cBhvr>
                                    </p:animEffec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71538" y="1000108"/>
            <a:ext cx="3981450" cy="2047875"/>
          </a:xfrm>
          <a:prstGeom prst="rect">
            <a:avLst/>
          </a:prstGeom>
          <a:noFill/>
          <a:ln w="9525">
            <a:noFill/>
            <a:miter lim="800000"/>
            <a:headEnd/>
            <a:tailEnd/>
          </a:ln>
          <a:effectLst/>
        </p:spPr>
      </p:pic>
      <p:sp>
        <p:nvSpPr>
          <p:cNvPr id="4" name="TextBox 3"/>
          <p:cNvSpPr txBox="1"/>
          <p:nvPr/>
        </p:nvSpPr>
        <p:spPr>
          <a:xfrm>
            <a:off x="428596" y="357166"/>
            <a:ext cx="5286412" cy="461665"/>
          </a:xfrm>
          <a:prstGeom prst="rect">
            <a:avLst/>
          </a:prstGeom>
          <a:noFill/>
        </p:spPr>
        <p:txBody>
          <a:bodyPr wrap="square" rtlCol="0">
            <a:spAutoFit/>
          </a:bodyPr>
          <a:lstStyle/>
          <a:p>
            <a:pPr algn="l"/>
            <a:r>
              <a:rPr lang="zh-CN" altLang="en-US"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图应用实例</a:t>
            </a:r>
            <a:r>
              <a:rPr lang="en-US" altLang="zh-CN"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3</a:t>
            </a:r>
            <a:r>
              <a:rPr lang="zh-CN" altLang="en-US"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 城市规划的管网设计</a:t>
            </a:r>
          </a:p>
        </p:txBody>
      </p:sp>
      <p:grpSp>
        <p:nvGrpSpPr>
          <p:cNvPr id="8" name="组合 7"/>
          <p:cNvGrpSpPr/>
          <p:nvPr/>
        </p:nvGrpSpPr>
        <p:grpSpPr>
          <a:xfrm>
            <a:off x="2143108" y="3286124"/>
            <a:ext cx="2643206" cy="1750938"/>
            <a:chOff x="2143108" y="3286124"/>
            <a:chExt cx="2643206" cy="1750938"/>
          </a:xfrm>
        </p:grpSpPr>
        <p:sp>
          <p:nvSpPr>
            <p:cNvPr id="5" name="下箭头 4"/>
            <p:cNvSpPr/>
            <p:nvPr/>
          </p:nvSpPr>
          <p:spPr>
            <a:xfrm>
              <a:off x="3143240" y="3286124"/>
              <a:ext cx="285752" cy="571504"/>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6" name="TextBox 5"/>
            <p:cNvSpPr txBox="1"/>
            <p:nvPr/>
          </p:nvSpPr>
          <p:spPr>
            <a:xfrm>
              <a:off x="2143108" y="3929066"/>
              <a:ext cx="2643206" cy="1107996"/>
            </a:xfrm>
            <a:prstGeom prst="rect">
              <a:avLst/>
            </a:prstGeom>
            <a:noFill/>
          </p:spPr>
          <p:txBody>
            <a:bodyPr wrap="square" rtlCol="0">
              <a:spAutoFit/>
            </a:bodyPr>
            <a:lstStyle/>
            <a:p>
              <a:pPr marL="457200" indent="-457200" algn="l">
                <a:lnSpc>
                  <a:spcPct val="150000"/>
                </a:lnSpc>
                <a:buBlip>
                  <a:blip r:embed="rId3"/>
                </a:buBlip>
              </a:pPr>
              <a:r>
                <a:rPr lang="zh-CN" altLang="en-US" sz="2200" smtClean="0">
                  <a:ea typeface="楷体" panose="02010609060101010101" pitchFamily="49" charset="-122"/>
                  <a:cs typeface="Times New Roman" panose="02020603050405020304" pitchFamily="18" charset="0"/>
                </a:rPr>
                <a:t>最小生成树</a:t>
              </a:r>
              <a:endParaRPr lang="en-US" altLang="zh-CN" sz="2200" smtClean="0">
                <a:ea typeface="楷体" panose="02010609060101010101" pitchFamily="49" charset="-122"/>
                <a:cs typeface="Times New Roman" panose="02020603050405020304" pitchFamily="18" charset="0"/>
              </a:endParaRPr>
            </a:p>
            <a:p>
              <a:pPr marL="457200" indent="-457200" algn="l">
                <a:lnSpc>
                  <a:spcPct val="150000"/>
                </a:lnSpc>
                <a:buBlip>
                  <a:blip r:embed="rId3"/>
                </a:buBlip>
              </a:pPr>
              <a:r>
                <a:rPr lang="zh-CN" altLang="en-US" sz="2200" smtClean="0">
                  <a:ea typeface="楷体" panose="02010609060101010101" pitchFamily="49" charset="-122"/>
                  <a:cs typeface="Times New Roman" panose="02020603050405020304" pitchFamily="18" charset="0"/>
                </a:rPr>
                <a:t>最短路径</a:t>
              </a:r>
              <a:endParaRPr lang="zh-CN" altLang="en-US" sz="2200">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203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etalinfo.net.cn/webpic/W0201405/W020140528/W020140528399317191520.gif"/>
          <p:cNvPicPr>
            <a:picLocks noChangeAspect="1" noChangeArrowheads="1"/>
          </p:cNvPicPr>
          <p:nvPr/>
        </p:nvPicPr>
        <p:blipFill>
          <a:blip r:embed="rId2"/>
          <a:srcRect/>
          <a:stretch>
            <a:fillRect/>
          </a:stretch>
        </p:blipFill>
        <p:spPr bwMode="auto">
          <a:xfrm>
            <a:off x="1000100" y="1214422"/>
            <a:ext cx="5267325" cy="2886076"/>
          </a:xfrm>
          <a:prstGeom prst="rect">
            <a:avLst/>
          </a:prstGeom>
          <a:noFill/>
        </p:spPr>
      </p:pic>
      <p:sp>
        <p:nvSpPr>
          <p:cNvPr id="4" name="TextBox 3"/>
          <p:cNvSpPr txBox="1"/>
          <p:nvPr/>
        </p:nvSpPr>
        <p:spPr>
          <a:xfrm>
            <a:off x="428596" y="357166"/>
            <a:ext cx="5286412" cy="461665"/>
          </a:xfrm>
          <a:prstGeom prst="rect">
            <a:avLst/>
          </a:prstGeom>
          <a:noFill/>
        </p:spPr>
        <p:txBody>
          <a:bodyPr wrap="square" rtlCol="0">
            <a:spAutoFit/>
          </a:bodyPr>
          <a:lstStyle/>
          <a:p>
            <a:pPr algn="l"/>
            <a:r>
              <a:rPr lang="zh-CN" altLang="en-US"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图应用实例</a:t>
            </a:r>
            <a:r>
              <a:rPr lang="en-US" altLang="zh-CN"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4</a:t>
            </a:r>
            <a:r>
              <a:rPr lang="zh-CN" altLang="en-US" smtClean="0">
                <a:solidFill>
                  <a:srgbClr val="FF3300"/>
                </a:solidFill>
                <a:effectLst>
                  <a:outerShdw blurRad="38100" dist="38100" dir="2700000" algn="tl">
                    <a:srgbClr val="C0C0C0"/>
                  </a:outerShdw>
                </a:effectLst>
                <a:ea typeface="黑体" panose="02010609060101010101" pitchFamily="49" charset="-122"/>
                <a:cs typeface="Times New Roman" panose="02020603050405020304" pitchFamily="18" charset="0"/>
              </a:rPr>
              <a:t>： 生产进度的调度</a:t>
            </a:r>
          </a:p>
        </p:txBody>
      </p:sp>
      <p:grpSp>
        <p:nvGrpSpPr>
          <p:cNvPr id="9" name="组合 8"/>
          <p:cNvGrpSpPr/>
          <p:nvPr/>
        </p:nvGrpSpPr>
        <p:grpSpPr>
          <a:xfrm>
            <a:off x="2643174" y="4214818"/>
            <a:ext cx="2286016" cy="1171668"/>
            <a:chOff x="2643174" y="4214818"/>
            <a:chExt cx="2286016" cy="1171668"/>
          </a:xfrm>
        </p:grpSpPr>
        <p:sp>
          <p:nvSpPr>
            <p:cNvPr id="5" name="下箭头 4"/>
            <p:cNvSpPr/>
            <p:nvPr/>
          </p:nvSpPr>
          <p:spPr>
            <a:xfrm>
              <a:off x="3500430" y="4214818"/>
              <a:ext cx="285752" cy="571504"/>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6" name="TextBox 5"/>
            <p:cNvSpPr txBox="1"/>
            <p:nvPr/>
          </p:nvSpPr>
          <p:spPr>
            <a:xfrm>
              <a:off x="2643174" y="4786322"/>
              <a:ext cx="2286016" cy="600164"/>
            </a:xfrm>
            <a:prstGeom prst="rect">
              <a:avLst/>
            </a:prstGeom>
            <a:noFill/>
          </p:spPr>
          <p:txBody>
            <a:bodyPr wrap="square" rtlCol="0">
              <a:spAutoFit/>
            </a:bodyPr>
            <a:lstStyle/>
            <a:p>
              <a:pPr marL="457200" indent="-457200" algn="l">
                <a:lnSpc>
                  <a:spcPct val="150000"/>
                </a:lnSpc>
                <a:buBlip>
                  <a:blip r:embed="rId3"/>
                </a:buBlip>
              </a:pPr>
              <a:r>
                <a:rPr lang="zh-CN" altLang="en-US" sz="2200" smtClean="0">
                  <a:ea typeface="楷体" panose="02010609060101010101" pitchFamily="49" charset="-122"/>
                  <a:cs typeface="Times New Roman" panose="02020603050405020304" pitchFamily="18" charset="0"/>
                </a:rPr>
                <a:t>求关键路径</a:t>
              </a:r>
              <a:endParaRPr lang="zh-CN" altLang="en-US" sz="2200">
                <a:ea typeface="楷体" panose="02010609060101010101" pitchFamily="49" charset="-122"/>
                <a:cs typeface="Times New Roman" panose="02020603050405020304" pitchFamily="18" charset="0"/>
              </a:endParaRPr>
            </a:p>
          </p:txBody>
        </p:sp>
      </p:grpSp>
      <p:sp>
        <p:nvSpPr>
          <p:cNvPr id="8" name="TextBox 7"/>
          <p:cNvSpPr txBox="1"/>
          <p:nvPr/>
        </p:nvSpPr>
        <p:spPr>
          <a:xfrm>
            <a:off x="714348" y="5467665"/>
            <a:ext cx="8001056" cy="461665"/>
          </a:xfrm>
          <a:prstGeom prst="rect">
            <a:avLst/>
          </a:prstGeom>
          <a:scene3d>
            <a:camera prst="perspectiveRight"/>
            <a:lightRig rig="threePt" dir="t"/>
          </a:scene3d>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zh-CN" altLang="en-US" smtClean="0">
                <a:solidFill>
                  <a:srgbClr val="0000FF"/>
                </a:solidFill>
                <a:latin typeface="楷体" panose="02010609060101010101" pitchFamily="49" charset="-122"/>
                <a:ea typeface="楷体" panose="02010609060101010101" pitchFamily="49" charset="-122"/>
              </a:rPr>
              <a:t>许多实际问题</a:t>
            </a:r>
            <a:r>
              <a:rPr lang="zh-CN" altLang="en-US" smtClean="0">
                <a:latin typeface="楷体" panose="02010609060101010101" pitchFamily="49" charset="-122"/>
                <a:ea typeface="楷体" panose="02010609060101010101" pitchFamily="49" charset="-122"/>
              </a:rPr>
              <a:t>  </a:t>
            </a:r>
            <a:r>
              <a:rPr lang="zh-CN" altLang="en-US" smtClean="0">
                <a:solidFill>
                  <a:srgbClr val="FF0000"/>
                </a:solidFill>
                <a:latin typeface="楷体" panose="02010609060101010101" pitchFamily="49" charset="-122"/>
                <a:ea typeface="楷体" panose="02010609060101010101" pitchFamily="49" charset="-122"/>
                <a:sym typeface="Wingdings" panose="05000000000000000000"/>
              </a:rPr>
              <a:t></a:t>
            </a:r>
            <a:r>
              <a:rPr lang="zh-CN" altLang="en-US" smtClean="0">
                <a:latin typeface="楷体" panose="02010609060101010101" pitchFamily="49" charset="-122"/>
                <a:ea typeface="楷体" panose="02010609060101010101" pitchFamily="49" charset="-122"/>
                <a:sym typeface="Wingdings" panose="05000000000000000000"/>
              </a:rPr>
              <a:t> </a:t>
            </a:r>
            <a:r>
              <a:rPr lang="zh-CN" altLang="en-US" smtClean="0">
                <a:solidFill>
                  <a:srgbClr val="0000FF"/>
                </a:solidFill>
                <a:latin typeface="楷体" panose="02010609060101010101" pitchFamily="49" charset="-122"/>
                <a:ea typeface="楷体" panose="02010609060101010101" pitchFamily="49" charset="-122"/>
                <a:sym typeface="Wingdings" panose="05000000000000000000"/>
              </a:rPr>
              <a:t>用图表示数据</a:t>
            </a:r>
            <a:r>
              <a:rPr lang="zh-CN" altLang="en-US" smtClean="0">
                <a:latin typeface="楷体" panose="02010609060101010101" pitchFamily="49" charset="-122"/>
                <a:ea typeface="楷体" panose="02010609060101010101" pitchFamily="49" charset="-122"/>
                <a:sym typeface="Wingdings" panose="05000000000000000000"/>
              </a:rPr>
              <a:t> </a:t>
            </a:r>
            <a:r>
              <a:rPr lang="zh-CN" altLang="en-US" smtClean="0">
                <a:solidFill>
                  <a:srgbClr val="FF0000"/>
                </a:solidFill>
                <a:latin typeface="楷体" panose="02010609060101010101" pitchFamily="49" charset="-122"/>
                <a:ea typeface="楷体" panose="02010609060101010101" pitchFamily="49" charset="-122"/>
                <a:sym typeface="Wingdings" panose="05000000000000000000"/>
              </a:rPr>
              <a:t></a:t>
            </a:r>
            <a:r>
              <a:rPr lang="zh-CN" altLang="en-US" smtClean="0">
                <a:latin typeface="楷体" panose="02010609060101010101" pitchFamily="49" charset="-122"/>
                <a:ea typeface="楷体" panose="02010609060101010101" pitchFamily="49" charset="-122"/>
                <a:sym typeface="Wingdings" panose="05000000000000000000"/>
              </a:rPr>
              <a:t> </a:t>
            </a:r>
            <a:r>
              <a:rPr lang="zh-CN" altLang="en-US" smtClean="0">
                <a:solidFill>
                  <a:srgbClr val="0000FF"/>
                </a:solidFill>
                <a:latin typeface="楷体" panose="02010609060101010101" pitchFamily="49" charset="-122"/>
                <a:ea typeface="楷体" panose="02010609060101010101" pitchFamily="49" charset="-122"/>
                <a:sym typeface="Wingdings" panose="05000000000000000000"/>
              </a:rPr>
              <a:t>用图相关算法求解 </a:t>
            </a:r>
            <a:r>
              <a:rPr lang="zh-CN" altLang="en-US" smtClean="0">
                <a:latin typeface="楷体" panose="02010609060101010101" pitchFamily="49" charset="-122"/>
                <a:ea typeface="楷体" panose="02010609060101010101" pitchFamily="49" charset="-122"/>
                <a:sym typeface="Wingdings" panose="05000000000000000000"/>
              </a:rPr>
              <a:t>  </a:t>
            </a:r>
            <a:endParaRPr lang="zh-CN" altLang="en-US">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204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3440" y="3048000"/>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a:solidFill>
                  <a:srgbClr val="FF3300"/>
                </a:solidFill>
                <a:effectLst>
                  <a:outerShdw blurRad="38100" dist="38100" dir="2700000" algn="tl">
                    <a:srgbClr val="000000"/>
                  </a:outerShdw>
                </a:effectLst>
              </a:rPr>
              <a:t>━━</a:t>
            </a:r>
            <a:r>
              <a:rPr lang="zh-CN" altLang="en-US" sz="4400">
                <a:solidFill>
                  <a:srgbClr val="FF3300"/>
                </a:solidFill>
                <a:effectLst>
                  <a:outerShdw blurRad="38100" dist="38100" dir="2700000" algn="tl">
                    <a:srgbClr val="000000"/>
                  </a:outerShdw>
                </a:effectLst>
                <a:ea typeface="Arial Unicode MS" pitchFamily="34" charset="-122"/>
                <a:cs typeface="Arial Unicode MS" pitchFamily="34" charset="-122"/>
              </a:rPr>
              <a:t>本章完</a:t>
            </a:r>
            <a:r>
              <a:rPr lang="zh-CN" altLang="en-US" sz="4000">
                <a:solidFill>
                  <a:srgbClr val="FF3300"/>
                </a:solidFill>
                <a:effectLst>
                  <a:outerShdw blurRad="38100" dist="38100" dir="2700000" algn="tl">
                    <a:srgbClr val="000000"/>
                  </a:outerShdw>
                </a:effectLst>
              </a:rPr>
              <a:t>━━</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205</a:t>
            </a:fld>
            <a:endParaRPr lang="en-US" altLang="zh-CN" dirty="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4" action="ppaction://hlinksldjump"/>
          </p:cNvPr>
          <p:cNvSpPr>
            <a:spLocks noChangeArrowheads="1"/>
          </p:cNvSpPr>
          <p:nvPr/>
        </p:nvSpPr>
        <p:spPr bwMode="auto">
          <a:xfrm>
            <a:off x="2357422" y="285728"/>
            <a:ext cx="3286148" cy="70788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第</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8</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章</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小结（</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1</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a:t>
            </a:r>
            <a:r>
              <a:rPr lang="zh-CN" altLang="en-US" sz="4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grpSp>
        <p:nvGrpSpPr>
          <p:cNvPr id="16" name="组合 15"/>
          <p:cNvGrpSpPr/>
          <p:nvPr/>
        </p:nvGrpSpPr>
        <p:grpSpPr>
          <a:xfrm>
            <a:off x="785786" y="1904990"/>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dirty="0" smtClean="0">
                  <a:solidFill>
                    <a:srgbClr val="FF0000"/>
                  </a:solidFill>
                  <a:effectLst>
                    <a:outerShdw blurRad="38100" dist="38100" dir="2700000" algn="tl">
                      <a:srgbClr val="000000"/>
                    </a:outerShdw>
                  </a:effectLst>
                  <a:ea typeface="宋体" panose="02010600030101010101" pitchFamily="2" charset="-122"/>
                </a:rPr>
                <a:t>1</a:t>
              </a:r>
              <a:endParaRPr lang="en-AU" sz="2800" b="0" dirty="0">
                <a:solidFill>
                  <a:srgbClr val="FF0000"/>
                </a:solidFill>
                <a:effectLst>
                  <a:outerShdw blurRad="38100" dist="38100" dir="2700000" algn="tl">
                    <a:srgbClr val="000000"/>
                  </a:outerShdw>
                </a:effectLst>
                <a:ea typeface="宋体" panose="02010600030101010101" pitchFamily="2" charset="-122"/>
              </a:endParaRPr>
            </a:p>
          </p:txBody>
        </p:sp>
      </p:grpSp>
      <p:sp>
        <p:nvSpPr>
          <p:cNvPr id="12" name="TextBox 11"/>
          <p:cNvSpPr txBox="1"/>
          <p:nvPr/>
        </p:nvSpPr>
        <p:spPr>
          <a:xfrm>
            <a:off x="1643042" y="1995398"/>
            <a:ext cx="2714644" cy="533288"/>
          </a:xfrm>
          <a:prstGeom prst="rect">
            <a:avLst/>
          </a:prstGeom>
          <a:noFill/>
        </p:spPr>
        <p:txBody>
          <a:bodyPr wrap="square" rtlCol="0">
            <a:spAutoFit/>
          </a:bodyPr>
          <a:lstStyle/>
          <a:p>
            <a:pPr algn="l"/>
            <a:r>
              <a:rPr lang="zh-CN" altLang="en-US" sz="2800" smtClean="0">
                <a:solidFill>
                  <a:srgbClr val="FF0000"/>
                </a:solidFill>
                <a:latin typeface="微软雅黑" panose="020B0503020204020204" charset="-122"/>
                <a:ea typeface="微软雅黑" panose="020B0503020204020204" charset="-122"/>
              </a:rPr>
              <a:t>  图的逻辑结构</a:t>
            </a:r>
            <a:endParaRPr lang="zh-CN" altLang="en-US" sz="2800">
              <a:solidFill>
                <a:srgbClr val="FF0000"/>
              </a:solidFill>
              <a:latin typeface="微软雅黑" panose="020B0503020204020204" charset="-122"/>
              <a:ea typeface="微软雅黑" panose="020B0503020204020204" charset="-122"/>
            </a:endParaRPr>
          </a:p>
        </p:txBody>
      </p:sp>
      <p:pic>
        <p:nvPicPr>
          <p:cNvPr id="22" name="Picture 2"/>
          <p:cNvPicPr>
            <a:picLocks noChangeAspect="1" noChangeArrowheads="1"/>
          </p:cNvPicPr>
          <p:nvPr/>
        </p:nvPicPr>
        <p:blipFill>
          <a:blip r:embed="rId5"/>
          <a:srcRect/>
          <a:stretch>
            <a:fillRect/>
          </a:stretch>
        </p:blipFill>
        <p:spPr bwMode="auto">
          <a:xfrm>
            <a:off x="142844" y="190477"/>
            <a:ext cx="1799630" cy="1524011"/>
          </a:xfrm>
          <a:prstGeom prst="rect">
            <a:avLst/>
          </a:prstGeom>
          <a:noFill/>
          <a:ln w="9525">
            <a:noFill/>
            <a:miter lim="800000"/>
            <a:headEnd/>
            <a:tailEnd/>
          </a:ln>
          <a:effectLst/>
        </p:spPr>
      </p:pic>
      <p:sp>
        <p:nvSpPr>
          <p:cNvPr id="11" name="TextBox 10"/>
          <p:cNvSpPr txBox="1"/>
          <p:nvPr/>
        </p:nvSpPr>
        <p:spPr>
          <a:xfrm>
            <a:off x="2092276" y="2952747"/>
            <a:ext cx="347985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逻辑表示方式</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23" name="TextBox 22"/>
          <p:cNvSpPr txBox="1"/>
          <p:nvPr/>
        </p:nvSpPr>
        <p:spPr>
          <a:xfrm>
            <a:off x="2071670" y="3714752"/>
            <a:ext cx="6643734" cy="1107996"/>
          </a:xfrm>
          <a:prstGeom prst="rect">
            <a:avLst/>
          </a:prstGeom>
          <a:noFill/>
        </p:spPr>
        <p:txBody>
          <a:bodyPr wrap="square" rtlCol="0">
            <a:spAutoFit/>
          </a:bodyPr>
          <a:lstStyle/>
          <a:p>
            <a:pPr marL="457200" indent="-457200" algn="l">
              <a:lnSpc>
                <a:spcPct val="150000"/>
              </a:lnSpc>
              <a:spcBef>
                <a:spcPts val="0"/>
              </a:spcBef>
              <a:buBlip>
                <a:blip r:embed="rId6"/>
              </a:buBlip>
            </a:pPr>
            <a:r>
              <a:rPr lang="zh-CN" altLang="en-US" sz="2200" smtClean="0">
                <a:solidFill>
                  <a:srgbClr val="0000FF"/>
                </a:solidFill>
                <a:ea typeface="楷体" panose="02010609060101010101" pitchFamily="49" charset="-122"/>
                <a:cs typeface="Times New Roman" panose="02020603050405020304" pitchFamily="18" charset="0"/>
              </a:rPr>
              <a:t>图形表示：直接用图表示</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ct val="150000"/>
              </a:lnSpc>
              <a:spcBef>
                <a:spcPts val="0"/>
              </a:spcBef>
              <a:buBlip>
                <a:blip r:embed="rId6"/>
              </a:buBlip>
            </a:pPr>
            <a:r>
              <a:rPr lang="zh-CN" altLang="en-US" sz="2200" smtClean="0">
                <a:solidFill>
                  <a:srgbClr val="0000FF"/>
                </a:solidFill>
                <a:ea typeface="楷体" panose="02010609060101010101" pitchFamily="49" charset="-122"/>
                <a:cs typeface="Times New Roman" panose="02020603050405020304" pitchFamily="18" charset="0"/>
              </a:rPr>
              <a:t>二元组表示：</a:t>
            </a:r>
            <a:r>
              <a:rPr lang="en-US" altLang="zh-CN" sz="2200" smtClean="0">
                <a:solidFill>
                  <a:srgbClr val="0000FF"/>
                </a:solidFill>
                <a:ea typeface="楷体" panose="02010609060101010101" pitchFamily="49" charset="-122"/>
                <a:cs typeface="Times New Roman" panose="02020603050405020304" pitchFamily="18" charset="0"/>
              </a:rPr>
              <a:t>G=(V</a:t>
            </a:r>
            <a:r>
              <a:rPr lang="zh-CN" altLang="en-US" sz="2200" smtClean="0">
                <a:solidFill>
                  <a:srgbClr val="0000FF"/>
                </a:solidFill>
                <a:ea typeface="楷体" panose="02010609060101010101" pitchFamily="49" charset="-122"/>
                <a:cs typeface="Times New Roman" panose="02020603050405020304" pitchFamily="18" charset="0"/>
              </a:rPr>
              <a:t>，</a:t>
            </a:r>
            <a:r>
              <a:rPr lang="en-US" altLang="zh-CN" sz="2200" smtClean="0">
                <a:solidFill>
                  <a:srgbClr val="0000FF"/>
                </a:solidFill>
                <a:ea typeface="楷体" panose="02010609060101010101" pitchFamily="49" charset="-122"/>
                <a:cs typeface="Times New Roman" panose="02020603050405020304" pitchFamily="18" charset="0"/>
              </a:rPr>
              <a:t>E)</a:t>
            </a:r>
            <a:r>
              <a:rPr lang="zh-CN" altLang="en-US" sz="2200" smtClean="0">
                <a:solidFill>
                  <a:srgbClr val="0000FF"/>
                </a:solidFill>
                <a:ea typeface="楷体" panose="02010609060101010101" pitchFamily="49" charset="-122"/>
                <a:cs typeface="Times New Roman" panose="02020603050405020304" pitchFamily="18" charset="0"/>
              </a:rPr>
              <a:t>，</a:t>
            </a:r>
            <a:r>
              <a:rPr lang="en-US" altLang="zh-CN" sz="2200" smtClean="0">
                <a:solidFill>
                  <a:srgbClr val="0000FF"/>
                </a:solidFill>
                <a:ea typeface="楷体" panose="02010609060101010101" pitchFamily="49" charset="-122"/>
                <a:cs typeface="Times New Roman" panose="02020603050405020304" pitchFamily="18" charset="0"/>
              </a:rPr>
              <a:t>V</a:t>
            </a:r>
            <a:r>
              <a:rPr lang="zh-CN" altLang="en-US" sz="2200" smtClean="0">
                <a:solidFill>
                  <a:srgbClr val="0000FF"/>
                </a:solidFill>
                <a:ea typeface="楷体" panose="02010609060101010101" pitchFamily="49" charset="-122"/>
                <a:cs typeface="Times New Roman" panose="02020603050405020304" pitchFamily="18" charset="0"/>
              </a:rPr>
              <a:t>为顶点集，</a:t>
            </a:r>
            <a:r>
              <a:rPr lang="en-US" altLang="zh-CN" sz="2200" smtClean="0">
                <a:solidFill>
                  <a:srgbClr val="0000FF"/>
                </a:solidFill>
                <a:ea typeface="楷体" panose="02010609060101010101" pitchFamily="49" charset="-122"/>
                <a:cs typeface="Times New Roman" panose="02020603050405020304" pitchFamily="18" charset="0"/>
              </a:rPr>
              <a:t>E</a:t>
            </a:r>
            <a:r>
              <a:rPr lang="zh-CN" altLang="en-US" sz="2200" smtClean="0">
                <a:solidFill>
                  <a:srgbClr val="0000FF"/>
                </a:solidFill>
                <a:ea typeface="楷体" panose="02010609060101010101" pitchFamily="49" charset="-122"/>
                <a:cs typeface="Times New Roman" panose="02020603050405020304" pitchFamily="18" charset="0"/>
              </a:rPr>
              <a:t>为边集</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206</a:t>
            </a:fld>
            <a:endParaRPr lang="en-US" altLang="zh-CN" dirty="0"/>
          </a:p>
        </p:txBody>
      </p:sp>
    </p:spTree>
    <p:custDataLst>
      <p:tags r:id="rId1"/>
    </p:custDataLst>
    <p:extLst>
      <p:ext uri="{BB962C8B-B14F-4D97-AF65-F5344CB8AC3E}">
        <p14:creationId xmlns:p14="http://schemas.microsoft.com/office/powerpoint/2010/main" val="51302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2428892"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逻辑特性</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4" name="TextBox 3"/>
          <p:cNvSpPr txBox="1"/>
          <p:nvPr/>
        </p:nvSpPr>
        <p:spPr>
          <a:xfrm>
            <a:off x="1071538" y="1238236"/>
            <a:ext cx="3714776" cy="1246495"/>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顶点之间多对多关系</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无向关系  </a:t>
            </a:r>
            <a:r>
              <a:rPr lang="zh-CN" altLang="en-US" sz="2200" smtClean="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smtClean="0">
                <a:solidFill>
                  <a:srgbClr val="0000FF"/>
                </a:solidFill>
                <a:ea typeface="楷体" panose="02010609060101010101" pitchFamily="49" charset="-122"/>
                <a:cs typeface="Times New Roman" panose="02020603050405020304" pitchFamily="18" charset="0"/>
                <a:sym typeface="Wingdings" panose="05000000000000000000"/>
              </a:rPr>
              <a:t>  无向图</a:t>
            </a:r>
            <a:endParaRPr lang="en-US" altLang="zh-CN" sz="2200" smtClean="0">
              <a:solidFill>
                <a:srgbClr val="0000FF"/>
              </a:solidFill>
              <a:ea typeface="楷体" panose="02010609060101010101" pitchFamily="49" charset="-122"/>
              <a:cs typeface="Times New Roman" panose="02020603050405020304" pitchFamily="18" charset="0"/>
              <a:sym typeface="Wingdings" panose="05000000000000000000"/>
            </a:endParaRPr>
          </a:p>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有向关系  </a:t>
            </a:r>
            <a:r>
              <a:rPr lang="zh-CN" altLang="en-US" sz="2200" smtClean="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smtClean="0">
                <a:solidFill>
                  <a:srgbClr val="0000FF"/>
                </a:solidFill>
                <a:ea typeface="楷体" panose="02010609060101010101" pitchFamily="49" charset="-122"/>
                <a:cs typeface="Times New Roman" panose="02020603050405020304" pitchFamily="18" charset="0"/>
                <a:sym typeface="Wingdings" panose="05000000000000000000"/>
              </a:rPr>
              <a:t>  有向图</a:t>
            </a:r>
            <a:endParaRPr lang="zh-CN" altLang="en-US" sz="2200" smtClean="0">
              <a:solidFill>
                <a:srgbClr val="0000FF"/>
              </a:solidFill>
              <a:ea typeface="楷体" panose="02010609060101010101" pitchFamily="49" charset="-122"/>
              <a:cs typeface="Times New Roman" panose="02020603050405020304" pitchFamily="18" charset="0"/>
            </a:endParaRPr>
          </a:p>
        </p:txBody>
      </p:sp>
      <p:grpSp>
        <p:nvGrpSpPr>
          <p:cNvPr id="31" name="组合 30"/>
          <p:cNvGrpSpPr/>
          <p:nvPr/>
        </p:nvGrpSpPr>
        <p:grpSpPr>
          <a:xfrm>
            <a:off x="428596" y="2952747"/>
            <a:ext cx="8429684" cy="3144073"/>
            <a:chOff x="428596" y="2428874"/>
            <a:chExt cx="8429684" cy="2358055"/>
          </a:xfrm>
        </p:grpSpPr>
        <p:sp>
          <p:nvSpPr>
            <p:cNvPr id="5" name="TextBox 4"/>
            <p:cNvSpPr txBox="1"/>
            <p:nvPr/>
          </p:nvSpPr>
          <p:spPr>
            <a:xfrm>
              <a:off x="1571604" y="2643188"/>
              <a:ext cx="7286676" cy="332687"/>
            </a:xfrm>
            <a:prstGeom prst="rect">
              <a:avLst/>
            </a:prstGeom>
            <a:noFill/>
          </p:spPr>
          <p:txBody>
            <a:bodyPr wrap="square" rtlCol="0">
              <a:spAutoFit/>
            </a:bodyPr>
            <a:lstStyle/>
            <a:p>
              <a:pPr algn="l">
                <a:lnSpc>
                  <a:spcPts val="3000"/>
                </a:lnSpc>
                <a:spcBef>
                  <a:spcPts val="0"/>
                </a:spcBef>
              </a:pPr>
              <a:r>
                <a:rPr lang="zh-CN" altLang="en-US" sz="2200" smtClean="0">
                  <a:solidFill>
                    <a:srgbClr val="0000FF"/>
                  </a:solidFill>
                  <a:ea typeface="楷体" panose="02010609060101010101" pitchFamily="49" charset="-122"/>
                  <a:cs typeface="Times New Roman" panose="02020603050405020304" pitchFamily="18" charset="0"/>
                </a:rPr>
                <a:t>数据结构中讨论的图是没有多重边的！顶点编号：</a:t>
              </a:r>
              <a:r>
                <a:rPr lang="en-US" altLang="zh-CN" sz="2200" smtClean="0">
                  <a:solidFill>
                    <a:srgbClr val="0000FF"/>
                  </a:solidFill>
                  <a:ea typeface="楷体" panose="02010609060101010101" pitchFamily="49" charset="-122"/>
                  <a:cs typeface="Times New Roman" panose="02020603050405020304" pitchFamily="18" charset="0"/>
                </a:rPr>
                <a:t>0</a:t>
              </a:r>
              <a:r>
                <a:rPr lang="zh-CN" altLang="en-US" sz="2200" smtClean="0">
                  <a:solidFill>
                    <a:srgbClr val="0000FF"/>
                  </a:solidFill>
                  <a:latin typeface="宋体" panose="02010600030101010101" pitchFamily="2" charset="-122"/>
                  <a:ea typeface="宋体" panose="02010600030101010101" pitchFamily="2" charset="-122"/>
                  <a:cs typeface="Times New Roman" panose="02020603050405020304" pitchFamily="18" charset="0"/>
                </a:rPr>
                <a:t>～</a:t>
              </a:r>
              <a:r>
                <a:rPr lang="en-US" altLang="zh-CN" sz="2200" i="1" smtClean="0">
                  <a:solidFill>
                    <a:srgbClr val="0000FF"/>
                  </a:solidFill>
                  <a:ea typeface="宋体" panose="02010600030101010101" pitchFamily="2" charset="-122"/>
                  <a:cs typeface="Times New Roman" panose="02020603050405020304" pitchFamily="18" charset="0"/>
                </a:rPr>
                <a:t>n</a:t>
              </a:r>
              <a:r>
                <a:rPr lang="en-US" altLang="zh-CN" sz="2200" smtClean="0">
                  <a:solidFill>
                    <a:srgbClr val="0000FF"/>
                  </a:solidFill>
                  <a:ea typeface="宋体" panose="02010600030101010101" pitchFamily="2" charset="-122"/>
                  <a:cs typeface="Times New Roman" panose="02020603050405020304" pitchFamily="18" charset="0"/>
                </a:rPr>
                <a:t>-1</a:t>
              </a:r>
              <a:endParaRPr lang="zh-CN" altLang="en-US" sz="2200" smtClean="0">
                <a:solidFill>
                  <a:srgbClr val="0000FF"/>
                </a:solidFill>
                <a:ea typeface="楷体" panose="02010609060101010101" pitchFamily="49" charset="-122"/>
                <a:cs typeface="Times New Roman" panose="02020603050405020304" pitchFamily="18" charset="0"/>
              </a:endParaRPr>
            </a:p>
          </p:txBody>
        </p:sp>
        <p:pic>
          <p:nvPicPr>
            <p:cNvPr id="7" name="Picture 1"/>
            <p:cNvPicPr>
              <a:picLocks noChangeAspect="1" noChangeArrowheads="1"/>
            </p:cNvPicPr>
            <p:nvPr/>
          </p:nvPicPr>
          <p:blipFill>
            <a:blip r:embed="rId4"/>
            <a:srcRect/>
            <a:stretch>
              <a:fillRect/>
            </a:stretch>
          </p:blipFill>
          <p:spPr bwMode="auto">
            <a:xfrm>
              <a:off x="428596" y="2428874"/>
              <a:ext cx="1049401" cy="1071570"/>
            </a:xfrm>
            <a:prstGeom prst="rect">
              <a:avLst/>
            </a:prstGeom>
            <a:noFill/>
            <a:ln w="9525">
              <a:noFill/>
              <a:miter lim="800000"/>
              <a:headEnd/>
              <a:tailEnd/>
            </a:ln>
            <a:effectLst/>
          </p:spPr>
        </p:pic>
        <p:grpSp>
          <p:nvGrpSpPr>
            <p:cNvPr id="24" name="组合 23"/>
            <p:cNvGrpSpPr/>
            <p:nvPr/>
          </p:nvGrpSpPr>
          <p:grpSpPr>
            <a:xfrm>
              <a:off x="2214546" y="3286130"/>
              <a:ext cx="1647008" cy="1020942"/>
              <a:chOff x="2214546" y="3143254"/>
              <a:chExt cx="1647008" cy="1020942"/>
            </a:xfrm>
          </p:grpSpPr>
          <p:cxnSp>
            <p:nvCxnSpPr>
              <p:cNvPr id="13" name="直接连接符 12"/>
              <p:cNvCxnSpPr/>
              <p:nvPr/>
            </p:nvCxnSpPr>
            <p:spPr>
              <a:xfrm rot="16200000" flipH="1">
                <a:off x="2964645" y="3013093"/>
                <a:ext cx="1588" cy="890436"/>
              </a:xfrm>
              <a:prstGeom prst="line">
                <a:avLst/>
              </a:prstGeom>
              <a:ln w="12700">
                <a:solidFill>
                  <a:srgbClr val="7030A0"/>
                </a:solidFill>
                <a:tailEnd type="none"/>
              </a:ln>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rot="5400000" flipH="1" flipV="1">
                <a:off x="2964645" y="2824307"/>
                <a:ext cx="1588" cy="890436"/>
              </a:xfrm>
              <a:prstGeom prst="line">
                <a:avLst/>
              </a:prstGeom>
              <a:ln w="12700">
                <a:solidFill>
                  <a:srgbClr val="7030A0"/>
                </a:solidFill>
                <a:tailEnd type="none"/>
              </a:ln>
            </p:spPr>
            <p:style>
              <a:lnRef idx="1">
                <a:schemeClr val="dk1"/>
              </a:lnRef>
              <a:fillRef idx="0">
                <a:schemeClr val="dk1"/>
              </a:fillRef>
              <a:effectRef idx="0">
                <a:schemeClr val="dk1"/>
              </a:effectRef>
              <a:fontRef idx="minor">
                <a:schemeClr val="tx1"/>
              </a:fontRef>
            </p:style>
          </p:cxnSp>
          <p:sp>
            <p:nvSpPr>
              <p:cNvPr id="6" name="椭圆 5"/>
              <p:cNvSpPr/>
              <p:nvPr/>
            </p:nvSpPr>
            <p:spPr>
              <a:xfrm>
                <a:off x="2214546"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椭圆 7"/>
              <p:cNvSpPr/>
              <p:nvPr/>
            </p:nvSpPr>
            <p:spPr>
              <a:xfrm>
                <a:off x="3357554"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椭圆 8"/>
              <p:cNvSpPr/>
              <p:nvPr/>
            </p:nvSpPr>
            <p:spPr>
              <a:xfrm>
                <a:off x="2786050" y="3786196"/>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5" name="直接连接符 14"/>
              <p:cNvCxnSpPr>
                <a:stCxn id="6" idx="5"/>
                <a:endCxn id="9" idx="1"/>
              </p:cNvCxnSpPr>
              <p:nvPr/>
            </p:nvCxnSpPr>
            <p:spPr>
              <a:xfrm rot="16200000" flipH="1">
                <a:off x="2564470" y="3546164"/>
                <a:ext cx="375656" cy="215122"/>
              </a:xfrm>
              <a:prstGeom prst="line">
                <a:avLst/>
              </a:prstGeom>
              <a:ln w="12700">
                <a:solidFill>
                  <a:srgbClr val="7030A0"/>
                </a:solidFill>
                <a:tailEnd type="none"/>
              </a:ln>
            </p:spPr>
            <p:style>
              <a:lnRef idx="1">
                <a:schemeClr val="dk1"/>
              </a:lnRef>
              <a:fillRef idx="0">
                <a:schemeClr val="dk1"/>
              </a:fillRef>
              <a:effectRef idx="0">
                <a:schemeClr val="dk1"/>
              </a:effectRef>
              <a:fontRef idx="minor">
                <a:schemeClr val="tx1"/>
              </a:fontRef>
            </p:style>
          </p:cxnSp>
        </p:grpSp>
        <p:grpSp>
          <p:nvGrpSpPr>
            <p:cNvPr id="25" name="组合 24"/>
            <p:cNvGrpSpPr/>
            <p:nvPr/>
          </p:nvGrpSpPr>
          <p:grpSpPr>
            <a:xfrm>
              <a:off x="5072066" y="3286130"/>
              <a:ext cx="1647008" cy="1020942"/>
              <a:chOff x="4643438" y="3143254"/>
              <a:chExt cx="1647008" cy="1020942"/>
            </a:xfrm>
          </p:grpSpPr>
          <p:cxnSp>
            <p:nvCxnSpPr>
              <p:cNvPr id="16" name="直接连接符 15"/>
              <p:cNvCxnSpPr/>
              <p:nvPr/>
            </p:nvCxnSpPr>
            <p:spPr>
              <a:xfrm rot="16200000" flipH="1">
                <a:off x="5355437" y="3013093"/>
                <a:ext cx="1588" cy="890436"/>
              </a:xfrm>
              <a:prstGeom prst="line">
                <a:avLst/>
              </a:prstGeom>
              <a:ln w="12700">
                <a:solidFill>
                  <a:srgbClr val="7030A0"/>
                </a:solidFill>
                <a:tailEnd type="arrow"/>
              </a:ln>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rot="5400000" flipH="1" flipV="1">
                <a:off x="5355437" y="2824307"/>
                <a:ext cx="1588" cy="890436"/>
              </a:xfrm>
              <a:prstGeom prst="line">
                <a:avLst/>
              </a:prstGeom>
              <a:ln w="12700">
                <a:solidFill>
                  <a:srgbClr val="7030A0"/>
                </a:solidFill>
                <a:tailEnd type="arrow"/>
              </a:ln>
            </p:spPr>
            <p:style>
              <a:lnRef idx="1">
                <a:schemeClr val="dk1"/>
              </a:lnRef>
              <a:fillRef idx="0">
                <a:schemeClr val="dk1"/>
              </a:fillRef>
              <a:effectRef idx="0">
                <a:schemeClr val="dk1"/>
              </a:effectRef>
              <a:fontRef idx="minor">
                <a:schemeClr val="tx1"/>
              </a:fontRef>
            </p:style>
          </p:cxnSp>
          <p:sp>
            <p:nvSpPr>
              <p:cNvPr id="18" name="椭圆 17"/>
              <p:cNvSpPr/>
              <p:nvPr/>
            </p:nvSpPr>
            <p:spPr>
              <a:xfrm>
                <a:off x="4643438"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椭圆 18"/>
              <p:cNvSpPr/>
              <p:nvPr/>
            </p:nvSpPr>
            <p:spPr>
              <a:xfrm>
                <a:off x="5786446" y="3143254"/>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椭圆 19"/>
              <p:cNvSpPr/>
              <p:nvPr/>
            </p:nvSpPr>
            <p:spPr>
              <a:xfrm>
                <a:off x="5214942" y="3786196"/>
                <a:ext cx="504000" cy="378000"/>
              </a:xfrm>
              <a:prstGeom prst="ellipse">
                <a:avLst/>
              </a:prstGeom>
              <a:ln>
                <a:tailEnd type="stealth"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3" name="直接箭头连接符 22"/>
              <p:cNvCxnSpPr>
                <a:stCxn id="19" idx="3"/>
                <a:endCxn id="20" idx="7"/>
              </p:cNvCxnSpPr>
              <p:nvPr/>
            </p:nvCxnSpPr>
            <p:spPr>
              <a:xfrm rot="5400000">
                <a:off x="5564866" y="3546164"/>
                <a:ext cx="375656" cy="215122"/>
              </a:xfrm>
              <a:prstGeom prst="straightConnector1">
                <a:avLst/>
              </a:prstGeom>
              <a:ln w="12700">
                <a:solidFill>
                  <a:srgbClr val="7030A0"/>
                </a:solidFill>
                <a:tailEnd type="arrow"/>
              </a:ln>
            </p:spPr>
            <p:style>
              <a:lnRef idx="1">
                <a:schemeClr val="dk1"/>
              </a:lnRef>
              <a:fillRef idx="0">
                <a:schemeClr val="dk1"/>
              </a:fillRef>
              <a:effectRef idx="0">
                <a:schemeClr val="dk1"/>
              </a:effectRef>
              <a:fontRef idx="minor">
                <a:schemeClr val="tx1"/>
              </a:fontRef>
            </p:style>
          </p:cxnSp>
        </p:grpSp>
        <p:sp>
          <p:nvSpPr>
            <p:cNvPr id="26" name="TextBox 25"/>
            <p:cNvSpPr txBox="1"/>
            <p:nvPr/>
          </p:nvSpPr>
          <p:spPr>
            <a:xfrm>
              <a:off x="3929058" y="3429006"/>
              <a:ext cx="571504" cy="357791"/>
            </a:xfrm>
            <a:prstGeom prst="rect">
              <a:avLst/>
            </a:prstGeom>
            <a:noFill/>
          </p:spPr>
          <p:txBody>
            <a:bodyPr wrap="square" rtlCol="0">
              <a:spAutoFit/>
            </a:bodyPr>
            <a:lstStyle/>
            <a:p>
              <a:pPr algn="l">
                <a:lnSpc>
                  <a:spcPts val="3000"/>
                </a:lnSpc>
                <a:spcBef>
                  <a:spcPts val="0"/>
                </a:spcBef>
              </a:pPr>
              <a:r>
                <a:rPr lang="en-US" altLang="zh-CN" sz="3200" smtClean="0">
                  <a:solidFill>
                    <a:srgbClr val="C00000"/>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smtClean="0">
                <a:solidFill>
                  <a:srgbClr val="C00000"/>
                </a:solidFill>
                <a:ea typeface="楷体" panose="02010609060101010101" pitchFamily="49" charset="-122"/>
                <a:cs typeface="Times New Roman" panose="02020603050405020304" pitchFamily="18" charset="0"/>
              </a:endParaRPr>
            </a:p>
          </p:txBody>
        </p:sp>
        <p:sp>
          <p:nvSpPr>
            <p:cNvPr id="27" name="TextBox 26"/>
            <p:cNvSpPr txBox="1"/>
            <p:nvPr/>
          </p:nvSpPr>
          <p:spPr>
            <a:xfrm>
              <a:off x="6858016" y="3429006"/>
              <a:ext cx="571504" cy="357791"/>
            </a:xfrm>
            <a:prstGeom prst="rect">
              <a:avLst/>
            </a:prstGeom>
            <a:noFill/>
          </p:spPr>
          <p:txBody>
            <a:bodyPr wrap="square" rtlCol="0">
              <a:spAutoFit/>
            </a:bodyPr>
            <a:lstStyle/>
            <a:p>
              <a:pPr algn="l">
                <a:lnSpc>
                  <a:spcPts val="3000"/>
                </a:lnSpc>
                <a:spcBef>
                  <a:spcPts val="0"/>
                </a:spcBef>
              </a:pPr>
              <a:r>
                <a:rPr lang="en-US" altLang="zh-CN" sz="3200" smtClean="0">
                  <a:solidFill>
                    <a:srgbClr val="C00000"/>
                  </a:solidFill>
                  <a:latin typeface="宋体" panose="02010600030101010101" pitchFamily="2" charset="-122"/>
                  <a:ea typeface="宋体" panose="02010600030101010101" pitchFamily="2" charset="-122"/>
                  <a:cs typeface="Times New Roman" panose="02020603050405020304" pitchFamily="18" charset="0"/>
                </a:rPr>
                <a:t>×</a:t>
              </a:r>
              <a:endParaRPr lang="zh-CN" altLang="en-US" sz="3200" smtClean="0">
                <a:solidFill>
                  <a:srgbClr val="C00000"/>
                </a:solidFill>
                <a:ea typeface="楷体" panose="02010609060101010101" pitchFamily="49" charset="-122"/>
                <a:cs typeface="Times New Roman" panose="02020603050405020304" pitchFamily="18" charset="0"/>
              </a:endParaRPr>
            </a:p>
          </p:txBody>
        </p:sp>
        <p:sp>
          <p:nvSpPr>
            <p:cNvPr id="29" name="TextBox 28"/>
            <p:cNvSpPr txBox="1"/>
            <p:nvPr/>
          </p:nvSpPr>
          <p:spPr>
            <a:xfrm>
              <a:off x="1643042" y="4429138"/>
              <a:ext cx="2857520" cy="357791"/>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ea typeface="楷体" panose="02010609060101010101" pitchFamily="49" charset="-122"/>
                  <a:cs typeface="Times New Roman" panose="02020603050405020304" pitchFamily="18" charset="0"/>
                </a:rPr>
                <a:t>(0</a:t>
              </a:r>
              <a:r>
                <a:rPr lang="zh-CN" altLang="en-US"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1)</a:t>
              </a:r>
              <a:r>
                <a:rPr lang="zh-CN" altLang="en-US" sz="2000" smtClean="0">
                  <a:solidFill>
                    <a:srgbClr val="0000FF"/>
                  </a:solidFill>
                  <a:ea typeface="楷体" panose="02010609060101010101" pitchFamily="49" charset="-122"/>
                  <a:cs typeface="Times New Roman" panose="02020603050405020304" pitchFamily="18" charset="0"/>
                </a:rPr>
                <a:t>无向边出现两次</a:t>
              </a:r>
            </a:p>
          </p:txBody>
        </p:sp>
        <p:sp>
          <p:nvSpPr>
            <p:cNvPr id="30" name="TextBox 29"/>
            <p:cNvSpPr txBox="1"/>
            <p:nvPr/>
          </p:nvSpPr>
          <p:spPr>
            <a:xfrm>
              <a:off x="4564062" y="4429138"/>
              <a:ext cx="2936896" cy="357791"/>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ea typeface="楷体" panose="02010609060101010101" pitchFamily="49" charset="-122"/>
                  <a:cs typeface="Times New Roman" panose="02020603050405020304" pitchFamily="18" charset="0"/>
                </a:rPr>
                <a:t>&lt;0</a:t>
              </a:r>
              <a:r>
                <a:rPr lang="zh-CN" altLang="en-US"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1&gt;</a:t>
              </a:r>
              <a:r>
                <a:rPr lang="zh-CN" altLang="en-US" sz="2000" smtClean="0">
                  <a:solidFill>
                    <a:srgbClr val="0000FF"/>
                  </a:solidFill>
                  <a:ea typeface="楷体" panose="02010609060101010101" pitchFamily="49" charset="-122"/>
                  <a:cs typeface="Times New Roman" panose="02020603050405020304" pitchFamily="18" charset="0"/>
                </a:rPr>
                <a:t>有向边出现两次</a:t>
              </a: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207</a:t>
            </a:fld>
            <a:endParaRPr lang="en-US" altLang="zh-CN" dirty="0"/>
          </a:p>
        </p:txBody>
      </p:sp>
    </p:spTree>
    <p:extLst>
      <p:ext uri="{BB962C8B-B14F-4D97-AF65-F5344CB8AC3E}">
        <p14:creationId xmlns:p14="http://schemas.microsoft.com/office/powerpoint/2010/main" val="50541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1538" y="603480"/>
            <a:ext cx="7143800" cy="1495794"/>
          </a:xfrm>
          <a:prstGeom prst="rect">
            <a:avLst/>
          </a:prstGeom>
          <a:noFill/>
        </p:spPr>
        <p:txBody>
          <a:bodyPr wrap="square" rtlCol="0">
            <a:spAutoFit/>
          </a:bodyPr>
          <a:lstStyle/>
          <a:p>
            <a:pPr algn="l"/>
            <a:r>
              <a:rPr lang="zh-CN" altLang="en-US" smtClean="0">
                <a:solidFill>
                  <a:srgbClr val="0000FF"/>
                </a:solidFill>
                <a:ea typeface="楷体" panose="02010609060101010101" pitchFamily="49" charset="-122"/>
                <a:cs typeface="Times New Roman" panose="02020603050405020304" pitchFamily="18" charset="0"/>
              </a:rPr>
              <a:t>       若无向图</a:t>
            </a:r>
            <a:r>
              <a:rPr lang="en-US" smtClean="0">
                <a:solidFill>
                  <a:srgbClr val="0000FF"/>
                </a:solidFill>
                <a:ea typeface="楷体" panose="02010609060101010101" pitchFamily="49" charset="-122"/>
                <a:cs typeface="Times New Roman" panose="02020603050405020304" pitchFamily="18" charset="0"/>
              </a:rPr>
              <a:t>G(V</a:t>
            </a:r>
            <a:r>
              <a:rPr lang="zh-CN" altLang="en-US" smtClean="0">
                <a:solidFill>
                  <a:srgbClr val="0000FF"/>
                </a:solidFill>
                <a:ea typeface="楷体" panose="02010609060101010101" pitchFamily="49" charset="-122"/>
                <a:cs typeface="Times New Roman" panose="02020603050405020304" pitchFamily="18" charset="0"/>
              </a:rPr>
              <a:t>，</a:t>
            </a:r>
            <a:r>
              <a:rPr lang="en-US" smtClean="0">
                <a:solidFill>
                  <a:srgbClr val="0000FF"/>
                </a:solidFill>
                <a:ea typeface="楷体" panose="02010609060101010101" pitchFamily="49" charset="-122"/>
                <a:cs typeface="Times New Roman" panose="02020603050405020304" pitchFamily="18" charset="0"/>
              </a:rPr>
              <a:t>E)</a:t>
            </a:r>
            <a:r>
              <a:rPr lang="zh-CN" altLang="en-US" smtClean="0">
                <a:solidFill>
                  <a:srgbClr val="0000FF"/>
                </a:solidFill>
                <a:ea typeface="楷体" panose="02010609060101010101" pitchFamily="49" charset="-122"/>
                <a:cs typeface="Times New Roman" panose="02020603050405020304" pitchFamily="18" charset="0"/>
              </a:rPr>
              <a:t>中含</a:t>
            </a:r>
            <a:r>
              <a:rPr lang="en-US" smtClean="0">
                <a:solidFill>
                  <a:srgbClr val="0000FF"/>
                </a:solidFill>
                <a:ea typeface="楷体" panose="02010609060101010101" pitchFamily="49" charset="-122"/>
                <a:cs typeface="Times New Roman" panose="02020603050405020304" pitchFamily="18" charset="0"/>
              </a:rPr>
              <a:t>7</a:t>
            </a:r>
            <a:r>
              <a:rPr lang="zh-CN" altLang="en-US" smtClean="0">
                <a:solidFill>
                  <a:srgbClr val="0000FF"/>
                </a:solidFill>
                <a:ea typeface="楷体" panose="02010609060101010101" pitchFamily="49" charset="-122"/>
                <a:cs typeface="Times New Roman" panose="02020603050405020304" pitchFamily="18" charset="0"/>
              </a:rPr>
              <a:t>个顶点，则保证图</a:t>
            </a:r>
            <a:r>
              <a:rPr lang="en-US" smtClean="0">
                <a:solidFill>
                  <a:srgbClr val="0000FF"/>
                </a:solidFill>
                <a:ea typeface="楷体" panose="02010609060101010101" pitchFamily="49" charset="-122"/>
                <a:cs typeface="Times New Roman" panose="02020603050405020304" pitchFamily="18" charset="0"/>
              </a:rPr>
              <a:t>G</a:t>
            </a:r>
            <a:r>
              <a:rPr lang="zh-CN" altLang="en-US" smtClean="0">
                <a:solidFill>
                  <a:srgbClr val="0000FF"/>
                </a:solidFill>
                <a:ea typeface="楷体" panose="02010609060101010101" pitchFamily="49" charset="-122"/>
                <a:cs typeface="Times New Roman" panose="02020603050405020304" pitchFamily="18" charset="0"/>
              </a:rPr>
              <a:t>在</a:t>
            </a:r>
            <a:r>
              <a:rPr lang="zh-CN" altLang="en-US" smtClean="0">
                <a:solidFill>
                  <a:srgbClr val="FF00FF"/>
                </a:solidFill>
                <a:ea typeface="楷体" panose="02010609060101010101" pitchFamily="49" charset="-122"/>
                <a:cs typeface="Times New Roman" panose="02020603050405020304" pitchFamily="18" charset="0"/>
              </a:rPr>
              <a:t>任何情况</a:t>
            </a:r>
            <a:r>
              <a:rPr lang="zh-CN" altLang="en-US" smtClean="0">
                <a:solidFill>
                  <a:srgbClr val="0000FF"/>
                </a:solidFill>
                <a:ea typeface="楷体" panose="02010609060101010101" pitchFamily="49" charset="-122"/>
                <a:cs typeface="Times New Roman" panose="02020603050405020304" pitchFamily="18" charset="0"/>
              </a:rPr>
              <a:t>下都是连通的，则需要的边数最少是（ ）。</a:t>
            </a:r>
          </a:p>
          <a:p>
            <a:pPr algn="l"/>
            <a:r>
              <a:rPr lang="en-US" smtClean="0">
                <a:solidFill>
                  <a:srgbClr val="0000FF"/>
                </a:solidFill>
                <a:ea typeface="楷体" panose="02010609060101010101" pitchFamily="49" charset="-122"/>
                <a:cs typeface="Times New Roman" panose="02020603050405020304" pitchFamily="18" charset="0"/>
              </a:rPr>
              <a:t>           A. 6	B. 15	     C. 16	          D. 21</a:t>
            </a:r>
            <a:endParaRPr lang="zh-CN" altLang="en-US" smtClean="0">
              <a:solidFill>
                <a:srgbClr val="0000FF"/>
              </a:solidFill>
              <a:ea typeface="楷体" panose="02010609060101010101" pitchFamily="49" charset="-122"/>
              <a:cs typeface="Times New Roman" panose="02020603050405020304" pitchFamily="18" charset="0"/>
            </a:endParaRPr>
          </a:p>
        </p:txBody>
      </p:sp>
      <p:sp>
        <p:nvSpPr>
          <p:cNvPr id="4" name="TextBox 3"/>
          <p:cNvSpPr txBox="1"/>
          <p:nvPr/>
        </p:nvSpPr>
        <p:spPr>
          <a:xfrm>
            <a:off x="357158" y="2571744"/>
            <a:ext cx="8429684" cy="2400657"/>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对于具有</a:t>
            </a:r>
            <a:r>
              <a:rPr lang="en-US" sz="2200" i="1" smtClean="0">
                <a:solidFill>
                  <a:srgbClr val="0000FF"/>
                </a:solidFill>
                <a:ea typeface="楷体" panose="02010609060101010101" pitchFamily="49" charset="-122"/>
                <a:cs typeface="Times New Roman" panose="02020603050405020304" pitchFamily="18" charset="0"/>
              </a:rPr>
              <a:t>n</a:t>
            </a:r>
            <a:r>
              <a:rPr lang="zh-CN" altLang="en-US" sz="2200" smtClean="0">
                <a:solidFill>
                  <a:srgbClr val="0000FF"/>
                </a:solidFill>
                <a:ea typeface="楷体" panose="02010609060101010101" pitchFamily="49" charset="-122"/>
                <a:cs typeface="Times New Roman" panose="02020603050405020304" pitchFamily="18" charset="0"/>
              </a:rPr>
              <a:t>个顶点的无向图，当其中</a:t>
            </a:r>
            <a:r>
              <a:rPr lang="en-US" sz="2200" i="1" smtClean="0">
                <a:solidFill>
                  <a:srgbClr val="0000FF"/>
                </a:solidFill>
                <a:ea typeface="楷体" panose="02010609060101010101" pitchFamily="49" charset="-122"/>
                <a:cs typeface="Times New Roman" panose="02020603050405020304" pitchFamily="18" charset="0"/>
              </a:rPr>
              <a:t>n</a:t>
            </a:r>
            <a:r>
              <a:rPr lang="en-US" sz="2200" smtClean="0">
                <a:solidFill>
                  <a:srgbClr val="0000FF"/>
                </a:solidFill>
                <a:ea typeface="楷体" panose="02010609060101010101" pitchFamily="49" charset="-122"/>
                <a:cs typeface="Times New Roman" panose="02020603050405020304" pitchFamily="18" charset="0"/>
              </a:rPr>
              <a:t>-1</a:t>
            </a:r>
            <a:r>
              <a:rPr lang="zh-CN" altLang="en-US" sz="2200" smtClean="0">
                <a:solidFill>
                  <a:srgbClr val="0000FF"/>
                </a:solidFill>
                <a:ea typeface="楷体" panose="02010609060101010101" pitchFamily="49" charset="-122"/>
                <a:cs typeface="Times New Roman" panose="02020603050405020304" pitchFamily="18" charset="0"/>
              </a:rPr>
              <a:t>个顶点构成一个完全图时，再加上一条边（连接该完全图和另外一个顶点）必然构成一个连通图</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所以本题中，若</a:t>
            </a:r>
            <a:r>
              <a:rPr lang="en-US" sz="2200" smtClean="0">
                <a:solidFill>
                  <a:srgbClr val="0000FF"/>
                </a:solidFill>
                <a:ea typeface="楷体" panose="02010609060101010101" pitchFamily="49" charset="-122"/>
                <a:cs typeface="Times New Roman" panose="02020603050405020304" pitchFamily="18" charset="0"/>
              </a:rPr>
              <a:t> 6</a:t>
            </a:r>
            <a:r>
              <a:rPr lang="zh-CN" altLang="en-US" sz="2200" smtClean="0">
                <a:solidFill>
                  <a:srgbClr val="0000FF"/>
                </a:solidFill>
                <a:ea typeface="楷体" panose="02010609060101010101" pitchFamily="49" charset="-122"/>
                <a:cs typeface="Times New Roman" panose="02020603050405020304" pitchFamily="18" charset="0"/>
              </a:rPr>
              <a:t>个顶点构成一个完全图，再加上一条边，这样的图无论如何都是一个连通图</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最少边数</a:t>
            </a:r>
            <a:r>
              <a:rPr lang="en-US" sz="2200" smtClean="0">
                <a:solidFill>
                  <a:srgbClr val="0000FF"/>
                </a:solidFill>
                <a:ea typeface="楷体" panose="02010609060101010101" pitchFamily="49" charset="-122"/>
                <a:cs typeface="Times New Roman" panose="02020603050405020304" pitchFamily="18" charset="0"/>
              </a:rPr>
              <a:t>=(</a:t>
            </a:r>
            <a:r>
              <a:rPr lang="en-US" sz="2200" i="1" smtClean="0">
                <a:solidFill>
                  <a:srgbClr val="0000FF"/>
                </a:solidFill>
                <a:ea typeface="楷体" panose="02010609060101010101" pitchFamily="49" charset="-122"/>
                <a:cs typeface="Times New Roman" panose="02020603050405020304" pitchFamily="18" charset="0"/>
              </a:rPr>
              <a:t>n</a:t>
            </a:r>
            <a:r>
              <a:rPr lang="en-US" sz="2200" smtClean="0">
                <a:solidFill>
                  <a:srgbClr val="0000FF"/>
                </a:solidFill>
                <a:ea typeface="楷体" panose="02010609060101010101" pitchFamily="49" charset="-122"/>
                <a:cs typeface="Times New Roman" panose="02020603050405020304" pitchFamily="18" charset="0"/>
              </a:rPr>
              <a:t>-1)(</a:t>
            </a:r>
            <a:r>
              <a:rPr lang="en-US" sz="2200" i="1" smtClean="0">
                <a:solidFill>
                  <a:srgbClr val="0000FF"/>
                </a:solidFill>
                <a:ea typeface="楷体" panose="02010609060101010101" pitchFamily="49" charset="-122"/>
                <a:cs typeface="Times New Roman" panose="02020603050405020304" pitchFamily="18" charset="0"/>
              </a:rPr>
              <a:t>n</a:t>
            </a:r>
            <a:r>
              <a:rPr lang="en-US" sz="2200" smtClean="0">
                <a:solidFill>
                  <a:srgbClr val="0000FF"/>
                </a:solidFill>
                <a:ea typeface="楷体" panose="02010609060101010101" pitchFamily="49" charset="-122"/>
                <a:cs typeface="Times New Roman" panose="02020603050405020304" pitchFamily="18" charset="0"/>
              </a:rPr>
              <a:t>-2)/2+1=</a:t>
            </a:r>
            <a:r>
              <a:rPr lang="en-US" sz="2200" smtClean="0">
                <a:solidFill>
                  <a:srgbClr val="FF0000"/>
                </a:solidFill>
                <a:ea typeface="楷体" panose="02010609060101010101" pitchFamily="49" charset="-122"/>
                <a:cs typeface="Times New Roman" panose="02020603050405020304" pitchFamily="18" charset="0"/>
              </a:rPr>
              <a:t>16</a:t>
            </a:r>
            <a:endParaRPr lang="zh-CN" altLang="en-US" sz="2200" smtClean="0">
              <a:solidFill>
                <a:srgbClr val="FF0000"/>
              </a:solidFill>
              <a:ea typeface="楷体" panose="02010609060101010101" pitchFamily="49" charset="-122"/>
              <a:cs typeface="Times New Roman" panose="02020603050405020304" pitchFamily="18" charset="0"/>
            </a:endParaRPr>
          </a:p>
        </p:txBody>
      </p:sp>
      <p:pic>
        <p:nvPicPr>
          <p:cNvPr id="8" name="Picture 2"/>
          <p:cNvPicPr>
            <a:picLocks noChangeAspect="1" noChangeArrowheads="1"/>
          </p:cNvPicPr>
          <p:nvPr/>
        </p:nvPicPr>
        <p:blipFill>
          <a:blip r:embed="rId4" cstate="print"/>
          <a:srcRect/>
          <a:stretch>
            <a:fillRect/>
          </a:stretch>
        </p:blipFill>
        <p:spPr bwMode="auto">
          <a:xfrm>
            <a:off x="214282" y="666731"/>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208</a:t>
            </a:fld>
            <a:endParaRPr lang="en-US" altLang="zh-CN" dirty="0"/>
          </a:p>
        </p:txBody>
      </p:sp>
    </p:spTree>
    <p:extLst>
      <p:ext uri="{BB962C8B-B14F-4D97-AF65-F5344CB8AC3E}">
        <p14:creationId xmlns:p14="http://schemas.microsoft.com/office/powerpoint/2010/main" val="18020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380979"/>
            <a:ext cx="7286676" cy="2015936"/>
          </a:xfrm>
          <a:prstGeom prst="rect">
            <a:avLst/>
          </a:prstGeom>
          <a:noFill/>
        </p:spPr>
        <p:txBody>
          <a:bodyPr wrap="square" rtlCol="0">
            <a:spAutoFit/>
          </a:bodyPr>
          <a:lstStyle/>
          <a:p>
            <a:pPr algn="l">
              <a:lnSpc>
                <a:spcPts val="3000"/>
              </a:lnSpc>
              <a:spcBef>
                <a:spcPts val="0"/>
              </a:spcBef>
            </a:pPr>
            <a:r>
              <a:rPr lang="zh-CN" altLang="en-US" smtClean="0">
                <a:solidFill>
                  <a:srgbClr val="0000FF"/>
                </a:solidFill>
                <a:ea typeface="楷体" panose="02010609060101010101" pitchFamily="49" charset="-122"/>
                <a:cs typeface="Times New Roman" panose="02020603050405020304" pitchFamily="18" charset="0"/>
              </a:rPr>
              <a:t>下列关于无向连通图特征的叙述中，正确的是（  ）。</a:t>
            </a:r>
          </a:p>
          <a:p>
            <a:pPr algn="l">
              <a:lnSpc>
                <a:spcPts val="3000"/>
              </a:lnSpc>
              <a:spcBef>
                <a:spcPts val="0"/>
              </a:spcBef>
            </a:pPr>
            <a:r>
              <a:rPr lang="en-US" smtClean="0">
                <a:solidFill>
                  <a:srgbClr val="0000FF"/>
                </a:solidFill>
                <a:ea typeface="楷体" panose="02010609060101010101" pitchFamily="49" charset="-122"/>
                <a:cs typeface="Times New Roman" panose="02020603050405020304" pitchFamily="18" charset="0"/>
              </a:rPr>
              <a:t>I. </a:t>
            </a:r>
            <a:r>
              <a:rPr lang="zh-CN" altLang="en-US" smtClean="0">
                <a:solidFill>
                  <a:srgbClr val="0000FF"/>
                </a:solidFill>
                <a:ea typeface="楷体" panose="02010609060101010101" pitchFamily="49" charset="-122"/>
                <a:cs typeface="Times New Roman" panose="02020603050405020304" pitchFamily="18" charset="0"/>
              </a:rPr>
              <a:t>所有顶点的度之和为偶数</a:t>
            </a:r>
          </a:p>
          <a:p>
            <a:pPr algn="l">
              <a:lnSpc>
                <a:spcPts val="3000"/>
              </a:lnSpc>
              <a:spcBef>
                <a:spcPts val="0"/>
              </a:spcBef>
            </a:pPr>
            <a:r>
              <a:rPr lang="en-US" smtClean="0">
                <a:solidFill>
                  <a:srgbClr val="0000FF"/>
                </a:solidFill>
                <a:ea typeface="楷体" panose="02010609060101010101" pitchFamily="49" charset="-122"/>
                <a:cs typeface="Times New Roman" panose="02020603050405020304" pitchFamily="18" charset="0"/>
              </a:rPr>
              <a:t>II. </a:t>
            </a:r>
            <a:r>
              <a:rPr lang="zh-CN" altLang="en-US" smtClean="0">
                <a:solidFill>
                  <a:srgbClr val="0000FF"/>
                </a:solidFill>
                <a:ea typeface="楷体" panose="02010609060101010101" pitchFamily="49" charset="-122"/>
                <a:cs typeface="Times New Roman" panose="02020603050405020304" pitchFamily="18" charset="0"/>
              </a:rPr>
              <a:t>边数大于顶点个数减</a:t>
            </a:r>
            <a:r>
              <a:rPr lang="en-US" smtClean="0">
                <a:solidFill>
                  <a:srgbClr val="0000FF"/>
                </a:solidFill>
                <a:ea typeface="楷体" panose="02010609060101010101" pitchFamily="49" charset="-122"/>
                <a:cs typeface="Times New Roman" panose="02020603050405020304" pitchFamily="18" charset="0"/>
              </a:rPr>
              <a:t>1</a:t>
            </a:r>
            <a:endParaRPr lang="zh-CN" altLang="en-US" smtClean="0">
              <a:solidFill>
                <a:srgbClr val="0000FF"/>
              </a:solidFill>
              <a:ea typeface="楷体" panose="02010609060101010101" pitchFamily="49" charset="-122"/>
              <a:cs typeface="Times New Roman" panose="02020603050405020304" pitchFamily="18" charset="0"/>
            </a:endParaRPr>
          </a:p>
          <a:p>
            <a:pPr algn="l">
              <a:lnSpc>
                <a:spcPts val="3000"/>
              </a:lnSpc>
              <a:spcBef>
                <a:spcPts val="0"/>
              </a:spcBef>
            </a:pPr>
            <a:r>
              <a:rPr lang="en-US" smtClean="0">
                <a:solidFill>
                  <a:srgbClr val="0000FF"/>
                </a:solidFill>
                <a:ea typeface="楷体" panose="02010609060101010101" pitchFamily="49" charset="-122"/>
                <a:cs typeface="Times New Roman" panose="02020603050405020304" pitchFamily="18" charset="0"/>
              </a:rPr>
              <a:t>III. </a:t>
            </a:r>
            <a:r>
              <a:rPr lang="zh-CN" altLang="en-US" smtClean="0">
                <a:solidFill>
                  <a:srgbClr val="0000FF"/>
                </a:solidFill>
                <a:ea typeface="楷体" panose="02010609060101010101" pitchFamily="49" charset="-122"/>
                <a:cs typeface="Times New Roman" panose="02020603050405020304" pitchFamily="18" charset="0"/>
              </a:rPr>
              <a:t>至少有一个顶点的度为</a:t>
            </a:r>
            <a:r>
              <a:rPr lang="en-US" smtClean="0">
                <a:solidFill>
                  <a:srgbClr val="0000FF"/>
                </a:solidFill>
                <a:ea typeface="楷体" panose="02010609060101010101" pitchFamily="49" charset="-122"/>
                <a:cs typeface="Times New Roman" panose="02020603050405020304" pitchFamily="18" charset="0"/>
              </a:rPr>
              <a:t>1</a:t>
            </a:r>
            <a:endParaRPr lang="zh-CN" altLang="en-US" smtClean="0">
              <a:solidFill>
                <a:srgbClr val="0000FF"/>
              </a:solidFill>
              <a:ea typeface="楷体" panose="02010609060101010101" pitchFamily="49" charset="-122"/>
              <a:cs typeface="Times New Roman" panose="02020603050405020304" pitchFamily="18" charset="0"/>
            </a:endParaRPr>
          </a:p>
          <a:p>
            <a:pPr algn="l">
              <a:lnSpc>
                <a:spcPts val="3000"/>
              </a:lnSpc>
              <a:spcBef>
                <a:spcPts val="0"/>
              </a:spcBef>
            </a:pPr>
            <a:r>
              <a:rPr lang="en-US" smtClean="0">
                <a:solidFill>
                  <a:srgbClr val="0000FF"/>
                </a:solidFill>
                <a:ea typeface="楷体" panose="02010609060101010101" pitchFamily="49" charset="-122"/>
                <a:cs typeface="Times New Roman" panose="02020603050405020304" pitchFamily="18" charset="0"/>
              </a:rPr>
              <a:t>A. </a:t>
            </a:r>
            <a:r>
              <a:rPr lang="zh-CN" altLang="en-US" smtClean="0">
                <a:solidFill>
                  <a:srgbClr val="0000FF"/>
                </a:solidFill>
                <a:ea typeface="楷体" panose="02010609060101010101" pitchFamily="49" charset="-122"/>
                <a:cs typeface="Times New Roman" panose="02020603050405020304" pitchFamily="18" charset="0"/>
              </a:rPr>
              <a:t>只有</a:t>
            </a:r>
            <a:r>
              <a:rPr lang="en-US" smtClean="0">
                <a:solidFill>
                  <a:srgbClr val="0000FF"/>
                </a:solidFill>
                <a:ea typeface="楷体" panose="02010609060101010101" pitchFamily="49" charset="-122"/>
                <a:cs typeface="Times New Roman" panose="02020603050405020304" pitchFamily="18" charset="0"/>
              </a:rPr>
              <a:t>I	B. </a:t>
            </a:r>
            <a:r>
              <a:rPr lang="zh-CN" altLang="en-US" smtClean="0">
                <a:solidFill>
                  <a:srgbClr val="0000FF"/>
                </a:solidFill>
                <a:ea typeface="楷体" panose="02010609060101010101" pitchFamily="49" charset="-122"/>
                <a:cs typeface="Times New Roman" panose="02020603050405020304" pitchFamily="18" charset="0"/>
              </a:rPr>
              <a:t>只有</a:t>
            </a:r>
            <a:r>
              <a:rPr lang="en-US" smtClean="0">
                <a:solidFill>
                  <a:srgbClr val="0000FF"/>
                </a:solidFill>
                <a:ea typeface="楷体" panose="02010609060101010101" pitchFamily="49" charset="-122"/>
                <a:cs typeface="Times New Roman" panose="02020603050405020304" pitchFamily="18" charset="0"/>
              </a:rPr>
              <a:t>II	C. I</a:t>
            </a:r>
            <a:r>
              <a:rPr lang="zh-CN" altLang="en-US" smtClean="0">
                <a:solidFill>
                  <a:srgbClr val="0000FF"/>
                </a:solidFill>
                <a:ea typeface="楷体" panose="02010609060101010101" pitchFamily="49" charset="-122"/>
                <a:cs typeface="Times New Roman" panose="02020603050405020304" pitchFamily="18" charset="0"/>
              </a:rPr>
              <a:t>和</a:t>
            </a:r>
            <a:r>
              <a:rPr lang="en-US" altLang="zh-CN" smtClean="0">
                <a:solidFill>
                  <a:srgbClr val="0000FF"/>
                </a:solidFill>
                <a:ea typeface="楷体" panose="02010609060101010101" pitchFamily="49" charset="-122"/>
                <a:cs typeface="Times New Roman" panose="02020603050405020304" pitchFamily="18" charset="0"/>
              </a:rPr>
              <a:t>Ⅱ	</a:t>
            </a:r>
            <a:r>
              <a:rPr lang="en-US" smtClean="0">
                <a:solidFill>
                  <a:srgbClr val="0000FF"/>
                </a:solidFill>
                <a:ea typeface="楷体" panose="02010609060101010101" pitchFamily="49" charset="-122"/>
                <a:cs typeface="Times New Roman" panose="02020603050405020304" pitchFamily="18" charset="0"/>
              </a:rPr>
              <a:t>D. I</a:t>
            </a:r>
            <a:r>
              <a:rPr lang="zh-CN" altLang="en-US" smtClean="0">
                <a:solidFill>
                  <a:srgbClr val="0000FF"/>
                </a:solidFill>
                <a:ea typeface="楷体" panose="02010609060101010101" pitchFamily="49" charset="-122"/>
                <a:cs typeface="Times New Roman" panose="02020603050405020304" pitchFamily="18" charset="0"/>
              </a:rPr>
              <a:t>和</a:t>
            </a:r>
            <a:r>
              <a:rPr lang="en-US" smtClean="0">
                <a:solidFill>
                  <a:srgbClr val="0000FF"/>
                </a:solidFill>
                <a:ea typeface="楷体" panose="02010609060101010101" pitchFamily="49" charset="-122"/>
                <a:cs typeface="Times New Roman" panose="02020603050405020304" pitchFamily="18" charset="0"/>
              </a:rPr>
              <a:t>III</a:t>
            </a:r>
            <a:endParaRPr lang="zh-CN" altLang="en-US" smtClean="0">
              <a:solidFill>
                <a:srgbClr val="0000FF"/>
              </a:solidFill>
              <a:ea typeface="楷体" panose="02010609060101010101" pitchFamily="49" charset="-122"/>
              <a:cs typeface="Times New Roman" panose="02020603050405020304" pitchFamily="18" charset="0"/>
            </a:endParaRPr>
          </a:p>
        </p:txBody>
      </p:sp>
      <p:sp>
        <p:nvSpPr>
          <p:cNvPr id="5" name="TextBox 4"/>
          <p:cNvSpPr txBox="1"/>
          <p:nvPr/>
        </p:nvSpPr>
        <p:spPr>
          <a:xfrm>
            <a:off x="928662" y="3143248"/>
            <a:ext cx="7500990" cy="1631216"/>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所有顶点的度之和 </a:t>
            </a:r>
            <a:r>
              <a:rPr lang="en-US" altLang="zh-CN" sz="2200" smtClean="0">
                <a:solidFill>
                  <a:srgbClr val="0000FF"/>
                </a:solidFill>
                <a:ea typeface="楷体" panose="02010609060101010101" pitchFamily="49" charset="-122"/>
                <a:cs typeface="Times New Roman" panose="02020603050405020304" pitchFamily="18" charset="0"/>
              </a:rPr>
              <a:t>= 2</a:t>
            </a:r>
            <a:r>
              <a:rPr lang="en-US" altLang="zh-CN" sz="2200" i="1" smtClean="0">
                <a:solidFill>
                  <a:srgbClr val="0000FF"/>
                </a:solidFill>
                <a:ea typeface="楷体" panose="02010609060101010101" pitchFamily="49" charset="-122"/>
                <a:cs typeface="Times New Roman" panose="02020603050405020304" pitchFamily="18" charset="0"/>
              </a:rPr>
              <a:t>e</a:t>
            </a:r>
            <a:r>
              <a:rPr lang="zh-CN" altLang="en-US" sz="2200" smtClean="0">
                <a:solidFill>
                  <a:srgbClr val="0000FF"/>
                </a:solidFill>
                <a:ea typeface="楷体" panose="02010609060101010101" pitchFamily="49" charset="-122"/>
                <a:cs typeface="Times New Roman" panose="02020603050405020304" pitchFamily="18" charset="0"/>
              </a:rPr>
              <a:t>，为偶数   </a:t>
            </a:r>
            <a:r>
              <a:rPr lang="zh-CN" altLang="en-US" sz="2200" smtClean="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smtClean="0">
                <a:solidFill>
                  <a:srgbClr val="0000FF"/>
                </a:solidFill>
                <a:ea typeface="楷体" panose="02010609060101010101" pitchFamily="49" charset="-122"/>
                <a:cs typeface="Times New Roman" panose="02020603050405020304" pitchFamily="18" charset="0"/>
                <a:sym typeface="Wingdings" panose="05000000000000000000"/>
              </a:rPr>
              <a:t> </a:t>
            </a:r>
            <a:r>
              <a:rPr lang="en-US" sz="2200" smtClean="0">
                <a:solidFill>
                  <a:srgbClr val="0000FF"/>
                </a:solidFill>
                <a:ea typeface="楷体" panose="02010609060101010101" pitchFamily="49" charset="-122"/>
                <a:cs typeface="Times New Roman" panose="02020603050405020304" pitchFamily="18" charset="0"/>
              </a:rPr>
              <a:t> I</a:t>
            </a:r>
            <a:r>
              <a:rPr lang="zh-CN" altLang="en-US" sz="2200" smtClean="0">
                <a:solidFill>
                  <a:srgbClr val="0000FF"/>
                </a:solidFill>
                <a:ea typeface="楷体" panose="02010609060101010101" pitchFamily="49" charset="-122"/>
                <a:cs typeface="Times New Roman" panose="02020603050405020304" pitchFamily="18" charset="0"/>
              </a:rPr>
              <a:t>正确。</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无向连通图中，</a:t>
            </a:r>
            <a:r>
              <a:rPr lang="en-US" altLang="zh-CN" sz="2200" i="1" smtClean="0">
                <a:solidFill>
                  <a:srgbClr val="0000FF"/>
                </a:solidFill>
                <a:ea typeface="楷体" panose="02010609060101010101" pitchFamily="49" charset="-122"/>
                <a:cs typeface="Times New Roman" panose="02020603050405020304" pitchFamily="18" charset="0"/>
              </a:rPr>
              <a:t>e</a:t>
            </a:r>
            <a:r>
              <a:rPr lang="en-US" altLang="zh-CN" sz="2200" smtClean="0">
                <a:solidFill>
                  <a:srgbClr val="C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2200" i="1" smtClean="0">
                <a:solidFill>
                  <a:srgbClr val="0000FF"/>
                </a:solidFill>
                <a:ea typeface="宋体" panose="02010600030101010101" pitchFamily="2" charset="-122"/>
                <a:cs typeface="Times New Roman" panose="02020603050405020304" pitchFamily="18" charset="0"/>
              </a:rPr>
              <a:t>n</a:t>
            </a:r>
            <a:r>
              <a:rPr lang="en-US" altLang="zh-CN" sz="2200" smtClean="0">
                <a:solidFill>
                  <a:srgbClr val="0000FF"/>
                </a:solidFill>
                <a:latin typeface="宋体" panose="02010600030101010101" pitchFamily="2" charset="-122"/>
                <a:ea typeface="宋体" panose="02010600030101010101" pitchFamily="2" charset="-122"/>
                <a:cs typeface="Times New Roman" panose="02020603050405020304" pitchFamily="18" charset="0"/>
              </a:rPr>
              <a:t>-1 </a:t>
            </a:r>
            <a:r>
              <a:rPr lang="zh-CN" altLang="en-US" sz="2200" smtClean="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smtClean="0">
                <a:solidFill>
                  <a:srgbClr val="0000FF"/>
                </a:solidFill>
                <a:ea typeface="楷体" panose="02010609060101010101" pitchFamily="49" charset="-122"/>
                <a:cs typeface="Times New Roman" panose="02020603050405020304" pitchFamily="18" charset="0"/>
                <a:sym typeface="Wingdings" panose="05000000000000000000"/>
              </a:rPr>
              <a:t> </a:t>
            </a:r>
            <a:r>
              <a:rPr lang="en-US" sz="2200" smtClean="0">
                <a:solidFill>
                  <a:srgbClr val="0000FF"/>
                </a:solidFill>
                <a:ea typeface="楷体" panose="02010609060101010101" pitchFamily="49" charset="-122"/>
                <a:cs typeface="Times New Roman" panose="02020603050405020304" pitchFamily="18" charset="0"/>
              </a:rPr>
              <a:t>  II</a:t>
            </a:r>
            <a:r>
              <a:rPr lang="zh-CN" altLang="en-US" sz="2200" smtClean="0">
                <a:solidFill>
                  <a:srgbClr val="0000FF"/>
                </a:solidFill>
                <a:ea typeface="楷体" panose="02010609060101010101" pitchFamily="49" charset="-122"/>
                <a:cs typeface="Times New Roman" panose="02020603050405020304" pitchFamily="18" charset="0"/>
              </a:rPr>
              <a:t>错误。</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无向连通图中，可能存在度为</a:t>
            </a:r>
            <a:r>
              <a:rPr lang="en-US" sz="2200" smtClean="0">
                <a:solidFill>
                  <a:srgbClr val="0000FF"/>
                </a:solidFill>
                <a:ea typeface="楷体" panose="02010609060101010101" pitchFamily="49" charset="-122"/>
                <a:cs typeface="Times New Roman" panose="02020603050405020304" pitchFamily="18" charset="0"/>
              </a:rPr>
              <a:t>1 </a:t>
            </a:r>
            <a:r>
              <a:rPr lang="zh-CN" altLang="en-US" sz="2200" smtClean="0">
                <a:solidFill>
                  <a:srgbClr val="0000FF"/>
                </a:solidFill>
                <a:ea typeface="楷体" panose="02010609060101010101" pitchFamily="49" charset="-122"/>
                <a:cs typeface="Times New Roman" panose="02020603050405020304" pitchFamily="18" charset="0"/>
              </a:rPr>
              <a:t>的顶点</a:t>
            </a:r>
            <a:r>
              <a:rPr lang="en-US" altLang="zh-CN" sz="2200" smtClean="0">
                <a:solidFill>
                  <a:srgbClr val="0000FF"/>
                </a:solidFill>
                <a:latin typeface="宋体" panose="02010600030101010101" pitchFamily="2" charset="-122"/>
                <a:ea typeface="宋体" panose="02010600030101010101" pitchFamily="2" charset="-122"/>
                <a:cs typeface="Times New Roman" panose="02020603050405020304" pitchFamily="18" charset="0"/>
              </a:rPr>
              <a:t> </a:t>
            </a:r>
            <a:r>
              <a:rPr lang="zh-CN" altLang="en-US" sz="2200" smtClean="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smtClean="0">
                <a:solidFill>
                  <a:srgbClr val="0000FF"/>
                </a:solidFill>
                <a:ea typeface="楷体" panose="02010609060101010101" pitchFamily="49" charset="-122"/>
                <a:cs typeface="Times New Roman" panose="02020603050405020304" pitchFamily="18" charset="0"/>
                <a:sym typeface="Wingdings" panose="05000000000000000000"/>
              </a:rPr>
              <a:t> </a:t>
            </a:r>
            <a:r>
              <a:rPr lang="en-US" sz="2200" smtClean="0">
                <a:solidFill>
                  <a:srgbClr val="0000FF"/>
                </a:solidFill>
                <a:ea typeface="楷体" panose="02010609060101010101" pitchFamily="49" charset="-122"/>
                <a:cs typeface="Times New Roman" panose="02020603050405020304" pitchFamily="18" charset="0"/>
              </a:rPr>
              <a:t>III </a:t>
            </a:r>
            <a:r>
              <a:rPr lang="zh-CN" altLang="en-US" sz="2200" smtClean="0">
                <a:solidFill>
                  <a:srgbClr val="0000FF"/>
                </a:solidFill>
                <a:ea typeface="楷体" panose="02010609060101010101" pitchFamily="49" charset="-122"/>
                <a:cs typeface="Times New Roman" panose="02020603050405020304" pitchFamily="18" charset="0"/>
              </a:rPr>
              <a:t>错误。</a:t>
            </a:r>
            <a:endParaRPr lang="en-US" altLang="zh-CN" sz="2200" smtClean="0">
              <a:solidFill>
                <a:srgbClr val="0000FF"/>
              </a:solidFill>
              <a:ea typeface="楷体" panose="02010609060101010101" pitchFamily="49" charset="-122"/>
              <a:cs typeface="Times New Roman" panose="02020603050405020304" pitchFamily="18" charset="0"/>
            </a:endParaRPr>
          </a:p>
          <a:p>
            <a:pPr algn="l">
              <a:lnSpc>
                <a:spcPts val="3000"/>
              </a:lnSpc>
              <a:spcBef>
                <a:spcPts val="0"/>
              </a:spcBef>
            </a:pPr>
            <a:r>
              <a:rPr lang="en-US" altLang="zh-CN" sz="2800" smtClean="0">
                <a:solidFill>
                  <a:srgbClr val="FF0000"/>
                </a:solidFill>
                <a:ea typeface="楷体" panose="02010609060101010101" pitchFamily="49" charset="-122"/>
                <a:cs typeface="Times New Roman" panose="02020603050405020304" pitchFamily="18" charset="0"/>
              </a:rPr>
              <a:t>      A</a:t>
            </a:r>
            <a:endParaRPr lang="zh-CN" altLang="en-US" sz="2800" smtClean="0">
              <a:solidFill>
                <a:srgbClr val="FF0000"/>
              </a:solidFill>
              <a:ea typeface="楷体" panose="02010609060101010101" pitchFamily="49" charset="-122"/>
              <a:cs typeface="Times New Roman" panose="02020603050405020304" pitchFamily="18" charset="0"/>
            </a:endParaRPr>
          </a:p>
        </p:txBody>
      </p:sp>
      <p:pic>
        <p:nvPicPr>
          <p:cNvPr id="8" name="Picture 2"/>
          <p:cNvPicPr>
            <a:picLocks noChangeAspect="1" noChangeArrowheads="1"/>
          </p:cNvPicPr>
          <p:nvPr/>
        </p:nvPicPr>
        <p:blipFill>
          <a:blip r:embed="rId4" cstate="print"/>
          <a:srcRect/>
          <a:stretch>
            <a:fillRect/>
          </a:stretch>
        </p:blipFill>
        <p:spPr bwMode="auto">
          <a:xfrm>
            <a:off x="142844" y="476230"/>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209</a:t>
            </a:fld>
            <a:endParaRPr lang="en-US" altLang="zh-CN" dirty="0"/>
          </a:p>
        </p:txBody>
      </p:sp>
    </p:spTree>
    <p:extLst>
      <p:ext uri="{BB962C8B-B14F-4D97-AF65-F5344CB8AC3E}">
        <p14:creationId xmlns:p14="http://schemas.microsoft.com/office/powerpoint/2010/main" val="119043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849" name="AutoShape 57"/>
          <p:cNvSpPr>
            <a:spLocks noChangeArrowheads="1"/>
          </p:cNvSpPr>
          <p:nvPr/>
        </p:nvSpPr>
        <p:spPr bwMode="auto">
          <a:xfrm>
            <a:off x="3636961" y="1844675"/>
            <a:ext cx="792163" cy="215900"/>
          </a:xfrm>
          <a:prstGeom prst="rightArrow">
            <a:avLst>
              <a:gd name="adj1" fmla="val 50000"/>
              <a:gd name="adj2" fmla="val 91728"/>
            </a:avLst>
          </a:prstGeom>
        </p:spPr>
        <p:style>
          <a:lnRef idx="0">
            <a:schemeClr val="accent3"/>
          </a:lnRef>
          <a:fillRef idx="3">
            <a:schemeClr val="accent3"/>
          </a:fillRef>
          <a:effectRef idx="3">
            <a:schemeClr val="accent3"/>
          </a:effectRef>
          <a:fontRef idx="minor">
            <a:schemeClr val="lt1"/>
          </a:fontRef>
        </p:style>
        <p:txBody>
          <a:bodyPr wrap="none" anchor="ctr"/>
          <a:lstStyle/>
          <a:p>
            <a:endParaRPr lang="zh-CN" altLang="en-US"/>
          </a:p>
        </p:txBody>
      </p:sp>
      <p:grpSp>
        <p:nvGrpSpPr>
          <p:cNvPr id="2" name="Group 59"/>
          <p:cNvGrpSpPr/>
          <p:nvPr/>
        </p:nvGrpSpPr>
        <p:grpSpPr bwMode="auto">
          <a:xfrm>
            <a:off x="1042988" y="1050925"/>
            <a:ext cx="2089150" cy="2017713"/>
            <a:chOff x="657" y="662"/>
            <a:chExt cx="1316" cy="1271"/>
          </a:xfrm>
        </p:grpSpPr>
        <p:sp>
          <p:nvSpPr>
            <p:cNvPr id="161852" name="Oval 60"/>
            <p:cNvSpPr>
              <a:spLocks noChangeArrowheads="1"/>
            </p:cNvSpPr>
            <p:nvPr/>
          </p:nvSpPr>
          <p:spPr bwMode="auto">
            <a:xfrm>
              <a:off x="1202" y="662"/>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161853" name="Oval 61"/>
            <p:cNvSpPr>
              <a:spLocks noChangeArrowheads="1"/>
            </p:cNvSpPr>
            <p:nvPr/>
          </p:nvSpPr>
          <p:spPr bwMode="auto">
            <a:xfrm>
              <a:off x="1202"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161854" name="Oval 62"/>
            <p:cNvSpPr>
              <a:spLocks noChangeArrowheads="1"/>
            </p:cNvSpPr>
            <p:nvPr/>
          </p:nvSpPr>
          <p:spPr bwMode="auto">
            <a:xfrm>
              <a:off x="657"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161855" name="Oval 63"/>
            <p:cNvSpPr>
              <a:spLocks noChangeArrowheads="1"/>
            </p:cNvSpPr>
            <p:nvPr/>
          </p:nvSpPr>
          <p:spPr bwMode="auto">
            <a:xfrm>
              <a:off x="1746"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161856" name="Oval 64"/>
            <p:cNvSpPr>
              <a:spLocks noChangeArrowheads="1"/>
            </p:cNvSpPr>
            <p:nvPr/>
          </p:nvSpPr>
          <p:spPr bwMode="auto">
            <a:xfrm>
              <a:off x="1202" y="1706"/>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161857" name="Line 65"/>
            <p:cNvSpPr>
              <a:spLocks noChangeShapeType="1"/>
            </p:cNvSpPr>
            <p:nvPr/>
          </p:nvSpPr>
          <p:spPr bwMode="auto">
            <a:xfrm flipH="1">
              <a:off x="793" y="798"/>
              <a:ext cx="409" cy="409"/>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1858" name="Line 66"/>
            <p:cNvSpPr>
              <a:spLocks noChangeShapeType="1"/>
            </p:cNvSpPr>
            <p:nvPr/>
          </p:nvSpPr>
          <p:spPr bwMode="auto">
            <a:xfrm>
              <a:off x="1429" y="798"/>
              <a:ext cx="408" cy="409"/>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1859" name="Line 67"/>
            <p:cNvSpPr>
              <a:spLocks noChangeShapeType="1"/>
            </p:cNvSpPr>
            <p:nvPr/>
          </p:nvSpPr>
          <p:spPr bwMode="auto">
            <a:xfrm>
              <a:off x="884" y="1327"/>
              <a:ext cx="318" cy="0"/>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1860" name="Freeform 68"/>
            <p:cNvSpPr/>
            <p:nvPr/>
          </p:nvSpPr>
          <p:spPr bwMode="auto">
            <a:xfrm>
              <a:off x="1421" y="1322"/>
              <a:ext cx="323" cy="1"/>
            </a:xfrm>
            <a:custGeom>
              <a:avLst/>
              <a:gdLst/>
              <a:ahLst/>
              <a:cxnLst>
                <a:cxn ang="0">
                  <a:pos x="0" y="1"/>
                </a:cxn>
                <a:cxn ang="0">
                  <a:pos x="323" y="0"/>
                </a:cxn>
              </a:cxnLst>
              <a:rect l="0" t="0" r="r" b="b"/>
              <a:pathLst>
                <a:path w="323" h="1">
                  <a:moveTo>
                    <a:pt x="0" y="1"/>
                  </a:moveTo>
                  <a:lnTo>
                    <a:pt x="323" y="0"/>
                  </a:lnTo>
                </a:path>
              </a:pathLst>
            </a:custGeom>
            <a:ln>
              <a:headEnd type="none" w="med" len="med"/>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1861" name="Freeform 69"/>
            <p:cNvSpPr/>
            <p:nvPr/>
          </p:nvSpPr>
          <p:spPr bwMode="auto">
            <a:xfrm>
              <a:off x="1312" y="889"/>
              <a:ext cx="4" cy="313"/>
            </a:xfrm>
            <a:custGeom>
              <a:avLst/>
              <a:gdLst/>
              <a:ahLst/>
              <a:cxnLst>
                <a:cxn ang="0">
                  <a:pos x="4" y="0"/>
                </a:cxn>
                <a:cxn ang="0">
                  <a:pos x="0" y="313"/>
                </a:cxn>
              </a:cxnLst>
              <a:rect l="0" t="0" r="r" b="b"/>
              <a:pathLst>
                <a:path w="4" h="313">
                  <a:moveTo>
                    <a:pt x="4" y="0"/>
                  </a:moveTo>
                  <a:lnTo>
                    <a:pt x="0" y="313"/>
                  </a:lnTo>
                </a:path>
              </a:pathLst>
            </a:custGeom>
            <a:ln>
              <a:headEnd type="none" w="med" len="med"/>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1862" name="Line 70"/>
            <p:cNvSpPr>
              <a:spLocks noChangeShapeType="1"/>
            </p:cNvSpPr>
            <p:nvPr/>
          </p:nvSpPr>
          <p:spPr bwMode="auto">
            <a:xfrm>
              <a:off x="793" y="1433"/>
              <a:ext cx="409" cy="36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1863" name="Line 71"/>
            <p:cNvSpPr>
              <a:spLocks noChangeShapeType="1"/>
            </p:cNvSpPr>
            <p:nvPr/>
          </p:nvSpPr>
          <p:spPr bwMode="auto">
            <a:xfrm>
              <a:off x="1316" y="1433"/>
              <a:ext cx="0" cy="27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1864" name="Line 72"/>
            <p:cNvSpPr>
              <a:spLocks noChangeShapeType="1"/>
            </p:cNvSpPr>
            <p:nvPr/>
          </p:nvSpPr>
          <p:spPr bwMode="auto">
            <a:xfrm flipH="1">
              <a:off x="1429" y="1433"/>
              <a:ext cx="408" cy="36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grpSp>
      <p:grpSp>
        <p:nvGrpSpPr>
          <p:cNvPr id="3" name="Group 73"/>
          <p:cNvGrpSpPr/>
          <p:nvPr/>
        </p:nvGrpSpPr>
        <p:grpSpPr bwMode="auto">
          <a:xfrm>
            <a:off x="1042988" y="3840179"/>
            <a:ext cx="2089150" cy="2017713"/>
            <a:chOff x="657" y="2250"/>
            <a:chExt cx="1316" cy="1271"/>
          </a:xfrm>
        </p:grpSpPr>
        <p:sp>
          <p:nvSpPr>
            <p:cNvPr id="161866" name="Oval 74"/>
            <p:cNvSpPr>
              <a:spLocks noChangeArrowheads="1"/>
            </p:cNvSpPr>
            <p:nvPr/>
          </p:nvSpPr>
          <p:spPr bwMode="auto">
            <a:xfrm>
              <a:off x="1202" y="2250"/>
              <a:ext cx="227" cy="227"/>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161867" name="Oval 75"/>
            <p:cNvSpPr>
              <a:spLocks noChangeArrowheads="1"/>
            </p:cNvSpPr>
            <p:nvPr/>
          </p:nvSpPr>
          <p:spPr bwMode="auto">
            <a:xfrm>
              <a:off x="1202" y="2795"/>
              <a:ext cx="227" cy="227"/>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161868" name="Oval 76"/>
            <p:cNvSpPr>
              <a:spLocks noChangeArrowheads="1"/>
            </p:cNvSpPr>
            <p:nvPr/>
          </p:nvSpPr>
          <p:spPr bwMode="auto">
            <a:xfrm>
              <a:off x="657" y="2795"/>
              <a:ext cx="227" cy="227"/>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2</a:t>
              </a:r>
            </a:p>
          </p:txBody>
        </p:sp>
        <p:sp>
          <p:nvSpPr>
            <p:cNvPr id="161869" name="Oval 77"/>
            <p:cNvSpPr>
              <a:spLocks noChangeArrowheads="1"/>
            </p:cNvSpPr>
            <p:nvPr/>
          </p:nvSpPr>
          <p:spPr bwMode="auto">
            <a:xfrm>
              <a:off x="1746" y="2795"/>
              <a:ext cx="227" cy="227"/>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161870" name="Oval 78"/>
            <p:cNvSpPr>
              <a:spLocks noChangeArrowheads="1"/>
            </p:cNvSpPr>
            <p:nvPr/>
          </p:nvSpPr>
          <p:spPr bwMode="auto">
            <a:xfrm>
              <a:off x="1202" y="3294"/>
              <a:ext cx="227" cy="227"/>
            </a:xfrm>
            <a:prstGeom prst="ellipse">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161871" name="Freeform 79"/>
            <p:cNvSpPr/>
            <p:nvPr/>
          </p:nvSpPr>
          <p:spPr bwMode="auto">
            <a:xfrm>
              <a:off x="827" y="2416"/>
              <a:ext cx="392" cy="400"/>
            </a:xfrm>
            <a:custGeom>
              <a:avLst/>
              <a:gdLst/>
              <a:ahLst/>
              <a:cxnLst>
                <a:cxn ang="0">
                  <a:pos x="392" y="0"/>
                </a:cxn>
                <a:cxn ang="0">
                  <a:pos x="0" y="400"/>
                </a:cxn>
              </a:cxnLst>
              <a:rect l="0" t="0" r="r" b="b"/>
              <a:pathLst>
                <a:path w="392" h="400">
                  <a:moveTo>
                    <a:pt x="392" y="0"/>
                  </a:moveTo>
                  <a:lnTo>
                    <a:pt x="0" y="400"/>
                  </a:lnTo>
                </a:path>
              </a:pathLst>
            </a:custGeom>
            <a:ln>
              <a:headEnd type="none" w="med" len="med"/>
              <a:tailEnd type="stealth" w="med" len="lg"/>
            </a:ln>
          </p:spPr>
          <p:style>
            <a:lnRef idx="1">
              <a:schemeClr val="accent6"/>
            </a:lnRef>
            <a:fillRef idx="0">
              <a:schemeClr val="accent6"/>
            </a:fillRef>
            <a:effectRef idx="0">
              <a:schemeClr val="accent6"/>
            </a:effectRef>
            <a:fontRef idx="minor">
              <a:schemeClr val="tx1"/>
            </a:fontRef>
          </p:style>
          <p:txBody>
            <a:bodyPr wrap="none"/>
            <a:lstStyle/>
            <a:p>
              <a:endParaRPr lang="zh-CN" altLang="en-US"/>
            </a:p>
          </p:txBody>
        </p:sp>
        <p:sp>
          <p:nvSpPr>
            <p:cNvPr id="161872" name="Freeform 80"/>
            <p:cNvSpPr/>
            <p:nvPr/>
          </p:nvSpPr>
          <p:spPr bwMode="auto">
            <a:xfrm>
              <a:off x="1307" y="2472"/>
              <a:ext cx="1" cy="320"/>
            </a:xfrm>
            <a:custGeom>
              <a:avLst/>
              <a:gdLst/>
              <a:ahLst/>
              <a:cxnLst>
                <a:cxn ang="0">
                  <a:pos x="0" y="0"/>
                </a:cxn>
                <a:cxn ang="0">
                  <a:pos x="0" y="320"/>
                </a:cxn>
              </a:cxnLst>
              <a:rect l="0" t="0" r="r" b="b"/>
              <a:pathLst>
                <a:path w="1" h="320">
                  <a:moveTo>
                    <a:pt x="0" y="0"/>
                  </a:moveTo>
                  <a:lnTo>
                    <a:pt x="0" y="320"/>
                  </a:lnTo>
                </a:path>
              </a:pathLst>
            </a:custGeom>
            <a:ln>
              <a:headEnd type="none" w="med" len="med"/>
              <a:tailEnd type="stealth" w="med" len="lg"/>
            </a:ln>
          </p:spPr>
          <p:style>
            <a:lnRef idx="1">
              <a:schemeClr val="accent6"/>
            </a:lnRef>
            <a:fillRef idx="0">
              <a:schemeClr val="accent6"/>
            </a:fillRef>
            <a:effectRef idx="0">
              <a:schemeClr val="accent6"/>
            </a:effectRef>
            <a:fontRef idx="minor">
              <a:schemeClr val="tx1"/>
            </a:fontRef>
          </p:style>
          <p:txBody>
            <a:bodyPr wrap="none"/>
            <a:lstStyle/>
            <a:p>
              <a:endParaRPr lang="zh-CN" altLang="en-US"/>
            </a:p>
          </p:txBody>
        </p:sp>
        <p:sp>
          <p:nvSpPr>
            <p:cNvPr id="161873" name="Line 81"/>
            <p:cNvSpPr>
              <a:spLocks noChangeShapeType="1"/>
            </p:cNvSpPr>
            <p:nvPr/>
          </p:nvSpPr>
          <p:spPr bwMode="auto">
            <a:xfrm flipH="1" flipV="1">
              <a:off x="1429" y="2387"/>
              <a:ext cx="363" cy="408"/>
            </a:xfrm>
            <a:prstGeom prst="line">
              <a:avLst/>
            </a:prstGeom>
            <a:ln>
              <a:tailEnd type="stealth" w="med" len="lg"/>
            </a:ln>
          </p:spPr>
          <p:style>
            <a:lnRef idx="1">
              <a:schemeClr val="accent6"/>
            </a:lnRef>
            <a:fillRef idx="0">
              <a:schemeClr val="accent6"/>
            </a:fillRef>
            <a:effectRef idx="0">
              <a:schemeClr val="accent6"/>
            </a:effectRef>
            <a:fontRef idx="minor">
              <a:schemeClr val="tx1"/>
            </a:fontRef>
          </p:style>
          <p:txBody>
            <a:bodyPr wrap="none"/>
            <a:lstStyle/>
            <a:p>
              <a:endParaRPr lang="zh-CN" altLang="en-US"/>
            </a:p>
          </p:txBody>
        </p:sp>
        <p:sp>
          <p:nvSpPr>
            <p:cNvPr id="161874" name="Line 82"/>
            <p:cNvSpPr>
              <a:spLocks noChangeShapeType="1"/>
            </p:cNvSpPr>
            <p:nvPr/>
          </p:nvSpPr>
          <p:spPr bwMode="auto">
            <a:xfrm>
              <a:off x="885" y="2886"/>
              <a:ext cx="317" cy="0"/>
            </a:xfrm>
            <a:prstGeom prst="line">
              <a:avLst/>
            </a:prstGeom>
            <a:ln>
              <a:tailEnd type="stealth" w="med" len="lg"/>
            </a:ln>
          </p:spPr>
          <p:style>
            <a:lnRef idx="1">
              <a:schemeClr val="accent6"/>
            </a:lnRef>
            <a:fillRef idx="0">
              <a:schemeClr val="accent6"/>
            </a:fillRef>
            <a:effectRef idx="0">
              <a:schemeClr val="accent6"/>
            </a:effectRef>
            <a:fontRef idx="minor">
              <a:schemeClr val="tx1"/>
            </a:fontRef>
          </p:style>
          <p:txBody>
            <a:bodyPr wrap="none"/>
            <a:lstStyle/>
            <a:p>
              <a:endParaRPr lang="zh-CN" altLang="en-US"/>
            </a:p>
          </p:txBody>
        </p:sp>
        <p:sp>
          <p:nvSpPr>
            <p:cNvPr id="161875" name="Line 83"/>
            <p:cNvSpPr>
              <a:spLocks noChangeShapeType="1"/>
            </p:cNvSpPr>
            <p:nvPr/>
          </p:nvSpPr>
          <p:spPr bwMode="auto">
            <a:xfrm flipH="1">
              <a:off x="1429" y="2886"/>
              <a:ext cx="318" cy="0"/>
            </a:xfrm>
            <a:prstGeom prst="line">
              <a:avLst/>
            </a:prstGeom>
            <a:ln>
              <a:tailEnd type="stealth" w="med" len="lg"/>
            </a:ln>
          </p:spPr>
          <p:style>
            <a:lnRef idx="1">
              <a:schemeClr val="accent6"/>
            </a:lnRef>
            <a:fillRef idx="0">
              <a:schemeClr val="accent6"/>
            </a:fillRef>
            <a:effectRef idx="0">
              <a:schemeClr val="accent6"/>
            </a:effectRef>
            <a:fontRef idx="minor">
              <a:schemeClr val="tx1"/>
            </a:fontRef>
          </p:style>
          <p:txBody>
            <a:bodyPr wrap="none"/>
            <a:lstStyle/>
            <a:p>
              <a:endParaRPr lang="zh-CN" altLang="en-US"/>
            </a:p>
          </p:txBody>
        </p:sp>
        <p:sp>
          <p:nvSpPr>
            <p:cNvPr id="161876" name="Freeform 84"/>
            <p:cNvSpPr/>
            <p:nvPr/>
          </p:nvSpPr>
          <p:spPr bwMode="auto">
            <a:xfrm>
              <a:off x="1307" y="3016"/>
              <a:ext cx="8" cy="264"/>
            </a:xfrm>
            <a:custGeom>
              <a:avLst/>
              <a:gdLst/>
              <a:ahLst/>
              <a:cxnLst>
                <a:cxn ang="0">
                  <a:pos x="8" y="264"/>
                </a:cxn>
                <a:cxn ang="0">
                  <a:pos x="0" y="0"/>
                </a:cxn>
              </a:cxnLst>
              <a:rect l="0" t="0" r="r" b="b"/>
              <a:pathLst>
                <a:path w="8" h="264">
                  <a:moveTo>
                    <a:pt x="8" y="264"/>
                  </a:moveTo>
                  <a:lnTo>
                    <a:pt x="0" y="0"/>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61877" name="Line 85"/>
            <p:cNvSpPr>
              <a:spLocks noChangeShapeType="1"/>
            </p:cNvSpPr>
            <p:nvPr/>
          </p:nvSpPr>
          <p:spPr bwMode="auto">
            <a:xfrm flipV="1">
              <a:off x="1429" y="2976"/>
              <a:ext cx="363" cy="409"/>
            </a:xfrm>
            <a:prstGeom prst="line">
              <a:avLst/>
            </a:prstGeom>
            <a:ln>
              <a:tailEnd type="stealth" w="med" len="lg"/>
            </a:ln>
          </p:spPr>
          <p:style>
            <a:lnRef idx="1">
              <a:schemeClr val="accent6"/>
            </a:lnRef>
            <a:fillRef idx="0">
              <a:schemeClr val="accent6"/>
            </a:fillRef>
            <a:effectRef idx="0">
              <a:schemeClr val="accent6"/>
            </a:effectRef>
            <a:fontRef idx="minor">
              <a:schemeClr val="tx1"/>
            </a:fontRef>
          </p:style>
          <p:txBody>
            <a:bodyPr wrap="none"/>
            <a:lstStyle/>
            <a:p>
              <a:endParaRPr lang="zh-CN" altLang="en-US"/>
            </a:p>
          </p:txBody>
        </p:sp>
        <p:sp>
          <p:nvSpPr>
            <p:cNvPr id="161878" name="Line 86"/>
            <p:cNvSpPr>
              <a:spLocks noChangeShapeType="1"/>
            </p:cNvSpPr>
            <p:nvPr/>
          </p:nvSpPr>
          <p:spPr bwMode="auto">
            <a:xfrm>
              <a:off x="839" y="2976"/>
              <a:ext cx="363" cy="409"/>
            </a:xfrm>
            <a:prstGeom prst="line">
              <a:avLst/>
            </a:prstGeom>
            <a:ln>
              <a:tailEnd type="stealth" w="med" len="lg"/>
            </a:ln>
          </p:spPr>
          <p:style>
            <a:lnRef idx="1">
              <a:schemeClr val="accent6"/>
            </a:lnRef>
            <a:fillRef idx="0">
              <a:schemeClr val="accent6"/>
            </a:fillRef>
            <a:effectRef idx="0">
              <a:schemeClr val="accent6"/>
            </a:effectRef>
            <a:fontRef idx="minor">
              <a:schemeClr val="tx1"/>
            </a:fontRef>
          </p:style>
          <p:txBody>
            <a:bodyPr wrap="none"/>
            <a:lstStyle/>
            <a:p>
              <a:endParaRPr lang="zh-CN" altLang="en-US"/>
            </a:p>
          </p:txBody>
        </p:sp>
      </p:grpSp>
      <p:sp>
        <p:nvSpPr>
          <p:cNvPr id="161850" name="AutoShape 58"/>
          <p:cNvSpPr>
            <a:spLocks noChangeArrowheads="1"/>
          </p:cNvSpPr>
          <p:nvPr/>
        </p:nvSpPr>
        <p:spPr bwMode="auto">
          <a:xfrm>
            <a:off x="3636961" y="4633929"/>
            <a:ext cx="792163" cy="215900"/>
          </a:xfrm>
          <a:prstGeom prst="rightArrow">
            <a:avLst>
              <a:gd name="adj1" fmla="val 50000"/>
              <a:gd name="adj2" fmla="val 91728"/>
            </a:avLst>
          </a:prstGeom>
        </p:spPr>
        <p:style>
          <a:lnRef idx="0">
            <a:schemeClr val="accent4"/>
          </a:lnRef>
          <a:fillRef idx="3">
            <a:schemeClr val="accent4"/>
          </a:fillRef>
          <a:effectRef idx="3">
            <a:schemeClr val="accent4"/>
          </a:effectRef>
          <a:fontRef idx="minor">
            <a:schemeClr val="lt1"/>
          </a:fontRef>
        </p:style>
        <p:txBody>
          <a:bodyPr wrap="none" anchor="ctr"/>
          <a:lstStyle/>
          <a:p>
            <a:endParaRPr lang="zh-CN" altLang="en-US"/>
          </a:p>
        </p:txBody>
      </p:sp>
      <p:grpSp>
        <p:nvGrpSpPr>
          <p:cNvPr id="102" name="组合 101"/>
          <p:cNvGrpSpPr/>
          <p:nvPr/>
        </p:nvGrpSpPr>
        <p:grpSpPr>
          <a:xfrm>
            <a:off x="5953125" y="1141413"/>
            <a:ext cx="2768623" cy="2087562"/>
            <a:chOff x="5953125" y="1141413"/>
            <a:chExt cx="2768623" cy="2087562"/>
          </a:xfrm>
        </p:grpSpPr>
        <p:sp>
          <p:nvSpPr>
            <p:cNvPr id="161889" name="Line 97"/>
            <p:cNvSpPr>
              <a:spLocks noChangeShapeType="1"/>
            </p:cNvSpPr>
            <p:nvPr/>
          </p:nvSpPr>
          <p:spPr bwMode="auto">
            <a:xfrm>
              <a:off x="5953125" y="1141413"/>
              <a:ext cx="2087563" cy="2087562"/>
            </a:xfrm>
            <a:prstGeom prst="line">
              <a:avLst/>
            </a:prstGeom>
            <a:noFill/>
            <a:ln w="38100" cap="rnd">
              <a:solidFill>
                <a:srgbClr val="FF0000"/>
              </a:solidFill>
              <a:prstDash val="sysDot"/>
              <a:round/>
              <a:tailEnd type="none" w="med" len="lg"/>
            </a:ln>
            <a:effectLst/>
          </p:spPr>
          <p:txBody>
            <a:bodyPr wrap="none"/>
            <a:lstStyle/>
            <a:p>
              <a:endParaRPr lang="zh-CN" altLang="en-US">
                <a:latin typeface="楷体" panose="02010609060101010101" pitchFamily="49" charset="-122"/>
                <a:ea typeface="楷体" panose="02010609060101010101" pitchFamily="49" charset="-122"/>
              </a:endParaRPr>
            </a:p>
          </p:txBody>
        </p:sp>
        <p:sp>
          <p:nvSpPr>
            <p:cNvPr id="161890" name="Text Box 98"/>
            <p:cNvSpPr txBox="1">
              <a:spLocks noChangeArrowheads="1"/>
            </p:cNvSpPr>
            <p:nvPr/>
          </p:nvSpPr>
          <p:spPr bwMode="auto">
            <a:xfrm>
              <a:off x="7858148" y="2817811"/>
              <a:ext cx="863600" cy="396875"/>
            </a:xfrm>
            <a:prstGeom prst="rect">
              <a:avLst/>
            </a:prstGeom>
            <a:noFill/>
            <a:ln w="19050" algn="ctr">
              <a:noFill/>
              <a:miter lim="800000"/>
              <a:tailEnd type="none" w="med" len="lg"/>
            </a:ln>
            <a:effectLst/>
          </p:spPr>
          <p:txBody>
            <a:bodyPr>
              <a:spAutoFit/>
            </a:bodyPr>
            <a:lstStyle/>
            <a:p>
              <a:pPr>
                <a:spcBef>
                  <a:spcPct val="50000"/>
                </a:spcBef>
              </a:pPr>
              <a:r>
                <a:rPr lang="zh-CN" altLang="en-US" sz="2000" dirty="0">
                  <a:latin typeface="楷体" panose="02010609060101010101" pitchFamily="49" charset="-122"/>
                  <a:ea typeface="楷体" panose="02010609060101010101" pitchFamily="49" charset="-122"/>
                </a:rPr>
                <a:t>对称</a:t>
              </a:r>
            </a:p>
          </p:txBody>
        </p:sp>
      </p:grpSp>
      <p:grpSp>
        <p:nvGrpSpPr>
          <p:cNvPr id="103" name="组合 102"/>
          <p:cNvGrpSpPr/>
          <p:nvPr/>
        </p:nvGrpSpPr>
        <p:grpSpPr>
          <a:xfrm>
            <a:off x="5951569" y="3783029"/>
            <a:ext cx="3128955" cy="2087563"/>
            <a:chOff x="5951569" y="3783029"/>
            <a:chExt cx="3128955" cy="2087563"/>
          </a:xfrm>
        </p:grpSpPr>
        <p:sp>
          <p:nvSpPr>
            <p:cNvPr id="161887" name="Line 95"/>
            <p:cNvSpPr>
              <a:spLocks noChangeShapeType="1"/>
            </p:cNvSpPr>
            <p:nvPr/>
          </p:nvSpPr>
          <p:spPr bwMode="auto">
            <a:xfrm>
              <a:off x="5951569" y="3783029"/>
              <a:ext cx="2087563" cy="2087563"/>
            </a:xfrm>
            <a:prstGeom prst="line">
              <a:avLst/>
            </a:prstGeom>
            <a:noFill/>
            <a:ln w="38100" cap="rnd">
              <a:solidFill>
                <a:srgbClr val="FF3300"/>
              </a:solidFill>
              <a:prstDash val="sysDot"/>
              <a:round/>
              <a:tailEnd type="none" w="med" len="lg"/>
            </a:ln>
            <a:effectLst/>
          </p:spPr>
          <p:txBody>
            <a:bodyPr wrap="none"/>
            <a:lstStyle/>
            <a:p>
              <a:endParaRPr lang="zh-CN" altLang="en-US"/>
            </a:p>
          </p:txBody>
        </p:sp>
        <p:sp>
          <p:nvSpPr>
            <p:cNvPr id="161891" name="Text Box 99"/>
            <p:cNvSpPr txBox="1">
              <a:spLocks noChangeArrowheads="1"/>
            </p:cNvSpPr>
            <p:nvPr/>
          </p:nvSpPr>
          <p:spPr bwMode="auto">
            <a:xfrm>
              <a:off x="8001024" y="5461017"/>
              <a:ext cx="1079500" cy="396875"/>
            </a:xfrm>
            <a:prstGeom prst="rect">
              <a:avLst/>
            </a:prstGeom>
            <a:noFill/>
            <a:ln w="19050" algn="ctr">
              <a:noFill/>
              <a:miter lim="800000"/>
              <a:tailEnd type="none" w="med" len="lg"/>
            </a:ln>
            <a:effectLst/>
          </p:spPr>
          <p:txBody>
            <a:bodyPr>
              <a:spAutoFit/>
            </a:bodyPr>
            <a:lstStyle/>
            <a:p>
              <a:pPr>
                <a:spcBef>
                  <a:spcPct val="50000"/>
                </a:spcBef>
              </a:pPr>
              <a:r>
                <a:rPr lang="zh-CN" altLang="en-US" sz="2000" dirty="0">
                  <a:latin typeface="楷体" panose="02010609060101010101" pitchFamily="49" charset="-122"/>
                  <a:ea typeface="楷体" panose="02010609060101010101" pitchFamily="49" charset="-122"/>
                </a:rPr>
                <a:t>不对称</a:t>
              </a:r>
            </a:p>
          </p:txBody>
        </p:sp>
      </p:grpSp>
      <p:sp>
        <p:nvSpPr>
          <p:cNvPr id="161892" name="Text Box 100"/>
          <p:cNvSpPr txBox="1">
            <a:spLocks noChangeArrowheads="1"/>
          </p:cNvSpPr>
          <p:nvPr/>
        </p:nvSpPr>
        <p:spPr bwMode="auto">
          <a:xfrm>
            <a:off x="611188" y="260350"/>
            <a:ext cx="2532052" cy="457200"/>
          </a:xfrm>
          <a:prstGeom prst="rect">
            <a:avLst/>
          </a:prstGeom>
          <a:solidFill>
            <a:srgbClr val="339933"/>
          </a:solidFill>
          <a:ln w="28575" algn="ctr">
            <a:noFill/>
            <a:miter lim="800000"/>
            <a:tailEnd type="none" w="med" len="lg"/>
          </a:ln>
          <a:effectLst/>
        </p:spPr>
        <p:txBody>
          <a:bodyPr wrap="square">
            <a:spAutoFit/>
          </a:bodyPr>
          <a:lstStyle/>
          <a:p>
            <a:pPr>
              <a:spcBef>
                <a:spcPct val="50000"/>
              </a:spcBef>
            </a:pPr>
            <a:r>
              <a:rPr lang="zh-CN" altLang="en-US" dirty="0" smtClean="0">
                <a:solidFill>
                  <a:schemeClr val="bg1"/>
                </a:solidFill>
                <a:latin typeface="楷体" panose="02010609060101010101" pitchFamily="49" charset="-122"/>
                <a:ea typeface="楷体" panose="02010609060101010101" pitchFamily="49" charset="-122"/>
              </a:rPr>
              <a:t>邻接矩阵演示</a:t>
            </a:r>
            <a:endParaRPr lang="zh-CN" altLang="en-US" dirty="0">
              <a:solidFill>
                <a:schemeClr val="bg1"/>
              </a:solidFill>
              <a:latin typeface="楷体" panose="02010609060101010101" pitchFamily="49" charset="-122"/>
              <a:ea typeface="楷体" panose="02010609060101010101" pitchFamily="49" charset="-122"/>
            </a:endParaRPr>
          </a:p>
        </p:txBody>
      </p:sp>
      <p:grpSp>
        <p:nvGrpSpPr>
          <p:cNvPr id="64" name="组合 63"/>
          <p:cNvGrpSpPr/>
          <p:nvPr/>
        </p:nvGrpSpPr>
        <p:grpSpPr>
          <a:xfrm>
            <a:off x="4643438" y="642918"/>
            <a:ext cx="3312342" cy="2286810"/>
            <a:chOff x="2285984" y="3000372"/>
            <a:chExt cx="3312342" cy="2286810"/>
          </a:xfrm>
        </p:grpSpPr>
        <p:sp>
          <p:nvSpPr>
            <p:cNvPr id="65" name="TextBox 64"/>
            <p:cNvSpPr txBox="1"/>
            <p:nvPr/>
          </p:nvSpPr>
          <p:spPr>
            <a:xfrm>
              <a:off x="2285984" y="4143380"/>
              <a:ext cx="714380" cy="400110"/>
            </a:xfrm>
            <a:prstGeom prst="rect">
              <a:avLst/>
            </a:prstGeom>
            <a:noFill/>
          </p:spPr>
          <p:txBody>
            <a:bodyPr wrap="square" rtlCol="0">
              <a:spAutoFit/>
            </a:bodyPr>
            <a:lstStyle/>
            <a:p>
              <a:r>
                <a:rPr lang="en-US" altLang="zh-CN" sz="2000" i="1" dirty="0" err="1" smtClean="0"/>
                <a:t>A</a:t>
              </a:r>
              <a:r>
                <a:rPr lang="en-US" altLang="zh-CN" sz="2000" baseline="-25000" dirty="0" err="1" smtClean="0"/>
                <a:t>1</a:t>
              </a:r>
              <a:r>
                <a:rPr lang="en-US" altLang="zh-CN" sz="2000" dirty="0" smtClean="0"/>
                <a:t>=</a:t>
              </a:r>
              <a:endParaRPr lang="zh-CN" altLang="en-US" sz="2000" dirty="0"/>
            </a:p>
          </p:txBody>
        </p:sp>
        <p:sp>
          <p:nvSpPr>
            <p:cNvPr id="66" name="TextBox 65"/>
            <p:cNvSpPr txBox="1"/>
            <p:nvPr/>
          </p:nvSpPr>
          <p:spPr>
            <a:xfrm>
              <a:off x="3713394" y="3500439"/>
              <a:ext cx="1800000" cy="307777"/>
            </a:xfrm>
            <a:prstGeom prst="rect">
              <a:avLst/>
            </a:prstGeom>
            <a:noFill/>
          </p:spPr>
          <p:txBody>
            <a:bodyPr wrap="square" lIns="0" tIns="0" rIns="0" bIns="0" rtlCol="0">
              <a:spAutoFit/>
            </a:bodyPr>
            <a:lstStyle/>
            <a:p>
              <a:pPr algn="l"/>
              <a:r>
                <a:rPr lang="en-US" altLang="zh-CN" sz="2000" dirty="0" smtClean="0"/>
                <a:t>0    </a:t>
              </a:r>
              <a:r>
                <a:rPr lang="en-US" altLang="zh-CN" sz="2000" dirty="0" smtClean="0">
                  <a:solidFill>
                    <a:srgbClr val="FF0000"/>
                  </a:solidFill>
                </a:rPr>
                <a:t>1</a:t>
              </a:r>
              <a:r>
                <a:rPr lang="en-US" altLang="zh-CN" sz="2000" dirty="0" smtClean="0"/>
                <a:t>    0    </a:t>
              </a:r>
              <a:r>
                <a:rPr lang="en-US" altLang="zh-CN" sz="2000" dirty="0" smtClean="0">
                  <a:solidFill>
                    <a:srgbClr val="FF0000"/>
                  </a:solidFill>
                </a:rPr>
                <a:t>1</a:t>
              </a:r>
              <a:r>
                <a:rPr lang="en-US" altLang="zh-CN" sz="2000" dirty="0" smtClean="0"/>
                <a:t>    </a:t>
              </a:r>
              <a:r>
                <a:rPr lang="en-US" altLang="zh-CN" sz="2000" dirty="0" smtClean="0">
                  <a:solidFill>
                    <a:srgbClr val="FF0000"/>
                  </a:solidFill>
                </a:rPr>
                <a:t>1</a:t>
              </a:r>
              <a:endParaRPr lang="zh-CN" altLang="en-US" sz="2000" dirty="0">
                <a:solidFill>
                  <a:srgbClr val="FF0000"/>
                </a:solidFill>
              </a:endParaRPr>
            </a:p>
          </p:txBody>
        </p:sp>
        <p:sp>
          <p:nvSpPr>
            <p:cNvPr id="67" name="TextBox 66"/>
            <p:cNvSpPr txBox="1"/>
            <p:nvPr/>
          </p:nvSpPr>
          <p:spPr>
            <a:xfrm>
              <a:off x="3713394" y="3835602"/>
              <a:ext cx="1800000" cy="307777"/>
            </a:xfrm>
            <a:prstGeom prst="rect">
              <a:avLst/>
            </a:prstGeom>
            <a:noFill/>
          </p:spPr>
          <p:txBody>
            <a:bodyPr wrap="square" lIns="0" tIns="0" rIns="0" bIns="0" rtlCol="0">
              <a:spAutoFit/>
            </a:bodyPr>
            <a:lstStyle/>
            <a:p>
              <a:pPr algn="l"/>
              <a:r>
                <a:rPr lang="en-US" altLang="zh-CN" sz="2000" dirty="0" smtClean="0">
                  <a:solidFill>
                    <a:srgbClr val="FF0000"/>
                  </a:solidFill>
                </a:rPr>
                <a:t>1</a:t>
              </a:r>
              <a:r>
                <a:rPr lang="en-US" altLang="zh-CN" sz="2000" dirty="0" smtClean="0"/>
                <a:t>    0    </a:t>
              </a:r>
              <a:r>
                <a:rPr lang="en-US" altLang="zh-CN" sz="2000" dirty="0" smtClean="0">
                  <a:solidFill>
                    <a:srgbClr val="FF0000"/>
                  </a:solidFill>
                </a:rPr>
                <a:t>1</a:t>
              </a:r>
              <a:r>
                <a:rPr lang="en-US" altLang="zh-CN" sz="2000" dirty="0" smtClean="0"/>
                <a:t>    </a:t>
              </a:r>
              <a:r>
                <a:rPr lang="en-US" altLang="zh-CN" sz="2000" dirty="0" smtClean="0">
                  <a:solidFill>
                    <a:srgbClr val="FF0000"/>
                  </a:solidFill>
                </a:rPr>
                <a:t>1</a:t>
              </a:r>
              <a:r>
                <a:rPr lang="en-US" altLang="zh-CN" sz="2000" dirty="0" smtClean="0"/>
                <a:t>    0</a:t>
              </a:r>
              <a:endParaRPr lang="zh-CN" altLang="en-US" sz="2000" dirty="0"/>
            </a:p>
          </p:txBody>
        </p:sp>
        <p:sp>
          <p:nvSpPr>
            <p:cNvPr id="68" name="TextBox 67"/>
            <p:cNvSpPr txBox="1"/>
            <p:nvPr/>
          </p:nvSpPr>
          <p:spPr>
            <a:xfrm>
              <a:off x="3713394" y="4192792"/>
              <a:ext cx="1800000" cy="307777"/>
            </a:xfrm>
            <a:prstGeom prst="rect">
              <a:avLst/>
            </a:prstGeom>
            <a:noFill/>
          </p:spPr>
          <p:txBody>
            <a:bodyPr wrap="square" lIns="0" tIns="0" rIns="0" bIns="0" rtlCol="0">
              <a:spAutoFit/>
            </a:bodyPr>
            <a:lstStyle/>
            <a:p>
              <a:pPr algn="l"/>
              <a:r>
                <a:rPr lang="en-US" altLang="zh-CN" sz="2000" dirty="0" smtClean="0"/>
                <a:t>0    </a:t>
              </a:r>
              <a:r>
                <a:rPr lang="en-US" altLang="zh-CN" sz="2000" dirty="0" smtClean="0">
                  <a:solidFill>
                    <a:srgbClr val="FF0000"/>
                  </a:solidFill>
                </a:rPr>
                <a:t>1</a:t>
              </a:r>
              <a:r>
                <a:rPr lang="en-US" altLang="zh-CN" sz="2000" dirty="0" smtClean="0"/>
                <a:t>    0    </a:t>
              </a:r>
              <a:r>
                <a:rPr lang="en-US" altLang="zh-CN" sz="2000" dirty="0" smtClean="0">
                  <a:solidFill>
                    <a:srgbClr val="FF0000"/>
                  </a:solidFill>
                </a:rPr>
                <a:t>1</a:t>
              </a:r>
              <a:r>
                <a:rPr lang="en-US" altLang="zh-CN" sz="2000" dirty="0" smtClean="0"/>
                <a:t>    </a:t>
              </a:r>
              <a:r>
                <a:rPr lang="en-US" altLang="zh-CN" sz="2000" dirty="0" smtClean="0">
                  <a:solidFill>
                    <a:srgbClr val="FF0000"/>
                  </a:solidFill>
                </a:rPr>
                <a:t>1</a:t>
              </a:r>
              <a:endParaRPr lang="zh-CN" altLang="en-US" sz="2000" dirty="0">
                <a:solidFill>
                  <a:srgbClr val="FF0000"/>
                </a:solidFill>
              </a:endParaRPr>
            </a:p>
          </p:txBody>
        </p:sp>
        <p:sp>
          <p:nvSpPr>
            <p:cNvPr id="69" name="TextBox 68"/>
            <p:cNvSpPr txBox="1"/>
            <p:nvPr/>
          </p:nvSpPr>
          <p:spPr>
            <a:xfrm>
              <a:off x="3713394" y="4549981"/>
              <a:ext cx="1800000" cy="307777"/>
            </a:xfrm>
            <a:prstGeom prst="rect">
              <a:avLst/>
            </a:prstGeom>
            <a:noFill/>
          </p:spPr>
          <p:txBody>
            <a:bodyPr wrap="square" lIns="0" tIns="0" rIns="0" bIns="0" rtlCol="0">
              <a:spAutoFit/>
            </a:bodyPr>
            <a:lstStyle/>
            <a:p>
              <a:pPr algn="l"/>
              <a:r>
                <a:rPr lang="en-US" altLang="zh-CN" sz="2000" dirty="0" smtClean="0">
                  <a:solidFill>
                    <a:srgbClr val="FF0000"/>
                  </a:solidFill>
                </a:rPr>
                <a:t>1    1    1</a:t>
              </a:r>
              <a:r>
                <a:rPr lang="en-US" altLang="zh-CN" sz="2000" dirty="0" smtClean="0"/>
                <a:t>    0    </a:t>
              </a:r>
              <a:r>
                <a:rPr lang="en-US" altLang="zh-CN" sz="2000" dirty="0" smtClean="0">
                  <a:solidFill>
                    <a:srgbClr val="FF0000"/>
                  </a:solidFill>
                </a:rPr>
                <a:t>1</a:t>
              </a:r>
              <a:endParaRPr lang="zh-CN" altLang="en-US" sz="2000" dirty="0">
                <a:solidFill>
                  <a:srgbClr val="FF0000"/>
                </a:solidFill>
              </a:endParaRPr>
            </a:p>
          </p:txBody>
        </p:sp>
        <p:sp>
          <p:nvSpPr>
            <p:cNvPr id="70" name="TextBox 69"/>
            <p:cNvSpPr txBox="1"/>
            <p:nvPr/>
          </p:nvSpPr>
          <p:spPr>
            <a:xfrm>
              <a:off x="3713394" y="4907173"/>
              <a:ext cx="1800000" cy="307777"/>
            </a:xfrm>
            <a:prstGeom prst="rect">
              <a:avLst/>
            </a:prstGeom>
            <a:noFill/>
          </p:spPr>
          <p:txBody>
            <a:bodyPr wrap="square" lIns="0" tIns="0" rIns="0" bIns="0" rtlCol="0">
              <a:spAutoFit/>
            </a:bodyPr>
            <a:lstStyle/>
            <a:p>
              <a:pPr algn="l"/>
              <a:r>
                <a:rPr lang="en-US" altLang="zh-CN" sz="2000" dirty="0" smtClean="0">
                  <a:solidFill>
                    <a:srgbClr val="FF0000"/>
                  </a:solidFill>
                </a:rPr>
                <a:t>1</a:t>
              </a:r>
              <a:r>
                <a:rPr lang="en-US" altLang="zh-CN" sz="2000" dirty="0" smtClean="0"/>
                <a:t>    0    </a:t>
              </a:r>
              <a:r>
                <a:rPr lang="en-US" altLang="zh-CN" sz="2000" dirty="0" smtClean="0">
                  <a:solidFill>
                    <a:srgbClr val="FF0000"/>
                  </a:solidFill>
                </a:rPr>
                <a:t>1    1</a:t>
              </a:r>
              <a:r>
                <a:rPr lang="en-US" altLang="zh-CN" sz="2000" dirty="0" smtClean="0"/>
                <a:t>    0</a:t>
              </a:r>
              <a:endParaRPr lang="zh-CN" altLang="en-US" sz="2000" dirty="0"/>
            </a:p>
          </p:txBody>
        </p:sp>
        <p:cxnSp>
          <p:nvCxnSpPr>
            <p:cNvPr id="71" name="直接连接符 70"/>
            <p:cNvCxnSpPr/>
            <p:nvPr/>
          </p:nvCxnSpPr>
          <p:spPr>
            <a:xfrm rot="5400000">
              <a:off x="2525698" y="4357694"/>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3454392" y="342900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454392" y="528480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5400000">
              <a:off x="4668838" y="4357694"/>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454656" y="342900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454656" y="528480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928926" y="3525838"/>
              <a:ext cx="428628" cy="307777"/>
            </a:xfrm>
            <a:prstGeom prst="rect">
              <a:avLst/>
            </a:prstGeom>
            <a:noFill/>
          </p:spPr>
          <p:txBody>
            <a:bodyPr wrap="square" lIns="0" tIns="0" rIns="0" bIns="0" rtlCol="0">
              <a:spAutoFit/>
            </a:bodyPr>
            <a:lstStyle/>
            <a:p>
              <a:r>
                <a:rPr lang="en-US" altLang="zh-CN" sz="2000" dirty="0" smtClean="0">
                  <a:solidFill>
                    <a:srgbClr val="C00000"/>
                  </a:solidFill>
                </a:rPr>
                <a:t>0</a:t>
              </a:r>
              <a:endParaRPr lang="zh-CN" altLang="en-US" sz="2000" dirty="0">
                <a:solidFill>
                  <a:srgbClr val="C00000"/>
                </a:solidFill>
              </a:endParaRPr>
            </a:p>
          </p:txBody>
        </p:sp>
        <p:sp>
          <p:nvSpPr>
            <p:cNvPr id="78" name="TextBox 77"/>
            <p:cNvSpPr txBox="1"/>
            <p:nvPr/>
          </p:nvSpPr>
          <p:spPr>
            <a:xfrm>
              <a:off x="2928926" y="3832228"/>
              <a:ext cx="428628" cy="307777"/>
            </a:xfrm>
            <a:prstGeom prst="rect">
              <a:avLst/>
            </a:prstGeom>
            <a:noFill/>
          </p:spPr>
          <p:txBody>
            <a:bodyPr wrap="square" lIns="0" tIns="0" rIns="0" bIns="0" rtlCol="0">
              <a:spAutoFit/>
            </a:bodyPr>
            <a:lstStyle/>
            <a:p>
              <a:r>
                <a:rPr lang="en-US" altLang="zh-CN" sz="2000" dirty="0" smtClean="0">
                  <a:solidFill>
                    <a:srgbClr val="C00000"/>
                  </a:solidFill>
                </a:rPr>
                <a:t>1</a:t>
              </a:r>
              <a:endParaRPr lang="zh-CN" altLang="en-US" sz="2000" dirty="0">
                <a:solidFill>
                  <a:srgbClr val="C00000"/>
                </a:solidFill>
              </a:endParaRPr>
            </a:p>
          </p:txBody>
        </p:sp>
        <p:sp>
          <p:nvSpPr>
            <p:cNvPr id="79" name="TextBox 78"/>
            <p:cNvSpPr txBox="1"/>
            <p:nvPr/>
          </p:nvSpPr>
          <p:spPr>
            <a:xfrm>
              <a:off x="2928926" y="4192793"/>
              <a:ext cx="428628" cy="307777"/>
            </a:xfrm>
            <a:prstGeom prst="rect">
              <a:avLst/>
            </a:prstGeom>
            <a:noFill/>
          </p:spPr>
          <p:txBody>
            <a:bodyPr wrap="square" lIns="0" tIns="0" rIns="0" bIns="0" rtlCol="0">
              <a:spAutoFit/>
            </a:bodyPr>
            <a:lstStyle/>
            <a:p>
              <a:r>
                <a:rPr lang="en-US" altLang="zh-CN" sz="2000" dirty="0" smtClean="0">
                  <a:solidFill>
                    <a:srgbClr val="C00000"/>
                  </a:solidFill>
                </a:rPr>
                <a:t>2</a:t>
              </a:r>
              <a:endParaRPr lang="zh-CN" altLang="en-US" sz="2000" dirty="0">
                <a:solidFill>
                  <a:srgbClr val="C00000"/>
                </a:solidFill>
              </a:endParaRPr>
            </a:p>
          </p:txBody>
        </p:sp>
        <p:sp>
          <p:nvSpPr>
            <p:cNvPr id="80" name="TextBox 79"/>
            <p:cNvSpPr txBox="1"/>
            <p:nvPr/>
          </p:nvSpPr>
          <p:spPr>
            <a:xfrm>
              <a:off x="2928926" y="4549983"/>
              <a:ext cx="428628" cy="307777"/>
            </a:xfrm>
            <a:prstGeom prst="rect">
              <a:avLst/>
            </a:prstGeom>
            <a:noFill/>
          </p:spPr>
          <p:txBody>
            <a:bodyPr wrap="square" lIns="0" tIns="0" rIns="0" bIns="0" rtlCol="0">
              <a:spAutoFit/>
            </a:bodyPr>
            <a:lstStyle/>
            <a:p>
              <a:r>
                <a:rPr lang="en-US" altLang="zh-CN" sz="2000" dirty="0" smtClean="0">
                  <a:solidFill>
                    <a:srgbClr val="C00000"/>
                  </a:solidFill>
                </a:rPr>
                <a:t>3</a:t>
              </a:r>
              <a:endParaRPr lang="zh-CN" altLang="en-US" sz="2000" dirty="0">
                <a:solidFill>
                  <a:srgbClr val="C00000"/>
                </a:solidFill>
              </a:endParaRPr>
            </a:p>
          </p:txBody>
        </p:sp>
        <p:sp>
          <p:nvSpPr>
            <p:cNvPr id="81" name="TextBox 80"/>
            <p:cNvSpPr txBox="1"/>
            <p:nvPr/>
          </p:nvSpPr>
          <p:spPr>
            <a:xfrm>
              <a:off x="2928926" y="4907173"/>
              <a:ext cx="428628" cy="307777"/>
            </a:xfrm>
            <a:prstGeom prst="rect">
              <a:avLst/>
            </a:prstGeom>
            <a:noFill/>
          </p:spPr>
          <p:txBody>
            <a:bodyPr wrap="square" lIns="0" tIns="0" rIns="0" bIns="0" rtlCol="0">
              <a:spAutoFit/>
            </a:bodyPr>
            <a:lstStyle/>
            <a:p>
              <a:r>
                <a:rPr lang="en-US" altLang="zh-CN" sz="2000" dirty="0" smtClean="0">
                  <a:solidFill>
                    <a:srgbClr val="C00000"/>
                  </a:solidFill>
                </a:rPr>
                <a:t>4</a:t>
              </a:r>
              <a:endParaRPr lang="zh-CN" altLang="en-US" sz="2000" dirty="0">
                <a:solidFill>
                  <a:srgbClr val="C00000"/>
                </a:solidFill>
              </a:endParaRPr>
            </a:p>
          </p:txBody>
        </p:sp>
        <p:sp>
          <p:nvSpPr>
            <p:cNvPr id="82" name="TextBox 81"/>
            <p:cNvSpPr txBox="1"/>
            <p:nvPr/>
          </p:nvSpPr>
          <p:spPr>
            <a:xfrm>
              <a:off x="3714744" y="3000372"/>
              <a:ext cx="1800000" cy="307777"/>
            </a:xfrm>
            <a:prstGeom prst="rect">
              <a:avLst/>
            </a:prstGeom>
            <a:noFill/>
          </p:spPr>
          <p:txBody>
            <a:bodyPr wrap="square" lIns="0" tIns="0" rIns="0" bIns="0" rtlCol="0">
              <a:spAutoFit/>
            </a:bodyPr>
            <a:lstStyle/>
            <a:p>
              <a:pPr algn="l"/>
              <a:r>
                <a:rPr lang="en-US" altLang="zh-CN" sz="2000" dirty="0" smtClean="0">
                  <a:solidFill>
                    <a:srgbClr val="C00000"/>
                  </a:solidFill>
                </a:rPr>
                <a:t>0    1    2    3    4</a:t>
              </a:r>
              <a:endParaRPr lang="zh-CN" altLang="en-US" sz="2000" dirty="0">
                <a:solidFill>
                  <a:srgbClr val="C00000"/>
                </a:solidFill>
              </a:endParaRPr>
            </a:p>
          </p:txBody>
        </p:sp>
      </p:grpSp>
      <p:grpSp>
        <p:nvGrpSpPr>
          <p:cNvPr id="83" name="组合 82"/>
          <p:cNvGrpSpPr/>
          <p:nvPr/>
        </p:nvGrpSpPr>
        <p:grpSpPr>
          <a:xfrm>
            <a:off x="4643438" y="3339320"/>
            <a:ext cx="3322691" cy="2286810"/>
            <a:chOff x="2275635" y="3000372"/>
            <a:chExt cx="3322691" cy="2286810"/>
          </a:xfrm>
        </p:grpSpPr>
        <p:sp>
          <p:nvSpPr>
            <p:cNvPr id="84" name="TextBox 83"/>
            <p:cNvSpPr txBox="1"/>
            <p:nvPr/>
          </p:nvSpPr>
          <p:spPr>
            <a:xfrm>
              <a:off x="2275635" y="4143380"/>
              <a:ext cx="714380" cy="400110"/>
            </a:xfrm>
            <a:prstGeom prst="rect">
              <a:avLst/>
            </a:prstGeom>
            <a:noFill/>
          </p:spPr>
          <p:txBody>
            <a:bodyPr wrap="square" rtlCol="0">
              <a:spAutoFit/>
            </a:bodyPr>
            <a:lstStyle/>
            <a:p>
              <a:r>
                <a:rPr lang="en-US" altLang="zh-CN" sz="2000" i="1" dirty="0" err="1" smtClean="0"/>
                <a:t>A</a:t>
              </a:r>
              <a:r>
                <a:rPr lang="en-US" altLang="zh-CN" sz="2000" baseline="-25000" dirty="0" err="1" smtClean="0"/>
                <a:t>2</a:t>
              </a:r>
              <a:r>
                <a:rPr lang="en-US" altLang="zh-CN" sz="2000" dirty="0" smtClean="0"/>
                <a:t>=</a:t>
              </a:r>
              <a:endParaRPr lang="zh-CN" altLang="en-US" sz="2000" dirty="0"/>
            </a:p>
          </p:txBody>
        </p:sp>
        <p:sp>
          <p:nvSpPr>
            <p:cNvPr id="85" name="TextBox 84"/>
            <p:cNvSpPr txBox="1"/>
            <p:nvPr/>
          </p:nvSpPr>
          <p:spPr>
            <a:xfrm>
              <a:off x="3713394" y="3500439"/>
              <a:ext cx="1800000" cy="307777"/>
            </a:xfrm>
            <a:prstGeom prst="rect">
              <a:avLst/>
            </a:prstGeom>
            <a:noFill/>
          </p:spPr>
          <p:txBody>
            <a:bodyPr wrap="square" lIns="0" tIns="0" rIns="0" bIns="0" rtlCol="0">
              <a:spAutoFit/>
            </a:bodyPr>
            <a:lstStyle/>
            <a:p>
              <a:pPr algn="l"/>
              <a:r>
                <a:rPr lang="en-US" altLang="zh-CN" sz="2000" dirty="0" smtClean="0"/>
                <a:t>0    </a:t>
              </a:r>
              <a:r>
                <a:rPr lang="en-US" altLang="zh-CN" sz="2000" dirty="0" smtClean="0">
                  <a:solidFill>
                    <a:srgbClr val="FF0000"/>
                  </a:solidFill>
                </a:rPr>
                <a:t>1</a:t>
              </a:r>
              <a:r>
                <a:rPr lang="en-US" altLang="zh-CN" sz="2000" dirty="0" smtClean="0"/>
                <a:t>    0    </a:t>
              </a:r>
              <a:r>
                <a:rPr lang="en-US" altLang="zh-CN" sz="2000" dirty="0" smtClean="0">
                  <a:solidFill>
                    <a:srgbClr val="FF0000"/>
                  </a:solidFill>
                </a:rPr>
                <a:t>1</a:t>
              </a:r>
              <a:r>
                <a:rPr lang="en-US" altLang="zh-CN" sz="2000" dirty="0" smtClean="0"/>
                <a:t>    0</a:t>
              </a:r>
              <a:endParaRPr lang="zh-CN" altLang="en-US" sz="2000" dirty="0">
                <a:solidFill>
                  <a:srgbClr val="FF0000"/>
                </a:solidFill>
              </a:endParaRPr>
            </a:p>
          </p:txBody>
        </p:sp>
        <p:sp>
          <p:nvSpPr>
            <p:cNvPr id="86" name="TextBox 85"/>
            <p:cNvSpPr txBox="1"/>
            <p:nvPr/>
          </p:nvSpPr>
          <p:spPr>
            <a:xfrm>
              <a:off x="3713394" y="3835602"/>
              <a:ext cx="1800000" cy="307777"/>
            </a:xfrm>
            <a:prstGeom prst="rect">
              <a:avLst/>
            </a:prstGeom>
            <a:noFill/>
          </p:spPr>
          <p:txBody>
            <a:bodyPr wrap="square" lIns="0" tIns="0" rIns="0" bIns="0" rtlCol="0">
              <a:spAutoFit/>
            </a:bodyPr>
            <a:lstStyle/>
            <a:p>
              <a:pPr algn="l"/>
              <a:r>
                <a:rPr lang="en-US" altLang="zh-CN" sz="2000" dirty="0" smtClean="0"/>
                <a:t>0    0    </a:t>
              </a:r>
              <a:r>
                <a:rPr lang="en-US" altLang="zh-CN" sz="2000" dirty="0" smtClean="0">
                  <a:solidFill>
                    <a:srgbClr val="FF0000"/>
                  </a:solidFill>
                </a:rPr>
                <a:t>1</a:t>
              </a:r>
              <a:r>
                <a:rPr lang="en-US" altLang="zh-CN" sz="2000" dirty="0" smtClean="0"/>
                <a:t>    </a:t>
              </a:r>
              <a:r>
                <a:rPr lang="en-US" altLang="zh-CN" sz="2000" dirty="0" smtClean="0">
                  <a:solidFill>
                    <a:srgbClr val="FF0000"/>
                  </a:solidFill>
                </a:rPr>
                <a:t>1</a:t>
              </a:r>
              <a:r>
                <a:rPr lang="en-US" altLang="zh-CN" sz="2000" dirty="0" smtClean="0"/>
                <a:t>    0</a:t>
              </a:r>
              <a:endParaRPr lang="zh-CN" altLang="en-US" sz="2000" dirty="0"/>
            </a:p>
          </p:txBody>
        </p:sp>
        <p:sp>
          <p:nvSpPr>
            <p:cNvPr id="87" name="TextBox 86"/>
            <p:cNvSpPr txBox="1"/>
            <p:nvPr/>
          </p:nvSpPr>
          <p:spPr>
            <a:xfrm>
              <a:off x="3713394" y="4192792"/>
              <a:ext cx="1800000" cy="307777"/>
            </a:xfrm>
            <a:prstGeom prst="rect">
              <a:avLst/>
            </a:prstGeom>
            <a:noFill/>
          </p:spPr>
          <p:txBody>
            <a:bodyPr wrap="square" lIns="0" tIns="0" rIns="0" bIns="0" rtlCol="0">
              <a:spAutoFit/>
            </a:bodyPr>
            <a:lstStyle/>
            <a:p>
              <a:pPr algn="l"/>
              <a:r>
                <a:rPr lang="en-US" altLang="zh-CN" sz="2000" dirty="0" smtClean="0"/>
                <a:t>0    0    0    </a:t>
              </a:r>
              <a:r>
                <a:rPr lang="en-US" altLang="zh-CN" sz="2000" dirty="0" smtClean="0">
                  <a:solidFill>
                    <a:srgbClr val="FF0000"/>
                  </a:solidFill>
                </a:rPr>
                <a:t>1</a:t>
              </a:r>
              <a:r>
                <a:rPr lang="en-US" altLang="zh-CN" sz="2000" dirty="0" smtClean="0"/>
                <a:t>    </a:t>
              </a:r>
              <a:r>
                <a:rPr lang="en-US" altLang="zh-CN" sz="2000" dirty="0" smtClean="0">
                  <a:solidFill>
                    <a:srgbClr val="FF0000"/>
                  </a:solidFill>
                </a:rPr>
                <a:t>1</a:t>
              </a:r>
              <a:endParaRPr lang="zh-CN" altLang="en-US" sz="2000" dirty="0">
                <a:solidFill>
                  <a:srgbClr val="FF0000"/>
                </a:solidFill>
              </a:endParaRPr>
            </a:p>
          </p:txBody>
        </p:sp>
        <p:sp>
          <p:nvSpPr>
            <p:cNvPr id="88" name="TextBox 87"/>
            <p:cNvSpPr txBox="1"/>
            <p:nvPr/>
          </p:nvSpPr>
          <p:spPr>
            <a:xfrm>
              <a:off x="3713394" y="4549981"/>
              <a:ext cx="1800000" cy="307777"/>
            </a:xfrm>
            <a:prstGeom prst="rect">
              <a:avLst/>
            </a:prstGeom>
            <a:noFill/>
          </p:spPr>
          <p:txBody>
            <a:bodyPr wrap="square" lIns="0" tIns="0" rIns="0" bIns="0" rtlCol="0">
              <a:spAutoFit/>
            </a:bodyPr>
            <a:lstStyle/>
            <a:p>
              <a:pPr algn="l"/>
              <a:r>
                <a:rPr lang="en-US" altLang="zh-CN" sz="2000" dirty="0" smtClean="0">
                  <a:solidFill>
                    <a:srgbClr val="0000FF"/>
                  </a:solidFill>
                </a:rPr>
                <a:t>0    0    0    </a:t>
              </a:r>
              <a:r>
                <a:rPr lang="en-US" altLang="zh-CN" sz="2000" dirty="0" smtClean="0"/>
                <a:t>0    0</a:t>
              </a:r>
              <a:endParaRPr lang="zh-CN" altLang="en-US" sz="2000" dirty="0">
                <a:solidFill>
                  <a:srgbClr val="FF0000"/>
                </a:solidFill>
              </a:endParaRPr>
            </a:p>
          </p:txBody>
        </p:sp>
        <p:sp>
          <p:nvSpPr>
            <p:cNvPr id="89" name="TextBox 88"/>
            <p:cNvSpPr txBox="1"/>
            <p:nvPr/>
          </p:nvSpPr>
          <p:spPr>
            <a:xfrm>
              <a:off x="3713394" y="4907173"/>
              <a:ext cx="1800000" cy="307777"/>
            </a:xfrm>
            <a:prstGeom prst="rect">
              <a:avLst/>
            </a:prstGeom>
            <a:noFill/>
          </p:spPr>
          <p:txBody>
            <a:bodyPr wrap="square" lIns="0" tIns="0" rIns="0" bIns="0" rtlCol="0">
              <a:spAutoFit/>
            </a:bodyPr>
            <a:lstStyle/>
            <a:p>
              <a:pPr algn="l"/>
              <a:r>
                <a:rPr lang="en-US" altLang="zh-CN" sz="2000" dirty="0" smtClean="0">
                  <a:solidFill>
                    <a:srgbClr val="FF0000"/>
                  </a:solidFill>
                </a:rPr>
                <a:t>1</a:t>
              </a:r>
              <a:r>
                <a:rPr lang="en-US" altLang="zh-CN" sz="2000" dirty="0" smtClean="0"/>
                <a:t>    0    0</a:t>
              </a:r>
              <a:r>
                <a:rPr lang="en-US" altLang="zh-CN" sz="2000" dirty="0" smtClean="0">
                  <a:solidFill>
                    <a:srgbClr val="FF0000"/>
                  </a:solidFill>
                </a:rPr>
                <a:t>    1</a:t>
              </a:r>
              <a:r>
                <a:rPr lang="en-US" altLang="zh-CN" sz="2000" dirty="0" smtClean="0"/>
                <a:t>    0</a:t>
              </a:r>
              <a:endParaRPr lang="zh-CN" altLang="en-US" sz="2000" dirty="0"/>
            </a:p>
          </p:txBody>
        </p:sp>
        <p:cxnSp>
          <p:nvCxnSpPr>
            <p:cNvPr id="90" name="直接连接符 89"/>
            <p:cNvCxnSpPr/>
            <p:nvPr/>
          </p:nvCxnSpPr>
          <p:spPr>
            <a:xfrm rot="5400000">
              <a:off x="2525698" y="4357694"/>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3454392" y="342900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3454392" y="528480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a:off x="4668838" y="4357694"/>
              <a:ext cx="1857388"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5454656" y="342900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5454656" y="5284800"/>
              <a:ext cx="142876"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2928926" y="3525838"/>
              <a:ext cx="428628" cy="307777"/>
            </a:xfrm>
            <a:prstGeom prst="rect">
              <a:avLst/>
            </a:prstGeom>
            <a:noFill/>
          </p:spPr>
          <p:txBody>
            <a:bodyPr wrap="square" lIns="0" tIns="0" rIns="0" bIns="0" rtlCol="0">
              <a:spAutoFit/>
            </a:bodyPr>
            <a:lstStyle/>
            <a:p>
              <a:r>
                <a:rPr lang="en-US" altLang="zh-CN" sz="2000" dirty="0" smtClean="0">
                  <a:solidFill>
                    <a:srgbClr val="C00000"/>
                  </a:solidFill>
                </a:rPr>
                <a:t>0</a:t>
              </a:r>
              <a:endParaRPr lang="zh-CN" altLang="en-US" sz="2000" dirty="0">
                <a:solidFill>
                  <a:srgbClr val="C00000"/>
                </a:solidFill>
              </a:endParaRPr>
            </a:p>
          </p:txBody>
        </p:sp>
        <p:sp>
          <p:nvSpPr>
            <p:cNvPr id="97" name="TextBox 96"/>
            <p:cNvSpPr txBox="1"/>
            <p:nvPr/>
          </p:nvSpPr>
          <p:spPr>
            <a:xfrm>
              <a:off x="2928926" y="3832228"/>
              <a:ext cx="428628" cy="307777"/>
            </a:xfrm>
            <a:prstGeom prst="rect">
              <a:avLst/>
            </a:prstGeom>
            <a:noFill/>
          </p:spPr>
          <p:txBody>
            <a:bodyPr wrap="square" lIns="0" tIns="0" rIns="0" bIns="0" rtlCol="0">
              <a:spAutoFit/>
            </a:bodyPr>
            <a:lstStyle/>
            <a:p>
              <a:r>
                <a:rPr lang="en-US" altLang="zh-CN" sz="2000" dirty="0" smtClean="0">
                  <a:solidFill>
                    <a:srgbClr val="C00000"/>
                  </a:solidFill>
                </a:rPr>
                <a:t>1</a:t>
              </a:r>
              <a:endParaRPr lang="zh-CN" altLang="en-US" sz="2000" dirty="0">
                <a:solidFill>
                  <a:srgbClr val="C00000"/>
                </a:solidFill>
              </a:endParaRPr>
            </a:p>
          </p:txBody>
        </p:sp>
        <p:sp>
          <p:nvSpPr>
            <p:cNvPr id="98" name="TextBox 97"/>
            <p:cNvSpPr txBox="1"/>
            <p:nvPr/>
          </p:nvSpPr>
          <p:spPr>
            <a:xfrm>
              <a:off x="2928926" y="4192793"/>
              <a:ext cx="428628" cy="307777"/>
            </a:xfrm>
            <a:prstGeom prst="rect">
              <a:avLst/>
            </a:prstGeom>
            <a:noFill/>
          </p:spPr>
          <p:txBody>
            <a:bodyPr wrap="square" lIns="0" tIns="0" rIns="0" bIns="0" rtlCol="0">
              <a:spAutoFit/>
            </a:bodyPr>
            <a:lstStyle/>
            <a:p>
              <a:r>
                <a:rPr lang="en-US" altLang="zh-CN" sz="2000" dirty="0" smtClean="0">
                  <a:solidFill>
                    <a:srgbClr val="C00000"/>
                  </a:solidFill>
                </a:rPr>
                <a:t>2</a:t>
              </a:r>
              <a:endParaRPr lang="zh-CN" altLang="en-US" sz="2000" dirty="0">
                <a:solidFill>
                  <a:srgbClr val="C00000"/>
                </a:solidFill>
              </a:endParaRPr>
            </a:p>
          </p:txBody>
        </p:sp>
        <p:sp>
          <p:nvSpPr>
            <p:cNvPr id="99" name="TextBox 98"/>
            <p:cNvSpPr txBox="1"/>
            <p:nvPr/>
          </p:nvSpPr>
          <p:spPr>
            <a:xfrm>
              <a:off x="2928926" y="4549983"/>
              <a:ext cx="428628" cy="307777"/>
            </a:xfrm>
            <a:prstGeom prst="rect">
              <a:avLst/>
            </a:prstGeom>
            <a:noFill/>
          </p:spPr>
          <p:txBody>
            <a:bodyPr wrap="square" lIns="0" tIns="0" rIns="0" bIns="0" rtlCol="0">
              <a:spAutoFit/>
            </a:bodyPr>
            <a:lstStyle/>
            <a:p>
              <a:r>
                <a:rPr lang="en-US" altLang="zh-CN" sz="2000" dirty="0" smtClean="0">
                  <a:solidFill>
                    <a:srgbClr val="C00000"/>
                  </a:solidFill>
                </a:rPr>
                <a:t>3</a:t>
              </a:r>
              <a:endParaRPr lang="zh-CN" altLang="en-US" sz="2000" dirty="0">
                <a:solidFill>
                  <a:srgbClr val="C00000"/>
                </a:solidFill>
              </a:endParaRPr>
            </a:p>
          </p:txBody>
        </p:sp>
        <p:sp>
          <p:nvSpPr>
            <p:cNvPr id="100" name="TextBox 99"/>
            <p:cNvSpPr txBox="1"/>
            <p:nvPr/>
          </p:nvSpPr>
          <p:spPr>
            <a:xfrm>
              <a:off x="2928926" y="4907173"/>
              <a:ext cx="428628" cy="307777"/>
            </a:xfrm>
            <a:prstGeom prst="rect">
              <a:avLst/>
            </a:prstGeom>
            <a:noFill/>
          </p:spPr>
          <p:txBody>
            <a:bodyPr wrap="square" lIns="0" tIns="0" rIns="0" bIns="0" rtlCol="0">
              <a:spAutoFit/>
            </a:bodyPr>
            <a:lstStyle/>
            <a:p>
              <a:r>
                <a:rPr lang="en-US" altLang="zh-CN" sz="2000" dirty="0" smtClean="0">
                  <a:solidFill>
                    <a:srgbClr val="C00000"/>
                  </a:solidFill>
                </a:rPr>
                <a:t>4</a:t>
              </a:r>
              <a:endParaRPr lang="zh-CN" altLang="en-US" sz="2000" dirty="0">
                <a:solidFill>
                  <a:srgbClr val="C00000"/>
                </a:solidFill>
              </a:endParaRPr>
            </a:p>
          </p:txBody>
        </p:sp>
        <p:sp>
          <p:nvSpPr>
            <p:cNvPr id="101" name="TextBox 100"/>
            <p:cNvSpPr txBox="1"/>
            <p:nvPr/>
          </p:nvSpPr>
          <p:spPr>
            <a:xfrm>
              <a:off x="3714744" y="3000372"/>
              <a:ext cx="1800000" cy="307777"/>
            </a:xfrm>
            <a:prstGeom prst="rect">
              <a:avLst/>
            </a:prstGeom>
            <a:noFill/>
          </p:spPr>
          <p:txBody>
            <a:bodyPr wrap="square" lIns="0" tIns="0" rIns="0" bIns="0" rtlCol="0">
              <a:spAutoFit/>
            </a:bodyPr>
            <a:lstStyle/>
            <a:p>
              <a:pPr algn="l"/>
              <a:r>
                <a:rPr lang="en-US" altLang="zh-CN" sz="2000" dirty="0" smtClean="0">
                  <a:solidFill>
                    <a:srgbClr val="C00000"/>
                  </a:solidFill>
                </a:rPr>
                <a:t>0    1    2    3    4</a:t>
              </a:r>
              <a:endParaRPr lang="zh-CN" altLang="en-US" sz="2000" dirty="0">
                <a:solidFill>
                  <a:srgbClr val="C00000"/>
                </a:solidFill>
              </a:endParaRPr>
            </a:p>
          </p:txBody>
        </p:sp>
      </p:grpSp>
      <p:sp>
        <p:nvSpPr>
          <p:cNvPr id="4" name="幻灯片编号占位符 3"/>
          <p:cNvSpPr>
            <a:spLocks noGrp="1"/>
          </p:cNvSpPr>
          <p:nvPr>
            <p:ph type="sldNum" sz="quarter" idx="12"/>
          </p:nvPr>
        </p:nvSpPr>
        <p:spPr/>
        <p:txBody>
          <a:bodyPr/>
          <a:lstStyle/>
          <a:p>
            <a:fld id="{7B73CAF9-FD11-4256-9668-6A8A3A0B73F9}" type="slidenum">
              <a:rPr lang="en-US" altLang="zh-CN" smtClean="0"/>
              <a:t>21</a:t>
            </a:fld>
            <a:endParaRPr lang="en-US" altLang="zh-CN"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8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par>
                          <p:cTn id="13" fill="hold">
                            <p:stCondLst>
                              <p:cond delay="0"/>
                            </p:stCondLst>
                            <p:childTnLst>
                              <p:par>
                                <p:cTn id="14" presetID="26" presetClass="emph" presetSubtype="0" fill="hold" nodeType="afterEffect">
                                  <p:stCondLst>
                                    <p:cond delay="0"/>
                                  </p:stCondLst>
                                  <p:childTnLst>
                                    <p:animEffect transition="out" filter="fade">
                                      <p:cBhvr>
                                        <p:cTn id="15" dur="500" tmFilter="0, 0; .2, .5; .8, .5; 1, 0"/>
                                        <p:tgtEl>
                                          <p:spTgt spid="102"/>
                                        </p:tgtEl>
                                      </p:cBhvr>
                                    </p:animEffect>
                                    <p:animScale>
                                      <p:cBhvr>
                                        <p:cTn id="16" dur="250" autoRev="1" fill="hold"/>
                                        <p:tgtEl>
                                          <p:spTgt spid="102"/>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18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childTnLst>
                          </p:cTn>
                        </p:par>
                        <p:par>
                          <p:cTn id="27" fill="hold">
                            <p:stCondLst>
                              <p:cond delay="0"/>
                            </p:stCondLst>
                            <p:childTnLst>
                              <p:par>
                                <p:cTn id="28" presetID="26" presetClass="emph" presetSubtype="0" fill="hold" nodeType="afterEffect">
                                  <p:stCondLst>
                                    <p:cond delay="0"/>
                                  </p:stCondLst>
                                  <p:childTnLst>
                                    <p:animEffect transition="out" filter="fade">
                                      <p:cBhvr>
                                        <p:cTn id="29" dur="500" tmFilter="0, 0; .2, .5; .8, .5; 1, 0"/>
                                        <p:tgtEl>
                                          <p:spTgt spid="103"/>
                                        </p:tgtEl>
                                      </p:cBhvr>
                                    </p:animEffect>
                                    <p:animScale>
                                      <p:cBhvr>
                                        <p:cTn id="30" dur="250" autoRev="1" fill="hold"/>
                                        <p:tgtEl>
                                          <p:spTgt spid="10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49" grpId="0" bldLvl="0" animBg="1"/>
      <p:bldP spid="161850" grpId="0" bldLvl="0" animBg="1"/>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85786" y="671574"/>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ea typeface="宋体" panose="02010600030101010101" pitchFamily="2" charset="-122"/>
                </a:rPr>
                <a:t>2</a:t>
              </a:r>
              <a:endParaRPr lang="en-AU" sz="2800" b="0" dirty="0">
                <a:solidFill>
                  <a:srgbClr val="FF0000"/>
                </a:solidFill>
                <a:effectLst>
                  <a:outerShdw blurRad="38100" dist="38100" dir="2700000" algn="tl">
                    <a:srgbClr val="000000"/>
                  </a:outerShdw>
                </a:effectLst>
                <a:ea typeface="宋体" panose="02010600030101010101" pitchFamily="2" charset="-122"/>
              </a:endParaRPr>
            </a:p>
          </p:txBody>
        </p:sp>
      </p:grpSp>
      <p:sp>
        <p:nvSpPr>
          <p:cNvPr id="6" name="TextBox 5"/>
          <p:cNvSpPr txBox="1"/>
          <p:nvPr/>
        </p:nvSpPr>
        <p:spPr>
          <a:xfrm>
            <a:off x="1643042" y="785794"/>
            <a:ext cx="2714644" cy="533288"/>
          </a:xfrm>
          <a:prstGeom prst="rect">
            <a:avLst/>
          </a:prstGeom>
          <a:noFill/>
        </p:spPr>
        <p:txBody>
          <a:bodyPr wrap="square" rtlCol="0">
            <a:spAutoFit/>
          </a:bodyPr>
          <a:lstStyle/>
          <a:p>
            <a:pPr algn="l"/>
            <a:r>
              <a:rPr lang="zh-CN" altLang="en-US" sz="2800" smtClean="0">
                <a:solidFill>
                  <a:srgbClr val="FF0000"/>
                </a:solidFill>
                <a:latin typeface="微软雅黑" panose="020B0503020204020204" charset="-122"/>
                <a:ea typeface="微软雅黑" panose="020B0503020204020204" charset="-122"/>
              </a:rPr>
              <a:t>  图的存储结构</a:t>
            </a:r>
            <a:endParaRPr lang="zh-CN" altLang="en-US" sz="2800">
              <a:solidFill>
                <a:srgbClr val="FF0000"/>
              </a:solidFill>
              <a:latin typeface="微软雅黑" panose="020B0503020204020204" charset="-122"/>
              <a:ea typeface="微软雅黑" panose="020B0503020204020204" charset="-122"/>
            </a:endParaRPr>
          </a:p>
        </p:txBody>
      </p:sp>
      <p:sp>
        <p:nvSpPr>
          <p:cNvPr id="7" name="TextBox 6"/>
          <p:cNvSpPr txBox="1"/>
          <p:nvPr/>
        </p:nvSpPr>
        <p:spPr>
          <a:xfrm>
            <a:off x="1714480" y="1809739"/>
            <a:ext cx="4000528"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图的两种主要存储方法</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8" name="TextBox 7"/>
          <p:cNvSpPr txBox="1"/>
          <p:nvPr/>
        </p:nvSpPr>
        <p:spPr>
          <a:xfrm>
            <a:off x="1785918" y="2666996"/>
            <a:ext cx="2286016" cy="1043747"/>
          </a:xfrm>
          <a:prstGeom prst="rect">
            <a:avLst/>
          </a:prstGeom>
          <a:noFill/>
        </p:spPr>
        <p:txBody>
          <a:bodyPr wrap="square" rtlCol="0">
            <a:spAutoFit/>
          </a:bodyPr>
          <a:lstStyle/>
          <a:p>
            <a:pPr marL="457200" indent="-457200" algn="l">
              <a:lnSpc>
                <a:spcPct val="150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邻接矩阵</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ct val="150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邻接表</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210</a:t>
            </a:fld>
            <a:endParaRPr lang="en-US" altLang="zh-CN" dirty="0"/>
          </a:p>
        </p:txBody>
      </p:sp>
    </p:spTree>
    <p:extLst>
      <p:ext uri="{BB962C8B-B14F-4D97-AF65-F5344CB8AC3E}">
        <p14:creationId xmlns:p14="http://schemas.microsoft.com/office/powerpoint/2010/main" val="259644619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666731"/>
            <a:ext cx="4357718"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图两种存储方法的特点</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4" name="TextBox 3"/>
          <p:cNvSpPr txBox="1"/>
          <p:nvPr/>
        </p:nvSpPr>
        <p:spPr>
          <a:xfrm>
            <a:off x="928662" y="1270188"/>
            <a:ext cx="7929586" cy="2015936"/>
          </a:xfrm>
          <a:prstGeom prst="rect">
            <a:avLst/>
          </a:prstGeom>
          <a:noFill/>
        </p:spPr>
        <p:txBody>
          <a:bodyPr wrap="square" rtlCol="0">
            <a:spAutoFit/>
          </a:bodyPr>
          <a:lstStyle/>
          <a:p>
            <a:pPr algn="l">
              <a:lnSpc>
                <a:spcPts val="3000"/>
              </a:lnSpc>
              <a:spcBef>
                <a:spcPts val="0"/>
              </a:spcBef>
            </a:pPr>
            <a:r>
              <a:rPr lang="zh-CN" altLang="en-US" sz="2200" smtClean="0">
                <a:solidFill>
                  <a:srgbClr val="0000FF"/>
                </a:solidFill>
                <a:ea typeface="楷体" panose="02010609060101010101" pitchFamily="49" charset="-122"/>
                <a:cs typeface="Times New Roman" panose="02020603050405020304" pitchFamily="18" charset="0"/>
              </a:rPr>
              <a:t>以下关于图的存储结构的叙述中正确的是</a:t>
            </a:r>
            <a:r>
              <a:rPr lang="en-US" sz="2200" u="sng" smtClean="0">
                <a:solidFill>
                  <a:srgbClr val="0000FF"/>
                </a:solidFill>
                <a:ea typeface="楷体" panose="02010609060101010101" pitchFamily="49" charset="-122"/>
                <a:cs typeface="Times New Roman" panose="02020603050405020304" pitchFamily="18" charset="0"/>
              </a:rPr>
              <a:t>      </a:t>
            </a:r>
            <a:r>
              <a:rPr lang="zh-CN" altLang="en-US" sz="2200" smtClean="0">
                <a:solidFill>
                  <a:srgbClr val="0000FF"/>
                </a:solidFill>
                <a:ea typeface="楷体" panose="02010609060101010101" pitchFamily="49" charset="-122"/>
                <a:cs typeface="Times New Roman" panose="02020603050405020304" pitchFamily="18" charset="0"/>
              </a:rPr>
              <a:t>。</a:t>
            </a:r>
          </a:p>
          <a:p>
            <a:pPr algn="l">
              <a:lnSpc>
                <a:spcPts val="3000"/>
              </a:lnSpc>
              <a:spcBef>
                <a:spcPts val="0"/>
              </a:spcBef>
            </a:pPr>
            <a:r>
              <a:rPr lang="en-US" sz="2200" smtClean="0">
                <a:solidFill>
                  <a:srgbClr val="0000FF"/>
                </a:solidFill>
                <a:ea typeface="楷体" panose="02010609060101010101" pitchFamily="49" charset="-122"/>
                <a:cs typeface="Times New Roman" panose="02020603050405020304" pitchFamily="18" charset="0"/>
              </a:rPr>
              <a:t>A. </a:t>
            </a:r>
            <a:r>
              <a:rPr lang="zh-CN" altLang="en-US" sz="2200" smtClean="0">
                <a:solidFill>
                  <a:srgbClr val="0000FF"/>
                </a:solidFill>
                <a:ea typeface="楷体" panose="02010609060101010101" pitchFamily="49" charset="-122"/>
                <a:cs typeface="Times New Roman" panose="02020603050405020304" pitchFamily="18" charset="0"/>
              </a:rPr>
              <a:t>一个图的邻接矩阵表示唯一，邻接表表示唯一</a:t>
            </a:r>
          </a:p>
          <a:p>
            <a:pPr algn="l">
              <a:lnSpc>
                <a:spcPts val="3000"/>
              </a:lnSpc>
              <a:spcBef>
                <a:spcPts val="0"/>
              </a:spcBef>
            </a:pPr>
            <a:r>
              <a:rPr lang="en-US" sz="2200" smtClean="0">
                <a:solidFill>
                  <a:srgbClr val="0000FF"/>
                </a:solidFill>
                <a:ea typeface="楷体" panose="02010609060101010101" pitchFamily="49" charset="-122"/>
                <a:cs typeface="Times New Roman" panose="02020603050405020304" pitchFamily="18" charset="0"/>
              </a:rPr>
              <a:t>B. </a:t>
            </a:r>
            <a:r>
              <a:rPr lang="zh-CN" altLang="en-US" sz="2200" smtClean="0">
                <a:solidFill>
                  <a:srgbClr val="0000FF"/>
                </a:solidFill>
                <a:ea typeface="楷体" panose="02010609060101010101" pitchFamily="49" charset="-122"/>
                <a:cs typeface="Times New Roman" panose="02020603050405020304" pitchFamily="18" charset="0"/>
              </a:rPr>
              <a:t>一个图的邻接矩阵表示唯一，邻接表表示可能不唯一</a:t>
            </a:r>
          </a:p>
          <a:p>
            <a:pPr algn="l">
              <a:lnSpc>
                <a:spcPts val="3000"/>
              </a:lnSpc>
              <a:spcBef>
                <a:spcPts val="0"/>
              </a:spcBef>
            </a:pPr>
            <a:r>
              <a:rPr lang="en-US" sz="2200" smtClean="0">
                <a:solidFill>
                  <a:srgbClr val="0000FF"/>
                </a:solidFill>
                <a:ea typeface="楷体" panose="02010609060101010101" pitchFamily="49" charset="-122"/>
                <a:cs typeface="Times New Roman" panose="02020603050405020304" pitchFamily="18" charset="0"/>
              </a:rPr>
              <a:t>C. </a:t>
            </a:r>
            <a:r>
              <a:rPr lang="zh-CN" altLang="en-US" sz="2200" smtClean="0">
                <a:solidFill>
                  <a:srgbClr val="0000FF"/>
                </a:solidFill>
                <a:ea typeface="楷体" panose="02010609060101010101" pitchFamily="49" charset="-122"/>
                <a:cs typeface="Times New Roman" panose="02020603050405020304" pitchFamily="18" charset="0"/>
              </a:rPr>
              <a:t>一个图的邻接矩阵表示可能不唯一，邻接表表示唯一</a:t>
            </a:r>
          </a:p>
          <a:p>
            <a:pPr algn="l">
              <a:lnSpc>
                <a:spcPts val="3000"/>
              </a:lnSpc>
              <a:spcBef>
                <a:spcPts val="0"/>
              </a:spcBef>
            </a:pPr>
            <a:r>
              <a:rPr lang="en-US" sz="2200" smtClean="0">
                <a:solidFill>
                  <a:srgbClr val="0000FF"/>
                </a:solidFill>
                <a:ea typeface="楷体" panose="02010609060101010101" pitchFamily="49" charset="-122"/>
                <a:cs typeface="Times New Roman" panose="02020603050405020304" pitchFamily="18" charset="0"/>
              </a:rPr>
              <a:t>D. </a:t>
            </a:r>
            <a:r>
              <a:rPr lang="zh-CN" altLang="en-US" sz="2200" smtClean="0">
                <a:solidFill>
                  <a:srgbClr val="0000FF"/>
                </a:solidFill>
                <a:ea typeface="楷体" panose="02010609060101010101" pitchFamily="49" charset="-122"/>
                <a:cs typeface="Times New Roman" panose="02020603050405020304" pitchFamily="18" charset="0"/>
              </a:rPr>
              <a:t>一个图的邻接矩阵表示可能不唯一，邻接表表示可能不唯一</a:t>
            </a:r>
          </a:p>
        </p:txBody>
      </p:sp>
      <p:sp>
        <p:nvSpPr>
          <p:cNvPr id="6" name="TextBox 5"/>
          <p:cNvSpPr txBox="1"/>
          <p:nvPr/>
        </p:nvSpPr>
        <p:spPr>
          <a:xfrm>
            <a:off x="642910" y="3500438"/>
            <a:ext cx="6572296" cy="2015936"/>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一个图的邻接矩阵表示唯一</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邻接表表示可能不唯一（一个顶点相邻的所有顶点构成一个单链表，其中相邻顶点的节点顺序可以任意）</a:t>
            </a:r>
            <a:endParaRPr lang="en-US" altLang="zh-CN" sz="2200" smtClean="0">
              <a:solidFill>
                <a:srgbClr val="C00000"/>
              </a:solidFill>
              <a:ea typeface="楷体" panose="02010609060101010101" pitchFamily="49" charset="-122"/>
              <a:cs typeface="Times New Roman" panose="02020603050405020304" pitchFamily="18" charset="0"/>
            </a:endParaRPr>
          </a:p>
          <a:p>
            <a:pPr algn="l">
              <a:lnSpc>
                <a:spcPts val="3000"/>
              </a:lnSpc>
              <a:spcBef>
                <a:spcPts val="0"/>
              </a:spcBef>
            </a:pPr>
            <a:r>
              <a:rPr lang="en-US" altLang="zh-CN" smtClean="0">
                <a:solidFill>
                  <a:srgbClr val="C00000"/>
                </a:solidFill>
                <a:ea typeface="楷体" panose="02010609060101010101" pitchFamily="49" charset="-122"/>
                <a:cs typeface="Times New Roman" panose="02020603050405020304" pitchFamily="18" charset="0"/>
              </a:rPr>
              <a:t>      B</a:t>
            </a:r>
            <a:endParaRPr lang="zh-CN" altLang="en-US" smtClean="0">
              <a:solidFill>
                <a:srgbClr val="C00000"/>
              </a:solidFill>
              <a:ea typeface="楷体" panose="02010609060101010101" pitchFamily="49" charset="-122"/>
              <a:cs typeface="Times New Roman" panose="02020603050405020304" pitchFamily="18" charset="0"/>
            </a:endParaRPr>
          </a:p>
        </p:txBody>
      </p:sp>
      <p:pic>
        <p:nvPicPr>
          <p:cNvPr id="7" name="Picture 2"/>
          <p:cNvPicPr>
            <a:picLocks noChangeAspect="1" noChangeArrowheads="1"/>
          </p:cNvPicPr>
          <p:nvPr/>
        </p:nvPicPr>
        <p:blipFill>
          <a:blip r:embed="rId4" cstate="print"/>
          <a:srcRect/>
          <a:stretch>
            <a:fillRect/>
          </a:stretch>
        </p:blipFill>
        <p:spPr bwMode="auto">
          <a:xfrm>
            <a:off x="71406" y="1357298"/>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211</a:t>
            </a:fld>
            <a:endParaRPr lang="en-US" altLang="zh-CN" dirty="0"/>
          </a:p>
        </p:txBody>
      </p:sp>
    </p:spTree>
    <p:extLst>
      <p:ext uri="{BB962C8B-B14F-4D97-AF65-F5344CB8AC3E}">
        <p14:creationId xmlns:p14="http://schemas.microsoft.com/office/powerpoint/2010/main" val="272757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1142984"/>
            <a:ext cx="8858280" cy="2015936"/>
          </a:xfrm>
          <a:prstGeom prst="rect">
            <a:avLst/>
          </a:prstGeom>
          <a:noFill/>
        </p:spPr>
        <p:txBody>
          <a:bodyPr wrap="square" rtlCol="0">
            <a:spAutoFit/>
          </a:bodyPr>
          <a:lstStyle/>
          <a:p>
            <a:pPr algn="l">
              <a:lnSpc>
                <a:spcPts val="3000"/>
              </a:lnSpc>
              <a:spcBef>
                <a:spcPts val="0"/>
              </a:spcBef>
            </a:pPr>
            <a:r>
              <a:rPr lang="zh-CN" altLang="en-US" sz="2200" smtClean="0">
                <a:solidFill>
                  <a:srgbClr val="0000FF"/>
                </a:solidFill>
                <a:ea typeface="楷体" panose="02010609060101010101" pitchFamily="49" charset="-122"/>
                <a:cs typeface="Times New Roman" panose="02020603050405020304" pitchFamily="18" charset="0"/>
              </a:rPr>
              <a:t>以下关于图的存储结构的叙述中正确的是（  ）。</a:t>
            </a:r>
          </a:p>
          <a:p>
            <a:pPr algn="l">
              <a:lnSpc>
                <a:spcPts val="3000"/>
              </a:lnSpc>
              <a:spcBef>
                <a:spcPts val="0"/>
              </a:spcBef>
            </a:pPr>
            <a:r>
              <a:rPr lang="en-US" sz="2200" smtClean="0">
                <a:solidFill>
                  <a:srgbClr val="0000FF"/>
                </a:solidFill>
                <a:ea typeface="楷体" panose="02010609060101010101" pitchFamily="49" charset="-122"/>
                <a:cs typeface="Times New Roman" panose="02020603050405020304" pitchFamily="18" charset="0"/>
              </a:rPr>
              <a:t>A. </a:t>
            </a:r>
            <a:r>
              <a:rPr lang="zh-CN" altLang="en-US" sz="2200" smtClean="0">
                <a:solidFill>
                  <a:srgbClr val="0000FF"/>
                </a:solidFill>
                <a:ea typeface="楷体" panose="02010609060101010101" pitchFamily="49" charset="-122"/>
                <a:cs typeface="Times New Roman" panose="02020603050405020304" pitchFamily="18" charset="0"/>
              </a:rPr>
              <a:t>邻接矩阵占用的存储空间大小只与图中顶点数有关，而与边数无关</a:t>
            </a:r>
          </a:p>
          <a:p>
            <a:pPr algn="l">
              <a:lnSpc>
                <a:spcPts val="3000"/>
              </a:lnSpc>
              <a:spcBef>
                <a:spcPts val="0"/>
              </a:spcBef>
            </a:pPr>
            <a:r>
              <a:rPr lang="en-US" sz="2200" smtClean="0">
                <a:solidFill>
                  <a:srgbClr val="0000FF"/>
                </a:solidFill>
                <a:ea typeface="楷体" panose="02010609060101010101" pitchFamily="49" charset="-122"/>
                <a:cs typeface="Times New Roman" panose="02020603050405020304" pitchFamily="18" charset="0"/>
              </a:rPr>
              <a:t>B. </a:t>
            </a:r>
            <a:r>
              <a:rPr lang="zh-CN" altLang="en-US" sz="2200" smtClean="0">
                <a:solidFill>
                  <a:srgbClr val="0000FF"/>
                </a:solidFill>
                <a:ea typeface="楷体" panose="02010609060101010101" pitchFamily="49" charset="-122"/>
                <a:cs typeface="Times New Roman" panose="02020603050405020304" pitchFamily="18" charset="0"/>
              </a:rPr>
              <a:t>邻接矩阵占用的存储空间大小只与图中边数有关，而与顶点数无关</a:t>
            </a:r>
          </a:p>
          <a:p>
            <a:pPr algn="l">
              <a:lnSpc>
                <a:spcPts val="3000"/>
              </a:lnSpc>
              <a:spcBef>
                <a:spcPts val="0"/>
              </a:spcBef>
            </a:pPr>
            <a:r>
              <a:rPr lang="en-US" sz="2200" smtClean="0">
                <a:solidFill>
                  <a:srgbClr val="0000FF"/>
                </a:solidFill>
                <a:ea typeface="楷体" panose="02010609060101010101" pitchFamily="49" charset="-122"/>
                <a:cs typeface="Times New Roman" panose="02020603050405020304" pitchFamily="18" charset="0"/>
              </a:rPr>
              <a:t>C. </a:t>
            </a:r>
            <a:r>
              <a:rPr lang="zh-CN" altLang="en-US" sz="2200" smtClean="0">
                <a:solidFill>
                  <a:srgbClr val="0000FF"/>
                </a:solidFill>
                <a:ea typeface="楷体" panose="02010609060101010101" pitchFamily="49" charset="-122"/>
                <a:cs typeface="Times New Roman" panose="02020603050405020304" pitchFamily="18" charset="0"/>
              </a:rPr>
              <a:t>邻接表占用的存储空间大小只与图中顶点数有关，而与边数无关</a:t>
            </a:r>
          </a:p>
          <a:p>
            <a:pPr algn="l">
              <a:lnSpc>
                <a:spcPts val="3000"/>
              </a:lnSpc>
              <a:spcBef>
                <a:spcPts val="0"/>
              </a:spcBef>
            </a:pPr>
            <a:r>
              <a:rPr lang="en-US" sz="2200" smtClean="0">
                <a:solidFill>
                  <a:srgbClr val="0000FF"/>
                </a:solidFill>
                <a:ea typeface="楷体" panose="02010609060101010101" pitchFamily="49" charset="-122"/>
                <a:cs typeface="Times New Roman" panose="02020603050405020304" pitchFamily="18" charset="0"/>
              </a:rPr>
              <a:t>D. </a:t>
            </a:r>
            <a:r>
              <a:rPr lang="zh-CN" altLang="en-US" sz="2200" smtClean="0">
                <a:solidFill>
                  <a:srgbClr val="0000FF"/>
                </a:solidFill>
                <a:ea typeface="楷体" panose="02010609060101010101" pitchFamily="49" charset="-122"/>
                <a:cs typeface="Times New Roman" panose="02020603050405020304" pitchFamily="18" charset="0"/>
              </a:rPr>
              <a:t>邻接表占用的存储空间大小只与图中边数有关，而与顶点数无关</a:t>
            </a:r>
          </a:p>
        </p:txBody>
      </p:sp>
      <p:sp>
        <p:nvSpPr>
          <p:cNvPr id="4" name="TextBox 3"/>
          <p:cNvSpPr txBox="1"/>
          <p:nvPr/>
        </p:nvSpPr>
        <p:spPr>
          <a:xfrm>
            <a:off x="357158" y="3357562"/>
            <a:ext cx="7858180" cy="1631216"/>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smtClean="0">
                <a:solidFill>
                  <a:srgbClr val="C00000"/>
                </a:solidFill>
                <a:latin typeface="微软雅黑" panose="020B0503020204020204" charset="-122"/>
                <a:ea typeface="微软雅黑" panose="020B0503020204020204" charset="-122"/>
                <a:cs typeface="Times New Roman" panose="02020603050405020304" pitchFamily="18" charset="0"/>
              </a:rPr>
              <a:t>无向图</a:t>
            </a:r>
            <a:r>
              <a:rPr lang="zh-CN" altLang="en-US" sz="2200" smtClean="0">
                <a:solidFill>
                  <a:srgbClr val="0000FF"/>
                </a:solidFill>
                <a:ea typeface="楷体" panose="02010609060101010101" pitchFamily="49" charset="-122"/>
                <a:cs typeface="Times New Roman" panose="02020603050405020304" pitchFamily="18" charset="0"/>
              </a:rPr>
              <a:t>：用邻接矩阵存储时，</a:t>
            </a:r>
            <a:r>
              <a:rPr lang="zh-CN" altLang="en-US" sz="2200" smtClean="0">
                <a:solidFill>
                  <a:srgbClr val="FF00FF"/>
                </a:solidFill>
                <a:ea typeface="楷体" panose="02010609060101010101" pitchFamily="49" charset="-122"/>
                <a:cs typeface="Times New Roman" panose="02020603050405020304" pitchFamily="18" charset="0"/>
              </a:rPr>
              <a:t>占用的存储空间大小为</a:t>
            </a:r>
            <a:r>
              <a:rPr lang="en-US" sz="2200" smtClean="0">
                <a:solidFill>
                  <a:srgbClr val="FF00FF"/>
                </a:solidFill>
                <a:ea typeface="楷体" panose="02010609060101010101" pitchFamily="49" charset="-122"/>
                <a:cs typeface="Times New Roman" panose="02020603050405020304" pitchFamily="18" charset="0"/>
              </a:rPr>
              <a:t>O(</a:t>
            </a:r>
            <a:r>
              <a:rPr lang="en-US" sz="2200" i="1" smtClean="0">
                <a:solidFill>
                  <a:srgbClr val="FF00FF"/>
                </a:solidFill>
                <a:ea typeface="楷体" panose="02010609060101010101" pitchFamily="49" charset="-122"/>
                <a:cs typeface="Times New Roman" panose="02020603050405020304" pitchFamily="18" charset="0"/>
              </a:rPr>
              <a:t>n</a:t>
            </a:r>
            <a:r>
              <a:rPr lang="en-US" sz="2200" baseline="30000" smtClean="0">
                <a:solidFill>
                  <a:srgbClr val="FF00FF"/>
                </a:solidFill>
                <a:ea typeface="楷体" panose="02010609060101010101" pitchFamily="49" charset="-122"/>
                <a:cs typeface="Times New Roman" panose="02020603050405020304" pitchFamily="18" charset="0"/>
              </a:rPr>
              <a:t>2</a:t>
            </a:r>
            <a:r>
              <a:rPr lang="en-US" sz="2200" smtClean="0">
                <a:solidFill>
                  <a:srgbClr val="FF00FF"/>
                </a:solidFill>
                <a:ea typeface="楷体" panose="02010609060101010101" pitchFamily="49" charset="-122"/>
                <a:cs typeface="Times New Roman" panose="02020603050405020304" pitchFamily="18" charset="0"/>
              </a:rPr>
              <a:t>)</a:t>
            </a:r>
            <a:r>
              <a:rPr lang="zh-CN" altLang="en-US" sz="2200" smtClean="0">
                <a:solidFill>
                  <a:srgbClr val="0000FF"/>
                </a:solidFill>
                <a:ea typeface="楷体" panose="02010609060101010101" pitchFamily="49" charset="-122"/>
                <a:cs typeface="Times New Roman" panose="02020603050405020304" pitchFamily="18" charset="0"/>
              </a:rPr>
              <a:t>；用邻接表存储时，占用的存储空间大小为</a:t>
            </a:r>
            <a:r>
              <a:rPr lang="en-US" sz="2200" smtClean="0">
                <a:solidFill>
                  <a:srgbClr val="0000FF"/>
                </a:solidFill>
                <a:ea typeface="楷体" panose="02010609060101010101" pitchFamily="49" charset="-122"/>
                <a:cs typeface="Times New Roman" panose="02020603050405020304" pitchFamily="18" charset="0"/>
              </a:rPr>
              <a:t>O(</a:t>
            </a:r>
            <a:r>
              <a:rPr lang="en-US" sz="2200" i="1" smtClean="0">
                <a:solidFill>
                  <a:srgbClr val="0000FF"/>
                </a:solidFill>
                <a:ea typeface="楷体" panose="02010609060101010101" pitchFamily="49" charset="-122"/>
                <a:cs typeface="Times New Roman" panose="02020603050405020304" pitchFamily="18" charset="0"/>
              </a:rPr>
              <a:t>n</a:t>
            </a:r>
            <a:r>
              <a:rPr lang="en-US" sz="2200" smtClean="0">
                <a:solidFill>
                  <a:srgbClr val="0000FF"/>
                </a:solidFill>
                <a:ea typeface="楷体" panose="02010609060101010101" pitchFamily="49" charset="-122"/>
                <a:cs typeface="Times New Roman" panose="02020603050405020304" pitchFamily="18" charset="0"/>
              </a:rPr>
              <a:t>+2</a:t>
            </a:r>
            <a:r>
              <a:rPr lang="en-US" sz="2200" i="1" smtClean="0">
                <a:solidFill>
                  <a:srgbClr val="0000FF"/>
                </a:solidFill>
                <a:ea typeface="楷体" panose="02010609060101010101" pitchFamily="49" charset="-122"/>
                <a:cs typeface="Times New Roman" panose="02020603050405020304" pitchFamily="18" charset="0"/>
              </a:rPr>
              <a:t>e</a:t>
            </a:r>
            <a:r>
              <a:rPr lang="en-US" sz="2200" smtClean="0">
                <a:solidFill>
                  <a:srgbClr val="0000FF"/>
                </a:solidFill>
                <a:ea typeface="楷体" panose="02010609060101010101" pitchFamily="49" charset="-122"/>
                <a:cs typeface="Times New Roman" panose="02020603050405020304" pitchFamily="18" charset="0"/>
              </a:rPr>
              <a:t>)</a:t>
            </a:r>
            <a:r>
              <a:rPr lang="zh-CN" altLang="en-US" sz="2200" smtClean="0">
                <a:solidFill>
                  <a:srgbClr val="0000FF"/>
                </a:solidFill>
                <a:ea typeface="楷体" panose="02010609060101010101" pitchFamily="49" charset="-122"/>
                <a:cs typeface="Times New Roman" panose="02020603050405020304" pitchFamily="18" charset="0"/>
              </a:rPr>
              <a:t>。</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smtClean="0">
                <a:solidFill>
                  <a:srgbClr val="C00000"/>
                </a:solidFill>
                <a:latin typeface="微软雅黑" panose="020B0503020204020204" charset="-122"/>
                <a:ea typeface="微软雅黑" panose="020B0503020204020204" charset="-122"/>
                <a:cs typeface="Times New Roman" panose="02020603050405020304" pitchFamily="18" charset="0"/>
              </a:rPr>
              <a:t>有向图</a:t>
            </a:r>
            <a:r>
              <a:rPr lang="zh-CN" altLang="en-US" sz="2200" smtClean="0">
                <a:solidFill>
                  <a:srgbClr val="0000FF"/>
                </a:solidFill>
                <a:ea typeface="楷体" panose="02010609060101010101" pitchFamily="49" charset="-122"/>
                <a:cs typeface="Times New Roman" panose="02020603050405020304" pitchFamily="18" charset="0"/>
              </a:rPr>
              <a:t>：用邻接矩阵存储时，</a:t>
            </a:r>
            <a:r>
              <a:rPr lang="zh-CN" altLang="en-US" sz="2200" smtClean="0">
                <a:solidFill>
                  <a:srgbClr val="FF00FF"/>
                </a:solidFill>
                <a:ea typeface="楷体" panose="02010609060101010101" pitchFamily="49" charset="-122"/>
                <a:cs typeface="Times New Roman" panose="02020603050405020304" pitchFamily="18" charset="0"/>
              </a:rPr>
              <a:t>占用的存储空间大小为</a:t>
            </a:r>
            <a:r>
              <a:rPr lang="en-US" sz="2200" smtClean="0">
                <a:solidFill>
                  <a:srgbClr val="FF00FF"/>
                </a:solidFill>
                <a:ea typeface="楷体" panose="02010609060101010101" pitchFamily="49" charset="-122"/>
                <a:cs typeface="Times New Roman" panose="02020603050405020304" pitchFamily="18" charset="0"/>
              </a:rPr>
              <a:t>O(</a:t>
            </a:r>
            <a:r>
              <a:rPr lang="en-US" sz="2200" i="1" smtClean="0">
                <a:solidFill>
                  <a:srgbClr val="FF00FF"/>
                </a:solidFill>
                <a:ea typeface="楷体" panose="02010609060101010101" pitchFamily="49" charset="-122"/>
                <a:cs typeface="Times New Roman" panose="02020603050405020304" pitchFamily="18" charset="0"/>
              </a:rPr>
              <a:t>n</a:t>
            </a:r>
            <a:r>
              <a:rPr lang="en-US" sz="2200" baseline="30000" smtClean="0">
                <a:solidFill>
                  <a:srgbClr val="FF00FF"/>
                </a:solidFill>
                <a:ea typeface="楷体" panose="02010609060101010101" pitchFamily="49" charset="-122"/>
                <a:cs typeface="Times New Roman" panose="02020603050405020304" pitchFamily="18" charset="0"/>
              </a:rPr>
              <a:t>2</a:t>
            </a:r>
            <a:r>
              <a:rPr lang="en-US" sz="2200" smtClean="0">
                <a:solidFill>
                  <a:srgbClr val="FF00FF"/>
                </a:solidFill>
                <a:ea typeface="楷体" panose="02010609060101010101" pitchFamily="49" charset="-122"/>
                <a:cs typeface="Times New Roman" panose="02020603050405020304" pitchFamily="18" charset="0"/>
              </a:rPr>
              <a:t>)</a:t>
            </a:r>
            <a:r>
              <a:rPr lang="zh-CN" altLang="en-US" sz="2200" smtClean="0">
                <a:solidFill>
                  <a:srgbClr val="0000FF"/>
                </a:solidFill>
                <a:ea typeface="楷体" panose="02010609060101010101" pitchFamily="49" charset="-122"/>
                <a:cs typeface="Times New Roman" panose="02020603050405020304" pitchFamily="18" charset="0"/>
              </a:rPr>
              <a:t>；用邻接表存储时，占用的存储空间大小为</a:t>
            </a:r>
            <a:r>
              <a:rPr lang="en-US" sz="2200" smtClean="0">
                <a:solidFill>
                  <a:srgbClr val="0000FF"/>
                </a:solidFill>
                <a:ea typeface="楷体" panose="02010609060101010101" pitchFamily="49" charset="-122"/>
                <a:cs typeface="Times New Roman" panose="02020603050405020304" pitchFamily="18" charset="0"/>
              </a:rPr>
              <a:t>O(</a:t>
            </a:r>
            <a:r>
              <a:rPr lang="en-US" sz="2200" i="1" smtClean="0">
                <a:solidFill>
                  <a:srgbClr val="0000FF"/>
                </a:solidFill>
                <a:ea typeface="楷体" panose="02010609060101010101" pitchFamily="49" charset="-122"/>
                <a:cs typeface="Times New Roman" panose="02020603050405020304" pitchFamily="18" charset="0"/>
              </a:rPr>
              <a:t>n</a:t>
            </a:r>
            <a:r>
              <a:rPr lang="en-US" sz="2200" smtClean="0">
                <a:solidFill>
                  <a:srgbClr val="0000FF"/>
                </a:solidFill>
                <a:ea typeface="楷体" panose="02010609060101010101" pitchFamily="49" charset="-122"/>
                <a:cs typeface="Times New Roman" panose="02020603050405020304" pitchFamily="18" charset="0"/>
              </a:rPr>
              <a:t>+</a:t>
            </a:r>
            <a:r>
              <a:rPr lang="en-US" sz="2200" i="1" smtClean="0">
                <a:solidFill>
                  <a:srgbClr val="0000FF"/>
                </a:solidFill>
                <a:ea typeface="楷体" panose="02010609060101010101" pitchFamily="49" charset="-122"/>
                <a:cs typeface="Times New Roman" panose="02020603050405020304" pitchFamily="18" charset="0"/>
              </a:rPr>
              <a:t>e</a:t>
            </a:r>
            <a:r>
              <a:rPr lang="en-US" sz="2200" smtClean="0">
                <a:solidFill>
                  <a:srgbClr val="0000FF"/>
                </a:solidFill>
                <a:ea typeface="楷体" panose="02010609060101010101" pitchFamily="49" charset="-122"/>
                <a:cs typeface="Times New Roman" panose="02020603050405020304" pitchFamily="18" charset="0"/>
              </a:rPr>
              <a:t>)</a:t>
            </a:r>
          </a:p>
        </p:txBody>
      </p:sp>
      <p:sp>
        <p:nvSpPr>
          <p:cNvPr id="6" name="TextBox 5"/>
          <p:cNvSpPr txBox="1"/>
          <p:nvPr/>
        </p:nvSpPr>
        <p:spPr>
          <a:xfrm>
            <a:off x="928662" y="5072074"/>
            <a:ext cx="928694" cy="477054"/>
          </a:xfrm>
          <a:prstGeom prst="rect">
            <a:avLst/>
          </a:prstGeom>
          <a:noFill/>
        </p:spPr>
        <p:txBody>
          <a:bodyPr wrap="square" rtlCol="0">
            <a:spAutoFit/>
          </a:bodyPr>
          <a:lstStyle/>
          <a:p>
            <a:pPr algn="l">
              <a:lnSpc>
                <a:spcPts val="3000"/>
              </a:lnSpc>
              <a:spcBef>
                <a:spcPts val="0"/>
              </a:spcBef>
            </a:pPr>
            <a:r>
              <a:rPr lang="en-US" altLang="zh-CN" sz="2800" smtClean="0">
                <a:solidFill>
                  <a:srgbClr val="C00000"/>
                </a:solidFill>
                <a:ea typeface="楷体" panose="02010609060101010101" pitchFamily="49" charset="-122"/>
                <a:cs typeface="Times New Roman" panose="02020603050405020304" pitchFamily="18" charset="0"/>
              </a:rPr>
              <a:t>A</a:t>
            </a:r>
            <a:endParaRPr lang="zh-CN" altLang="en-US" sz="2800" smtClean="0">
              <a:solidFill>
                <a:srgbClr val="C00000"/>
              </a:solidFill>
              <a:ea typeface="楷体" panose="02010609060101010101" pitchFamily="49" charset="-122"/>
              <a:cs typeface="Times New Roman" panose="02020603050405020304" pitchFamily="18" charset="0"/>
            </a:endParaRPr>
          </a:p>
        </p:txBody>
      </p:sp>
      <p:pic>
        <p:nvPicPr>
          <p:cNvPr id="7" name="Picture 2"/>
          <p:cNvPicPr>
            <a:picLocks noChangeAspect="1" noChangeArrowheads="1"/>
          </p:cNvPicPr>
          <p:nvPr/>
        </p:nvPicPr>
        <p:blipFill>
          <a:blip r:embed="rId4" cstate="print"/>
          <a:srcRect/>
          <a:stretch>
            <a:fillRect/>
          </a:stretch>
        </p:blipFill>
        <p:spPr bwMode="auto">
          <a:xfrm>
            <a:off x="214282" y="214290"/>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212</a:t>
            </a:fld>
            <a:endParaRPr lang="en-US" altLang="zh-CN" dirty="0"/>
          </a:p>
        </p:txBody>
      </p:sp>
    </p:spTree>
    <p:extLst>
      <p:ext uri="{BB962C8B-B14F-4D97-AF65-F5344CB8AC3E}">
        <p14:creationId xmlns:p14="http://schemas.microsoft.com/office/powerpoint/2010/main" val="243522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85786" y="671574"/>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5"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ea typeface="宋体" panose="02010600030101010101" pitchFamily="2" charset="-122"/>
                </a:rPr>
                <a:t>3</a:t>
              </a:r>
              <a:endParaRPr lang="en-AU" sz="2800" b="0" dirty="0">
                <a:solidFill>
                  <a:srgbClr val="FF0000"/>
                </a:solidFill>
                <a:effectLst>
                  <a:outerShdw blurRad="38100" dist="38100" dir="2700000" algn="tl">
                    <a:srgbClr val="000000"/>
                  </a:outerShdw>
                </a:effectLst>
                <a:ea typeface="宋体" panose="02010600030101010101" pitchFamily="2" charset="-122"/>
              </a:endParaRPr>
            </a:p>
          </p:txBody>
        </p:sp>
      </p:grpSp>
      <p:sp>
        <p:nvSpPr>
          <p:cNvPr id="6" name="TextBox 5"/>
          <p:cNvSpPr txBox="1"/>
          <p:nvPr/>
        </p:nvSpPr>
        <p:spPr>
          <a:xfrm>
            <a:off x="1643042" y="761982"/>
            <a:ext cx="2714644" cy="533288"/>
          </a:xfrm>
          <a:prstGeom prst="rect">
            <a:avLst/>
          </a:prstGeom>
          <a:noFill/>
        </p:spPr>
        <p:txBody>
          <a:bodyPr wrap="square" rtlCol="0">
            <a:spAutoFit/>
          </a:bodyPr>
          <a:lstStyle/>
          <a:p>
            <a:pPr algn="l"/>
            <a:r>
              <a:rPr lang="zh-CN" altLang="en-US" sz="2800" smtClean="0">
                <a:solidFill>
                  <a:srgbClr val="FF0000"/>
                </a:solidFill>
                <a:latin typeface="微软雅黑" panose="020B0503020204020204" charset="-122"/>
                <a:ea typeface="微软雅黑" panose="020B0503020204020204" charset="-122"/>
              </a:rPr>
              <a:t>  图的遍历</a:t>
            </a:r>
            <a:endParaRPr lang="zh-CN" altLang="en-US" sz="2800">
              <a:solidFill>
                <a:srgbClr val="FF0000"/>
              </a:solidFill>
              <a:latin typeface="微软雅黑" panose="020B0503020204020204" charset="-122"/>
              <a:ea typeface="微软雅黑" panose="020B0503020204020204" charset="-122"/>
            </a:endParaRPr>
          </a:p>
        </p:txBody>
      </p:sp>
      <p:sp>
        <p:nvSpPr>
          <p:cNvPr id="7" name="TextBox 6"/>
          <p:cNvSpPr txBox="1"/>
          <p:nvPr/>
        </p:nvSpPr>
        <p:spPr>
          <a:xfrm>
            <a:off x="1449334" y="1714488"/>
            <a:ext cx="2193972" cy="45352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遍历过程</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15" name="TextBox 14"/>
          <p:cNvSpPr txBox="1"/>
          <p:nvPr/>
        </p:nvSpPr>
        <p:spPr>
          <a:xfrm>
            <a:off x="1714480" y="2666996"/>
            <a:ext cx="2714644" cy="1197957"/>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某种次序</a:t>
            </a:r>
            <a:endParaRPr lang="en-US" altLang="zh-CN"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访问所有顶点</a:t>
            </a:r>
            <a:endParaRPr lang="en-US" altLang="zh-CN"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3"/>
              </a:buBlip>
            </a:pPr>
            <a:r>
              <a:rPr lang="zh-CN" alt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不重复访问</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213</a:t>
            </a:fld>
            <a:endParaRPr lang="en-US" altLang="zh-CN" dirty="0"/>
          </a:p>
        </p:txBody>
      </p:sp>
    </p:spTree>
    <p:extLst>
      <p:ext uri="{BB962C8B-B14F-4D97-AF65-F5344CB8AC3E}">
        <p14:creationId xmlns:p14="http://schemas.microsoft.com/office/powerpoint/2010/main" val="3375286584"/>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28662" y="1599435"/>
            <a:ext cx="2571768" cy="1043747"/>
          </a:xfrm>
          <a:prstGeom prst="rect">
            <a:avLst/>
          </a:prstGeom>
          <a:noFill/>
        </p:spPr>
        <p:txBody>
          <a:bodyPr wrap="square" rtlCol="0">
            <a:spAutoFit/>
          </a:bodyPr>
          <a:lstStyle/>
          <a:p>
            <a:pPr marL="457200" indent="-457200" algn="l">
              <a:lnSpc>
                <a:spcPct val="150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深度优先遍历</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ct val="150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广度优先遍历</a:t>
            </a:r>
            <a:endParaRPr lang="en-US" altLang="zh-CN" sz="2200" smtClean="0">
              <a:solidFill>
                <a:srgbClr val="0000FF"/>
              </a:solidFill>
              <a:ea typeface="楷体" panose="02010609060101010101" pitchFamily="49" charset="-122"/>
              <a:cs typeface="Times New Roman" panose="02020603050405020304" pitchFamily="18" charset="0"/>
            </a:endParaRPr>
          </a:p>
        </p:txBody>
      </p:sp>
      <p:sp>
        <p:nvSpPr>
          <p:cNvPr id="14" name="TextBox 13"/>
          <p:cNvSpPr txBox="1"/>
          <p:nvPr/>
        </p:nvSpPr>
        <p:spPr>
          <a:xfrm>
            <a:off x="1000100" y="697413"/>
            <a:ext cx="3429024"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rPr>
              <a:t>常用图遍历方法</a:t>
            </a:r>
          </a:p>
        </p:txBody>
      </p:sp>
      <p:grpSp>
        <p:nvGrpSpPr>
          <p:cNvPr id="11" name="组合 10"/>
          <p:cNvGrpSpPr/>
          <p:nvPr/>
        </p:nvGrpSpPr>
        <p:grpSpPr>
          <a:xfrm>
            <a:off x="3357554" y="1697593"/>
            <a:ext cx="2714644" cy="477054"/>
            <a:chOff x="3357554" y="1487507"/>
            <a:chExt cx="2714644" cy="357790"/>
          </a:xfrm>
        </p:grpSpPr>
        <p:sp>
          <p:nvSpPr>
            <p:cNvPr id="16" name="TextBox 15"/>
            <p:cNvSpPr txBox="1"/>
            <p:nvPr/>
          </p:nvSpPr>
          <p:spPr>
            <a:xfrm>
              <a:off x="4357686" y="1487507"/>
              <a:ext cx="1714512" cy="357790"/>
            </a:xfrm>
            <a:prstGeom prst="rect">
              <a:avLst/>
            </a:prstGeom>
            <a:noFill/>
          </p:spPr>
          <p:txBody>
            <a:bodyPr wrap="square" rtlCol="0">
              <a:spAutoFit/>
            </a:bodyPr>
            <a:lstStyle/>
            <a:p>
              <a:pPr algn="l">
                <a:lnSpc>
                  <a:spcPts val="3000"/>
                </a:lnSpc>
                <a:spcBef>
                  <a:spcPts val="0"/>
                </a:spcBef>
              </a:pPr>
              <a:r>
                <a:rPr lang="zh-CN" altLang="en-US" sz="2000" smtClean="0">
                  <a:solidFill>
                    <a:srgbClr val="FF00FF"/>
                  </a:solidFill>
                  <a:ea typeface="楷体" panose="02010609060101010101" pitchFamily="49" charset="-122"/>
                  <a:cs typeface="Times New Roman" panose="02020603050405020304" pitchFamily="18" charset="0"/>
                </a:rPr>
                <a:t>具有递归性</a:t>
              </a:r>
            </a:p>
          </p:txBody>
        </p:sp>
        <p:cxnSp>
          <p:nvCxnSpPr>
            <p:cNvPr id="9" name="直接连接符 8"/>
            <p:cNvCxnSpPr/>
            <p:nvPr/>
          </p:nvCxnSpPr>
          <p:spPr>
            <a:xfrm>
              <a:off x="3357554" y="1668456"/>
              <a:ext cx="928694" cy="1588"/>
            </a:xfrm>
            <a:prstGeom prst="line">
              <a:avLst/>
            </a:prstGeom>
            <a:ln>
              <a:tailEnd type="none"/>
            </a:ln>
          </p:spPr>
          <p:style>
            <a:lnRef idx="3">
              <a:schemeClr val="accent2"/>
            </a:lnRef>
            <a:fillRef idx="0">
              <a:schemeClr val="accent2"/>
            </a:fillRef>
            <a:effectRef idx="2">
              <a:schemeClr val="accent2"/>
            </a:effectRef>
            <a:fontRef idx="minor">
              <a:schemeClr val="tx1"/>
            </a:fontRef>
          </p:style>
        </p:cxnSp>
      </p:grpSp>
      <p:grpSp>
        <p:nvGrpSpPr>
          <p:cNvPr id="12" name="组合 19"/>
          <p:cNvGrpSpPr/>
          <p:nvPr/>
        </p:nvGrpSpPr>
        <p:grpSpPr>
          <a:xfrm>
            <a:off x="4214810" y="2762245"/>
            <a:ext cx="1512000" cy="3018651"/>
            <a:chOff x="3428992" y="2571750"/>
            <a:chExt cx="1512000" cy="2263988"/>
          </a:xfrm>
        </p:grpSpPr>
        <p:sp>
          <p:nvSpPr>
            <p:cNvPr id="13" name="圆角矩形 12"/>
            <p:cNvSpPr/>
            <p:nvPr/>
          </p:nvSpPr>
          <p:spPr>
            <a:xfrm>
              <a:off x="3428992" y="2571750"/>
              <a:ext cx="1512000" cy="432000"/>
            </a:xfrm>
            <a:prstGeom prst="roundRect">
              <a:avLst/>
            </a:prstGeom>
            <a:ln>
              <a:tailEnd type="stealth" w="med" len="lg"/>
            </a:ln>
          </p:spPr>
          <p:style>
            <a:lnRef idx="1">
              <a:schemeClr val="accent2"/>
            </a:lnRef>
            <a:fillRef idx="2">
              <a:schemeClr val="accent2"/>
            </a:fillRef>
            <a:effectRef idx="1">
              <a:schemeClr val="accent2"/>
            </a:effectRef>
            <a:fontRef idx="minor">
              <a:schemeClr val="dk1"/>
            </a:fontRef>
          </p:style>
          <p:txBody>
            <a:bodyPr rtlCol="0" anchor="ctr"/>
            <a:lstStyle/>
            <a:p>
              <a:pPr algn="ctr">
                <a:spcBef>
                  <a:spcPts val="0"/>
                </a:spcBef>
              </a:pPr>
              <a:r>
                <a:rPr lang="zh-CN" altLang="en-US" sz="1800" smtClean="0">
                  <a:solidFill>
                    <a:srgbClr val="0000FF"/>
                  </a:solidFill>
                  <a:latin typeface="楷体" panose="02010609060101010101" pitchFamily="49" charset="-122"/>
                  <a:ea typeface="楷体" panose="02010609060101010101" pitchFamily="49" charset="-122"/>
                </a:rPr>
                <a:t>图算法</a:t>
              </a:r>
              <a:endParaRPr lang="zh-CN" altLang="en-US" sz="1800">
                <a:solidFill>
                  <a:srgbClr val="0000FF"/>
                </a:solidFill>
                <a:latin typeface="楷体" panose="02010609060101010101" pitchFamily="49" charset="-122"/>
                <a:ea typeface="楷体" panose="02010609060101010101" pitchFamily="49" charset="-122"/>
              </a:endParaRPr>
            </a:p>
          </p:txBody>
        </p:sp>
        <p:sp>
          <p:nvSpPr>
            <p:cNvPr id="15" name="燕尾形箭头 14"/>
            <p:cNvSpPr/>
            <p:nvPr/>
          </p:nvSpPr>
          <p:spPr>
            <a:xfrm rot="5400000">
              <a:off x="4035934" y="3105006"/>
              <a:ext cx="360000" cy="288000"/>
            </a:xfrm>
            <a:prstGeom prst="notched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7" name="圆角矩形 16"/>
            <p:cNvSpPr/>
            <p:nvPr/>
          </p:nvSpPr>
          <p:spPr>
            <a:xfrm>
              <a:off x="3428992" y="3482982"/>
              <a:ext cx="1512000" cy="432000"/>
            </a:xfrm>
            <a:prstGeom prst="roundRect">
              <a:avLst/>
            </a:prstGeom>
            <a:ln>
              <a:tailEnd type="stealth" w="med" len="lg"/>
            </a:ln>
          </p:spPr>
          <p:style>
            <a:lnRef idx="1">
              <a:schemeClr val="accent2"/>
            </a:lnRef>
            <a:fillRef idx="2">
              <a:schemeClr val="accent2"/>
            </a:fillRef>
            <a:effectRef idx="1">
              <a:schemeClr val="accent2"/>
            </a:effectRef>
            <a:fontRef idx="minor">
              <a:schemeClr val="dk1"/>
            </a:fontRef>
          </p:style>
          <p:txBody>
            <a:bodyPr rtlCol="0" anchor="ctr"/>
            <a:lstStyle/>
            <a:p>
              <a:pPr algn="ctr">
                <a:spcBef>
                  <a:spcPts val="0"/>
                </a:spcBef>
              </a:pPr>
              <a:r>
                <a:rPr lang="zh-CN" altLang="en-US" sz="1800" smtClean="0">
                  <a:solidFill>
                    <a:srgbClr val="0000FF"/>
                  </a:solidFill>
                  <a:latin typeface="楷体" panose="02010609060101010101" pitchFamily="49" charset="-122"/>
                  <a:ea typeface="楷体" panose="02010609060101010101" pitchFamily="49" charset="-122"/>
                </a:rPr>
                <a:t>图查找</a:t>
              </a:r>
              <a:endParaRPr lang="zh-CN" altLang="en-US" sz="1800">
                <a:solidFill>
                  <a:srgbClr val="0000FF"/>
                </a:solidFill>
                <a:latin typeface="楷体" panose="02010609060101010101" pitchFamily="49" charset="-122"/>
                <a:ea typeface="楷体" panose="02010609060101010101" pitchFamily="49" charset="-122"/>
              </a:endParaRPr>
            </a:p>
          </p:txBody>
        </p:sp>
        <p:sp>
          <p:nvSpPr>
            <p:cNvPr id="18" name="燕尾形箭头 17"/>
            <p:cNvSpPr/>
            <p:nvPr/>
          </p:nvSpPr>
          <p:spPr>
            <a:xfrm rot="5400000">
              <a:off x="4035934" y="4036510"/>
              <a:ext cx="360000" cy="288000"/>
            </a:xfrm>
            <a:prstGeom prst="notched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9" name="圆角矩形 18"/>
            <p:cNvSpPr/>
            <p:nvPr/>
          </p:nvSpPr>
          <p:spPr>
            <a:xfrm>
              <a:off x="3428992" y="4403738"/>
              <a:ext cx="1512000" cy="432000"/>
            </a:xfrm>
            <a:prstGeom prst="roundRect">
              <a:avLst/>
            </a:prstGeom>
            <a:ln>
              <a:tailEnd type="stealth" w="med" len="lg"/>
            </a:ln>
          </p:spPr>
          <p:style>
            <a:lnRef idx="1">
              <a:schemeClr val="accent2"/>
            </a:lnRef>
            <a:fillRef idx="2">
              <a:schemeClr val="accent2"/>
            </a:fillRef>
            <a:effectRef idx="1">
              <a:schemeClr val="accent2"/>
            </a:effectRef>
            <a:fontRef idx="minor">
              <a:schemeClr val="dk1"/>
            </a:fontRef>
          </p:style>
          <p:txBody>
            <a:bodyPr rtlCol="0" anchor="ctr"/>
            <a:lstStyle/>
            <a:p>
              <a:pPr algn="ctr">
                <a:spcBef>
                  <a:spcPts val="0"/>
                </a:spcBef>
              </a:pPr>
              <a:r>
                <a:rPr lang="zh-CN" altLang="en-US" sz="1800" smtClean="0">
                  <a:solidFill>
                    <a:srgbClr val="0000FF"/>
                  </a:solidFill>
                  <a:latin typeface="楷体" panose="02010609060101010101" pitchFamily="49" charset="-122"/>
                  <a:ea typeface="楷体" panose="02010609060101010101" pitchFamily="49" charset="-122"/>
                </a:rPr>
                <a:t>图遍历</a:t>
              </a:r>
              <a:endParaRPr lang="zh-CN" altLang="en-US" sz="1800">
                <a:solidFill>
                  <a:srgbClr val="0000FF"/>
                </a:solidFill>
                <a:latin typeface="楷体" panose="02010609060101010101" pitchFamily="49" charset="-122"/>
                <a:ea typeface="楷体" panose="02010609060101010101" pitchFamily="49" charset="-122"/>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214</a:t>
            </a:fld>
            <a:endParaRPr lang="en-US" altLang="zh-CN" dirty="0"/>
          </a:p>
        </p:txBody>
      </p:sp>
    </p:spTree>
    <p:extLst>
      <p:ext uri="{BB962C8B-B14F-4D97-AF65-F5344CB8AC3E}">
        <p14:creationId xmlns:p14="http://schemas.microsoft.com/office/powerpoint/2010/main" val="127325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1214414" y="781276"/>
            <a:ext cx="6215106" cy="861774"/>
          </a:xfrm>
          <a:prstGeom prst="rect">
            <a:avLst/>
          </a:prstGeom>
          <a:noFill/>
        </p:spPr>
        <p:txBody>
          <a:bodyPr wrap="square" rtlCol="0">
            <a:spAutoFit/>
          </a:bodyPr>
          <a:lstStyle/>
          <a:p>
            <a:pPr algn="l">
              <a:lnSpc>
                <a:spcPts val="3000"/>
              </a:lnSpc>
              <a:spcBef>
                <a:spcPts val="0"/>
              </a:spcBef>
            </a:pPr>
            <a:r>
              <a:rPr lang="zh-CN" altLang="en-US" smtClean="0">
                <a:solidFill>
                  <a:srgbClr val="0000FF"/>
                </a:solidFill>
                <a:ea typeface="楷体" panose="02010609060101010101" pitchFamily="49" charset="-122"/>
                <a:cs typeface="Times New Roman" panose="02020603050405020304" pitchFamily="18" charset="0"/>
              </a:rPr>
              <a:t>假设图采用邻接矩阵表示。设计一个从顶点</a:t>
            </a:r>
            <a:r>
              <a:rPr lang="en-US" i="1" smtClean="0">
                <a:solidFill>
                  <a:srgbClr val="0000FF"/>
                </a:solidFill>
                <a:ea typeface="楷体" panose="02010609060101010101" pitchFamily="49" charset="-122"/>
                <a:cs typeface="Times New Roman" panose="02020603050405020304" pitchFamily="18" charset="0"/>
              </a:rPr>
              <a:t>v</a:t>
            </a:r>
            <a:r>
              <a:rPr lang="zh-CN" altLang="en-US" smtClean="0">
                <a:solidFill>
                  <a:srgbClr val="0000FF"/>
                </a:solidFill>
                <a:ea typeface="楷体" panose="02010609060101010101" pitchFamily="49" charset="-122"/>
                <a:cs typeface="Times New Roman" panose="02020603050405020304" pitchFamily="18" charset="0"/>
              </a:rPr>
              <a:t>出发的深度优先遍历算法。</a:t>
            </a:r>
          </a:p>
        </p:txBody>
      </p:sp>
      <p:grpSp>
        <p:nvGrpSpPr>
          <p:cNvPr id="53" name="组合 52"/>
          <p:cNvGrpSpPr/>
          <p:nvPr/>
        </p:nvGrpSpPr>
        <p:grpSpPr>
          <a:xfrm>
            <a:off x="2739218" y="2762245"/>
            <a:ext cx="2059796" cy="1983331"/>
            <a:chOff x="3525036" y="1928808"/>
            <a:chExt cx="2059796" cy="1487498"/>
          </a:xfrm>
        </p:grpSpPr>
        <p:graphicFrame>
          <p:nvGraphicFramePr>
            <p:cNvPr id="19" name="对象 18"/>
            <p:cNvGraphicFramePr>
              <a:graphicFrameLocks noChangeAspect="1"/>
            </p:cNvGraphicFramePr>
            <p:nvPr/>
          </p:nvGraphicFramePr>
          <p:xfrm>
            <a:off x="4521200" y="2476500"/>
            <a:ext cx="101600" cy="190500"/>
          </p:xfrm>
          <a:graphic>
            <a:graphicData uri="http://schemas.openxmlformats.org/presentationml/2006/ole">
              <mc:AlternateContent xmlns:mc="http://schemas.openxmlformats.org/markup-compatibility/2006">
                <mc:Choice xmlns:v="urn:schemas-microsoft-com:vml" Requires="v">
                  <p:oleObj spid="_x0000_s4107" name="Equation" r:id="rId4" imgW="2438400" imgH="4572000" progId="">
                    <p:embed/>
                  </p:oleObj>
                </mc:Choice>
                <mc:Fallback>
                  <p:oleObj name="Equation" r:id="rId4" imgW="2438400" imgH="4572000" progId="">
                    <p:embed/>
                    <p:pic>
                      <p:nvPicPr>
                        <p:cNvPr id="19" name="对象 18"/>
                        <p:cNvPicPr>
                          <a:picLocks noChangeAspect="1"/>
                        </p:cNvPicPr>
                        <p:nvPr/>
                      </p:nvPicPr>
                      <p:blipFill>
                        <a:blip r:embed="rId5"/>
                        <a:stretch>
                          <a:fillRect/>
                        </a:stretch>
                      </p:blipFill>
                      <p:spPr>
                        <a:xfrm>
                          <a:off x="4521200" y="2476500"/>
                          <a:ext cx="101600" cy="190500"/>
                        </a:xfrm>
                        <a:prstGeom prst="rect">
                          <a:avLst/>
                        </a:prstGeom>
                        <a:noFill/>
                        <a:ln w="9525">
                          <a:noFill/>
                        </a:ln>
                      </p:spPr>
                    </p:pic>
                  </p:oleObj>
                </mc:Fallback>
              </mc:AlternateContent>
            </a:graphicData>
          </a:graphic>
        </p:graphicFrame>
        <p:sp>
          <p:nvSpPr>
            <p:cNvPr id="22" name="TextBox 21"/>
            <p:cNvSpPr txBox="1"/>
            <p:nvPr/>
          </p:nvSpPr>
          <p:spPr>
            <a:xfrm>
              <a:off x="3784832" y="1928808"/>
              <a:ext cx="1800000" cy="228524"/>
            </a:xfrm>
            <a:prstGeom prst="rect">
              <a:avLst/>
            </a:prstGeom>
            <a:noFill/>
          </p:spPr>
          <p:txBody>
            <a:bodyPr wrap="square" lIns="0" tIns="0" rIns="0" bIns="0" rtlCol="0">
              <a:spAutoFit/>
            </a:bodyPr>
            <a:lstStyle/>
            <a:p>
              <a:pPr algn="l"/>
              <a:r>
                <a:rPr lang="en-US" altLang="zh-CN" sz="1800" dirty="0" smtClean="0"/>
                <a:t>0    </a:t>
              </a:r>
              <a:r>
                <a:rPr lang="en-US" altLang="zh-CN" sz="1800" dirty="0" smtClean="0">
                  <a:solidFill>
                    <a:srgbClr val="FF0000"/>
                  </a:solidFill>
                </a:rPr>
                <a:t>1</a:t>
              </a:r>
              <a:r>
                <a:rPr lang="en-US" altLang="zh-CN" sz="1800" dirty="0" smtClean="0"/>
                <a:t>    0    </a:t>
              </a:r>
              <a:r>
                <a:rPr lang="en-US" altLang="zh-CN" sz="1800" dirty="0" smtClean="0">
                  <a:solidFill>
                    <a:srgbClr val="FF0000"/>
                  </a:solidFill>
                </a:rPr>
                <a:t>1</a:t>
              </a:r>
              <a:r>
                <a:rPr lang="en-US" altLang="zh-CN" sz="1800" dirty="0" smtClean="0"/>
                <a:t>    </a:t>
              </a:r>
              <a:r>
                <a:rPr lang="en-US" altLang="zh-CN" sz="1800" dirty="0" smtClean="0">
                  <a:solidFill>
                    <a:srgbClr val="FF0000"/>
                  </a:solidFill>
                </a:rPr>
                <a:t>1</a:t>
              </a:r>
              <a:endParaRPr lang="zh-CN" altLang="en-US" sz="1800" dirty="0">
                <a:solidFill>
                  <a:srgbClr val="FF0000"/>
                </a:solidFill>
              </a:endParaRPr>
            </a:p>
          </p:txBody>
        </p:sp>
        <p:sp>
          <p:nvSpPr>
            <p:cNvPr id="23" name="TextBox 22"/>
            <p:cNvSpPr txBox="1"/>
            <p:nvPr/>
          </p:nvSpPr>
          <p:spPr>
            <a:xfrm>
              <a:off x="3784832" y="2223313"/>
              <a:ext cx="1800000" cy="228524"/>
            </a:xfrm>
            <a:prstGeom prst="rect">
              <a:avLst/>
            </a:prstGeom>
            <a:noFill/>
          </p:spPr>
          <p:txBody>
            <a:bodyPr wrap="square" lIns="0" tIns="0" rIns="0" bIns="0" rtlCol="0">
              <a:spAutoFit/>
            </a:bodyPr>
            <a:lstStyle/>
            <a:p>
              <a:pPr algn="l"/>
              <a:r>
                <a:rPr lang="en-US" altLang="zh-CN" sz="1800" dirty="0" smtClean="0"/>
                <a:t>1    0    </a:t>
              </a:r>
              <a:r>
                <a:rPr lang="en-US" altLang="zh-CN" sz="1800" dirty="0" smtClean="0">
                  <a:solidFill>
                    <a:srgbClr val="FF0000"/>
                  </a:solidFill>
                </a:rPr>
                <a:t>1</a:t>
              </a:r>
              <a:r>
                <a:rPr lang="en-US" altLang="zh-CN" sz="1800" dirty="0" smtClean="0"/>
                <a:t>    </a:t>
              </a:r>
              <a:r>
                <a:rPr lang="en-US" altLang="zh-CN" sz="1800" dirty="0" smtClean="0">
                  <a:solidFill>
                    <a:srgbClr val="FF0000"/>
                  </a:solidFill>
                </a:rPr>
                <a:t>1</a:t>
              </a:r>
              <a:r>
                <a:rPr lang="en-US" altLang="zh-CN" sz="1800" dirty="0" smtClean="0"/>
                <a:t>    0</a:t>
              </a:r>
              <a:endParaRPr lang="zh-CN" altLang="en-US" sz="1800" dirty="0"/>
            </a:p>
          </p:txBody>
        </p:sp>
        <p:sp>
          <p:nvSpPr>
            <p:cNvPr id="24" name="TextBox 23"/>
            <p:cNvSpPr txBox="1"/>
            <p:nvPr/>
          </p:nvSpPr>
          <p:spPr>
            <a:xfrm>
              <a:off x="3784832" y="2535854"/>
              <a:ext cx="1800000" cy="228524"/>
            </a:xfrm>
            <a:prstGeom prst="rect">
              <a:avLst/>
            </a:prstGeom>
            <a:noFill/>
          </p:spPr>
          <p:txBody>
            <a:bodyPr wrap="square" lIns="0" tIns="0" rIns="0" bIns="0" rtlCol="0">
              <a:spAutoFit/>
            </a:bodyPr>
            <a:lstStyle/>
            <a:p>
              <a:pPr algn="l"/>
              <a:r>
                <a:rPr lang="en-US" altLang="zh-CN" sz="1800" dirty="0" smtClean="0"/>
                <a:t>0    </a:t>
              </a:r>
              <a:r>
                <a:rPr lang="en-US" altLang="zh-CN" sz="1800" dirty="0" smtClean="0">
                  <a:solidFill>
                    <a:srgbClr val="FF0000"/>
                  </a:solidFill>
                </a:rPr>
                <a:t>1</a:t>
              </a:r>
              <a:r>
                <a:rPr lang="en-US" altLang="zh-CN" sz="1800" dirty="0" smtClean="0"/>
                <a:t>    0    </a:t>
              </a:r>
              <a:r>
                <a:rPr lang="en-US" altLang="zh-CN" sz="1800" dirty="0" smtClean="0">
                  <a:solidFill>
                    <a:srgbClr val="FF0000"/>
                  </a:solidFill>
                </a:rPr>
                <a:t>1</a:t>
              </a:r>
              <a:r>
                <a:rPr lang="en-US" altLang="zh-CN" sz="1800" dirty="0" smtClean="0"/>
                <a:t>    </a:t>
              </a:r>
              <a:r>
                <a:rPr lang="en-US" altLang="zh-CN" sz="1800" dirty="0" smtClean="0">
                  <a:solidFill>
                    <a:srgbClr val="FF0000"/>
                  </a:solidFill>
                </a:rPr>
                <a:t>1</a:t>
              </a:r>
              <a:endParaRPr lang="zh-CN" altLang="en-US" sz="1800" dirty="0">
                <a:solidFill>
                  <a:srgbClr val="FF0000"/>
                </a:solidFill>
              </a:endParaRPr>
            </a:p>
          </p:txBody>
        </p:sp>
        <p:sp>
          <p:nvSpPr>
            <p:cNvPr id="25" name="TextBox 24"/>
            <p:cNvSpPr txBox="1"/>
            <p:nvPr/>
          </p:nvSpPr>
          <p:spPr>
            <a:xfrm>
              <a:off x="3784832" y="2808211"/>
              <a:ext cx="1800000" cy="228524"/>
            </a:xfrm>
            <a:prstGeom prst="rect">
              <a:avLst/>
            </a:prstGeom>
            <a:noFill/>
          </p:spPr>
          <p:txBody>
            <a:bodyPr wrap="square" lIns="0" tIns="0" rIns="0" bIns="0" rtlCol="0">
              <a:spAutoFit/>
            </a:bodyPr>
            <a:lstStyle/>
            <a:p>
              <a:pPr algn="l"/>
              <a:r>
                <a:rPr lang="en-US" altLang="zh-CN" sz="1800" dirty="0" smtClean="0">
                  <a:solidFill>
                    <a:srgbClr val="FF0000"/>
                  </a:solidFill>
                </a:rPr>
                <a:t>1    1    1</a:t>
              </a:r>
              <a:r>
                <a:rPr lang="en-US" altLang="zh-CN" sz="1800" dirty="0" smtClean="0"/>
                <a:t>    0    </a:t>
              </a:r>
              <a:r>
                <a:rPr lang="en-US" altLang="zh-CN" sz="1800" dirty="0" smtClean="0">
                  <a:solidFill>
                    <a:srgbClr val="FF0000"/>
                  </a:solidFill>
                </a:rPr>
                <a:t>1</a:t>
              </a:r>
              <a:endParaRPr lang="zh-CN" altLang="en-US" sz="1800" dirty="0">
                <a:solidFill>
                  <a:srgbClr val="FF0000"/>
                </a:solidFill>
              </a:endParaRPr>
            </a:p>
          </p:txBody>
        </p:sp>
        <p:sp>
          <p:nvSpPr>
            <p:cNvPr id="26" name="TextBox 25"/>
            <p:cNvSpPr txBox="1"/>
            <p:nvPr/>
          </p:nvSpPr>
          <p:spPr>
            <a:xfrm>
              <a:off x="3784832" y="3152007"/>
              <a:ext cx="1800000" cy="228524"/>
            </a:xfrm>
            <a:prstGeom prst="rect">
              <a:avLst/>
            </a:prstGeom>
            <a:noFill/>
          </p:spPr>
          <p:txBody>
            <a:bodyPr wrap="square" lIns="0" tIns="0" rIns="0" bIns="0" rtlCol="0">
              <a:spAutoFit/>
            </a:bodyPr>
            <a:lstStyle/>
            <a:p>
              <a:pPr algn="l"/>
              <a:r>
                <a:rPr lang="en-US" altLang="zh-CN" sz="1800" dirty="0" smtClean="0">
                  <a:solidFill>
                    <a:srgbClr val="FF0000"/>
                  </a:solidFill>
                </a:rPr>
                <a:t>1</a:t>
              </a:r>
              <a:r>
                <a:rPr lang="en-US" altLang="zh-CN" sz="1800" dirty="0" smtClean="0"/>
                <a:t>    0    </a:t>
              </a:r>
              <a:r>
                <a:rPr lang="en-US" altLang="zh-CN" sz="1800" dirty="0" smtClean="0">
                  <a:solidFill>
                    <a:srgbClr val="FF0000"/>
                  </a:solidFill>
                </a:rPr>
                <a:t>1    1</a:t>
              </a:r>
              <a:r>
                <a:rPr lang="en-US" altLang="zh-CN" sz="1800" dirty="0" smtClean="0"/>
                <a:t>    0</a:t>
              </a:r>
              <a:endParaRPr lang="zh-CN" altLang="en-US" sz="1800" dirty="0"/>
            </a:p>
          </p:txBody>
        </p:sp>
        <p:cxnSp>
          <p:nvCxnSpPr>
            <p:cNvPr id="27" name="直接连接符 26"/>
            <p:cNvCxnSpPr/>
            <p:nvPr/>
          </p:nvCxnSpPr>
          <p:spPr>
            <a:xfrm rot="5400000">
              <a:off x="2841830" y="2729937"/>
              <a:ext cx="1368000"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525830" y="2046284"/>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525830" y="3415413"/>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4853176" y="2729937"/>
              <a:ext cx="1368000" cy="1588"/>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394300" y="2046284"/>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394300" y="3415413"/>
              <a:ext cx="142876" cy="893"/>
            </a:xfrm>
            <a:prstGeom prst="line">
              <a:avLst/>
            </a:prstGeom>
            <a:ln w="28575">
              <a:solidFill>
                <a:srgbClr val="9900FF"/>
              </a:solidFill>
              <a:tailEnd type="none"/>
            </a:ln>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2071670" y="3524252"/>
            <a:ext cx="428628" cy="374461"/>
          </a:xfrm>
          <a:prstGeom prst="rect">
            <a:avLst/>
          </a:prstGeom>
          <a:noFill/>
        </p:spPr>
        <p:txBody>
          <a:bodyPr wrap="square" rtlCol="0">
            <a:spAutoFit/>
          </a:bodyPr>
          <a:lstStyle/>
          <a:p>
            <a:pPr algn="l">
              <a:lnSpc>
                <a:spcPts val="2200"/>
              </a:lnSpc>
              <a:spcBef>
                <a:spcPts val="0"/>
              </a:spcBef>
            </a:pPr>
            <a:r>
              <a:rPr lang="en-US" altLang="zh-CN" sz="2000" i="1" smtClean="0">
                <a:solidFill>
                  <a:srgbClr val="0000FF"/>
                </a:solidFill>
                <a:ea typeface="楷体" panose="02010609060101010101" pitchFamily="49" charset="-122"/>
                <a:cs typeface="Times New Roman" panose="02020603050405020304" pitchFamily="18" charset="0"/>
              </a:rPr>
              <a:t>w</a:t>
            </a:r>
            <a:endParaRPr lang="zh-CN" altLang="en-US" sz="2000" i="1" smtClean="0">
              <a:solidFill>
                <a:srgbClr val="0000FF"/>
              </a:solidFill>
              <a:ea typeface="楷体" panose="02010609060101010101" pitchFamily="49" charset="-122"/>
              <a:cs typeface="Times New Roman" panose="02020603050405020304" pitchFamily="18" charset="0"/>
            </a:endParaRPr>
          </a:p>
        </p:txBody>
      </p:sp>
      <p:cxnSp>
        <p:nvCxnSpPr>
          <p:cNvPr id="56" name="直接箭头连接符 55"/>
          <p:cNvCxnSpPr/>
          <p:nvPr/>
        </p:nvCxnSpPr>
        <p:spPr>
          <a:xfrm flipV="1">
            <a:off x="2500298" y="3748619"/>
            <a:ext cx="2571768"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57" name="TextBox 56"/>
          <p:cNvSpPr txBox="1"/>
          <p:nvPr/>
        </p:nvSpPr>
        <p:spPr>
          <a:xfrm>
            <a:off x="2571736" y="2012573"/>
            <a:ext cx="2786082" cy="443583"/>
          </a:xfrm>
          <a:prstGeom prst="rect">
            <a:avLst/>
          </a:prstGeom>
          <a:noFill/>
        </p:spPr>
        <p:txBody>
          <a:bodyPr wrap="square" rtlCol="0">
            <a:spAutoFit/>
          </a:bodyPr>
          <a:lstStyle/>
          <a:p>
            <a:pPr algn="l">
              <a:lnSpc>
                <a:spcPts val="3000"/>
              </a:lnSpc>
              <a:spcBef>
                <a:spcPts val="0"/>
              </a:spcBef>
            </a:pPr>
            <a:r>
              <a:rPr lang="zh-CN" altLang="en-US" sz="2200" smtClean="0">
                <a:solidFill>
                  <a:srgbClr val="0000FF"/>
                </a:solidFill>
                <a:ea typeface="楷体" panose="02010609060101010101" pitchFamily="49" charset="-122"/>
                <a:cs typeface="Times New Roman" panose="02020603050405020304" pitchFamily="18" charset="0"/>
              </a:rPr>
              <a:t>找顶点</a:t>
            </a:r>
            <a:r>
              <a:rPr lang="en-US" altLang="zh-CN" sz="2200" i="1" smtClean="0">
                <a:solidFill>
                  <a:srgbClr val="0000FF"/>
                </a:solidFill>
                <a:ea typeface="楷体" panose="02010609060101010101" pitchFamily="49" charset="-122"/>
                <a:cs typeface="Times New Roman" panose="02020603050405020304" pitchFamily="18" charset="0"/>
              </a:rPr>
              <a:t>v</a:t>
            </a:r>
            <a:r>
              <a:rPr lang="zh-CN" altLang="en-US" sz="2200" smtClean="0">
                <a:solidFill>
                  <a:srgbClr val="0000FF"/>
                </a:solidFill>
                <a:ea typeface="楷体" panose="02010609060101010101" pitchFamily="49" charset="-122"/>
                <a:cs typeface="Times New Roman" panose="02020603050405020304" pitchFamily="18" charset="0"/>
              </a:rPr>
              <a:t>的相邻顶点</a:t>
            </a:r>
            <a:r>
              <a:rPr lang="en-US" altLang="zh-CN" sz="2200" i="1" smtClean="0">
                <a:solidFill>
                  <a:srgbClr val="0000FF"/>
                </a:solidFill>
                <a:ea typeface="楷体" panose="02010609060101010101" pitchFamily="49" charset="-122"/>
                <a:cs typeface="Times New Roman" panose="02020603050405020304" pitchFamily="18" charset="0"/>
              </a:rPr>
              <a:t>w</a:t>
            </a:r>
            <a:endParaRPr lang="zh-CN" altLang="en-US" sz="2200" i="1" smtClean="0">
              <a:solidFill>
                <a:srgbClr val="0000FF"/>
              </a:solidFill>
              <a:ea typeface="楷体" panose="02010609060101010101" pitchFamily="49" charset="-122"/>
              <a:cs typeface="Times New Roman" panose="02020603050405020304" pitchFamily="18" charset="0"/>
            </a:endParaRPr>
          </a:p>
        </p:txBody>
      </p:sp>
      <p:pic>
        <p:nvPicPr>
          <p:cNvPr id="34" name="Picture 2"/>
          <p:cNvPicPr>
            <a:picLocks noChangeAspect="1" noChangeArrowheads="1"/>
          </p:cNvPicPr>
          <p:nvPr/>
        </p:nvPicPr>
        <p:blipFill>
          <a:blip r:embed="rId6" cstate="print"/>
          <a:srcRect/>
          <a:stretch>
            <a:fillRect/>
          </a:stretch>
        </p:blipFill>
        <p:spPr bwMode="auto">
          <a:xfrm>
            <a:off x="285720" y="761982"/>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215</a:t>
            </a:fld>
            <a:endParaRPr lang="en-US" altLang="zh-CN" dirty="0"/>
          </a:p>
        </p:txBody>
      </p:sp>
    </p:spTree>
    <p:extLst>
      <p:ext uri="{BB962C8B-B14F-4D97-AF65-F5344CB8AC3E}">
        <p14:creationId xmlns:p14="http://schemas.microsoft.com/office/powerpoint/2010/main" val="142284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xEl>
                                              <p:pRg st="0" end="0"/>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4"/>
                                        </p:tgtEl>
                                        <p:attrNameLst>
                                          <p:attrName>style.visibility</p:attrName>
                                        </p:attrNameLst>
                                      </p:cBhvr>
                                      <p:to>
                                        <p:strVal val="visible"/>
                                      </p:to>
                                    </p:set>
                                  </p:childTnLst>
                                </p:cTn>
                              </p:par>
                            </p:childTnLst>
                          </p:cTn>
                        </p:par>
                        <p:par>
                          <p:cTn id="14" fill="hold">
                            <p:stCondLst>
                              <p:cond delay="0"/>
                            </p:stCondLst>
                            <p:childTnLst>
                              <p:par>
                                <p:cTn id="15" presetID="18" presetClass="entr" presetSubtype="6" fill="hold" nodeType="after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strips(downRight)">
                                      <p:cBhvr>
                                        <p:cTn id="17"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1047734"/>
            <a:ext cx="7643866" cy="306080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08000" rtlCol="0">
            <a:spAutoFit/>
          </a:bodyPr>
          <a:lstStyle/>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visited[MAXV];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全局变量，所有元素置初值</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sz="18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MDFS</a:t>
            </a: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(MGraph g，int v)</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w;</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printf("%d  "，v);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访问顶点</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v</a:t>
            </a:r>
            <a:endPar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visited[v]=1;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置访问标记</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(w=0;w&lt;g.n;w++)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找顶点</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的所有相邻点</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(g.edges[v][w]!=0 &amp;&amp; g.edges[v][w]!=INF &amp;&amp; visited[w]==0)</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18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MDFS</a:t>
            </a: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(g，w);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找顶点</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的未访问过的相邻点</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w</a:t>
            </a:r>
            <a:endPar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8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TextBox 3"/>
          <p:cNvSpPr txBox="1"/>
          <p:nvPr/>
        </p:nvSpPr>
        <p:spPr>
          <a:xfrm>
            <a:off x="571472" y="285729"/>
            <a:ext cx="2643206" cy="449290"/>
          </a:xfrm>
          <a:prstGeom prst="rect">
            <a:avLst/>
          </a:prstGeom>
          <a:noFill/>
        </p:spPr>
        <p:txBody>
          <a:bodyPr wrap="square" rtlCol="0">
            <a:spAutoFit/>
          </a:bodyPr>
          <a:lstStyle/>
          <a:p>
            <a:pPr algn="l">
              <a:lnSpc>
                <a:spcPts val="3000"/>
              </a:lnSpc>
              <a:spcBef>
                <a:spcPts val="0"/>
              </a:spcBef>
            </a:pPr>
            <a:r>
              <a:rPr lang="zh-CN" altLang="en-US" smtClean="0">
                <a:solidFill>
                  <a:srgbClr val="0000FF"/>
                </a:solidFill>
                <a:ea typeface="楷体" panose="02010609060101010101" pitchFamily="49" charset="-122"/>
                <a:cs typeface="Times New Roman" panose="02020603050405020304" pitchFamily="18" charset="0"/>
              </a:rPr>
              <a:t>算法如下：</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216</a:t>
            </a:fld>
            <a:endParaRPr lang="en-US" altLang="zh-CN" dirty="0"/>
          </a:p>
        </p:txBody>
      </p:sp>
    </p:spTree>
    <p:extLst>
      <p:ext uri="{BB962C8B-B14F-4D97-AF65-F5344CB8AC3E}">
        <p14:creationId xmlns:p14="http://schemas.microsoft.com/office/powerpoint/2010/main" val="4293312172"/>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8596" y="380979"/>
            <a:ext cx="4143404"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DFS</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遍历算法应用示例</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26" name="TextBox 25"/>
          <p:cNvSpPr txBox="1"/>
          <p:nvPr/>
        </p:nvSpPr>
        <p:spPr>
          <a:xfrm>
            <a:off x="1285852" y="1142985"/>
            <a:ext cx="6429420" cy="1246495"/>
          </a:xfrm>
          <a:prstGeom prst="rect">
            <a:avLst/>
          </a:prstGeom>
          <a:noFill/>
        </p:spPr>
        <p:txBody>
          <a:bodyPr wrap="square" rtlCol="0">
            <a:spAutoFit/>
          </a:bodyPr>
          <a:lstStyle/>
          <a:p>
            <a:pPr algn="l">
              <a:lnSpc>
                <a:spcPts val="3000"/>
              </a:lnSpc>
              <a:spcBef>
                <a:spcPts val="0"/>
              </a:spcBef>
            </a:pPr>
            <a:r>
              <a:rPr lang="zh-CN" altLang="en-US" sz="2200" smtClean="0">
                <a:solidFill>
                  <a:srgbClr val="0000FF"/>
                </a:solidFill>
                <a:ea typeface="楷体" panose="02010609060101010101" pitchFamily="49" charset="-122"/>
                <a:cs typeface="Times New Roman" panose="02020603050405020304" pitchFamily="18" charset="0"/>
              </a:rPr>
              <a:t>图采用邻接表作为存储结构。对于一个无向连通图</a:t>
            </a:r>
            <a:r>
              <a:rPr lang="en-US" sz="2200" smtClean="0">
                <a:solidFill>
                  <a:srgbClr val="0000FF"/>
                </a:solidFill>
                <a:ea typeface="楷体" panose="02010609060101010101" pitchFamily="49" charset="-122"/>
                <a:cs typeface="Times New Roman" panose="02020603050405020304" pitchFamily="18" charset="0"/>
              </a:rPr>
              <a:t>G</a:t>
            </a:r>
            <a:r>
              <a:rPr lang="zh-CN" altLang="en-US" sz="2200" smtClean="0">
                <a:solidFill>
                  <a:srgbClr val="0000FF"/>
                </a:solidFill>
                <a:ea typeface="楷体" panose="02010609060101010101" pitchFamily="49" charset="-122"/>
                <a:cs typeface="Times New Roman" panose="02020603050405020304" pitchFamily="18" charset="0"/>
              </a:rPr>
              <a:t>，假设不知道</a:t>
            </a:r>
            <a:r>
              <a:rPr lang="en-US" altLang="zh-CN" sz="2200" i="1" smtClean="0">
                <a:solidFill>
                  <a:srgbClr val="0000FF"/>
                </a:solidFill>
                <a:ea typeface="楷体" panose="02010609060101010101" pitchFamily="49" charset="-122"/>
                <a:cs typeface="Times New Roman" panose="02020603050405020304" pitchFamily="18" charset="0"/>
              </a:rPr>
              <a:t>n</a:t>
            </a:r>
            <a:r>
              <a:rPr lang="zh-CN" altLang="en-US" sz="2200" smtClean="0">
                <a:solidFill>
                  <a:srgbClr val="0000FF"/>
                </a:solidFill>
                <a:ea typeface="楷体" panose="02010609060101010101" pitchFamily="49" charset="-122"/>
                <a:cs typeface="Times New Roman" panose="02020603050405020304" pitchFamily="18" charset="0"/>
              </a:rPr>
              <a:t>和</a:t>
            </a:r>
            <a:r>
              <a:rPr lang="en-US" altLang="zh-CN" sz="2200" i="1" smtClean="0">
                <a:solidFill>
                  <a:srgbClr val="0000FF"/>
                </a:solidFill>
                <a:ea typeface="楷体" panose="02010609060101010101" pitchFamily="49" charset="-122"/>
                <a:cs typeface="Times New Roman" panose="02020603050405020304" pitchFamily="18" charset="0"/>
              </a:rPr>
              <a:t>e</a:t>
            </a:r>
            <a:r>
              <a:rPr lang="zh-CN" altLang="en-US" sz="2200" smtClean="0">
                <a:solidFill>
                  <a:srgbClr val="0000FF"/>
                </a:solidFill>
                <a:ea typeface="楷体" panose="02010609060101010101" pitchFamily="49" charset="-122"/>
                <a:cs typeface="Times New Roman" panose="02020603050405020304" pitchFamily="18" charset="0"/>
              </a:rPr>
              <a:t>，设计一个算法</a:t>
            </a:r>
            <a:r>
              <a:rPr lang="zh-CN" altLang="en-US" sz="2200" smtClean="0">
                <a:solidFill>
                  <a:srgbClr val="FF00FF"/>
                </a:solidFill>
                <a:ea typeface="楷体" panose="02010609060101010101" pitchFamily="49" charset="-122"/>
                <a:cs typeface="Times New Roman" panose="02020603050405020304" pitchFamily="18" charset="0"/>
              </a:rPr>
              <a:t>判断是否为一棵树</a:t>
            </a:r>
            <a:r>
              <a:rPr lang="zh-CN" altLang="en-US" sz="2200" smtClean="0">
                <a:solidFill>
                  <a:srgbClr val="0000FF"/>
                </a:solidFill>
                <a:ea typeface="楷体" panose="02010609060101010101" pitchFamily="49" charset="-122"/>
                <a:cs typeface="Times New Roman" panose="02020603050405020304" pitchFamily="18" charset="0"/>
              </a:rPr>
              <a:t>。若是树，返回</a:t>
            </a:r>
            <a:r>
              <a:rPr lang="en-US" sz="2200" smtClean="0">
                <a:solidFill>
                  <a:srgbClr val="0000FF"/>
                </a:solidFill>
                <a:ea typeface="楷体" panose="02010609060101010101" pitchFamily="49" charset="-122"/>
                <a:cs typeface="Times New Roman" panose="02020603050405020304" pitchFamily="18" charset="0"/>
              </a:rPr>
              <a:t>true</a:t>
            </a:r>
            <a:r>
              <a:rPr lang="zh-CN" altLang="en-US" sz="2200" smtClean="0">
                <a:solidFill>
                  <a:srgbClr val="0000FF"/>
                </a:solidFill>
                <a:ea typeface="楷体" panose="02010609060101010101" pitchFamily="49" charset="-122"/>
                <a:cs typeface="Times New Roman" panose="02020603050405020304" pitchFamily="18" charset="0"/>
              </a:rPr>
              <a:t>；否则返回</a:t>
            </a:r>
            <a:r>
              <a:rPr lang="en-US" sz="2200" smtClean="0">
                <a:solidFill>
                  <a:srgbClr val="0000FF"/>
                </a:solidFill>
                <a:ea typeface="楷体" panose="02010609060101010101" pitchFamily="49" charset="-122"/>
                <a:cs typeface="Times New Roman" panose="02020603050405020304" pitchFamily="18" charset="0"/>
              </a:rPr>
              <a:t>false</a:t>
            </a:r>
            <a:r>
              <a:rPr lang="zh-CN" altLang="en-US" sz="2200" smtClean="0">
                <a:solidFill>
                  <a:srgbClr val="0000FF"/>
                </a:solidFill>
                <a:ea typeface="楷体" panose="02010609060101010101" pitchFamily="49" charset="-122"/>
                <a:cs typeface="Times New Roman" panose="02020603050405020304" pitchFamily="18" charset="0"/>
              </a:rPr>
              <a:t>。</a:t>
            </a:r>
          </a:p>
        </p:txBody>
      </p:sp>
      <p:sp>
        <p:nvSpPr>
          <p:cNvPr id="28" name="TextBox 27"/>
          <p:cNvSpPr txBox="1"/>
          <p:nvPr/>
        </p:nvSpPr>
        <p:spPr>
          <a:xfrm>
            <a:off x="1142976" y="2857497"/>
            <a:ext cx="6715172" cy="1246495"/>
          </a:xfrm>
          <a:prstGeom prst="rect">
            <a:avLst/>
          </a:prstGeom>
          <a:noFill/>
        </p:spPr>
        <p:txBody>
          <a:bodyPr wrap="square" rtlCol="0">
            <a:spAutoFit/>
          </a:bodyPr>
          <a:lstStyle/>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rPr>
              <a:t>若</a:t>
            </a:r>
            <a:r>
              <a:rPr lang="en-US" altLang="zh-CN" sz="2200" smtClean="0">
                <a:solidFill>
                  <a:srgbClr val="0000FF"/>
                </a:solidFill>
                <a:ea typeface="楷体" panose="02010609060101010101" pitchFamily="49" charset="-122"/>
                <a:cs typeface="Times New Roman" panose="02020603050405020304" pitchFamily="18" charset="0"/>
              </a:rPr>
              <a:t>G-&gt;</a:t>
            </a:r>
            <a:r>
              <a:rPr lang="en-US" altLang="zh-CN" sz="2200" i="1" smtClean="0">
                <a:solidFill>
                  <a:srgbClr val="0000FF"/>
                </a:solidFill>
                <a:ea typeface="楷体" panose="02010609060101010101" pitchFamily="49" charset="-122"/>
                <a:cs typeface="Times New Roman" panose="02020603050405020304" pitchFamily="18" charset="0"/>
              </a:rPr>
              <a:t>e</a:t>
            </a:r>
            <a:r>
              <a:rPr lang="en-US" altLang="zh-CN" sz="2200" smtClean="0">
                <a:solidFill>
                  <a:srgbClr val="0000FF"/>
                </a:solidFill>
                <a:ea typeface="楷体" panose="02010609060101010101" pitchFamily="49" charset="-122"/>
                <a:cs typeface="Times New Roman" panose="02020603050405020304" pitchFamily="18" charset="0"/>
              </a:rPr>
              <a:t>=G-&gt;</a:t>
            </a:r>
            <a:r>
              <a:rPr lang="en-US" altLang="zh-CN" sz="2200" i="1" smtClean="0">
                <a:solidFill>
                  <a:srgbClr val="0000FF"/>
                </a:solidFill>
                <a:ea typeface="楷体" panose="02010609060101010101" pitchFamily="49" charset="-122"/>
                <a:cs typeface="Times New Roman" panose="02020603050405020304" pitchFamily="18" charset="0"/>
              </a:rPr>
              <a:t>n</a:t>
            </a:r>
            <a:r>
              <a:rPr lang="en-US" altLang="zh-CN" sz="2200" smtClean="0">
                <a:solidFill>
                  <a:srgbClr val="0000FF"/>
                </a:solidFill>
                <a:ea typeface="楷体" panose="02010609060101010101" pitchFamily="49" charset="-122"/>
                <a:cs typeface="Times New Roman" panose="02020603050405020304" pitchFamily="18" charset="0"/>
              </a:rPr>
              <a:t>-1 </a:t>
            </a:r>
            <a:r>
              <a:rPr lang="en-US" altLang="zh-CN" sz="2200" smtClean="0">
                <a:solidFill>
                  <a:srgbClr val="FF00FF"/>
                </a:solidFill>
                <a:ea typeface="楷体" panose="02010609060101010101" pitchFamily="49" charset="-122"/>
                <a:cs typeface="Times New Roman" panose="02020603050405020304" pitchFamily="18" charset="0"/>
                <a:sym typeface="Wingdings" panose="05000000000000000000"/>
              </a:rPr>
              <a:t></a:t>
            </a:r>
            <a:r>
              <a:rPr lang="en-US" altLang="zh-CN" sz="2200" smtClean="0">
                <a:solidFill>
                  <a:srgbClr val="0000FF"/>
                </a:solidFill>
                <a:ea typeface="楷体" panose="02010609060101010101" pitchFamily="49" charset="-122"/>
                <a:cs typeface="Times New Roman" panose="02020603050405020304" pitchFamily="18" charset="0"/>
                <a:sym typeface="Wingdings" panose="05000000000000000000"/>
              </a:rPr>
              <a:t> </a:t>
            </a:r>
            <a:r>
              <a:rPr lang="zh-CN" altLang="en-US" sz="2200" smtClean="0">
                <a:solidFill>
                  <a:srgbClr val="0000FF"/>
                </a:solidFill>
                <a:ea typeface="楷体" panose="02010609060101010101" pitchFamily="49" charset="-122"/>
                <a:cs typeface="Times New Roman" panose="02020603050405020304" pitchFamily="18" charset="0"/>
                <a:sym typeface="Wingdings" panose="05000000000000000000"/>
              </a:rPr>
              <a:t>树图？但</a:t>
            </a:r>
            <a:r>
              <a:rPr lang="en-US" altLang="zh-CN" sz="2200" smtClean="0">
                <a:solidFill>
                  <a:srgbClr val="0000FF"/>
                </a:solidFill>
                <a:ea typeface="楷体" panose="02010609060101010101" pitchFamily="49" charset="-122"/>
                <a:cs typeface="Times New Roman" panose="02020603050405020304" pitchFamily="18" charset="0"/>
                <a:sym typeface="Wingdings" panose="05000000000000000000"/>
              </a:rPr>
              <a:t>G-&gt;</a:t>
            </a:r>
            <a:r>
              <a:rPr lang="en-US" altLang="zh-CN" sz="2200" i="1" smtClean="0">
                <a:solidFill>
                  <a:srgbClr val="0000FF"/>
                </a:solidFill>
                <a:ea typeface="楷体" panose="02010609060101010101" pitchFamily="49" charset="-122"/>
                <a:cs typeface="Times New Roman" panose="02020603050405020304" pitchFamily="18" charset="0"/>
                <a:sym typeface="Wingdings" panose="05000000000000000000"/>
              </a:rPr>
              <a:t>e</a:t>
            </a:r>
            <a:r>
              <a:rPr lang="zh-CN" altLang="en-US" sz="2200" smtClean="0">
                <a:solidFill>
                  <a:srgbClr val="0000FF"/>
                </a:solidFill>
                <a:ea typeface="楷体" panose="02010609060101010101" pitchFamily="49" charset="-122"/>
                <a:cs typeface="Times New Roman" panose="02020603050405020304" pitchFamily="18" charset="0"/>
                <a:sym typeface="Wingdings" panose="05000000000000000000"/>
              </a:rPr>
              <a:t>和</a:t>
            </a:r>
            <a:r>
              <a:rPr lang="en-US" altLang="zh-CN" sz="2200" smtClean="0">
                <a:solidFill>
                  <a:srgbClr val="0000FF"/>
                </a:solidFill>
                <a:ea typeface="楷体" panose="02010609060101010101" pitchFamily="49" charset="-122"/>
                <a:cs typeface="Times New Roman" panose="02020603050405020304" pitchFamily="18" charset="0"/>
                <a:sym typeface="Wingdings" panose="05000000000000000000"/>
              </a:rPr>
              <a:t>G-&gt;</a:t>
            </a:r>
            <a:r>
              <a:rPr lang="en-US" altLang="zh-CN" sz="2200" i="1" smtClean="0">
                <a:solidFill>
                  <a:srgbClr val="0000FF"/>
                </a:solidFill>
                <a:ea typeface="楷体" panose="02010609060101010101" pitchFamily="49" charset="-122"/>
                <a:cs typeface="Times New Roman" panose="02020603050405020304" pitchFamily="18" charset="0"/>
                <a:sym typeface="Wingdings" panose="05000000000000000000"/>
              </a:rPr>
              <a:t>n</a:t>
            </a:r>
            <a:r>
              <a:rPr lang="zh-CN" altLang="en-US" sz="2200" smtClean="0">
                <a:solidFill>
                  <a:srgbClr val="0000FF"/>
                </a:solidFill>
                <a:ea typeface="楷体" panose="02010609060101010101" pitchFamily="49" charset="-122"/>
                <a:cs typeface="Times New Roman" panose="02020603050405020304" pitchFamily="18" charset="0"/>
                <a:sym typeface="Wingdings" panose="05000000000000000000"/>
              </a:rPr>
              <a:t>未知！</a:t>
            </a:r>
            <a:endParaRPr lang="en-US" altLang="zh-CN" sz="2200" smtClean="0">
              <a:solidFill>
                <a:srgbClr val="0000FF"/>
              </a:solidFill>
              <a:ea typeface="楷体" panose="02010609060101010101" pitchFamily="49" charset="-122"/>
              <a:cs typeface="Times New Roman" panose="02020603050405020304" pitchFamily="18" charset="0"/>
              <a:sym typeface="Wingdings" panose="05000000000000000000"/>
            </a:endParaRPr>
          </a:p>
          <a:p>
            <a:pPr marL="457200" indent="-457200" algn="l">
              <a:lnSpc>
                <a:spcPts val="3000"/>
              </a:lnSpc>
              <a:spcBef>
                <a:spcPts val="0"/>
              </a:spcBef>
              <a:buBlip>
                <a:blip r:embed="rId3"/>
              </a:buBlip>
            </a:pPr>
            <a:r>
              <a:rPr lang="zh-CN" altLang="en-US" sz="2200" smtClean="0">
                <a:solidFill>
                  <a:srgbClr val="0000FF"/>
                </a:solidFill>
                <a:ea typeface="楷体" panose="02010609060101010101" pitchFamily="49" charset="-122"/>
                <a:cs typeface="Times New Roman" panose="02020603050405020304" pitchFamily="18" charset="0"/>
                <a:sym typeface="Wingdings" panose="05000000000000000000"/>
              </a:rPr>
              <a:t>对于</a:t>
            </a:r>
            <a:r>
              <a:rPr lang="zh-CN" altLang="en-US" sz="2200" smtClean="0">
                <a:solidFill>
                  <a:srgbClr val="0000FF"/>
                </a:solidFill>
                <a:ea typeface="楷体" panose="02010609060101010101" pitchFamily="49" charset="-122"/>
                <a:cs typeface="Times New Roman" panose="02020603050405020304" pitchFamily="18" charset="0"/>
              </a:rPr>
              <a:t>无向连通图</a:t>
            </a:r>
            <a:r>
              <a:rPr lang="en-US" sz="2200" smtClean="0">
                <a:solidFill>
                  <a:srgbClr val="0000FF"/>
                </a:solidFill>
                <a:ea typeface="楷体" panose="02010609060101010101" pitchFamily="49" charset="-122"/>
                <a:cs typeface="Times New Roman" panose="02020603050405020304" pitchFamily="18" charset="0"/>
              </a:rPr>
              <a:t>G</a:t>
            </a:r>
            <a:r>
              <a:rPr lang="zh-CN" altLang="en-US" sz="2200" smtClean="0">
                <a:solidFill>
                  <a:srgbClr val="0000FF"/>
                </a:solidFill>
                <a:ea typeface="楷体" panose="02010609060101010101" pitchFamily="49" charset="-122"/>
                <a:cs typeface="Times New Roman" panose="02020603050405020304" pitchFamily="18" charset="0"/>
              </a:rPr>
              <a:t>，采用</a:t>
            </a:r>
            <a:r>
              <a:rPr lang="en-US" altLang="zh-CN" sz="2200" smtClean="0">
                <a:solidFill>
                  <a:srgbClr val="0000FF"/>
                </a:solidFill>
                <a:ea typeface="楷体" panose="02010609060101010101" pitchFamily="49" charset="-122"/>
                <a:cs typeface="Times New Roman" panose="02020603050405020304" pitchFamily="18" charset="0"/>
              </a:rPr>
              <a:t>DFS</a:t>
            </a:r>
            <a:r>
              <a:rPr lang="zh-CN" altLang="en-US" sz="2200" smtClean="0">
                <a:solidFill>
                  <a:srgbClr val="0000FF"/>
                </a:solidFill>
                <a:ea typeface="楷体" panose="02010609060101010101" pitchFamily="49" charset="-122"/>
                <a:cs typeface="Times New Roman" panose="02020603050405020304" pitchFamily="18" charset="0"/>
              </a:rPr>
              <a:t>，访问的顶点数</a:t>
            </a:r>
            <a:r>
              <a:rPr lang="en-US" altLang="zh-CN" sz="2200" smtClean="0">
                <a:solidFill>
                  <a:srgbClr val="0000FF"/>
                </a:solidFill>
                <a:ea typeface="楷体" panose="02010609060101010101" pitchFamily="49" charset="-122"/>
                <a:cs typeface="Times New Roman" panose="02020603050405020304" pitchFamily="18" charset="0"/>
              </a:rPr>
              <a:t>vn</a:t>
            </a:r>
            <a:r>
              <a:rPr lang="zh-CN" altLang="en-US" sz="2200" smtClean="0">
                <a:solidFill>
                  <a:srgbClr val="0000FF"/>
                </a:solidFill>
                <a:ea typeface="楷体" panose="02010609060101010101" pitchFamily="49" charset="-122"/>
                <a:cs typeface="Times New Roman" panose="02020603050405020304" pitchFamily="18" charset="0"/>
              </a:rPr>
              <a:t>为</a:t>
            </a:r>
            <a:r>
              <a:rPr lang="en-US" altLang="zh-CN" sz="2200" i="1" smtClean="0">
                <a:solidFill>
                  <a:srgbClr val="0000FF"/>
                </a:solidFill>
                <a:ea typeface="楷体" panose="02010609060101010101" pitchFamily="49" charset="-122"/>
                <a:cs typeface="Times New Roman" panose="02020603050405020304" pitchFamily="18" charset="0"/>
              </a:rPr>
              <a:t>n</a:t>
            </a:r>
            <a:r>
              <a:rPr lang="zh-CN" altLang="en-US" sz="2200" smtClean="0">
                <a:solidFill>
                  <a:srgbClr val="0000FF"/>
                </a:solidFill>
                <a:ea typeface="楷体" panose="02010609060101010101" pitchFamily="49" charset="-122"/>
                <a:cs typeface="Times New Roman" panose="02020603050405020304" pitchFamily="18" charset="0"/>
              </a:rPr>
              <a:t>，试探的边数</a:t>
            </a:r>
            <a:r>
              <a:rPr lang="en-US" altLang="zh-CN" sz="2200" smtClean="0">
                <a:solidFill>
                  <a:srgbClr val="0000FF"/>
                </a:solidFill>
                <a:ea typeface="楷体" panose="02010609060101010101" pitchFamily="49" charset="-122"/>
                <a:cs typeface="Times New Roman" panose="02020603050405020304" pitchFamily="18" charset="0"/>
              </a:rPr>
              <a:t>en</a:t>
            </a:r>
            <a:r>
              <a:rPr lang="zh-CN" altLang="en-US" sz="2200" smtClean="0">
                <a:solidFill>
                  <a:srgbClr val="0000FF"/>
                </a:solidFill>
                <a:ea typeface="楷体" panose="02010609060101010101" pitchFamily="49" charset="-122"/>
                <a:cs typeface="Times New Roman" panose="02020603050405020304" pitchFamily="18" charset="0"/>
              </a:rPr>
              <a:t>恰好为</a:t>
            </a:r>
            <a:r>
              <a:rPr lang="en-US" altLang="zh-CN" sz="2200" smtClean="0">
                <a:solidFill>
                  <a:srgbClr val="0000FF"/>
                </a:solidFill>
                <a:ea typeface="楷体" panose="02010609060101010101" pitchFamily="49" charset="-122"/>
                <a:cs typeface="Times New Roman" panose="02020603050405020304" pitchFamily="18" charset="0"/>
              </a:rPr>
              <a:t>2</a:t>
            </a:r>
            <a:r>
              <a:rPr lang="en-US" altLang="zh-CN" sz="2200" i="1" smtClean="0">
                <a:solidFill>
                  <a:srgbClr val="0000FF"/>
                </a:solidFill>
                <a:ea typeface="楷体" panose="02010609060101010101" pitchFamily="49" charset="-122"/>
                <a:cs typeface="Times New Roman" panose="02020603050405020304" pitchFamily="18" charset="0"/>
              </a:rPr>
              <a:t>e</a:t>
            </a:r>
            <a:r>
              <a:rPr lang="zh-CN" altLang="en-US" sz="2200" smtClean="0">
                <a:solidFill>
                  <a:srgbClr val="0000FF"/>
                </a:solidFill>
                <a:ea typeface="楷体" panose="02010609060101010101" pitchFamily="49" charset="-122"/>
                <a:cs typeface="Times New Roman" panose="02020603050405020304" pitchFamily="18" charset="0"/>
              </a:rPr>
              <a:t>。</a:t>
            </a:r>
          </a:p>
        </p:txBody>
      </p:sp>
      <p:grpSp>
        <p:nvGrpSpPr>
          <p:cNvPr id="11" name="组合 10"/>
          <p:cNvGrpSpPr/>
          <p:nvPr/>
        </p:nvGrpSpPr>
        <p:grpSpPr>
          <a:xfrm>
            <a:off x="4000496" y="4191007"/>
            <a:ext cx="2786082" cy="1620063"/>
            <a:chOff x="4000496" y="3143254"/>
            <a:chExt cx="2786082" cy="1215047"/>
          </a:xfrm>
        </p:grpSpPr>
        <p:sp>
          <p:nvSpPr>
            <p:cNvPr id="8" name="TextBox 7"/>
            <p:cNvSpPr txBox="1"/>
            <p:nvPr/>
          </p:nvSpPr>
          <p:spPr>
            <a:xfrm>
              <a:off x="4000496" y="4000510"/>
              <a:ext cx="1071570" cy="357791"/>
            </a:xfrm>
            <a:prstGeom prst="rect">
              <a:avLst/>
            </a:prstGeom>
            <a:noFill/>
          </p:spPr>
          <p:txBody>
            <a:bodyPr wrap="square" rtlCol="0">
              <a:spAutoFit/>
            </a:bodyPr>
            <a:lstStyle/>
            <a:p>
              <a:pPr algn="l">
                <a:lnSpc>
                  <a:spcPts val="3000"/>
                </a:lnSpc>
                <a:spcBef>
                  <a:spcPts val="0"/>
                </a:spcBef>
              </a:pPr>
              <a:r>
                <a:rPr lang="zh-CN" altLang="en-US" sz="2000" smtClean="0">
                  <a:solidFill>
                    <a:srgbClr val="C00000"/>
                  </a:solidFill>
                  <a:latin typeface="微软雅黑" panose="020B0503020204020204" charset="-122"/>
                  <a:ea typeface="微软雅黑" panose="020B0503020204020204" charset="-122"/>
                  <a:cs typeface="Times New Roman" panose="02020603050405020304" pitchFamily="18" charset="0"/>
                </a:rPr>
                <a:t>一棵树</a:t>
              </a:r>
            </a:p>
          </p:txBody>
        </p:sp>
        <p:sp>
          <p:nvSpPr>
            <p:cNvPr id="9" name="下箭头 8"/>
            <p:cNvSpPr/>
            <p:nvPr/>
          </p:nvSpPr>
          <p:spPr>
            <a:xfrm>
              <a:off x="4500562" y="3143254"/>
              <a:ext cx="142876" cy="857256"/>
            </a:xfrm>
            <a:prstGeom prst="down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0" name="TextBox 9"/>
            <p:cNvSpPr txBox="1"/>
            <p:nvPr/>
          </p:nvSpPr>
          <p:spPr>
            <a:xfrm>
              <a:off x="4714876" y="3214691"/>
              <a:ext cx="2071702" cy="492442"/>
            </a:xfrm>
            <a:prstGeom prst="rect">
              <a:avLst/>
            </a:prstGeom>
            <a:noFill/>
          </p:spPr>
          <p:txBody>
            <a:bodyPr wrap="square" rtlCol="0">
              <a:spAutoFit/>
            </a:bodyPr>
            <a:lstStyle/>
            <a:p>
              <a:pPr algn="l">
                <a:lnSpc>
                  <a:spcPts val="2200"/>
                </a:lnSpc>
                <a:spcBef>
                  <a:spcPts val="0"/>
                </a:spcBef>
              </a:pPr>
              <a:r>
                <a:rPr lang="en-US" altLang="zh-CN" sz="1800" smtClean="0">
                  <a:solidFill>
                    <a:srgbClr val="0000FF"/>
                  </a:solidFill>
                  <a:ea typeface="楷体" panose="02010609060101010101" pitchFamily="49" charset="-122"/>
                  <a:cs typeface="Times New Roman" panose="02020603050405020304" pitchFamily="18" charset="0"/>
                </a:rPr>
                <a:t>en/2=vn-1</a:t>
              </a:r>
            </a:p>
            <a:p>
              <a:pPr algn="l">
                <a:lnSpc>
                  <a:spcPts val="2200"/>
                </a:lnSpc>
                <a:spcBef>
                  <a:spcPts val="0"/>
                </a:spcBef>
              </a:pPr>
              <a:r>
                <a:rPr lang="zh-CN" altLang="en-US" sz="1800" smtClean="0">
                  <a:solidFill>
                    <a:srgbClr val="0000FF"/>
                  </a:solidFill>
                  <a:ea typeface="楷体" panose="02010609060101010101" pitchFamily="49" charset="-122"/>
                  <a:cs typeface="Times New Roman" panose="02020603050405020304" pitchFamily="18" charset="0"/>
                </a:rPr>
                <a:t>或者</a:t>
              </a:r>
              <a:r>
                <a:rPr lang="en-US" altLang="zh-CN" sz="1800" smtClean="0">
                  <a:solidFill>
                    <a:srgbClr val="0000FF"/>
                  </a:solidFill>
                  <a:ea typeface="楷体" panose="02010609060101010101" pitchFamily="49" charset="-122"/>
                  <a:cs typeface="Times New Roman" panose="02020603050405020304" pitchFamily="18" charset="0"/>
                </a:rPr>
                <a:t>en=2(vn-1)</a:t>
              </a:r>
              <a:endParaRPr lang="zh-CN" altLang="en-US" sz="1800" smtClean="0">
                <a:solidFill>
                  <a:srgbClr val="0000FF"/>
                </a:solidFill>
                <a:ea typeface="楷体" panose="02010609060101010101" pitchFamily="49" charset="-122"/>
                <a:cs typeface="Times New Roman" panose="02020603050405020304" pitchFamily="18" charset="0"/>
              </a:endParaRPr>
            </a:p>
          </p:txBody>
        </p:sp>
      </p:grpSp>
      <p:pic>
        <p:nvPicPr>
          <p:cNvPr id="14" name="Picture 2"/>
          <p:cNvPicPr>
            <a:picLocks noChangeAspect="1" noChangeArrowheads="1"/>
          </p:cNvPicPr>
          <p:nvPr/>
        </p:nvPicPr>
        <p:blipFill>
          <a:blip r:embed="rId4" cstate="print"/>
          <a:srcRect/>
          <a:stretch>
            <a:fillRect/>
          </a:stretch>
        </p:blipFill>
        <p:spPr bwMode="auto">
          <a:xfrm>
            <a:off x="428596" y="1428736"/>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217</a:t>
            </a:fld>
            <a:endParaRPr lang="en-US" altLang="zh-CN" dirty="0"/>
          </a:p>
        </p:txBody>
      </p:sp>
    </p:spTree>
    <p:extLst>
      <p:ext uri="{BB962C8B-B14F-4D97-AF65-F5344CB8AC3E}">
        <p14:creationId xmlns:p14="http://schemas.microsoft.com/office/powerpoint/2010/main" val="62201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571480"/>
            <a:ext cx="7000924" cy="405683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visited[MaxSize];</a:t>
            </a:r>
          </a:p>
          <a:p>
            <a:pPr algn="l">
              <a:lnSpc>
                <a:spcPts val="2400"/>
              </a:lnSpc>
              <a:spcBef>
                <a:spcPts val="0"/>
              </a:spcBef>
            </a:pP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void DFS2(ALGraph *G，int v，int &amp;vn，int &amp;en)</a:t>
            </a:r>
            <a:endPar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ArcNode *p;</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visited[v]=1;   vn++;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遍历过的顶点数增</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p=G-&gt;adjlist[v].firstarc;</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en++;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试探过的边数增</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(visited[p-&gt;adjvex]==0)</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DFS2(G，p-&gt;adjvex，vn，en);</a:t>
            </a:r>
            <a:endPar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p=p-&gt;nextarc;</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218</a:t>
            </a:fld>
            <a:endParaRPr lang="en-US" altLang="zh-CN" dirty="0"/>
          </a:p>
        </p:txBody>
      </p:sp>
    </p:spTree>
    <p:extLst>
      <p:ext uri="{BB962C8B-B14F-4D97-AF65-F5344CB8AC3E}">
        <p14:creationId xmlns:p14="http://schemas.microsoft.com/office/powerpoint/2010/main" val="1462472094"/>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8143932" cy="3954242"/>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wrap="square" lIns="144000" tIns="180000" bIns="180000" rtlCol="0">
            <a:spAutoFit/>
          </a:bodyPr>
          <a:lstStyle/>
          <a:p>
            <a:pPr algn="l">
              <a:lnSpc>
                <a:spcPts val="2800"/>
              </a:lnSpc>
              <a:spcBef>
                <a:spcPts val="0"/>
              </a:spcBef>
            </a:pP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bool GIsTree(ALGraph *G)      //</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判断无向图</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是否是一棵树</a:t>
            </a: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vn=0，en=0，i;</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(i=0; i&lt;MaxSize; i++)</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visited[i]=0;</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nb-NO"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DFS2(G，0，vn，en);</a:t>
            </a:r>
            <a:endParaRPr lang="zh-CN" alt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(en==2*(vn-1))</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true;  </a:t>
            </a:r>
            <a:endPar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false;</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219</a:t>
            </a:fld>
            <a:endParaRPr lang="en-US" altLang="zh-CN" dirty="0"/>
          </a:p>
        </p:txBody>
      </p:sp>
    </p:spTree>
    <p:extLst>
      <p:ext uri="{BB962C8B-B14F-4D97-AF65-F5344CB8AC3E}">
        <p14:creationId xmlns:p14="http://schemas.microsoft.com/office/powerpoint/2010/main" val="42277441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571472" y="428604"/>
            <a:ext cx="4262438" cy="535531"/>
          </a:xfrm>
          <a:prstGeom prst="rect">
            <a:avLst/>
          </a:prstGeom>
          <a:noFill/>
          <a:ln w="9525">
            <a:noFill/>
            <a:miter lim="800000"/>
          </a:ln>
          <a:effectLst/>
        </p:spPr>
        <p:txBody>
          <a:bodyPr wrap="square">
            <a:spAutoFit/>
          </a:bodyPr>
          <a:lstStyle/>
          <a:p>
            <a:pPr algn="just">
              <a:lnSpc>
                <a:spcPct val="120000"/>
              </a:lnSpc>
              <a:spcBef>
                <a:spcPct val="50000"/>
              </a:spcBef>
            </a:pPr>
            <a:r>
              <a:rPr kumimoji="1" lang="zh-CN" altLang="en-US" dirty="0">
                <a:solidFill>
                  <a:srgbClr val="0000FF"/>
                </a:solidFill>
                <a:latin typeface="楷体" panose="02010609060101010101" pitchFamily="49" charset="-122"/>
                <a:ea typeface="楷体" panose="02010609060101010101" pitchFamily="49" charset="-122"/>
              </a:rPr>
              <a:t>邻接矩阵</a:t>
            </a:r>
            <a:r>
              <a:rPr kumimoji="1" lang="zh-CN" altLang="en-US" dirty="0" smtClean="0">
                <a:solidFill>
                  <a:srgbClr val="0000FF"/>
                </a:solidFill>
                <a:latin typeface="楷体" panose="02010609060101010101" pitchFamily="49" charset="-122"/>
                <a:ea typeface="楷体" panose="02010609060101010101" pitchFamily="49" charset="-122"/>
              </a:rPr>
              <a:t>的主要特点：</a:t>
            </a:r>
            <a:r>
              <a:rPr kumimoji="1" lang="zh-CN" altLang="en-US" dirty="0">
                <a:solidFill>
                  <a:srgbClr val="0000FF"/>
                </a:solidFill>
                <a:latin typeface="楷体" panose="02010609060101010101" pitchFamily="49" charset="-122"/>
                <a:ea typeface="楷体" panose="02010609060101010101" pitchFamily="49" charset="-122"/>
              </a:rPr>
              <a:t>　　　　</a:t>
            </a:r>
          </a:p>
        </p:txBody>
      </p:sp>
      <p:sp>
        <p:nvSpPr>
          <p:cNvPr id="3" name="TextBox 2"/>
          <p:cNvSpPr txBox="1"/>
          <p:nvPr/>
        </p:nvSpPr>
        <p:spPr>
          <a:xfrm>
            <a:off x="785786" y="1142984"/>
            <a:ext cx="5857916" cy="1197957"/>
          </a:xfrm>
          <a:prstGeom prst="rect">
            <a:avLst/>
          </a:prstGeom>
          <a:noFill/>
        </p:spPr>
        <p:txBody>
          <a:bodyPr wrap="square" rtlCol="0">
            <a:spAutoFit/>
          </a:bodyPr>
          <a:lstStyle/>
          <a:p>
            <a:pPr marL="457200" indent="-457200" algn="l">
              <a:lnSpc>
                <a:spcPct val="150000"/>
              </a:lnSpc>
              <a:spcBef>
                <a:spcPct val="50000"/>
              </a:spcBef>
              <a:buBlip>
                <a:blip r:embed="rId2"/>
              </a:buBlip>
            </a:pPr>
            <a:r>
              <a:rPr kumimoji="1" lang="zh-CN" altLang="en-US" sz="2200" dirty="0" smtClean="0">
                <a:latin typeface="楷体" panose="02010609060101010101" pitchFamily="49" charset="-122"/>
                <a:ea typeface="楷体" panose="02010609060101010101" pitchFamily="49" charset="-122"/>
              </a:rPr>
              <a:t>一个图的邻接矩阵表示是唯一的。</a:t>
            </a:r>
          </a:p>
          <a:p>
            <a:pPr marL="457200" indent="-457200" algn="l">
              <a:lnSpc>
                <a:spcPct val="150000"/>
              </a:lnSpc>
              <a:spcBef>
                <a:spcPct val="50000"/>
              </a:spcBef>
              <a:buBlip>
                <a:blip r:embed="rId2"/>
              </a:buBlip>
            </a:pPr>
            <a:r>
              <a:rPr kumimoji="1" lang="zh-CN" altLang="en-US" sz="2200" dirty="0" smtClean="0">
                <a:latin typeface="楷体" panose="02010609060101010101" pitchFamily="49" charset="-122"/>
                <a:ea typeface="楷体" panose="02010609060101010101" pitchFamily="49" charset="-122"/>
              </a:rPr>
              <a:t>特别适合于稠密图的存储。</a:t>
            </a:r>
            <a:endParaRPr lang="zh-CN" altLang="en-US" sz="2200" dirty="0">
              <a:latin typeface="楷体" panose="02010609060101010101" pitchFamily="49" charset="-122"/>
              <a:ea typeface="楷体" panose="02010609060101010101" pitchFamily="49" charset="-122"/>
            </a:endParaRPr>
          </a:p>
        </p:txBody>
      </p:sp>
      <p:grpSp>
        <p:nvGrpSpPr>
          <p:cNvPr id="7" name="组合 6"/>
          <p:cNvGrpSpPr/>
          <p:nvPr/>
        </p:nvGrpSpPr>
        <p:grpSpPr>
          <a:xfrm>
            <a:off x="1428728" y="2358224"/>
            <a:ext cx="4143404" cy="930159"/>
            <a:chOff x="1428728" y="2358224"/>
            <a:chExt cx="4143404" cy="930159"/>
          </a:xfrm>
        </p:grpSpPr>
        <p:cxnSp>
          <p:nvCxnSpPr>
            <p:cNvPr id="5" name="直接箭头连接符 4"/>
            <p:cNvCxnSpPr/>
            <p:nvPr/>
          </p:nvCxnSpPr>
          <p:spPr>
            <a:xfrm rot="5400000" flipH="1" flipV="1">
              <a:off x="2892413" y="2607463"/>
              <a:ext cx="500066"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428728" y="2857496"/>
              <a:ext cx="4143404" cy="430887"/>
            </a:xfrm>
            <a:prstGeom prst="rect">
              <a:avLst/>
            </a:prstGeom>
            <a:noFill/>
          </p:spPr>
          <p:txBody>
            <a:bodyPr wrap="square" rtlCol="0">
              <a:spAutoFit/>
            </a:bodyPr>
            <a:lstStyle/>
            <a:p>
              <a:r>
                <a:rPr kumimoji="1" lang="zh-CN" altLang="en-US" sz="2200" smtClean="0">
                  <a:ea typeface="楷体" panose="02010609060101010101" pitchFamily="49" charset="-122"/>
                  <a:cs typeface="Times New Roman" panose="02020603050405020304" pitchFamily="18" charset="0"/>
                </a:rPr>
                <a:t>邻接矩阵的存储空间为</a:t>
              </a:r>
              <a:r>
                <a:rPr kumimoji="1" lang="en-US" altLang="zh-CN" sz="2200" smtClean="0">
                  <a:ea typeface="楷体" panose="02010609060101010101" pitchFamily="49" charset="-122"/>
                  <a:cs typeface="Times New Roman" panose="02020603050405020304" pitchFamily="18" charset="0"/>
                </a:rPr>
                <a:t>O(</a:t>
              </a:r>
              <a:r>
                <a:rPr kumimoji="1" lang="en-US" altLang="zh-CN" sz="2200" i="1" smtClean="0">
                  <a:ea typeface="楷体" panose="02010609060101010101" pitchFamily="49" charset="-122"/>
                  <a:cs typeface="Times New Roman" panose="02020603050405020304" pitchFamily="18" charset="0"/>
                </a:rPr>
                <a:t>n</a:t>
              </a:r>
              <a:r>
                <a:rPr kumimoji="1" lang="en-US" altLang="zh-CN" sz="2200" baseline="30000" smtClean="0">
                  <a:ea typeface="楷体" panose="02010609060101010101" pitchFamily="49" charset="-122"/>
                  <a:cs typeface="Times New Roman" panose="02020603050405020304" pitchFamily="18" charset="0"/>
                </a:rPr>
                <a:t>2</a:t>
              </a:r>
              <a:r>
                <a:rPr kumimoji="1" lang="en-US" altLang="zh-CN" sz="2200" smtClean="0">
                  <a:ea typeface="楷体" panose="02010609060101010101" pitchFamily="49" charset="-122"/>
                  <a:cs typeface="Times New Roman" panose="02020603050405020304" pitchFamily="18" charset="0"/>
                </a:rPr>
                <a:t>)</a:t>
              </a:r>
              <a:endParaRPr lang="zh-CN" altLang="en-US" sz="2200">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22</a:t>
            </a:fld>
            <a:endParaRPr lang="en-US" altLang="zh-CN"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783818"/>
            <a:ext cx="6572296" cy="904863"/>
          </a:xfrm>
          <a:prstGeom prst="rect">
            <a:avLst/>
          </a:prstGeom>
          <a:noFill/>
        </p:spPr>
        <p:txBody>
          <a:bodyPr wrap="square" rtlCol="0">
            <a:spAutoFit/>
          </a:bodyPr>
          <a:lstStyle/>
          <a:p>
            <a:pPr algn="l"/>
            <a:r>
              <a:rPr lang="zh-CN" altLang="en-US" smtClean="0">
                <a:solidFill>
                  <a:srgbClr val="0000FF"/>
                </a:solidFill>
                <a:ea typeface="楷体" panose="02010609060101010101" pitchFamily="49" charset="-122"/>
                <a:cs typeface="Times New Roman" panose="02020603050405020304" pitchFamily="18" charset="0"/>
              </a:rPr>
              <a:t>      假设一个连通图采用邻接表作为存储结构。试设计一个算法，</a:t>
            </a:r>
            <a:r>
              <a:rPr lang="zh-CN" altLang="en-US" smtClean="0">
                <a:solidFill>
                  <a:srgbClr val="FF00FF"/>
                </a:solidFill>
                <a:ea typeface="楷体" panose="02010609060101010101" pitchFamily="49" charset="-122"/>
                <a:cs typeface="Times New Roman" panose="02020603050405020304" pitchFamily="18" charset="0"/>
              </a:rPr>
              <a:t>判断其中是否存在回路</a:t>
            </a:r>
            <a:r>
              <a:rPr lang="zh-CN" altLang="en-US" smtClean="0">
                <a:solidFill>
                  <a:srgbClr val="0000FF"/>
                </a:solidFill>
                <a:ea typeface="楷体" panose="02010609060101010101" pitchFamily="49" charset="-122"/>
                <a:cs typeface="Times New Roman" panose="02020603050405020304" pitchFamily="18" charset="0"/>
              </a:rPr>
              <a:t>。</a:t>
            </a:r>
            <a:endParaRPr lang="zh-CN" altLang="en-US">
              <a:solidFill>
                <a:srgbClr val="0000FF"/>
              </a:solidFill>
              <a:ea typeface="楷体" panose="02010609060101010101" pitchFamily="49" charset="-122"/>
              <a:cs typeface="Times New Roman" panose="02020603050405020304" pitchFamily="18" charset="0"/>
            </a:endParaRPr>
          </a:p>
        </p:txBody>
      </p:sp>
      <p:sp>
        <p:nvSpPr>
          <p:cNvPr id="3074" name="Rectangle 2"/>
          <p:cNvSpPr>
            <a:spLocks noChangeArrowheads="1"/>
          </p:cNvSpPr>
          <p:nvPr/>
        </p:nvSpPr>
        <p:spPr bwMode="auto">
          <a:xfrm>
            <a:off x="0" y="0"/>
            <a:ext cx="184731" cy="4985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椭圆 5"/>
          <p:cNvSpPr/>
          <p:nvPr/>
        </p:nvSpPr>
        <p:spPr>
          <a:xfrm>
            <a:off x="1071538" y="3396535"/>
            <a:ext cx="396000" cy="528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000" i="1" smtClean="0">
                <a:latin typeface="Times New Roman" panose="02020603050405020304" pitchFamily="18" charset="0"/>
                <a:cs typeface="Times New Roman" panose="02020603050405020304" pitchFamily="18" charset="0"/>
              </a:rPr>
              <a:t>v</a:t>
            </a:r>
            <a:endParaRPr lang="zh-CN" altLang="en-US" sz="2000" i="1">
              <a:latin typeface="Times New Roman" panose="02020603050405020304" pitchFamily="18" charset="0"/>
              <a:cs typeface="Times New Roman" panose="02020603050405020304" pitchFamily="18" charset="0"/>
            </a:endParaRPr>
          </a:p>
        </p:txBody>
      </p:sp>
      <p:sp>
        <p:nvSpPr>
          <p:cNvPr id="7" name="椭圆 6"/>
          <p:cNvSpPr/>
          <p:nvPr/>
        </p:nvSpPr>
        <p:spPr>
          <a:xfrm>
            <a:off x="2643174" y="3396535"/>
            <a:ext cx="396000" cy="528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000" i="1" smtClean="0">
                <a:latin typeface="Times New Roman" panose="02020603050405020304" pitchFamily="18" charset="0"/>
                <a:cs typeface="Times New Roman" panose="02020603050405020304" pitchFamily="18" charset="0"/>
              </a:rPr>
              <a:t>w</a:t>
            </a:r>
            <a:endParaRPr lang="zh-CN" altLang="en-US" sz="2000" i="1">
              <a:latin typeface="Times New Roman" panose="02020603050405020304" pitchFamily="18" charset="0"/>
              <a:cs typeface="Times New Roman" panose="02020603050405020304" pitchFamily="18" charset="0"/>
            </a:endParaRPr>
          </a:p>
        </p:txBody>
      </p:sp>
      <p:sp>
        <p:nvSpPr>
          <p:cNvPr id="8" name="椭圆 7"/>
          <p:cNvSpPr/>
          <p:nvPr/>
        </p:nvSpPr>
        <p:spPr>
          <a:xfrm>
            <a:off x="4176000" y="3396535"/>
            <a:ext cx="396000" cy="528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000" i="1" smtClean="0">
                <a:latin typeface="Times New Roman" panose="02020603050405020304" pitchFamily="18" charset="0"/>
                <a:cs typeface="Times New Roman" panose="02020603050405020304" pitchFamily="18" charset="0"/>
              </a:rPr>
              <a:t>i</a:t>
            </a:r>
            <a:endParaRPr lang="zh-CN" altLang="en-US" sz="2000" i="1">
              <a:latin typeface="Times New Roman" panose="02020603050405020304" pitchFamily="18" charset="0"/>
              <a:cs typeface="Times New Roman" panose="02020603050405020304" pitchFamily="18" charset="0"/>
            </a:endParaRPr>
          </a:p>
        </p:txBody>
      </p:sp>
      <p:sp>
        <p:nvSpPr>
          <p:cNvPr id="12" name="任意多边形 11"/>
          <p:cNvSpPr/>
          <p:nvPr/>
        </p:nvSpPr>
        <p:spPr>
          <a:xfrm>
            <a:off x="1485896" y="3333749"/>
            <a:ext cx="1181100" cy="584200"/>
          </a:xfrm>
          <a:custGeom>
            <a:avLst/>
            <a:gdLst>
              <a:gd name="connsiteX0" fmla="*/ 0 w 1181100"/>
              <a:gd name="connsiteY0" fmla="*/ 270933 h 438150"/>
              <a:gd name="connsiteX1" fmla="*/ 228600 w 1181100"/>
              <a:gd name="connsiteY1" fmla="*/ 143933 h 438150"/>
              <a:gd name="connsiteX2" fmla="*/ 381000 w 1181100"/>
              <a:gd name="connsiteY2" fmla="*/ 4233 h 438150"/>
              <a:gd name="connsiteX3" fmla="*/ 622300 w 1181100"/>
              <a:gd name="connsiteY3" fmla="*/ 169333 h 438150"/>
              <a:gd name="connsiteX4" fmla="*/ 800100 w 1181100"/>
              <a:gd name="connsiteY4" fmla="*/ 410633 h 438150"/>
              <a:gd name="connsiteX5" fmla="*/ 1181100 w 1181100"/>
              <a:gd name="connsiteY5" fmla="*/ 334433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100" h="438150">
                <a:moveTo>
                  <a:pt x="0" y="270933"/>
                </a:moveTo>
                <a:cubicBezTo>
                  <a:pt x="82550" y="229658"/>
                  <a:pt x="165100" y="188383"/>
                  <a:pt x="228600" y="143933"/>
                </a:cubicBezTo>
                <a:cubicBezTo>
                  <a:pt x="292100" y="99483"/>
                  <a:pt x="315383" y="0"/>
                  <a:pt x="381000" y="4233"/>
                </a:cubicBezTo>
                <a:cubicBezTo>
                  <a:pt x="446617" y="8466"/>
                  <a:pt x="552450" y="101600"/>
                  <a:pt x="622300" y="169333"/>
                </a:cubicBezTo>
                <a:cubicBezTo>
                  <a:pt x="692150" y="237066"/>
                  <a:pt x="706967" y="383116"/>
                  <a:pt x="800100" y="410633"/>
                </a:cubicBezTo>
                <a:cubicBezTo>
                  <a:pt x="893233" y="438150"/>
                  <a:pt x="1037166" y="386291"/>
                  <a:pt x="1181100" y="334433"/>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3" name="任意多边形 12"/>
          <p:cNvSpPr/>
          <p:nvPr/>
        </p:nvSpPr>
        <p:spPr>
          <a:xfrm>
            <a:off x="3022596" y="3805058"/>
            <a:ext cx="1168400" cy="448733"/>
          </a:xfrm>
          <a:custGeom>
            <a:avLst/>
            <a:gdLst>
              <a:gd name="connsiteX0" fmla="*/ 0 w 1168400"/>
              <a:gd name="connsiteY0" fmla="*/ 0 h 336550"/>
              <a:gd name="connsiteX1" fmla="*/ 241300 w 1168400"/>
              <a:gd name="connsiteY1" fmla="*/ 127000 h 336550"/>
              <a:gd name="connsiteX2" fmla="*/ 381000 w 1168400"/>
              <a:gd name="connsiteY2" fmla="*/ 279400 h 336550"/>
              <a:gd name="connsiteX3" fmla="*/ 596900 w 1168400"/>
              <a:gd name="connsiteY3" fmla="*/ 304800 h 336550"/>
              <a:gd name="connsiteX4" fmla="*/ 800100 w 1168400"/>
              <a:gd name="connsiteY4" fmla="*/ 88900 h 336550"/>
              <a:gd name="connsiteX5" fmla="*/ 1028700 w 1168400"/>
              <a:gd name="connsiteY5" fmla="*/ 241300 h 336550"/>
              <a:gd name="connsiteX6" fmla="*/ 1168400 w 1168400"/>
              <a:gd name="connsiteY6" fmla="*/ 7620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8400" h="336550">
                <a:moveTo>
                  <a:pt x="0" y="0"/>
                </a:moveTo>
                <a:cubicBezTo>
                  <a:pt x="88900" y="40216"/>
                  <a:pt x="177800" y="80433"/>
                  <a:pt x="241300" y="127000"/>
                </a:cubicBezTo>
                <a:cubicBezTo>
                  <a:pt x="304800" y="173567"/>
                  <a:pt x="321733" y="249767"/>
                  <a:pt x="381000" y="279400"/>
                </a:cubicBezTo>
                <a:cubicBezTo>
                  <a:pt x="440267" y="309033"/>
                  <a:pt x="527050" y="336550"/>
                  <a:pt x="596900" y="304800"/>
                </a:cubicBezTo>
                <a:cubicBezTo>
                  <a:pt x="666750" y="273050"/>
                  <a:pt x="728133" y="99483"/>
                  <a:pt x="800100" y="88900"/>
                </a:cubicBezTo>
                <a:cubicBezTo>
                  <a:pt x="872067" y="78317"/>
                  <a:pt x="967317" y="243417"/>
                  <a:pt x="1028700" y="241300"/>
                </a:cubicBezTo>
                <a:cubicBezTo>
                  <a:pt x="1090083" y="239183"/>
                  <a:pt x="1129241" y="157691"/>
                  <a:pt x="1168400" y="76200"/>
                </a:cubicBezTo>
              </a:path>
            </a:pathLst>
          </a:custGeom>
          <a:ln>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grpSp>
        <p:nvGrpSpPr>
          <p:cNvPr id="24" name="组合 23"/>
          <p:cNvGrpSpPr/>
          <p:nvPr/>
        </p:nvGrpSpPr>
        <p:grpSpPr>
          <a:xfrm>
            <a:off x="2357422" y="4253792"/>
            <a:ext cx="3214710" cy="828260"/>
            <a:chOff x="2214546" y="3190344"/>
            <a:chExt cx="3214710" cy="621195"/>
          </a:xfrm>
        </p:grpSpPr>
        <p:sp>
          <p:nvSpPr>
            <p:cNvPr id="14" name="TextBox 13"/>
            <p:cNvSpPr txBox="1"/>
            <p:nvPr/>
          </p:nvSpPr>
          <p:spPr>
            <a:xfrm>
              <a:off x="2214546" y="3357568"/>
              <a:ext cx="3214710" cy="453971"/>
            </a:xfrm>
            <a:prstGeom prst="rect">
              <a:avLst/>
            </a:prstGeom>
            <a:noFill/>
          </p:spPr>
          <p:txBody>
            <a:bodyPr wrap="square" rtlCol="0">
              <a:spAutoFit/>
            </a:bodyPr>
            <a:lstStyle/>
            <a:p>
              <a:pPr algn="l">
                <a:lnSpc>
                  <a:spcPts val="2000"/>
                </a:lnSpc>
                <a:spcBef>
                  <a:spcPts val="0"/>
                </a:spcBef>
              </a:pPr>
              <a:r>
                <a:rPr lang="zh-CN" altLang="en-US" sz="1800" smtClean="0">
                  <a:solidFill>
                    <a:srgbClr val="0000FF"/>
                  </a:solidFill>
                  <a:ea typeface="楷体" panose="02010609060101010101" pitchFamily="49" charset="-122"/>
                  <a:cs typeface="Times New Roman" panose="02020603050405020304" pitchFamily="18" charset="0"/>
                </a:rPr>
                <a:t>当</a:t>
              </a:r>
              <a:r>
                <a:rPr lang="en-US" sz="1800" smtClean="0">
                  <a:solidFill>
                    <a:srgbClr val="0000FF"/>
                  </a:solidFill>
                  <a:ea typeface="楷体" panose="02010609060101010101" pitchFamily="49" charset="-122"/>
                  <a:cs typeface="Times New Roman" panose="02020603050405020304" pitchFamily="18" charset="0"/>
                </a:rPr>
                <a:t>visited[</a:t>
              </a:r>
              <a:r>
                <a:rPr lang="en-US" sz="1800" i="1" smtClean="0">
                  <a:solidFill>
                    <a:srgbClr val="0000FF"/>
                  </a:solidFill>
                  <a:ea typeface="楷体" panose="02010609060101010101" pitchFamily="49" charset="-122"/>
                  <a:cs typeface="Times New Roman" panose="02020603050405020304" pitchFamily="18" charset="0"/>
                </a:rPr>
                <a:t>w</a:t>
              </a:r>
              <a:r>
                <a:rPr lang="en-US" sz="1800" smtClean="0">
                  <a:solidFill>
                    <a:srgbClr val="0000FF"/>
                  </a:solidFill>
                  <a:ea typeface="楷体" panose="02010609060101010101" pitchFamily="49" charset="-122"/>
                  <a:cs typeface="Times New Roman" panose="02020603050405020304" pitchFamily="18" charset="0"/>
                </a:rPr>
                <a:t>]=1</a:t>
              </a:r>
              <a:r>
                <a:rPr lang="zh-CN" altLang="en-US" sz="1800" smtClean="0">
                  <a:solidFill>
                    <a:srgbClr val="0000FF"/>
                  </a:solidFill>
                  <a:ea typeface="楷体" panose="02010609060101010101" pitchFamily="49" charset="-122"/>
                  <a:cs typeface="Times New Roman" panose="02020603050405020304" pitchFamily="18" charset="0"/>
                </a:rPr>
                <a:t>，</a:t>
              </a:r>
              <a:r>
                <a:rPr lang="en-US" sz="1800" smtClean="0">
                  <a:solidFill>
                    <a:srgbClr val="0000FF"/>
                  </a:solidFill>
                  <a:ea typeface="楷体" panose="02010609060101010101" pitchFamily="49" charset="-122"/>
                  <a:cs typeface="Times New Roman" panose="02020603050405020304" pitchFamily="18" charset="0"/>
                </a:rPr>
                <a:t>visited[</a:t>
              </a:r>
              <a:r>
                <a:rPr lang="en-US" sz="1800" i="1" smtClean="0">
                  <a:solidFill>
                    <a:srgbClr val="0000FF"/>
                  </a:solidFill>
                  <a:ea typeface="楷体" panose="02010609060101010101" pitchFamily="49" charset="-122"/>
                  <a:cs typeface="Times New Roman" panose="02020603050405020304" pitchFamily="18" charset="0"/>
                </a:rPr>
                <a:t>i</a:t>
              </a:r>
              <a:r>
                <a:rPr lang="en-US" sz="1800" smtClean="0">
                  <a:solidFill>
                    <a:srgbClr val="0000FF"/>
                  </a:solidFill>
                  <a:ea typeface="楷体" panose="02010609060101010101" pitchFamily="49" charset="-122"/>
                  <a:cs typeface="Times New Roman" panose="02020603050405020304" pitchFamily="18" charset="0"/>
                </a:rPr>
                <a:t>]=1</a:t>
              </a:r>
              <a:r>
                <a:rPr lang="zh-CN" altLang="en-US" sz="1800" smtClean="0">
                  <a:solidFill>
                    <a:srgbClr val="0000FF"/>
                  </a:solidFill>
                  <a:ea typeface="楷体" panose="02010609060101010101" pitchFamily="49" charset="-122"/>
                  <a:cs typeface="Times New Roman" panose="02020603050405020304" pitchFamily="18" charset="0"/>
                </a:rPr>
                <a:t>时表示顶点</a:t>
              </a:r>
              <a:r>
                <a:rPr lang="en-US" sz="1800" i="1" smtClean="0">
                  <a:solidFill>
                    <a:srgbClr val="0000FF"/>
                  </a:solidFill>
                  <a:ea typeface="楷体" panose="02010609060101010101" pitchFamily="49" charset="-122"/>
                  <a:cs typeface="Times New Roman" panose="02020603050405020304" pitchFamily="18" charset="0"/>
                </a:rPr>
                <a:t>w</a:t>
              </a:r>
              <a:r>
                <a:rPr lang="zh-CN" altLang="en-US" sz="1800" smtClean="0">
                  <a:solidFill>
                    <a:srgbClr val="0000FF"/>
                  </a:solidFill>
                  <a:ea typeface="楷体" panose="02010609060101010101" pitchFamily="49" charset="-122"/>
                  <a:cs typeface="Times New Roman" panose="02020603050405020304" pitchFamily="18" charset="0"/>
                </a:rPr>
                <a:t>到</a:t>
              </a:r>
              <a:r>
                <a:rPr lang="en-US" sz="1800" i="1" smtClean="0">
                  <a:solidFill>
                    <a:srgbClr val="0000FF"/>
                  </a:solidFill>
                  <a:ea typeface="楷体" panose="02010609060101010101" pitchFamily="49" charset="-122"/>
                  <a:cs typeface="Times New Roman" panose="02020603050405020304" pitchFamily="18" charset="0"/>
                </a:rPr>
                <a:t>i</a:t>
              </a:r>
              <a:r>
                <a:rPr lang="zh-CN" altLang="en-US" sz="1800" smtClean="0">
                  <a:solidFill>
                    <a:srgbClr val="0000FF"/>
                  </a:solidFill>
                  <a:ea typeface="楷体" panose="02010609060101010101" pitchFamily="49" charset="-122"/>
                  <a:cs typeface="Times New Roman" panose="02020603050405020304" pitchFamily="18" charset="0"/>
                </a:rPr>
                <a:t>存在一条路径</a:t>
              </a:r>
            </a:p>
          </p:txBody>
        </p:sp>
        <p:cxnSp>
          <p:nvCxnSpPr>
            <p:cNvPr id="17" name="直接箭头连接符 16"/>
            <p:cNvCxnSpPr/>
            <p:nvPr/>
          </p:nvCxnSpPr>
          <p:spPr>
            <a:xfrm rot="16200000" flipV="1">
              <a:off x="3536149" y="3226063"/>
              <a:ext cx="214314" cy="14287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cxnSp>
        <p:nvCxnSpPr>
          <p:cNvPr id="19" name="直接箭头连接符 18"/>
          <p:cNvCxnSpPr/>
          <p:nvPr/>
        </p:nvCxnSpPr>
        <p:spPr>
          <a:xfrm rot="10800000" flipV="1">
            <a:off x="3022596" y="3636308"/>
            <a:ext cx="1153404" cy="0"/>
          </a:xfrm>
          <a:prstGeom prst="straightConnector1">
            <a:avLst/>
          </a:prstGeom>
          <a:ln>
            <a:solidFill>
              <a:srgbClr val="FF00FF"/>
            </a:solidFill>
            <a:tailEnd type="arrow"/>
          </a:ln>
        </p:spPr>
        <p:style>
          <a:lnRef idx="2">
            <a:schemeClr val="accent6"/>
          </a:lnRef>
          <a:fillRef idx="0">
            <a:schemeClr val="accent6"/>
          </a:fillRef>
          <a:effectRef idx="1">
            <a:schemeClr val="accent6"/>
          </a:effectRef>
          <a:fontRef idx="minor">
            <a:schemeClr val="tx1"/>
          </a:fontRef>
        </p:style>
      </p:cxnSp>
      <p:grpSp>
        <p:nvGrpSpPr>
          <p:cNvPr id="23" name="组合 22"/>
          <p:cNvGrpSpPr/>
          <p:nvPr/>
        </p:nvGrpSpPr>
        <p:grpSpPr>
          <a:xfrm>
            <a:off x="2143108" y="2381243"/>
            <a:ext cx="3571900" cy="1143008"/>
            <a:chOff x="2000232" y="1785932"/>
            <a:chExt cx="3571900" cy="857256"/>
          </a:xfrm>
        </p:grpSpPr>
        <p:sp>
          <p:nvSpPr>
            <p:cNvPr id="15" name="TextBox 14"/>
            <p:cNvSpPr txBox="1"/>
            <p:nvPr/>
          </p:nvSpPr>
          <p:spPr>
            <a:xfrm>
              <a:off x="2000232" y="1785932"/>
              <a:ext cx="3571900" cy="453971"/>
            </a:xfrm>
            <a:prstGeom prst="rect">
              <a:avLst/>
            </a:prstGeom>
            <a:noFill/>
          </p:spPr>
          <p:txBody>
            <a:bodyPr wrap="square" rtlCol="0">
              <a:spAutoFit/>
            </a:bodyPr>
            <a:lstStyle/>
            <a:p>
              <a:pPr algn="l">
                <a:lnSpc>
                  <a:spcPts val="2000"/>
                </a:lnSpc>
                <a:spcBef>
                  <a:spcPts val="0"/>
                </a:spcBef>
              </a:pPr>
              <a:r>
                <a:rPr lang="zh-CN" altLang="en-US" sz="1800" smtClean="0">
                  <a:solidFill>
                    <a:srgbClr val="0000FF"/>
                  </a:solidFill>
                  <a:ea typeface="楷体" panose="02010609060101010101" pitchFamily="49" charset="-122"/>
                  <a:cs typeface="Times New Roman" panose="02020603050405020304" pitchFamily="18" charset="0"/>
                </a:rPr>
                <a:t>若顶点</a:t>
              </a:r>
              <a:r>
                <a:rPr lang="en-US" sz="1800" i="1" smtClean="0">
                  <a:solidFill>
                    <a:srgbClr val="0000FF"/>
                  </a:solidFill>
                  <a:ea typeface="楷体" panose="02010609060101010101" pitchFamily="49" charset="-122"/>
                  <a:cs typeface="Times New Roman" panose="02020603050405020304" pitchFamily="18" charset="0"/>
                </a:rPr>
                <a:t>i</a:t>
              </a:r>
              <a:r>
                <a:rPr lang="zh-CN" altLang="en-US" sz="1800" smtClean="0">
                  <a:solidFill>
                    <a:srgbClr val="0000FF"/>
                  </a:solidFill>
                  <a:ea typeface="楷体" panose="02010609060101010101" pitchFamily="49" charset="-122"/>
                  <a:cs typeface="Times New Roman" panose="02020603050405020304" pitchFamily="18" charset="0"/>
                </a:rPr>
                <a:t>有一个邻接点</a:t>
              </a:r>
              <a:r>
                <a:rPr lang="en-US" sz="1800" i="1" smtClean="0">
                  <a:solidFill>
                    <a:srgbClr val="0000FF"/>
                  </a:solidFill>
                  <a:ea typeface="楷体" panose="02010609060101010101" pitchFamily="49" charset="-122"/>
                  <a:cs typeface="Times New Roman" panose="02020603050405020304" pitchFamily="18" charset="0"/>
                </a:rPr>
                <a:t>w</a:t>
              </a:r>
              <a:r>
                <a:rPr lang="zh-CN" altLang="en-US" sz="1800" smtClean="0">
                  <a:solidFill>
                    <a:srgbClr val="0000FF"/>
                  </a:solidFill>
                  <a:ea typeface="楷体" panose="02010609060101010101" pitchFamily="49" charset="-122"/>
                  <a:cs typeface="Times New Roman" panose="02020603050405020304" pitchFamily="18" charset="0"/>
                </a:rPr>
                <a:t>，表示</a:t>
              </a:r>
              <a:r>
                <a:rPr lang="en-US" sz="1800" i="1" smtClean="0">
                  <a:solidFill>
                    <a:srgbClr val="0000FF"/>
                  </a:solidFill>
                  <a:ea typeface="楷体" panose="02010609060101010101" pitchFamily="49" charset="-122"/>
                  <a:cs typeface="Times New Roman" panose="02020603050405020304" pitchFamily="18" charset="0"/>
                </a:rPr>
                <a:t>i</a:t>
              </a:r>
              <a:r>
                <a:rPr lang="zh-CN" altLang="en-US" sz="1800" smtClean="0">
                  <a:solidFill>
                    <a:srgbClr val="0000FF"/>
                  </a:solidFill>
                  <a:ea typeface="楷体" panose="02010609060101010101" pitchFamily="49" charset="-122"/>
                  <a:cs typeface="Times New Roman" panose="02020603050405020304" pitchFamily="18" charset="0"/>
                </a:rPr>
                <a:t>到</a:t>
              </a:r>
              <a:r>
                <a:rPr lang="en-US" sz="1800" i="1" smtClean="0">
                  <a:solidFill>
                    <a:srgbClr val="0000FF"/>
                  </a:solidFill>
                  <a:ea typeface="楷体" panose="02010609060101010101" pitchFamily="49" charset="-122"/>
                  <a:cs typeface="Times New Roman" panose="02020603050405020304" pitchFamily="18" charset="0"/>
                </a:rPr>
                <a:t>w</a:t>
              </a:r>
              <a:r>
                <a:rPr lang="zh-CN" altLang="en-US" sz="1800" smtClean="0">
                  <a:solidFill>
                    <a:srgbClr val="0000FF"/>
                  </a:solidFill>
                  <a:ea typeface="楷体" panose="02010609060101010101" pitchFamily="49" charset="-122"/>
                  <a:cs typeface="Times New Roman" panose="02020603050405020304" pitchFamily="18" charset="0"/>
                </a:rPr>
                <a:t>存在一条路径，从而构成回路</a:t>
              </a:r>
            </a:p>
          </p:txBody>
        </p:sp>
        <p:cxnSp>
          <p:nvCxnSpPr>
            <p:cNvPr id="21" name="直接箭头连接符 20"/>
            <p:cNvCxnSpPr/>
            <p:nvPr/>
          </p:nvCxnSpPr>
          <p:spPr>
            <a:xfrm rot="16200000" flipH="1">
              <a:off x="3250397" y="2464593"/>
              <a:ext cx="285752" cy="7143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27" name="组合 26"/>
          <p:cNvGrpSpPr/>
          <p:nvPr/>
        </p:nvGrpSpPr>
        <p:grpSpPr>
          <a:xfrm>
            <a:off x="4714876" y="3452012"/>
            <a:ext cx="1214446" cy="477054"/>
            <a:chOff x="4572000" y="2589012"/>
            <a:chExt cx="1214446" cy="357791"/>
          </a:xfrm>
        </p:grpSpPr>
        <p:sp>
          <p:nvSpPr>
            <p:cNvPr id="25" name="TextBox 24"/>
            <p:cNvSpPr txBox="1"/>
            <p:nvPr/>
          </p:nvSpPr>
          <p:spPr>
            <a:xfrm>
              <a:off x="5000628" y="2589012"/>
              <a:ext cx="785818" cy="357791"/>
            </a:xfrm>
            <a:prstGeom prst="rect">
              <a:avLst/>
            </a:prstGeom>
            <a:noFill/>
          </p:spPr>
          <p:txBody>
            <a:bodyPr wrap="square" rtlCol="0">
              <a:spAutoFit/>
            </a:bodyPr>
            <a:lstStyle/>
            <a:p>
              <a:pPr algn="l">
                <a:lnSpc>
                  <a:spcPts val="3000"/>
                </a:lnSpc>
                <a:spcBef>
                  <a:spcPts val="0"/>
                </a:spcBef>
              </a:pPr>
              <a:r>
                <a:rPr lang="zh-CN" altLang="en-US" sz="1800" smtClean="0">
                  <a:solidFill>
                    <a:srgbClr val="C00000"/>
                  </a:solidFill>
                  <a:latin typeface="微软雅黑" panose="020B0503020204020204" charset="-122"/>
                  <a:ea typeface="微软雅黑" panose="020B0503020204020204" charset="-122"/>
                  <a:cs typeface="Times New Roman" panose="02020603050405020304" pitchFamily="18" charset="0"/>
                </a:rPr>
                <a:t>回路</a:t>
              </a:r>
            </a:p>
          </p:txBody>
        </p:sp>
        <p:sp>
          <p:nvSpPr>
            <p:cNvPr id="26" name="左箭头 25"/>
            <p:cNvSpPr/>
            <p:nvPr/>
          </p:nvSpPr>
          <p:spPr>
            <a:xfrm>
              <a:off x="4572000" y="2676526"/>
              <a:ext cx="285752" cy="214314"/>
            </a:xfrm>
            <a:prstGeom prst="left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pic>
        <p:nvPicPr>
          <p:cNvPr id="22" name="Picture 2"/>
          <p:cNvPicPr>
            <a:picLocks noChangeAspect="1" noChangeArrowheads="1"/>
          </p:cNvPicPr>
          <p:nvPr/>
        </p:nvPicPr>
        <p:blipFill>
          <a:blip r:embed="rId3" cstate="print"/>
          <a:srcRect/>
          <a:stretch>
            <a:fillRect/>
          </a:stretch>
        </p:blipFill>
        <p:spPr bwMode="auto">
          <a:xfrm>
            <a:off x="285720" y="761982"/>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220</a:t>
            </a:fld>
            <a:endParaRPr lang="en-US" altLang="zh-CN" dirty="0"/>
          </a:p>
        </p:txBody>
      </p:sp>
    </p:spTree>
    <p:extLst>
      <p:ext uri="{BB962C8B-B14F-4D97-AF65-F5344CB8AC3E}">
        <p14:creationId xmlns:p14="http://schemas.microsoft.com/office/powerpoint/2010/main" val="413836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trips(downRight)">
                                      <p:cBhvr>
                                        <p:cTn id="11" dur="1000"/>
                                        <p:tgtEl>
                                          <p:spTgt spid="12"/>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trips(downRight)">
                                      <p:cBhvr>
                                        <p:cTn id="19" dur="1000"/>
                                        <p:tgtEl>
                                          <p:spTgt spid="13"/>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8" presetClass="entr" presetSubtype="12"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strips(downLeft)">
                                      <p:cBhvr>
                                        <p:cTn id="30" dur="1000"/>
                                        <p:tgtEl>
                                          <p:spTgt spid="19"/>
                                        </p:tgtEl>
                                      </p:cBhvr>
                                    </p:animEffect>
                                  </p:childTnLst>
                                </p:cTn>
                              </p:par>
                            </p:childTnLst>
                          </p:cTn>
                        </p:par>
                        <p:par>
                          <p:cTn id="31" fill="hold">
                            <p:stCondLst>
                              <p:cond delay="1000"/>
                            </p:stCondLst>
                            <p:childTnLst>
                              <p:par>
                                <p:cTn id="32" presetID="1" presetClass="entr" presetSubtype="0"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childTnLst>
                          </p:cTn>
                        </p:par>
                        <p:par>
                          <p:cTn id="38" fill="hold">
                            <p:stCondLst>
                              <p:cond delay="0"/>
                            </p:stCondLst>
                            <p:childTnLst>
                              <p:par>
                                <p:cTn id="39" presetID="26" presetClass="emph" presetSubtype="0" fill="hold" grpId="1" nodeType="afterEffect">
                                  <p:stCondLst>
                                    <p:cond delay="0"/>
                                  </p:stCondLst>
                                  <p:childTnLst>
                                    <p:animEffect transition="out" filter="fade">
                                      <p:cBhvr>
                                        <p:cTn id="40" dur="500" tmFilter="0, 0; .2, .5; .8, .5; 1, 0"/>
                                        <p:tgtEl>
                                          <p:spTgt spid="8"/>
                                        </p:tgtEl>
                                      </p:cBhvr>
                                    </p:animEffect>
                                    <p:animScale>
                                      <p:cBhvr>
                                        <p:cTn id="41" dur="250" autoRev="1" fill="hold"/>
                                        <p:tgtEl>
                                          <p:spTgt spid="8"/>
                                        </p:tgtEl>
                                      </p:cBhvr>
                                      <p:by x="105000" y="105000"/>
                                    </p:animScale>
                                  </p:childTnLst>
                                </p:cTn>
                              </p:par>
                            </p:childTnLst>
                          </p:cTn>
                        </p:par>
                        <p:par>
                          <p:cTn id="42" fill="hold">
                            <p:stCondLst>
                              <p:cond delay="500"/>
                            </p:stCondLst>
                            <p:childTnLst>
                              <p:par>
                                <p:cTn id="43" presetID="26" presetClass="emph" presetSubtype="0" fill="hold" nodeType="afterEffect">
                                  <p:stCondLst>
                                    <p:cond delay="0"/>
                                  </p:stCondLst>
                                  <p:childTnLst>
                                    <p:animEffect transition="out" filter="fade">
                                      <p:cBhvr>
                                        <p:cTn id="44" dur="500" tmFilter="0, 0; .2, .5; .8, .5; 1, 0"/>
                                        <p:tgtEl>
                                          <p:spTgt spid="19"/>
                                        </p:tgtEl>
                                      </p:cBhvr>
                                    </p:animEffect>
                                    <p:animScale>
                                      <p:cBhvr>
                                        <p:cTn id="45" dur="250" autoRev="1" fill="hold"/>
                                        <p:tgtEl>
                                          <p:spTgt spid="19"/>
                                        </p:tgtEl>
                                      </p:cBhvr>
                                      <p:by x="105000" y="105000"/>
                                    </p:animScale>
                                  </p:childTnLst>
                                </p:cTn>
                              </p:par>
                            </p:childTnLst>
                          </p:cTn>
                        </p:par>
                        <p:par>
                          <p:cTn id="46" fill="hold">
                            <p:stCondLst>
                              <p:cond delay="1000"/>
                            </p:stCondLst>
                            <p:childTnLst>
                              <p:par>
                                <p:cTn id="47" presetID="26" presetClass="emph" presetSubtype="0" fill="hold" grpId="1" nodeType="afterEffect">
                                  <p:stCondLst>
                                    <p:cond delay="0"/>
                                  </p:stCondLst>
                                  <p:childTnLst>
                                    <p:animEffect transition="out" filter="fade">
                                      <p:cBhvr>
                                        <p:cTn id="48" dur="500" tmFilter="0, 0; .2, .5; .8, .5; 1, 0"/>
                                        <p:tgtEl>
                                          <p:spTgt spid="7"/>
                                        </p:tgtEl>
                                      </p:cBhvr>
                                    </p:animEffect>
                                    <p:animScale>
                                      <p:cBhvr>
                                        <p:cTn id="49" dur="250" autoRev="1" fill="hold"/>
                                        <p:tgtEl>
                                          <p:spTgt spid="7"/>
                                        </p:tgtEl>
                                      </p:cBhvr>
                                      <p:by x="105000" y="105000"/>
                                    </p:animScale>
                                  </p:childTnLst>
                                </p:cTn>
                              </p:par>
                            </p:childTnLst>
                          </p:cTn>
                        </p:par>
                        <p:par>
                          <p:cTn id="50" fill="hold">
                            <p:stCondLst>
                              <p:cond delay="1500"/>
                            </p:stCondLst>
                            <p:childTnLst>
                              <p:par>
                                <p:cTn id="51" presetID="26" presetClass="emph" presetSubtype="0" fill="hold" grpId="1" nodeType="afterEffect">
                                  <p:stCondLst>
                                    <p:cond delay="0"/>
                                  </p:stCondLst>
                                  <p:childTnLst>
                                    <p:animEffect transition="out" filter="fade">
                                      <p:cBhvr>
                                        <p:cTn id="52" dur="500" tmFilter="0, 0; .2, .5; .8, .5; 1, 0"/>
                                        <p:tgtEl>
                                          <p:spTgt spid="13"/>
                                        </p:tgtEl>
                                      </p:cBhvr>
                                    </p:animEffect>
                                    <p:animScale>
                                      <p:cBhvr>
                                        <p:cTn id="53"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7" grpId="1" bldLvl="0" animBg="1"/>
      <p:bldP spid="8" grpId="0" bldLvl="0" animBg="1"/>
      <p:bldP spid="8" grpId="1" bldLvl="0" animBg="1"/>
      <p:bldP spid="12" grpId="0" bldLvl="0" animBg="1"/>
      <p:bldP spid="13" grpId="0" bldLvl="0" animBg="1"/>
      <p:bldP spid="13" grpId="1" bldLvl="0" animBg="1"/>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8001056" cy="46723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216000" bIns="144000" rtlCol="0">
            <a:spAutoFit/>
          </a:bodyPr>
          <a:lstStyle/>
          <a:p>
            <a:pPr algn="l">
              <a:lnSpc>
                <a:spcPts val="2400"/>
              </a:lnSpc>
              <a:spcBef>
                <a:spcPts val="0"/>
              </a:spcBef>
            </a:pPr>
            <a:r>
              <a:rPr lang="en-US" sz="18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void Cycle(ALGraph *G，int v，bool  &amp;has)</a:t>
            </a:r>
            <a:endParaRPr lang="zh-CN" altLang="en-US" sz="18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调用时</a:t>
            </a: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has</a:t>
            </a:r>
            <a:r>
              <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置初值</a:t>
            </a: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false</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ArcNode *p;	int w;</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visited[v]=1;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置已访问标记</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p=G-&gt;adjlist[v].firstarc;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指向顶点</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的第一个邻接点</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w=p-&gt;adjvex;</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(visited[</a:t>
            </a: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a:t>
            </a: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若顶点</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未访问</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递归访问它</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18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Cycle(G，w，has);</a:t>
            </a:r>
            <a:endParaRPr lang="zh-CN" altLang="en-US" sz="18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else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又找到了已访问过的顶点说明有回路</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has=true;</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p=p-&gt;nextarc;		</a:t>
            </a:r>
            <a:r>
              <a:rPr 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找下一个邻接点</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221</a:t>
            </a:fld>
            <a:endParaRPr lang="en-US" altLang="zh-CN" dirty="0"/>
          </a:p>
        </p:txBody>
      </p:sp>
    </p:spTree>
    <p:extLst>
      <p:ext uri="{BB962C8B-B14F-4D97-AF65-F5344CB8AC3E}">
        <p14:creationId xmlns:p14="http://schemas.microsoft.com/office/powerpoint/2010/main" val="4028543865"/>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8001056" cy="344128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216000" bIns="144000" rtlCol="0">
            <a:spAutoFit/>
          </a:bodyPr>
          <a:lstStyle/>
          <a:p>
            <a:pPr algn="l">
              <a:lnSpc>
                <a:spcPts val="2400"/>
              </a:lnSpc>
              <a:spcBef>
                <a:spcPts val="0"/>
              </a:spcBef>
            </a:pPr>
            <a:r>
              <a:rPr lang="en-US" sz="18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bool HasCycle(ALGraph *G)       </a:t>
            </a:r>
            <a:r>
              <a:rPr lang="en-US" sz="18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判断有向图</a:t>
            </a:r>
            <a:r>
              <a:rPr lang="en-US" altLang="zh-CN" sz="18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18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中是否有回路</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bool has=false;</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(int i=0;i&lt;G-&gt;n;i++)</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lnSpc>
                <a:spcPts val="2400"/>
              </a:lnSpc>
              <a:spcBef>
                <a:spcPts val="0"/>
              </a:spcBef>
            </a:pPr>
            <a:r>
              <a:rPr lang="en-US" sz="18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Cycle(G，i，has);</a:t>
            </a:r>
            <a:endParaRPr lang="zh-CN" altLang="en-US" sz="18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(has) return true;</a:t>
            </a: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lnSpc>
                <a:spcPts val="2400"/>
              </a:lnSpc>
              <a:spcBef>
                <a:spcPts val="0"/>
              </a:spcBef>
            </a:pPr>
            <a:r>
              <a:rPr lang="en-US" altLang="zh-CN"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false;</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400"/>
              </a:lnSpc>
              <a:spcBef>
                <a:spcPts val="0"/>
              </a:spcBef>
            </a:pPr>
            <a:r>
              <a:rPr 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8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222</a:t>
            </a:fld>
            <a:endParaRPr lang="en-US" altLang="zh-CN" dirty="0"/>
          </a:p>
        </p:txBody>
      </p:sp>
    </p:spTree>
    <p:extLst>
      <p:ext uri="{BB962C8B-B14F-4D97-AF65-F5344CB8AC3E}">
        <p14:creationId xmlns:p14="http://schemas.microsoft.com/office/powerpoint/2010/main" val="428451772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2976" y="1333485"/>
            <a:ext cx="6858048" cy="861774"/>
          </a:xfrm>
          <a:prstGeom prst="rect">
            <a:avLst/>
          </a:prstGeom>
          <a:noFill/>
        </p:spPr>
        <p:txBody>
          <a:bodyPr wrap="square" rtlCol="0">
            <a:spAutoFit/>
          </a:bodyPr>
          <a:lstStyle/>
          <a:p>
            <a:pPr algn="l">
              <a:lnSpc>
                <a:spcPts val="3000"/>
              </a:lnSpc>
              <a:spcBef>
                <a:spcPts val="0"/>
              </a:spcBef>
            </a:pPr>
            <a:r>
              <a:rPr lang="zh-CN" altLang="en-US" smtClean="0">
                <a:solidFill>
                  <a:srgbClr val="0000FF"/>
                </a:solidFill>
                <a:ea typeface="楷体" panose="02010609060101010101" pitchFamily="49" charset="-122"/>
                <a:cs typeface="Times New Roman" panose="02020603050405020304" pitchFamily="18" charset="0"/>
              </a:rPr>
              <a:t>        假设图</a:t>
            </a:r>
            <a:r>
              <a:rPr lang="nb-NO" smtClean="0">
                <a:solidFill>
                  <a:srgbClr val="0000FF"/>
                </a:solidFill>
                <a:ea typeface="楷体" panose="02010609060101010101" pitchFamily="49" charset="-122"/>
                <a:cs typeface="Times New Roman" panose="02020603050405020304" pitchFamily="18" charset="0"/>
              </a:rPr>
              <a:t>G</a:t>
            </a:r>
            <a:r>
              <a:rPr lang="zh-CN" altLang="en-US" smtClean="0">
                <a:solidFill>
                  <a:srgbClr val="0000FF"/>
                </a:solidFill>
                <a:ea typeface="楷体" panose="02010609060101010101" pitchFamily="49" charset="-122"/>
                <a:cs typeface="Times New Roman" panose="02020603050405020304" pitchFamily="18" charset="0"/>
              </a:rPr>
              <a:t>采用邻接表存储。设计一个算法，求</a:t>
            </a:r>
            <a:r>
              <a:rPr lang="zh-CN" altLang="en-US" smtClean="0">
                <a:solidFill>
                  <a:srgbClr val="FF00FF"/>
                </a:solidFill>
                <a:ea typeface="楷体" panose="02010609060101010101" pitchFamily="49" charset="-122"/>
                <a:cs typeface="Times New Roman" panose="02020603050405020304" pitchFamily="18" charset="0"/>
              </a:rPr>
              <a:t>不带权无向连通图</a:t>
            </a:r>
            <a:r>
              <a:rPr lang="en-US" smtClean="0">
                <a:solidFill>
                  <a:srgbClr val="FF00FF"/>
                </a:solidFill>
                <a:ea typeface="楷体" panose="02010609060101010101" pitchFamily="49" charset="-122"/>
                <a:cs typeface="Times New Roman" panose="02020603050405020304" pitchFamily="18" charset="0"/>
              </a:rPr>
              <a:t>G</a:t>
            </a:r>
            <a:r>
              <a:rPr lang="zh-CN" altLang="en-US" smtClean="0">
                <a:solidFill>
                  <a:srgbClr val="FF00FF"/>
                </a:solidFill>
                <a:ea typeface="楷体" panose="02010609060101010101" pitchFamily="49" charset="-122"/>
                <a:cs typeface="Times New Roman" panose="02020603050405020304" pitchFamily="18" charset="0"/>
              </a:rPr>
              <a:t>中距离顶点</a:t>
            </a:r>
            <a:r>
              <a:rPr lang="en-US" i="1" smtClean="0">
                <a:solidFill>
                  <a:srgbClr val="FF00FF"/>
                </a:solidFill>
                <a:ea typeface="楷体" panose="02010609060101010101" pitchFamily="49" charset="-122"/>
                <a:cs typeface="Times New Roman" panose="02020603050405020304" pitchFamily="18" charset="0"/>
              </a:rPr>
              <a:t>v</a:t>
            </a:r>
            <a:r>
              <a:rPr lang="zh-CN" altLang="en-US" smtClean="0">
                <a:solidFill>
                  <a:srgbClr val="FF00FF"/>
                </a:solidFill>
                <a:ea typeface="楷体" panose="02010609060101010101" pitchFamily="49" charset="-122"/>
                <a:cs typeface="Times New Roman" panose="02020603050405020304" pitchFamily="18" charset="0"/>
              </a:rPr>
              <a:t>最远的一个顶点</a:t>
            </a:r>
            <a:r>
              <a:rPr lang="zh-CN" altLang="en-US" smtClean="0">
                <a:solidFill>
                  <a:srgbClr val="0000FF"/>
                </a:solidFill>
                <a:ea typeface="楷体" panose="02010609060101010101" pitchFamily="49" charset="-122"/>
                <a:cs typeface="Times New Roman" panose="02020603050405020304" pitchFamily="18" charset="0"/>
              </a:rPr>
              <a:t>。</a:t>
            </a:r>
          </a:p>
        </p:txBody>
      </p:sp>
      <p:sp>
        <p:nvSpPr>
          <p:cNvPr id="5" name="TextBox 4"/>
          <p:cNvSpPr txBox="1"/>
          <p:nvPr/>
        </p:nvSpPr>
        <p:spPr>
          <a:xfrm>
            <a:off x="785786" y="380979"/>
            <a:ext cx="407196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BFS</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遍历算法应用示例</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6" name="椭圆 5"/>
          <p:cNvSpPr/>
          <p:nvPr/>
        </p:nvSpPr>
        <p:spPr>
          <a:xfrm>
            <a:off x="2390760" y="4191006"/>
            <a:ext cx="432000" cy="432000"/>
          </a:xfrm>
          <a:prstGeom prst="ellipse">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2000" i="1" smtClean="0">
                <a:latin typeface="Times New Roman" panose="02020603050405020304" pitchFamily="18" charset="0"/>
                <a:cs typeface="Times New Roman" panose="02020603050405020304" pitchFamily="18" charset="0"/>
              </a:rPr>
              <a:t>v</a:t>
            </a:r>
            <a:endParaRPr lang="zh-CN" altLang="en-US" sz="2000" i="1">
              <a:latin typeface="Times New Roman" panose="02020603050405020304" pitchFamily="18" charset="0"/>
              <a:cs typeface="Times New Roman" panose="02020603050405020304" pitchFamily="18" charset="0"/>
            </a:endParaRPr>
          </a:p>
        </p:txBody>
      </p:sp>
      <p:grpSp>
        <p:nvGrpSpPr>
          <p:cNvPr id="17" name="组合 16"/>
          <p:cNvGrpSpPr/>
          <p:nvPr/>
        </p:nvGrpSpPr>
        <p:grpSpPr>
          <a:xfrm>
            <a:off x="1890694" y="3616504"/>
            <a:ext cx="1418870" cy="1676576"/>
            <a:chOff x="3428992" y="2569502"/>
            <a:chExt cx="1418870" cy="1257432"/>
          </a:xfrm>
        </p:grpSpPr>
        <p:sp>
          <p:nvSpPr>
            <p:cNvPr id="9" name="椭圆 8"/>
            <p:cNvSpPr/>
            <p:nvPr/>
          </p:nvSpPr>
          <p:spPr>
            <a:xfrm>
              <a:off x="3571868" y="2714626"/>
              <a:ext cx="1071570" cy="1000132"/>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p:cNvSpPr/>
            <p:nvPr/>
          </p:nvSpPr>
          <p:spPr>
            <a:xfrm>
              <a:off x="4487862" y="3046416"/>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0" name="椭圆 9"/>
            <p:cNvSpPr/>
            <p:nvPr/>
          </p:nvSpPr>
          <p:spPr>
            <a:xfrm>
              <a:off x="4023648" y="3556934"/>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椭圆 10"/>
            <p:cNvSpPr/>
            <p:nvPr/>
          </p:nvSpPr>
          <p:spPr>
            <a:xfrm>
              <a:off x="3998248" y="2569502"/>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 name="椭圆 7"/>
            <p:cNvSpPr/>
            <p:nvPr/>
          </p:nvSpPr>
          <p:spPr>
            <a:xfrm>
              <a:off x="3428992" y="3071816"/>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grpSp>
        <p:nvGrpSpPr>
          <p:cNvPr id="18" name="组合 17"/>
          <p:cNvGrpSpPr/>
          <p:nvPr/>
        </p:nvGrpSpPr>
        <p:grpSpPr>
          <a:xfrm>
            <a:off x="1571604" y="3238499"/>
            <a:ext cx="2000264" cy="2381267"/>
            <a:chOff x="3109902" y="2285998"/>
            <a:chExt cx="2000264" cy="1785950"/>
          </a:xfrm>
        </p:grpSpPr>
        <p:sp>
          <p:nvSpPr>
            <p:cNvPr id="12" name="椭圆 11"/>
            <p:cNvSpPr/>
            <p:nvPr/>
          </p:nvSpPr>
          <p:spPr>
            <a:xfrm>
              <a:off x="3109902" y="2285998"/>
              <a:ext cx="2000264" cy="1785950"/>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椭圆 12"/>
            <p:cNvSpPr/>
            <p:nvPr/>
          </p:nvSpPr>
          <p:spPr>
            <a:xfrm>
              <a:off x="3286116" y="3687110"/>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4" name="椭圆 13"/>
            <p:cNvSpPr/>
            <p:nvPr/>
          </p:nvSpPr>
          <p:spPr>
            <a:xfrm>
              <a:off x="4714876" y="3569634"/>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5" name="椭圆 14"/>
            <p:cNvSpPr/>
            <p:nvPr/>
          </p:nvSpPr>
          <p:spPr>
            <a:xfrm>
              <a:off x="4641190" y="2357436"/>
              <a:ext cx="360000" cy="270000"/>
            </a:xfrm>
            <a:prstGeom prst="ellipse">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k</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6" name="椭圆 15"/>
            <p:cNvSpPr/>
            <p:nvPr/>
          </p:nvSpPr>
          <p:spPr>
            <a:xfrm>
              <a:off x="3214678" y="2426626"/>
              <a:ext cx="360000" cy="270000"/>
            </a:xfrm>
            <a:prstGeom prst="ellipse">
              <a:avLst/>
            </a:prstGeom>
            <a:ln>
              <a:tailEnd type="stealth" w="med" len="lg"/>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grpSp>
      <p:sp>
        <p:nvSpPr>
          <p:cNvPr id="19" name="TextBox 18"/>
          <p:cNvSpPr txBox="1"/>
          <p:nvPr/>
        </p:nvSpPr>
        <p:spPr>
          <a:xfrm>
            <a:off x="3929058" y="3238500"/>
            <a:ext cx="4929222" cy="1982466"/>
          </a:xfrm>
          <a:prstGeom prst="rect">
            <a:avLst/>
          </a:prstGeom>
          <a:noFill/>
        </p:spPr>
        <p:txBody>
          <a:bodyPr wrap="square" rtlCol="0">
            <a:spAutoFit/>
          </a:bodyPr>
          <a:lstStyle/>
          <a:p>
            <a:pPr marL="342900" indent="-342900" algn="l">
              <a:lnSpc>
                <a:spcPts val="3000"/>
              </a:lnSpc>
              <a:spcBef>
                <a:spcPts val="0"/>
              </a:spcBef>
              <a:buBlip>
                <a:blip r:embed="rId2"/>
              </a:buBlip>
            </a:pPr>
            <a:r>
              <a:rPr lang="zh-CN" altLang="en-US" sz="2200" smtClean="0">
                <a:solidFill>
                  <a:srgbClr val="0000FF"/>
                </a:solidFill>
                <a:ea typeface="楷体" panose="02010609060101010101" pitchFamily="49" charset="-122"/>
                <a:cs typeface="Times New Roman" panose="02020603050405020304" pitchFamily="18" charset="0"/>
              </a:rPr>
              <a:t>最外圈中的任何一个顶点是最远的顶点</a:t>
            </a:r>
            <a:endParaRPr lang="en-US" altLang="zh-CN" sz="2200" smtClean="0">
              <a:solidFill>
                <a:srgbClr val="0000FF"/>
              </a:solidFill>
              <a:ea typeface="楷体" panose="02010609060101010101" pitchFamily="49" charset="-122"/>
              <a:cs typeface="Times New Roman" panose="02020603050405020304" pitchFamily="18" charset="0"/>
            </a:endParaRPr>
          </a:p>
          <a:p>
            <a:pPr marL="342900" indent="-342900" algn="l">
              <a:lnSpc>
                <a:spcPts val="3000"/>
              </a:lnSpc>
              <a:spcBef>
                <a:spcPts val="0"/>
              </a:spcBef>
              <a:buBlip>
                <a:blip r:embed="rId2"/>
              </a:buBlip>
            </a:pPr>
            <a:r>
              <a:rPr lang="en-US" altLang="zh-CN" sz="2200" smtClean="0">
                <a:solidFill>
                  <a:srgbClr val="0000FF"/>
                </a:solidFill>
                <a:ea typeface="楷体" panose="02010609060101010101" pitchFamily="49" charset="-122"/>
                <a:cs typeface="Times New Roman" panose="02020603050405020304" pitchFamily="18" charset="0"/>
              </a:rPr>
              <a:t>BFS</a:t>
            </a:r>
            <a:r>
              <a:rPr lang="zh-CN" altLang="en-US" sz="2200" smtClean="0">
                <a:solidFill>
                  <a:srgbClr val="0000FF"/>
                </a:solidFill>
                <a:ea typeface="楷体" panose="02010609060101010101" pitchFamily="49" charset="-122"/>
                <a:cs typeface="Times New Roman" panose="02020603050405020304" pitchFamily="18" charset="0"/>
              </a:rPr>
              <a:t>遍历完毕，队列中最后一个出队且没有相邻访问顶点的顶点</a:t>
            </a:r>
            <a:r>
              <a:rPr lang="en-US" altLang="zh-CN" sz="2200" i="1" smtClean="0">
                <a:solidFill>
                  <a:srgbClr val="FF00FF"/>
                </a:solidFill>
                <a:ea typeface="楷体" panose="02010609060101010101" pitchFamily="49" charset="-122"/>
                <a:cs typeface="Times New Roman" panose="02020603050405020304" pitchFamily="18" charset="0"/>
              </a:rPr>
              <a:t>k</a:t>
            </a:r>
            <a:r>
              <a:rPr lang="zh-CN" altLang="en-US" sz="2200" smtClean="0">
                <a:solidFill>
                  <a:srgbClr val="0000FF"/>
                </a:solidFill>
                <a:ea typeface="楷体" panose="02010609060101010101" pitchFamily="49" charset="-122"/>
                <a:cs typeface="Times New Roman" panose="02020603050405020304" pitchFamily="18" charset="0"/>
              </a:rPr>
              <a:t>属于该圈中的顶点</a:t>
            </a:r>
          </a:p>
        </p:txBody>
      </p:sp>
      <p:pic>
        <p:nvPicPr>
          <p:cNvPr id="22" name="Picture 2"/>
          <p:cNvPicPr>
            <a:picLocks noChangeAspect="1" noChangeArrowheads="1"/>
          </p:cNvPicPr>
          <p:nvPr/>
        </p:nvPicPr>
        <p:blipFill>
          <a:blip r:embed="rId3" cstate="print"/>
          <a:srcRect/>
          <a:stretch>
            <a:fillRect/>
          </a:stretch>
        </p:blipFill>
        <p:spPr bwMode="auto">
          <a:xfrm>
            <a:off x="285720" y="1428736"/>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223</a:t>
            </a:fld>
            <a:endParaRPr lang="en-US" altLang="zh-CN" dirty="0"/>
          </a:p>
        </p:txBody>
      </p:sp>
    </p:spTree>
    <p:extLst>
      <p:ext uri="{BB962C8B-B14F-4D97-AF65-F5344CB8AC3E}">
        <p14:creationId xmlns:p14="http://schemas.microsoft.com/office/powerpoint/2010/main" val="128378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9" grpId="0"/>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7572428" cy="316339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44000" rtlCol="0">
            <a:spAutoFit/>
          </a:bodyPr>
          <a:lstStyle/>
          <a:p>
            <a:pPr algn="l">
              <a:lnSpc>
                <a:spcPts val="2800"/>
              </a:lnSpc>
              <a:spcBef>
                <a:spcPts val="0"/>
              </a:spcBef>
            </a:pP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int Maxdist(ALGraph *G，int v)</a:t>
            </a:r>
            <a:endPar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ArcNode *p;</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Qu[MAXV]，front=0，rear=0;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队列及队头、尾指针</a:t>
            </a: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visited[MAXV]，i，j，k;</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(i=0;i&lt;G-&gt;n;i++)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初始化访问标志数组</a:t>
            </a: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visited[i]=0;</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rear++;Qu[rear]=v;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顶点</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进队</a:t>
            </a:r>
          </a:p>
          <a:p>
            <a:pPr algn="l">
              <a:lnSpc>
                <a:spcPts val="28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visited[v]=1;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标记</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已访问</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224</a:t>
            </a:fld>
            <a:endParaRPr lang="en-US" altLang="zh-CN" dirty="0"/>
          </a:p>
        </p:txBody>
      </p:sp>
    </p:spTree>
    <p:extLst>
      <p:ext uri="{BB962C8B-B14F-4D97-AF65-F5344CB8AC3E}">
        <p14:creationId xmlns:p14="http://schemas.microsoft.com/office/powerpoint/2010/main" val="119929836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95227"/>
            <a:ext cx="8429684" cy="454616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wrap="square" lIns="144000" tIns="108000" bIns="0" rtlCol="0">
            <a:spAutoFit/>
          </a:bodyPr>
          <a:lstStyle/>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(rear!=front)</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front=(front+1)%MAXV;</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k=Qu[front];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顶点出队</a:t>
            </a: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p=G-&gt;adjlist[k].firstarc;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找第一个邻接点</a:t>
            </a: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所有未访问过的邻接点进队</a:t>
            </a: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j=p-&gt;adjvex;</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visited[j]==0</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若</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未访问过</a:t>
            </a:r>
          </a:p>
          <a:p>
            <a:pPr algn="l">
              <a:lnSpc>
                <a:spcPts val="30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0000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visited[j]=1;		</a:t>
            </a:r>
            <a:r>
              <a:rPr lang="en-US" sz="2000" smtClean="0">
                <a:solidFill>
                  <a:srgbClr val="0070C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将顶点</a:t>
            </a:r>
            <a:r>
              <a:rPr lang="en-US" sz="2000" smtClean="0">
                <a:solidFill>
                  <a:srgbClr val="0070C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smtClean="0">
                <a:solidFill>
                  <a:srgbClr val="0070C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进队</a:t>
            </a:r>
          </a:p>
          <a:p>
            <a:pPr algn="l">
              <a:lnSpc>
                <a:spcPts val="2200"/>
              </a:lnSpc>
              <a:spcBef>
                <a:spcPts val="0"/>
              </a:spcBef>
            </a:pPr>
            <a:r>
              <a:rPr lang="en-US" sz="2000" smtClean="0">
                <a:solidFill>
                  <a:srgbClr val="0000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rear=(rear+1)%MAXV;Qu[rear]=j; </a:t>
            </a:r>
            <a:endParaRPr lang="zh-CN" altLang="en-US" sz="2000" smtClean="0">
              <a:solidFill>
                <a:srgbClr val="0000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sz="2000" smtClean="0">
                <a:solidFill>
                  <a:srgbClr val="0000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endParaRPr>
          </a:p>
          <a:p>
            <a:pPr algn="l">
              <a:lnSpc>
                <a:spcPts val="30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p=p-&gt;nextarc;		</a:t>
            </a:r>
            <a:r>
              <a:rPr 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找下一个邻接点</a:t>
            </a: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k;</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225</a:t>
            </a:fld>
            <a:endParaRPr lang="en-US" altLang="zh-CN" dirty="0"/>
          </a:p>
        </p:txBody>
      </p:sp>
    </p:spTree>
    <p:extLst>
      <p:ext uri="{BB962C8B-B14F-4D97-AF65-F5344CB8AC3E}">
        <p14:creationId xmlns:p14="http://schemas.microsoft.com/office/powerpoint/2010/main" val="312105343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123741" y="2824482"/>
            <a:ext cx="4897438" cy="837152"/>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a:solidFill>
                  <a:srgbClr val="FF3300"/>
                </a:solidFill>
                <a:effectLst>
                  <a:outerShdw blurRad="38100" dist="38100" dir="2700000" algn="tl">
                    <a:srgbClr val="000000"/>
                  </a:outerShdw>
                </a:effectLst>
              </a:rPr>
              <a:t>━━</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226</a:t>
            </a:fld>
            <a:endParaRPr lang="en-US" altLang="zh-CN" dirty="0"/>
          </a:p>
        </p:txBody>
      </p:sp>
    </p:spTree>
    <p:extLst>
      <p:ext uri="{BB962C8B-B14F-4D97-AF65-F5344CB8AC3E}">
        <p14:creationId xmlns:p14="http://schemas.microsoft.com/office/powerpoint/2010/main" val="803795351"/>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descr="纸莎草纸">
            <a:hlinkClick r:id="rId4" action="ppaction://hlinksldjump"/>
          </p:cNvPr>
          <p:cNvSpPr>
            <a:spLocks noChangeArrowheads="1"/>
          </p:cNvSpPr>
          <p:nvPr/>
        </p:nvSpPr>
        <p:spPr bwMode="auto">
          <a:xfrm>
            <a:off x="2357422" y="285728"/>
            <a:ext cx="3500462" cy="70788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ct val="0"/>
              </a:spcBef>
            </a:pP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第</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8</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章</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小结（</a:t>
            </a:r>
            <a:r>
              <a:rPr lang="en-US" altLang="zh-CN"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2</a:t>
            </a:r>
            <a:r>
              <a:rPr lang="zh-CN" altLang="en-US" sz="3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a:t>
            </a:r>
            <a:r>
              <a:rPr lang="zh-CN" altLang="en-US" sz="4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rPr>
              <a:t> </a:t>
            </a:r>
            <a:endParaRPr lang="zh-CN" altLang="en-US" sz="40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ea typeface="隶书" pitchFamily="49" charset="-122"/>
              <a:cs typeface="Times New Roman" panose="02020603050405020304" pitchFamily="18" charset="0"/>
            </a:endParaRPr>
          </a:p>
        </p:txBody>
      </p:sp>
      <p:grpSp>
        <p:nvGrpSpPr>
          <p:cNvPr id="16" name="组合 15"/>
          <p:cNvGrpSpPr/>
          <p:nvPr/>
        </p:nvGrpSpPr>
        <p:grpSpPr>
          <a:xfrm>
            <a:off x="785786" y="1904990"/>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dirty="0" smtClean="0">
                  <a:solidFill>
                    <a:srgbClr val="FF0000"/>
                  </a:solidFill>
                  <a:effectLst>
                    <a:outerShdw blurRad="38100" dist="38100" dir="2700000" algn="tl">
                      <a:srgbClr val="000000"/>
                    </a:outerShdw>
                  </a:effectLst>
                  <a:ea typeface="宋体" panose="02010600030101010101" pitchFamily="2" charset="-122"/>
                </a:rPr>
                <a:t>1</a:t>
              </a:r>
              <a:endParaRPr lang="en-AU" sz="2800" b="0" dirty="0">
                <a:solidFill>
                  <a:srgbClr val="FF0000"/>
                </a:solidFill>
                <a:effectLst>
                  <a:outerShdw blurRad="38100" dist="38100" dir="2700000" algn="tl">
                    <a:srgbClr val="000000"/>
                  </a:outerShdw>
                </a:effectLst>
                <a:ea typeface="宋体" panose="02010600030101010101" pitchFamily="2" charset="-122"/>
              </a:endParaRPr>
            </a:p>
          </p:txBody>
        </p:sp>
      </p:grpSp>
      <p:sp>
        <p:nvSpPr>
          <p:cNvPr id="12" name="TextBox 11"/>
          <p:cNvSpPr txBox="1"/>
          <p:nvPr/>
        </p:nvSpPr>
        <p:spPr>
          <a:xfrm>
            <a:off x="1643042" y="1995398"/>
            <a:ext cx="3929090" cy="533288"/>
          </a:xfrm>
          <a:prstGeom prst="rect">
            <a:avLst/>
          </a:prstGeom>
          <a:noFill/>
        </p:spPr>
        <p:txBody>
          <a:bodyPr wrap="square" rtlCol="0">
            <a:spAutoFit/>
          </a:bodyPr>
          <a:lstStyle/>
          <a:p>
            <a:pPr algn="l"/>
            <a:r>
              <a:rPr lang="zh-CN" altLang="en-US" sz="2800" smtClean="0">
                <a:solidFill>
                  <a:srgbClr val="FF0000"/>
                </a:solidFill>
                <a:latin typeface="微软雅黑" panose="020B0503020204020204" charset="-122"/>
                <a:ea typeface="微软雅黑" panose="020B0503020204020204" charset="-122"/>
              </a:rPr>
              <a:t>  生成树和最小生成树</a:t>
            </a:r>
            <a:endParaRPr lang="zh-CN" altLang="en-US" sz="2800">
              <a:solidFill>
                <a:srgbClr val="FF0000"/>
              </a:solidFill>
              <a:latin typeface="微软雅黑" panose="020B0503020204020204" charset="-122"/>
              <a:ea typeface="微软雅黑" panose="020B0503020204020204" charset="-122"/>
            </a:endParaRPr>
          </a:p>
        </p:txBody>
      </p:sp>
      <p:pic>
        <p:nvPicPr>
          <p:cNvPr id="22" name="Picture 2"/>
          <p:cNvPicPr>
            <a:picLocks noChangeAspect="1" noChangeArrowheads="1"/>
          </p:cNvPicPr>
          <p:nvPr/>
        </p:nvPicPr>
        <p:blipFill>
          <a:blip r:embed="rId5"/>
          <a:srcRect/>
          <a:stretch>
            <a:fillRect/>
          </a:stretch>
        </p:blipFill>
        <p:spPr bwMode="auto">
          <a:xfrm>
            <a:off x="142844" y="190477"/>
            <a:ext cx="1799630" cy="1524011"/>
          </a:xfrm>
          <a:prstGeom prst="rect">
            <a:avLst/>
          </a:prstGeom>
          <a:noFill/>
          <a:ln w="9525">
            <a:noFill/>
            <a:miter lim="800000"/>
            <a:headEnd/>
            <a:tailEnd/>
          </a:ln>
          <a:effectLst/>
        </p:spPr>
      </p:pic>
      <p:sp>
        <p:nvSpPr>
          <p:cNvPr id="11" name="TextBox 10"/>
          <p:cNvSpPr txBox="1"/>
          <p:nvPr/>
        </p:nvSpPr>
        <p:spPr>
          <a:xfrm>
            <a:off x="1857356" y="2857497"/>
            <a:ext cx="4214842"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rPr>
              <a:t>生成树和最小生成树定义</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14" name="TextBox 13"/>
          <p:cNvSpPr txBox="1"/>
          <p:nvPr/>
        </p:nvSpPr>
        <p:spPr>
          <a:xfrm>
            <a:off x="571472" y="4476757"/>
            <a:ext cx="1571636"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带权连通图</a:t>
            </a:r>
          </a:p>
        </p:txBody>
      </p:sp>
      <p:grpSp>
        <p:nvGrpSpPr>
          <p:cNvPr id="25" name="组合 24"/>
          <p:cNvGrpSpPr/>
          <p:nvPr/>
        </p:nvGrpSpPr>
        <p:grpSpPr>
          <a:xfrm>
            <a:off x="2000232" y="4095754"/>
            <a:ext cx="2428892" cy="874191"/>
            <a:chOff x="2000232" y="3071815"/>
            <a:chExt cx="2428892" cy="655643"/>
          </a:xfrm>
        </p:grpSpPr>
        <p:sp>
          <p:nvSpPr>
            <p:cNvPr id="15" name="TextBox 14"/>
            <p:cNvSpPr txBox="1"/>
            <p:nvPr/>
          </p:nvSpPr>
          <p:spPr>
            <a:xfrm>
              <a:off x="3428992" y="3357568"/>
              <a:ext cx="1000132" cy="357790"/>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生成树</a:t>
              </a:r>
            </a:p>
          </p:txBody>
        </p:sp>
        <p:sp>
          <p:nvSpPr>
            <p:cNvPr id="19" name="右箭头 18"/>
            <p:cNvSpPr/>
            <p:nvPr/>
          </p:nvSpPr>
          <p:spPr>
            <a:xfrm>
              <a:off x="2143108" y="3513144"/>
              <a:ext cx="1285884"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20" name="TextBox 19"/>
            <p:cNvSpPr txBox="1"/>
            <p:nvPr/>
          </p:nvSpPr>
          <p:spPr>
            <a:xfrm>
              <a:off x="2000232" y="3071815"/>
              <a:ext cx="1785950" cy="357790"/>
            </a:xfrm>
            <a:prstGeom prst="rect">
              <a:avLst/>
            </a:prstGeom>
            <a:noFill/>
          </p:spPr>
          <p:txBody>
            <a:bodyPr wrap="square" rtlCol="0">
              <a:spAutoFit/>
            </a:bodyPr>
            <a:lstStyle/>
            <a:p>
              <a:pPr algn="l">
                <a:lnSpc>
                  <a:spcPts val="3000"/>
                </a:lnSpc>
                <a:spcBef>
                  <a:spcPts val="0"/>
                </a:spcBef>
              </a:pPr>
              <a:r>
                <a:rPr lang="zh-CN" altLang="en-US" sz="1600" smtClean="0">
                  <a:solidFill>
                    <a:srgbClr val="FF00FF"/>
                  </a:solidFill>
                  <a:ea typeface="楷体" panose="02010609060101010101" pitchFamily="49" charset="-122"/>
                  <a:cs typeface="Times New Roman" panose="02020603050405020304" pitchFamily="18" charset="0"/>
                </a:rPr>
                <a:t>极小连通子图</a:t>
              </a:r>
            </a:p>
          </p:txBody>
        </p:sp>
      </p:grpSp>
      <p:grpSp>
        <p:nvGrpSpPr>
          <p:cNvPr id="26" name="组合 25"/>
          <p:cNvGrpSpPr/>
          <p:nvPr/>
        </p:nvGrpSpPr>
        <p:grpSpPr>
          <a:xfrm>
            <a:off x="4500562" y="4095754"/>
            <a:ext cx="3429024" cy="874191"/>
            <a:chOff x="4500562" y="3071815"/>
            <a:chExt cx="3429024" cy="655643"/>
          </a:xfrm>
        </p:grpSpPr>
        <p:sp>
          <p:nvSpPr>
            <p:cNvPr id="18" name="TextBox 17"/>
            <p:cNvSpPr txBox="1"/>
            <p:nvPr/>
          </p:nvSpPr>
          <p:spPr>
            <a:xfrm>
              <a:off x="6429388" y="3357568"/>
              <a:ext cx="1500198" cy="357790"/>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最小生成树</a:t>
              </a:r>
            </a:p>
          </p:txBody>
        </p:sp>
        <p:sp>
          <p:nvSpPr>
            <p:cNvPr id="21" name="TextBox 20"/>
            <p:cNvSpPr txBox="1"/>
            <p:nvPr/>
          </p:nvSpPr>
          <p:spPr>
            <a:xfrm>
              <a:off x="4500562" y="3071815"/>
              <a:ext cx="1928826" cy="357790"/>
            </a:xfrm>
            <a:prstGeom prst="rect">
              <a:avLst/>
            </a:prstGeom>
            <a:noFill/>
          </p:spPr>
          <p:txBody>
            <a:bodyPr wrap="square" rtlCol="0">
              <a:spAutoFit/>
            </a:bodyPr>
            <a:lstStyle/>
            <a:p>
              <a:pPr algn="l">
                <a:lnSpc>
                  <a:spcPts val="3000"/>
                </a:lnSpc>
                <a:spcBef>
                  <a:spcPts val="0"/>
                </a:spcBef>
              </a:pPr>
              <a:r>
                <a:rPr lang="zh-CN" altLang="en-US" sz="1600" smtClean="0">
                  <a:solidFill>
                    <a:srgbClr val="FF00FF"/>
                  </a:solidFill>
                  <a:ea typeface="楷体" panose="02010609060101010101" pitchFamily="49" charset="-122"/>
                  <a:cs typeface="Times New Roman" panose="02020603050405020304" pitchFamily="18" charset="0"/>
                </a:rPr>
                <a:t>所有边权值和最小</a:t>
              </a:r>
            </a:p>
          </p:txBody>
        </p:sp>
        <p:sp>
          <p:nvSpPr>
            <p:cNvPr id="24" name="右箭头 23"/>
            <p:cNvSpPr/>
            <p:nvPr/>
          </p:nvSpPr>
          <p:spPr>
            <a:xfrm>
              <a:off x="4500562" y="3513144"/>
              <a:ext cx="185738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227</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3500462" cy="453522"/>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构建生成树的方法</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4" name="TextBox 3"/>
          <p:cNvSpPr txBox="1"/>
          <p:nvPr/>
        </p:nvSpPr>
        <p:spPr>
          <a:xfrm>
            <a:off x="1071538" y="1238235"/>
            <a:ext cx="4929222" cy="1015663"/>
          </a:xfrm>
          <a:prstGeom prst="rect">
            <a:avLst/>
          </a:prstGeom>
          <a:noFill/>
        </p:spPr>
        <p:txBody>
          <a:bodyPr wrap="square" rtlCol="0">
            <a:spAutoFit/>
          </a:bodyPr>
          <a:lstStyle/>
          <a:p>
            <a:pPr marL="457200" indent="-457200" algn="l">
              <a:lnSpc>
                <a:spcPct val="1500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深度优先遍历   </a:t>
            </a:r>
            <a:r>
              <a:rPr lang="zh-CN" altLang="en-US" sz="2000" smtClean="0">
                <a:solidFill>
                  <a:srgbClr val="FF00FF"/>
                </a:solidFill>
                <a:ea typeface="楷体" panose="02010609060101010101" pitchFamily="49" charset="-122"/>
                <a:cs typeface="Times New Roman" panose="02020603050405020304" pitchFamily="18" charset="0"/>
                <a:sym typeface="Wingdings" panose="05000000000000000000"/>
              </a:rPr>
              <a:t>  </a:t>
            </a:r>
            <a:r>
              <a:rPr lang="zh-CN" altLang="en-US" sz="2000" smtClean="0">
                <a:solidFill>
                  <a:srgbClr val="0000FF"/>
                </a:solidFill>
                <a:ea typeface="楷体" panose="02010609060101010101" pitchFamily="49" charset="-122"/>
                <a:cs typeface="Times New Roman" panose="02020603050405020304" pitchFamily="18" charset="0"/>
              </a:rPr>
              <a:t>深度优先生成树</a:t>
            </a:r>
            <a:endParaRPr lang="en-US" altLang="zh-CN" sz="2000" smtClean="0">
              <a:solidFill>
                <a:srgbClr val="0000FF"/>
              </a:solidFill>
              <a:ea typeface="楷体" panose="02010609060101010101" pitchFamily="49" charset="-122"/>
              <a:cs typeface="Times New Roman" panose="02020603050405020304" pitchFamily="18" charset="0"/>
              <a:sym typeface="Wingdings" panose="05000000000000000000"/>
            </a:endParaRPr>
          </a:p>
          <a:p>
            <a:pPr marL="457200" indent="-457200" algn="l">
              <a:lnSpc>
                <a:spcPct val="1500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广度优先遍历   </a:t>
            </a:r>
            <a:r>
              <a:rPr lang="zh-CN" altLang="en-US" sz="2000" smtClean="0">
                <a:solidFill>
                  <a:srgbClr val="FF00FF"/>
                </a:solidFill>
                <a:ea typeface="楷体" panose="02010609060101010101" pitchFamily="49" charset="-122"/>
                <a:cs typeface="Times New Roman" panose="02020603050405020304" pitchFamily="18" charset="0"/>
                <a:sym typeface="Wingdings" panose="05000000000000000000"/>
              </a:rPr>
              <a:t>  </a:t>
            </a:r>
            <a:r>
              <a:rPr lang="zh-CN" altLang="en-US" sz="2000" smtClean="0">
                <a:solidFill>
                  <a:srgbClr val="0000FF"/>
                </a:solidFill>
                <a:ea typeface="楷体" panose="02010609060101010101" pitchFamily="49" charset="-122"/>
                <a:cs typeface="Times New Roman" panose="02020603050405020304" pitchFamily="18" charset="0"/>
              </a:rPr>
              <a:t>广度优先生成树</a:t>
            </a:r>
            <a:endParaRPr lang="en-US" altLang="zh-CN" sz="2000" smtClean="0">
              <a:solidFill>
                <a:srgbClr val="0000FF"/>
              </a:solidFill>
              <a:ea typeface="楷体" panose="02010609060101010101" pitchFamily="49" charset="-122"/>
              <a:cs typeface="Times New Roman" panose="02020603050405020304" pitchFamily="18" charset="0"/>
              <a:sym typeface="Wingdings" panose="05000000000000000000"/>
            </a:endParaRPr>
          </a:p>
        </p:txBody>
      </p:sp>
      <p:sp>
        <p:nvSpPr>
          <p:cNvPr id="29" name="TextBox 28"/>
          <p:cNvSpPr txBox="1"/>
          <p:nvPr/>
        </p:nvSpPr>
        <p:spPr>
          <a:xfrm>
            <a:off x="1071538" y="2952747"/>
            <a:ext cx="5429288"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广度优先生成树高度 </a:t>
            </a:r>
            <a:r>
              <a:rPr lang="zh-CN" altLang="en-US" sz="2000" smtClean="0">
                <a:solidFill>
                  <a:srgbClr val="FF00FF"/>
                </a:solidFill>
                <a:ea typeface="楷体" panose="02010609060101010101" pitchFamily="49" charset="-122"/>
                <a:cs typeface="Times New Roman" panose="02020603050405020304" pitchFamily="18" charset="0"/>
              </a:rPr>
              <a:t> </a:t>
            </a:r>
            <a:r>
              <a:rPr lang="zh-CN" altLang="en-US" sz="2000" smtClean="0">
                <a:solidFill>
                  <a:srgbClr val="FF00FF"/>
                </a:solidFill>
                <a:latin typeface="宋体" panose="02010600030101010101" pitchFamily="2" charset="-122"/>
                <a:ea typeface="宋体" panose="02010600030101010101" pitchFamily="2" charset="-122"/>
                <a:cs typeface="Times New Roman" panose="02020603050405020304" pitchFamily="18" charset="0"/>
              </a:rPr>
              <a:t>≤</a:t>
            </a:r>
            <a:r>
              <a:rPr lang="zh-CN" altLang="en-US" sz="2000" smtClean="0">
                <a:solidFill>
                  <a:srgbClr val="0000FF"/>
                </a:solidFill>
                <a:latin typeface="宋体" panose="02010600030101010101" pitchFamily="2" charset="-122"/>
                <a:ea typeface="宋体" panose="02010600030101010101" pitchFamily="2" charset="-122"/>
                <a:cs typeface="Times New Roman" panose="02020603050405020304" pitchFamily="18" charset="0"/>
              </a:rPr>
              <a:t> </a:t>
            </a:r>
            <a:r>
              <a:rPr lang="zh-CN" altLang="en-US" sz="20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深</a:t>
            </a:r>
            <a:r>
              <a:rPr lang="zh-CN" altLang="en-US" sz="2000" smtClean="0">
                <a:solidFill>
                  <a:srgbClr val="0000FF"/>
                </a:solidFill>
                <a:ea typeface="楷体" panose="02010609060101010101" pitchFamily="49" charset="-122"/>
                <a:cs typeface="Times New Roman" panose="02020603050405020304" pitchFamily="18" charset="0"/>
              </a:rPr>
              <a:t>度优先生成树高度</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228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508229"/>
            <a:ext cx="6429420" cy="1462644"/>
          </a:xfrm>
          <a:prstGeom prst="rect">
            <a:avLst/>
          </a:prstGeom>
          <a:noFill/>
        </p:spPr>
        <p:txBody>
          <a:bodyPr wrap="square" rtlCol="0">
            <a:spAutoFit/>
          </a:bodyPr>
          <a:lstStyle/>
          <a:p>
            <a:pPr algn="l"/>
            <a:r>
              <a:rPr lang="zh-CN" altLang="en-US" smtClean="0">
                <a:solidFill>
                  <a:srgbClr val="0000FF"/>
                </a:solidFill>
                <a:ea typeface="楷体" panose="02010609060101010101" pitchFamily="49" charset="-122"/>
                <a:cs typeface="Times New Roman" panose="02020603050405020304" pitchFamily="18" charset="0"/>
              </a:rPr>
              <a:t>若一个具有</a:t>
            </a:r>
            <a:r>
              <a:rPr lang="en-US" i="1" smtClean="0">
                <a:solidFill>
                  <a:srgbClr val="0000FF"/>
                </a:solidFill>
                <a:ea typeface="楷体" panose="02010609060101010101" pitchFamily="49" charset="-122"/>
                <a:cs typeface="Times New Roman" panose="02020603050405020304" pitchFamily="18" charset="0"/>
              </a:rPr>
              <a:t>n</a:t>
            </a:r>
            <a:r>
              <a:rPr lang="zh-CN" altLang="en-US" smtClean="0">
                <a:solidFill>
                  <a:srgbClr val="0000FF"/>
                </a:solidFill>
                <a:ea typeface="楷体" panose="02010609060101010101" pitchFamily="49" charset="-122"/>
                <a:cs typeface="Times New Roman" panose="02020603050405020304" pitchFamily="18" charset="0"/>
              </a:rPr>
              <a:t>个顶点和</a:t>
            </a:r>
            <a:r>
              <a:rPr lang="en-US" i="1" smtClean="0">
                <a:solidFill>
                  <a:srgbClr val="0000FF"/>
                </a:solidFill>
                <a:ea typeface="楷体" panose="02010609060101010101" pitchFamily="49" charset="-122"/>
                <a:cs typeface="Times New Roman" panose="02020603050405020304" pitchFamily="18" charset="0"/>
              </a:rPr>
              <a:t>e</a:t>
            </a:r>
            <a:r>
              <a:rPr lang="zh-CN" altLang="en-US" smtClean="0">
                <a:solidFill>
                  <a:srgbClr val="0000FF"/>
                </a:solidFill>
                <a:ea typeface="楷体" panose="02010609060101010101" pitchFamily="49" charset="-122"/>
                <a:cs typeface="Times New Roman" panose="02020603050405020304" pitchFamily="18" charset="0"/>
              </a:rPr>
              <a:t>条边的无向图是一个森林（</a:t>
            </a:r>
            <a:r>
              <a:rPr lang="en-US" i="1" smtClean="0">
                <a:solidFill>
                  <a:srgbClr val="0000FF"/>
                </a:solidFill>
                <a:ea typeface="楷体" panose="02010609060101010101" pitchFamily="49" charset="-122"/>
                <a:cs typeface="Times New Roman" panose="02020603050405020304" pitchFamily="18" charset="0"/>
              </a:rPr>
              <a:t>n</a:t>
            </a:r>
            <a:r>
              <a:rPr lang="en-US" smtClean="0">
                <a:solidFill>
                  <a:srgbClr val="0000FF"/>
                </a:solidFill>
                <a:ea typeface="楷体" panose="02010609060101010101" pitchFamily="49" charset="-122"/>
                <a:cs typeface="Times New Roman" panose="02020603050405020304" pitchFamily="18" charset="0"/>
              </a:rPr>
              <a:t>&gt;</a:t>
            </a:r>
            <a:r>
              <a:rPr lang="en-US" i="1" smtClean="0">
                <a:solidFill>
                  <a:srgbClr val="0000FF"/>
                </a:solidFill>
                <a:ea typeface="楷体" panose="02010609060101010101" pitchFamily="49" charset="-122"/>
                <a:cs typeface="Times New Roman" panose="02020603050405020304" pitchFamily="18" charset="0"/>
              </a:rPr>
              <a:t>e</a:t>
            </a:r>
            <a:r>
              <a:rPr lang="zh-CN" altLang="en-US" smtClean="0">
                <a:solidFill>
                  <a:srgbClr val="0000FF"/>
                </a:solidFill>
                <a:ea typeface="楷体" panose="02010609060101010101" pitchFamily="49" charset="-122"/>
                <a:cs typeface="Times New Roman" panose="02020603050405020304" pitchFamily="18" charset="0"/>
              </a:rPr>
              <a:t>），则该森林必有（    ）棵树。</a:t>
            </a:r>
          </a:p>
          <a:p>
            <a:pPr algn="l"/>
            <a:r>
              <a:rPr lang="en-US" smtClean="0">
                <a:solidFill>
                  <a:srgbClr val="0000FF"/>
                </a:solidFill>
                <a:ea typeface="楷体" panose="02010609060101010101" pitchFamily="49" charset="-122"/>
                <a:cs typeface="Times New Roman" panose="02020603050405020304" pitchFamily="18" charset="0"/>
              </a:rPr>
              <a:t>          A.</a:t>
            </a:r>
            <a:r>
              <a:rPr lang="en-US" i="1" smtClean="0">
                <a:solidFill>
                  <a:srgbClr val="0000FF"/>
                </a:solidFill>
                <a:ea typeface="楷体" panose="02010609060101010101" pitchFamily="49" charset="-122"/>
                <a:cs typeface="Times New Roman" panose="02020603050405020304" pitchFamily="18" charset="0"/>
              </a:rPr>
              <a:t>e</a:t>
            </a:r>
            <a:r>
              <a:rPr lang="en-US" smtClean="0">
                <a:solidFill>
                  <a:srgbClr val="0000FF"/>
                </a:solidFill>
                <a:ea typeface="楷体" panose="02010609060101010101" pitchFamily="49" charset="-122"/>
                <a:cs typeface="Times New Roman" panose="02020603050405020304" pitchFamily="18" charset="0"/>
              </a:rPr>
              <a:t>	      B.</a:t>
            </a:r>
            <a:r>
              <a:rPr lang="en-US" i="1" smtClean="0">
                <a:solidFill>
                  <a:srgbClr val="0000FF"/>
                </a:solidFill>
                <a:ea typeface="楷体" panose="02010609060101010101" pitchFamily="49" charset="-122"/>
                <a:cs typeface="Times New Roman" panose="02020603050405020304" pitchFamily="18" charset="0"/>
              </a:rPr>
              <a:t>n</a:t>
            </a:r>
            <a:r>
              <a:rPr lang="en-US" smtClean="0">
                <a:solidFill>
                  <a:srgbClr val="0000FF"/>
                </a:solidFill>
                <a:ea typeface="楷体" panose="02010609060101010101" pitchFamily="49" charset="-122"/>
                <a:cs typeface="Times New Roman" panose="02020603050405020304" pitchFamily="18" charset="0"/>
              </a:rPr>
              <a:t>		C.</a:t>
            </a:r>
            <a:r>
              <a:rPr lang="en-US" i="1" smtClean="0">
                <a:solidFill>
                  <a:srgbClr val="0000FF"/>
                </a:solidFill>
                <a:ea typeface="楷体" panose="02010609060101010101" pitchFamily="49" charset="-122"/>
                <a:cs typeface="Times New Roman" panose="02020603050405020304" pitchFamily="18" charset="0"/>
              </a:rPr>
              <a:t>n</a:t>
            </a:r>
            <a:r>
              <a:rPr lang="en-US"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en-US" i="1" smtClean="0">
                <a:solidFill>
                  <a:srgbClr val="0000FF"/>
                </a:solidFill>
                <a:ea typeface="楷体" panose="02010609060101010101" pitchFamily="49" charset="-122"/>
                <a:cs typeface="Times New Roman" panose="02020603050405020304" pitchFamily="18" charset="0"/>
              </a:rPr>
              <a:t>e</a:t>
            </a:r>
            <a:r>
              <a:rPr lang="en-US" smtClean="0">
                <a:solidFill>
                  <a:srgbClr val="0000FF"/>
                </a:solidFill>
                <a:ea typeface="楷体" panose="02010609060101010101" pitchFamily="49" charset="-122"/>
                <a:cs typeface="Times New Roman" panose="02020603050405020304" pitchFamily="18" charset="0"/>
              </a:rPr>
              <a:t>		D.1</a:t>
            </a:r>
            <a:endParaRPr lang="zh-CN" altLang="en-US" smtClean="0">
              <a:solidFill>
                <a:srgbClr val="0000FF"/>
              </a:solidFill>
              <a:ea typeface="楷体" panose="02010609060101010101" pitchFamily="49" charset="-122"/>
              <a:cs typeface="Times New Roman" panose="02020603050405020304" pitchFamily="18" charset="0"/>
            </a:endParaRPr>
          </a:p>
        </p:txBody>
      </p:sp>
      <p:sp>
        <p:nvSpPr>
          <p:cNvPr id="5" name="TextBox 4"/>
          <p:cNvSpPr txBox="1"/>
          <p:nvPr/>
        </p:nvSpPr>
        <p:spPr>
          <a:xfrm>
            <a:off x="928662" y="2381243"/>
            <a:ext cx="7929618" cy="2246769"/>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200" smtClean="0">
                <a:solidFill>
                  <a:srgbClr val="0000FF"/>
                </a:solidFill>
                <a:ea typeface="楷体" panose="02010609060101010101" pitchFamily="49" charset="-122"/>
                <a:cs typeface="Times New Roman" panose="02020603050405020304" pitchFamily="18" charset="0"/>
              </a:rPr>
              <a:t>设该森林有</a:t>
            </a:r>
            <a:r>
              <a:rPr lang="en-US" sz="2200" i="1" smtClean="0">
                <a:solidFill>
                  <a:srgbClr val="0000FF"/>
                </a:solidFill>
                <a:ea typeface="楷体" panose="02010609060101010101" pitchFamily="49" charset="-122"/>
                <a:cs typeface="Times New Roman" panose="02020603050405020304" pitchFamily="18" charset="0"/>
              </a:rPr>
              <a:t>m</a:t>
            </a:r>
            <a:r>
              <a:rPr lang="zh-CN" altLang="en-US" sz="2200" smtClean="0">
                <a:solidFill>
                  <a:srgbClr val="0000FF"/>
                </a:solidFill>
                <a:ea typeface="楷体" panose="02010609060101010101" pitchFamily="49" charset="-122"/>
                <a:cs typeface="Times New Roman" panose="02020603050405020304" pitchFamily="18" charset="0"/>
              </a:rPr>
              <a:t>棵树，节点个数分别为</a:t>
            </a:r>
            <a:r>
              <a:rPr lang="en-US" sz="2200" i="1" smtClean="0">
                <a:solidFill>
                  <a:srgbClr val="0000FF"/>
                </a:solidFill>
                <a:ea typeface="楷体" panose="02010609060101010101" pitchFamily="49" charset="-122"/>
                <a:cs typeface="Times New Roman" panose="02020603050405020304" pitchFamily="18" charset="0"/>
              </a:rPr>
              <a:t>n</a:t>
            </a:r>
            <a:r>
              <a:rPr lang="en-US" sz="2200" baseline="-25000" smtClean="0">
                <a:solidFill>
                  <a:srgbClr val="0000FF"/>
                </a:solidFill>
                <a:ea typeface="楷体" panose="02010609060101010101" pitchFamily="49" charset="-122"/>
                <a:cs typeface="Times New Roman" panose="02020603050405020304" pitchFamily="18" charset="0"/>
              </a:rPr>
              <a:t>1</a:t>
            </a:r>
            <a:r>
              <a:rPr lang="zh-CN" altLang="en-US" sz="2200" smtClean="0">
                <a:solidFill>
                  <a:srgbClr val="0000FF"/>
                </a:solidFill>
                <a:ea typeface="楷体" panose="02010609060101010101" pitchFamily="49" charset="-122"/>
                <a:cs typeface="Times New Roman" panose="02020603050405020304" pitchFamily="18" charset="0"/>
              </a:rPr>
              <a:t>、</a:t>
            </a:r>
            <a:r>
              <a:rPr lang="en-US" sz="2200" i="1" smtClean="0">
                <a:solidFill>
                  <a:srgbClr val="0000FF"/>
                </a:solidFill>
                <a:ea typeface="楷体" panose="02010609060101010101" pitchFamily="49" charset="-122"/>
                <a:cs typeface="Times New Roman" panose="02020603050405020304" pitchFamily="18" charset="0"/>
              </a:rPr>
              <a:t>n</a:t>
            </a:r>
            <a:r>
              <a:rPr lang="en-US" sz="2200" baseline="-25000" smtClean="0">
                <a:solidFill>
                  <a:srgbClr val="0000FF"/>
                </a:solidFill>
                <a:ea typeface="楷体" panose="02010609060101010101" pitchFamily="49" charset="-122"/>
                <a:cs typeface="Times New Roman" panose="02020603050405020304" pitchFamily="18" charset="0"/>
              </a:rPr>
              <a:t>2</a:t>
            </a:r>
            <a:r>
              <a:rPr lang="zh-CN" altLang="en-US" sz="2200" smtClean="0">
                <a:solidFill>
                  <a:srgbClr val="0000FF"/>
                </a:solidFill>
                <a:ea typeface="楷体" panose="02010609060101010101" pitchFamily="49" charset="-122"/>
                <a:cs typeface="Times New Roman" panose="02020603050405020304" pitchFamily="18" charset="0"/>
              </a:rPr>
              <a:t>、</a:t>
            </a:r>
            <a:r>
              <a:rPr lang="en-US" altLang="zh-CN" sz="2200" smtClean="0">
                <a:solidFill>
                  <a:srgbClr val="0000FF"/>
                </a:solidFill>
                <a:latin typeface="+mj-ea"/>
                <a:ea typeface="+mj-ea"/>
                <a:cs typeface="Times New Roman" panose="02020603050405020304" pitchFamily="18" charset="0"/>
              </a:rPr>
              <a:t>…</a:t>
            </a:r>
            <a:r>
              <a:rPr lang="zh-CN" altLang="en-US" sz="2200" smtClean="0">
                <a:solidFill>
                  <a:srgbClr val="0000FF"/>
                </a:solidFill>
                <a:ea typeface="楷体" panose="02010609060101010101" pitchFamily="49" charset="-122"/>
                <a:cs typeface="Times New Roman" panose="02020603050405020304" pitchFamily="18" charset="0"/>
              </a:rPr>
              <a:t>、</a:t>
            </a:r>
            <a:r>
              <a:rPr lang="en-US" sz="2200" i="1" smtClean="0">
                <a:solidFill>
                  <a:srgbClr val="0000FF"/>
                </a:solidFill>
                <a:ea typeface="楷体" panose="02010609060101010101" pitchFamily="49" charset="-122"/>
                <a:cs typeface="Times New Roman" panose="02020603050405020304" pitchFamily="18" charset="0"/>
              </a:rPr>
              <a:t>n</a:t>
            </a:r>
            <a:r>
              <a:rPr lang="en-US" sz="2200" i="1" baseline="-25000" smtClean="0">
                <a:solidFill>
                  <a:srgbClr val="0000FF"/>
                </a:solidFill>
                <a:ea typeface="楷体" panose="02010609060101010101" pitchFamily="49" charset="-122"/>
                <a:cs typeface="Times New Roman" panose="02020603050405020304" pitchFamily="18" charset="0"/>
              </a:rPr>
              <a:t>m</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2"/>
              </a:buBlip>
            </a:pPr>
            <a:r>
              <a:rPr lang="zh-CN" altLang="en-US" sz="2200" smtClean="0">
                <a:solidFill>
                  <a:srgbClr val="0000FF"/>
                </a:solidFill>
                <a:ea typeface="楷体" panose="02010609060101010101" pitchFamily="49" charset="-122"/>
                <a:cs typeface="Times New Roman" panose="02020603050405020304" pitchFamily="18" charset="0"/>
              </a:rPr>
              <a:t>总节点数</a:t>
            </a:r>
            <a:r>
              <a:rPr lang="en-US" sz="2200" i="1" smtClean="0">
                <a:solidFill>
                  <a:srgbClr val="0000FF"/>
                </a:solidFill>
                <a:ea typeface="楷体" panose="02010609060101010101" pitchFamily="49" charset="-122"/>
                <a:cs typeface="Times New Roman" panose="02020603050405020304" pitchFamily="18" charset="0"/>
              </a:rPr>
              <a:t>n</a:t>
            </a:r>
            <a:r>
              <a:rPr lang="en-US" sz="2200" smtClean="0">
                <a:solidFill>
                  <a:srgbClr val="0000FF"/>
                </a:solidFill>
                <a:ea typeface="楷体" panose="02010609060101010101" pitchFamily="49" charset="-122"/>
                <a:cs typeface="Times New Roman" panose="02020603050405020304" pitchFamily="18" charset="0"/>
              </a:rPr>
              <a:t> = </a:t>
            </a:r>
            <a:r>
              <a:rPr lang="en-US" sz="2200" i="1" smtClean="0">
                <a:solidFill>
                  <a:srgbClr val="0000FF"/>
                </a:solidFill>
                <a:ea typeface="楷体" panose="02010609060101010101" pitchFamily="49" charset="-122"/>
                <a:cs typeface="Times New Roman" panose="02020603050405020304" pitchFamily="18" charset="0"/>
              </a:rPr>
              <a:t>n</a:t>
            </a:r>
            <a:r>
              <a:rPr lang="en-US" sz="2200" baseline="-25000" smtClean="0">
                <a:solidFill>
                  <a:srgbClr val="0000FF"/>
                </a:solidFill>
                <a:ea typeface="楷体" panose="02010609060101010101" pitchFamily="49" charset="-122"/>
                <a:cs typeface="Times New Roman" panose="02020603050405020304" pitchFamily="18" charset="0"/>
              </a:rPr>
              <a:t>1 </a:t>
            </a:r>
            <a:r>
              <a:rPr lang="en-US" sz="2200" smtClean="0">
                <a:solidFill>
                  <a:srgbClr val="0000FF"/>
                </a:solidFill>
                <a:ea typeface="楷体" panose="02010609060101010101" pitchFamily="49" charset="-122"/>
                <a:cs typeface="Times New Roman" panose="02020603050405020304" pitchFamily="18" charset="0"/>
              </a:rPr>
              <a:t>+ </a:t>
            </a:r>
            <a:r>
              <a:rPr lang="en-US" sz="2200" i="1" smtClean="0">
                <a:solidFill>
                  <a:srgbClr val="0000FF"/>
                </a:solidFill>
                <a:ea typeface="楷体" panose="02010609060101010101" pitchFamily="49" charset="-122"/>
                <a:cs typeface="Times New Roman" panose="02020603050405020304" pitchFamily="18" charset="0"/>
              </a:rPr>
              <a:t>n</a:t>
            </a:r>
            <a:r>
              <a:rPr lang="en-US" sz="2200" baseline="-25000" smtClean="0">
                <a:solidFill>
                  <a:srgbClr val="0000FF"/>
                </a:solidFill>
                <a:ea typeface="楷体" panose="02010609060101010101" pitchFamily="49" charset="-122"/>
                <a:cs typeface="Times New Roman" panose="02020603050405020304" pitchFamily="18" charset="0"/>
              </a:rPr>
              <a:t>2 </a:t>
            </a:r>
            <a:r>
              <a:rPr lang="en-US" sz="2200" smtClean="0">
                <a:solidFill>
                  <a:srgbClr val="0000FF"/>
                </a:solidFill>
                <a:ea typeface="楷体" panose="02010609060101010101" pitchFamily="49" charset="-122"/>
                <a:cs typeface="Times New Roman" panose="02020603050405020304" pitchFamily="18" charset="0"/>
              </a:rPr>
              <a:t>+ </a:t>
            </a:r>
            <a:r>
              <a:rPr lang="en-US" altLang="zh-CN" sz="2200" smtClean="0">
                <a:solidFill>
                  <a:srgbClr val="0000FF"/>
                </a:solidFill>
                <a:latin typeface="+mn-ea"/>
                <a:ea typeface="+mn-ea"/>
                <a:cs typeface="Times New Roman" panose="02020603050405020304" pitchFamily="18" charset="0"/>
              </a:rPr>
              <a:t>… </a:t>
            </a:r>
            <a:r>
              <a:rPr lang="en-US" sz="2200" smtClean="0">
                <a:solidFill>
                  <a:srgbClr val="0000FF"/>
                </a:solidFill>
                <a:ea typeface="楷体" panose="02010609060101010101" pitchFamily="49" charset="-122"/>
                <a:cs typeface="Times New Roman" panose="02020603050405020304" pitchFamily="18" charset="0"/>
              </a:rPr>
              <a:t>+ </a:t>
            </a:r>
            <a:r>
              <a:rPr lang="en-US" sz="2200" i="1" smtClean="0">
                <a:solidFill>
                  <a:srgbClr val="0000FF"/>
                </a:solidFill>
                <a:ea typeface="楷体" panose="02010609060101010101" pitchFamily="49" charset="-122"/>
                <a:cs typeface="Times New Roman" panose="02020603050405020304" pitchFamily="18" charset="0"/>
              </a:rPr>
              <a:t>n</a:t>
            </a:r>
            <a:r>
              <a:rPr lang="en-US" sz="2200" i="1" baseline="-25000" smtClean="0">
                <a:solidFill>
                  <a:srgbClr val="0000FF"/>
                </a:solidFill>
                <a:ea typeface="楷体" panose="02010609060101010101" pitchFamily="49" charset="-122"/>
                <a:cs typeface="Times New Roman" panose="02020603050405020304" pitchFamily="18" charset="0"/>
              </a:rPr>
              <a:t>m</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2"/>
              </a:buBlip>
            </a:pPr>
            <a:r>
              <a:rPr lang="zh-CN" altLang="en-US" sz="2200" smtClean="0">
                <a:solidFill>
                  <a:srgbClr val="0000FF"/>
                </a:solidFill>
                <a:ea typeface="楷体" panose="02010609060101010101" pitchFamily="49" charset="-122"/>
                <a:cs typeface="Times New Roman" panose="02020603050405020304" pitchFamily="18" charset="0"/>
              </a:rPr>
              <a:t>第</a:t>
            </a:r>
            <a:r>
              <a:rPr lang="en-US" sz="2200" i="1" smtClean="0">
                <a:solidFill>
                  <a:srgbClr val="0000FF"/>
                </a:solidFill>
                <a:ea typeface="楷体" panose="02010609060101010101" pitchFamily="49" charset="-122"/>
                <a:cs typeface="Times New Roman" panose="02020603050405020304" pitchFamily="18" charset="0"/>
              </a:rPr>
              <a:t>i</a:t>
            </a:r>
            <a:r>
              <a:rPr lang="zh-CN" altLang="en-US" sz="2200" smtClean="0">
                <a:solidFill>
                  <a:srgbClr val="0000FF"/>
                </a:solidFill>
                <a:ea typeface="楷体" panose="02010609060101010101" pitchFamily="49" charset="-122"/>
                <a:cs typeface="Times New Roman" panose="02020603050405020304" pitchFamily="18" charset="0"/>
              </a:rPr>
              <a:t>棵树的边数</a:t>
            </a:r>
            <a:r>
              <a:rPr lang="en-US" sz="2200" smtClean="0">
                <a:solidFill>
                  <a:srgbClr val="0000FF"/>
                </a:solidFill>
                <a:ea typeface="楷体" panose="02010609060101010101" pitchFamily="49" charset="-122"/>
                <a:cs typeface="Times New Roman" panose="02020603050405020304" pitchFamily="18" charset="0"/>
              </a:rPr>
              <a:t>=</a:t>
            </a:r>
            <a:r>
              <a:rPr lang="en-US" sz="2200" i="1" smtClean="0">
                <a:solidFill>
                  <a:srgbClr val="0000FF"/>
                </a:solidFill>
                <a:ea typeface="楷体" panose="02010609060101010101" pitchFamily="49" charset="-122"/>
                <a:cs typeface="Times New Roman" panose="02020603050405020304" pitchFamily="18" charset="0"/>
              </a:rPr>
              <a:t>n</a:t>
            </a:r>
            <a:r>
              <a:rPr lang="en-US" sz="2200" i="1" baseline="-25000" smtClean="0">
                <a:solidFill>
                  <a:srgbClr val="0000FF"/>
                </a:solidFill>
                <a:ea typeface="楷体" panose="02010609060101010101" pitchFamily="49" charset="-122"/>
                <a:cs typeface="Times New Roman" panose="02020603050405020304" pitchFamily="18" charset="0"/>
              </a:rPr>
              <a:t>i</a:t>
            </a:r>
            <a:r>
              <a:rPr 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en-US" sz="2200" smtClean="0">
                <a:solidFill>
                  <a:srgbClr val="0000FF"/>
                </a:solidFill>
                <a:ea typeface="楷体" panose="02010609060101010101" pitchFamily="49" charset="-122"/>
                <a:cs typeface="Times New Roman" panose="02020603050405020304" pitchFamily="18" charset="0"/>
              </a:rPr>
              <a:t>1</a:t>
            </a:r>
            <a:r>
              <a:rPr lang="zh-CN" altLang="en-US" sz="2200" smtClean="0">
                <a:solidFill>
                  <a:srgbClr val="0000FF"/>
                </a:solidFill>
                <a:ea typeface="楷体" panose="02010609060101010101" pitchFamily="49" charset="-122"/>
                <a:cs typeface="Times New Roman" panose="02020603050405020304" pitchFamily="18" charset="0"/>
              </a:rPr>
              <a:t>（可以看成自己的生成树）</a:t>
            </a:r>
            <a:endParaRPr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2"/>
              </a:buBlip>
            </a:pPr>
            <a:r>
              <a:rPr lang="zh-CN" altLang="en-US" sz="2200" smtClean="0">
                <a:solidFill>
                  <a:srgbClr val="0000FF"/>
                </a:solidFill>
                <a:ea typeface="楷体" panose="02010609060101010101" pitchFamily="49" charset="-122"/>
                <a:cs typeface="Times New Roman" panose="02020603050405020304" pitchFamily="18" charset="0"/>
              </a:rPr>
              <a:t>总边数 </a:t>
            </a:r>
            <a:r>
              <a:rPr lang="en-US" sz="2200" smtClean="0">
                <a:solidFill>
                  <a:srgbClr val="0000FF"/>
                </a:solidFill>
                <a:ea typeface="楷体" panose="02010609060101010101" pitchFamily="49" charset="-122"/>
                <a:cs typeface="Times New Roman" panose="02020603050405020304" pitchFamily="18" charset="0"/>
              </a:rPr>
              <a:t>= (</a:t>
            </a:r>
            <a:r>
              <a:rPr lang="en-US" sz="2200" i="1" smtClean="0">
                <a:solidFill>
                  <a:srgbClr val="0000FF"/>
                </a:solidFill>
                <a:ea typeface="楷体" panose="02010609060101010101" pitchFamily="49" charset="-122"/>
                <a:cs typeface="Times New Roman" panose="02020603050405020304" pitchFamily="18" charset="0"/>
              </a:rPr>
              <a:t>n</a:t>
            </a:r>
            <a:r>
              <a:rPr lang="en-US" sz="2200" baseline="-25000" smtClean="0">
                <a:solidFill>
                  <a:srgbClr val="0000FF"/>
                </a:solidFill>
                <a:ea typeface="楷体" panose="02010609060101010101" pitchFamily="49" charset="-122"/>
                <a:cs typeface="Times New Roman" panose="02020603050405020304" pitchFamily="18" charset="0"/>
              </a:rPr>
              <a:t>1</a:t>
            </a:r>
            <a:r>
              <a:rPr 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en-US" sz="2200" smtClean="0">
                <a:solidFill>
                  <a:srgbClr val="0000FF"/>
                </a:solidFill>
                <a:ea typeface="楷体" panose="02010609060101010101" pitchFamily="49" charset="-122"/>
                <a:cs typeface="Times New Roman" panose="02020603050405020304" pitchFamily="18" charset="0"/>
              </a:rPr>
              <a:t>1)+(</a:t>
            </a:r>
            <a:r>
              <a:rPr lang="en-US" sz="2200" i="1" smtClean="0">
                <a:solidFill>
                  <a:srgbClr val="0000FF"/>
                </a:solidFill>
                <a:ea typeface="楷体" panose="02010609060101010101" pitchFamily="49" charset="-122"/>
                <a:cs typeface="Times New Roman" panose="02020603050405020304" pitchFamily="18" charset="0"/>
              </a:rPr>
              <a:t>n</a:t>
            </a:r>
            <a:r>
              <a:rPr lang="en-US" sz="2200" baseline="-25000" smtClean="0">
                <a:solidFill>
                  <a:srgbClr val="0000FF"/>
                </a:solidFill>
                <a:ea typeface="楷体" panose="02010609060101010101" pitchFamily="49" charset="-122"/>
                <a:cs typeface="Times New Roman" panose="02020603050405020304" pitchFamily="18" charset="0"/>
              </a:rPr>
              <a:t>2</a:t>
            </a:r>
            <a:r>
              <a:rPr 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en-US" sz="2200" smtClean="0">
                <a:solidFill>
                  <a:srgbClr val="0000FF"/>
                </a:solidFill>
                <a:ea typeface="楷体" panose="02010609060101010101" pitchFamily="49" charset="-122"/>
                <a:cs typeface="Times New Roman" panose="02020603050405020304" pitchFamily="18" charset="0"/>
              </a:rPr>
              <a:t>1)+</a:t>
            </a:r>
            <a:r>
              <a:rPr lang="en-US" altLang="zh-CN" sz="2200" smtClean="0">
                <a:solidFill>
                  <a:srgbClr val="0000FF"/>
                </a:solidFill>
                <a:latin typeface="+mj-ea"/>
                <a:ea typeface="+mj-ea"/>
                <a:cs typeface="Times New Roman" panose="02020603050405020304" pitchFamily="18" charset="0"/>
              </a:rPr>
              <a:t>…</a:t>
            </a:r>
            <a:r>
              <a:rPr lang="en-US" sz="2200" smtClean="0">
                <a:solidFill>
                  <a:srgbClr val="0000FF"/>
                </a:solidFill>
                <a:ea typeface="楷体" panose="02010609060101010101" pitchFamily="49" charset="-122"/>
                <a:cs typeface="Times New Roman" panose="02020603050405020304" pitchFamily="18" charset="0"/>
              </a:rPr>
              <a:t>+(</a:t>
            </a:r>
            <a:r>
              <a:rPr lang="en-US" sz="2200" i="1" smtClean="0">
                <a:solidFill>
                  <a:srgbClr val="0000FF"/>
                </a:solidFill>
                <a:ea typeface="楷体" panose="02010609060101010101" pitchFamily="49" charset="-122"/>
                <a:cs typeface="Times New Roman" panose="02020603050405020304" pitchFamily="18" charset="0"/>
              </a:rPr>
              <a:t>n</a:t>
            </a:r>
            <a:r>
              <a:rPr lang="en-US" sz="2200" i="1" baseline="-25000" smtClean="0">
                <a:solidFill>
                  <a:srgbClr val="0000FF"/>
                </a:solidFill>
                <a:ea typeface="楷体" panose="02010609060101010101" pitchFamily="49" charset="-122"/>
                <a:cs typeface="Times New Roman" panose="02020603050405020304" pitchFamily="18" charset="0"/>
              </a:rPr>
              <a:t>m</a:t>
            </a:r>
            <a:r>
              <a:rPr 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en-US" sz="2200" smtClean="0">
                <a:solidFill>
                  <a:srgbClr val="0000FF"/>
                </a:solidFill>
                <a:ea typeface="楷体" panose="02010609060101010101" pitchFamily="49" charset="-122"/>
                <a:cs typeface="Times New Roman" panose="02020603050405020304" pitchFamily="18" charset="0"/>
              </a:rPr>
              <a:t>1) = </a:t>
            </a:r>
            <a:r>
              <a:rPr lang="en-US" sz="2200" i="1" smtClean="0">
                <a:solidFill>
                  <a:srgbClr val="0000FF"/>
                </a:solidFill>
                <a:ea typeface="楷体" panose="02010609060101010101" pitchFamily="49" charset="-122"/>
                <a:cs typeface="Times New Roman" panose="02020603050405020304" pitchFamily="18" charset="0"/>
              </a:rPr>
              <a:t>n</a:t>
            </a:r>
            <a:r>
              <a:rPr 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en-US" sz="2200" i="1" smtClean="0">
                <a:solidFill>
                  <a:srgbClr val="0000FF"/>
                </a:solidFill>
                <a:ea typeface="楷体" panose="02010609060101010101" pitchFamily="49" charset="-122"/>
                <a:cs typeface="Times New Roman" panose="02020603050405020304" pitchFamily="18" charset="0"/>
              </a:rPr>
              <a:t>m</a:t>
            </a:r>
            <a:r>
              <a:rPr lang="en-US" sz="2200" smtClean="0">
                <a:solidFill>
                  <a:srgbClr val="0000FF"/>
                </a:solidFill>
                <a:ea typeface="楷体" panose="02010609060101010101" pitchFamily="49" charset="-122"/>
                <a:cs typeface="Times New Roman" panose="02020603050405020304" pitchFamily="18" charset="0"/>
              </a:rPr>
              <a:t> = </a:t>
            </a:r>
            <a:r>
              <a:rPr lang="en-US" sz="2200" i="1" smtClean="0">
                <a:solidFill>
                  <a:srgbClr val="0000FF"/>
                </a:solidFill>
                <a:ea typeface="楷体" panose="02010609060101010101" pitchFamily="49" charset="-122"/>
                <a:cs typeface="Times New Roman" panose="02020603050405020304" pitchFamily="18" charset="0"/>
              </a:rPr>
              <a:t>e</a:t>
            </a:r>
            <a:r>
              <a:rPr lang="zh-CN" altLang="en-US" sz="2200" smtClean="0">
                <a:solidFill>
                  <a:srgbClr val="0000FF"/>
                </a:solidFill>
                <a:ea typeface="楷体" panose="02010609060101010101" pitchFamily="49" charset="-122"/>
                <a:cs typeface="Times New Roman" panose="02020603050405020304" pitchFamily="18" charset="0"/>
              </a:rPr>
              <a:t>，所以</a:t>
            </a:r>
            <a:r>
              <a:rPr lang="en-US" sz="2200" i="1" smtClean="0">
                <a:solidFill>
                  <a:srgbClr val="0000FF"/>
                </a:solidFill>
                <a:ea typeface="楷体" panose="02010609060101010101" pitchFamily="49" charset="-122"/>
                <a:cs typeface="Times New Roman" panose="02020603050405020304" pitchFamily="18" charset="0"/>
              </a:rPr>
              <a:t>m</a:t>
            </a:r>
            <a:r>
              <a:rPr lang="en-US" sz="2200" smtClean="0">
                <a:solidFill>
                  <a:srgbClr val="0000FF"/>
                </a:solidFill>
                <a:ea typeface="楷体" panose="02010609060101010101" pitchFamily="49" charset="-122"/>
                <a:cs typeface="Times New Roman" panose="02020603050405020304" pitchFamily="18" charset="0"/>
              </a:rPr>
              <a:t> = </a:t>
            </a:r>
            <a:r>
              <a:rPr lang="en-US" sz="2200" i="1" smtClean="0">
                <a:solidFill>
                  <a:srgbClr val="0000FF"/>
                </a:solidFill>
                <a:ea typeface="楷体" panose="02010609060101010101" pitchFamily="49" charset="-122"/>
                <a:cs typeface="Times New Roman" panose="02020603050405020304" pitchFamily="18" charset="0"/>
              </a:rPr>
              <a:t>n</a:t>
            </a:r>
            <a:r>
              <a:rPr lang="en-US" sz="22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r>
              <a:rPr lang="en-US" sz="2200" i="1" smtClean="0">
                <a:solidFill>
                  <a:srgbClr val="0000FF"/>
                </a:solidFill>
                <a:ea typeface="楷体" panose="02010609060101010101" pitchFamily="49" charset="-122"/>
                <a:cs typeface="Times New Roman" panose="02020603050405020304" pitchFamily="18" charset="0"/>
              </a:rPr>
              <a:t>e</a:t>
            </a:r>
          </a:p>
          <a:p>
            <a:pPr marL="457200" indent="-457200" algn="l">
              <a:lnSpc>
                <a:spcPts val="3000"/>
              </a:lnSpc>
              <a:spcBef>
                <a:spcPts val="1800"/>
              </a:spcBef>
            </a:pPr>
            <a:r>
              <a:rPr lang="en-US" altLang="zh-CN" sz="2000" i="1" smtClean="0">
                <a:solidFill>
                  <a:srgbClr val="0000FF"/>
                </a:solidFill>
                <a:ea typeface="楷体" panose="02010609060101010101" pitchFamily="49" charset="-122"/>
                <a:cs typeface="Times New Roman" panose="02020603050405020304" pitchFamily="18" charset="0"/>
              </a:rPr>
              <a:t>         </a:t>
            </a:r>
            <a:r>
              <a:rPr lang="en-US" altLang="zh-CN" sz="3200" i="1" smtClean="0">
                <a:solidFill>
                  <a:srgbClr val="FF0000"/>
                </a:solidFill>
                <a:ea typeface="楷体" panose="02010609060101010101" pitchFamily="49" charset="-122"/>
                <a:cs typeface="Times New Roman" panose="02020603050405020304" pitchFamily="18" charset="0"/>
              </a:rPr>
              <a:t>C</a:t>
            </a:r>
            <a:endParaRPr lang="zh-CN" altLang="en-US" sz="3200" smtClean="0">
              <a:solidFill>
                <a:srgbClr val="FF0000"/>
              </a:solidFill>
              <a:ea typeface="楷体" panose="02010609060101010101" pitchFamily="49" charset="-122"/>
              <a:cs typeface="Times New Roman" panose="02020603050405020304" pitchFamily="18" charset="0"/>
            </a:endParaRPr>
          </a:p>
        </p:txBody>
      </p:sp>
      <p:pic>
        <p:nvPicPr>
          <p:cNvPr id="8" name="Picture 2"/>
          <p:cNvPicPr>
            <a:picLocks noChangeAspect="1" noChangeArrowheads="1"/>
          </p:cNvPicPr>
          <p:nvPr/>
        </p:nvPicPr>
        <p:blipFill>
          <a:blip r:embed="rId3" cstate="print"/>
          <a:srcRect/>
          <a:stretch>
            <a:fillRect/>
          </a:stretch>
        </p:blipFill>
        <p:spPr bwMode="auto">
          <a:xfrm>
            <a:off x="142844" y="603481"/>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229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95289" y="908050"/>
            <a:ext cx="6105537" cy="4644518"/>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08000" rIns="180000" bIns="108000">
            <a:spAutoFit/>
          </a:bodyPr>
          <a:lstStyle/>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#define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最大顶点个数</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	</a:t>
            </a:r>
          </a:p>
          <a:p>
            <a:pPr algn="just">
              <a:spcBef>
                <a:spcPct val="50000"/>
              </a:spcBef>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no;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顶点编号</a:t>
            </a:r>
          </a:p>
          <a:p>
            <a:pPr algn="just">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InfoType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info;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顶点其他信息</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VertexType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图的定义</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edges[</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邻接矩阵</a:t>
            </a:r>
          </a:p>
          <a:p>
            <a:pPr algn="just">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n</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数，边</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VertexType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vexs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存放顶点信息</a:t>
            </a:r>
          </a:p>
          <a:p>
            <a:pPr algn="just">
              <a:spcBef>
                <a:spcPct val="50000"/>
              </a:spcBef>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MatGraph;</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507" name="Text Box 3"/>
          <p:cNvSpPr txBox="1">
            <a:spLocks noChangeArrowheads="1"/>
          </p:cNvSpPr>
          <p:nvPr/>
        </p:nvSpPr>
        <p:spPr bwMode="auto">
          <a:xfrm>
            <a:off x="323850" y="188913"/>
            <a:ext cx="6264275" cy="457200"/>
          </a:xfrm>
          <a:prstGeom prst="rect">
            <a:avLst/>
          </a:prstGeom>
          <a:noFill/>
          <a:ln w="19050" algn="ctr">
            <a:noFill/>
            <a:miter lim="800000"/>
            <a:tailEnd type="none" w="med" len="lg"/>
          </a:ln>
          <a:effectLst/>
        </p:spPr>
        <p:txBody>
          <a:bodyPr>
            <a:spAutoFit/>
          </a:bodyPr>
          <a:lstStyle/>
          <a:p>
            <a:pPr algn="l">
              <a:spcBef>
                <a:spcPct val="50000"/>
              </a:spcBef>
            </a:pPr>
            <a:r>
              <a:rPr kumimoji="1" lang="zh-CN" altLang="en-US" dirty="0">
                <a:solidFill>
                  <a:srgbClr val="0000FF"/>
                </a:solidFill>
                <a:latin typeface="楷体" panose="02010609060101010101" pitchFamily="49" charset="-122"/>
                <a:ea typeface="楷体" panose="02010609060101010101" pitchFamily="49" charset="-122"/>
              </a:rPr>
              <a:t>图的邻接矩阵存储类型定义如下：</a:t>
            </a:r>
            <a:endParaRPr lang="zh-CN" altLang="en-US" dirty="0">
              <a:latin typeface="楷体" panose="02010609060101010101" pitchFamily="49" charset="-122"/>
              <a:ea typeface="楷体" panose="02010609060101010101" pitchFamily="49" charset="-122"/>
            </a:endParaRPr>
          </a:p>
        </p:txBody>
      </p:sp>
      <p:grpSp>
        <p:nvGrpSpPr>
          <p:cNvPr id="8" name="组合 7"/>
          <p:cNvGrpSpPr/>
          <p:nvPr/>
        </p:nvGrpSpPr>
        <p:grpSpPr>
          <a:xfrm>
            <a:off x="6643702" y="1785926"/>
            <a:ext cx="1500198" cy="1285884"/>
            <a:chOff x="6643702" y="1785926"/>
            <a:chExt cx="1500198" cy="1285884"/>
          </a:xfrm>
        </p:grpSpPr>
        <p:sp>
          <p:nvSpPr>
            <p:cNvPr id="4" name="TextBox 3"/>
            <p:cNvSpPr txBox="1"/>
            <p:nvPr/>
          </p:nvSpPr>
          <p:spPr>
            <a:xfrm>
              <a:off x="6858016" y="2071678"/>
              <a:ext cx="1285884" cy="707886"/>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声明顶点的类型</a:t>
              </a:r>
              <a:endParaRPr lang="zh-CN" altLang="en-US" sz="2000" dirty="0">
                <a:latin typeface="楷体" panose="02010609060101010101" pitchFamily="49" charset="-122"/>
                <a:ea typeface="楷体" panose="02010609060101010101" pitchFamily="49" charset="-122"/>
              </a:endParaRPr>
            </a:p>
          </p:txBody>
        </p:sp>
        <p:sp>
          <p:nvSpPr>
            <p:cNvPr id="5" name="右大括号 4"/>
            <p:cNvSpPr/>
            <p:nvPr/>
          </p:nvSpPr>
          <p:spPr>
            <a:xfrm>
              <a:off x="6643702" y="1785926"/>
              <a:ext cx="214314" cy="1285884"/>
            </a:xfrm>
            <a:prstGeom prst="rightBrace">
              <a:avLst/>
            </a:prstGeom>
            <a:ln w="28575">
              <a:solidFill>
                <a:srgbClr val="C00000"/>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9" name="组合 8"/>
          <p:cNvGrpSpPr/>
          <p:nvPr/>
        </p:nvGrpSpPr>
        <p:grpSpPr>
          <a:xfrm>
            <a:off x="6643702" y="3286124"/>
            <a:ext cx="1785950" cy="1928826"/>
            <a:chOff x="6643702" y="3286124"/>
            <a:chExt cx="1785950" cy="1928826"/>
          </a:xfrm>
        </p:grpSpPr>
        <p:sp>
          <p:nvSpPr>
            <p:cNvPr id="6" name="TextBox 5"/>
            <p:cNvSpPr txBox="1"/>
            <p:nvPr/>
          </p:nvSpPr>
          <p:spPr>
            <a:xfrm>
              <a:off x="6786578" y="3857628"/>
              <a:ext cx="1643074" cy="707886"/>
            </a:xfrm>
            <a:prstGeom prst="rect">
              <a:avLst/>
            </a:prstGeom>
            <a:noFill/>
          </p:spPr>
          <p:txBody>
            <a:bodyPr wrap="square" rtlCol="0">
              <a:spAutoFit/>
            </a:bodyPr>
            <a:lstStyle/>
            <a:p>
              <a:r>
                <a:rPr kumimoji="1" lang="zh-CN" altLang="en-US" sz="2000" dirty="0" smtClean="0">
                  <a:solidFill>
                    <a:srgbClr val="0000FF"/>
                  </a:solidFill>
                  <a:ea typeface="楷体" panose="02010609060101010101" pitchFamily="49" charset="-122"/>
                  <a:cs typeface="Times New Roman" panose="02020603050405020304" pitchFamily="18" charset="0"/>
                </a:rPr>
                <a:t>声明的邻接矩阵类型</a:t>
              </a:r>
              <a:endParaRPr lang="zh-CN" altLang="en-US" sz="2000" dirty="0"/>
            </a:p>
          </p:txBody>
        </p:sp>
        <p:sp>
          <p:nvSpPr>
            <p:cNvPr id="7" name="右大括号 6"/>
            <p:cNvSpPr/>
            <p:nvPr/>
          </p:nvSpPr>
          <p:spPr>
            <a:xfrm>
              <a:off x="6643702" y="3286124"/>
              <a:ext cx="180000" cy="1928826"/>
            </a:xfrm>
            <a:prstGeom prst="rightBrace">
              <a:avLst/>
            </a:prstGeom>
            <a:ln w="28575">
              <a:solidFill>
                <a:srgbClr val="C00000"/>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6">
                                            <p:txEl>
                                              <p:pRg st="4" end="4"/>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nodeType="clickEffect">
                                  <p:stCondLst>
                                    <p:cond delay="0"/>
                                  </p:stCondLst>
                                  <p:childTnLst>
                                    <p:animEffect transition="out" filter="wipe(down)">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21506">
                                            <p:txEl>
                                              <p:pRg st="5" end="5"/>
                                            </p:txEl>
                                          </p:spTgt>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21506">
                                            <p:txEl>
                                              <p:pRg st="6" end="6"/>
                                            </p:txEl>
                                          </p:spTgt>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21506">
                                            <p:txEl>
                                              <p:pRg st="7" end="7"/>
                                            </p:txEl>
                                          </p:spTgt>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21506">
                                            <p:txEl>
                                              <p:pRg st="8" end="8"/>
                                            </p:txEl>
                                          </p:spTgt>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21506">
                                            <p:txEl>
                                              <p:pRg st="9" end="9"/>
                                            </p:txEl>
                                          </p:spTgt>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380979"/>
            <a:ext cx="442915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构建最小生成树的算法</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sp>
        <p:nvSpPr>
          <p:cNvPr id="4" name="TextBox 3"/>
          <p:cNvSpPr txBox="1"/>
          <p:nvPr/>
        </p:nvSpPr>
        <p:spPr>
          <a:xfrm>
            <a:off x="1285852" y="1767007"/>
            <a:ext cx="4929222" cy="1631216"/>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起点</a:t>
            </a:r>
            <a:r>
              <a:rPr lang="en-US" altLang="zh-CN" sz="2000" i="1" smtClean="0">
                <a:solidFill>
                  <a:srgbClr val="0000FF"/>
                </a:solidFill>
                <a:ea typeface="楷体" panose="02010609060101010101" pitchFamily="49" charset="-122"/>
                <a:cs typeface="Times New Roman" panose="02020603050405020304" pitchFamily="18" charset="0"/>
              </a:rPr>
              <a:t>v</a:t>
            </a:r>
            <a:r>
              <a:rPr lang="en-US" altLang="zh-CN" sz="2000" smtClean="0">
                <a:solidFill>
                  <a:srgbClr val="0000FF"/>
                </a:solidFill>
                <a:ea typeface="楷体" panose="02010609060101010101" pitchFamily="49" charset="-122"/>
                <a:cs typeface="Times New Roman" panose="02020603050405020304" pitchFamily="18" charset="0"/>
              </a:rPr>
              <a:t> </a:t>
            </a:r>
          </a:p>
          <a:p>
            <a:pPr marL="457200" indent="-457200" algn="l">
              <a:lnSpc>
                <a:spcPts val="30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所有顶点分为</a:t>
            </a:r>
            <a:r>
              <a:rPr lang="en-US" altLang="zh-CN" sz="2000" smtClean="0">
                <a:solidFill>
                  <a:srgbClr val="0000FF"/>
                </a:solidFill>
                <a:ea typeface="楷体" panose="02010609060101010101" pitchFamily="49" charset="-122"/>
                <a:cs typeface="Times New Roman" panose="02020603050405020304" pitchFamily="18" charset="0"/>
              </a:rPr>
              <a:t>U</a:t>
            </a:r>
            <a:r>
              <a:rPr lang="zh-CN" altLang="en-US" sz="2000" smtClean="0">
                <a:solidFill>
                  <a:srgbClr val="0000FF"/>
                </a:solidFill>
                <a:ea typeface="楷体" panose="02010609060101010101" pitchFamily="49" charset="-122"/>
                <a:cs typeface="Times New Roman" panose="02020603050405020304" pitchFamily="18" charset="0"/>
              </a:rPr>
              <a:t>（</a:t>
            </a:r>
            <a:r>
              <a:rPr lang="en-US" altLang="zh-CN" sz="2000" i="1" smtClean="0">
                <a:solidFill>
                  <a:srgbClr val="0000FF"/>
                </a:solidFill>
                <a:ea typeface="楷体" panose="02010609060101010101" pitchFamily="49" charset="-122"/>
                <a:cs typeface="Times New Roman" panose="02020603050405020304" pitchFamily="18" charset="0"/>
              </a:rPr>
              <a:t>v</a:t>
            </a:r>
            <a:r>
              <a:rPr lang="zh-CN" altLang="en-US" sz="2000" smtClean="0">
                <a:solidFill>
                  <a:srgbClr val="0000FF"/>
                </a:solidFill>
              </a:rPr>
              <a:t>∈</a:t>
            </a:r>
            <a:r>
              <a:rPr lang="en-US" altLang="zh-CN" sz="2000" smtClean="0">
                <a:solidFill>
                  <a:srgbClr val="0000FF"/>
                </a:solidFill>
              </a:rPr>
              <a:t>U</a:t>
            </a:r>
            <a:r>
              <a:rPr lang="zh-CN" altLang="en-US" sz="2000" smtClean="0">
                <a:solidFill>
                  <a:srgbClr val="0000FF"/>
                </a:solidFill>
                <a:ea typeface="楷体" panose="02010609060101010101" pitchFamily="49" charset="-122"/>
                <a:cs typeface="Times New Roman" panose="02020603050405020304" pitchFamily="18" charset="0"/>
              </a:rPr>
              <a:t>）和</a:t>
            </a:r>
            <a:r>
              <a:rPr lang="en-US" altLang="zh-CN" sz="2000" smtClean="0">
                <a:solidFill>
                  <a:srgbClr val="0000FF"/>
                </a:solidFill>
                <a:ea typeface="楷体" panose="02010609060101010101" pitchFamily="49" charset="-122"/>
                <a:cs typeface="Times New Roman" panose="02020603050405020304" pitchFamily="18" charset="0"/>
              </a:rPr>
              <a:t>V-U</a:t>
            </a:r>
          </a:p>
          <a:p>
            <a:pPr marL="457200" indent="-457200" algn="l">
              <a:lnSpc>
                <a:spcPts val="30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每次选择这两个集合之间的最小边</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2"/>
              </a:buBlip>
            </a:pPr>
            <a:r>
              <a:rPr lang="en-US" altLang="zh-CN" sz="2000" smtClean="0">
                <a:solidFill>
                  <a:srgbClr val="0000FF"/>
                </a:solidFill>
                <a:ea typeface="楷体" panose="02010609060101010101" pitchFamily="49" charset="-122"/>
                <a:cs typeface="Times New Roman" panose="02020603050405020304" pitchFamily="18" charset="0"/>
              </a:rPr>
              <a:t>O(</a:t>
            </a:r>
            <a:r>
              <a:rPr lang="en-US" altLang="zh-CN" sz="2000" i="1" smtClean="0">
                <a:solidFill>
                  <a:srgbClr val="0000FF"/>
                </a:solidFill>
                <a:ea typeface="楷体" panose="02010609060101010101" pitchFamily="49" charset="-122"/>
                <a:cs typeface="Times New Roman" panose="02020603050405020304" pitchFamily="18" charset="0"/>
              </a:rPr>
              <a:t>n</a:t>
            </a:r>
            <a:r>
              <a:rPr lang="en-US" altLang="zh-CN" sz="2000" baseline="30000" smtClean="0">
                <a:solidFill>
                  <a:srgbClr val="0000FF"/>
                </a:solidFill>
                <a:ea typeface="楷体" panose="02010609060101010101" pitchFamily="49" charset="-122"/>
                <a:cs typeface="Times New Roman" panose="02020603050405020304" pitchFamily="18" charset="0"/>
              </a:rPr>
              <a:t>2</a:t>
            </a:r>
            <a:r>
              <a:rPr lang="en-US" altLang="zh-CN" sz="2000" smtClean="0">
                <a:solidFill>
                  <a:srgbClr val="0000FF"/>
                </a:solidFill>
                <a:ea typeface="楷体" panose="02010609060101010101" pitchFamily="49" charset="-122"/>
                <a:cs typeface="Times New Roman" panose="02020603050405020304" pitchFamily="18" charset="0"/>
              </a:rPr>
              <a:t>)</a:t>
            </a:r>
          </a:p>
        </p:txBody>
      </p:sp>
      <p:sp>
        <p:nvSpPr>
          <p:cNvPr id="5" name="TextBox 4"/>
          <p:cNvSpPr txBox="1"/>
          <p:nvPr/>
        </p:nvSpPr>
        <p:spPr>
          <a:xfrm>
            <a:off x="714348" y="4000504"/>
            <a:ext cx="2286016"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457200" indent="-457200" algn="l">
              <a:lnSpc>
                <a:spcPts val="2400"/>
              </a:lnSpc>
              <a:spcBef>
                <a:spcPts val="0"/>
              </a:spcBef>
              <a:buBlip>
                <a:blip r:embed="rId3"/>
              </a:buBlip>
            </a:pPr>
            <a:r>
              <a:rPr lang="en-US" altLang="zh-CN" sz="20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Kruskal</a:t>
            </a:r>
            <a:r>
              <a:rPr lang="zh-CN" altLang="en-US" sz="20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算法</a:t>
            </a:r>
          </a:p>
        </p:txBody>
      </p:sp>
      <p:sp>
        <p:nvSpPr>
          <p:cNvPr id="6" name="TextBox 5"/>
          <p:cNvSpPr txBox="1"/>
          <p:nvPr/>
        </p:nvSpPr>
        <p:spPr>
          <a:xfrm>
            <a:off x="714348" y="1173667"/>
            <a:ext cx="214314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rtlCol="0">
            <a:spAutoFit/>
          </a:bodyPr>
          <a:lstStyle/>
          <a:p>
            <a:pPr marL="457200" indent="-457200" algn="l">
              <a:lnSpc>
                <a:spcPts val="2400"/>
              </a:lnSpc>
              <a:spcBef>
                <a:spcPts val="0"/>
              </a:spcBef>
              <a:buBlip>
                <a:blip r:embed="rId3"/>
              </a:buBlip>
            </a:pPr>
            <a:r>
              <a:rPr lang="en-US" altLang="zh-CN" sz="20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Prim</a:t>
            </a:r>
            <a:r>
              <a:rPr lang="zh-CN" altLang="en-US" sz="20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算法</a:t>
            </a:r>
            <a:endParaRPr lang="en-US" altLang="zh-CN" sz="20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Box 6"/>
          <p:cNvSpPr txBox="1"/>
          <p:nvPr/>
        </p:nvSpPr>
        <p:spPr>
          <a:xfrm>
            <a:off x="1285852" y="4667260"/>
            <a:ext cx="4786346" cy="1246495"/>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将边按权值递增排列</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每次选择权值小并且不构成回路的边</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2"/>
              </a:buBlip>
            </a:pPr>
            <a:r>
              <a:rPr lang="en-US" altLang="zh-CN" sz="2000" smtClean="0">
                <a:solidFill>
                  <a:srgbClr val="0000FF"/>
                </a:solidFill>
                <a:ea typeface="楷体" panose="02010609060101010101" pitchFamily="49" charset="-122"/>
                <a:cs typeface="Times New Roman" panose="02020603050405020304" pitchFamily="18" charset="0"/>
              </a:rPr>
              <a:t>O(</a:t>
            </a:r>
            <a:r>
              <a:rPr lang="en-US" altLang="zh-CN" sz="2000" i="1" smtClean="0">
                <a:solidFill>
                  <a:srgbClr val="0000FF"/>
                </a:solidFill>
                <a:ea typeface="楷体" panose="02010609060101010101" pitchFamily="49" charset="-122"/>
                <a:cs typeface="Times New Roman" panose="02020603050405020304" pitchFamily="18" charset="0"/>
              </a:rPr>
              <a:t>e</a:t>
            </a:r>
            <a:r>
              <a:rPr lang="en-US" altLang="zh-CN" sz="2000" smtClean="0">
                <a:solidFill>
                  <a:srgbClr val="0000FF"/>
                </a:solidFill>
                <a:ea typeface="楷体" panose="02010609060101010101" pitchFamily="49" charset="-122"/>
                <a:cs typeface="Times New Roman" panose="02020603050405020304" pitchFamily="18" charset="0"/>
              </a:rPr>
              <a:t>log</a:t>
            </a:r>
            <a:r>
              <a:rPr lang="en-US" altLang="zh-CN" sz="2000" baseline="-25000" smtClean="0">
                <a:solidFill>
                  <a:srgbClr val="0000FF"/>
                </a:solidFill>
                <a:ea typeface="楷体" panose="02010609060101010101" pitchFamily="49" charset="-122"/>
                <a:cs typeface="Times New Roman" panose="02020603050405020304" pitchFamily="18" charset="0"/>
              </a:rPr>
              <a:t>2</a:t>
            </a:r>
            <a:r>
              <a:rPr lang="en-US" altLang="zh-CN" sz="2000" i="1" smtClean="0">
                <a:solidFill>
                  <a:srgbClr val="0000FF"/>
                </a:solidFill>
                <a:ea typeface="楷体" panose="02010609060101010101" pitchFamily="49" charset="-122"/>
                <a:cs typeface="Times New Roman" panose="02020603050405020304" pitchFamily="18" charset="0"/>
              </a:rPr>
              <a:t>e</a:t>
            </a:r>
            <a:r>
              <a:rPr lang="en-US" altLang="zh-CN" sz="2000" smtClean="0">
                <a:solidFill>
                  <a:srgbClr val="0000FF"/>
                </a:solidFill>
                <a:ea typeface="楷体" panose="02010609060101010101" pitchFamily="49" charset="-122"/>
                <a:cs typeface="Times New Roman" panose="02020603050405020304" pitchFamily="18" charset="0"/>
              </a:rPr>
              <a:t>)</a:t>
            </a:r>
            <a:endParaRPr lang="zh-CN" altLang="en-US" sz="2000" smtClean="0">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230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6" grpId="0" bldLvl="0" animBg="1"/>
      <p:bldP spid="7" grpId="0"/>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5852" y="500042"/>
            <a:ext cx="6858048" cy="861774"/>
          </a:xfrm>
          <a:prstGeom prst="rect">
            <a:avLst/>
          </a:prstGeom>
          <a:noFill/>
        </p:spPr>
        <p:txBody>
          <a:bodyPr wrap="square" rtlCol="0">
            <a:spAutoFit/>
          </a:bodyPr>
          <a:lstStyle/>
          <a:p>
            <a:pPr algn="l">
              <a:lnSpc>
                <a:spcPts val="3000"/>
              </a:lnSpc>
              <a:spcBef>
                <a:spcPts val="0"/>
              </a:spcBef>
            </a:pPr>
            <a:r>
              <a:rPr lang="zh-CN" altLang="en-US" smtClean="0">
                <a:solidFill>
                  <a:srgbClr val="0000FF"/>
                </a:solidFill>
                <a:ea typeface="楷体" panose="02010609060101010101" pitchFamily="49" charset="-122"/>
                <a:cs typeface="Times New Roman" panose="02020603050405020304" pitchFamily="18" charset="0"/>
              </a:rPr>
              <a:t>      一个带权连通图中所有权值最小的边一定会出现在所有的最小生成树中</a:t>
            </a:r>
            <a:r>
              <a:rPr lang="zh-CN" altLang="en-US" smtClean="0">
                <a:solidFill>
                  <a:srgbClr val="FF0000"/>
                </a:solidFill>
                <a:ea typeface="楷体" panose="02010609060101010101" pitchFamily="49" charset="-122"/>
                <a:cs typeface="Times New Roman" panose="02020603050405020304" pitchFamily="18" charset="0"/>
              </a:rPr>
              <a:t>？</a:t>
            </a:r>
          </a:p>
        </p:txBody>
      </p:sp>
      <p:sp>
        <p:nvSpPr>
          <p:cNvPr id="4" name="TextBox 3"/>
          <p:cNvSpPr txBox="1"/>
          <p:nvPr/>
        </p:nvSpPr>
        <p:spPr>
          <a:xfrm>
            <a:off x="1357290" y="1797407"/>
            <a:ext cx="1571636" cy="477054"/>
          </a:xfrm>
          <a:prstGeom prst="rect">
            <a:avLst/>
          </a:prstGeom>
          <a:noFill/>
        </p:spPr>
        <p:txBody>
          <a:bodyPr wrap="square" rtlCol="0">
            <a:spAutoFit/>
          </a:bodyPr>
          <a:lstStyle/>
          <a:p>
            <a:pPr algn="l">
              <a:lnSpc>
                <a:spcPts val="3000"/>
              </a:lnSpc>
              <a:spcBef>
                <a:spcPts val="0"/>
              </a:spcBef>
            </a:pPr>
            <a:r>
              <a:rPr lang="zh-CN" altLang="en-US" sz="2000" smtClean="0">
                <a:solidFill>
                  <a:srgbClr val="FF00FF"/>
                </a:solidFill>
                <a:ea typeface="楷体" panose="02010609060101010101" pitchFamily="49" charset="-122"/>
                <a:cs typeface="Times New Roman" panose="02020603050405020304" pitchFamily="18" charset="0"/>
              </a:rPr>
              <a:t>不一定！</a:t>
            </a:r>
          </a:p>
        </p:txBody>
      </p:sp>
      <p:grpSp>
        <p:nvGrpSpPr>
          <p:cNvPr id="34" name="组合 33"/>
          <p:cNvGrpSpPr/>
          <p:nvPr/>
        </p:nvGrpSpPr>
        <p:grpSpPr>
          <a:xfrm>
            <a:off x="928662" y="2666995"/>
            <a:ext cx="1824760" cy="2147261"/>
            <a:chOff x="928662" y="2000246"/>
            <a:chExt cx="1824760" cy="1610446"/>
          </a:xfrm>
        </p:grpSpPr>
        <p:sp>
          <p:nvSpPr>
            <p:cNvPr id="5" name="椭圆 4"/>
            <p:cNvSpPr/>
            <p:nvPr/>
          </p:nvSpPr>
          <p:spPr>
            <a:xfrm>
              <a:off x="928662"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1</a:t>
              </a:r>
              <a:endParaRPr lang="zh-CN" altLang="en-US" sz="1800">
                <a:solidFill>
                  <a:srgbClr val="0000FF"/>
                </a:solidFill>
                <a:latin typeface="Times New Roman" panose="02020603050405020304" pitchFamily="18" charset="0"/>
                <a:cs typeface="Times New Roman" panose="02020603050405020304" pitchFamily="18" charset="0"/>
              </a:endParaRPr>
            </a:p>
          </p:txBody>
        </p:sp>
        <p:sp>
          <p:nvSpPr>
            <p:cNvPr id="6" name="椭圆 5"/>
            <p:cNvSpPr/>
            <p:nvPr/>
          </p:nvSpPr>
          <p:spPr>
            <a:xfrm>
              <a:off x="1643042" y="3214692"/>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2</a:t>
              </a:r>
              <a:endParaRPr lang="zh-CN" altLang="en-US" sz="1800">
                <a:solidFill>
                  <a:srgbClr val="0000FF"/>
                </a:solidFill>
                <a:latin typeface="Times New Roman" panose="02020603050405020304" pitchFamily="18" charset="0"/>
                <a:cs typeface="Times New Roman" panose="02020603050405020304" pitchFamily="18" charset="0"/>
              </a:endParaRPr>
            </a:p>
          </p:txBody>
        </p:sp>
        <p:sp>
          <p:nvSpPr>
            <p:cNvPr id="7" name="椭圆 6"/>
            <p:cNvSpPr/>
            <p:nvPr/>
          </p:nvSpPr>
          <p:spPr>
            <a:xfrm>
              <a:off x="1643042" y="200024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0</a:t>
              </a:r>
              <a:endParaRPr lang="zh-CN" altLang="en-US" sz="1800">
                <a:solidFill>
                  <a:srgbClr val="0000FF"/>
                </a:solidFill>
                <a:latin typeface="Times New Roman" panose="02020603050405020304" pitchFamily="18" charset="0"/>
                <a:cs typeface="Times New Roman" panose="02020603050405020304" pitchFamily="18" charset="0"/>
              </a:endParaRPr>
            </a:p>
          </p:txBody>
        </p:sp>
        <p:sp>
          <p:nvSpPr>
            <p:cNvPr id="8" name="椭圆 7"/>
            <p:cNvSpPr/>
            <p:nvPr/>
          </p:nvSpPr>
          <p:spPr>
            <a:xfrm>
              <a:off x="2357422"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3</a:t>
              </a:r>
              <a:endParaRPr lang="zh-CN" altLang="en-US" sz="1800">
                <a:solidFill>
                  <a:srgbClr val="0000FF"/>
                </a:solidFill>
                <a:latin typeface="Times New Roman" panose="02020603050405020304" pitchFamily="18" charset="0"/>
                <a:cs typeface="Times New Roman" panose="02020603050405020304" pitchFamily="18" charset="0"/>
              </a:endParaRPr>
            </a:p>
          </p:txBody>
        </p:sp>
        <p:cxnSp>
          <p:nvCxnSpPr>
            <p:cNvPr id="10" name="直接连接符 9"/>
            <p:cNvCxnSpPr>
              <a:stCxn id="7" idx="2"/>
              <a:endCxn id="5" idx="7"/>
            </p:cNvCxnSpPr>
            <p:nvPr/>
          </p:nvCxnSpPr>
          <p:spPr>
            <a:xfrm rot="10800000" flipV="1">
              <a:off x="1266670"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2" name="直接连接符 11"/>
            <p:cNvCxnSpPr>
              <a:stCxn id="5" idx="5"/>
              <a:endCxn id="6" idx="2"/>
            </p:cNvCxnSpPr>
            <p:nvPr/>
          </p:nvCxnSpPr>
          <p:spPr>
            <a:xfrm rot="16200000" flipH="1">
              <a:off x="1191213" y="2960863"/>
              <a:ext cx="527284" cy="376373"/>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4" name="直接连接符 13"/>
            <p:cNvCxnSpPr>
              <a:stCxn id="7" idx="4"/>
              <a:endCxn id="6" idx="0"/>
            </p:cNvCxnSpPr>
            <p:nvPr/>
          </p:nvCxnSpPr>
          <p:spPr>
            <a:xfrm rot="5400000">
              <a:off x="1431819" y="2805469"/>
              <a:ext cx="818446" cy="158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16" name="直接连接符 15"/>
            <p:cNvCxnSpPr>
              <a:stCxn id="7" idx="6"/>
              <a:endCxn id="8" idx="1"/>
            </p:cNvCxnSpPr>
            <p:nvPr/>
          </p:nvCxnSpPr>
          <p:spPr>
            <a:xfrm>
              <a:off x="2039042"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17" name="TextBox 16"/>
            <p:cNvSpPr txBox="1"/>
            <p:nvPr/>
          </p:nvSpPr>
          <p:spPr>
            <a:xfrm>
              <a:off x="1285852" y="2071684"/>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18" name="TextBox 17"/>
            <p:cNvSpPr txBox="1"/>
            <p:nvPr/>
          </p:nvSpPr>
          <p:spPr>
            <a:xfrm>
              <a:off x="1285852" y="3071816"/>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19" name="TextBox 18"/>
            <p:cNvSpPr txBox="1"/>
            <p:nvPr/>
          </p:nvSpPr>
          <p:spPr>
            <a:xfrm>
              <a:off x="1928794" y="2592309"/>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20" name="TextBox 19"/>
            <p:cNvSpPr txBox="1"/>
            <p:nvPr/>
          </p:nvSpPr>
          <p:spPr>
            <a:xfrm>
              <a:off x="2285984" y="2020805"/>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2</a:t>
              </a:r>
              <a:endParaRPr lang="zh-CN" altLang="en-US" sz="1600" smtClean="0">
                <a:solidFill>
                  <a:srgbClr val="0000FF"/>
                </a:solidFill>
                <a:ea typeface="楷体" panose="02010609060101010101" pitchFamily="49" charset="-122"/>
                <a:cs typeface="Times New Roman" panose="02020603050405020304" pitchFamily="18" charset="0"/>
              </a:endParaRPr>
            </a:p>
          </p:txBody>
        </p:sp>
      </p:grpSp>
      <p:grpSp>
        <p:nvGrpSpPr>
          <p:cNvPr id="36" name="组合 35"/>
          <p:cNvGrpSpPr/>
          <p:nvPr/>
        </p:nvGrpSpPr>
        <p:grpSpPr>
          <a:xfrm>
            <a:off x="4637256" y="2666995"/>
            <a:ext cx="1935008" cy="2147261"/>
            <a:chOff x="4637256" y="2000246"/>
            <a:chExt cx="1935008" cy="1610446"/>
          </a:xfrm>
        </p:grpSpPr>
        <p:sp>
          <p:nvSpPr>
            <p:cNvPr id="21" name="椭圆 20"/>
            <p:cNvSpPr/>
            <p:nvPr/>
          </p:nvSpPr>
          <p:spPr>
            <a:xfrm>
              <a:off x="4637256" y="2547401"/>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1</a:t>
              </a:r>
              <a:endParaRPr lang="zh-CN" altLang="en-US" sz="1800">
                <a:solidFill>
                  <a:srgbClr val="0000FF"/>
                </a:solidFill>
                <a:latin typeface="Times New Roman" panose="02020603050405020304" pitchFamily="18" charset="0"/>
                <a:cs typeface="Times New Roman" panose="02020603050405020304" pitchFamily="18" charset="0"/>
              </a:endParaRPr>
            </a:p>
          </p:txBody>
        </p:sp>
        <p:sp>
          <p:nvSpPr>
            <p:cNvPr id="22" name="椭圆 21"/>
            <p:cNvSpPr/>
            <p:nvPr/>
          </p:nvSpPr>
          <p:spPr>
            <a:xfrm>
              <a:off x="5351636" y="3214692"/>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2</a:t>
              </a:r>
              <a:endParaRPr lang="zh-CN" altLang="en-US" sz="1800">
                <a:solidFill>
                  <a:srgbClr val="0000FF"/>
                </a:solidFill>
                <a:latin typeface="Times New Roman" panose="02020603050405020304" pitchFamily="18" charset="0"/>
                <a:cs typeface="Times New Roman" panose="02020603050405020304" pitchFamily="18" charset="0"/>
              </a:endParaRPr>
            </a:p>
          </p:txBody>
        </p:sp>
        <p:sp>
          <p:nvSpPr>
            <p:cNvPr id="23" name="椭圆 22"/>
            <p:cNvSpPr/>
            <p:nvPr/>
          </p:nvSpPr>
          <p:spPr>
            <a:xfrm>
              <a:off x="5351636" y="200024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0</a:t>
              </a:r>
              <a:endParaRPr lang="zh-CN" altLang="en-US" sz="1800">
                <a:solidFill>
                  <a:srgbClr val="0000FF"/>
                </a:solidFill>
                <a:latin typeface="Times New Roman" panose="02020603050405020304" pitchFamily="18" charset="0"/>
                <a:cs typeface="Times New Roman" panose="02020603050405020304" pitchFamily="18" charset="0"/>
              </a:endParaRPr>
            </a:p>
          </p:txBody>
        </p:sp>
        <p:cxnSp>
          <p:nvCxnSpPr>
            <p:cNvPr id="24" name="直接连接符 23"/>
            <p:cNvCxnSpPr>
              <a:stCxn id="23" idx="2"/>
              <a:endCxn id="21" idx="7"/>
            </p:cNvCxnSpPr>
            <p:nvPr/>
          </p:nvCxnSpPr>
          <p:spPr>
            <a:xfrm rot="10800000" flipV="1">
              <a:off x="4975264" y="2198246"/>
              <a:ext cx="376373" cy="40714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cxnSp>
          <p:nvCxnSpPr>
            <p:cNvPr id="25" name="直接连接符 24"/>
            <p:cNvCxnSpPr>
              <a:stCxn id="21" idx="5"/>
              <a:endCxn id="22" idx="2"/>
            </p:cNvCxnSpPr>
            <p:nvPr/>
          </p:nvCxnSpPr>
          <p:spPr>
            <a:xfrm rot="16200000" flipH="1">
              <a:off x="4899807" y="2960863"/>
              <a:ext cx="527284" cy="376373"/>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26" name="TextBox 25"/>
            <p:cNvSpPr txBox="1"/>
            <p:nvPr/>
          </p:nvSpPr>
          <p:spPr>
            <a:xfrm>
              <a:off x="4994446" y="2071684"/>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27" name="TextBox 26"/>
            <p:cNvSpPr txBox="1"/>
            <p:nvPr/>
          </p:nvSpPr>
          <p:spPr>
            <a:xfrm>
              <a:off x="4994446" y="3071816"/>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28" name="TextBox 27"/>
            <p:cNvSpPr txBox="1"/>
            <p:nvPr/>
          </p:nvSpPr>
          <p:spPr>
            <a:xfrm>
              <a:off x="5638098" y="2592309"/>
              <a:ext cx="142876" cy="288541"/>
            </a:xfrm>
            <a:prstGeom prst="rect">
              <a:avLst/>
            </a:prstGeom>
            <a:noFill/>
          </p:spPr>
          <p:txBody>
            <a:bodyPr wrap="square" lIns="0" tIns="0" rIns="0" bIns="0" rtlCol="0">
              <a:spAutoFit/>
            </a:bodyPr>
            <a:lstStyle/>
            <a:p>
              <a:pPr algn="l">
                <a:lnSpc>
                  <a:spcPts val="3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a:t>
              </a:r>
              <a:endParaRPr lang="zh-CN" altLang="en-US" sz="1600" smtClean="0">
                <a:solidFill>
                  <a:srgbClr val="0000FF"/>
                </a:solidFill>
                <a:ea typeface="楷体" panose="02010609060101010101" pitchFamily="49" charset="-122"/>
                <a:cs typeface="Times New Roman" panose="02020603050405020304" pitchFamily="18" charset="0"/>
              </a:endParaRPr>
            </a:p>
          </p:txBody>
        </p:sp>
        <p:cxnSp>
          <p:nvCxnSpPr>
            <p:cNvPr id="29" name="直接连接符 28"/>
            <p:cNvCxnSpPr/>
            <p:nvPr/>
          </p:nvCxnSpPr>
          <p:spPr>
            <a:xfrm rot="5400000">
              <a:off x="5158231" y="2804675"/>
              <a:ext cx="818446" cy="1588"/>
            </a:xfrm>
            <a:prstGeom prst="line">
              <a:avLst/>
            </a:prstGeom>
            <a:ln w="19050">
              <a:tailEnd type="none"/>
            </a:ln>
          </p:spPr>
          <p:style>
            <a:lnRef idx="2">
              <a:schemeClr val="accent4"/>
            </a:lnRef>
            <a:fillRef idx="0">
              <a:schemeClr val="accent4"/>
            </a:fillRef>
            <a:effectRef idx="1">
              <a:schemeClr val="accent4"/>
            </a:effectRef>
            <a:fontRef idx="minor">
              <a:schemeClr val="tx1"/>
            </a:fontRef>
          </p:style>
        </p:cxnSp>
        <p:sp>
          <p:nvSpPr>
            <p:cNvPr id="30" name="椭圆 29"/>
            <p:cNvSpPr/>
            <p:nvPr/>
          </p:nvSpPr>
          <p:spPr>
            <a:xfrm>
              <a:off x="6176264" y="2571750"/>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3</a:t>
              </a:r>
              <a:endParaRPr lang="zh-CN" altLang="en-US" sz="1800">
                <a:solidFill>
                  <a:srgbClr val="0000FF"/>
                </a:solidFill>
                <a:latin typeface="Times New Roman" panose="02020603050405020304" pitchFamily="18" charset="0"/>
                <a:cs typeface="Times New Roman" panose="02020603050405020304" pitchFamily="18" charset="0"/>
              </a:endParaRPr>
            </a:p>
          </p:txBody>
        </p:sp>
      </p:grpSp>
      <p:grpSp>
        <p:nvGrpSpPr>
          <p:cNvPr id="37" name="组合 36"/>
          <p:cNvGrpSpPr/>
          <p:nvPr/>
        </p:nvGrpSpPr>
        <p:grpSpPr>
          <a:xfrm>
            <a:off x="3071802" y="2952747"/>
            <a:ext cx="1428760" cy="857256"/>
            <a:chOff x="3071802" y="2214560"/>
            <a:chExt cx="1428760" cy="642942"/>
          </a:xfrm>
        </p:grpSpPr>
        <p:sp>
          <p:nvSpPr>
            <p:cNvPr id="31" name="右箭头 30"/>
            <p:cNvSpPr/>
            <p:nvPr/>
          </p:nvSpPr>
          <p:spPr>
            <a:xfrm>
              <a:off x="3071802" y="2643188"/>
              <a:ext cx="1357322"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33" name="TextBox 32"/>
            <p:cNvSpPr txBox="1"/>
            <p:nvPr/>
          </p:nvSpPr>
          <p:spPr>
            <a:xfrm>
              <a:off x="3357554" y="2214560"/>
              <a:ext cx="1143008" cy="288541"/>
            </a:xfrm>
            <a:prstGeom prst="rect">
              <a:avLst/>
            </a:prstGeom>
            <a:noFill/>
          </p:spPr>
          <p:txBody>
            <a:bodyPr wrap="square" lIns="0" tIns="0" rIns="0" bIns="0" rtlCol="0">
              <a:spAutoFit/>
            </a:bodyPr>
            <a:lstStyle/>
            <a:p>
              <a:pPr algn="l">
                <a:lnSpc>
                  <a:spcPts val="3000"/>
                </a:lnSpc>
                <a:spcBef>
                  <a:spcPts val="0"/>
                </a:spcBef>
              </a:pPr>
              <a:r>
                <a:rPr lang="en-US" altLang="zh-CN" sz="2000" smtClean="0">
                  <a:solidFill>
                    <a:srgbClr val="0000FF"/>
                  </a:solidFill>
                  <a:ea typeface="楷体" panose="02010609060101010101" pitchFamily="49" charset="-122"/>
                  <a:cs typeface="Times New Roman" panose="02020603050405020304" pitchFamily="18" charset="0"/>
                </a:rPr>
                <a:t>Kruskal</a:t>
              </a:r>
              <a:endParaRPr lang="zh-CN" altLang="en-US" sz="2000" smtClean="0">
                <a:solidFill>
                  <a:srgbClr val="0000FF"/>
                </a:solidFill>
                <a:ea typeface="楷体" panose="02010609060101010101" pitchFamily="49" charset="-122"/>
                <a:cs typeface="Times New Roman" panose="02020603050405020304" pitchFamily="18" charset="0"/>
              </a:endParaRPr>
            </a:p>
          </p:txBody>
        </p:sp>
      </p:grpSp>
      <p:sp>
        <p:nvSpPr>
          <p:cNvPr id="35" name="椭圆 34"/>
          <p:cNvSpPr/>
          <p:nvPr/>
        </p:nvSpPr>
        <p:spPr>
          <a:xfrm>
            <a:off x="5189542" y="3272365"/>
            <a:ext cx="285752" cy="857256"/>
          </a:xfrm>
          <a:prstGeom prst="ellipse">
            <a:avLst/>
          </a:prstGeom>
          <a:ln w="28575">
            <a:solidFill>
              <a:srgbClr val="FF00FF"/>
            </a:solidFill>
            <a:tailEnd type="stealth"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9" name="Picture 2"/>
          <p:cNvPicPr>
            <a:picLocks noChangeAspect="1" noChangeArrowheads="1"/>
          </p:cNvPicPr>
          <p:nvPr/>
        </p:nvPicPr>
        <p:blipFill>
          <a:blip r:embed="rId2" cstate="print"/>
          <a:srcRect/>
          <a:stretch>
            <a:fillRect/>
          </a:stretch>
        </p:blipFill>
        <p:spPr bwMode="auto">
          <a:xfrm>
            <a:off x="214282" y="380979"/>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231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par>
                          <p:cTn id="22" fill="hold">
                            <p:stCondLst>
                              <p:cond delay="0"/>
                            </p:stCondLst>
                            <p:childTnLst>
                              <p:par>
                                <p:cTn id="23" presetID="26" presetClass="emph" presetSubtype="0" fill="hold" grpId="1" nodeType="afterEffect">
                                  <p:stCondLst>
                                    <p:cond delay="0"/>
                                  </p:stCondLst>
                                  <p:childTnLst>
                                    <p:animEffect transition="out" filter="fade">
                                      <p:cBhvr>
                                        <p:cTn id="24" dur="500" tmFilter="0, 0; .2, .5; .8, .5; 1, 0"/>
                                        <p:tgtEl>
                                          <p:spTgt spid="35"/>
                                        </p:tgtEl>
                                      </p:cBhvr>
                                    </p:animEffect>
                                    <p:animScale>
                                      <p:cBhvr>
                                        <p:cTn id="25"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5" grpId="0" bldLvl="0" animBg="1"/>
      <p:bldP spid="35" grpId="1" bldLvl="0" animBg="1"/>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833463"/>
            <a:ext cx="8001056" cy="3139321"/>
          </a:xfrm>
          <a:prstGeom prst="rect">
            <a:avLst/>
          </a:prstGeom>
          <a:noFill/>
        </p:spPr>
        <p:txBody>
          <a:bodyPr wrap="square" rtlCol="0">
            <a:spAutoFit/>
          </a:bodyPr>
          <a:lstStyle/>
          <a:p>
            <a:pPr algn="l">
              <a:lnSpc>
                <a:spcPct val="150000"/>
              </a:lnSpc>
              <a:spcBef>
                <a:spcPts val="0"/>
              </a:spcBef>
            </a:pPr>
            <a:r>
              <a:rPr lang="zh-CN" altLang="en-US" sz="2200" smtClean="0">
                <a:solidFill>
                  <a:srgbClr val="0000FF"/>
                </a:solidFill>
                <a:ea typeface="楷体" panose="02010609060101010101" pitchFamily="49" charset="-122"/>
                <a:cs typeface="Times New Roman" panose="02020603050405020304" pitchFamily="18" charset="0"/>
              </a:rPr>
              <a:t>对某个带权连通图构造最小生成树，以下说法中正确的是（）。</a:t>
            </a:r>
          </a:p>
          <a:p>
            <a:pPr algn="l">
              <a:lnSpc>
                <a:spcPct val="150000"/>
              </a:lnSpc>
              <a:spcBef>
                <a:spcPts val="0"/>
              </a:spcBef>
            </a:pPr>
            <a:r>
              <a:rPr lang="en-US" altLang="zh-CN" sz="2200" smtClean="0">
                <a:solidFill>
                  <a:srgbClr val="0000FF"/>
                </a:solidFill>
                <a:ea typeface="楷体" panose="02010609060101010101" pitchFamily="49" charset="-122"/>
                <a:cs typeface="Times New Roman" panose="02020603050405020304" pitchFamily="18" charset="0"/>
              </a:rPr>
              <a:t>Ⅰ</a:t>
            </a:r>
            <a:r>
              <a:rPr lang="en-US" sz="2200" smtClean="0">
                <a:solidFill>
                  <a:srgbClr val="0000FF"/>
                </a:solidFill>
                <a:ea typeface="楷体" panose="02010609060101010101" pitchFamily="49" charset="-122"/>
                <a:cs typeface="Times New Roman" panose="02020603050405020304" pitchFamily="18" charset="0"/>
              </a:rPr>
              <a:t>.</a:t>
            </a:r>
            <a:r>
              <a:rPr lang="zh-CN" altLang="en-US" sz="2200" smtClean="0">
                <a:solidFill>
                  <a:srgbClr val="0000FF"/>
                </a:solidFill>
                <a:ea typeface="楷体" panose="02010609060101010101" pitchFamily="49" charset="-122"/>
                <a:cs typeface="Times New Roman" panose="02020603050405020304" pitchFamily="18" charset="0"/>
              </a:rPr>
              <a:t>该图的所有最小生成树的总代价一定是唯一的</a:t>
            </a:r>
          </a:p>
          <a:p>
            <a:pPr algn="l">
              <a:lnSpc>
                <a:spcPct val="150000"/>
              </a:lnSpc>
              <a:spcBef>
                <a:spcPts val="0"/>
              </a:spcBef>
            </a:pPr>
            <a:r>
              <a:rPr lang="en-US" altLang="zh-CN" sz="2200" smtClean="0">
                <a:solidFill>
                  <a:srgbClr val="0000FF"/>
                </a:solidFill>
                <a:ea typeface="楷体" panose="02010609060101010101" pitchFamily="49" charset="-122"/>
                <a:cs typeface="Times New Roman" panose="02020603050405020304" pitchFamily="18" charset="0"/>
              </a:rPr>
              <a:t>Ⅱ</a:t>
            </a:r>
            <a:r>
              <a:rPr lang="en-US" sz="2200" smtClean="0">
                <a:solidFill>
                  <a:srgbClr val="0000FF"/>
                </a:solidFill>
                <a:ea typeface="楷体" panose="02010609060101010101" pitchFamily="49" charset="-122"/>
                <a:cs typeface="Times New Roman" panose="02020603050405020304" pitchFamily="18" charset="0"/>
              </a:rPr>
              <a:t>.</a:t>
            </a:r>
            <a:r>
              <a:rPr lang="zh-CN" altLang="en-US" sz="2200" smtClean="0">
                <a:solidFill>
                  <a:srgbClr val="0000FF"/>
                </a:solidFill>
                <a:ea typeface="楷体" panose="02010609060101010101" pitchFamily="49" charset="-122"/>
                <a:cs typeface="Times New Roman" panose="02020603050405020304" pitchFamily="18" charset="0"/>
              </a:rPr>
              <a:t>该图的最小生成树是唯一的</a:t>
            </a:r>
          </a:p>
          <a:p>
            <a:pPr algn="l">
              <a:lnSpc>
                <a:spcPct val="150000"/>
              </a:lnSpc>
              <a:spcBef>
                <a:spcPts val="0"/>
              </a:spcBef>
            </a:pPr>
            <a:r>
              <a:rPr lang="en-US" altLang="zh-CN" sz="2200" smtClean="0">
                <a:solidFill>
                  <a:srgbClr val="0000FF"/>
                </a:solidFill>
                <a:ea typeface="楷体" panose="02010609060101010101" pitchFamily="49" charset="-122"/>
                <a:cs typeface="Times New Roman" panose="02020603050405020304" pitchFamily="18" charset="0"/>
              </a:rPr>
              <a:t>Ⅲ</a:t>
            </a:r>
            <a:r>
              <a:rPr lang="en-US" sz="2200" smtClean="0">
                <a:solidFill>
                  <a:srgbClr val="0000FF"/>
                </a:solidFill>
                <a:ea typeface="楷体" panose="02010609060101010101" pitchFamily="49" charset="-122"/>
                <a:cs typeface="Times New Roman" panose="02020603050405020304" pitchFamily="18" charset="0"/>
              </a:rPr>
              <a:t>.</a:t>
            </a:r>
            <a:r>
              <a:rPr lang="zh-CN" altLang="en-US" sz="2200" smtClean="0">
                <a:solidFill>
                  <a:srgbClr val="0000FF"/>
                </a:solidFill>
                <a:ea typeface="楷体" panose="02010609060101010101" pitchFamily="49" charset="-122"/>
                <a:cs typeface="Times New Roman" panose="02020603050405020304" pitchFamily="18" charset="0"/>
              </a:rPr>
              <a:t>用</a:t>
            </a:r>
            <a:r>
              <a:rPr lang="en-US" sz="2200" smtClean="0">
                <a:solidFill>
                  <a:srgbClr val="0000FF"/>
                </a:solidFill>
                <a:ea typeface="楷体" panose="02010609060101010101" pitchFamily="49" charset="-122"/>
                <a:cs typeface="Times New Roman" panose="02020603050405020304" pitchFamily="18" charset="0"/>
              </a:rPr>
              <a:t>Prim</a:t>
            </a:r>
            <a:r>
              <a:rPr lang="zh-CN" altLang="en-US" sz="2200" smtClean="0">
                <a:solidFill>
                  <a:srgbClr val="0000FF"/>
                </a:solidFill>
                <a:ea typeface="楷体" panose="02010609060101010101" pitchFamily="49" charset="-122"/>
                <a:cs typeface="Times New Roman" panose="02020603050405020304" pitchFamily="18" charset="0"/>
              </a:rPr>
              <a:t>算法从不同顶点开始构造的所有最小生成树一定相同</a:t>
            </a:r>
          </a:p>
          <a:p>
            <a:pPr algn="l">
              <a:lnSpc>
                <a:spcPct val="150000"/>
              </a:lnSpc>
              <a:spcBef>
                <a:spcPts val="0"/>
              </a:spcBef>
            </a:pPr>
            <a:r>
              <a:rPr lang="en-US" altLang="zh-CN" sz="2200" smtClean="0">
                <a:solidFill>
                  <a:srgbClr val="0000FF"/>
                </a:solidFill>
                <a:ea typeface="楷体" panose="02010609060101010101" pitchFamily="49" charset="-122"/>
                <a:cs typeface="Times New Roman" panose="02020603050405020304" pitchFamily="18" charset="0"/>
              </a:rPr>
              <a:t>Ⅳ</a:t>
            </a:r>
            <a:r>
              <a:rPr lang="en-US" sz="2200" smtClean="0">
                <a:solidFill>
                  <a:srgbClr val="0000FF"/>
                </a:solidFill>
                <a:ea typeface="楷体" panose="02010609060101010101" pitchFamily="49" charset="-122"/>
                <a:cs typeface="Times New Roman" panose="02020603050405020304" pitchFamily="18" charset="0"/>
              </a:rPr>
              <a:t>.</a:t>
            </a:r>
            <a:r>
              <a:rPr lang="zh-CN" altLang="en-US" sz="2200" smtClean="0">
                <a:solidFill>
                  <a:srgbClr val="0000FF"/>
                </a:solidFill>
                <a:ea typeface="楷体" panose="02010609060101010101" pitchFamily="49" charset="-122"/>
                <a:cs typeface="Times New Roman" panose="02020603050405020304" pitchFamily="18" charset="0"/>
              </a:rPr>
              <a:t>使用</a:t>
            </a:r>
            <a:r>
              <a:rPr lang="en-US" altLang="zh-CN" sz="2200" smtClean="0">
                <a:solidFill>
                  <a:srgbClr val="0000FF"/>
                </a:solidFill>
                <a:ea typeface="楷体" panose="02010609060101010101" pitchFamily="49" charset="-122"/>
                <a:cs typeface="Times New Roman" panose="02020603050405020304" pitchFamily="18" charset="0"/>
              </a:rPr>
              <a:t>Prim</a:t>
            </a:r>
            <a:r>
              <a:rPr lang="zh-CN" altLang="en-US" sz="2200" smtClean="0">
                <a:solidFill>
                  <a:srgbClr val="0000FF"/>
                </a:solidFill>
                <a:ea typeface="楷体" panose="02010609060101010101" pitchFamily="49" charset="-122"/>
                <a:cs typeface="Times New Roman" panose="02020603050405020304" pitchFamily="18" charset="0"/>
              </a:rPr>
              <a:t>和</a:t>
            </a:r>
            <a:r>
              <a:rPr lang="en-US" sz="2200" smtClean="0">
                <a:solidFill>
                  <a:srgbClr val="0000FF"/>
                </a:solidFill>
                <a:ea typeface="楷体" panose="02010609060101010101" pitchFamily="49" charset="-122"/>
                <a:cs typeface="Times New Roman" panose="02020603050405020304" pitchFamily="18" charset="0"/>
              </a:rPr>
              <a:t>Kruskal</a:t>
            </a:r>
            <a:r>
              <a:rPr lang="zh-CN" altLang="en-US" sz="2200" smtClean="0">
                <a:solidFill>
                  <a:srgbClr val="0000FF"/>
                </a:solidFill>
                <a:ea typeface="楷体" panose="02010609060101010101" pitchFamily="49" charset="-122"/>
                <a:cs typeface="Times New Roman" panose="02020603050405020304" pitchFamily="18" charset="0"/>
              </a:rPr>
              <a:t>算法得到的最小生成树总不相同</a:t>
            </a:r>
          </a:p>
          <a:p>
            <a:pPr algn="l">
              <a:lnSpc>
                <a:spcPct val="150000"/>
              </a:lnSpc>
              <a:spcBef>
                <a:spcPts val="0"/>
              </a:spcBef>
            </a:pPr>
            <a:r>
              <a:rPr lang="en-US" sz="2200" smtClean="0">
                <a:solidFill>
                  <a:srgbClr val="0000FF"/>
                </a:solidFill>
                <a:ea typeface="楷体" panose="02010609060101010101" pitchFamily="49" charset="-122"/>
                <a:cs typeface="Times New Roman" panose="02020603050405020304" pitchFamily="18" charset="0"/>
              </a:rPr>
              <a:t>          A.</a:t>
            </a:r>
            <a:r>
              <a:rPr lang="zh-CN" altLang="en-US" sz="2200" smtClean="0">
                <a:solidFill>
                  <a:srgbClr val="0000FF"/>
                </a:solidFill>
                <a:ea typeface="楷体" panose="02010609060101010101" pitchFamily="49" charset="-122"/>
                <a:cs typeface="Times New Roman" panose="02020603050405020304" pitchFamily="18" charset="0"/>
              </a:rPr>
              <a:t>仅</a:t>
            </a:r>
            <a:r>
              <a:rPr lang="en-US" altLang="zh-CN" sz="2200" smtClean="0">
                <a:solidFill>
                  <a:srgbClr val="0000FF"/>
                </a:solidFill>
                <a:ea typeface="楷体" panose="02010609060101010101" pitchFamily="49" charset="-122"/>
                <a:cs typeface="Times New Roman" panose="02020603050405020304" pitchFamily="18" charset="0"/>
              </a:rPr>
              <a:t>Ⅰ</a:t>
            </a:r>
            <a:r>
              <a:rPr lang="en-US" sz="2200" smtClean="0">
                <a:solidFill>
                  <a:srgbClr val="0000FF"/>
                </a:solidFill>
                <a:ea typeface="楷体" panose="02010609060101010101" pitchFamily="49" charset="-122"/>
                <a:cs typeface="Times New Roman" panose="02020603050405020304" pitchFamily="18" charset="0"/>
              </a:rPr>
              <a:t>	   B.</a:t>
            </a:r>
            <a:r>
              <a:rPr lang="zh-CN" altLang="en-US" sz="2200" smtClean="0">
                <a:solidFill>
                  <a:srgbClr val="0000FF"/>
                </a:solidFill>
                <a:ea typeface="楷体" panose="02010609060101010101" pitchFamily="49" charset="-122"/>
                <a:cs typeface="Times New Roman" panose="02020603050405020304" pitchFamily="18" charset="0"/>
              </a:rPr>
              <a:t>仅</a:t>
            </a:r>
            <a:r>
              <a:rPr lang="en-US" altLang="zh-CN" sz="2200" smtClean="0">
                <a:solidFill>
                  <a:srgbClr val="0000FF"/>
                </a:solidFill>
                <a:ea typeface="楷体" panose="02010609060101010101" pitchFamily="49" charset="-122"/>
                <a:cs typeface="Times New Roman" panose="02020603050405020304" pitchFamily="18" charset="0"/>
              </a:rPr>
              <a:t>Ⅱ</a:t>
            </a:r>
            <a:r>
              <a:rPr lang="en-US" sz="2200" smtClean="0">
                <a:solidFill>
                  <a:srgbClr val="0000FF"/>
                </a:solidFill>
                <a:ea typeface="楷体" panose="02010609060101010101" pitchFamily="49" charset="-122"/>
                <a:cs typeface="Times New Roman" panose="02020603050405020304" pitchFamily="18" charset="0"/>
              </a:rPr>
              <a:t>	C.</a:t>
            </a:r>
            <a:r>
              <a:rPr lang="zh-CN" altLang="en-US" sz="2200" smtClean="0">
                <a:solidFill>
                  <a:srgbClr val="0000FF"/>
                </a:solidFill>
                <a:ea typeface="楷体" panose="02010609060101010101" pitchFamily="49" charset="-122"/>
                <a:cs typeface="Times New Roman" panose="02020603050405020304" pitchFamily="18" charset="0"/>
              </a:rPr>
              <a:t>仅</a:t>
            </a:r>
            <a:r>
              <a:rPr lang="en-US" altLang="zh-CN" sz="2200" smtClean="0">
                <a:solidFill>
                  <a:srgbClr val="0000FF"/>
                </a:solidFill>
                <a:ea typeface="楷体" panose="02010609060101010101" pitchFamily="49" charset="-122"/>
                <a:cs typeface="Times New Roman" panose="02020603050405020304" pitchFamily="18" charset="0"/>
              </a:rPr>
              <a:t>Ⅰ</a:t>
            </a:r>
            <a:r>
              <a:rPr lang="zh-CN" altLang="en-US" sz="2200" smtClean="0">
                <a:solidFill>
                  <a:srgbClr val="0000FF"/>
                </a:solidFill>
                <a:ea typeface="楷体" panose="02010609060101010101" pitchFamily="49" charset="-122"/>
                <a:cs typeface="Times New Roman" panose="02020603050405020304" pitchFamily="18" charset="0"/>
              </a:rPr>
              <a:t>、</a:t>
            </a:r>
            <a:r>
              <a:rPr lang="en-US" altLang="zh-CN" sz="2200" smtClean="0">
                <a:solidFill>
                  <a:srgbClr val="0000FF"/>
                </a:solidFill>
                <a:ea typeface="楷体" panose="02010609060101010101" pitchFamily="49" charset="-122"/>
                <a:cs typeface="Times New Roman" panose="02020603050405020304" pitchFamily="18" charset="0"/>
              </a:rPr>
              <a:t>Ⅲ</a:t>
            </a:r>
            <a:r>
              <a:rPr lang="en-US" sz="2200" smtClean="0">
                <a:solidFill>
                  <a:srgbClr val="0000FF"/>
                </a:solidFill>
                <a:ea typeface="楷体" panose="02010609060101010101" pitchFamily="49" charset="-122"/>
                <a:cs typeface="Times New Roman" panose="02020603050405020304" pitchFamily="18" charset="0"/>
              </a:rPr>
              <a:t>	</a:t>
            </a:r>
            <a:r>
              <a:rPr lang="zh-CN" altLang="en-US" sz="2200" smtClean="0">
                <a:solidFill>
                  <a:srgbClr val="0000FF"/>
                </a:solidFill>
                <a:ea typeface="楷体" panose="02010609060101010101" pitchFamily="49" charset="-122"/>
                <a:cs typeface="Times New Roman" panose="02020603050405020304" pitchFamily="18" charset="0"/>
              </a:rPr>
              <a:t>仅</a:t>
            </a:r>
            <a:r>
              <a:rPr lang="en-US" altLang="zh-CN" sz="2200" smtClean="0">
                <a:solidFill>
                  <a:srgbClr val="0000FF"/>
                </a:solidFill>
                <a:ea typeface="楷体" panose="02010609060101010101" pitchFamily="49" charset="-122"/>
                <a:cs typeface="Times New Roman" panose="02020603050405020304" pitchFamily="18" charset="0"/>
              </a:rPr>
              <a:t>Ⅱ</a:t>
            </a:r>
            <a:r>
              <a:rPr lang="zh-CN" altLang="en-US" sz="2200" smtClean="0">
                <a:solidFill>
                  <a:srgbClr val="0000FF"/>
                </a:solidFill>
                <a:ea typeface="楷体" panose="02010609060101010101" pitchFamily="49" charset="-122"/>
                <a:cs typeface="Times New Roman" panose="02020603050405020304" pitchFamily="18" charset="0"/>
              </a:rPr>
              <a:t>、</a:t>
            </a:r>
            <a:r>
              <a:rPr lang="en-US" altLang="zh-CN" sz="2200" smtClean="0">
                <a:solidFill>
                  <a:srgbClr val="0000FF"/>
                </a:solidFill>
                <a:ea typeface="楷体" panose="02010609060101010101" pitchFamily="49" charset="-122"/>
                <a:cs typeface="Times New Roman" panose="02020603050405020304" pitchFamily="18" charset="0"/>
              </a:rPr>
              <a:t>Ⅳ</a:t>
            </a:r>
          </a:p>
        </p:txBody>
      </p:sp>
      <p:sp>
        <p:nvSpPr>
          <p:cNvPr id="9" name="TextBox 8"/>
          <p:cNvSpPr txBox="1"/>
          <p:nvPr/>
        </p:nvSpPr>
        <p:spPr>
          <a:xfrm>
            <a:off x="7072330" y="1428736"/>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sp>
        <p:nvSpPr>
          <p:cNvPr id="10" name="TextBox 9"/>
          <p:cNvSpPr txBox="1"/>
          <p:nvPr/>
        </p:nvSpPr>
        <p:spPr>
          <a:xfrm>
            <a:off x="7643834" y="2928934"/>
            <a:ext cx="500066" cy="477054"/>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宋体" panose="02010600030101010101" pitchFamily="2" charset="-122"/>
                <a:ea typeface="宋体" panose="02010600030101010101" pitchFamily="2"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sp>
        <p:nvSpPr>
          <p:cNvPr id="11" name="TextBox 10"/>
          <p:cNvSpPr txBox="1"/>
          <p:nvPr/>
        </p:nvSpPr>
        <p:spPr>
          <a:xfrm>
            <a:off x="1428728" y="4143380"/>
            <a:ext cx="428628" cy="477054"/>
          </a:xfrm>
          <a:prstGeom prst="rect">
            <a:avLst/>
          </a:prstGeom>
          <a:noFill/>
        </p:spPr>
        <p:txBody>
          <a:bodyPr wrap="square" rtlCol="0">
            <a:spAutoFit/>
          </a:bodyPr>
          <a:lstStyle/>
          <a:p>
            <a:pPr algn="l">
              <a:lnSpc>
                <a:spcPts val="3000"/>
              </a:lnSpc>
              <a:spcBef>
                <a:spcPts val="0"/>
              </a:spcBef>
            </a:pPr>
            <a:r>
              <a:rPr lang="en-US" altLang="zh-CN" sz="2800" smtClean="0">
                <a:solidFill>
                  <a:srgbClr val="FF0000"/>
                </a:solidFill>
                <a:ea typeface="宋体" panose="02010600030101010101" pitchFamily="2" charset="-122"/>
                <a:cs typeface="Times New Roman" panose="02020603050405020304" pitchFamily="18" charset="0"/>
                <a:sym typeface="Symbol" panose="05050102010706020507"/>
              </a:rPr>
              <a:t>A</a:t>
            </a:r>
            <a:endParaRPr lang="zh-CN" altLang="en-US" sz="2800" smtClean="0">
              <a:solidFill>
                <a:srgbClr val="FF0000"/>
              </a:solidFill>
              <a:ea typeface="楷体" panose="02010609060101010101" pitchFamily="49" charset="-122"/>
              <a:cs typeface="Times New Roman" panose="02020603050405020304" pitchFamily="18" charset="0"/>
            </a:endParaRPr>
          </a:p>
        </p:txBody>
      </p:sp>
      <p:sp>
        <p:nvSpPr>
          <p:cNvPr id="12" name="TextBox 11"/>
          <p:cNvSpPr txBox="1"/>
          <p:nvPr/>
        </p:nvSpPr>
        <p:spPr>
          <a:xfrm>
            <a:off x="8572528" y="2451880"/>
            <a:ext cx="500066" cy="477054"/>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宋体" panose="02010600030101010101" pitchFamily="2" charset="-122"/>
                <a:ea typeface="宋体" panose="02010600030101010101" pitchFamily="2"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sp>
        <p:nvSpPr>
          <p:cNvPr id="13" name="TextBox 12"/>
          <p:cNvSpPr txBox="1"/>
          <p:nvPr/>
        </p:nvSpPr>
        <p:spPr>
          <a:xfrm>
            <a:off x="4786314" y="1928802"/>
            <a:ext cx="500066" cy="449290"/>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宋体" panose="02010600030101010101" pitchFamily="2" charset="-122"/>
                <a:ea typeface="宋体" panose="02010600030101010101" pitchFamily="2"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pic>
        <p:nvPicPr>
          <p:cNvPr id="16" name="Picture 2"/>
          <p:cNvPicPr>
            <a:picLocks noChangeAspect="1" noChangeArrowheads="1"/>
          </p:cNvPicPr>
          <p:nvPr/>
        </p:nvPicPr>
        <p:blipFill>
          <a:blip r:embed="rId2" cstate="print"/>
          <a:srcRect/>
          <a:stretch>
            <a:fillRect/>
          </a:stretch>
        </p:blipFill>
        <p:spPr bwMode="auto">
          <a:xfrm>
            <a:off x="71406" y="969713"/>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232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28596" y="285728"/>
            <a:ext cx="857256" cy="852413"/>
            <a:chOff x="785786" y="1503812"/>
            <a:chExt cx="857256" cy="639310"/>
          </a:xfrm>
        </p:grpSpPr>
        <p:sp>
          <p:nvSpPr>
            <p:cNvPr id="8"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9"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ea typeface="宋体" panose="02010600030101010101" pitchFamily="2" charset="-122"/>
                </a:rPr>
                <a:t>2</a:t>
              </a:r>
              <a:endParaRPr lang="en-AU" sz="2800" b="0" dirty="0">
                <a:solidFill>
                  <a:srgbClr val="FF0000"/>
                </a:solidFill>
                <a:effectLst>
                  <a:outerShdw blurRad="38100" dist="38100" dir="2700000" algn="tl">
                    <a:srgbClr val="000000"/>
                  </a:outerShdw>
                </a:effectLst>
                <a:ea typeface="宋体" panose="02010600030101010101" pitchFamily="2" charset="-122"/>
              </a:endParaRPr>
            </a:p>
          </p:txBody>
        </p:sp>
      </p:grpSp>
      <p:sp>
        <p:nvSpPr>
          <p:cNvPr id="10" name="TextBox 9"/>
          <p:cNvSpPr txBox="1"/>
          <p:nvPr/>
        </p:nvSpPr>
        <p:spPr>
          <a:xfrm>
            <a:off x="1285852" y="376136"/>
            <a:ext cx="2286016" cy="533288"/>
          </a:xfrm>
          <a:prstGeom prst="rect">
            <a:avLst/>
          </a:prstGeom>
          <a:noFill/>
        </p:spPr>
        <p:txBody>
          <a:bodyPr wrap="square" rtlCol="0">
            <a:spAutoFit/>
          </a:bodyPr>
          <a:lstStyle/>
          <a:p>
            <a:pPr algn="l"/>
            <a:r>
              <a:rPr lang="zh-CN" altLang="en-US" sz="2800" smtClean="0">
                <a:solidFill>
                  <a:srgbClr val="FF0000"/>
                </a:solidFill>
                <a:latin typeface="微软雅黑" panose="020B0503020204020204" charset="-122"/>
                <a:ea typeface="微软雅黑" panose="020B0503020204020204" charset="-122"/>
              </a:rPr>
              <a:t>  最 短 路 径</a:t>
            </a:r>
            <a:endParaRPr lang="zh-CN" altLang="en-US" sz="2800">
              <a:solidFill>
                <a:srgbClr val="FF0000"/>
              </a:solidFill>
              <a:latin typeface="微软雅黑" panose="020B0503020204020204" charset="-122"/>
              <a:ea typeface="微软雅黑" panose="020B0503020204020204" charset="-122"/>
            </a:endParaRPr>
          </a:p>
        </p:txBody>
      </p:sp>
      <p:sp>
        <p:nvSpPr>
          <p:cNvPr id="11" name="TextBox 10"/>
          <p:cNvSpPr txBox="1"/>
          <p:nvPr/>
        </p:nvSpPr>
        <p:spPr>
          <a:xfrm>
            <a:off x="1214414" y="1238235"/>
            <a:ext cx="5143536" cy="4770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单源最短路径</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宋体" panose="02010600030101010101" pitchFamily="2" charset="-122"/>
                <a:ea typeface="宋体" panose="02010600030101010101" pitchFamily="2" charset="-122"/>
                <a:cs typeface="Times New Roman" panose="02020603050405020304" pitchFamily="18" charset="0"/>
                <a:sym typeface="Wingdings" panose="05000000000000000000"/>
              </a:rPr>
              <a:t>―</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Dijkstra</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算法</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grpSp>
        <p:nvGrpSpPr>
          <p:cNvPr id="20" name="组合 19"/>
          <p:cNvGrpSpPr/>
          <p:nvPr/>
        </p:nvGrpSpPr>
        <p:grpSpPr>
          <a:xfrm>
            <a:off x="285720" y="2000241"/>
            <a:ext cx="2714644" cy="2832861"/>
            <a:chOff x="285720" y="1500180"/>
            <a:chExt cx="2714644" cy="2124646"/>
          </a:xfrm>
        </p:grpSpPr>
        <p:sp>
          <p:nvSpPr>
            <p:cNvPr id="12" name="TextBox 11"/>
            <p:cNvSpPr txBox="1"/>
            <p:nvPr/>
          </p:nvSpPr>
          <p:spPr>
            <a:xfrm>
              <a:off x="285720" y="1500180"/>
              <a:ext cx="2714644" cy="530915"/>
            </a:xfrm>
            <a:prstGeom prst="rect">
              <a:avLst/>
            </a:prstGeom>
            <a:noFill/>
          </p:spPr>
          <p:txBody>
            <a:bodyPr wrap="square" rtlCol="0">
              <a:spAutoFit/>
            </a:bodyPr>
            <a:lstStyle/>
            <a:p>
              <a:pPr algn="l">
                <a:lnSpc>
                  <a:spcPts val="2400"/>
                </a:lnSpc>
                <a:spcBef>
                  <a:spcPts val="0"/>
                </a:spcBef>
              </a:pPr>
              <a:r>
                <a:rPr lang="zh-CN" altLang="en-US" sz="1800" smtClean="0">
                  <a:solidFill>
                    <a:srgbClr val="0000FF"/>
                  </a:solidFill>
                  <a:ea typeface="楷体" panose="02010609060101010101" pitchFamily="49" charset="-122"/>
                  <a:cs typeface="Times New Roman" panose="02020603050405020304" pitchFamily="18" charset="0"/>
                </a:rPr>
                <a:t>源点</a:t>
              </a:r>
              <a:r>
                <a:rPr lang="en-US" altLang="zh-CN" sz="1800" i="1" smtClean="0">
                  <a:solidFill>
                    <a:srgbClr val="0000FF"/>
                  </a:solidFill>
                  <a:ea typeface="楷体" panose="02010609060101010101" pitchFamily="49" charset="-122"/>
                  <a:cs typeface="Times New Roman" panose="02020603050405020304" pitchFamily="18" charset="0"/>
                </a:rPr>
                <a:t>v</a:t>
              </a:r>
              <a:r>
                <a:rPr lang="zh-CN" altLang="en-US" sz="1800" smtClean="0">
                  <a:solidFill>
                    <a:srgbClr val="0000FF"/>
                  </a:solidFill>
                  <a:ea typeface="楷体" panose="02010609060101010101" pitchFamily="49" charset="-122"/>
                  <a:cs typeface="Times New Roman" panose="02020603050405020304" pitchFamily="18" charset="0"/>
                </a:rPr>
                <a:t>加入</a:t>
              </a:r>
              <a:r>
                <a:rPr lang="en-US" altLang="zh-CN" sz="1800" smtClean="0">
                  <a:solidFill>
                    <a:srgbClr val="0000FF"/>
                  </a:solidFill>
                  <a:ea typeface="楷体" panose="02010609060101010101" pitchFamily="49" charset="-122"/>
                  <a:cs typeface="Times New Roman" panose="02020603050405020304" pitchFamily="18" charset="0"/>
                </a:rPr>
                <a:t>S</a:t>
              </a:r>
              <a:r>
                <a:rPr lang="zh-CN" altLang="en-US" sz="1800" smtClean="0">
                  <a:solidFill>
                    <a:srgbClr val="0000FF"/>
                  </a:solidFill>
                  <a:ea typeface="楷体" panose="02010609060101010101" pitchFamily="49" charset="-122"/>
                  <a:cs typeface="Times New Roman" panose="02020603050405020304" pitchFamily="18" charset="0"/>
                </a:rPr>
                <a:t>，</a:t>
              </a:r>
              <a:r>
                <a:rPr lang="en-US" altLang="zh-CN" sz="1800" smtClean="0">
                  <a:solidFill>
                    <a:srgbClr val="0000FF"/>
                  </a:solidFill>
                  <a:ea typeface="楷体" panose="02010609060101010101" pitchFamily="49" charset="-122"/>
                  <a:cs typeface="Times New Roman" panose="02020603050405020304" pitchFamily="18" charset="0"/>
                </a:rPr>
                <a:t>U=V-S</a:t>
              </a:r>
            </a:p>
            <a:p>
              <a:pPr algn="l">
                <a:lnSpc>
                  <a:spcPts val="2400"/>
                </a:lnSpc>
                <a:spcBef>
                  <a:spcPts val="0"/>
                </a:spcBef>
              </a:pPr>
              <a:r>
                <a:rPr lang="zh-CN" altLang="en-US" sz="1800" smtClean="0">
                  <a:solidFill>
                    <a:srgbClr val="0000FF"/>
                  </a:solidFill>
                  <a:ea typeface="楷体" panose="02010609060101010101" pitchFamily="49" charset="-122"/>
                  <a:cs typeface="Times New Roman" panose="02020603050405020304" pitchFamily="18" charset="0"/>
                </a:rPr>
                <a:t>初始化：</a:t>
              </a:r>
              <a:r>
                <a:rPr lang="en-US" altLang="zh-CN" sz="1800" smtClean="0">
                  <a:solidFill>
                    <a:srgbClr val="0000FF"/>
                  </a:solidFill>
                  <a:ea typeface="楷体" panose="02010609060101010101" pitchFamily="49" charset="-122"/>
                  <a:cs typeface="Times New Roman" panose="02020603050405020304" pitchFamily="18" charset="0"/>
                </a:rPr>
                <a:t> </a:t>
              </a:r>
              <a:endParaRPr lang="zh-CN" altLang="en-US" sz="1800" smtClean="0">
                <a:solidFill>
                  <a:srgbClr val="0000FF"/>
                </a:solidFill>
                <a:ea typeface="楷体" panose="02010609060101010101" pitchFamily="49" charset="-122"/>
                <a:cs typeface="Times New Roman" panose="02020603050405020304" pitchFamily="18" charset="0"/>
              </a:endParaRPr>
            </a:p>
          </p:txBody>
        </p:sp>
        <p:sp>
          <p:nvSpPr>
            <p:cNvPr id="13" name="TextBox 12"/>
            <p:cNvSpPr txBox="1"/>
            <p:nvPr/>
          </p:nvSpPr>
          <p:spPr>
            <a:xfrm>
              <a:off x="571472" y="2285998"/>
              <a:ext cx="2214578" cy="133882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lnSpc>
                  <a:spcPts val="2200"/>
                </a:lnSpc>
                <a:spcBef>
                  <a:spcPts val="0"/>
                </a:spcBef>
              </a:pP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若</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有边：</a:t>
              </a:r>
              <a:endPar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dist[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权值  </a:t>
              </a:r>
              <a:endPar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path[</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v</a:t>
              </a:r>
            </a:p>
            <a:p>
              <a:pPr algn="l">
                <a:lnSpc>
                  <a:spcPts val="2200"/>
                </a:lnSpc>
                <a:spcBef>
                  <a:spcPts val="0"/>
                </a:spcBef>
              </a:pP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否则：</a:t>
              </a:r>
              <a:endPar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dist[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path[</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21" name="组合 20"/>
          <p:cNvGrpSpPr/>
          <p:nvPr/>
        </p:nvGrpSpPr>
        <p:grpSpPr>
          <a:xfrm>
            <a:off x="2857488" y="2000241"/>
            <a:ext cx="2357454" cy="707887"/>
            <a:chOff x="2857488" y="1500180"/>
            <a:chExt cx="2357454" cy="530915"/>
          </a:xfrm>
        </p:grpSpPr>
        <p:sp>
          <p:nvSpPr>
            <p:cNvPr id="14" name="TextBox 13"/>
            <p:cNvSpPr txBox="1"/>
            <p:nvPr/>
          </p:nvSpPr>
          <p:spPr>
            <a:xfrm>
              <a:off x="3357554" y="1500180"/>
              <a:ext cx="1857388" cy="530915"/>
            </a:xfrm>
            <a:prstGeom prst="rect">
              <a:avLst/>
            </a:prstGeom>
            <a:noFill/>
          </p:spPr>
          <p:txBody>
            <a:bodyPr wrap="square" rtlCol="0">
              <a:spAutoFit/>
            </a:bodyPr>
            <a:lstStyle/>
            <a:p>
              <a:pPr algn="l">
                <a:lnSpc>
                  <a:spcPts val="2400"/>
                </a:lnSpc>
                <a:spcBef>
                  <a:spcPts val="0"/>
                </a:spcBef>
              </a:pPr>
              <a:r>
                <a:rPr lang="zh-CN" altLang="en-US" sz="1800" smtClean="0">
                  <a:solidFill>
                    <a:srgbClr val="0000FF"/>
                  </a:solidFill>
                  <a:ea typeface="楷体" panose="02010609060101010101" pitchFamily="49" charset="-122"/>
                  <a:cs typeface="Times New Roman" panose="02020603050405020304" pitchFamily="18" charset="0"/>
                </a:rPr>
                <a:t>从</a:t>
              </a:r>
              <a:r>
                <a:rPr lang="en-US" altLang="zh-CN" sz="1800" smtClean="0">
                  <a:solidFill>
                    <a:srgbClr val="0000FF"/>
                  </a:solidFill>
                  <a:ea typeface="楷体" panose="02010609060101010101" pitchFamily="49" charset="-122"/>
                  <a:cs typeface="Times New Roman" panose="02020603050405020304" pitchFamily="18" charset="0"/>
                </a:rPr>
                <a:t>U</a:t>
              </a:r>
              <a:r>
                <a:rPr lang="zh-CN" altLang="en-US" sz="1800" smtClean="0">
                  <a:solidFill>
                    <a:srgbClr val="0000FF"/>
                  </a:solidFill>
                  <a:ea typeface="楷体" panose="02010609060101010101" pitchFamily="49" charset="-122"/>
                  <a:cs typeface="Times New Roman" panose="02020603050405020304" pitchFamily="18" charset="0"/>
                </a:rPr>
                <a:t>中选择</a:t>
              </a:r>
              <a:r>
                <a:rPr lang="en-US" altLang="zh-CN" sz="1800" smtClean="0">
                  <a:solidFill>
                    <a:srgbClr val="0000FF"/>
                  </a:solidFill>
                  <a:ea typeface="楷体" panose="02010609060101010101" pitchFamily="49" charset="-122"/>
                  <a:cs typeface="Times New Roman" panose="02020603050405020304" pitchFamily="18" charset="0"/>
                </a:rPr>
                <a:t>dist</a:t>
              </a:r>
              <a:r>
                <a:rPr lang="zh-CN" altLang="en-US" sz="1800" smtClean="0">
                  <a:solidFill>
                    <a:srgbClr val="0000FF"/>
                  </a:solidFill>
                  <a:ea typeface="楷体" panose="02010609060101010101" pitchFamily="49" charset="-122"/>
                  <a:cs typeface="Times New Roman" panose="02020603050405020304" pitchFamily="18" charset="0"/>
                </a:rPr>
                <a:t>最小的顶点</a:t>
              </a:r>
              <a:r>
                <a:rPr lang="en-US" altLang="zh-CN" sz="1800" i="1" smtClean="0">
                  <a:solidFill>
                    <a:srgbClr val="0000FF"/>
                  </a:solidFill>
                  <a:ea typeface="楷体" panose="02010609060101010101" pitchFamily="49" charset="-122"/>
                  <a:cs typeface="Times New Roman" panose="02020603050405020304" pitchFamily="18" charset="0"/>
                </a:rPr>
                <a:t>u</a:t>
              </a:r>
              <a:endParaRPr lang="zh-CN" altLang="en-US" sz="1800" i="1" smtClean="0">
                <a:solidFill>
                  <a:srgbClr val="0000FF"/>
                </a:solidFill>
                <a:ea typeface="楷体" panose="02010609060101010101" pitchFamily="49" charset="-122"/>
                <a:cs typeface="Times New Roman" panose="02020603050405020304" pitchFamily="18" charset="0"/>
              </a:endParaRPr>
            </a:p>
          </p:txBody>
        </p:sp>
        <p:sp>
          <p:nvSpPr>
            <p:cNvPr id="17" name="右箭头 16"/>
            <p:cNvSpPr/>
            <p:nvPr/>
          </p:nvSpPr>
          <p:spPr>
            <a:xfrm>
              <a:off x="2857488" y="1785932"/>
              <a:ext cx="42862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grpSp>
        <p:nvGrpSpPr>
          <p:cNvPr id="22" name="组合 21"/>
          <p:cNvGrpSpPr/>
          <p:nvPr/>
        </p:nvGrpSpPr>
        <p:grpSpPr>
          <a:xfrm>
            <a:off x="5214942" y="2000240"/>
            <a:ext cx="3643338" cy="2642280"/>
            <a:chOff x="5214942" y="1500180"/>
            <a:chExt cx="3643338" cy="1981710"/>
          </a:xfrm>
        </p:grpSpPr>
        <p:sp>
          <p:nvSpPr>
            <p:cNvPr id="15" name="TextBox 14"/>
            <p:cNvSpPr txBox="1"/>
            <p:nvPr/>
          </p:nvSpPr>
          <p:spPr>
            <a:xfrm>
              <a:off x="5929322" y="1500180"/>
              <a:ext cx="2214578" cy="530915"/>
            </a:xfrm>
            <a:prstGeom prst="rect">
              <a:avLst/>
            </a:prstGeom>
            <a:noFill/>
          </p:spPr>
          <p:txBody>
            <a:bodyPr wrap="square" rtlCol="0">
              <a:spAutoFit/>
            </a:bodyPr>
            <a:lstStyle/>
            <a:p>
              <a:pPr algn="l">
                <a:lnSpc>
                  <a:spcPts val="2400"/>
                </a:lnSpc>
                <a:spcBef>
                  <a:spcPts val="0"/>
                </a:spcBef>
              </a:pPr>
              <a:r>
                <a:rPr lang="zh-CN" altLang="en-US" sz="1800" smtClean="0">
                  <a:solidFill>
                    <a:srgbClr val="0000FF"/>
                  </a:solidFill>
                  <a:ea typeface="楷体" panose="02010609060101010101" pitchFamily="49" charset="-122"/>
                  <a:cs typeface="Times New Roman" panose="02020603050405020304" pitchFamily="18" charset="0"/>
                </a:rPr>
                <a:t>考察所有从</a:t>
              </a:r>
              <a:r>
                <a:rPr lang="en-US" altLang="zh-CN" sz="1800" i="1" smtClean="0">
                  <a:solidFill>
                    <a:srgbClr val="0000FF"/>
                  </a:solidFill>
                  <a:ea typeface="楷体" panose="02010609060101010101" pitchFamily="49" charset="-122"/>
                  <a:cs typeface="Times New Roman" panose="02020603050405020304" pitchFamily="18" charset="0"/>
                </a:rPr>
                <a:t>u</a:t>
              </a:r>
              <a:r>
                <a:rPr lang="zh-CN" altLang="en-US" sz="1800" smtClean="0">
                  <a:solidFill>
                    <a:srgbClr val="0000FF"/>
                  </a:solidFill>
                  <a:ea typeface="楷体" panose="02010609060101010101" pitchFamily="49" charset="-122"/>
                  <a:cs typeface="Times New Roman" panose="02020603050405020304" pitchFamily="18" charset="0"/>
                </a:rPr>
                <a:t>有出边的顶点</a:t>
              </a:r>
              <a:r>
                <a:rPr lang="en-US" altLang="zh-CN" sz="1800" i="1" smtClean="0">
                  <a:solidFill>
                    <a:srgbClr val="0000FF"/>
                  </a:solidFill>
                  <a:ea typeface="楷体" panose="02010609060101010101" pitchFamily="49" charset="-122"/>
                  <a:cs typeface="Times New Roman" panose="02020603050405020304" pitchFamily="18" charset="0"/>
                </a:rPr>
                <a:t>j</a:t>
              </a:r>
              <a:r>
                <a:rPr lang="zh-CN" altLang="en-US" sz="1800" smtClean="0">
                  <a:solidFill>
                    <a:srgbClr val="0000FF"/>
                  </a:solidFill>
                  <a:ea typeface="楷体" panose="02010609060101010101" pitchFamily="49" charset="-122"/>
                  <a:cs typeface="Times New Roman" panose="02020603050405020304" pitchFamily="18" charset="0"/>
                </a:rPr>
                <a:t>，调整：</a:t>
              </a:r>
              <a:endParaRPr lang="zh-CN" altLang="en-US" sz="1800" i="1" smtClean="0">
                <a:solidFill>
                  <a:srgbClr val="0000FF"/>
                </a:solidFill>
                <a:ea typeface="楷体" panose="02010609060101010101" pitchFamily="49" charset="-122"/>
                <a:cs typeface="Times New Roman" panose="02020603050405020304" pitchFamily="18" charset="0"/>
              </a:endParaRPr>
            </a:p>
          </p:txBody>
        </p:sp>
        <p:sp>
          <p:nvSpPr>
            <p:cNvPr id="16" name="TextBox 15"/>
            <p:cNvSpPr txBox="1"/>
            <p:nvPr/>
          </p:nvSpPr>
          <p:spPr>
            <a:xfrm>
              <a:off x="5786446" y="2354658"/>
              <a:ext cx="3071834" cy="11272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l">
                <a:lnSpc>
                  <a:spcPts val="2200"/>
                </a:lnSpc>
                <a:spcBef>
                  <a:spcPts val="0"/>
                </a:spcBef>
              </a:pP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若</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dist[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u</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权值</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&lt;dist[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dist[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dist[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u</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权值</a:t>
              </a:r>
              <a:endPar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path[</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i="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u</a:t>
              </a:r>
            </a:p>
            <a:p>
              <a:pPr algn="l">
                <a:lnSpc>
                  <a:spcPts val="2200"/>
                </a:lnSpc>
                <a:spcBef>
                  <a:spcPts val="0"/>
                </a:spcBef>
              </a:pP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否则：</a:t>
              </a:r>
              <a:endPar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2200"/>
                </a:lnSpc>
                <a:spcBef>
                  <a:spcPts val="0"/>
                </a:spcBef>
              </a:pPr>
              <a:r>
                <a:rPr lang="en-US" altLang="zh-CN"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80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不变</a:t>
              </a:r>
            </a:p>
          </p:txBody>
        </p:sp>
        <p:sp>
          <p:nvSpPr>
            <p:cNvPr id="18" name="右箭头 17"/>
            <p:cNvSpPr/>
            <p:nvPr/>
          </p:nvSpPr>
          <p:spPr>
            <a:xfrm>
              <a:off x="5214942" y="1785932"/>
              <a:ext cx="428628" cy="214314"/>
            </a:xfrm>
            <a:prstGeom prst="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grpSp>
      <p:sp>
        <p:nvSpPr>
          <p:cNvPr id="19" name="TextBox 18"/>
          <p:cNvSpPr txBox="1"/>
          <p:nvPr/>
        </p:nvSpPr>
        <p:spPr>
          <a:xfrm>
            <a:off x="500034" y="5619765"/>
            <a:ext cx="3929090" cy="477054"/>
          </a:xfrm>
          <a:prstGeom prst="rect">
            <a:avLst/>
          </a:prstGeom>
          <a:noFill/>
        </p:spPr>
        <p:txBody>
          <a:bodyPr wrap="square" rtlCol="0">
            <a:spAutoFit/>
          </a:bodyPr>
          <a:lstStyle/>
          <a:p>
            <a:pPr algn="l">
              <a:lnSpc>
                <a:spcPts val="3000"/>
              </a:lnSpc>
              <a:spcBef>
                <a:spcPts val="0"/>
              </a:spcBef>
            </a:pPr>
            <a:r>
              <a:rPr lang="zh-CN" altLang="en-US" sz="1800" smtClean="0">
                <a:solidFill>
                  <a:srgbClr val="0000FF"/>
                </a:solidFill>
                <a:ea typeface="楷体" panose="02010609060101010101" pitchFamily="49" charset="-122"/>
                <a:cs typeface="Times New Roman" panose="02020603050405020304" pitchFamily="18" charset="0"/>
              </a:rPr>
              <a:t>直到</a:t>
            </a:r>
            <a:r>
              <a:rPr lang="en-US" altLang="zh-CN" sz="1800" smtClean="0">
                <a:solidFill>
                  <a:srgbClr val="0000FF"/>
                </a:solidFill>
                <a:ea typeface="楷体" panose="02010609060101010101" pitchFamily="49" charset="-122"/>
                <a:cs typeface="Times New Roman" panose="02020603050405020304" pitchFamily="18" charset="0"/>
              </a:rPr>
              <a:t>S=V     </a:t>
            </a:r>
            <a:r>
              <a:rPr lang="zh-CN" altLang="en-US" sz="1800" smtClean="0">
                <a:solidFill>
                  <a:srgbClr val="0000FF"/>
                </a:solidFill>
                <a:ea typeface="楷体" panose="02010609060101010101" pitchFamily="49" charset="-122"/>
                <a:cs typeface="Times New Roman" panose="02020603050405020304" pitchFamily="18" charset="0"/>
              </a:rPr>
              <a:t>时间复杂度：</a:t>
            </a:r>
            <a:r>
              <a:rPr lang="en-US" altLang="zh-CN" sz="1800" smtClean="0">
                <a:solidFill>
                  <a:srgbClr val="0000FF"/>
                </a:solidFill>
                <a:ea typeface="楷体" panose="02010609060101010101" pitchFamily="49" charset="-122"/>
                <a:cs typeface="Times New Roman" panose="02020603050405020304" pitchFamily="18" charset="0"/>
              </a:rPr>
              <a:t>O(</a:t>
            </a:r>
            <a:r>
              <a:rPr lang="en-US" altLang="zh-CN" sz="1800" i="1" smtClean="0">
                <a:solidFill>
                  <a:srgbClr val="0000FF"/>
                </a:solidFill>
                <a:ea typeface="楷体" panose="02010609060101010101" pitchFamily="49" charset="-122"/>
                <a:cs typeface="Times New Roman" panose="02020603050405020304" pitchFamily="18" charset="0"/>
              </a:rPr>
              <a:t>n</a:t>
            </a:r>
            <a:r>
              <a:rPr lang="en-US" altLang="zh-CN" sz="1800" baseline="30000" smtClean="0">
                <a:solidFill>
                  <a:srgbClr val="0000FF"/>
                </a:solidFill>
                <a:ea typeface="楷体" panose="02010609060101010101" pitchFamily="49" charset="-122"/>
                <a:cs typeface="Times New Roman" panose="02020603050405020304" pitchFamily="18" charset="0"/>
              </a:rPr>
              <a:t>2</a:t>
            </a:r>
            <a:r>
              <a:rPr lang="en-US" altLang="zh-CN" sz="1800" smtClean="0">
                <a:solidFill>
                  <a:srgbClr val="0000FF"/>
                </a:solidFill>
                <a:ea typeface="楷体" panose="02010609060101010101" pitchFamily="49" charset="-122"/>
                <a:cs typeface="Times New Roman" panose="02020603050405020304" pitchFamily="18" charset="0"/>
              </a:rPr>
              <a:t>)</a:t>
            </a:r>
            <a:endParaRPr lang="zh-CN" altLang="en-US" sz="1800" smtClean="0">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233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28662" y="952483"/>
            <a:ext cx="7358114" cy="2592313"/>
          </a:xfrm>
          <a:prstGeom prst="rect">
            <a:avLst/>
          </a:prstGeom>
          <a:noFill/>
        </p:spPr>
        <p:txBody>
          <a:bodyPr wrap="square" rtlCol="0">
            <a:spAutoFit/>
          </a:bodyPr>
          <a:lstStyle/>
          <a:p>
            <a:pPr algn="l">
              <a:lnSpc>
                <a:spcPts val="3000"/>
              </a:lnSpc>
              <a:spcBef>
                <a:spcPts val="600"/>
              </a:spcBef>
              <a:spcAft>
                <a:spcPts val="600"/>
              </a:spcAft>
            </a:pPr>
            <a:r>
              <a:rPr lang="en-US" sz="2000" dirty="0" err="1" smtClean="0">
                <a:solidFill>
                  <a:srgbClr val="0000FF"/>
                </a:solidFill>
                <a:ea typeface="楷体" panose="02010609060101010101" pitchFamily="49" charset="-122"/>
                <a:cs typeface="Times New Roman" panose="02020603050405020304" pitchFamily="18" charset="0"/>
              </a:rPr>
              <a:t>Dijkstra</a:t>
            </a:r>
            <a:r>
              <a:rPr lang="zh-CN" altLang="en-US" sz="2000" dirty="0" smtClean="0">
                <a:solidFill>
                  <a:srgbClr val="0000FF"/>
                </a:solidFill>
                <a:ea typeface="楷体" panose="02010609060101010101" pitchFamily="49" charset="-122"/>
                <a:cs typeface="Times New Roman" panose="02020603050405020304" pitchFamily="18" charset="0"/>
              </a:rPr>
              <a:t>算法是（ ）方法求出图中从源点到其余顶点最短路径的。</a:t>
            </a:r>
          </a:p>
          <a:p>
            <a:pPr algn="l">
              <a:lnSpc>
                <a:spcPts val="3000"/>
              </a:lnSpc>
              <a:spcBef>
                <a:spcPts val="600"/>
              </a:spcBef>
              <a:spcAft>
                <a:spcPts val="600"/>
              </a:spcAft>
            </a:pPr>
            <a:r>
              <a:rPr lang="pt-BR" sz="2000" dirty="0" smtClean="0">
                <a:solidFill>
                  <a:srgbClr val="0000FF"/>
                </a:solidFill>
                <a:ea typeface="楷体" panose="02010609060101010101" pitchFamily="49" charset="-122"/>
                <a:cs typeface="Times New Roman" panose="02020603050405020304" pitchFamily="18" charset="0"/>
              </a:rPr>
              <a:t>A.</a:t>
            </a:r>
            <a:r>
              <a:rPr lang="zh-CN" altLang="en-US" sz="2000" dirty="0" smtClean="0">
                <a:solidFill>
                  <a:srgbClr val="0000FF"/>
                </a:solidFill>
                <a:ea typeface="楷体" panose="02010609060101010101" pitchFamily="49" charset="-122"/>
                <a:cs typeface="Times New Roman" panose="02020603050405020304" pitchFamily="18" charset="0"/>
              </a:rPr>
              <a:t>按长度递减的顺序求出图的某顶点到其余顶点的最短路径</a:t>
            </a:r>
          </a:p>
          <a:p>
            <a:pPr algn="l">
              <a:lnSpc>
                <a:spcPts val="3000"/>
              </a:lnSpc>
              <a:spcBef>
                <a:spcPts val="600"/>
              </a:spcBef>
              <a:spcAft>
                <a:spcPts val="600"/>
              </a:spcAft>
            </a:pPr>
            <a:r>
              <a:rPr lang="pt-BR" sz="2000" dirty="0" smtClean="0">
                <a:solidFill>
                  <a:srgbClr val="0000FF"/>
                </a:solidFill>
                <a:ea typeface="楷体" panose="02010609060101010101" pitchFamily="49" charset="-122"/>
                <a:cs typeface="Times New Roman" panose="02020603050405020304" pitchFamily="18" charset="0"/>
              </a:rPr>
              <a:t>B.</a:t>
            </a:r>
            <a:r>
              <a:rPr lang="zh-CN" altLang="en-US" sz="2000" dirty="0" smtClean="0">
                <a:solidFill>
                  <a:srgbClr val="0000FF"/>
                </a:solidFill>
                <a:ea typeface="楷体" panose="02010609060101010101" pitchFamily="49" charset="-122"/>
                <a:cs typeface="Times New Roman" panose="02020603050405020304" pitchFamily="18" charset="0"/>
              </a:rPr>
              <a:t>按长度递增的顺序求出图的某顶点到其余顶点的最短路径</a:t>
            </a:r>
          </a:p>
          <a:p>
            <a:pPr algn="l">
              <a:lnSpc>
                <a:spcPts val="3000"/>
              </a:lnSpc>
              <a:spcBef>
                <a:spcPts val="600"/>
              </a:spcBef>
              <a:spcAft>
                <a:spcPts val="600"/>
              </a:spcAft>
            </a:pPr>
            <a:r>
              <a:rPr lang="pt-BR" sz="2000" dirty="0" smtClean="0">
                <a:solidFill>
                  <a:srgbClr val="0000FF"/>
                </a:solidFill>
                <a:ea typeface="楷体" panose="02010609060101010101" pitchFamily="49" charset="-122"/>
                <a:cs typeface="Times New Roman" panose="02020603050405020304" pitchFamily="18" charset="0"/>
              </a:rPr>
              <a:t>C.</a:t>
            </a:r>
            <a:r>
              <a:rPr lang="zh-CN" altLang="en-US" sz="2000" dirty="0" smtClean="0">
                <a:solidFill>
                  <a:srgbClr val="0000FF"/>
                </a:solidFill>
                <a:ea typeface="楷体" panose="02010609060101010101" pitchFamily="49" charset="-122"/>
                <a:cs typeface="Times New Roman" panose="02020603050405020304" pitchFamily="18" charset="0"/>
              </a:rPr>
              <a:t>通过深度优先遍历求出图中某顶点到其余顶点的最短路径</a:t>
            </a:r>
          </a:p>
          <a:p>
            <a:pPr algn="l">
              <a:lnSpc>
                <a:spcPts val="3000"/>
              </a:lnSpc>
              <a:spcBef>
                <a:spcPts val="600"/>
              </a:spcBef>
              <a:spcAft>
                <a:spcPts val="600"/>
              </a:spcAft>
            </a:pPr>
            <a:r>
              <a:rPr lang="pt-BR" sz="2000" dirty="0" smtClean="0">
                <a:solidFill>
                  <a:srgbClr val="0000FF"/>
                </a:solidFill>
                <a:ea typeface="楷体" panose="02010609060101010101" pitchFamily="49" charset="-122"/>
                <a:cs typeface="Times New Roman" panose="02020603050405020304" pitchFamily="18" charset="0"/>
              </a:rPr>
              <a:t>D.</a:t>
            </a:r>
            <a:r>
              <a:rPr lang="zh-CN" altLang="en-US" sz="2000" dirty="0" smtClean="0">
                <a:solidFill>
                  <a:srgbClr val="0000FF"/>
                </a:solidFill>
                <a:ea typeface="楷体" panose="02010609060101010101" pitchFamily="49" charset="-122"/>
                <a:cs typeface="Times New Roman" panose="02020603050405020304" pitchFamily="18" charset="0"/>
              </a:rPr>
              <a:t>通过广度优先遍历求出图中某顶点到其余顶点的最短路径</a:t>
            </a:r>
          </a:p>
        </p:txBody>
      </p:sp>
      <p:sp>
        <p:nvSpPr>
          <p:cNvPr id="14" name="TextBox 13"/>
          <p:cNvSpPr txBox="1"/>
          <p:nvPr/>
        </p:nvSpPr>
        <p:spPr>
          <a:xfrm>
            <a:off x="7715272" y="2000240"/>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grpSp>
        <p:nvGrpSpPr>
          <p:cNvPr id="16" name="组合 15"/>
          <p:cNvGrpSpPr/>
          <p:nvPr/>
        </p:nvGrpSpPr>
        <p:grpSpPr>
          <a:xfrm>
            <a:off x="1000100" y="4000504"/>
            <a:ext cx="5643602" cy="1905013"/>
            <a:chOff x="571472" y="2714626"/>
            <a:chExt cx="5643602" cy="1428760"/>
          </a:xfrm>
        </p:grpSpPr>
        <p:sp>
          <p:nvSpPr>
            <p:cNvPr id="12" name="椭圆 11"/>
            <p:cNvSpPr/>
            <p:nvPr/>
          </p:nvSpPr>
          <p:spPr>
            <a:xfrm>
              <a:off x="571472" y="3214692"/>
              <a:ext cx="785818" cy="928694"/>
            </a:xfrm>
            <a:prstGeom prst="ellipse">
              <a:avLst/>
            </a:prstGeom>
            <a:ln>
              <a:tailEnd type="stealth" w="med" len="lg"/>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i="1" smtClean="0">
                  <a:solidFill>
                    <a:srgbClr val="0000FF"/>
                  </a:solidFill>
                  <a:latin typeface="Times New Roman" panose="02020603050405020304" pitchFamily="18" charset="0"/>
                  <a:cs typeface="Times New Roman" panose="02020603050405020304" pitchFamily="18" charset="0"/>
                </a:rPr>
                <a:t>S</a:t>
              </a:r>
              <a:endParaRPr lang="zh-CN" altLang="en-US" i="1">
                <a:solidFill>
                  <a:srgbClr val="0000FF"/>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42910" y="2714626"/>
              <a:ext cx="2428892" cy="357791"/>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加入</a:t>
              </a:r>
              <a:r>
                <a:rPr lang="en-US" altLang="zh-CN" sz="2000" smtClean="0">
                  <a:solidFill>
                    <a:srgbClr val="0000FF"/>
                  </a:solidFill>
                  <a:ea typeface="楷体" panose="02010609060101010101" pitchFamily="49" charset="-122"/>
                  <a:cs typeface="Times New Roman" panose="02020603050405020304" pitchFamily="18" charset="0"/>
                </a:rPr>
                <a:t>S</a:t>
              </a:r>
              <a:r>
                <a:rPr lang="zh-CN" altLang="en-US" sz="2000" smtClean="0">
                  <a:solidFill>
                    <a:srgbClr val="0000FF"/>
                  </a:solidFill>
                  <a:ea typeface="楷体" panose="02010609060101010101" pitchFamily="49" charset="-122"/>
                  <a:cs typeface="Times New Roman" panose="02020603050405020304" pitchFamily="18" charset="0"/>
                </a:rPr>
                <a:t>集合的顶点：</a:t>
              </a:r>
            </a:p>
          </p:txBody>
        </p:sp>
        <p:sp>
          <p:nvSpPr>
            <p:cNvPr id="15" name="TextBox 14"/>
            <p:cNvSpPr txBox="1"/>
            <p:nvPr/>
          </p:nvSpPr>
          <p:spPr>
            <a:xfrm>
              <a:off x="1571604" y="3214692"/>
              <a:ext cx="4643470" cy="646331"/>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1800" smtClean="0">
                  <a:solidFill>
                    <a:srgbClr val="0000FF"/>
                  </a:solidFill>
                  <a:ea typeface="微软雅黑" panose="020B0503020204020204" charset="-122"/>
                  <a:cs typeface="Times New Roman" panose="02020603050405020304" pitchFamily="18" charset="0"/>
                </a:rPr>
                <a:t>最短路径不再改变</a:t>
              </a:r>
              <a:endParaRPr lang="en-US" altLang="zh-CN" sz="1800" smtClean="0">
                <a:solidFill>
                  <a:srgbClr val="0000FF"/>
                </a:solidFill>
                <a:ea typeface="微软雅黑" panose="020B0503020204020204" charset="-122"/>
                <a:cs typeface="Times New Roman" panose="02020603050405020304" pitchFamily="18" charset="0"/>
              </a:endParaRPr>
            </a:p>
            <a:p>
              <a:pPr marL="457200" indent="-457200" algn="l">
                <a:lnSpc>
                  <a:spcPts val="3000"/>
                </a:lnSpc>
                <a:spcBef>
                  <a:spcPts val="0"/>
                </a:spcBef>
                <a:buBlip>
                  <a:blip r:embed="rId2"/>
                </a:buBlip>
              </a:pPr>
              <a:r>
                <a:rPr lang="zh-CN" altLang="en-US" sz="1800" smtClean="0">
                  <a:solidFill>
                    <a:srgbClr val="0000FF"/>
                  </a:solidFill>
                  <a:ea typeface="微软雅黑" panose="020B0503020204020204" charset="-122"/>
                  <a:cs typeface="Times New Roman" panose="02020603050405020304" pitchFamily="18" charset="0"/>
                </a:rPr>
                <a:t>越后加入的顶点，</a:t>
              </a:r>
              <a:r>
                <a:rPr lang="en-US" altLang="zh-CN" sz="1800" smtClean="0">
                  <a:solidFill>
                    <a:srgbClr val="0000FF"/>
                  </a:solidFill>
                  <a:ea typeface="微软雅黑" panose="020B0503020204020204" charset="-122"/>
                  <a:cs typeface="Times New Roman" panose="02020603050405020304" pitchFamily="18" charset="0"/>
                </a:rPr>
                <a:t>dist</a:t>
              </a:r>
              <a:r>
                <a:rPr lang="zh-CN" altLang="en-US" sz="1800" smtClean="0">
                  <a:solidFill>
                    <a:srgbClr val="0000FF"/>
                  </a:solidFill>
                  <a:ea typeface="微软雅黑" panose="020B0503020204020204" charset="-122"/>
                  <a:cs typeface="Times New Roman" panose="02020603050405020304" pitchFamily="18" charset="0"/>
                </a:rPr>
                <a:t>越长</a:t>
              </a:r>
            </a:p>
          </p:txBody>
        </p:sp>
      </p:grpSp>
      <p:pic>
        <p:nvPicPr>
          <p:cNvPr id="11" name="Picture 2"/>
          <p:cNvPicPr>
            <a:picLocks noChangeAspect="1" noChangeArrowheads="1"/>
          </p:cNvPicPr>
          <p:nvPr/>
        </p:nvPicPr>
        <p:blipFill>
          <a:blip r:embed="rId3" cstate="print"/>
          <a:srcRect/>
          <a:stretch>
            <a:fillRect/>
          </a:stretch>
        </p:blipFill>
        <p:spPr bwMode="auto">
          <a:xfrm>
            <a:off x="142844" y="1047734"/>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234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799629"/>
            <a:ext cx="7715304" cy="2592313"/>
          </a:xfrm>
          <a:prstGeom prst="rect">
            <a:avLst/>
          </a:prstGeom>
          <a:noFill/>
        </p:spPr>
        <p:txBody>
          <a:bodyPr wrap="square" rtlCol="0">
            <a:spAutoFit/>
          </a:bodyPr>
          <a:lstStyle/>
          <a:p>
            <a:pPr algn="l">
              <a:lnSpc>
                <a:spcPts val="3000"/>
              </a:lnSpc>
              <a:spcBef>
                <a:spcPts val="600"/>
              </a:spcBef>
              <a:spcAft>
                <a:spcPts val="600"/>
              </a:spcAft>
            </a:pPr>
            <a:r>
              <a:rPr lang="zh-CN" altLang="en-US" sz="2000" dirty="0" smtClean="0">
                <a:solidFill>
                  <a:srgbClr val="0000FF"/>
                </a:solidFill>
                <a:ea typeface="楷体" panose="02010609060101010101" pitchFamily="49" charset="-122"/>
                <a:cs typeface="Times New Roman" panose="02020603050405020304" pitchFamily="18" charset="0"/>
              </a:rPr>
              <a:t>以下叙述正确的是（  ）。</a:t>
            </a:r>
          </a:p>
          <a:p>
            <a:pPr algn="l">
              <a:lnSpc>
                <a:spcPts val="3000"/>
              </a:lnSpc>
              <a:spcBef>
                <a:spcPts val="600"/>
              </a:spcBef>
              <a:spcAft>
                <a:spcPts val="600"/>
              </a:spcAft>
            </a:pPr>
            <a:r>
              <a:rPr lang="en-US" sz="2000" dirty="0" smtClean="0">
                <a:solidFill>
                  <a:srgbClr val="0000FF"/>
                </a:solidFill>
                <a:ea typeface="楷体" panose="02010609060101010101" pitchFamily="49" charset="-122"/>
                <a:cs typeface="Times New Roman" panose="02020603050405020304" pitchFamily="18" charset="0"/>
              </a:rPr>
              <a:t>A. </a:t>
            </a:r>
            <a:r>
              <a:rPr lang="zh-CN" altLang="en-US" sz="2000" dirty="0" smtClean="0">
                <a:solidFill>
                  <a:srgbClr val="0000FF"/>
                </a:solidFill>
                <a:ea typeface="楷体" panose="02010609060101010101" pitchFamily="49" charset="-122"/>
                <a:cs typeface="Times New Roman" panose="02020603050405020304" pitchFamily="18" charset="0"/>
              </a:rPr>
              <a:t>最短路径一定是简单路径</a:t>
            </a:r>
          </a:p>
          <a:p>
            <a:pPr algn="l">
              <a:lnSpc>
                <a:spcPts val="3000"/>
              </a:lnSpc>
              <a:spcBef>
                <a:spcPts val="600"/>
              </a:spcBef>
              <a:spcAft>
                <a:spcPts val="600"/>
              </a:spcAft>
            </a:pPr>
            <a:r>
              <a:rPr lang="en-US" sz="2000" dirty="0" smtClean="0">
                <a:solidFill>
                  <a:srgbClr val="0000FF"/>
                </a:solidFill>
                <a:ea typeface="楷体" panose="02010609060101010101" pitchFamily="49" charset="-122"/>
                <a:cs typeface="Times New Roman" panose="02020603050405020304" pitchFamily="18" charset="0"/>
              </a:rPr>
              <a:t>B. </a:t>
            </a:r>
            <a:r>
              <a:rPr lang="en-US" sz="2000" dirty="0" err="1" smtClean="0">
                <a:solidFill>
                  <a:srgbClr val="0000FF"/>
                </a:solidFill>
                <a:ea typeface="楷体" panose="02010609060101010101" pitchFamily="49" charset="-122"/>
                <a:cs typeface="Times New Roman" panose="02020603050405020304" pitchFamily="18" charset="0"/>
              </a:rPr>
              <a:t>Dijkstra</a:t>
            </a:r>
            <a:r>
              <a:rPr lang="zh-CN" altLang="en-US" sz="2000" dirty="0" smtClean="0">
                <a:solidFill>
                  <a:srgbClr val="0000FF"/>
                </a:solidFill>
                <a:ea typeface="楷体" panose="02010609060101010101" pitchFamily="49" charset="-122"/>
                <a:cs typeface="Times New Roman" panose="02020603050405020304" pitchFamily="18" charset="0"/>
              </a:rPr>
              <a:t>算法不适合有回路的带权图求最短路径</a:t>
            </a:r>
          </a:p>
          <a:p>
            <a:pPr algn="l">
              <a:lnSpc>
                <a:spcPts val="3000"/>
              </a:lnSpc>
              <a:spcBef>
                <a:spcPts val="600"/>
              </a:spcBef>
              <a:spcAft>
                <a:spcPts val="600"/>
              </a:spcAft>
            </a:pPr>
            <a:r>
              <a:rPr lang="en-US" sz="2000" dirty="0" smtClean="0">
                <a:solidFill>
                  <a:srgbClr val="0000FF"/>
                </a:solidFill>
                <a:ea typeface="楷体" panose="02010609060101010101" pitchFamily="49" charset="-122"/>
                <a:cs typeface="Times New Roman" panose="02020603050405020304" pitchFamily="18" charset="0"/>
              </a:rPr>
              <a:t>C. </a:t>
            </a:r>
            <a:r>
              <a:rPr lang="en-US" sz="2000" dirty="0" err="1" smtClean="0">
                <a:solidFill>
                  <a:srgbClr val="0000FF"/>
                </a:solidFill>
                <a:ea typeface="楷体" panose="02010609060101010101" pitchFamily="49" charset="-122"/>
                <a:cs typeface="Times New Roman" panose="02020603050405020304" pitchFamily="18" charset="0"/>
              </a:rPr>
              <a:t>Dijkstra</a:t>
            </a:r>
            <a:r>
              <a:rPr lang="zh-CN" altLang="en-US" sz="2000" dirty="0" smtClean="0">
                <a:solidFill>
                  <a:srgbClr val="0000FF"/>
                </a:solidFill>
                <a:ea typeface="楷体" panose="02010609060101010101" pitchFamily="49" charset="-122"/>
                <a:cs typeface="Times New Roman" panose="02020603050405020304" pitchFamily="18" charset="0"/>
              </a:rPr>
              <a:t>算法不适合求任意两个顶点的最短路径</a:t>
            </a:r>
          </a:p>
          <a:p>
            <a:pPr algn="l">
              <a:lnSpc>
                <a:spcPts val="3000"/>
              </a:lnSpc>
              <a:spcBef>
                <a:spcPts val="600"/>
              </a:spcBef>
              <a:spcAft>
                <a:spcPts val="600"/>
              </a:spcAft>
            </a:pPr>
            <a:r>
              <a:rPr lang="en-US" sz="2000" dirty="0" smtClean="0">
                <a:solidFill>
                  <a:srgbClr val="0000FF"/>
                </a:solidFill>
                <a:ea typeface="楷体" panose="02010609060101010101" pitchFamily="49" charset="-122"/>
                <a:cs typeface="Times New Roman" panose="02020603050405020304" pitchFamily="18" charset="0"/>
              </a:rPr>
              <a:t>D. Floyd</a:t>
            </a:r>
            <a:r>
              <a:rPr lang="zh-CN" altLang="en-US" sz="2000" dirty="0" smtClean="0">
                <a:solidFill>
                  <a:srgbClr val="0000FF"/>
                </a:solidFill>
                <a:ea typeface="楷体" panose="02010609060101010101" pitchFamily="49" charset="-122"/>
                <a:cs typeface="Times New Roman" panose="02020603050405020304" pitchFamily="18" charset="0"/>
              </a:rPr>
              <a:t>算法求两个顶点的最短路径时，</a:t>
            </a:r>
            <a:r>
              <a:rPr lang="en-US" sz="2000" dirty="0" smtClean="0">
                <a:solidFill>
                  <a:srgbClr val="0000FF"/>
                </a:solidFill>
                <a:ea typeface="楷体" panose="02010609060101010101" pitchFamily="49" charset="-122"/>
                <a:cs typeface="Times New Roman" panose="02020603050405020304" pitchFamily="18" charset="0"/>
              </a:rPr>
              <a:t>path</a:t>
            </a:r>
            <a:r>
              <a:rPr lang="en-US" sz="2000" i="1" baseline="-25000" dirty="0" smtClean="0">
                <a:solidFill>
                  <a:srgbClr val="0000FF"/>
                </a:solidFill>
                <a:ea typeface="楷体" panose="02010609060101010101" pitchFamily="49" charset="-122"/>
                <a:cs typeface="Times New Roman" panose="02020603050405020304" pitchFamily="18" charset="0"/>
              </a:rPr>
              <a:t>k</a:t>
            </a:r>
            <a:r>
              <a:rPr lang="en-US" sz="2000" baseline="-25000" dirty="0" smtClean="0">
                <a:solidFill>
                  <a:srgbClr val="0000FF"/>
                </a:solidFill>
                <a:ea typeface="楷体" panose="02010609060101010101" pitchFamily="49" charset="-122"/>
                <a:cs typeface="Times New Roman" panose="02020603050405020304" pitchFamily="18" charset="0"/>
              </a:rPr>
              <a:t>-1</a:t>
            </a:r>
            <a:r>
              <a:rPr lang="zh-CN" altLang="en-US" sz="2000" dirty="0" smtClean="0">
                <a:solidFill>
                  <a:srgbClr val="0000FF"/>
                </a:solidFill>
                <a:ea typeface="楷体" panose="02010609060101010101" pitchFamily="49" charset="-122"/>
                <a:cs typeface="Times New Roman" panose="02020603050405020304" pitchFamily="18" charset="0"/>
              </a:rPr>
              <a:t>一定是</a:t>
            </a:r>
            <a:r>
              <a:rPr lang="en-US" sz="2000" dirty="0" err="1" smtClean="0">
                <a:solidFill>
                  <a:srgbClr val="0000FF"/>
                </a:solidFill>
                <a:ea typeface="楷体" panose="02010609060101010101" pitchFamily="49" charset="-122"/>
                <a:cs typeface="Times New Roman" panose="02020603050405020304" pitchFamily="18" charset="0"/>
              </a:rPr>
              <a:t>path</a:t>
            </a:r>
            <a:r>
              <a:rPr lang="en-US" sz="2000" i="1" baseline="-25000" dirty="0" err="1" smtClean="0">
                <a:solidFill>
                  <a:srgbClr val="0000FF"/>
                </a:solidFill>
                <a:ea typeface="楷体" panose="02010609060101010101" pitchFamily="49" charset="-122"/>
                <a:cs typeface="Times New Roman" panose="02020603050405020304" pitchFamily="18" charset="0"/>
              </a:rPr>
              <a:t>k</a:t>
            </a:r>
            <a:r>
              <a:rPr lang="zh-CN" altLang="en-US" sz="2000" dirty="0" smtClean="0">
                <a:solidFill>
                  <a:srgbClr val="0000FF"/>
                </a:solidFill>
                <a:ea typeface="楷体" panose="02010609060101010101" pitchFamily="49" charset="-122"/>
                <a:cs typeface="Times New Roman" panose="02020603050405020304" pitchFamily="18" charset="0"/>
              </a:rPr>
              <a:t>的子集</a:t>
            </a:r>
          </a:p>
        </p:txBody>
      </p:sp>
      <p:sp>
        <p:nvSpPr>
          <p:cNvPr id="5" name="TextBox 4"/>
          <p:cNvSpPr txBox="1"/>
          <p:nvPr/>
        </p:nvSpPr>
        <p:spPr>
          <a:xfrm>
            <a:off x="4572000" y="1371132"/>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pic>
        <p:nvPicPr>
          <p:cNvPr id="7" name="Picture 2"/>
          <p:cNvPicPr>
            <a:picLocks noChangeAspect="1" noChangeArrowheads="1"/>
          </p:cNvPicPr>
          <p:nvPr/>
        </p:nvPicPr>
        <p:blipFill>
          <a:blip r:embed="rId2" cstate="print"/>
          <a:srcRect/>
          <a:stretch>
            <a:fillRect/>
          </a:stretch>
        </p:blipFill>
        <p:spPr bwMode="auto">
          <a:xfrm>
            <a:off x="214282" y="894879"/>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235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76229"/>
            <a:ext cx="5429288" cy="450123"/>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ts val="3000"/>
              </a:lnSpc>
              <a:spcBef>
                <a:spcPts val="0"/>
              </a:spcBef>
            </a:pP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  多源最短路径</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宋体" panose="02010600030101010101" pitchFamily="2" charset="-122"/>
                <a:ea typeface="宋体" panose="02010600030101010101" pitchFamily="2" charset="-122"/>
                <a:cs typeface="Times New Roman" panose="02020603050405020304" pitchFamily="18" charset="0"/>
                <a:sym typeface="Wingdings" panose="05000000000000000000"/>
              </a:rPr>
              <a:t>―</a:t>
            </a:r>
            <a:r>
              <a:rPr lang="en-US" altLang="zh-CN"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Flody</a:t>
            </a:r>
            <a:r>
              <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sym typeface="Wingdings" panose="05000000000000000000"/>
              </a:rPr>
              <a:t>算法</a:t>
            </a:r>
            <a:endParaRPr lang="zh-CN" altLang="en-US"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charset="-122"/>
              <a:ea typeface="微软雅黑" panose="020B0503020204020204" charset="-122"/>
              <a:cs typeface="Times New Roman" panose="02020603050405020304" pitchFamily="18" charset="0"/>
            </a:endParaRPr>
          </a:p>
        </p:txBody>
      </p:sp>
      <p:grpSp>
        <p:nvGrpSpPr>
          <p:cNvPr id="13" name="组合 12"/>
          <p:cNvGrpSpPr/>
          <p:nvPr/>
        </p:nvGrpSpPr>
        <p:grpSpPr>
          <a:xfrm>
            <a:off x="928662" y="1619237"/>
            <a:ext cx="3825024" cy="1714512"/>
            <a:chOff x="928662" y="1214428"/>
            <a:chExt cx="3825024" cy="1285884"/>
          </a:xfrm>
        </p:grpSpPr>
        <p:sp>
          <p:nvSpPr>
            <p:cNvPr id="4" name="椭圆 3"/>
            <p:cNvSpPr/>
            <p:nvPr/>
          </p:nvSpPr>
          <p:spPr>
            <a:xfrm>
              <a:off x="928662" y="1532808"/>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i="1" smtClean="0">
                  <a:solidFill>
                    <a:srgbClr val="0000FF"/>
                  </a:solidFill>
                  <a:latin typeface="Times New Roman" panose="02020603050405020304" pitchFamily="18" charset="0"/>
                  <a:cs typeface="Times New Roman" panose="02020603050405020304" pitchFamily="18" charset="0"/>
                </a:rPr>
                <a:t>i</a:t>
              </a:r>
              <a:endParaRPr lang="zh-CN" altLang="en-US" sz="1800" i="1">
                <a:solidFill>
                  <a:srgbClr val="0000FF"/>
                </a:solidFill>
                <a:latin typeface="Times New Roman" panose="02020603050405020304" pitchFamily="18" charset="0"/>
                <a:cs typeface="Times New Roman" panose="02020603050405020304" pitchFamily="18" charset="0"/>
              </a:endParaRPr>
            </a:p>
          </p:txBody>
        </p:sp>
        <p:sp>
          <p:nvSpPr>
            <p:cNvPr id="5" name="椭圆 4"/>
            <p:cNvSpPr/>
            <p:nvPr/>
          </p:nvSpPr>
          <p:spPr>
            <a:xfrm>
              <a:off x="4357686" y="1532808"/>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i="1" smtClean="0">
                  <a:solidFill>
                    <a:srgbClr val="0000FF"/>
                  </a:solidFill>
                  <a:latin typeface="Times New Roman" panose="02020603050405020304" pitchFamily="18" charset="0"/>
                  <a:cs typeface="Times New Roman" panose="02020603050405020304" pitchFamily="18" charset="0"/>
                </a:rPr>
                <a:t>j</a:t>
              </a:r>
              <a:endParaRPr lang="zh-CN" altLang="en-US" sz="1800" i="1">
                <a:solidFill>
                  <a:srgbClr val="0000FF"/>
                </a:solidFill>
                <a:latin typeface="Times New Roman" panose="02020603050405020304" pitchFamily="18" charset="0"/>
                <a:cs typeface="Times New Roman" panose="02020603050405020304" pitchFamily="18" charset="0"/>
              </a:endParaRPr>
            </a:p>
          </p:txBody>
        </p:sp>
        <p:sp>
          <p:nvSpPr>
            <p:cNvPr id="6" name="爆炸形 2 5"/>
            <p:cNvSpPr/>
            <p:nvPr/>
          </p:nvSpPr>
          <p:spPr>
            <a:xfrm>
              <a:off x="1857356" y="1214428"/>
              <a:ext cx="1928826" cy="1285884"/>
            </a:xfrm>
            <a:prstGeom prst="irregularSeal2">
              <a:avLst/>
            </a:prstGeom>
            <a:ln w="28575">
              <a:solidFill>
                <a:srgbClr val="FF00FF"/>
              </a:solidFill>
              <a:tailEnd type="stealth" w="med" len="lg"/>
            </a:ln>
            <a:effectLst>
              <a:glow rad="101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txBody>
            <a:bodyPr lIns="0" rIns="0"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0</a:t>
              </a:r>
              <a:r>
                <a:rPr lang="zh-CN" altLang="en-US" sz="18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i="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180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800">
                <a:solidFill>
                  <a:srgbClr val="0000FF"/>
                </a:solidFill>
                <a:latin typeface="Times New Roman" panose="02020603050405020304" pitchFamily="18" charset="0"/>
                <a:cs typeface="Times New Roman" panose="02020603050405020304" pitchFamily="18" charset="0"/>
              </a:endParaRPr>
            </a:p>
          </p:txBody>
        </p:sp>
        <p:cxnSp>
          <p:nvCxnSpPr>
            <p:cNvPr id="11" name="直接箭头连接符 10"/>
            <p:cNvCxnSpPr>
              <a:stCxn id="4" idx="6"/>
            </p:cNvCxnSpPr>
            <p:nvPr/>
          </p:nvCxnSpPr>
          <p:spPr>
            <a:xfrm>
              <a:off x="1324662" y="1730808"/>
              <a:ext cx="6041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p:nvPr/>
          </p:nvCxnSpPr>
          <p:spPr>
            <a:xfrm>
              <a:off x="3753554" y="1735132"/>
              <a:ext cx="6041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14" name="TextBox 13"/>
          <p:cNvSpPr txBox="1"/>
          <p:nvPr/>
        </p:nvSpPr>
        <p:spPr>
          <a:xfrm>
            <a:off x="714348" y="4000504"/>
            <a:ext cx="3929090"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迭代</a:t>
            </a:r>
            <a:r>
              <a:rPr lang="en-US" altLang="zh-CN" sz="2000" smtClean="0">
                <a:solidFill>
                  <a:srgbClr val="0000FF"/>
                </a:solidFill>
                <a:ea typeface="楷体" panose="02010609060101010101" pitchFamily="49" charset="-122"/>
                <a:cs typeface="Times New Roman" panose="02020603050405020304" pitchFamily="18" charset="0"/>
              </a:rPr>
              <a:t>     </a:t>
            </a:r>
            <a:r>
              <a:rPr lang="zh-CN" altLang="en-US" sz="2000" smtClean="0">
                <a:solidFill>
                  <a:srgbClr val="0000FF"/>
                </a:solidFill>
                <a:ea typeface="楷体" panose="02010609060101010101" pitchFamily="49" charset="-122"/>
                <a:cs typeface="Times New Roman" panose="02020603050405020304" pitchFamily="18" charset="0"/>
              </a:rPr>
              <a:t>时间复杂度：</a:t>
            </a:r>
            <a:r>
              <a:rPr lang="en-US" altLang="zh-CN" sz="2000" smtClean="0">
                <a:solidFill>
                  <a:srgbClr val="0000FF"/>
                </a:solidFill>
                <a:ea typeface="楷体" panose="02010609060101010101" pitchFamily="49" charset="-122"/>
                <a:cs typeface="Times New Roman" panose="02020603050405020304" pitchFamily="18" charset="0"/>
              </a:rPr>
              <a:t>O(</a:t>
            </a:r>
            <a:r>
              <a:rPr lang="en-US" altLang="zh-CN" sz="2000" i="1" smtClean="0">
                <a:solidFill>
                  <a:srgbClr val="0000FF"/>
                </a:solidFill>
                <a:ea typeface="楷体" panose="02010609060101010101" pitchFamily="49" charset="-122"/>
                <a:cs typeface="Times New Roman" panose="02020603050405020304" pitchFamily="18" charset="0"/>
              </a:rPr>
              <a:t>n</a:t>
            </a:r>
            <a:r>
              <a:rPr lang="en-US" altLang="zh-CN" sz="2000" baseline="30000" smtClean="0">
                <a:solidFill>
                  <a:srgbClr val="0000FF"/>
                </a:solidFill>
                <a:ea typeface="楷体" panose="02010609060101010101" pitchFamily="49" charset="-122"/>
                <a:cs typeface="Times New Roman" panose="02020603050405020304" pitchFamily="18" charset="0"/>
              </a:rPr>
              <a:t>3</a:t>
            </a:r>
            <a:r>
              <a:rPr lang="en-US" altLang="zh-CN" sz="2000" smtClean="0">
                <a:solidFill>
                  <a:srgbClr val="0000FF"/>
                </a:solidFill>
                <a:ea typeface="楷体" panose="02010609060101010101" pitchFamily="49" charset="-122"/>
                <a:cs typeface="Times New Roman" panose="02020603050405020304" pitchFamily="18" charset="0"/>
              </a:rPr>
              <a:t>)</a:t>
            </a:r>
            <a:endParaRPr lang="zh-CN" altLang="en-US" sz="2000" smtClean="0">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236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761981"/>
            <a:ext cx="6643734" cy="1246495"/>
          </a:xfrm>
          <a:prstGeom prst="rect">
            <a:avLst/>
          </a:prstGeom>
          <a:noFill/>
        </p:spPr>
        <p:txBody>
          <a:bodyPr wrap="square" rtlCol="0">
            <a:spAutoFit/>
          </a:bodyPr>
          <a:lstStyle/>
          <a:p>
            <a:pPr algn="l">
              <a:lnSpc>
                <a:spcPts val="3000"/>
              </a:lnSpc>
              <a:spcBef>
                <a:spcPts val="0"/>
              </a:spcBef>
            </a:pPr>
            <a:r>
              <a:rPr lang="en-US" sz="2000" smtClean="0">
                <a:solidFill>
                  <a:srgbClr val="0000FF"/>
                </a:solidFill>
                <a:ea typeface="楷体" panose="02010609060101010101" pitchFamily="49" charset="-122"/>
                <a:cs typeface="Times New Roman" panose="02020603050405020304" pitchFamily="18" charset="0"/>
              </a:rPr>
              <a:t>       Dijkstra</a:t>
            </a:r>
            <a:r>
              <a:rPr lang="zh-CN" altLang="en-US" sz="2000" smtClean="0">
                <a:solidFill>
                  <a:srgbClr val="0000FF"/>
                </a:solidFill>
                <a:ea typeface="楷体" panose="02010609060101010101" pitchFamily="49" charset="-122"/>
                <a:cs typeface="Times New Roman" panose="02020603050405020304" pitchFamily="18" charset="0"/>
              </a:rPr>
              <a:t>算法用于求单源最短路径，为了求一个图中</a:t>
            </a:r>
            <a:r>
              <a:rPr lang="zh-CN" altLang="en-US" sz="2000" smtClean="0">
                <a:solidFill>
                  <a:srgbClr val="FF00FF"/>
                </a:solidFill>
                <a:ea typeface="楷体" panose="02010609060101010101" pitchFamily="49" charset="-122"/>
                <a:cs typeface="Times New Roman" panose="02020603050405020304" pitchFamily="18" charset="0"/>
              </a:rPr>
              <a:t>所有顶点对</a:t>
            </a:r>
            <a:r>
              <a:rPr lang="zh-CN" altLang="en-US" sz="2000" smtClean="0">
                <a:solidFill>
                  <a:srgbClr val="0000FF"/>
                </a:solidFill>
                <a:ea typeface="楷体" panose="02010609060101010101" pitchFamily="49" charset="-122"/>
                <a:cs typeface="Times New Roman" panose="02020603050405020304" pitchFamily="18" charset="0"/>
              </a:rPr>
              <a:t>之间的最短路径，可以以每个顶点作为起点调用</a:t>
            </a:r>
            <a:r>
              <a:rPr lang="en-US" sz="2000" smtClean="0">
                <a:solidFill>
                  <a:srgbClr val="0000FF"/>
                </a:solidFill>
                <a:ea typeface="楷体" panose="02010609060101010101" pitchFamily="49" charset="-122"/>
                <a:cs typeface="Times New Roman" panose="02020603050405020304" pitchFamily="18" charset="0"/>
              </a:rPr>
              <a:t>Dijkstra</a:t>
            </a:r>
            <a:r>
              <a:rPr lang="zh-CN" altLang="en-US" sz="2000" smtClean="0">
                <a:solidFill>
                  <a:srgbClr val="0000FF"/>
                </a:solidFill>
                <a:ea typeface="楷体" panose="02010609060101010101" pitchFamily="49" charset="-122"/>
                <a:cs typeface="Times New Roman" panose="02020603050405020304" pitchFamily="18" charset="0"/>
              </a:rPr>
              <a:t>算法，</a:t>
            </a:r>
            <a:r>
              <a:rPr lang="en-US" sz="2000" smtClean="0">
                <a:solidFill>
                  <a:srgbClr val="0000FF"/>
                </a:solidFill>
                <a:ea typeface="楷体" panose="02010609060101010101" pitchFamily="49" charset="-122"/>
                <a:cs typeface="Times New Roman" panose="02020603050405020304" pitchFamily="18" charset="0"/>
              </a:rPr>
              <a:t>Floyd</a:t>
            </a:r>
            <a:r>
              <a:rPr lang="zh-CN" altLang="en-US" sz="2000" smtClean="0">
                <a:solidFill>
                  <a:srgbClr val="0000FF"/>
                </a:solidFill>
                <a:ea typeface="楷体" panose="02010609060101010101" pitchFamily="49" charset="-122"/>
                <a:cs typeface="Times New Roman" panose="02020603050405020304" pitchFamily="18" charset="0"/>
              </a:rPr>
              <a:t>算法和这种算法相比，有什么优势？</a:t>
            </a:r>
          </a:p>
        </p:txBody>
      </p:sp>
      <p:sp>
        <p:nvSpPr>
          <p:cNvPr id="5" name="TextBox 4"/>
          <p:cNvSpPr txBox="1"/>
          <p:nvPr/>
        </p:nvSpPr>
        <p:spPr>
          <a:xfrm>
            <a:off x="1142976" y="2756221"/>
            <a:ext cx="3857652" cy="861774"/>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从每个顶点调用</a:t>
            </a:r>
            <a:r>
              <a:rPr lang="en-US" altLang="zh-CN" sz="2000" smtClean="0">
                <a:solidFill>
                  <a:srgbClr val="0000FF"/>
                </a:solidFill>
                <a:ea typeface="楷体" panose="02010609060101010101" pitchFamily="49" charset="-122"/>
                <a:cs typeface="Times New Roman" panose="02020603050405020304" pitchFamily="18" charset="0"/>
              </a:rPr>
              <a:t>Dijkstra</a:t>
            </a:r>
            <a:r>
              <a:rPr lang="zh-CN" altLang="en-US" sz="2000" smtClean="0">
                <a:solidFill>
                  <a:srgbClr val="0000FF"/>
                </a:solidFill>
                <a:ea typeface="楷体" panose="02010609060101010101" pitchFamily="49" charset="-122"/>
                <a:cs typeface="Times New Roman" panose="02020603050405020304" pitchFamily="18" charset="0"/>
              </a:rPr>
              <a:t>算法</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2"/>
              </a:buBlip>
            </a:pPr>
            <a:r>
              <a:rPr lang="en-US" sz="2000" smtClean="0">
                <a:solidFill>
                  <a:srgbClr val="0000FF"/>
                </a:solidFill>
                <a:ea typeface="楷体" panose="02010609060101010101" pitchFamily="49" charset="-122"/>
                <a:cs typeface="Times New Roman" panose="02020603050405020304" pitchFamily="18" charset="0"/>
              </a:rPr>
              <a:t>Floyd</a:t>
            </a:r>
            <a:r>
              <a:rPr lang="zh-CN" altLang="en-US" sz="2000" smtClean="0">
                <a:solidFill>
                  <a:srgbClr val="0000FF"/>
                </a:solidFill>
                <a:ea typeface="楷体" panose="02010609060101010101" pitchFamily="49" charset="-122"/>
                <a:cs typeface="Times New Roman" panose="02020603050405020304" pitchFamily="18" charset="0"/>
              </a:rPr>
              <a:t>算法</a:t>
            </a:r>
          </a:p>
        </p:txBody>
      </p:sp>
      <p:grpSp>
        <p:nvGrpSpPr>
          <p:cNvPr id="8" name="组合 7"/>
          <p:cNvGrpSpPr/>
          <p:nvPr/>
        </p:nvGrpSpPr>
        <p:grpSpPr>
          <a:xfrm>
            <a:off x="5072066" y="2942163"/>
            <a:ext cx="2928958" cy="952507"/>
            <a:chOff x="5072066" y="1928808"/>
            <a:chExt cx="2928958" cy="714380"/>
          </a:xfrm>
        </p:grpSpPr>
        <p:sp>
          <p:nvSpPr>
            <p:cNvPr id="6" name="右大括号 5"/>
            <p:cNvSpPr/>
            <p:nvPr/>
          </p:nvSpPr>
          <p:spPr>
            <a:xfrm>
              <a:off x="5072066" y="1928808"/>
              <a:ext cx="214314" cy="714380"/>
            </a:xfrm>
            <a:prstGeom prst="rightBrace">
              <a:avLst/>
            </a:prstGeom>
            <a:ln>
              <a:tailEnd type="none"/>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7" name="TextBox 6"/>
            <p:cNvSpPr txBox="1"/>
            <p:nvPr/>
          </p:nvSpPr>
          <p:spPr>
            <a:xfrm>
              <a:off x="5357818" y="2063746"/>
              <a:ext cx="2643206" cy="357790"/>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时间复杂度：</a:t>
              </a:r>
              <a:r>
                <a:rPr lang="en-US" altLang="zh-CN" sz="2000" smtClean="0">
                  <a:solidFill>
                    <a:srgbClr val="0000FF"/>
                  </a:solidFill>
                  <a:ea typeface="楷体" panose="02010609060101010101" pitchFamily="49" charset="-122"/>
                  <a:cs typeface="Times New Roman" panose="02020603050405020304" pitchFamily="18" charset="0"/>
                </a:rPr>
                <a:t>O(</a:t>
              </a:r>
              <a:r>
                <a:rPr lang="en-US" altLang="zh-CN" sz="2000" i="1" smtClean="0">
                  <a:solidFill>
                    <a:srgbClr val="0000FF"/>
                  </a:solidFill>
                  <a:ea typeface="楷体" panose="02010609060101010101" pitchFamily="49" charset="-122"/>
                  <a:cs typeface="Times New Roman" panose="02020603050405020304" pitchFamily="18" charset="0"/>
                </a:rPr>
                <a:t>n</a:t>
              </a:r>
              <a:r>
                <a:rPr lang="en-US" altLang="zh-CN" sz="2000" baseline="30000" smtClean="0">
                  <a:solidFill>
                    <a:srgbClr val="0000FF"/>
                  </a:solidFill>
                  <a:ea typeface="楷体" panose="02010609060101010101" pitchFamily="49" charset="-122"/>
                  <a:cs typeface="Times New Roman" panose="02020603050405020304" pitchFamily="18" charset="0"/>
                </a:rPr>
                <a:t>3</a:t>
              </a:r>
              <a:r>
                <a:rPr lang="en-US" altLang="zh-CN" sz="2000" smtClean="0">
                  <a:solidFill>
                    <a:srgbClr val="0000FF"/>
                  </a:solidFill>
                  <a:ea typeface="楷体" panose="02010609060101010101" pitchFamily="49" charset="-122"/>
                  <a:cs typeface="Times New Roman" panose="02020603050405020304" pitchFamily="18" charset="0"/>
                </a:rPr>
                <a:t>)</a:t>
              </a:r>
              <a:endParaRPr lang="zh-CN" altLang="en-US" sz="2000" smtClean="0">
                <a:solidFill>
                  <a:srgbClr val="0000FF"/>
                </a:solidFill>
                <a:ea typeface="楷体" panose="02010609060101010101" pitchFamily="49" charset="-122"/>
                <a:cs typeface="Times New Roman" panose="02020603050405020304" pitchFamily="18" charset="0"/>
              </a:endParaRPr>
            </a:p>
          </p:txBody>
        </p:sp>
      </p:grpSp>
      <p:sp>
        <p:nvSpPr>
          <p:cNvPr id="10" name="TextBox 9"/>
          <p:cNvSpPr txBox="1"/>
          <p:nvPr/>
        </p:nvSpPr>
        <p:spPr>
          <a:xfrm>
            <a:off x="1142976" y="4381507"/>
            <a:ext cx="4857784" cy="861774"/>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从每个顶点调用</a:t>
            </a:r>
            <a:r>
              <a:rPr lang="en-US" altLang="zh-CN" sz="2000" smtClean="0">
                <a:solidFill>
                  <a:srgbClr val="0000FF"/>
                </a:solidFill>
                <a:ea typeface="楷体" panose="02010609060101010101" pitchFamily="49" charset="-122"/>
                <a:cs typeface="Times New Roman" panose="02020603050405020304" pitchFamily="18" charset="0"/>
              </a:rPr>
              <a:t>Dijkstra</a:t>
            </a:r>
            <a:r>
              <a:rPr lang="zh-CN" altLang="en-US" sz="2000" smtClean="0">
                <a:solidFill>
                  <a:srgbClr val="0000FF"/>
                </a:solidFill>
                <a:ea typeface="楷体" panose="02010609060101010101" pitchFamily="49" charset="-122"/>
                <a:cs typeface="Times New Roman" panose="02020603050405020304" pitchFamily="18" charset="0"/>
              </a:rPr>
              <a:t>算法：独立</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2"/>
              </a:buBlip>
            </a:pPr>
            <a:r>
              <a:rPr lang="en-US" sz="2000" smtClean="0">
                <a:solidFill>
                  <a:srgbClr val="0000FF"/>
                </a:solidFill>
                <a:ea typeface="楷体" panose="02010609060101010101" pitchFamily="49" charset="-122"/>
                <a:cs typeface="Times New Roman" panose="02020603050405020304" pitchFamily="18" charset="0"/>
              </a:rPr>
              <a:t>Floyd</a:t>
            </a:r>
            <a:r>
              <a:rPr lang="zh-CN" altLang="en-US" sz="2000" smtClean="0">
                <a:solidFill>
                  <a:srgbClr val="0000FF"/>
                </a:solidFill>
                <a:ea typeface="楷体" panose="02010609060101010101" pitchFamily="49" charset="-122"/>
                <a:cs typeface="Times New Roman" panose="02020603050405020304" pitchFamily="18" charset="0"/>
              </a:rPr>
              <a:t>算法：</a:t>
            </a:r>
            <a:r>
              <a:rPr lang="en-US" altLang="zh-CN" sz="2000" i="1" smtClean="0">
                <a:solidFill>
                  <a:srgbClr val="0000FF"/>
                </a:solidFill>
                <a:ea typeface="楷体" panose="02010609060101010101" pitchFamily="49" charset="-122"/>
                <a:cs typeface="Times New Roman" panose="02020603050405020304" pitchFamily="18" charset="0"/>
              </a:rPr>
              <a:t>A</a:t>
            </a:r>
            <a:r>
              <a:rPr lang="zh-CN" altLang="en-US" sz="2000" smtClean="0">
                <a:solidFill>
                  <a:srgbClr val="0000FF"/>
                </a:solidFill>
                <a:ea typeface="楷体" panose="02010609060101010101" pitchFamily="49" charset="-122"/>
                <a:cs typeface="Times New Roman" panose="02020603050405020304" pitchFamily="18" charset="0"/>
              </a:rPr>
              <a:t>共享</a:t>
            </a:r>
          </a:p>
        </p:txBody>
      </p:sp>
      <p:grpSp>
        <p:nvGrpSpPr>
          <p:cNvPr id="13" name="组合 12"/>
          <p:cNvGrpSpPr/>
          <p:nvPr/>
        </p:nvGrpSpPr>
        <p:grpSpPr>
          <a:xfrm>
            <a:off x="5929322" y="4657920"/>
            <a:ext cx="2786082" cy="580843"/>
            <a:chOff x="5929322" y="3279126"/>
            <a:chExt cx="2786082" cy="435632"/>
          </a:xfrm>
        </p:grpSpPr>
        <p:sp>
          <p:nvSpPr>
            <p:cNvPr id="11" name="燕尾形箭头 10"/>
            <p:cNvSpPr/>
            <p:nvPr/>
          </p:nvSpPr>
          <p:spPr>
            <a:xfrm>
              <a:off x="5929322" y="3429006"/>
              <a:ext cx="428628" cy="285752"/>
            </a:xfrm>
            <a:prstGeom prst="notchedRightArrow">
              <a:avLst/>
            </a:prstGeom>
            <a:ln>
              <a:tailEnd type="stealth" w="med" len="lg"/>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 name="TextBox 11"/>
            <p:cNvSpPr txBox="1"/>
            <p:nvPr/>
          </p:nvSpPr>
          <p:spPr>
            <a:xfrm>
              <a:off x="6500826" y="3279126"/>
              <a:ext cx="2214578" cy="357790"/>
            </a:xfrm>
            <a:prstGeom prst="rect">
              <a:avLst/>
            </a:prstGeom>
            <a:noFill/>
          </p:spPr>
          <p:txBody>
            <a:bodyPr wrap="square" rtlCol="0">
              <a:spAutoFit/>
            </a:bodyPr>
            <a:lstStyle/>
            <a:p>
              <a:pPr algn="l">
                <a:lnSpc>
                  <a:spcPts val="3000"/>
                </a:lnSpc>
                <a:spcBef>
                  <a:spcPts val="0"/>
                </a:spcBef>
              </a:pPr>
              <a:r>
                <a:rPr lang="en-US" altLang="zh-CN" sz="1800" smtClean="0">
                  <a:solidFill>
                    <a:srgbClr val="0000FF"/>
                  </a:solidFill>
                  <a:ea typeface="微软雅黑" panose="020B0503020204020204" charset="-122"/>
                  <a:cs typeface="Times New Roman" panose="02020603050405020304" pitchFamily="18" charset="0"/>
                </a:rPr>
                <a:t>Floyd</a:t>
              </a:r>
              <a:r>
                <a:rPr lang="zh-CN" altLang="en-US" sz="1800" smtClean="0">
                  <a:solidFill>
                    <a:srgbClr val="0000FF"/>
                  </a:solidFill>
                  <a:ea typeface="微软雅黑" panose="020B0503020204020204" charset="-122"/>
                  <a:cs typeface="Times New Roman" panose="02020603050405020304" pitchFamily="18" charset="0"/>
                </a:rPr>
                <a:t>算法性能更好</a:t>
              </a:r>
            </a:p>
          </p:txBody>
        </p:sp>
      </p:grpSp>
      <p:pic>
        <p:nvPicPr>
          <p:cNvPr id="15" name="Picture 2"/>
          <p:cNvPicPr>
            <a:picLocks noChangeAspect="1" noChangeArrowheads="1"/>
          </p:cNvPicPr>
          <p:nvPr/>
        </p:nvPicPr>
        <p:blipFill>
          <a:blip r:embed="rId3" cstate="print"/>
          <a:srcRect/>
          <a:stretch>
            <a:fillRect/>
          </a:stretch>
        </p:blipFill>
        <p:spPr bwMode="auto">
          <a:xfrm>
            <a:off x="142844" y="1183983"/>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237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380980"/>
            <a:ext cx="5715040" cy="1246495"/>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        设下图中的顶点表示村庄，有向边代表交通路线，若要建立一家医院，试问建在</a:t>
            </a:r>
            <a:r>
              <a:rPr lang="zh-CN" altLang="en-US" sz="2000" smtClean="0">
                <a:solidFill>
                  <a:srgbClr val="FF00FF"/>
                </a:solidFill>
                <a:ea typeface="楷体" panose="02010609060101010101" pitchFamily="49" charset="-122"/>
                <a:cs typeface="Times New Roman" panose="02020603050405020304" pitchFamily="18" charset="0"/>
              </a:rPr>
              <a:t>哪一个村庄</a:t>
            </a:r>
            <a:r>
              <a:rPr lang="zh-CN" altLang="en-US" sz="2000" smtClean="0">
                <a:solidFill>
                  <a:srgbClr val="0000FF"/>
                </a:solidFill>
                <a:ea typeface="楷体" panose="02010609060101010101" pitchFamily="49" charset="-122"/>
                <a:cs typeface="Times New Roman" panose="02020603050405020304" pitchFamily="18" charset="0"/>
              </a:rPr>
              <a:t>能使各村庄总体交通代价最小。</a:t>
            </a:r>
          </a:p>
        </p:txBody>
      </p:sp>
      <p:sp>
        <p:nvSpPr>
          <p:cNvPr id="30722" name="Rectangle 2"/>
          <p:cNvSpPr>
            <a:spLocks noChangeArrowheads="1"/>
          </p:cNvSpPr>
          <p:nvPr/>
        </p:nvSpPr>
        <p:spPr bwMode="auto">
          <a:xfrm>
            <a:off x="0" y="0"/>
            <a:ext cx="184731" cy="4985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44" name="组合 43"/>
          <p:cNvGrpSpPr/>
          <p:nvPr/>
        </p:nvGrpSpPr>
        <p:grpSpPr>
          <a:xfrm>
            <a:off x="2143108" y="2229771"/>
            <a:ext cx="3155972" cy="3135373"/>
            <a:chOff x="4416424" y="1958080"/>
            <a:chExt cx="3155972" cy="2351530"/>
          </a:xfrm>
        </p:grpSpPr>
        <p:sp>
          <p:nvSpPr>
            <p:cNvPr id="6" name="椭圆 5"/>
            <p:cNvSpPr/>
            <p:nvPr/>
          </p:nvSpPr>
          <p:spPr>
            <a:xfrm>
              <a:off x="4747504" y="235743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0</a:t>
              </a:r>
              <a:endParaRPr lang="zh-CN" altLang="en-US" sz="1800">
                <a:solidFill>
                  <a:srgbClr val="0000FF"/>
                </a:solidFill>
                <a:latin typeface="Times New Roman" panose="02020603050405020304" pitchFamily="18" charset="0"/>
                <a:cs typeface="Times New Roman" panose="02020603050405020304" pitchFamily="18" charset="0"/>
              </a:endParaRPr>
            </a:p>
          </p:txBody>
        </p:sp>
        <p:sp>
          <p:nvSpPr>
            <p:cNvPr id="8" name="椭圆 7"/>
            <p:cNvSpPr/>
            <p:nvPr/>
          </p:nvSpPr>
          <p:spPr>
            <a:xfrm>
              <a:off x="6747768" y="2357436"/>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3</a:t>
              </a:r>
              <a:endParaRPr lang="zh-CN" altLang="en-US" sz="1800">
                <a:solidFill>
                  <a:srgbClr val="0000FF"/>
                </a:solidFill>
                <a:latin typeface="Times New Roman" panose="02020603050405020304" pitchFamily="18" charset="0"/>
                <a:cs typeface="Times New Roman" panose="02020603050405020304" pitchFamily="18" charset="0"/>
              </a:endParaRPr>
            </a:p>
          </p:txBody>
        </p:sp>
        <p:sp>
          <p:nvSpPr>
            <p:cNvPr id="9" name="椭圆 8"/>
            <p:cNvSpPr/>
            <p:nvPr/>
          </p:nvSpPr>
          <p:spPr>
            <a:xfrm>
              <a:off x="5819074" y="310444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dirty="0" smtClean="0">
                  <a:solidFill>
                    <a:srgbClr val="0000FF"/>
                  </a:solidFill>
                  <a:latin typeface="Times New Roman" panose="02020603050405020304" pitchFamily="18" charset="0"/>
                  <a:cs typeface="Times New Roman" panose="02020603050405020304" pitchFamily="18" charset="0"/>
                </a:rPr>
                <a:t>4</a:t>
              </a:r>
              <a:endParaRPr lang="zh-CN" altLang="en-US" sz="1800" dirty="0">
                <a:solidFill>
                  <a:srgbClr val="0000FF"/>
                </a:solidFill>
                <a:latin typeface="Times New Roman" panose="02020603050405020304" pitchFamily="18" charset="0"/>
                <a:cs typeface="Times New Roman" panose="02020603050405020304" pitchFamily="18" charset="0"/>
              </a:endParaRPr>
            </a:p>
          </p:txBody>
        </p:sp>
        <p:sp>
          <p:nvSpPr>
            <p:cNvPr id="10" name="椭圆 9"/>
            <p:cNvSpPr/>
            <p:nvPr/>
          </p:nvSpPr>
          <p:spPr>
            <a:xfrm>
              <a:off x="4747504" y="381882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1</a:t>
              </a:r>
              <a:endParaRPr lang="zh-CN" altLang="en-US" sz="1800">
                <a:solidFill>
                  <a:srgbClr val="0000FF"/>
                </a:solidFill>
                <a:latin typeface="Times New Roman" panose="02020603050405020304" pitchFamily="18" charset="0"/>
                <a:cs typeface="Times New Roman" panose="02020603050405020304" pitchFamily="18" charset="0"/>
              </a:endParaRPr>
            </a:p>
          </p:txBody>
        </p:sp>
        <p:sp>
          <p:nvSpPr>
            <p:cNvPr id="11" name="椭圆 10"/>
            <p:cNvSpPr/>
            <p:nvPr/>
          </p:nvSpPr>
          <p:spPr>
            <a:xfrm>
              <a:off x="6747768" y="3818824"/>
              <a:ext cx="396000" cy="396000"/>
            </a:xfrm>
            <a:prstGeom prst="ellipse">
              <a:avLst/>
            </a:prstGeom>
            <a:ln>
              <a:tailEnd type="stealth" w="med" len="lg"/>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800" smtClean="0">
                  <a:solidFill>
                    <a:srgbClr val="0000FF"/>
                  </a:solidFill>
                  <a:latin typeface="Times New Roman" panose="02020603050405020304" pitchFamily="18" charset="0"/>
                  <a:cs typeface="Times New Roman" panose="02020603050405020304" pitchFamily="18" charset="0"/>
                </a:rPr>
                <a:t>2</a:t>
              </a:r>
              <a:endParaRPr lang="zh-CN" altLang="en-US" sz="1800">
                <a:solidFill>
                  <a:srgbClr val="0000FF"/>
                </a:solidFill>
                <a:latin typeface="Times New Roman" panose="02020603050405020304" pitchFamily="18" charset="0"/>
                <a:cs typeface="Times New Roman" panose="02020603050405020304" pitchFamily="18" charset="0"/>
              </a:endParaRPr>
            </a:p>
          </p:txBody>
        </p:sp>
        <p:sp>
          <p:nvSpPr>
            <p:cNvPr id="13" name="任意多边形 12"/>
            <p:cNvSpPr/>
            <p:nvPr/>
          </p:nvSpPr>
          <p:spPr>
            <a:xfrm>
              <a:off x="5130800" y="2228850"/>
              <a:ext cx="1676400" cy="234950"/>
            </a:xfrm>
            <a:custGeom>
              <a:avLst/>
              <a:gdLst>
                <a:gd name="connsiteX0" fmla="*/ 0 w 1676400"/>
                <a:gd name="connsiteY0" fmla="*/ 209550 h 234950"/>
                <a:gd name="connsiteX1" fmla="*/ 431800 w 1676400"/>
                <a:gd name="connsiteY1" fmla="*/ 44450 h 234950"/>
                <a:gd name="connsiteX2" fmla="*/ 965200 w 1676400"/>
                <a:gd name="connsiteY2" fmla="*/ 31750 h 234950"/>
                <a:gd name="connsiteX3" fmla="*/ 1676400 w 1676400"/>
                <a:gd name="connsiteY3" fmla="*/ 234950 h 234950"/>
              </a:gdLst>
              <a:ahLst/>
              <a:cxnLst>
                <a:cxn ang="0">
                  <a:pos x="connsiteX0" y="connsiteY0"/>
                </a:cxn>
                <a:cxn ang="0">
                  <a:pos x="connsiteX1" y="connsiteY1"/>
                </a:cxn>
                <a:cxn ang="0">
                  <a:pos x="connsiteX2" y="connsiteY2"/>
                </a:cxn>
                <a:cxn ang="0">
                  <a:pos x="connsiteX3" y="connsiteY3"/>
                </a:cxn>
              </a:cxnLst>
              <a:rect l="l" t="t" r="r" b="b"/>
              <a:pathLst>
                <a:path w="1676400" h="234950">
                  <a:moveTo>
                    <a:pt x="0" y="209550"/>
                  </a:moveTo>
                  <a:cubicBezTo>
                    <a:pt x="135466" y="141816"/>
                    <a:pt x="270933" y="74083"/>
                    <a:pt x="431800" y="44450"/>
                  </a:cubicBezTo>
                  <a:cubicBezTo>
                    <a:pt x="592667" y="14817"/>
                    <a:pt x="757767" y="0"/>
                    <a:pt x="965200" y="31750"/>
                  </a:cubicBezTo>
                  <a:cubicBezTo>
                    <a:pt x="1172633" y="63500"/>
                    <a:pt x="1424516" y="149225"/>
                    <a:pt x="1676400" y="23495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8" name="任意多边形 17"/>
            <p:cNvSpPr/>
            <p:nvPr/>
          </p:nvSpPr>
          <p:spPr>
            <a:xfrm>
              <a:off x="5105400" y="2641600"/>
              <a:ext cx="1663700" cy="143933"/>
            </a:xfrm>
            <a:custGeom>
              <a:avLst/>
              <a:gdLst>
                <a:gd name="connsiteX0" fmla="*/ 1663700 w 1663700"/>
                <a:gd name="connsiteY0" fmla="*/ 0 h 143933"/>
                <a:gd name="connsiteX1" fmla="*/ 1270000 w 1663700"/>
                <a:gd name="connsiteY1" fmla="*/ 101600 h 143933"/>
                <a:gd name="connsiteX2" fmla="*/ 660400 w 1663700"/>
                <a:gd name="connsiteY2" fmla="*/ 127000 h 143933"/>
                <a:gd name="connsiteX3" fmla="*/ 0 w 1663700"/>
                <a:gd name="connsiteY3" fmla="*/ 0 h 143933"/>
              </a:gdLst>
              <a:ahLst/>
              <a:cxnLst>
                <a:cxn ang="0">
                  <a:pos x="connsiteX0" y="connsiteY0"/>
                </a:cxn>
                <a:cxn ang="0">
                  <a:pos x="connsiteX1" y="connsiteY1"/>
                </a:cxn>
                <a:cxn ang="0">
                  <a:pos x="connsiteX2" y="connsiteY2"/>
                </a:cxn>
                <a:cxn ang="0">
                  <a:pos x="connsiteX3" y="connsiteY3"/>
                </a:cxn>
              </a:cxnLst>
              <a:rect l="l" t="t" r="r" b="b"/>
              <a:pathLst>
                <a:path w="1663700" h="143933">
                  <a:moveTo>
                    <a:pt x="1663700" y="0"/>
                  </a:moveTo>
                  <a:cubicBezTo>
                    <a:pt x="1550458" y="40216"/>
                    <a:pt x="1437217" y="80433"/>
                    <a:pt x="1270000" y="101600"/>
                  </a:cubicBezTo>
                  <a:cubicBezTo>
                    <a:pt x="1102783" y="122767"/>
                    <a:pt x="872067" y="143933"/>
                    <a:pt x="660400" y="127000"/>
                  </a:cubicBezTo>
                  <a:cubicBezTo>
                    <a:pt x="448733" y="110067"/>
                    <a:pt x="224366" y="55033"/>
                    <a:pt x="0"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9" name="任意多边形 18"/>
            <p:cNvSpPr/>
            <p:nvPr/>
          </p:nvSpPr>
          <p:spPr>
            <a:xfrm>
              <a:off x="5003800" y="2755900"/>
              <a:ext cx="105833" cy="1117600"/>
            </a:xfrm>
            <a:custGeom>
              <a:avLst/>
              <a:gdLst>
                <a:gd name="connsiteX0" fmla="*/ 0 w 105833"/>
                <a:gd name="connsiteY0" fmla="*/ 0 h 1117600"/>
                <a:gd name="connsiteX1" fmla="*/ 101600 w 105833"/>
                <a:gd name="connsiteY1" fmla="*/ 342900 h 1117600"/>
                <a:gd name="connsiteX2" fmla="*/ 25400 w 105833"/>
                <a:gd name="connsiteY2" fmla="*/ 1117600 h 1117600"/>
              </a:gdLst>
              <a:ahLst/>
              <a:cxnLst>
                <a:cxn ang="0">
                  <a:pos x="connsiteX0" y="connsiteY0"/>
                </a:cxn>
                <a:cxn ang="0">
                  <a:pos x="connsiteX1" y="connsiteY1"/>
                </a:cxn>
                <a:cxn ang="0">
                  <a:pos x="connsiteX2" y="connsiteY2"/>
                </a:cxn>
              </a:cxnLst>
              <a:rect l="l" t="t" r="r" b="b"/>
              <a:pathLst>
                <a:path w="105833" h="1117600">
                  <a:moveTo>
                    <a:pt x="0" y="0"/>
                  </a:moveTo>
                  <a:cubicBezTo>
                    <a:pt x="48683" y="78316"/>
                    <a:pt x="97367" y="156633"/>
                    <a:pt x="101600" y="342900"/>
                  </a:cubicBezTo>
                  <a:cubicBezTo>
                    <a:pt x="105833" y="529167"/>
                    <a:pt x="65616" y="823383"/>
                    <a:pt x="25400" y="111760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2" name="任意多边形 21"/>
            <p:cNvSpPr/>
            <p:nvPr/>
          </p:nvSpPr>
          <p:spPr>
            <a:xfrm>
              <a:off x="4684183" y="2705100"/>
              <a:ext cx="167217" cy="1143000"/>
            </a:xfrm>
            <a:custGeom>
              <a:avLst/>
              <a:gdLst>
                <a:gd name="connsiteX0" fmla="*/ 167217 w 167217"/>
                <a:gd name="connsiteY0" fmla="*/ 1143000 h 1143000"/>
                <a:gd name="connsiteX1" fmla="*/ 2117 w 167217"/>
                <a:gd name="connsiteY1" fmla="*/ 596900 h 1143000"/>
                <a:gd name="connsiteX2" fmla="*/ 154517 w 167217"/>
                <a:gd name="connsiteY2" fmla="*/ 0 h 1143000"/>
              </a:gdLst>
              <a:ahLst/>
              <a:cxnLst>
                <a:cxn ang="0">
                  <a:pos x="connsiteX0" y="connsiteY0"/>
                </a:cxn>
                <a:cxn ang="0">
                  <a:pos x="connsiteX1" y="connsiteY1"/>
                </a:cxn>
                <a:cxn ang="0">
                  <a:pos x="connsiteX2" y="connsiteY2"/>
                </a:cxn>
              </a:cxnLst>
              <a:rect l="l" t="t" r="r" b="b"/>
              <a:pathLst>
                <a:path w="167217" h="1143000">
                  <a:moveTo>
                    <a:pt x="167217" y="1143000"/>
                  </a:moveTo>
                  <a:cubicBezTo>
                    <a:pt x="85725" y="965200"/>
                    <a:pt x="4234" y="787400"/>
                    <a:pt x="2117" y="596900"/>
                  </a:cubicBezTo>
                  <a:cubicBezTo>
                    <a:pt x="0" y="406400"/>
                    <a:pt x="77258" y="203200"/>
                    <a:pt x="154517"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3" name="任意多边形 22"/>
            <p:cNvSpPr/>
            <p:nvPr/>
          </p:nvSpPr>
          <p:spPr>
            <a:xfrm>
              <a:off x="7048500" y="2743200"/>
              <a:ext cx="182033" cy="1143000"/>
            </a:xfrm>
            <a:custGeom>
              <a:avLst/>
              <a:gdLst>
                <a:gd name="connsiteX0" fmla="*/ 0 w 182033"/>
                <a:gd name="connsiteY0" fmla="*/ 0 h 1143000"/>
                <a:gd name="connsiteX1" fmla="*/ 177800 w 182033"/>
                <a:gd name="connsiteY1" fmla="*/ 393700 h 1143000"/>
                <a:gd name="connsiteX2" fmla="*/ 25400 w 182033"/>
                <a:gd name="connsiteY2" fmla="*/ 1143000 h 1143000"/>
              </a:gdLst>
              <a:ahLst/>
              <a:cxnLst>
                <a:cxn ang="0">
                  <a:pos x="connsiteX0" y="connsiteY0"/>
                </a:cxn>
                <a:cxn ang="0">
                  <a:pos x="connsiteX1" y="connsiteY1"/>
                </a:cxn>
                <a:cxn ang="0">
                  <a:pos x="connsiteX2" y="connsiteY2"/>
                </a:cxn>
              </a:cxnLst>
              <a:rect l="l" t="t" r="r" b="b"/>
              <a:pathLst>
                <a:path w="182033" h="1143000">
                  <a:moveTo>
                    <a:pt x="0" y="0"/>
                  </a:moveTo>
                  <a:cubicBezTo>
                    <a:pt x="86783" y="101600"/>
                    <a:pt x="173567" y="203200"/>
                    <a:pt x="177800" y="393700"/>
                  </a:cubicBezTo>
                  <a:cubicBezTo>
                    <a:pt x="182033" y="584200"/>
                    <a:pt x="103716" y="863600"/>
                    <a:pt x="25400" y="114300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4" name="任意多边形 23"/>
            <p:cNvSpPr/>
            <p:nvPr/>
          </p:nvSpPr>
          <p:spPr>
            <a:xfrm>
              <a:off x="6794500" y="2768600"/>
              <a:ext cx="127000" cy="1066800"/>
            </a:xfrm>
            <a:custGeom>
              <a:avLst/>
              <a:gdLst>
                <a:gd name="connsiteX0" fmla="*/ 127000 w 127000"/>
                <a:gd name="connsiteY0" fmla="*/ 1066800 h 1066800"/>
                <a:gd name="connsiteX1" fmla="*/ 12700 w 127000"/>
                <a:gd name="connsiteY1" fmla="*/ 533400 h 1066800"/>
                <a:gd name="connsiteX2" fmla="*/ 50800 w 127000"/>
                <a:gd name="connsiteY2" fmla="*/ 0 h 1066800"/>
              </a:gdLst>
              <a:ahLst/>
              <a:cxnLst>
                <a:cxn ang="0">
                  <a:pos x="connsiteX0" y="connsiteY0"/>
                </a:cxn>
                <a:cxn ang="0">
                  <a:pos x="connsiteX1" y="connsiteY1"/>
                </a:cxn>
                <a:cxn ang="0">
                  <a:pos x="connsiteX2" y="connsiteY2"/>
                </a:cxn>
              </a:cxnLst>
              <a:rect l="l" t="t" r="r" b="b"/>
              <a:pathLst>
                <a:path w="127000" h="1066800">
                  <a:moveTo>
                    <a:pt x="127000" y="1066800"/>
                  </a:moveTo>
                  <a:cubicBezTo>
                    <a:pt x="76200" y="889000"/>
                    <a:pt x="25400" y="711200"/>
                    <a:pt x="12700" y="533400"/>
                  </a:cubicBezTo>
                  <a:cubicBezTo>
                    <a:pt x="0" y="355600"/>
                    <a:pt x="25400" y="177800"/>
                    <a:pt x="50800" y="0"/>
                  </a:cubicBezTo>
                </a:path>
              </a:pathLst>
            </a:custGeom>
            <a:ln>
              <a:tailEnd type="arrow"/>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cxnSp>
          <p:nvCxnSpPr>
            <p:cNvPr id="26" name="直接连接符 25"/>
            <p:cNvCxnSpPr>
              <a:stCxn id="9" idx="7"/>
              <a:endCxn id="8" idx="3"/>
            </p:cNvCxnSpPr>
            <p:nvPr/>
          </p:nvCxnSpPr>
          <p:spPr>
            <a:xfrm rot="5400000" flipH="1" flipV="1">
              <a:off x="6247924" y="2604600"/>
              <a:ext cx="466994" cy="648680"/>
            </a:xfrm>
            <a:prstGeom prst="line">
              <a:avLst/>
            </a:prstGeom>
            <a:ln>
              <a:tailEnd type="none"/>
            </a:ln>
          </p:spPr>
          <p:style>
            <a:lnRef idx="3">
              <a:schemeClr val="accent1"/>
            </a:lnRef>
            <a:fillRef idx="0">
              <a:schemeClr val="accent1"/>
            </a:fillRef>
            <a:effectRef idx="2">
              <a:schemeClr val="accent1"/>
            </a:effectRef>
            <a:fontRef idx="minor">
              <a:schemeClr val="tx1"/>
            </a:fontRef>
          </p:style>
        </p:cxnSp>
        <p:cxnSp>
          <p:nvCxnSpPr>
            <p:cNvPr id="28" name="直接箭头连接符 27"/>
            <p:cNvCxnSpPr>
              <a:endCxn id="9" idx="3"/>
            </p:cNvCxnSpPr>
            <p:nvPr/>
          </p:nvCxnSpPr>
          <p:spPr>
            <a:xfrm flipV="1">
              <a:off x="5143504" y="3442451"/>
              <a:ext cx="733563" cy="48949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直接箭头连接符 30"/>
            <p:cNvCxnSpPr>
              <a:stCxn id="10" idx="6"/>
              <a:endCxn id="11" idx="2"/>
            </p:cNvCxnSpPr>
            <p:nvPr/>
          </p:nvCxnSpPr>
          <p:spPr>
            <a:xfrm>
              <a:off x="5143504" y="4016824"/>
              <a:ext cx="1604264"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直接箭头连接符 32"/>
            <p:cNvCxnSpPr>
              <a:stCxn id="9" idx="5"/>
              <a:endCxn id="11" idx="1"/>
            </p:cNvCxnSpPr>
            <p:nvPr/>
          </p:nvCxnSpPr>
          <p:spPr>
            <a:xfrm rot="16200000" flipH="1">
              <a:off x="6264238" y="3335294"/>
              <a:ext cx="434366" cy="64868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286644" y="305505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12</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35" name="TextBox 34"/>
            <p:cNvSpPr txBox="1"/>
            <p:nvPr/>
          </p:nvSpPr>
          <p:spPr>
            <a:xfrm>
              <a:off x="6845316" y="3071816"/>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12</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36" name="TextBox 35"/>
            <p:cNvSpPr txBox="1"/>
            <p:nvPr/>
          </p:nvSpPr>
          <p:spPr>
            <a:xfrm>
              <a:off x="4416424" y="314325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13</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37" name="TextBox 36"/>
            <p:cNvSpPr txBox="1"/>
            <p:nvPr/>
          </p:nvSpPr>
          <p:spPr>
            <a:xfrm>
              <a:off x="4857752" y="3147126"/>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13</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38" name="TextBox 37"/>
            <p:cNvSpPr txBox="1"/>
            <p:nvPr/>
          </p:nvSpPr>
          <p:spPr>
            <a:xfrm>
              <a:off x="5715008" y="195808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4</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39" name="TextBox 38"/>
            <p:cNvSpPr txBox="1"/>
            <p:nvPr/>
          </p:nvSpPr>
          <p:spPr>
            <a:xfrm>
              <a:off x="5715008" y="249481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4</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40" name="TextBox 39"/>
            <p:cNvSpPr txBox="1"/>
            <p:nvPr/>
          </p:nvSpPr>
          <p:spPr>
            <a:xfrm>
              <a:off x="5357818" y="3474308"/>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5</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41" name="TextBox 40"/>
            <p:cNvSpPr txBox="1"/>
            <p:nvPr/>
          </p:nvSpPr>
          <p:spPr>
            <a:xfrm>
              <a:off x="6391288" y="3012342"/>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3</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42" name="TextBox 41"/>
            <p:cNvSpPr txBox="1"/>
            <p:nvPr/>
          </p:nvSpPr>
          <p:spPr>
            <a:xfrm>
              <a:off x="5857884" y="4117250"/>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15</a:t>
              </a:r>
              <a:endParaRPr lang="zh-CN" altLang="en-US" sz="1600" smtClean="0">
                <a:solidFill>
                  <a:srgbClr val="0000FF"/>
                </a:solidFill>
                <a:ea typeface="楷体" panose="02010609060101010101" pitchFamily="49" charset="-122"/>
                <a:cs typeface="Times New Roman" panose="02020603050405020304" pitchFamily="18" charset="0"/>
              </a:endParaRPr>
            </a:p>
          </p:txBody>
        </p:sp>
        <p:sp>
          <p:nvSpPr>
            <p:cNvPr id="43" name="TextBox 42"/>
            <p:cNvSpPr txBox="1"/>
            <p:nvPr/>
          </p:nvSpPr>
          <p:spPr>
            <a:xfrm>
              <a:off x="6248412" y="3604484"/>
              <a:ext cx="285752" cy="192360"/>
            </a:xfrm>
            <a:prstGeom prst="rect">
              <a:avLst/>
            </a:prstGeom>
            <a:noFill/>
          </p:spPr>
          <p:txBody>
            <a:bodyPr wrap="square" lIns="0" tIns="0" rIns="0" bIns="0" rtlCol="0">
              <a:spAutoFit/>
            </a:bodyPr>
            <a:lstStyle/>
            <a:p>
              <a:pPr algn="l">
                <a:lnSpc>
                  <a:spcPts val="2000"/>
                </a:lnSpc>
                <a:spcBef>
                  <a:spcPts val="0"/>
                </a:spcBef>
              </a:pPr>
              <a:r>
                <a:rPr lang="en-US" altLang="zh-CN" sz="1600" smtClean="0">
                  <a:solidFill>
                    <a:srgbClr val="0000FF"/>
                  </a:solidFill>
                  <a:ea typeface="楷体" panose="02010609060101010101" pitchFamily="49" charset="-122"/>
                  <a:cs typeface="Times New Roman" panose="02020603050405020304" pitchFamily="18" charset="0"/>
                </a:rPr>
                <a:t>6</a:t>
              </a:r>
              <a:endParaRPr lang="zh-CN" altLang="en-US" sz="1600" smtClean="0">
                <a:solidFill>
                  <a:srgbClr val="0000FF"/>
                </a:solidFill>
                <a:ea typeface="楷体" panose="02010609060101010101" pitchFamily="49" charset="-122"/>
                <a:cs typeface="Times New Roman" panose="02020603050405020304" pitchFamily="18" charset="0"/>
              </a:endParaRPr>
            </a:p>
          </p:txBody>
        </p:sp>
      </p:grpSp>
      <p:pic>
        <p:nvPicPr>
          <p:cNvPr id="32" name="Picture 2"/>
          <p:cNvPicPr>
            <a:picLocks noChangeAspect="1" noChangeArrowheads="1"/>
          </p:cNvPicPr>
          <p:nvPr/>
        </p:nvPicPr>
        <p:blipFill>
          <a:blip r:embed="rId2" cstate="print"/>
          <a:srcRect/>
          <a:stretch>
            <a:fillRect/>
          </a:stretch>
        </p:blipFill>
        <p:spPr bwMode="auto">
          <a:xfrm>
            <a:off x="214282" y="705761"/>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238</a:t>
            </a:fld>
            <a:endParaRPr lang="en-US" altLang="zh-CN" dirty="0"/>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380979"/>
            <a:ext cx="5786478"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利用</a:t>
            </a:r>
            <a:r>
              <a:rPr lang="en-US" altLang="zh-CN" sz="2000" smtClean="0">
                <a:solidFill>
                  <a:srgbClr val="0000FF"/>
                </a:solidFill>
                <a:ea typeface="楷体" panose="02010609060101010101" pitchFamily="49" charset="-122"/>
                <a:cs typeface="Times New Roman" panose="02020603050405020304" pitchFamily="18" charset="0"/>
              </a:rPr>
              <a:t>Floyd</a:t>
            </a:r>
            <a:r>
              <a:rPr lang="zh-CN" altLang="en-US" sz="2000" smtClean="0">
                <a:solidFill>
                  <a:srgbClr val="0000FF"/>
                </a:solidFill>
                <a:ea typeface="楷体" panose="02010609060101010101" pitchFamily="49" charset="-122"/>
                <a:cs typeface="Times New Roman" panose="02020603050405020304" pitchFamily="18" charset="0"/>
              </a:rPr>
              <a:t>算法任意两个顶点之间的最短路径长度</a:t>
            </a:r>
          </a:p>
        </p:txBody>
      </p:sp>
      <p:sp>
        <p:nvSpPr>
          <p:cNvPr id="31746" name="Rectangle 2"/>
          <p:cNvSpPr>
            <a:spLocks noChangeArrowheads="1"/>
          </p:cNvSpPr>
          <p:nvPr/>
        </p:nvSpPr>
        <p:spPr bwMode="auto">
          <a:xfrm>
            <a:off x="0" y="0"/>
            <a:ext cx="184731" cy="4985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31745" name="Object 1"/>
          <p:cNvGraphicFramePr>
            <a:graphicFrameLocks noChangeAspect="1"/>
          </p:cNvGraphicFramePr>
          <p:nvPr/>
        </p:nvGraphicFramePr>
        <p:xfrm>
          <a:off x="214282" y="1142985"/>
          <a:ext cx="2625274" cy="2286001"/>
        </p:xfrm>
        <a:graphic>
          <a:graphicData uri="http://schemas.openxmlformats.org/presentationml/2006/ole">
            <mc:AlternateContent xmlns:mc="http://schemas.openxmlformats.org/markup-compatibility/2006">
              <mc:Choice xmlns:v="urn:schemas-microsoft-com:vml" Requires="v">
                <p:oleObj spid="_x0000_s3166" name="Equation" r:id="rId4" imgW="35966400" imgH="23469600" progId="">
                  <p:embed/>
                </p:oleObj>
              </mc:Choice>
              <mc:Fallback>
                <p:oleObj name="Equation" r:id="rId4" imgW="35966400" imgH="23469600" progId="">
                  <p:embed/>
                  <p:pic>
                    <p:nvPicPr>
                      <p:cNvPr id="0" name="图片 1024"/>
                      <p:cNvPicPr>
                        <a:picLocks noChangeAspect="1"/>
                      </p:cNvPicPr>
                      <p:nvPr/>
                    </p:nvPicPr>
                    <p:blipFill>
                      <a:blip r:embed="rId5"/>
                      <a:stretch>
                        <a:fillRect/>
                      </a:stretch>
                    </p:blipFill>
                    <p:spPr>
                      <a:xfrm>
                        <a:off x="214282" y="1142985"/>
                        <a:ext cx="2625274" cy="2286001"/>
                      </a:xfrm>
                      <a:prstGeom prst="rect">
                        <a:avLst/>
                      </a:prstGeom>
                      <a:noFill/>
                      <a:ln w="9525">
                        <a:noFill/>
                      </a:ln>
                    </p:spPr>
                  </p:pic>
                </p:oleObj>
              </mc:Fallback>
            </mc:AlternateContent>
          </a:graphicData>
        </a:graphic>
      </p:graphicFrame>
      <p:sp>
        <p:nvSpPr>
          <p:cNvPr id="6" name="TextBox 5"/>
          <p:cNvSpPr txBox="1"/>
          <p:nvPr/>
        </p:nvSpPr>
        <p:spPr>
          <a:xfrm>
            <a:off x="3857620" y="1047733"/>
            <a:ext cx="4357718"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求得每对村庄之间的最少交通代价</a:t>
            </a:r>
          </a:p>
        </p:txBody>
      </p:sp>
      <p:graphicFrame>
        <p:nvGraphicFramePr>
          <p:cNvPr id="7" name="表格 6"/>
          <p:cNvGraphicFramePr>
            <a:graphicFrameLocks noGrp="1"/>
          </p:cNvGraphicFramePr>
          <p:nvPr>
            <p:extLst>
              <p:ext uri="{D42A27DB-BD31-4B8C-83A1-F6EECF244321}">
                <p14:modId xmlns:p14="http://schemas.microsoft.com/office/powerpoint/2010/main" val="989005065"/>
              </p:ext>
            </p:extLst>
          </p:nvPr>
        </p:nvGraphicFramePr>
        <p:xfrm>
          <a:off x="2839556" y="1809739"/>
          <a:ext cx="6196939" cy="3302000"/>
        </p:xfrm>
        <a:graphic>
          <a:graphicData uri="http://schemas.openxmlformats.org/drawingml/2006/table">
            <a:tbl>
              <a:tblPr>
                <a:tableStyleId>{E269D01E-BC32-4049-B463-5C60D7B0CCD2}</a:tableStyleId>
              </a:tblPr>
              <a:tblGrid>
                <a:gridCol w="2168929">
                  <a:extLst>
                    <a:ext uri="{9D8B030D-6E8A-4147-A177-3AD203B41FA5}">
                      <a16:colId xmlns:a16="http://schemas.microsoft.com/office/drawing/2014/main" xmlns="" val="20000"/>
                    </a:ext>
                  </a:extLst>
                </a:gridCol>
                <a:gridCol w="4028010">
                  <a:extLst>
                    <a:ext uri="{9D8B030D-6E8A-4147-A177-3AD203B41FA5}">
                      <a16:colId xmlns:a16="http://schemas.microsoft.com/office/drawing/2014/main" xmlns="" val="20001"/>
                    </a:ext>
                  </a:extLst>
                </a:gridCol>
              </a:tblGrid>
              <a:tr h="508000">
                <a:tc>
                  <a:txBody>
                    <a:bodyPr/>
                    <a:lstStyle/>
                    <a:p>
                      <a:pPr indent="0" algn="ctr">
                        <a:lnSpc>
                          <a:spcPts val="3000"/>
                        </a:lnSpc>
                        <a:spcAft>
                          <a:spcPts val="0"/>
                        </a:spcAft>
                      </a:pPr>
                      <a:r>
                        <a:rPr lang="zh-CN" sz="2200" b="1" kern="100" dirty="0"/>
                        <a:t>医院建在的村庄</a:t>
                      </a:r>
                      <a:endParaRPr lang="zh-CN" sz="22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indent="0" algn="ctr">
                        <a:lnSpc>
                          <a:spcPts val="3000"/>
                        </a:lnSpc>
                        <a:spcAft>
                          <a:spcPts val="0"/>
                        </a:spcAft>
                      </a:pPr>
                      <a:r>
                        <a:rPr lang="zh-CN" sz="2200" b="1" kern="100" dirty="0"/>
                        <a:t>各村庄往返总的交通代价</a:t>
                      </a:r>
                      <a:endParaRPr lang="zh-CN" sz="22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extLst>
                  <a:ext uri="{0D108BD9-81ED-4DB2-BD59-A6C34878D82A}">
                    <a16:rowId xmlns:a16="http://schemas.microsoft.com/office/drawing/2014/main" xmlns="" val="10000"/>
                  </a:ext>
                </a:extLst>
              </a:tr>
              <a:tr h="508000">
                <a:tc>
                  <a:txBody>
                    <a:bodyPr/>
                    <a:lstStyle/>
                    <a:p>
                      <a:pPr indent="0" algn="ctr" fontAlgn="auto">
                        <a:lnSpc>
                          <a:spcPts val="3000"/>
                        </a:lnSpc>
                        <a:spcAft>
                          <a:spcPts val="0"/>
                        </a:spcAft>
                        <a:tabLst>
                          <a:tab pos="2600325" algn="ctr"/>
                          <a:tab pos="5200650" algn="r"/>
                          <a:tab pos="266700" algn="l"/>
                        </a:tabLst>
                      </a:pPr>
                      <a:r>
                        <a:rPr lang="en-US" sz="2400" kern="100"/>
                        <a:t>0</a:t>
                      </a:r>
                      <a:endParaRPr lang="zh-CN" sz="2400" b="1" kern="105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indent="0" algn="just">
                        <a:lnSpc>
                          <a:spcPts val="3000"/>
                        </a:lnSpc>
                        <a:spcAft>
                          <a:spcPts val="0"/>
                        </a:spcAft>
                      </a:pPr>
                      <a:r>
                        <a:rPr lang="en-US" sz="2400" kern="100" dirty="0"/>
                        <a:t>12+16+4+7+13+16+4+18=90</a:t>
                      </a:r>
                      <a:endParaRPr lang="zh-CN" sz="24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508000">
                <a:tc>
                  <a:txBody>
                    <a:bodyPr/>
                    <a:lstStyle/>
                    <a:p>
                      <a:pPr indent="0" algn="ctr">
                        <a:lnSpc>
                          <a:spcPts val="3000"/>
                        </a:lnSpc>
                        <a:spcAft>
                          <a:spcPts val="0"/>
                        </a:spcAft>
                      </a:pPr>
                      <a:r>
                        <a:rPr lang="en-US" sz="2400" kern="100" dirty="0"/>
                        <a:t>1</a:t>
                      </a:r>
                      <a:endParaRPr lang="zh-CN" sz="24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indent="0" algn="just">
                        <a:lnSpc>
                          <a:spcPts val="3000"/>
                        </a:lnSpc>
                        <a:spcAft>
                          <a:spcPts val="0"/>
                        </a:spcAft>
                      </a:pPr>
                      <a:r>
                        <a:rPr lang="en-US" sz="2400" kern="100" dirty="0"/>
                        <a:t>13+29+17+20+12++8+5=115</a:t>
                      </a:r>
                      <a:endParaRPr lang="zh-CN" sz="24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508000">
                <a:tc>
                  <a:txBody>
                    <a:bodyPr/>
                    <a:lstStyle/>
                    <a:p>
                      <a:pPr indent="0" algn="ctr">
                        <a:lnSpc>
                          <a:spcPts val="3000"/>
                        </a:lnSpc>
                        <a:spcAft>
                          <a:spcPts val="0"/>
                        </a:spcAft>
                      </a:pPr>
                      <a:r>
                        <a:rPr lang="en-US" sz="2400" kern="100"/>
                        <a:t>2</a:t>
                      </a:r>
                      <a:endParaRPr lang="zh-CN" sz="24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indent="0" algn="just">
                        <a:lnSpc>
                          <a:spcPts val="3000"/>
                        </a:lnSpc>
                        <a:spcAft>
                          <a:spcPts val="0"/>
                        </a:spcAft>
                      </a:pPr>
                      <a:r>
                        <a:rPr lang="en-US" sz="2400" kern="100" dirty="0" smtClean="0"/>
                        <a:t>16+11+12+6+16+29+12+34</a:t>
                      </a:r>
                    </a:p>
                    <a:p>
                      <a:pPr indent="0" algn="just">
                        <a:lnSpc>
                          <a:spcPts val="3000"/>
                        </a:lnSpc>
                        <a:spcAft>
                          <a:spcPts val="0"/>
                        </a:spcAft>
                      </a:pPr>
                      <a:r>
                        <a:rPr lang="en-US" sz="2400" kern="100" dirty="0" smtClean="0"/>
                        <a:t>=</a:t>
                      </a:r>
                      <a:r>
                        <a:rPr lang="en-US" sz="2400" kern="100" dirty="0"/>
                        <a:t>136</a:t>
                      </a:r>
                      <a:endParaRPr lang="zh-CN" sz="24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508000">
                <a:tc>
                  <a:txBody>
                    <a:bodyPr/>
                    <a:lstStyle/>
                    <a:p>
                      <a:pPr indent="0" algn="ctr">
                        <a:lnSpc>
                          <a:spcPts val="3000"/>
                        </a:lnSpc>
                        <a:spcAft>
                          <a:spcPts val="0"/>
                        </a:spcAft>
                      </a:pPr>
                      <a:r>
                        <a:rPr lang="en-US" sz="2400" kern="100"/>
                        <a:t>3</a:t>
                      </a:r>
                      <a:endParaRPr lang="zh-CN" sz="24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indent="0" algn="just">
                        <a:lnSpc>
                          <a:spcPts val="3000"/>
                        </a:lnSpc>
                        <a:spcAft>
                          <a:spcPts val="0"/>
                        </a:spcAft>
                      </a:pPr>
                      <a:r>
                        <a:rPr lang="en-US" sz="2400" kern="100" dirty="0"/>
                        <a:t>4+8+12+3+4+17+12+22=</a:t>
                      </a:r>
                      <a:r>
                        <a:rPr lang="en-US" sz="2700" b="1" kern="100" dirty="0">
                          <a:solidFill>
                            <a:srgbClr val="FF0000"/>
                          </a:solidFill>
                        </a:rPr>
                        <a:t>82</a:t>
                      </a:r>
                      <a:endParaRPr lang="zh-CN" sz="2700" b="1" kern="1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508000">
                <a:tc>
                  <a:txBody>
                    <a:bodyPr/>
                    <a:lstStyle/>
                    <a:p>
                      <a:pPr indent="0" algn="ctr">
                        <a:lnSpc>
                          <a:spcPts val="3000"/>
                        </a:lnSpc>
                        <a:spcAft>
                          <a:spcPts val="0"/>
                        </a:spcAft>
                      </a:pPr>
                      <a:r>
                        <a:rPr lang="en-US" sz="2400" kern="100"/>
                        <a:t>4</a:t>
                      </a:r>
                      <a:endParaRPr lang="zh-CN" sz="2400" b="1" kern="1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nchor="ctr"/>
                </a:tc>
                <a:tc>
                  <a:txBody>
                    <a:bodyPr/>
                    <a:lstStyle/>
                    <a:p>
                      <a:pPr indent="0" algn="just">
                        <a:lnSpc>
                          <a:spcPts val="3000"/>
                        </a:lnSpc>
                        <a:spcAft>
                          <a:spcPts val="0"/>
                        </a:spcAft>
                      </a:pPr>
                      <a:r>
                        <a:rPr lang="en-US" sz="2400" kern="100" dirty="0"/>
                        <a:t>18+5+34+22+7+20+6+3+0=115</a:t>
                      </a:r>
                      <a:endParaRPr lang="zh-CN" sz="2400" b="1" kern="1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bl>
          </a:graphicData>
        </a:graphic>
      </p:graphicFrame>
      <p:sp>
        <p:nvSpPr>
          <p:cNvPr id="8" name="下弧形箭头 7"/>
          <p:cNvSpPr/>
          <p:nvPr/>
        </p:nvSpPr>
        <p:spPr>
          <a:xfrm>
            <a:off x="2143108" y="3619502"/>
            <a:ext cx="857256" cy="476253"/>
          </a:xfrm>
          <a:prstGeom prst="curvedUp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grpSp>
        <p:nvGrpSpPr>
          <p:cNvPr id="11" name="组合 10"/>
          <p:cNvGrpSpPr/>
          <p:nvPr/>
        </p:nvGrpSpPr>
        <p:grpSpPr>
          <a:xfrm>
            <a:off x="3714744" y="4581131"/>
            <a:ext cx="4357718" cy="1134692"/>
            <a:chOff x="3714744" y="3714756"/>
            <a:chExt cx="4357718" cy="714981"/>
          </a:xfrm>
        </p:grpSpPr>
        <p:sp>
          <p:nvSpPr>
            <p:cNvPr id="9" name="TextBox 8"/>
            <p:cNvSpPr txBox="1"/>
            <p:nvPr/>
          </p:nvSpPr>
          <p:spPr>
            <a:xfrm>
              <a:off x="3714744" y="4071946"/>
              <a:ext cx="4357718" cy="357791"/>
            </a:xfrm>
            <a:prstGeom prst="rect">
              <a:avLst/>
            </a:prstGeom>
            <a:noFill/>
          </p:spPr>
          <p:txBody>
            <a:bodyPr wrap="square" rtlCol="0">
              <a:spAutoFit/>
            </a:bodyPr>
            <a:lstStyle/>
            <a:p>
              <a:pPr algn="l">
                <a:lnSpc>
                  <a:spcPts val="3000"/>
                </a:lnSpc>
                <a:spcBef>
                  <a:spcPts val="0"/>
                </a:spcBef>
              </a:pPr>
              <a:r>
                <a:rPr lang="zh-CN" altLang="en-US" sz="1800" dirty="0" smtClean="0">
                  <a:solidFill>
                    <a:srgbClr val="C00000"/>
                  </a:solidFill>
                  <a:latin typeface="微软雅黑" panose="020B0503020204020204" charset="-122"/>
                  <a:ea typeface="微软雅黑" panose="020B0503020204020204" charset="-122"/>
                </a:rPr>
                <a:t>把医院建在村庄</a:t>
              </a:r>
              <a:r>
                <a:rPr lang="en-US" sz="1800" dirty="0" smtClean="0">
                  <a:solidFill>
                    <a:srgbClr val="C00000"/>
                  </a:solidFill>
                  <a:latin typeface="微软雅黑" panose="020B0503020204020204" charset="-122"/>
                  <a:ea typeface="微软雅黑" panose="020B0503020204020204" charset="-122"/>
                </a:rPr>
                <a:t>3</a:t>
              </a:r>
              <a:r>
                <a:rPr lang="zh-CN" altLang="en-US" sz="1800" dirty="0" smtClean="0">
                  <a:solidFill>
                    <a:srgbClr val="C00000"/>
                  </a:solidFill>
                  <a:latin typeface="微软雅黑" panose="020B0503020204020204" charset="-122"/>
                  <a:ea typeface="微软雅黑" panose="020B0503020204020204" charset="-122"/>
                </a:rPr>
                <a:t>时总体交通代价最少。</a:t>
              </a:r>
              <a:endParaRPr lang="zh-CN" altLang="en-US" sz="1800" dirty="0" smtClean="0">
                <a:solidFill>
                  <a:srgbClr val="C00000"/>
                </a:solidFill>
                <a:latin typeface="微软雅黑" panose="020B0503020204020204" charset="-122"/>
                <a:ea typeface="微软雅黑" panose="020B0503020204020204" charset="-122"/>
                <a:cs typeface="Times New Roman" panose="02020603050405020304" pitchFamily="18" charset="0"/>
              </a:endParaRPr>
            </a:p>
          </p:txBody>
        </p:sp>
        <p:sp>
          <p:nvSpPr>
            <p:cNvPr id="10" name="下箭头 9"/>
            <p:cNvSpPr/>
            <p:nvPr/>
          </p:nvSpPr>
          <p:spPr>
            <a:xfrm>
              <a:off x="5643570" y="3714756"/>
              <a:ext cx="214314" cy="357190"/>
            </a:xfrm>
            <a:prstGeom prst="downArrow">
              <a:avLst/>
            </a:prstGeom>
            <a:ln>
              <a:tailEnd type="stealth" w="med"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239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68313" y="1196975"/>
            <a:ext cx="8362950" cy="830997"/>
          </a:xfrm>
          <a:prstGeom prst="rect">
            <a:avLst/>
          </a:prstGeom>
          <a:noFill/>
          <a:ln w="9525">
            <a:noFill/>
            <a:miter lim="800000"/>
          </a:ln>
          <a:effectLst/>
        </p:spPr>
        <p:txBody>
          <a:bodyPr>
            <a:spAutoFit/>
          </a:bodyPr>
          <a:lstStyle/>
          <a:p>
            <a:pPr marL="457200" indent="-457200" algn="l">
              <a:spcBef>
                <a:spcPct val="50000"/>
              </a:spcBef>
              <a:buBlip>
                <a:blip r:embed="rId2"/>
              </a:buBlip>
            </a:pPr>
            <a:r>
              <a:rPr kumimoji="1" lang="zh-CN" altLang="en-US" smtClean="0">
                <a:ea typeface="楷体" panose="02010609060101010101" pitchFamily="49" charset="-122"/>
                <a:cs typeface="Times New Roman" panose="02020603050405020304" pitchFamily="18" charset="0"/>
              </a:rPr>
              <a:t>对图中每个顶点</a:t>
            </a:r>
            <a:r>
              <a:rPr kumimoji="1" lang="en-US" altLang="zh-CN" i="1" smtClean="0">
                <a:ea typeface="楷体" panose="02010609060101010101" pitchFamily="49" charset="-122"/>
                <a:cs typeface="Times New Roman" panose="02020603050405020304" pitchFamily="18" charset="0"/>
              </a:rPr>
              <a:t>i</a:t>
            </a:r>
            <a:r>
              <a:rPr kumimoji="1" lang="zh-CN" altLang="en-US" smtClean="0">
                <a:ea typeface="楷体" panose="02010609060101010101" pitchFamily="49" charset="-122"/>
                <a:cs typeface="Times New Roman" panose="02020603050405020304" pitchFamily="18" charset="0"/>
              </a:rPr>
              <a:t>建立一个单链表，将顶点</a:t>
            </a:r>
            <a:r>
              <a:rPr kumimoji="1" lang="en-US" altLang="zh-CN" i="1" smtClean="0">
                <a:ea typeface="楷体" panose="02010609060101010101" pitchFamily="49" charset="-122"/>
                <a:cs typeface="Times New Roman" panose="02020603050405020304" pitchFamily="18" charset="0"/>
              </a:rPr>
              <a:t>i</a:t>
            </a:r>
            <a:r>
              <a:rPr kumimoji="1" lang="zh-CN" altLang="en-US" smtClean="0">
                <a:ea typeface="楷体" panose="02010609060101010101" pitchFamily="49" charset="-122"/>
                <a:cs typeface="Times New Roman" panose="02020603050405020304" pitchFamily="18" charset="0"/>
              </a:rPr>
              <a:t>的所有邻接点链起来。</a:t>
            </a:r>
            <a:endParaRPr kumimoji="1" lang="zh-CN" altLang="en-US" dirty="0">
              <a:solidFill>
                <a:srgbClr val="0A0A0E"/>
              </a:solidFill>
              <a:ea typeface="楷体" panose="02010609060101010101" pitchFamily="49" charset="-122"/>
              <a:cs typeface="Times New Roman" panose="02020603050405020304" pitchFamily="18" charset="0"/>
            </a:endParaRPr>
          </a:p>
        </p:txBody>
      </p:sp>
      <p:sp>
        <p:nvSpPr>
          <p:cNvPr id="22558" name="Text Box 30" descr="画布"/>
          <p:cNvSpPr txBox="1">
            <a:spLocks noChangeArrowheads="1"/>
          </p:cNvSpPr>
          <p:nvPr/>
        </p:nvSpPr>
        <p:spPr bwMode="auto">
          <a:xfrm>
            <a:off x="539750" y="404813"/>
            <a:ext cx="4103688" cy="519112"/>
          </a:xfrm>
          <a:prstGeom prst="rect">
            <a:avLst/>
          </a:prstGeom>
          <a:blipFill dpi="0" rotWithShape="1">
            <a:blip r:embed="rId3"/>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en-US" altLang="zh-CN"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8.2.2  </a:t>
            </a:r>
            <a:r>
              <a:rPr kumimoji="1"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邻接表存储方法</a:t>
            </a:r>
            <a:endParaRPr lang="zh-CN" altLang="en-US" sz="28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grpSp>
        <p:nvGrpSpPr>
          <p:cNvPr id="7" name="Group 59"/>
          <p:cNvGrpSpPr/>
          <p:nvPr/>
        </p:nvGrpSpPr>
        <p:grpSpPr bwMode="auto">
          <a:xfrm>
            <a:off x="357158" y="2643182"/>
            <a:ext cx="2089150" cy="2017713"/>
            <a:chOff x="657" y="662"/>
            <a:chExt cx="1316" cy="1271"/>
          </a:xfrm>
        </p:grpSpPr>
        <p:sp>
          <p:nvSpPr>
            <p:cNvPr id="8" name="Oval 60"/>
            <p:cNvSpPr>
              <a:spLocks noChangeArrowheads="1"/>
            </p:cNvSpPr>
            <p:nvPr/>
          </p:nvSpPr>
          <p:spPr bwMode="auto">
            <a:xfrm>
              <a:off x="1202" y="662"/>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9" name="Oval 61"/>
            <p:cNvSpPr>
              <a:spLocks noChangeArrowheads="1"/>
            </p:cNvSpPr>
            <p:nvPr/>
          </p:nvSpPr>
          <p:spPr bwMode="auto">
            <a:xfrm>
              <a:off x="1202"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10" name="Oval 62"/>
            <p:cNvSpPr>
              <a:spLocks noChangeArrowheads="1"/>
            </p:cNvSpPr>
            <p:nvPr/>
          </p:nvSpPr>
          <p:spPr bwMode="auto">
            <a:xfrm>
              <a:off x="657"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11" name="Oval 63"/>
            <p:cNvSpPr>
              <a:spLocks noChangeArrowheads="1"/>
            </p:cNvSpPr>
            <p:nvPr/>
          </p:nvSpPr>
          <p:spPr bwMode="auto">
            <a:xfrm>
              <a:off x="1746"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12" name="Oval 64"/>
            <p:cNvSpPr>
              <a:spLocks noChangeArrowheads="1"/>
            </p:cNvSpPr>
            <p:nvPr/>
          </p:nvSpPr>
          <p:spPr bwMode="auto">
            <a:xfrm>
              <a:off x="1202" y="1706"/>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13" name="Line 65"/>
            <p:cNvSpPr>
              <a:spLocks noChangeShapeType="1"/>
            </p:cNvSpPr>
            <p:nvPr/>
          </p:nvSpPr>
          <p:spPr bwMode="auto">
            <a:xfrm flipH="1">
              <a:off x="793" y="798"/>
              <a:ext cx="409" cy="409"/>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4" name="Line 66"/>
            <p:cNvSpPr>
              <a:spLocks noChangeShapeType="1"/>
            </p:cNvSpPr>
            <p:nvPr/>
          </p:nvSpPr>
          <p:spPr bwMode="auto">
            <a:xfrm>
              <a:off x="1429" y="798"/>
              <a:ext cx="408" cy="409"/>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5" name="Line 67"/>
            <p:cNvSpPr>
              <a:spLocks noChangeShapeType="1"/>
            </p:cNvSpPr>
            <p:nvPr/>
          </p:nvSpPr>
          <p:spPr bwMode="auto">
            <a:xfrm>
              <a:off x="884" y="1327"/>
              <a:ext cx="318" cy="0"/>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 name="Freeform 68"/>
            <p:cNvSpPr/>
            <p:nvPr/>
          </p:nvSpPr>
          <p:spPr bwMode="auto">
            <a:xfrm>
              <a:off x="1421" y="1322"/>
              <a:ext cx="323" cy="1"/>
            </a:xfrm>
            <a:custGeom>
              <a:avLst/>
              <a:gdLst/>
              <a:ahLst/>
              <a:cxnLst>
                <a:cxn ang="0">
                  <a:pos x="0" y="1"/>
                </a:cxn>
                <a:cxn ang="0">
                  <a:pos x="323" y="0"/>
                </a:cxn>
              </a:cxnLst>
              <a:rect l="0" t="0" r="r" b="b"/>
              <a:pathLst>
                <a:path w="323" h="1">
                  <a:moveTo>
                    <a:pt x="0" y="1"/>
                  </a:moveTo>
                  <a:lnTo>
                    <a:pt x="323" y="0"/>
                  </a:lnTo>
                </a:path>
              </a:pathLst>
            </a:custGeom>
            <a:ln>
              <a:headEnd type="none" w="med" len="med"/>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7" name="Freeform 69"/>
            <p:cNvSpPr/>
            <p:nvPr/>
          </p:nvSpPr>
          <p:spPr bwMode="auto">
            <a:xfrm>
              <a:off x="1312" y="889"/>
              <a:ext cx="4" cy="313"/>
            </a:xfrm>
            <a:custGeom>
              <a:avLst/>
              <a:gdLst/>
              <a:ahLst/>
              <a:cxnLst>
                <a:cxn ang="0">
                  <a:pos x="4" y="0"/>
                </a:cxn>
                <a:cxn ang="0">
                  <a:pos x="0" y="313"/>
                </a:cxn>
              </a:cxnLst>
              <a:rect l="0" t="0" r="r" b="b"/>
              <a:pathLst>
                <a:path w="4" h="313">
                  <a:moveTo>
                    <a:pt x="4" y="0"/>
                  </a:moveTo>
                  <a:lnTo>
                    <a:pt x="0" y="313"/>
                  </a:lnTo>
                </a:path>
              </a:pathLst>
            </a:custGeom>
            <a:ln>
              <a:headEnd type="none" w="med" len="med"/>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8" name="Line 70"/>
            <p:cNvSpPr>
              <a:spLocks noChangeShapeType="1"/>
            </p:cNvSpPr>
            <p:nvPr/>
          </p:nvSpPr>
          <p:spPr bwMode="auto">
            <a:xfrm>
              <a:off x="793" y="1433"/>
              <a:ext cx="409" cy="36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9" name="Line 71"/>
            <p:cNvSpPr>
              <a:spLocks noChangeShapeType="1"/>
            </p:cNvSpPr>
            <p:nvPr/>
          </p:nvSpPr>
          <p:spPr bwMode="auto">
            <a:xfrm>
              <a:off x="1316" y="1433"/>
              <a:ext cx="0" cy="27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20" name="Line 72"/>
            <p:cNvSpPr>
              <a:spLocks noChangeShapeType="1"/>
            </p:cNvSpPr>
            <p:nvPr/>
          </p:nvSpPr>
          <p:spPr bwMode="auto">
            <a:xfrm flipH="1">
              <a:off x="1429" y="1433"/>
              <a:ext cx="408" cy="36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grpSp>
      <p:grpSp>
        <p:nvGrpSpPr>
          <p:cNvPr id="69" name="组合 68"/>
          <p:cNvGrpSpPr/>
          <p:nvPr/>
        </p:nvGrpSpPr>
        <p:grpSpPr>
          <a:xfrm>
            <a:off x="2714612" y="2357430"/>
            <a:ext cx="4786346" cy="707886"/>
            <a:chOff x="2714612" y="2357430"/>
            <a:chExt cx="4786346" cy="707886"/>
          </a:xfrm>
        </p:grpSpPr>
        <p:sp>
          <p:nvSpPr>
            <p:cNvPr id="21" name="矩形 20"/>
            <p:cNvSpPr/>
            <p:nvPr/>
          </p:nvSpPr>
          <p:spPr bwMode="auto">
            <a:xfrm>
              <a:off x="4071934" y="249381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2" name="矩形 21"/>
            <p:cNvSpPr/>
            <p:nvPr/>
          </p:nvSpPr>
          <p:spPr bwMode="auto">
            <a:xfrm>
              <a:off x="4643438" y="249381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3" name="矩形 22"/>
            <p:cNvSpPr/>
            <p:nvPr/>
          </p:nvSpPr>
          <p:spPr bwMode="auto">
            <a:xfrm>
              <a:off x="5286380" y="249381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bwMode="auto">
            <a:xfrm>
              <a:off x="5857884" y="249381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5" name="矩形 24"/>
            <p:cNvSpPr/>
            <p:nvPr/>
          </p:nvSpPr>
          <p:spPr bwMode="auto">
            <a:xfrm>
              <a:off x="6500826" y="249381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6" name="矩形 25"/>
            <p:cNvSpPr/>
            <p:nvPr/>
          </p:nvSpPr>
          <p:spPr bwMode="auto">
            <a:xfrm>
              <a:off x="7072330" y="249381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27" name="直接箭头连接符 26"/>
            <p:cNvCxnSpPr/>
            <p:nvPr/>
          </p:nvCxnSpPr>
          <p:spPr>
            <a:xfrm>
              <a:off x="4857752" y="2674788"/>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8" name="直接箭头连接符 27"/>
            <p:cNvCxnSpPr/>
            <p:nvPr/>
          </p:nvCxnSpPr>
          <p:spPr>
            <a:xfrm>
              <a:off x="6072198" y="2682726"/>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2714612" y="2357430"/>
              <a:ext cx="1143008" cy="707886"/>
            </a:xfrm>
            <a:prstGeom prst="rect">
              <a:avLst/>
            </a:prstGeom>
            <a:noFill/>
          </p:spPr>
          <p:txBody>
            <a:bodyPr wrap="square" rtlCol="0">
              <a:spAutoFit/>
            </a:bodyPr>
            <a:lstStyle/>
            <a:p>
              <a:r>
                <a:rPr lang="zh-CN" altLang="en-US" sz="2000" dirty="0" smtClean="0">
                  <a:ea typeface="楷体" panose="02010609060101010101" pitchFamily="49" charset="-122"/>
                  <a:cs typeface="Times New Roman" panose="02020603050405020304" pitchFamily="18" charset="0"/>
                </a:rPr>
                <a:t>顶点</a:t>
              </a:r>
              <a:r>
                <a:rPr lang="en-US" altLang="zh-CN" sz="2000" dirty="0" smtClean="0">
                  <a:ea typeface="楷体" panose="02010609060101010101" pitchFamily="49" charset="-122"/>
                  <a:cs typeface="Times New Roman" panose="02020603050405020304" pitchFamily="18" charset="0"/>
                </a:rPr>
                <a:t>0</a:t>
              </a:r>
              <a:r>
                <a:rPr lang="zh-CN" altLang="en-US" sz="2000" dirty="0" smtClean="0">
                  <a:ea typeface="楷体" panose="02010609060101010101" pitchFamily="49" charset="-122"/>
                  <a:cs typeface="Times New Roman" panose="02020603050405020304" pitchFamily="18" charset="0"/>
                </a:rPr>
                <a:t>的单链表</a:t>
              </a:r>
              <a:endParaRPr lang="zh-CN" altLang="en-US" sz="2000" dirty="0">
                <a:ea typeface="楷体" panose="02010609060101010101" pitchFamily="49" charset="-122"/>
                <a:cs typeface="Times New Roman" panose="02020603050405020304" pitchFamily="18" charset="0"/>
              </a:endParaRPr>
            </a:p>
          </p:txBody>
        </p:sp>
      </p:grpSp>
      <p:grpSp>
        <p:nvGrpSpPr>
          <p:cNvPr id="70" name="组合 69"/>
          <p:cNvGrpSpPr/>
          <p:nvPr/>
        </p:nvGrpSpPr>
        <p:grpSpPr>
          <a:xfrm>
            <a:off x="2714612" y="3078304"/>
            <a:ext cx="4786346" cy="707886"/>
            <a:chOff x="2714612" y="3078304"/>
            <a:chExt cx="4786346" cy="707886"/>
          </a:xfrm>
        </p:grpSpPr>
        <p:sp>
          <p:nvSpPr>
            <p:cNvPr id="30" name="矩形 29"/>
            <p:cNvSpPr/>
            <p:nvPr/>
          </p:nvSpPr>
          <p:spPr bwMode="auto">
            <a:xfrm>
              <a:off x="4071934" y="3214686"/>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1" name="矩形 30"/>
            <p:cNvSpPr/>
            <p:nvPr/>
          </p:nvSpPr>
          <p:spPr bwMode="auto">
            <a:xfrm>
              <a:off x="4643438" y="3214686"/>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2" name="矩形 31"/>
            <p:cNvSpPr/>
            <p:nvPr/>
          </p:nvSpPr>
          <p:spPr bwMode="auto">
            <a:xfrm>
              <a:off x="5286380" y="3214686"/>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3" name="矩形 32"/>
            <p:cNvSpPr/>
            <p:nvPr/>
          </p:nvSpPr>
          <p:spPr bwMode="auto">
            <a:xfrm>
              <a:off x="5857884" y="3214686"/>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4" name="矩形 33"/>
            <p:cNvSpPr/>
            <p:nvPr/>
          </p:nvSpPr>
          <p:spPr bwMode="auto">
            <a:xfrm>
              <a:off x="6500826" y="3214686"/>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5" name="矩形 34"/>
            <p:cNvSpPr/>
            <p:nvPr/>
          </p:nvSpPr>
          <p:spPr bwMode="auto">
            <a:xfrm>
              <a:off x="7072330" y="3214686"/>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36" name="直接箭头连接符 35"/>
            <p:cNvCxnSpPr/>
            <p:nvPr/>
          </p:nvCxnSpPr>
          <p:spPr>
            <a:xfrm>
              <a:off x="4857752" y="3395662"/>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7" name="直接箭头连接符 36"/>
            <p:cNvCxnSpPr/>
            <p:nvPr/>
          </p:nvCxnSpPr>
          <p:spPr>
            <a:xfrm>
              <a:off x="6072198" y="3403600"/>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2714612" y="3078304"/>
              <a:ext cx="1143008" cy="707886"/>
            </a:xfrm>
            <a:prstGeom prst="rect">
              <a:avLst/>
            </a:prstGeom>
            <a:noFill/>
          </p:spPr>
          <p:txBody>
            <a:bodyPr wrap="square" rtlCol="0">
              <a:spAutoFit/>
            </a:bodyPr>
            <a:lstStyle/>
            <a:p>
              <a:r>
                <a:rPr lang="zh-CN" altLang="en-US" sz="2000" dirty="0" smtClean="0">
                  <a:ea typeface="楷体" panose="02010609060101010101" pitchFamily="49" charset="-122"/>
                  <a:cs typeface="Times New Roman" panose="02020603050405020304" pitchFamily="18" charset="0"/>
                </a:rPr>
                <a:t>顶点</a:t>
              </a:r>
              <a:r>
                <a:rPr lang="en-US" altLang="zh-CN" sz="2000" dirty="0" smtClean="0">
                  <a:ea typeface="楷体" panose="02010609060101010101" pitchFamily="49" charset="-122"/>
                  <a:cs typeface="Times New Roman" panose="02020603050405020304" pitchFamily="18" charset="0"/>
                </a:rPr>
                <a:t>1</a:t>
              </a:r>
              <a:r>
                <a:rPr lang="zh-CN" altLang="en-US" sz="2000" dirty="0" smtClean="0">
                  <a:ea typeface="楷体" panose="02010609060101010101" pitchFamily="49" charset="-122"/>
                  <a:cs typeface="Times New Roman" panose="02020603050405020304" pitchFamily="18" charset="0"/>
                </a:rPr>
                <a:t>的单链表</a:t>
              </a:r>
              <a:endParaRPr lang="zh-CN" altLang="en-US" sz="2000" dirty="0">
                <a:ea typeface="楷体" panose="02010609060101010101" pitchFamily="49" charset="-122"/>
                <a:cs typeface="Times New Roman" panose="02020603050405020304" pitchFamily="18" charset="0"/>
              </a:endParaRPr>
            </a:p>
          </p:txBody>
        </p:sp>
      </p:grpSp>
      <p:grpSp>
        <p:nvGrpSpPr>
          <p:cNvPr id="71" name="组合 70"/>
          <p:cNvGrpSpPr/>
          <p:nvPr/>
        </p:nvGrpSpPr>
        <p:grpSpPr>
          <a:xfrm>
            <a:off x="2714612" y="3864122"/>
            <a:ext cx="4786346" cy="707886"/>
            <a:chOff x="2714612" y="3864122"/>
            <a:chExt cx="4786346" cy="707886"/>
          </a:xfrm>
        </p:grpSpPr>
        <p:sp>
          <p:nvSpPr>
            <p:cNvPr id="39" name="矩形 38"/>
            <p:cNvSpPr/>
            <p:nvPr/>
          </p:nvSpPr>
          <p:spPr bwMode="auto">
            <a:xfrm>
              <a:off x="4071934"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0" name="矩形 39"/>
            <p:cNvSpPr/>
            <p:nvPr/>
          </p:nvSpPr>
          <p:spPr bwMode="auto">
            <a:xfrm>
              <a:off x="4643438"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1" name="矩形 40"/>
            <p:cNvSpPr/>
            <p:nvPr/>
          </p:nvSpPr>
          <p:spPr bwMode="auto">
            <a:xfrm>
              <a:off x="5286380"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2" name="矩形 41"/>
            <p:cNvSpPr/>
            <p:nvPr/>
          </p:nvSpPr>
          <p:spPr bwMode="auto">
            <a:xfrm>
              <a:off x="5857884"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3" name="矩形 42"/>
            <p:cNvSpPr/>
            <p:nvPr/>
          </p:nvSpPr>
          <p:spPr bwMode="auto">
            <a:xfrm>
              <a:off x="6500826"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4" name="矩形 43"/>
            <p:cNvSpPr/>
            <p:nvPr/>
          </p:nvSpPr>
          <p:spPr bwMode="auto">
            <a:xfrm>
              <a:off x="7072330"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45" name="直接箭头连接符 44"/>
            <p:cNvCxnSpPr/>
            <p:nvPr/>
          </p:nvCxnSpPr>
          <p:spPr>
            <a:xfrm>
              <a:off x="4857752" y="4181480"/>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6" name="直接箭头连接符 45"/>
            <p:cNvCxnSpPr/>
            <p:nvPr/>
          </p:nvCxnSpPr>
          <p:spPr>
            <a:xfrm>
              <a:off x="6072198" y="4189418"/>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2714612" y="3864122"/>
              <a:ext cx="1143008" cy="707886"/>
            </a:xfrm>
            <a:prstGeom prst="rect">
              <a:avLst/>
            </a:prstGeom>
            <a:noFill/>
          </p:spPr>
          <p:txBody>
            <a:bodyPr wrap="square" rtlCol="0">
              <a:spAutoFit/>
            </a:bodyPr>
            <a:lstStyle/>
            <a:p>
              <a:r>
                <a:rPr lang="zh-CN" altLang="en-US" sz="2000" dirty="0" smtClean="0">
                  <a:ea typeface="楷体" panose="02010609060101010101" pitchFamily="49" charset="-122"/>
                  <a:cs typeface="Times New Roman" panose="02020603050405020304" pitchFamily="18" charset="0"/>
                </a:rPr>
                <a:t>顶点</a:t>
              </a:r>
              <a:r>
                <a:rPr lang="en-US" altLang="zh-CN" sz="2000" dirty="0" smtClean="0">
                  <a:ea typeface="楷体" panose="02010609060101010101" pitchFamily="49" charset="-122"/>
                  <a:cs typeface="Times New Roman" panose="02020603050405020304" pitchFamily="18" charset="0"/>
                </a:rPr>
                <a:t>2</a:t>
              </a:r>
              <a:r>
                <a:rPr lang="zh-CN" altLang="en-US" sz="2000" dirty="0" smtClean="0">
                  <a:ea typeface="楷体" panose="02010609060101010101" pitchFamily="49" charset="-122"/>
                  <a:cs typeface="Times New Roman" panose="02020603050405020304" pitchFamily="18" charset="0"/>
                </a:rPr>
                <a:t>的单链表</a:t>
              </a:r>
              <a:endParaRPr lang="zh-CN" altLang="en-US" sz="2000" dirty="0">
                <a:ea typeface="楷体" panose="02010609060101010101" pitchFamily="49" charset="-122"/>
                <a:cs typeface="Times New Roman" panose="02020603050405020304" pitchFamily="18" charset="0"/>
              </a:endParaRPr>
            </a:p>
          </p:txBody>
        </p:sp>
      </p:grpSp>
      <p:grpSp>
        <p:nvGrpSpPr>
          <p:cNvPr id="73" name="组合 72"/>
          <p:cNvGrpSpPr/>
          <p:nvPr/>
        </p:nvGrpSpPr>
        <p:grpSpPr>
          <a:xfrm>
            <a:off x="2714612" y="5357826"/>
            <a:ext cx="4786346" cy="707886"/>
            <a:chOff x="2714612" y="5357826"/>
            <a:chExt cx="4786346" cy="707886"/>
          </a:xfrm>
        </p:grpSpPr>
        <p:sp>
          <p:nvSpPr>
            <p:cNvPr id="57" name="矩形 56"/>
            <p:cNvSpPr/>
            <p:nvPr/>
          </p:nvSpPr>
          <p:spPr bwMode="auto">
            <a:xfrm>
              <a:off x="4071934" y="549420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8" name="矩形 57"/>
            <p:cNvSpPr/>
            <p:nvPr/>
          </p:nvSpPr>
          <p:spPr bwMode="auto">
            <a:xfrm>
              <a:off x="4643438" y="549420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9" name="矩形 58"/>
            <p:cNvSpPr/>
            <p:nvPr/>
          </p:nvSpPr>
          <p:spPr bwMode="auto">
            <a:xfrm>
              <a:off x="5286380" y="549420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0" name="矩形 59"/>
            <p:cNvSpPr/>
            <p:nvPr/>
          </p:nvSpPr>
          <p:spPr bwMode="auto">
            <a:xfrm>
              <a:off x="5857884" y="549420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1" name="矩形 60"/>
            <p:cNvSpPr/>
            <p:nvPr/>
          </p:nvSpPr>
          <p:spPr bwMode="auto">
            <a:xfrm>
              <a:off x="6500826" y="549420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2" name="矩形 61"/>
            <p:cNvSpPr/>
            <p:nvPr/>
          </p:nvSpPr>
          <p:spPr bwMode="auto">
            <a:xfrm>
              <a:off x="7072330" y="549420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63" name="直接箭头连接符 62"/>
            <p:cNvCxnSpPr/>
            <p:nvPr/>
          </p:nvCxnSpPr>
          <p:spPr>
            <a:xfrm>
              <a:off x="4857752" y="567518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64" name="直接箭头连接符 63"/>
            <p:cNvCxnSpPr/>
            <p:nvPr/>
          </p:nvCxnSpPr>
          <p:spPr>
            <a:xfrm>
              <a:off x="6072198" y="5683122"/>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2714612" y="5357826"/>
              <a:ext cx="1143008" cy="707886"/>
            </a:xfrm>
            <a:prstGeom prst="rect">
              <a:avLst/>
            </a:prstGeom>
            <a:noFill/>
          </p:spPr>
          <p:txBody>
            <a:bodyPr wrap="square" rtlCol="0">
              <a:spAutoFit/>
            </a:bodyPr>
            <a:lstStyle/>
            <a:p>
              <a:r>
                <a:rPr lang="zh-CN" altLang="en-US" sz="2000" dirty="0" smtClean="0">
                  <a:ea typeface="楷体" panose="02010609060101010101" pitchFamily="49" charset="-122"/>
                  <a:cs typeface="Times New Roman" panose="02020603050405020304" pitchFamily="18" charset="0"/>
                </a:rPr>
                <a:t>顶点</a:t>
              </a:r>
              <a:r>
                <a:rPr lang="en-US" altLang="zh-CN" sz="2000" dirty="0" smtClean="0">
                  <a:ea typeface="楷体" panose="02010609060101010101" pitchFamily="49" charset="-122"/>
                  <a:cs typeface="Times New Roman" panose="02020603050405020304" pitchFamily="18" charset="0"/>
                </a:rPr>
                <a:t>4</a:t>
              </a:r>
              <a:r>
                <a:rPr lang="zh-CN" altLang="en-US" sz="2000" dirty="0" smtClean="0">
                  <a:ea typeface="楷体" panose="02010609060101010101" pitchFamily="49" charset="-122"/>
                  <a:cs typeface="Times New Roman" panose="02020603050405020304" pitchFamily="18" charset="0"/>
                </a:rPr>
                <a:t>的单链表</a:t>
              </a:r>
              <a:endParaRPr lang="zh-CN" altLang="en-US" sz="2000" dirty="0">
                <a:ea typeface="楷体" panose="02010609060101010101" pitchFamily="49" charset="-122"/>
                <a:cs typeface="Times New Roman" panose="02020603050405020304" pitchFamily="18" charset="0"/>
              </a:endParaRPr>
            </a:p>
          </p:txBody>
        </p:sp>
      </p:grpSp>
      <p:grpSp>
        <p:nvGrpSpPr>
          <p:cNvPr id="72" name="组合 71"/>
          <p:cNvGrpSpPr/>
          <p:nvPr/>
        </p:nvGrpSpPr>
        <p:grpSpPr>
          <a:xfrm>
            <a:off x="2714612" y="4649940"/>
            <a:ext cx="6072230" cy="707886"/>
            <a:chOff x="2714612" y="4649940"/>
            <a:chExt cx="6072230" cy="707886"/>
          </a:xfrm>
        </p:grpSpPr>
        <p:sp>
          <p:nvSpPr>
            <p:cNvPr id="48" name="矩形 47"/>
            <p:cNvSpPr/>
            <p:nvPr/>
          </p:nvSpPr>
          <p:spPr bwMode="auto">
            <a:xfrm>
              <a:off x="4071934" y="478632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9" name="矩形 48"/>
            <p:cNvSpPr/>
            <p:nvPr/>
          </p:nvSpPr>
          <p:spPr bwMode="auto">
            <a:xfrm>
              <a:off x="4643438" y="478632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0" name="矩形 49"/>
            <p:cNvSpPr/>
            <p:nvPr/>
          </p:nvSpPr>
          <p:spPr bwMode="auto">
            <a:xfrm>
              <a:off x="5286380" y="478632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1" name="矩形 50"/>
            <p:cNvSpPr/>
            <p:nvPr/>
          </p:nvSpPr>
          <p:spPr bwMode="auto">
            <a:xfrm>
              <a:off x="5857884" y="478632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2" name="矩形 51"/>
            <p:cNvSpPr/>
            <p:nvPr/>
          </p:nvSpPr>
          <p:spPr bwMode="auto">
            <a:xfrm>
              <a:off x="6500826" y="478632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3" name="矩形 52"/>
            <p:cNvSpPr/>
            <p:nvPr/>
          </p:nvSpPr>
          <p:spPr bwMode="auto">
            <a:xfrm>
              <a:off x="7072330" y="478632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54" name="直接箭头连接符 53"/>
            <p:cNvCxnSpPr/>
            <p:nvPr/>
          </p:nvCxnSpPr>
          <p:spPr>
            <a:xfrm>
              <a:off x="4857752" y="4967298"/>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5" name="直接箭头连接符 54"/>
            <p:cNvCxnSpPr/>
            <p:nvPr/>
          </p:nvCxnSpPr>
          <p:spPr>
            <a:xfrm>
              <a:off x="6072198" y="4975236"/>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2714612" y="4649940"/>
              <a:ext cx="1143008" cy="707886"/>
            </a:xfrm>
            <a:prstGeom prst="rect">
              <a:avLst/>
            </a:prstGeom>
            <a:noFill/>
          </p:spPr>
          <p:txBody>
            <a:bodyPr wrap="square" rtlCol="0">
              <a:spAutoFit/>
            </a:bodyPr>
            <a:lstStyle/>
            <a:p>
              <a:r>
                <a:rPr lang="zh-CN" altLang="en-US" sz="2000" dirty="0" smtClean="0">
                  <a:ea typeface="楷体" panose="02010609060101010101" pitchFamily="49" charset="-122"/>
                  <a:cs typeface="Times New Roman" panose="02020603050405020304" pitchFamily="18" charset="0"/>
                </a:rPr>
                <a:t>顶点</a:t>
              </a:r>
              <a:r>
                <a:rPr lang="en-US" altLang="zh-CN" sz="2000" dirty="0" smtClean="0">
                  <a:ea typeface="楷体" panose="02010609060101010101" pitchFamily="49" charset="-122"/>
                  <a:cs typeface="Times New Roman" panose="02020603050405020304" pitchFamily="18" charset="0"/>
                </a:rPr>
                <a:t>3</a:t>
              </a:r>
              <a:r>
                <a:rPr lang="zh-CN" altLang="en-US" sz="2000" dirty="0" smtClean="0">
                  <a:ea typeface="楷体" panose="02010609060101010101" pitchFamily="49" charset="-122"/>
                  <a:cs typeface="Times New Roman" panose="02020603050405020304" pitchFamily="18" charset="0"/>
                </a:rPr>
                <a:t>的单链表</a:t>
              </a:r>
              <a:endParaRPr lang="zh-CN" altLang="en-US" sz="2000" dirty="0">
                <a:ea typeface="楷体" panose="02010609060101010101" pitchFamily="49" charset="-122"/>
                <a:cs typeface="Times New Roman" panose="02020603050405020304" pitchFamily="18" charset="0"/>
              </a:endParaRPr>
            </a:p>
          </p:txBody>
        </p:sp>
        <p:sp>
          <p:nvSpPr>
            <p:cNvPr id="66" name="矩形 65"/>
            <p:cNvSpPr/>
            <p:nvPr/>
          </p:nvSpPr>
          <p:spPr bwMode="auto">
            <a:xfrm>
              <a:off x="7786710" y="478632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7" name="矩形 66"/>
            <p:cNvSpPr/>
            <p:nvPr/>
          </p:nvSpPr>
          <p:spPr bwMode="auto">
            <a:xfrm>
              <a:off x="8358214" y="478632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68" name="直接箭头连接符 67"/>
            <p:cNvCxnSpPr/>
            <p:nvPr/>
          </p:nvCxnSpPr>
          <p:spPr>
            <a:xfrm>
              <a:off x="7358082" y="4975236"/>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24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28596" y="285728"/>
            <a:ext cx="857256" cy="852413"/>
            <a:chOff x="785786" y="1503812"/>
            <a:chExt cx="857256" cy="639310"/>
          </a:xfrm>
        </p:grpSpPr>
        <p:sp>
          <p:nvSpPr>
            <p:cNvPr id="9"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10"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ea typeface="宋体" panose="02010600030101010101" pitchFamily="2" charset="-122"/>
                </a:rPr>
                <a:t>3</a:t>
              </a:r>
              <a:endParaRPr lang="en-AU" sz="2800" b="0" dirty="0">
                <a:solidFill>
                  <a:srgbClr val="FF0000"/>
                </a:solidFill>
                <a:effectLst>
                  <a:outerShdw blurRad="38100" dist="38100" dir="2700000" algn="tl">
                    <a:srgbClr val="000000"/>
                  </a:outerShdw>
                </a:effectLst>
                <a:ea typeface="宋体" panose="02010600030101010101" pitchFamily="2" charset="-122"/>
              </a:endParaRPr>
            </a:p>
          </p:txBody>
        </p:sp>
      </p:grpSp>
      <p:sp>
        <p:nvSpPr>
          <p:cNvPr id="11" name="TextBox 10"/>
          <p:cNvSpPr txBox="1"/>
          <p:nvPr/>
        </p:nvSpPr>
        <p:spPr>
          <a:xfrm>
            <a:off x="1428728" y="466820"/>
            <a:ext cx="2286016" cy="533288"/>
          </a:xfrm>
          <a:prstGeom prst="rect">
            <a:avLst/>
          </a:prstGeom>
          <a:noFill/>
        </p:spPr>
        <p:txBody>
          <a:bodyPr wrap="square" rtlCol="0">
            <a:spAutoFit/>
          </a:bodyPr>
          <a:lstStyle/>
          <a:p>
            <a:pPr algn="l"/>
            <a:r>
              <a:rPr lang="zh-CN" altLang="en-US" sz="2800" smtClean="0">
                <a:solidFill>
                  <a:srgbClr val="FF0000"/>
                </a:solidFill>
                <a:latin typeface="微软雅黑" panose="020B0503020204020204" charset="-122"/>
                <a:ea typeface="微软雅黑" panose="020B0503020204020204" charset="-122"/>
              </a:rPr>
              <a:t>  拓 扑 排 序</a:t>
            </a:r>
            <a:endParaRPr lang="zh-CN" altLang="en-US" sz="2800">
              <a:solidFill>
                <a:srgbClr val="FF0000"/>
              </a:solidFill>
              <a:latin typeface="微软雅黑" panose="020B0503020204020204" charset="-122"/>
              <a:ea typeface="微软雅黑" panose="020B0503020204020204" charset="-122"/>
            </a:endParaRPr>
          </a:p>
        </p:txBody>
      </p:sp>
      <p:sp>
        <p:nvSpPr>
          <p:cNvPr id="12" name="TextBox 11"/>
          <p:cNvSpPr txBox="1"/>
          <p:nvPr/>
        </p:nvSpPr>
        <p:spPr>
          <a:xfrm>
            <a:off x="785786" y="2346660"/>
            <a:ext cx="2286016" cy="477054"/>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找入度为</a:t>
            </a:r>
            <a:r>
              <a:rPr lang="en-US" altLang="zh-CN" sz="2000" smtClean="0">
                <a:solidFill>
                  <a:srgbClr val="0000FF"/>
                </a:solidFill>
                <a:ea typeface="楷体" panose="02010609060101010101" pitchFamily="49" charset="-122"/>
                <a:cs typeface="Times New Roman" panose="02020603050405020304" pitchFamily="18" charset="0"/>
              </a:rPr>
              <a:t>0</a:t>
            </a:r>
            <a:r>
              <a:rPr lang="zh-CN" altLang="en-US" sz="2000" smtClean="0">
                <a:solidFill>
                  <a:srgbClr val="0000FF"/>
                </a:solidFill>
                <a:ea typeface="楷体" panose="02010609060101010101" pitchFamily="49" charset="-122"/>
                <a:cs typeface="Times New Roman" panose="02020603050405020304" pitchFamily="18" charset="0"/>
              </a:rPr>
              <a:t>的顶点</a:t>
            </a:r>
          </a:p>
        </p:txBody>
      </p:sp>
      <p:sp>
        <p:nvSpPr>
          <p:cNvPr id="13" name="TextBox 12"/>
          <p:cNvSpPr txBox="1"/>
          <p:nvPr/>
        </p:nvSpPr>
        <p:spPr>
          <a:xfrm>
            <a:off x="3786182" y="2156159"/>
            <a:ext cx="2714644" cy="861774"/>
          </a:xfrm>
          <a:prstGeom prst="rect">
            <a:avLst/>
          </a:prstGeom>
          <a:noFill/>
        </p:spPr>
        <p:txBody>
          <a:bodyPr wrap="square" rtlCol="0">
            <a:spAutoFit/>
          </a:bodyPr>
          <a:lstStyle/>
          <a:p>
            <a:pPr>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输出该顶点，删除从它出发的所有出边</a:t>
            </a:r>
          </a:p>
        </p:txBody>
      </p:sp>
      <p:cxnSp>
        <p:nvCxnSpPr>
          <p:cNvPr id="15" name="直接箭头连接符 14"/>
          <p:cNvCxnSpPr/>
          <p:nvPr/>
        </p:nvCxnSpPr>
        <p:spPr>
          <a:xfrm>
            <a:off x="3143240" y="2725546"/>
            <a:ext cx="500066" cy="211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6" name="任意多边形 15"/>
          <p:cNvSpPr/>
          <p:nvPr/>
        </p:nvSpPr>
        <p:spPr>
          <a:xfrm>
            <a:off x="1889093" y="1619238"/>
            <a:ext cx="4996425" cy="1165577"/>
          </a:xfrm>
          <a:custGeom>
            <a:avLst/>
            <a:gdLst>
              <a:gd name="connsiteX0" fmla="*/ 4343400 w 4853517"/>
              <a:gd name="connsiteY0" fmla="*/ 874183 h 874183"/>
              <a:gd name="connsiteX1" fmla="*/ 4826000 w 4853517"/>
              <a:gd name="connsiteY1" fmla="*/ 569383 h 874183"/>
              <a:gd name="connsiteX2" fmla="*/ 4178300 w 4853517"/>
              <a:gd name="connsiteY2" fmla="*/ 124883 h 874183"/>
              <a:gd name="connsiteX3" fmla="*/ 825500 w 4853517"/>
              <a:gd name="connsiteY3" fmla="*/ 48683 h 874183"/>
              <a:gd name="connsiteX4" fmla="*/ 165100 w 4853517"/>
              <a:gd name="connsiteY4" fmla="*/ 74083 h 874183"/>
              <a:gd name="connsiteX5" fmla="*/ 0 w 4853517"/>
              <a:gd name="connsiteY5" fmla="*/ 493183 h 874183"/>
              <a:gd name="connsiteX0-1" fmla="*/ 4343400 w 4853517"/>
              <a:gd name="connsiteY0-2" fmla="*/ 874183 h 874183"/>
              <a:gd name="connsiteX1-3" fmla="*/ 4826000 w 4853517"/>
              <a:gd name="connsiteY1-4" fmla="*/ 569383 h 874183"/>
              <a:gd name="connsiteX2-5" fmla="*/ 4178300 w 4853517"/>
              <a:gd name="connsiteY2-6" fmla="*/ 124883 h 874183"/>
              <a:gd name="connsiteX3-7" fmla="*/ 825500 w 4853517"/>
              <a:gd name="connsiteY3-8" fmla="*/ 48683 h 874183"/>
              <a:gd name="connsiteX4-9" fmla="*/ 165100 w 4853517"/>
              <a:gd name="connsiteY4-10" fmla="*/ 74083 h 874183"/>
              <a:gd name="connsiteX5-11" fmla="*/ 0 w 4853517"/>
              <a:gd name="connsiteY5-12" fmla="*/ 493183 h 874183"/>
              <a:gd name="connsiteX0-13" fmla="*/ 4343400 w 4853517"/>
              <a:gd name="connsiteY0-14" fmla="*/ 874183 h 874183"/>
              <a:gd name="connsiteX1-15" fmla="*/ 4826000 w 4853517"/>
              <a:gd name="connsiteY1-16" fmla="*/ 569383 h 874183"/>
              <a:gd name="connsiteX2-17" fmla="*/ 4178300 w 4853517"/>
              <a:gd name="connsiteY2-18" fmla="*/ 124883 h 874183"/>
              <a:gd name="connsiteX3-19" fmla="*/ 825500 w 4853517"/>
              <a:gd name="connsiteY3-20" fmla="*/ 48683 h 874183"/>
              <a:gd name="connsiteX4-21" fmla="*/ 165100 w 4853517"/>
              <a:gd name="connsiteY4-22" fmla="*/ 74083 h 874183"/>
              <a:gd name="connsiteX5-23" fmla="*/ 0 w 4853517"/>
              <a:gd name="connsiteY5-24" fmla="*/ 493183 h 874183"/>
              <a:gd name="connsiteX0-25" fmla="*/ 4486308 w 4996425"/>
              <a:gd name="connsiteY0-26" fmla="*/ 874183 h 874183"/>
              <a:gd name="connsiteX1-27" fmla="*/ 4968908 w 4996425"/>
              <a:gd name="connsiteY1-28" fmla="*/ 569383 h 874183"/>
              <a:gd name="connsiteX2-29" fmla="*/ 4321208 w 4996425"/>
              <a:gd name="connsiteY2-30" fmla="*/ 124883 h 874183"/>
              <a:gd name="connsiteX3-31" fmla="*/ 968408 w 4996425"/>
              <a:gd name="connsiteY3-32" fmla="*/ 48683 h 874183"/>
              <a:gd name="connsiteX4-33" fmla="*/ 308008 w 4996425"/>
              <a:gd name="connsiteY4-34" fmla="*/ 74083 h 874183"/>
              <a:gd name="connsiteX5-35" fmla="*/ 0 w 4996425"/>
              <a:gd name="connsiteY5-36" fmla="*/ 493183 h 8741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996425" h="874183">
                <a:moveTo>
                  <a:pt x="4486308" y="874183"/>
                </a:moveTo>
                <a:cubicBezTo>
                  <a:pt x="4741366" y="784224"/>
                  <a:pt x="4996425" y="694266"/>
                  <a:pt x="4968908" y="569383"/>
                </a:cubicBezTo>
                <a:cubicBezTo>
                  <a:pt x="4941391" y="444500"/>
                  <a:pt x="4987958" y="211666"/>
                  <a:pt x="4321208" y="124883"/>
                </a:cubicBezTo>
                <a:cubicBezTo>
                  <a:pt x="3654458" y="38100"/>
                  <a:pt x="1637275" y="57150"/>
                  <a:pt x="968408" y="48683"/>
                </a:cubicBezTo>
                <a:cubicBezTo>
                  <a:pt x="299541" y="40216"/>
                  <a:pt x="469409" y="0"/>
                  <a:pt x="308008" y="74083"/>
                </a:cubicBezTo>
                <a:cubicBezTo>
                  <a:pt x="146607" y="148166"/>
                  <a:pt x="13758" y="320674"/>
                  <a:pt x="0" y="493183"/>
                </a:cubicBezTo>
              </a:path>
            </a:pathLst>
          </a:custGeom>
          <a:ln>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grpSp>
        <p:nvGrpSpPr>
          <p:cNvPr id="19" name="组合 18"/>
          <p:cNvGrpSpPr/>
          <p:nvPr/>
        </p:nvGrpSpPr>
        <p:grpSpPr>
          <a:xfrm>
            <a:off x="2357422" y="3394418"/>
            <a:ext cx="5214974" cy="1719031"/>
            <a:chOff x="2357422" y="2857502"/>
            <a:chExt cx="5214974" cy="1289273"/>
          </a:xfrm>
        </p:grpSpPr>
        <p:sp>
          <p:nvSpPr>
            <p:cNvPr id="17" name="下箭头 16"/>
            <p:cNvSpPr/>
            <p:nvPr/>
          </p:nvSpPr>
          <p:spPr>
            <a:xfrm>
              <a:off x="3357554" y="2857502"/>
              <a:ext cx="214314" cy="428628"/>
            </a:xfrm>
            <a:prstGeom prst="downArrow">
              <a:avLst/>
            </a:prstGeom>
            <a:ln>
              <a:tailEnd type="stealth" w="med" len="lg"/>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8" name="TextBox 17"/>
            <p:cNvSpPr txBox="1"/>
            <p:nvPr/>
          </p:nvSpPr>
          <p:spPr>
            <a:xfrm>
              <a:off x="2357422" y="3500444"/>
              <a:ext cx="5214974" cy="646331"/>
            </a:xfrm>
            <a:prstGeom prst="rect">
              <a:avLst/>
            </a:prstGeom>
            <a:noFill/>
          </p:spPr>
          <p:txBody>
            <a:bodyPr wrap="square" rtlCol="0">
              <a:spAutoFit/>
            </a:bodyPr>
            <a:lstStyle/>
            <a:p>
              <a:pPr marL="457200" indent="-457200" algn="l">
                <a:lnSpc>
                  <a:spcPts val="3000"/>
                </a:lnSpc>
                <a:spcBef>
                  <a:spcPts val="0"/>
                </a:spcBef>
                <a:buBlip>
                  <a:blip r:embed="rId2"/>
                </a:buBlip>
              </a:pPr>
              <a:r>
                <a:rPr lang="zh-CN" altLang="en-US" sz="1800" smtClean="0">
                  <a:solidFill>
                    <a:srgbClr val="C00000"/>
                  </a:solidFill>
                  <a:latin typeface="微软雅黑" panose="020B0503020204020204" charset="-122"/>
                  <a:ea typeface="微软雅黑" panose="020B0503020204020204" charset="-122"/>
                  <a:cs typeface="Times New Roman" panose="02020603050405020304" pitchFamily="18" charset="0"/>
                </a:rPr>
                <a:t>成功</a:t>
              </a:r>
              <a:r>
                <a:rPr lang="zh-CN" altLang="en-US" sz="2000" smtClean="0">
                  <a:solidFill>
                    <a:srgbClr val="0000FF"/>
                  </a:solidFill>
                  <a:ea typeface="楷体" panose="02010609060101010101" pitchFamily="49" charset="-122"/>
                  <a:cs typeface="Times New Roman" panose="02020603050405020304" pitchFamily="18" charset="0"/>
                </a:rPr>
                <a:t>：产生所有顶点的拓扑序列</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000"/>
                </a:lnSpc>
                <a:spcBef>
                  <a:spcPts val="0"/>
                </a:spcBef>
                <a:buBlip>
                  <a:blip r:embed="rId2"/>
                </a:buBlip>
              </a:pPr>
              <a:r>
                <a:rPr lang="zh-CN" altLang="en-US" sz="1800" smtClean="0">
                  <a:solidFill>
                    <a:srgbClr val="C00000"/>
                  </a:solidFill>
                  <a:latin typeface="微软雅黑" panose="020B0503020204020204" charset="-122"/>
                  <a:ea typeface="微软雅黑" panose="020B0503020204020204" charset="-122"/>
                  <a:cs typeface="Times New Roman" panose="02020603050405020304" pitchFamily="18" charset="0"/>
                </a:rPr>
                <a:t>不成功</a:t>
              </a:r>
              <a:r>
                <a:rPr lang="zh-CN" altLang="en-US" sz="2000" smtClean="0">
                  <a:solidFill>
                    <a:srgbClr val="0000FF"/>
                  </a:solidFill>
                  <a:ea typeface="楷体" panose="02010609060101010101" pitchFamily="49" charset="-122"/>
                  <a:cs typeface="Times New Roman" panose="02020603050405020304" pitchFamily="18" charset="0"/>
                </a:rPr>
                <a:t>：不能产生所有顶点的拓扑序列</a:t>
              </a:r>
              <a:endParaRPr lang="en-US" altLang="zh-CN" sz="2000" smtClean="0">
                <a:solidFill>
                  <a:srgbClr val="0000FF"/>
                </a:solidFill>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240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down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bldLvl="0" animBg="1"/>
    </p:bld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476230"/>
            <a:ext cx="6143668" cy="2554545"/>
          </a:xfrm>
          <a:prstGeom prst="rect">
            <a:avLst/>
          </a:prstGeom>
          <a:noFill/>
        </p:spPr>
        <p:txBody>
          <a:bodyPr wrap="square" rtlCol="0">
            <a:spAutoFit/>
          </a:bodyPr>
          <a:lstStyle/>
          <a:p>
            <a:pPr algn="l">
              <a:lnSpc>
                <a:spcPts val="3200"/>
              </a:lnSpc>
              <a:spcBef>
                <a:spcPts val="0"/>
              </a:spcBef>
            </a:pPr>
            <a:r>
              <a:rPr lang="zh-CN" altLang="en-US" sz="2000" dirty="0" smtClean="0">
                <a:solidFill>
                  <a:srgbClr val="0000FF"/>
                </a:solidFill>
                <a:ea typeface="楷体" panose="02010609060101010101" pitchFamily="49" charset="-122"/>
                <a:cs typeface="Times New Roman" panose="02020603050405020304" pitchFamily="18" charset="0"/>
              </a:rPr>
              <a:t>       若一个有向图中的顶点不能排成一个拓扑序列，则可断定该有向图（  ）</a:t>
            </a:r>
          </a:p>
          <a:p>
            <a:pPr algn="l">
              <a:lnSpc>
                <a:spcPts val="3200"/>
              </a:lnSpc>
              <a:spcBef>
                <a:spcPts val="0"/>
              </a:spcBef>
            </a:pPr>
            <a:r>
              <a:rPr lang="en-US" sz="2000" dirty="0" smtClean="0">
                <a:solidFill>
                  <a:srgbClr val="0000FF"/>
                </a:solidFill>
                <a:ea typeface="楷体" panose="02010609060101010101" pitchFamily="49" charset="-122"/>
                <a:cs typeface="Times New Roman" panose="02020603050405020304" pitchFamily="18" charset="0"/>
              </a:rPr>
              <a:t>    A.</a:t>
            </a:r>
            <a:r>
              <a:rPr lang="zh-CN" altLang="en-US" sz="2000" dirty="0" smtClean="0">
                <a:solidFill>
                  <a:srgbClr val="0000FF"/>
                </a:solidFill>
                <a:ea typeface="楷体" panose="02010609060101010101" pitchFamily="49" charset="-122"/>
                <a:cs typeface="Times New Roman" panose="02020603050405020304" pitchFamily="18" charset="0"/>
              </a:rPr>
              <a:t>是个有根有向图</a:t>
            </a:r>
            <a:endParaRPr lang="en-US" altLang="zh-CN" sz="2000" dirty="0" smtClean="0">
              <a:solidFill>
                <a:srgbClr val="0000FF"/>
              </a:solidFill>
              <a:ea typeface="楷体" panose="02010609060101010101" pitchFamily="49" charset="-122"/>
              <a:cs typeface="Times New Roman" panose="02020603050405020304" pitchFamily="18" charset="0"/>
            </a:endParaRPr>
          </a:p>
          <a:p>
            <a:pPr algn="l">
              <a:lnSpc>
                <a:spcPts val="3200"/>
              </a:lnSpc>
              <a:spcBef>
                <a:spcPts val="0"/>
              </a:spcBef>
            </a:pPr>
            <a:r>
              <a:rPr lang="en-US" sz="2000" dirty="0" smtClean="0">
                <a:solidFill>
                  <a:srgbClr val="0000FF"/>
                </a:solidFill>
                <a:ea typeface="楷体" panose="02010609060101010101" pitchFamily="49" charset="-122"/>
                <a:cs typeface="Times New Roman" panose="02020603050405020304" pitchFamily="18" charset="0"/>
              </a:rPr>
              <a:t>    B.</a:t>
            </a:r>
            <a:r>
              <a:rPr lang="zh-CN" altLang="en-US" sz="2000" dirty="0" smtClean="0">
                <a:solidFill>
                  <a:srgbClr val="0000FF"/>
                </a:solidFill>
                <a:ea typeface="楷体" panose="02010609060101010101" pitchFamily="49" charset="-122"/>
                <a:cs typeface="Times New Roman" panose="02020603050405020304" pitchFamily="18" charset="0"/>
              </a:rPr>
              <a:t>是个强连通图</a:t>
            </a:r>
          </a:p>
          <a:p>
            <a:pPr algn="l">
              <a:lnSpc>
                <a:spcPts val="3200"/>
              </a:lnSpc>
              <a:spcBef>
                <a:spcPts val="0"/>
              </a:spcBef>
            </a:pPr>
            <a:r>
              <a:rPr lang="en-US" sz="2000" dirty="0" smtClean="0">
                <a:solidFill>
                  <a:srgbClr val="0000FF"/>
                </a:solidFill>
                <a:ea typeface="楷体" panose="02010609060101010101" pitchFamily="49" charset="-122"/>
                <a:cs typeface="Times New Roman" panose="02020603050405020304" pitchFamily="18" charset="0"/>
              </a:rPr>
              <a:t>    C.</a:t>
            </a:r>
            <a:r>
              <a:rPr lang="zh-CN" altLang="en-US" sz="2000" dirty="0" smtClean="0">
                <a:solidFill>
                  <a:srgbClr val="0000FF"/>
                </a:solidFill>
                <a:ea typeface="楷体" panose="02010609060101010101" pitchFamily="49" charset="-122"/>
                <a:cs typeface="Times New Roman" panose="02020603050405020304" pitchFamily="18" charset="0"/>
              </a:rPr>
              <a:t>含有多个入度为</a:t>
            </a:r>
            <a:r>
              <a:rPr lang="en-US" sz="2000" dirty="0" smtClean="0">
                <a:solidFill>
                  <a:srgbClr val="0000FF"/>
                </a:solidFill>
                <a:ea typeface="楷体" panose="02010609060101010101" pitchFamily="49" charset="-122"/>
                <a:cs typeface="Times New Roman" panose="02020603050405020304" pitchFamily="18" charset="0"/>
              </a:rPr>
              <a:t>0</a:t>
            </a:r>
            <a:r>
              <a:rPr lang="zh-CN" altLang="en-US" sz="2000" dirty="0" smtClean="0">
                <a:solidFill>
                  <a:srgbClr val="0000FF"/>
                </a:solidFill>
                <a:ea typeface="楷体" panose="02010609060101010101" pitchFamily="49" charset="-122"/>
                <a:cs typeface="Times New Roman" panose="02020603050405020304" pitchFamily="18" charset="0"/>
              </a:rPr>
              <a:t>的顶点</a:t>
            </a:r>
            <a:endParaRPr lang="en-US" altLang="zh-CN" sz="2000" dirty="0" smtClean="0">
              <a:solidFill>
                <a:srgbClr val="0000FF"/>
              </a:solidFill>
              <a:ea typeface="楷体" panose="02010609060101010101" pitchFamily="49" charset="-122"/>
              <a:cs typeface="Times New Roman" panose="02020603050405020304" pitchFamily="18" charset="0"/>
            </a:endParaRPr>
          </a:p>
          <a:p>
            <a:pPr algn="l">
              <a:lnSpc>
                <a:spcPts val="3200"/>
              </a:lnSpc>
              <a:spcBef>
                <a:spcPts val="0"/>
              </a:spcBef>
            </a:pPr>
            <a:r>
              <a:rPr lang="en-US" sz="2000" dirty="0" smtClean="0">
                <a:solidFill>
                  <a:srgbClr val="0000FF"/>
                </a:solidFill>
                <a:ea typeface="楷体" panose="02010609060101010101" pitchFamily="49" charset="-122"/>
                <a:cs typeface="Times New Roman" panose="02020603050405020304" pitchFamily="18" charset="0"/>
              </a:rPr>
              <a:t>    D.</a:t>
            </a:r>
            <a:r>
              <a:rPr lang="zh-CN" altLang="en-US" sz="2000" dirty="0" smtClean="0">
                <a:solidFill>
                  <a:srgbClr val="0000FF"/>
                </a:solidFill>
                <a:ea typeface="楷体" panose="02010609060101010101" pitchFamily="49" charset="-122"/>
                <a:cs typeface="Times New Roman" panose="02020603050405020304" pitchFamily="18" charset="0"/>
              </a:rPr>
              <a:t>含有顶点数目大于</a:t>
            </a:r>
            <a:r>
              <a:rPr lang="en-US" sz="2000" dirty="0" smtClean="0">
                <a:solidFill>
                  <a:srgbClr val="0000FF"/>
                </a:solidFill>
                <a:ea typeface="楷体" panose="02010609060101010101" pitchFamily="49" charset="-122"/>
                <a:cs typeface="Times New Roman" panose="02020603050405020304" pitchFamily="18" charset="0"/>
              </a:rPr>
              <a:t>1</a:t>
            </a:r>
            <a:r>
              <a:rPr lang="zh-CN" altLang="en-US" sz="2000" dirty="0" smtClean="0">
                <a:solidFill>
                  <a:srgbClr val="0000FF"/>
                </a:solidFill>
                <a:ea typeface="楷体" panose="02010609060101010101" pitchFamily="49" charset="-122"/>
                <a:cs typeface="Times New Roman" panose="02020603050405020304" pitchFamily="18" charset="0"/>
              </a:rPr>
              <a:t>的强连通分量</a:t>
            </a:r>
          </a:p>
        </p:txBody>
      </p:sp>
      <p:sp>
        <p:nvSpPr>
          <p:cNvPr id="6" name="TextBox 5"/>
          <p:cNvSpPr txBox="1"/>
          <p:nvPr/>
        </p:nvSpPr>
        <p:spPr>
          <a:xfrm>
            <a:off x="5436096" y="2553721"/>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sp>
        <p:nvSpPr>
          <p:cNvPr id="7" name="TextBox 6"/>
          <p:cNvSpPr txBox="1"/>
          <p:nvPr/>
        </p:nvSpPr>
        <p:spPr>
          <a:xfrm>
            <a:off x="500034" y="4572009"/>
            <a:ext cx="2786082" cy="425758"/>
          </a:xfrm>
          <a:prstGeom prst="rect">
            <a:avLst/>
          </a:prstGeom>
        </p:spPr>
        <p:style>
          <a:lnRef idx="1">
            <a:schemeClr val="accent3"/>
          </a:lnRef>
          <a:fillRef idx="1002">
            <a:schemeClr val="lt2"/>
          </a:fillRef>
          <a:effectRef idx="2">
            <a:schemeClr val="accent3"/>
          </a:effectRef>
          <a:fontRef idx="minor">
            <a:schemeClr val="lt1"/>
          </a:fontRef>
        </p:style>
        <p:txBody>
          <a:bodyPr wrap="square" rtlCol="0">
            <a:spAutoFit/>
          </a:bodyPr>
          <a:lstStyle/>
          <a:p>
            <a:pPr algn="l">
              <a:lnSpc>
                <a:spcPts val="26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不能排成一个拓扑序列</a:t>
            </a:r>
            <a:endParaRPr lang="en-US" altLang="zh-CN" sz="2000" smtClean="0">
              <a:solidFill>
                <a:srgbClr val="0000FF"/>
              </a:solidFill>
              <a:ea typeface="楷体" panose="02010609060101010101" pitchFamily="49" charset="-122"/>
              <a:cs typeface="Times New Roman" panose="02020603050405020304" pitchFamily="18" charset="0"/>
            </a:endParaRPr>
          </a:p>
        </p:txBody>
      </p:sp>
      <p:grpSp>
        <p:nvGrpSpPr>
          <p:cNvPr id="12" name="组合 11"/>
          <p:cNvGrpSpPr/>
          <p:nvPr/>
        </p:nvGrpSpPr>
        <p:grpSpPr>
          <a:xfrm>
            <a:off x="3357554" y="4572013"/>
            <a:ext cx="1500198" cy="425759"/>
            <a:chOff x="3357554" y="3429006"/>
            <a:chExt cx="1500198" cy="319319"/>
          </a:xfrm>
        </p:grpSpPr>
        <p:sp>
          <p:nvSpPr>
            <p:cNvPr id="8" name="TextBox 7"/>
            <p:cNvSpPr txBox="1"/>
            <p:nvPr/>
          </p:nvSpPr>
          <p:spPr>
            <a:xfrm>
              <a:off x="3714744" y="3429006"/>
              <a:ext cx="1143008" cy="319319"/>
            </a:xfrm>
            <a:prstGeom prst="rect">
              <a:avLst/>
            </a:prstGeom>
          </p:spPr>
          <p:style>
            <a:lnRef idx="1">
              <a:schemeClr val="accent3"/>
            </a:lnRef>
            <a:fillRef idx="1002">
              <a:schemeClr val="lt2"/>
            </a:fillRef>
            <a:effectRef idx="2">
              <a:schemeClr val="accent3"/>
            </a:effectRef>
            <a:fontRef idx="minor">
              <a:schemeClr val="lt1"/>
            </a:fontRef>
          </p:style>
          <p:txBody>
            <a:bodyPr wrap="square" rtlCol="0">
              <a:spAutoFit/>
            </a:bodyPr>
            <a:lstStyle/>
            <a:p>
              <a:pPr algn="l">
                <a:lnSpc>
                  <a:spcPts val="26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有回路</a:t>
              </a:r>
              <a:endParaRPr lang="en-US" altLang="zh-CN" sz="2000" smtClean="0">
                <a:solidFill>
                  <a:srgbClr val="0000FF"/>
                </a:solidFill>
                <a:ea typeface="楷体" panose="02010609060101010101" pitchFamily="49" charset="-122"/>
                <a:cs typeface="Times New Roman" panose="02020603050405020304" pitchFamily="18" charset="0"/>
              </a:endParaRPr>
            </a:p>
          </p:txBody>
        </p:sp>
        <p:sp>
          <p:nvSpPr>
            <p:cNvPr id="10" name="燕尾形箭头 9"/>
            <p:cNvSpPr/>
            <p:nvPr/>
          </p:nvSpPr>
          <p:spPr>
            <a:xfrm>
              <a:off x="3357554" y="3521082"/>
              <a:ext cx="357190" cy="214314"/>
            </a:xfrm>
            <a:prstGeom prst="notchedRight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600"/>
                </a:lnSpc>
              </a:pPr>
              <a:endParaRPr lang="zh-CN" altLang="en-US"/>
            </a:p>
          </p:txBody>
        </p:sp>
      </p:grpSp>
      <p:grpSp>
        <p:nvGrpSpPr>
          <p:cNvPr id="13" name="组合 12"/>
          <p:cNvGrpSpPr/>
          <p:nvPr/>
        </p:nvGrpSpPr>
        <p:grpSpPr>
          <a:xfrm>
            <a:off x="5000628" y="4572004"/>
            <a:ext cx="3571900" cy="425758"/>
            <a:chOff x="5000628" y="3429006"/>
            <a:chExt cx="3571900" cy="319319"/>
          </a:xfrm>
        </p:grpSpPr>
        <p:sp>
          <p:nvSpPr>
            <p:cNvPr id="9" name="TextBox 8"/>
            <p:cNvSpPr txBox="1"/>
            <p:nvPr/>
          </p:nvSpPr>
          <p:spPr>
            <a:xfrm>
              <a:off x="5357818" y="3429006"/>
              <a:ext cx="3214710" cy="319319"/>
            </a:xfrm>
            <a:prstGeom prst="rect">
              <a:avLst/>
            </a:prstGeom>
          </p:spPr>
          <p:style>
            <a:lnRef idx="1">
              <a:schemeClr val="accent3"/>
            </a:lnRef>
            <a:fillRef idx="1002">
              <a:schemeClr val="lt2"/>
            </a:fillRef>
            <a:effectRef idx="2">
              <a:schemeClr val="accent3"/>
            </a:effectRef>
            <a:fontRef idx="minor">
              <a:schemeClr val="lt1"/>
            </a:fontRef>
          </p:style>
          <p:txBody>
            <a:bodyPr wrap="square" rtlCol="0">
              <a:spAutoFit/>
            </a:bodyPr>
            <a:lstStyle/>
            <a:p>
              <a:pPr algn="l">
                <a:lnSpc>
                  <a:spcPts val="26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顶点数大于</a:t>
              </a:r>
              <a:r>
                <a:rPr lang="en-US" sz="2000" smtClean="0">
                  <a:solidFill>
                    <a:srgbClr val="0000FF"/>
                  </a:solidFill>
                  <a:ea typeface="楷体" panose="02010609060101010101" pitchFamily="49" charset="-122"/>
                  <a:cs typeface="Times New Roman" panose="02020603050405020304" pitchFamily="18" charset="0"/>
                </a:rPr>
                <a:t>1</a:t>
              </a:r>
              <a:r>
                <a:rPr lang="zh-CN" altLang="en-US" sz="2000" smtClean="0">
                  <a:solidFill>
                    <a:srgbClr val="0000FF"/>
                  </a:solidFill>
                  <a:ea typeface="楷体" panose="02010609060101010101" pitchFamily="49" charset="-122"/>
                  <a:cs typeface="Times New Roman" panose="02020603050405020304" pitchFamily="18" charset="0"/>
                </a:rPr>
                <a:t>的强连通分量</a:t>
              </a:r>
            </a:p>
          </p:txBody>
        </p:sp>
        <p:sp>
          <p:nvSpPr>
            <p:cNvPr id="11" name="燕尾形箭头 10"/>
            <p:cNvSpPr/>
            <p:nvPr/>
          </p:nvSpPr>
          <p:spPr>
            <a:xfrm>
              <a:off x="5000628" y="3508382"/>
              <a:ext cx="357190" cy="214314"/>
            </a:xfrm>
            <a:prstGeom prst="notchedRight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600"/>
                </a:lnSpc>
              </a:pPr>
              <a:endParaRPr lang="zh-CN" altLang="en-US"/>
            </a:p>
          </p:txBody>
        </p:sp>
      </p:grpSp>
      <p:pic>
        <p:nvPicPr>
          <p:cNvPr id="16" name="Picture 2"/>
          <p:cNvPicPr>
            <a:picLocks noChangeAspect="1" noChangeArrowheads="1"/>
          </p:cNvPicPr>
          <p:nvPr/>
        </p:nvPicPr>
        <p:blipFill>
          <a:blip r:embed="rId2" cstate="print"/>
          <a:srcRect/>
          <a:stretch>
            <a:fillRect/>
          </a:stretch>
        </p:blipFill>
        <p:spPr bwMode="auto">
          <a:xfrm>
            <a:off x="214282" y="761982"/>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241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571480"/>
            <a:ext cx="6572296" cy="1631216"/>
          </a:xfrm>
          <a:prstGeom prst="rect">
            <a:avLst/>
          </a:prstGeom>
          <a:noFill/>
        </p:spPr>
        <p:txBody>
          <a:bodyPr wrap="square" rtlCol="0">
            <a:spAutoFit/>
          </a:bodyPr>
          <a:lstStyle/>
          <a:p>
            <a:pPr algn="l">
              <a:lnSpc>
                <a:spcPts val="3000"/>
              </a:lnSpc>
              <a:spcBef>
                <a:spcPts val="0"/>
              </a:spcBef>
            </a:pPr>
            <a:r>
              <a:rPr lang="zh-CN" altLang="en-US" sz="2000" smtClean="0">
                <a:solidFill>
                  <a:srgbClr val="0000FF"/>
                </a:solidFill>
                <a:ea typeface="楷体" panose="02010609060101010101" pitchFamily="49" charset="-122"/>
                <a:cs typeface="Times New Roman" panose="02020603050405020304" pitchFamily="18" charset="0"/>
              </a:rPr>
              <a:t>       若用邻接矩阵存储有向图，矩阵中主对角线以下的元素均为零，则关于该图拓扑序列的结论是（  ）。</a:t>
            </a:r>
          </a:p>
          <a:p>
            <a:pPr algn="l">
              <a:lnSpc>
                <a:spcPts val="3000"/>
              </a:lnSpc>
              <a:spcBef>
                <a:spcPts val="0"/>
              </a:spcBef>
            </a:pPr>
            <a:r>
              <a:rPr lang="pt-BR" sz="2000" smtClean="0">
                <a:solidFill>
                  <a:srgbClr val="0000FF"/>
                </a:solidFill>
                <a:ea typeface="楷体" panose="02010609060101010101" pitchFamily="49" charset="-122"/>
                <a:cs typeface="Times New Roman" panose="02020603050405020304" pitchFamily="18" charset="0"/>
              </a:rPr>
              <a:t>      A.</a:t>
            </a:r>
            <a:r>
              <a:rPr lang="zh-CN" altLang="en-US" sz="2000" smtClean="0">
                <a:solidFill>
                  <a:srgbClr val="0000FF"/>
                </a:solidFill>
                <a:ea typeface="楷体" panose="02010609060101010101" pitchFamily="49" charset="-122"/>
                <a:cs typeface="Times New Roman" panose="02020603050405020304" pitchFamily="18" charset="0"/>
              </a:rPr>
              <a:t>存在，且唯一</a:t>
            </a:r>
            <a:r>
              <a:rPr lang="pt-BR" sz="2000" smtClean="0">
                <a:solidFill>
                  <a:srgbClr val="0000FF"/>
                </a:solidFill>
                <a:ea typeface="楷体" panose="02010609060101010101" pitchFamily="49" charset="-122"/>
                <a:cs typeface="Times New Roman" panose="02020603050405020304" pitchFamily="18" charset="0"/>
              </a:rPr>
              <a:t>		B.</a:t>
            </a:r>
            <a:r>
              <a:rPr lang="zh-CN" altLang="en-US" sz="2000" smtClean="0">
                <a:solidFill>
                  <a:srgbClr val="0000FF"/>
                </a:solidFill>
                <a:ea typeface="楷体" panose="02010609060101010101" pitchFamily="49" charset="-122"/>
                <a:cs typeface="Times New Roman" panose="02020603050405020304" pitchFamily="18" charset="0"/>
              </a:rPr>
              <a:t>存在、且不唯一</a:t>
            </a:r>
          </a:p>
          <a:p>
            <a:pPr algn="l">
              <a:lnSpc>
                <a:spcPts val="3000"/>
              </a:lnSpc>
              <a:spcBef>
                <a:spcPts val="0"/>
              </a:spcBef>
            </a:pPr>
            <a:r>
              <a:rPr lang="pt-BR" sz="2000" smtClean="0">
                <a:solidFill>
                  <a:srgbClr val="0000FF"/>
                </a:solidFill>
                <a:ea typeface="楷体" panose="02010609060101010101" pitchFamily="49" charset="-122"/>
                <a:cs typeface="Times New Roman" panose="02020603050405020304" pitchFamily="18" charset="0"/>
              </a:rPr>
              <a:t>      C.</a:t>
            </a:r>
            <a:r>
              <a:rPr lang="zh-CN" altLang="en-US" sz="2000" smtClean="0">
                <a:solidFill>
                  <a:srgbClr val="0000FF"/>
                </a:solidFill>
                <a:ea typeface="楷体" panose="02010609060101010101" pitchFamily="49" charset="-122"/>
                <a:cs typeface="Times New Roman" panose="02020603050405020304" pitchFamily="18" charset="0"/>
              </a:rPr>
              <a:t>存在，可能不唯一</a:t>
            </a:r>
            <a:r>
              <a:rPr lang="pt-BR" sz="2000" smtClean="0">
                <a:solidFill>
                  <a:srgbClr val="0000FF"/>
                </a:solidFill>
                <a:ea typeface="楷体" panose="02010609060101010101" pitchFamily="49" charset="-122"/>
                <a:cs typeface="Times New Roman" panose="02020603050405020304" pitchFamily="18" charset="0"/>
              </a:rPr>
              <a:t>		D.</a:t>
            </a:r>
            <a:r>
              <a:rPr lang="zh-CN" altLang="en-US" sz="2000" smtClean="0">
                <a:solidFill>
                  <a:srgbClr val="0000FF"/>
                </a:solidFill>
                <a:ea typeface="楷体" panose="02010609060101010101" pitchFamily="49" charset="-122"/>
                <a:cs typeface="Times New Roman" panose="02020603050405020304" pitchFamily="18" charset="0"/>
              </a:rPr>
              <a:t>无法确定是否存在</a:t>
            </a:r>
          </a:p>
        </p:txBody>
      </p:sp>
      <p:sp>
        <p:nvSpPr>
          <p:cNvPr id="4" name="TextBox 3"/>
          <p:cNvSpPr txBox="1"/>
          <p:nvPr/>
        </p:nvSpPr>
        <p:spPr>
          <a:xfrm>
            <a:off x="857224" y="3333750"/>
            <a:ext cx="7143800" cy="477054"/>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有向图：顶点</a:t>
            </a:r>
            <a:r>
              <a:rPr lang="en-US"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）可能有边，而顶点</a:t>
            </a:r>
            <a:r>
              <a:rPr lang="en-US"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一定没有边</a:t>
            </a:r>
            <a:endPar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TextBox 7"/>
          <p:cNvSpPr txBox="1"/>
          <p:nvPr/>
        </p:nvSpPr>
        <p:spPr>
          <a:xfrm>
            <a:off x="3697321" y="1768741"/>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grpSp>
        <p:nvGrpSpPr>
          <p:cNvPr id="12" name="组合 11"/>
          <p:cNvGrpSpPr/>
          <p:nvPr/>
        </p:nvGrpSpPr>
        <p:grpSpPr>
          <a:xfrm>
            <a:off x="2857488" y="3939122"/>
            <a:ext cx="3214710" cy="1014692"/>
            <a:chOff x="2857488" y="2954340"/>
            <a:chExt cx="3214710" cy="761019"/>
          </a:xfrm>
        </p:grpSpPr>
        <p:sp>
          <p:nvSpPr>
            <p:cNvPr id="6" name="TextBox 5"/>
            <p:cNvSpPr txBox="1"/>
            <p:nvPr/>
          </p:nvSpPr>
          <p:spPr>
            <a:xfrm>
              <a:off x="2857488" y="3357568"/>
              <a:ext cx="3214710" cy="357791"/>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该有向图中一定没有回路</a:t>
              </a:r>
            </a:p>
          </p:txBody>
        </p:sp>
        <p:sp>
          <p:nvSpPr>
            <p:cNvPr id="10" name="下箭头 9"/>
            <p:cNvSpPr/>
            <p:nvPr/>
          </p:nvSpPr>
          <p:spPr>
            <a:xfrm>
              <a:off x="4143372" y="2954340"/>
              <a:ext cx="214314" cy="357190"/>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13" name="组合 12"/>
          <p:cNvGrpSpPr/>
          <p:nvPr/>
        </p:nvGrpSpPr>
        <p:grpSpPr>
          <a:xfrm>
            <a:off x="1857356" y="5143515"/>
            <a:ext cx="5214974" cy="953308"/>
            <a:chOff x="1857356" y="3857634"/>
            <a:chExt cx="5214974" cy="714981"/>
          </a:xfrm>
        </p:grpSpPr>
        <p:sp>
          <p:nvSpPr>
            <p:cNvPr id="7" name="TextBox 6"/>
            <p:cNvSpPr txBox="1"/>
            <p:nvPr/>
          </p:nvSpPr>
          <p:spPr>
            <a:xfrm>
              <a:off x="1857356" y="4214824"/>
              <a:ext cx="5214974" cy="357791"/>
            </a:xfrm>
            <a:prstGeom prst="rect">
              <a:avLst/>
            </a:prstGeom>
          </p:spPr>
          <p:style>
            <a:lnRef idx="1">
              <a:schemeClr val="accent5"/>
            </a:lnRef>
            <a:fillRef idx="1002">
              <a:schemeClr val="lt2"/>
            </a:fillRef>
            <a:effectRef idx="2">
              <a:schemeClr val="accent5"/>
            </a:effectRef>
            <a:fontRef idx="minor">
              <a:schemeClr val="lt1"/>
            </a:fontRef>
          </p:style>
          <p:txBody>
            <a:bodyPr wrap="square" rtlCol="0">
              <a:spAutoFit/>
            </a:bodyPr>
            <a:lstStyle/>
            <a:p>
              <a:pPr algn="l">
                <a:lnSpc>
                  <a:spcPts val="3000"/>
                </a:lnSpc>
                <a:spcBef>
                  <a:spcPts val="0"/>
                </a:spcBef>
              </a:pP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可以产生拓扑序列，但拓扑序列不一定唯一</a:t>
              </a:r>
            </a:p>
          </p:txBody>
        </p:sp>
        <p:sp>
          <p:nvSpPr>
            <p:cNvPr id="11" name="下箭头 10"/>
            <p:cNvSpPr/>
            <p:nvPr/>
          </p:nvSpPr>
          <p:spPr>
            <a:xfrm>
              <a:off x="4143372" y="3857634"/>
              <a:ext cx="214314" cy="357190"/>
            </a:xfrm>
            <a:prstGeom prst="downArrow">
              <a:avLst/>
            </a:prstGeom>
            <a:ln>
              <a:tailEnd type="stealth" w="med" len="lg"/>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pic>
        <p:nvPicPr>
          <p:cNvPr id="16" name="Picture 2"/>
          <p:cNvPicPr>
            <a:picLocks noChangeAspect="1" noChangeArrowheads="1"/>
          </p:cNvPicPr>
          <p:nvPr/>
        </p:nvPicPr>
        <p:blipFill>
          <a:blip r:embed="rId2" cstate="print"/>
          <a:srcRect/>
          <a:stretch>
            <a:fillRect/>
          </a:stretch>
        </p:blipFill>
        <p:spPr bwMode="auto">
          <a:xfrm>
            <a:off x="142844" y="761982"/>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242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1" nodeType="after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1"/>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28596" y="285728"/>
            <a:ext cx="857256" cy="852413"/>
            <a:chOff x="785786" y="1503812"/>
            <a:chExt cx="857256" cy="639310"/>
          </a:xfrm>
        </p:grpSpPr>
        <p:sp>
          <p:nvSpPr>
            <p:cNvPr id="4" name="Oval 8"/>
            <p:cNvSpPr>
              <a:spLocks noChangeAspect="1" noChangeArrowheads="1"/>
            </p:cNvSpPr>
            <p:nvPr/>
          </p:nvSpPr>
          <p:spPr bwMode="auto">
            <a:xfrm>
              <a:off x="785786" y="1503812"/>
              <a:ext cx="857256" cy="639310"/>
            </a:xfrm>
            <a:prstGeom prst="ellipse">
              <a:avLst/>
            </a:prstGeom>
            <a:gradFill rotWithShape="0">
              <a:gsLst>
                <a:gs pos="0">
                  <a:srgbClr val="00CCFF"/>
                </a:gs>
                <a:gs pos="100000">
                  <a:srgbClr val="00CCFF">
                    <a:gamma/>
                    <a:shade val="46275"/>
                    <a:invGamma/>
                  </a:srgbClr>
                </a:gs>
              </a:gsLst>
              <a:lin ang="2700000" scaled="1"/>
            </a:gradFill>
            <a:ln w="3175">
              <a:noFill/>
              <a:round/>
            </a:ln>
            <a:effectLst>
              <a:outerShdw dist="89803" dir="2700000" algn="ctr" rotWithShape="0">
                <a:srgbClr val="020202">
                  <a:alpha val="50000"/>
                </a:srgbClr>
              </a:outerShdw>
            </a:effectLst>
          </p:spPr>
          <p:txBody>
            <a:bodyPr wrap="none" lIns="98956" tIns="49478" rIns="98956" bIns="49478" anchor="ctr"/>
            <a:lstStyle/>
            <a:p>
              <a:pPr>
                <a:defRPr/>
              </a:pPr>
              <a:endParaRPr lang="zh-CN" altLang="en-US"/>
            </a:p>
          </p:txBody>
        </p:sp>
        <p:sp>
          <p:nvSpPr>
            <p:cNvPr id="6" name="Oval 9"/>
            <p:cNvSpPr>
              <a:spLocks noChangeAspect="1" noChangeArrowheads="1"/>
            </p:cNvSpPr>
            <p:nvPr/>
          </p:nvSpPr>
          <p:spPr bwMode="auto">
            <a:xfrm>
              <a:off x="857224" y="1541720"/>
              <a:ext cx="755594" cy="563494"/>
            </a:xfrm>
            <a:prstGeom prst="ellipse">
              <a:avLst/>
            </a:prstGeom>
            <a:gradFill rotWithShape="0">
              <a:gsLst>
                <a:gs pos="0">
                  <a:srgbClr val="00CCFF">
                    <a:gamma/>
                    <a:shade val="46275"/>
                    <a:invGamma/>
                  </a:srgbClr>
                </a:gs>
                <a:gs pos="100000">
                  <a:srgbClr val="00CCFF"/>
                </a:gs>
              </a:gsLst>
              <a:lin ang="2700000" scaled="1"/>
            </a:gradFill>
            <a:ln w="3175">
              <a:noFill/>
              <a:round/>
            </a:ln>
            <a:effectLst/>
          </p:spPr>
          <p:txBody>
            <a:bodyPr wrap="none" lIns="91435" tIns="45718" rIns="91435" bIns="45718" anchor="ctr"/>
            <a:lstStyle/>
            <a:p>
              <a:pPr algn="ctr">
                <a:defRPr/>
              </a:pPr>
              <a:r>
                <a:rPr lang="en-AU" sz="2800" b="0" smtClean="0">
                  <a:solidFill>
                    <a:srgbClr val="FF0000"/>
                  </a:solidFill>
                  <a:effectLst>
                    <a:outerShdw blurRad="38100" dist="38100" dir="2700000" algn="tl">
                      <a:srgbClr val="000000"/>
                    </a:outerShdw>
                  </a:effectLst>
                  <a:ea typeface="宋体" panose="02010600030101010101" pitchFamily="2" charset="-122"/>
                </a:rPr>
                <a:t>4</a:t>
              </a:r>
              <a:endParaRPr lang="en-AU" sz="2800" b="0" dirty="0">
                <a:solidFill>
                  <a:srgbClr val="FF0000"/>
                </a:solidFill>
                <a:effectLst>
                  <a:outerShdw blurRad="38100" dist="38100" dir="2700000" algn="tl">
                    <a:srgbClr val="000000"/>
                  </a:outerShdw>
                </a:effectLst>
                <a:ea typeface="宋体" panose="02010600030101010101" pitchFamily="2" charset="-122"/>
              </a:endParaRPr>
            </a:p>
          </p:txBody>
        </p:sp>
      </p:grpSp>
      <p:sp>
        <p:nvSpPr>
          <p:cNvPr id="7" name="TextBox 6"/>
          <p:cNvSpPr txBox="1"/>
          <p:nvPr/>
        </p:nvSpPr>
        <p:spPr>
          <a:xfrm>
            <a:off x="1357290" y="466820"/>
            <a:ext cx="2286016" cy="533288"/>
          </a:xfrm>
          <a:prstGeom prst="rect">
            <a:avLst/>
          </a:prstGeom>
          <a:noFill/>
        </p:spPr>
        <p:txBody>
          <a:bodyPr wrap="square" rtlCol="0">
            <a:spAutoFit/>
          </a:bodyPr>
          <a:lstStyle/>
          <a:p>
            <a:pPr algn="l"/>
            <a:r>
              <a:rPr lang="zh-CN" altLang="en-US" sz="2800" smtClean="0">
                <a:solidFill>
                  <a:srgbClr val="FF0000"/>
                </a:solidFill>
                <a:latin typeface="微软雅黑" panose="020B0503020204020204" charset="-122"/>
                <a:ea typeface="微软雅黑" panose="020B0503020204020204" charset="-122"/>
              </a:rPr>
              <a:t>  关 键 路 径</a:t>
            </a:r>
            <a:endParaRPr lang="zh-CN" altLang="en-US" sz="2800">
              <a:solidFill>
                <a:srgbClr val="FF0000"/>
              </a:solidFill>
              <a:latin typeface="微软雅黑" panose="020B0503020204020204" charset="-122"/>
              <a:ea typeface="微软雅黑" panose="020B0503020204020204" charset="-122"/>
            </a:endParaRPr>
          </a:p>
        </p:txBody>
      </p:sp>
      <p:sp>
        <p:nvSpPr>
          <p:cNvPr id="8" name="TextBox 7"/>
          <p:cNvSpPr txBox="1"/>
          <p:nvPr/>
        </p:nvSpPr>
        <p:spPr>
          <a:xfrm>
            <a:off x="1928794" y="1523987"/>
            <a:ext cx="5929354" cy="2862322"/>
          </a:xfrm>
          <a:prstGeom prst="rect">
            <a:avLst/>
          </a:prstGeom>
          <a:noFill/>
        </p:spPr>
        <p:txBody>
          <a:bodyPr wrap="square" rtlCol="0">
            <a:spAutoFit/>
          </a:bodyPr>
          <a:lstStyle/>
          <a:p>
            <a:pPr marL="457200" indent="-457200" algn="l">
              <a:lnSpc>
                <a:spcPts val="36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对事件（顶点）进行拓扑排序</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6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按</a:t>
            </a:r>
            <a:r>
              <a:rPr lang="zh-CN" altLang="en-US" sz="2000" smtClean="0">
                <a:solidFill>
                  <a:srgbClr val="FF00FF"/>
                </a:solidFill>
                <a:ea typeface="楷体" panose="02010609060101010101" pitchFamily="49" charset="-122"/>
                <a:cs typeface="Times New Roman" panose="02020603050405020304" pitchFamily="18" charset="0"/>
              </a:rPr>
              <a:t>拓扑序列</a:t>
            </a:r>
            <a:r>
              <a:rPr lang="zh-CN" altLang="en-US" sz="2000" smtClean="0">
                <a:solidFill>
                  <a:srgbClr val="0000FF"/>
                </a:solidFill>
                <a:ea typeface="楷体" panose="02010609060101010101" pitchFamily="49" charset="-122"/>
                <a:cs typeface="Times New Roman" panose="02020603050405020304" pitchFamily="18" charset="0"/>
              </a:rPr>
              <a:t>求所有事件的最早开始时间</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6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按</a:t>
            </a:r>
            <a:r>
              <a:rPr lang="zh-CN" altLang="en-US" sz="2000" smtClean="0">
                <a:solidFill>
                  <a:srgbClr val="FF00FF"/>
                </a:solidFill>
                <a:ea typeface="楷体" panose="02010609060101010101" pitchFamily="49" charset="-122"/>
                <a:cs typeface="Times New Roman" panose="02020603050405020304" pitchFamily="18" charset="0"/>
              </a:rPr>
              <a:t>拓扑逆序列</a:t>
            </a:r>
            <a:r>
              <a:rPr lang="zh-CN" altLang="en-US" sz="2000" smtClean="0">
                <a:solidFill>
                  <a:srgbClr val="0000FF"/>
                </a:solidFill>
                <a:ea typeface="楷体" panose="02010609060101010101" pitchFamily="49" charset="-122"/>
                <a:cs typeface="Times New Roman" panose="02020603050405020304" pitchFamily="18" charset="0"/>
              </a:rPr>
              <a:t>求所有事件的最迟开始时间</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6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求所有活动（边）的最早开始时间</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36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求所有活动的最迟开始时间</a:t>
            </a:r>
          </a:p>
          <a:p>
            <a:pPr marL="457200" indent="-457200" algn="l">
              <a:lnSpc>
                <a:spcPts val="3600"/>
              </a:lnSpc>
              <a:spcBef>
                <a:spcPts val="0"/>
              </a:spcBef>
              <a:buBlip>
                <a:blip r:embed="rId2"/>
              </a:buBlip>
            </a:pPr>
            <a:r>
              <a:rPr lang="zh-CN" altLang="en-US" sz="2000" smtClean="0">
                <a:solidFill>
                  <a:srgbClr val="0000FF"/>
                </a:solidFill>
                <a:ea typeface="楷体" panose="02010609060101010101" pitchFamily="49" charset="-122"/>
                <a:cs typeface="Times New Roman" panose="02020603050405020304" pitchFamily="18" charset="0"/>
              </a:rPr>
              <a:t>关键活动：最早开始时间</a:t>
            </a:r>
            <a:r>
              <a:rPr lang="en-US" altLang="zh-CN" sz="2000" smtClean="0">
                <a:solidFill>
                  <a:srgbClr val="0000FF"/>
                </a:solidFill>
                <a:ea typeface="楷体" panose="02010609060101010101" pitchFamily="49" charset="-122"/>
                <a:cs typeface="Times New Roman" panose="02020603050405020304" pitchFamily="18" charset="0"/>
              </a:rPr>
              <a:t>=</a:t>
            </a:r>
            <a:r>
              <a:rPr lang="zh-CN" altLang="en-US" sz="2000" smtClean="0">
                <a:solidFill>
                  <a:srgbClr val="0000FF"/>
                </a:solidFill>
                <a:ea typeface="楷体" panose="02010609060101010101" pitchFamily="49" charset="-122"/>
                <a:cs typeface="Times New Roman" panose="02020603050405020304" pitchFamily="18" charset="0"/>
              </a:rPr>
              <a:t>最迟开始时间</a:t>
            </a:r>
          </a:p>
        </p:txBody>
      </p:sp>
      <p:pic>
        <p:nvPicPr>
          <p:cNvPr id="9" name="Picture 1"/>
          <p:cNvPicPr>
            <a:picLocks noChangeAspect="1" noChangeArrowheads="1"/>
          </p:cNvPicPr>
          <p:nvPr/>
        </p:nvPicPr>
        <p:blipFill>
          <a:blip r:embed="rId3"/>
          <a:srcRect/>
          <a:stretch>
            <a:fillRect/>
          </a:stretch>
        </p:blipFill>
        <p:spPr bwMode="auto">
          <a:xfrm>
            <a:off x="714349" y="1809739"/>
            <a:ext cx="1049401" cy="1428760"/>
          </a:xfrm>
          <a:prstGeom prst="rect">
            <a:avLst/>
          </a:prstGeom>
          <a:noFill/>
          <a:ln w="9525">
            <a:noFill/>
            <a:miter lim="800000"/>
            <a:headEnd/>
            <a:tailEnd/>
          </a:ln>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243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0100" y="666731"/>
            <a:ext cx="7715304" cy="2957797"/>
          </a:xfrm>
          <a:prstGeom prst="rect">
            <a:avLst/>
          </a:prstGeom>
          <a:noFill/>
        </p:spPr>
        <p:txBody>
          <a:bodyPr wrap="square" rtlCol="0">
            <a:spAutoFit/>
          </a:bodyPr>
          <a:lstStyle/>
          <a:p>
            <a:pPr algn="l">
              <a:lnSpc>
                <a:spcPct val="150000"/>
              </a:lnSpc>
              <a:spcBef>
                <a:spcPts val="1200"/>
              </a:spcBef>
            </a:pPr>
            <a:r>
              <a:rPr lang="zh-CN" altLang="en-US" sz="2000" dirty="0" smtClean="0">
                <a:solidFill>
                  <a:srgbClr val="0000FF"/>
                </a:solidFill>
                <a:ea typeface="楷体" panose="02010609060101010101" pitchFamily="49" charset="-122"/>
                <a:cs typeface="Times New Roman" panose="02020603050405020304" pitchFamily="18" charset="0"/>
              </a:rPr>
              <a:t>以下对于</a:t>
            </a:r>
            <a:r>
              <a:rPr lang="en-US" sz="2000" dirty="0" smtClean="0">
                <a:solidFill>
                  <a:srgbClr val="0000FF"/>
                </a:solidFill>
                <a:ea typeface="楷体" panose="02010609060101010101" pitchFamily="49" charset="-122"/>
                <a:cs typeface="Times New Roman" panose="02020603050405020304" pitchFamily="18" charset="0"/>
              </a:rPr>
              <a:t>AOE</a:t>
            </a:r>
            <a:r>
              <a:rPr lang="zh-CN" altLang="en-US" sz="2000" dirty="0" smtClean="0">
                <a:solidFill>
                  <a:srgbClr val="0000FF"/>
                </a:solidFill>
                <a:ea typeface="楷体" panose="02010609060101010101" pitchFamily="49" charset="-122"/>
                <a:cs typeface="Times New Roman" panose="02020603050405020304" pitchFamily="18" charset="0"/>
              </a:rPr>
              <a:t>网的叙述中，</a:t>
            </a:r>
            <a:r>
              <a:rPr lang="zh-CN" altLang="en-US" sz="2000" dirty="0" smtClean="0">
                <a:solidFill>
                  <a:srgbClr val="FF00FF"/>
                </a:solidFill>
                <a:ea typeface="楷体" panose="02010609060101010101" pitchFamily="49" charset="-122"/>
                <a:cs typeface="Times New Roman" panose="02020603050405020304" pitchFamily="18" charset="0"/>
              </a:rPr>
              <a:t>错误</a:t>
            </a:r>
            <a:r>
              <a:rPr lang="zh-CN" altLang="en-US" sz="2000" dirty="0" smtClean="0">
                <a:solidFill>
                  <a:srgbClr val="0000FF"/>
                </a:solidFill>
                <a:ea typeface="楷体" panose="02010609060101010101" pitchFamily="49" charset="-122"/>
                <a:cs typeface="Times New Roman" panose="02020603050405020304" pitchFamily="18" charset="0"/>
              </a:rPr>
              <a:t>的是（  ）。</a:t>
            </a:r>
          </a:p>
          <a:p>
            <a:pPr algn="l">
              <a:lnSpc>
                <a:spcPct val="150000"/>
              </a:lnSpc>
              <a:spcBef>
                <a:spcPts val="1200"/>
              </a:spcBef>
            </a:pPr>
            <a:r>
              <a:rPr lang="en-US" sz="2000" dirty="0" smtClean="0">
                <a:solidFill>
                  <a:srgbClr val="0000FF"/>
                </a:solidFill>
                <a:ea typeface="楷体" panose="02010609060101010101" pitchFamily="49" charset="-122"/>
                <a:cs typeface="Times New Roman" panose="02020603050405020304" pitchFamily="18" charset="0"/>
              </a:rPr>
              <a:t>A.</a:t>
            </a:r>
            <a:r>
              <a:rPr lang="zh-CN" altLang="en-US" sz="2000" dirty="0" smtClean="0">
                <a:solidFill>
                  <a:srgbClr val="0000FF"/>
                </a:solidFill>
                <a:ea typeface="楷体" panose="02010609060101010101" pitchFamily="49" charset="-122"/>
                <a:cs typeface="Times New Roman" panose="02020603050405020304" pitchFamily="18" charset="0"/>
              </a:rPr>
              <a:t>在</a:t>
            </a:r>
            <a:r>
              <a:rPr lang="en-US" sz="2000" dirty="0" smtClean="0">
                <a:solidFill>
                  <a:srgbClr val="0000FF"/>
                </a:solidFill>
                <a:ea typeface="楷体" panose="02010609060101010101" pitchFamily="49" charset="-122"/>
                <a:cs typeface="Times New Roman" panose="02020603050405020304" pitchFamily="18" charset="0"/>
              </a:rPr>
              <a:t>AOE</a:t>
            </a:r>
            <a:r>
              <a:rPr lang="zh-CN" altLang="en-US" sz="2000" dirty="0" smtClean="0">
                <a:solidFill>
                  <a:srgbClr val="0000FF"/>
                </a:solidFill>
                <a:ea typeface="楷体" panose="02010609060101010101" pitchFamily="49" charset="-122"/>
                <a:cs typeface="Times New Roman" panose="02020603050405020304" pitchFamily="18" charset="0"/>
              </a:rPr>
              <a:t>网中可能存在多条关键路径</a:t>
            </a:r>
          </a:p>
          <a:p>
            <a:pPr algn="l">
              <a:lnSpc>
                <a:spcPct val="150000"/>
              </a:lnSpc>
              <a:spcBef>
                <a:spcPts val="1200"/>
              </a:spcBef>
            </a:pPr>
            <a:r>
              <a:rPr lang="en-US" sz="2000" dirty="0" smtClean="0">
                <a:solidFill>
                  <a:srgbClr val="0000FF"/>
                </a:solidFill>
                <a:ea typeface="楷体" panose="02010609060101010101" pitchFamily="49" charset="-122"/>
                <a:cs typeface="Times New Roman" panose="02020603050405020304" pitchFamily="18" charset="0"/>
              </a:rPr>
              <a:t>B.</a:t>
            </a:r>
            <a:r>
              <a:rPr lang="zh-CN" altLang="en-US" sz="2000" dirty="0" smtClean="0">
                <a:solidFill>
                  <a:srgbClr val="0000FF"/>
                </a:solidFill>
                <a:ea typeface="楷体" panose="02010609060101010101" pitchFamily="49" charset="-122"/>
                <a:cs typeface="Times New Roman" panose="02020603050405020304" pitchFamily="18" charset="0"/>
              </a:rPr>
              <a:t>关键活动不按期完成就会影响整个工程的完成时间</a:t>
            </a:r>
          </a:p>
          <a:p>
            <a:pPr algn="l">
              <a:lnSpc>
                <a:spcPct val="150000"/>
              </a:lnSpc>
              <a:spcBef>
                <a:spcPts val="1200"/>
              </a:spcBef>
            </a:pPr>
            <a:r>
              <a:rPr lang="en-US" sz="2000" dirty="0" smtClean="0">
                <a:solidFill>
                  <a:srgbClr val="0000FF"/>
                </a:solidFill>
                <a:ea typeface="楷体" panose="02010609060101010101" pitchFamily="49" charset="-122"/>
                <a:cs typeface="Times New Roman" panose="02020603050405020304" pitchFamily="18" charset="0"/>
              </a:rPr>
              <a:t>C.</a:t>
            </a:r>
            <a:r>
              <a:rPr lang="zh-CN" altLang="en-US" sz="2000" dirty="0" smtClean="0">
                <a:solidFill>
                  <a:srgbClr val="0000FF"/>
                </a:solidFill>
                <a:ea typeface="楷体" panose="02010609060101010101" pitchFamily="49" charset="-122"/>
                <a:cs typeface="Times New Roman" panose="02020603050405020304" pitchFamily="18" charset="0"/>
              </a:rPr>
              <a:t>任何一个关键活动提前完成，整个工程也将提前完成</a:t>
            </a:r>
          </a:p>
          <a:p>
            <a:pPr algn="l">
              <a:lnSpc>
                <a:spcPct val="150000"/>
              </a:lnSpc>
              <a:spcBef>
                <a:spcPts val="1200"/>
              </a:spcBef>
            </a:pPr>
            <a:r>
              <a:rPr lang="en-US" sz="2000" dirty="0" smtClean="0">
                <a:solidFill>
                  <a:srgbClr val="0000FF"/>
                </a:solidFill>
                <a:ea typeface="楷体" panose="02010609060101010101" pitchFamily="49" charset="-122"/>
                <a:cs typeface="Times New Roman" panose="02020603050405020304" pitchFamily="18" charset="0"/>
              </a:rPr>
              <a:t>D.</a:t>
            </a:r>
            <a:r>
              <a:rPr lang="zh-CN" altLang="en-US" sz="2000" dirty="0" smtClean="0">
                <a:solidFill>
                  <a:srgbClr val="0000FF"/>
                </a:solidFill>
                <a:ea typeface="楷体" panose="02010609060101010101" pitchFamily="49" charset="-122"/>
                <a:cs typeface="Times New Roman" panose="02020603050405020304" pitchFamily="18" charset="0"/>
              </a:rPr>
              <a:t>所有关键活动都提前完成，整个工程也将提前完成</a:t>
            </a:r>
          </a:p>
        </p:txBody>
      </p:sp>
      <p:sp>
        <p:nvSpPr>
          <p:cNvPr id="4" name="TextBox 3"/>
          <p:cNvSpPr txBox="1"/>
          <p:nvPr/>
        </p:nvSpPr>
        <p:spPr>
          <a:xfrm>
            <a:off x="5357818" y="1364168"/>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sp>
        <p:nvSpPr>
          <p:cNvPr id="7" name="TextBox 6"/>
          <p:cNvSpPr txBox="1"/>
          <p:nvPr/>
        </p:nvSpPr>
        <p:spPr>
          <a:xfrm>
            <a:off x="7215206" y="2571744"/>
            <a:ext cx="500066" cy="477054"/>
          </a:xfrm>
          <a:prstGeom prst="rect">
            <a:avLst/>
          </a:prstGeom>
          <a:noFill/>
        </p:spPr>
        <p:txBody>
          <a:bodyPr wrap="square" rtlCol="0">
            <a:spAutoFit/>
          </a:bodyPr>
          <a:lstStyle/>
          <a:p>
            <a:pPr algn="l">
              <a:lnSpc>
                <a:spcPts val="3000"/>
              </a:lnSpc>
              <a:spcBef>
                <a:spcPts val="0"/>
              </a:spcBef>
            </a:pPr>
            <a:r>
              <a:rPr lang="en-US" altLang="zh-CN" smtClean="0">
                <a:solidFill>
                  <a:srgbClr val="FF0000"/>
                </a:solidFill>
                <a:latin typeface="宋体" panose="02010600030101010101" pitchFamily="2" charset="-122"/>
                <a:ea typeface="宋体" panose="02010600030101010101" pitchFamily="2"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sp>
        <p:nvSpPr>
          <p:cNvPr id="8" name="TextBox 7"/>
          <p:cNvSpPr txBox="1"/>
          <p:nvPr/>
        </p:nvSpPr>
        <p:spPr>
          <a:xfrm>
            <a:off x="7215206" y="1904989"/>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sp>
        <p:nvSpPr>
          <p:cNvPr id="9" name="TextBox 8"/>
          <p:cNvSpPr txBox="1"/>
          <p:nvPr/>
        </p:nvSpPr>
        <p:spPr>
          <a:xfrm>
            <a:off x="7215206" y="3238499"/>
            <a:ext cx="357190" cy="477054"/>
          </a:xfrm>
          <a:prstGeom prst="rect">
            <a:avLst/>
          </a:prstGeom>
          <a:noFill/>
        </p:spPr>
        <p:txBody>
          <a:bodyPr wrap="square" rtlCol="0">
            <a:spAutoFit/>
          </a:bodyPr>
          <a:lstStyle/>
          <a:p>
            <a:pPr algn="l">
              <a:lnSpc>
                <a:spcPts val="3000"/>
              </a:lnSpc>
              <a:spcBef>
                <a:spcPts val="0"/>
              </a:spcBef>
            </a:pPr>
            <a:r>
              <a:rPr lang="zh-CN" altLang="en-US" smtClean="0">
                <a:solidFill>
                  <a:srgbClr val="FF0000"/>
                </a:solidFill>
                <a:ea typeface="楷体" panose="02010609060101010101" pitchFamily="49" charset="-122"/>
                <a:cs typeface="Times New Roman" panose="02020603050405020304" pitchFamily="18" charset="0"/>
                <a:sym typeface="Symbol" panose="05050102010706020507"/>
              </a:rPr>
              <a:t></a:t>
            </a:r>
            <a:endParaRPr lang="zh-CN" altLang="en-US" smtClean="0">
              <a:solidFill>
                <a:srgbClr val="FF0000"/>
              </a:solidFill>
              <a:ea typeface="楷体" panose="02010609060101010101" pitchFamily="49" charset="-122"/>
              <a:cs typeface="Times New Roman" panose="02020603050405020304" pitchFamily="18" charset="0"/>
            </a:endParaRPr>
          </a:p>
        </p:txBody>
      </p:sp>
      <p:pic>
        <p:nvPicPr>
          <p:cNvPr id="12" name="Picture 2"/>
          <p:cNvPicPr>
            <a:picLocks noChangeAspect="1" noChangeArrowheads="1"/>
          </p:cNvPicPr>
          <p:nvPr/>
        </p:nvPicPr>
        <p:blipFill>
          <a:blip r:embed="rId2" cstate="print"/>
          <a:srcRect/>
          <a:stretch>
            <a:fillRect/>
          </a:stretch>
        </p:blipFill>
        <p:spPr bwMode="auto">
          <a:xfrm>
            <a:off x="285720" y="952483"/>
            <a:ext cx="785818" cy="1006759"/>
          </a:xfrm>
          <a:prstGeom prst="rect">
            <a:avLst/>
          </a:prstGeom>
          <a:ln>
            <a:noFill/>
          </a:ln>
          <a:effectLst>
            <a:softEdge rad="112500"/>
          </a:effectLst>
        </p:spPr>
      </p:pic>
      <p:sp>
        <p:nvSpPr>
          <p:cNvPr id="2" name="幻灯片编号占位符 1"/>
          <p:cNvSpPr>
            <a:spLocks noGrp="1"/>
          </p:cNvSpPr>
          <p:nvPr>
            <p:ph type="sldNum" sz="quarter" idx="12"/>
          </p:nvPr>
        </p:nvSpPr>
        <p:spPr/>
        <p:txBody>
          <a:bodyPr/>
          <a:lstStyle/>
          <a:p>
            <a:fld id="{7B73CAF9-FD11-4256-9668-6A8A3A0B73F9}" type="slidenum">
              <a:rPr lang="en-US" altLang="zh-CN" smtClean="0"/>
              <a:t>244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57158" y="357166"/>
            <a:ext cx="8358246" cy="1200329"/>
          </a:xfrm>
          <a:prstGeom prst="rect">
            <a:avLst/>
          </a:prstGeom>
          <a:noFill/>
          <a:ln w="9525">
            <a:noFill/>
            <a:miter lim="800000"/>
          </a:ln>
          <a:effectLst/>
        </p:spPr>
        <p:txBody>
          <a:bodyPr wrap="square">
            <a:spAutoFit/>
          </a:bodyPr>
          <a:lstStyle/>
          <a:p>
            <a:pPr marL="457200" indent="-457200" algn="l">
              <a:spcBef>
                <a:spcPct val="50000"/>
              </a:spcBef>
              <a:buBlip>
                <a:blip r:embed="rId2"/>
              </a:buBlip>
            </a:pPr>
            <a:r>
              <a:rPr kumimoji="1" lang="zh-CN" altLang="en-US" dirty="0" smtClean="0">
                <a:ea typeface="楷体" panose="02010609060101010101" pitchFamily="49" charset="-122"/>
                <a:cs typeface="Times New Roman" panose="02020603050405020304" pitchFamily="18" charset="0"/>
              </a:rPr>
              <a:t>每个</a:t>
            </a:r>
            <a:r>
              <a:rPr kumimoji="1" lang="zh-CN" altLang="en-US" dirty="0">
                <a:ea typeface="楷体" panose="02010609060101010101" pitchFamily="49" charset="-122"/>
                <a:cs typeface="Times New Roman" panose="02020603050405020304" pitchFamily="18" charset="0"/>
              </a:rPr>
              <a:t>单链表</a:t>
            </a:r>
            <a:r>
              <a:rPr kumimoji="1" lang="zh-CN" altLang="en-US" dirty="0" smtClean="0">
                <a:ea typeface="楷体" panose="02010609060101010101" pitchFamily="49" charset="-122"/>
                <a:cs typeface="Times New Roman" panose="02020603050405020304" pitchFamily="18" charset="0"/>
              </a:rPr>
              <a:t>上添加一</a:t>
            </a:r>
            <a:r>
              <a:rPr kumimoji="1" lang="zh-CN" altLang="en-US" dirty="0">
                <a:ea typeface="楷体" panose="02010609060101010101" pitchFamily="49" charset="-122"/>
                <a:cs typeface="Times New Roman" panose="02020603050405020304" pitchFamily="18" charset="0"/>
              </a:rPr>
              <a:t>个</a:t>
            </a:r>
            <a:r>
              <a:rPr kumimoji="1" lang="zh-CN" altLang="en-US">
                <a:ea typeface="楷体" panose="02010609060101010101" pitchFamily="49" charset="-122"/>
                <a:cs typeface="Times New Roman" panose="02020603050405020304" pitchFamily="18" charset="0"/>
              </a:rPr>
              <a:t>表</a:t>
            </a:r>
            <a:r>
              <a:rPr kumimoji="1" lang="zh-CN" altLang="en-US" smtClean="0">
                <a:ea typeface="楷体" panose="02010609060101010101" pitchFamily="49" charset="-122"/>
                <a:cs typeface="Times New Roman" panose="02020603050405020304" pitchFamily="18" charset="0"/>
              </a:rPr>
              <a:t>头结点（</a:t>
            </a:r>
            <a:r>
              <a:rPr kumimoji="1" lang="zh-CN" altLang="en-US" dirty="0" smtClean="0">
                <a:ea typeface="楷体" panose="02010609060101010101" pitchFamily="49" charset="-122"/>
                <a:cs typeface="Times New Roman" panose="02020603050405020304" pitchFamily="18" charset="0"/>
              </a:rPr>
              <a:t>表示顶点信息）。并将所有</a:t>
            </a:r>
            <a:r>
              <a:rPr kumimoji="1" lang="zh-CN" altLang="en-US" smtClean="0">
                <a:ea typeface="楷体" panose="02010609060101010101" pitchFamily="49" charset="-122"/>
                <a:cs typeface="Times New Roman" panose="02020603050405020304" pitchFamily="18" charset="0"/>
              </a:rPr>
              <a:t>表头结点构成</a:t>
            </a:r>
            <a:r>
              <a:rPr kumimoji="1" lang="zh-CN" altLang="en-US" dirty="0" smtClean="0">
                <a:ea typeface="楷体" panose="02010609060101010101" pitchFamily="49" charset="-122"/>
                <a:cs typeface="Times New Roman" panose="02020603050405020304" pitchFamily="18" charset="0"/>
              </a:rPr>
              <a:t>一</a:t>
            </a:r>
            <a:r>
              <a:rPr kumimoji="1" lang="zh-CN" altLang="en-US" smtClean="0">
                <a:ea typeface="楷体" panose="02010609060101010101" pitchFamily="49" charset="-122"/>
                <a:cs typeface="Times New Roman" panose="02020603050405020304" pitchFamily="18" charset="0"/>
              </a:rPr>
              <a:t>个数组，</a:t>
            </a:r>
            <a:r>
              <a:rPr kumimoji="1" lang="zh-CN" altLang="en-US" smtClean="0">
                <a:solidFill>
                  <a:srgbClr val="FF00FF"/>
                </a:solidFill>
                <a:ea typeface="楷体" panose="02010609060101010101" pitchFamily="49" charset="-122"/>
                <a:cs typeface="Times New Roman" panose="02020603050405020304" pitchFamily="18" charset="0"/>
              </a:rPr>
              <a:t>下标</a:t>
            </a:r>
            <a:r>
              <a:rPr kumimoji="1" lang="zh-CN" altLang="en-US" dirty="0" smtClean="0">
                <a:solidFill>
                  <a:srgbClr val="FF00FF"/>
                </a:solidFill>
                <a:ea typeface="楷体" panose="02010609060101010101" pitchFamily="49" charset="-122"/>
                <a:cs typeface="Times New Roman" panose="02020603050405020304" pitchFamily="18" charset="0"/>
              </a:rPr>
              <a:t>为</a:t>
            </a:r>
            <a:r>
              <a:rPr kumimoji="1" lang="en-US" altLang="zh-CN" i="1" dirty="0" err="1" smtClean="0">
                <a:solidFill>
                  <a:srgbClr val="FF00FF"/>
                </a:solidFill>
                <a:ea typeface="楷体" panose="02010609060101010101" pitchFamily="49" charset="-122"/>
                <a:cs typeface="Times New Roman" panose="02020603050405020304" pitchFamily="18" charset="0"/>
              </a:rPr>
              <a:t>i</a:t>
            </a:r>
            <a:r>
              <a:rPr kumimoji="1" lang="zh-CN" altLang="en-US" dirty="0" smtClean="0">
                <a:solidFill>
                  <a:srgbClr val="FF00FF"/>
                </a:solidFill>
                <a:ea typeface="楷体" panose="02010609060101010101" pitchFamily="49" charset="-122"/>
                <a:cs typeface="Times New Roman" panose="02020603050405020304" pitchFamily="18" charset="0"/>
              </a:rPr>
              <a:t>的元素表示顶点</a:t>
            </a:r>
            <a:r>
              <a:rPr kumimoji="1" lang="en-US" altLang="zh-CN" i="1" dirty="0" err="1" smtClean="0">
                <a:solidFill>
                  <a:srgbClr val="FF00FF"/>
                </a:solidFill>
                <a:ea typeface="楷体" panose="02010609060101010101" pitchFamily="49" charset="-122"/>
                <a:cs typeface="Times New Roman" panose="02020603050405020304" pitchFamily="18" charset="0"/>
              </a:rPr>
              <a:t>i</a:t>
            </a:r>
            <a:r>
              <a:rPr kumimoji="1" lang="zh-CN" altLang="en-US" dirty="0" smtClean="0">
                <a:solidFill>
                  <a:srgbClr val="FF00FF"/>
                </a:solidFill>
                <a:ea typeface="楷体" panose="02010609060101010101" pitchFamily="49" charset="-122"/>
                <a:cs typeface="Times New Roman" panose="02020603050405020304" pitchFamily="18" charset="0"/>
              </a:rPr>
              <a:t>的</a:t>
            </a:r>
            <a:r>
              <a:rPr kumimoji="1" lang="zh-CN" altLang="en-US" smtClean="0">
                <a:solidFill>
                  <a:srgbClr val="FF00FF"/>
                </a:solidFill>
                <a:ea typeface="楷体" panose="02010609060101010101" pitchFamily="49" charset="-122"/>
                <a:cs typeface="Times New Roman" panose="02020603050405020304" pitchFamily="18" charset="0"/>
              </a:rPr>
              <a:t>表头结点</a:t>
            </a:r>
            <a:r>
              <a:rPr kumimoji="1" lang="zh-CN" altLang="en-US" smtClean="0">
                <a:ea typeface="楷体" panose="02010609060101010101" pitchFamily="49" charset="-122"/>
                <a:cs typeface="Times New Roman" panose="02020603050405020304" pitchFamily="18" charset="0"/>
              </a:rPr>
              <a:t>。</a:t>
            </a:r>
            <a:endParaRPr kumimoji="1" lang="zh-CN" altLang="en-US" dirty="0">
              <a:solidFill>
                <a:srgbClr val="0A0A0E"/>
              </a:solidFill>
              <a:ea typeface="楷体" panose="02010609060101010101" pitchFamily="49" charset="-122"/>
              <a:cs typeface="Times New Roman" panose="02020603050405020304" pitchFamily="18" charset="0"/>
            </a:endParaRPr>
          </a:p>
        </p:txBody>
      </p:sp>
      <p:grpSp>
        <p:nvGrpSpPr>
          <p:cNvPr id="7" name="Group 59"/>
          <p:cNvGrpSpPr/>
          <p:nvPr/>
        </p:nvGrpSpPr>
        <p:grpSpPr bwMode="auto">
          <a:xfrm>
            <a:off x="339710" y="2428868"/>
            <a:ext cx="2089150" cy="2017713"/>
            <a:chOff x="657" y="662"/>
            <a:chExt cx="1316" cy="1271"/>
          </a:xfrm>
        </p:grpSpPr>
        <p:sp>
          <p:nvSpPr>
            <p:cNvPr id="8" name="Oval 60"/>
            <p:cNvSpPr>
              <a:spLocks noChangeArrowheads="1"/>
            </p:cNvSpPr>
            <p:nvPr/>
          </p:nvSpPr>
          <p:spPr bwMode="auto">
            <a:xfrm>
              <a:off x="1202" y="662"/>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9" name="Oval 61"/>
            <p:cNvSpPr>
              <a:spLocks noChangeArrowheads="1"/>
            </p:cNvSpPr>
            <p:nvPr/>
          </p:nvSpPr>
          <p:spPr bwMode="auto">
            <a:xfrm>
              <a:off x="1202"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10" name="Oval 62"/>
            <p:cNvSpPr>
              <a:spLocks noChangeArrowheads="1"/>
            </p:cNvSpPr>
            <p:nvPr/>
          </p:nvSpPr>
          <p:spPr bwMode="auto">
            <a:xfrm>
              <a:off x="657"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11" name="Oval 63"/>
            <p:cNvSpPr>
              <a:spLocks noChangeArrowheads="1"/>
            </p:cNvSpPr>
            <p:nvPr/>
          </p:nvSpPr>
          <p:spPr bwMode="auto">
            <a:xfrm>
              <a:off x="1746"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12" name="Oval 64"/>
            <p:cNvSpPr>
              <a:spLocks noChangeArrowheads="1"/>
            </p:cNvSpPr>
            <p:nvPr/>
          </p:nvSpPr>
          <p:spPr bwMode="auto">
            <a:xfrm>
              <a:off x="1202" y="1706"/>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13" name="Line 65"/>
            <p:cNvSpPr>
              <a:spLocks noChangeShapeType="1"/>
            </p:cNvSpPr>
            <p:nvPr/>
          </p:nvSpPr>
          <p:spPr bwMode="auto">
            <a:xfrm flipH="1">
              <a:off x="793" y="798"/>
              <a:ext cx="409" cy="409"/>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4" name="Line 66"/>
            <p:cNvSpPr>
              <a:spLocks noChangeShapeType="1"/>
            </p:cNvSpPr>
            <p:nvPr/>
          </p:nvSpPr>
          <p:spPr bwMode="auto">
            <a:xfrm>
              <a:off x="1429" y="798"/>
              <a:ext cx="408" cy="409"/>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5" name="Line 67"/>
            <p:cNvSpPr>
              <a:spLocks noChangeShapeType="1"/>
            </p:cNvSpPr>
            <p:nvPr/>
          </p:nvSpPr>
          <p:spPr bwMode="auto">
            <a:xfrm>
              <a:off x="884" y="1327"/>
              <a:ext cx="318" cy="0"/>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 name="Freeform 68"/>
            <p:cNvSpPr/>
            <p:nvPr/>
          </p:nvSpPr>
          <p:spPr bwMode="auto">
            <a:xfrm>
              <a:off x="1421" y="1322"/>
              <a:ext cx="323" cy="1"/>
            </a:xfrm>
            <a:custGeom>
              <a:avLst/>
              <a:gdLst/>
              <a:ahLst/>
              <a:cxnLst>
                <a:cxn ang="0">
                  <a:pos x="0" y="1"/>
                </a:cxn>
                <a:cxn ang="0">
                  <a:pos x="323" y="0"/>
                </a:cxn>
              </a:cxnLst>
              <a:rect l="0" t="0" r="r" b="b"/>
              <a:pathLst>
                <a:path w="323" h="1">
                  <a:moveTo>
                    <a:pt x="0" y="1"/>
                  </a:moveTo>
                  <a:lnTo>
                    <a:pt x="323" y="0"/>
                  </a:lnTo>
                </a:path>
              </a:pathLst>
            </a:custGeom>
            <a:ln>
              <a:headEnd type="none" w="med" len="med"/>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7" name="Freeform 69"/>
            <p:cNvSpPr/>
            <p:nvPr/>
          </p:nvSpPr>
          <p:spPr bwMode="auto">
            <a:xfrm>
              <a:off x="1312" y="889"/>
              <a:ext cx="4" cy="313"/>
            </a:xfrm>
            <a:custGeom>
              <a:avLst/>
              <a:gdLst/>
              <a:ahLst/>
              <a:cxnLst>
                <a:cxn ang="0">
                  <a:pos x="4" y="0"/>
                </a:cxn>
                <a:cxn ang="0">
                  <a:pos x="0" y="313"/>
                </a:cxn>
              </a:cxnLst>
              <a:rect l="0" t="0" r="r" b="b"/>
              <a:pathLst>
                <a:path w="4" h="313">
                  <a:moveTo>
                    <a:pt x="4" y="0"/>
                  </a:moveTo>
                  <a:lnTo>
                    <a:pt x="0" y="313"/>
                  </a:lnTo>
                </a:path>
              </a:pathLst>
            </a:custGeom>
            <a:ln>
              <a:headEnd type="none" w="med" len="med"/>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8" name="Line 70"/>
            <p:cNvSpPr>
              <a:spLocks noChangeShapeType="1"/>
            </p:cNvSpPr>
            <p:nvPr/>
          </p:nvSpPr>
          <p:spPr bwMode="auto">
            <a:xfrm>
              <a:off x="793" y="1433"/>
              <a:ext cx="409" cy="36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9" name="Line 71"/>
            <p:cNvSpPr>
              <a:spLocks noChangeShapeType="1"/>
            </p:cNvSpPr>
            <p:nvPr/>
          </p:nvSpPr>
          <p:spPr bwMode="auto">
            <a:xfrm>
              <a:off x="1316" y="1433"/>
              <a:ext cx="0" cy="27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20" name="Line 72"/>
            <p:cNvSpPr>
              <a:spLocks noChangeShapeType="1"/>
            </p:cNvSpPr>
            <p:nvPr/>
          </p:nvSpPr>
          <p:spPr bwMode="auto">
            <a:xfrm flipH="1">
              <a:off x="1429" y="1433"/>
              <a:ext cx="408" cy="36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grpSp>
      <p:grpSp>
        <p:nvGrpSpPr>
          <p:cNvPr id="74" name="组合 73"/>
          <p:cNvGrpSpPr/>
          <p:nvPr/>
        </p:nvGrpSpPr>
        <p:grpSpPr>
          <a:xfrm>
            <a:off x="4286248" y="2071678"/>
            <a:ext cx="3429024" cy="357190"/>
            <a:chOff x="4286248" y="2071678"/>
            <a:chExt cx="3429024" cy="357190"/>
          </a:xfrm>
        </p:grpSpPr>
        <p:sp>
          <p:nvSpPr>
            <p:cNvPr id="22" name="矩形 21"/>
            <p:cNvSpPr/>
            <p:nvPr/>
          </p:nvSpPr>
          <p:spPr bwMode="auto">
            <a:xfrm>
              <a:off x="4286248"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3" name="矩形 22"/>
            <p:cNvSpPr/>
            <p:nvPr/>
          </p:nvSpPr>
          <p:spPr bwMode="auto">
            <a:xfrm>
              <a:off x="4857752"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bwMode="auto">
            <a:xfrm>
              <a:off x="5500694"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5" name="矩形 24"/>
            <p:cNvSpPr/>
            <p:nvPr/>
          </p:nvSpPr>
          <p:spPr bwMode="auto">
            <a:xfrm>
              <a:off x="6072198"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6" name="矩形 25"/>
            <p:cNvSpPr/>
            <p:nvPr/>
          </p:nvSpPr>
          <p:spPr bwMode="auto">
            <a:xfrm>
              <a:off x="6715140"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7" name="矩形 26"/>
            <p:cNvSpPr/>
            <p:nvPr/>
          </p:nvSpPr>
          <p:spPr bwMode="auto">
            <a:xfrm>
              <a:off x="7286644"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28" name="直接箭头连接符 27"/>
            <p:cNvCxnSpPr/>
            <p:nvPr/>
          </p:nvCxnSpPr>
          <p:spPr>
            <a:xfrm>
              <a:off x="5072066" y="225265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a:off x="6286512" y="2260592"/>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75" name="组合 74"/>
          <p:cNvGrpSpPr/>
          <p:nvPr/>
        </p:nvGrpSpPr>
        <p:grpSpPr>
          <a:xfrm>
            <a:off x="4286248" y="2714620"/>
            <a:ext cx="3429024" cy="357190"/>
            <a:chOff x="4286248" y="2792552"/>
            <a:chExt cx="3429024" cy="357190"/>
          </a:xfrm>
        </p:grpSpPr>
        <p:sp>
          <p:nvSpPr>
            <p:cNvPr id="32" name="矩形 31"/>
            <p:cNvSpPr/>
            <p:nvPr/>
          </p:nvSpPr>
          <p:spPr bwMode="auto">
            <a:xfrm>
              <a:off x="4286248"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3" name="矩形 32"/>
            <p:cNvSpPr/>
            <p:nvPr/>
          </p:nvSpPr>
          <p:spPr bwMode="auto">
            <a:xfrm>
              <a:off x="4857752"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4" name="矩形 33"/>
            <p:cNvSpPr/>
            <p:nvPr/>
          </p:nvSpPr>
          <p:spPr bwMode="auto">
            <a:xfrm>
              <a:off x="5500694"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5" name="矩形 34"/>
            <p:cNvSpPr/>
            <p:nvPr/>
          </p:nvSpPr>
          <p:spPr bwMode="auto">
            <a:xfrm>
              <a:off x="6072198"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6" name="矩形 35"/>
            <p:cNvSpPr/>
            <p:nvPr/>
          </p:nvSpPr>
          <p:spPr bwMode="auto">
            <a:xfrm>
              <a:off x="6715140"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7" name="矩形 36"/>
            <p:cNvSpPr/>
            <p:nvPr/>
          </p:nvSpPr>
          <p:spPr bwMode="auto">
            <a:xfrm>
              <a:off x="7286644"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38" name="直接箭头连接符 37"/>
            <p:cNvCxnSpPr/>
            <p:nvPr/>
          </p:nvCxnSpPr>
          <p:spPr>
            <a:xfrm>
              <a:off x="5072066" y="2973528"/>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a:off x="6286512" y="2981466"/>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76" name="组合 75"/>
          <p:cNvGrpSpPr/>
          <p:nvPr/>
        </p:nvGrpSpPr>
        <p:grpSpPr>
          <a:xfrm>
            <a:off x="4286248" y="3378200"/>
            <a:ext cx="3429024" cy="357190"/>
            <a:chOff x="4286248" y="3578370"/>
            <a:chExt cx="3429024" cy="357190"/>
          </a:xfrm>
        </p:grpSpPr>
        <p:sp>
          <p:nvSpPr>
            <p:cNvPr id="42" name="矩形 41"/>
            <p:cNvSpPr/>
            <p:nvPr/>
          </p:nvSpPr>
          <p:spPr bwMode="auto">
            <a:xfrm>
              <a:off x="4286248"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3" name="矩形 42"/>
            <p:cNvSpPr/>
            <p:nvPr/>
          </p:nvSpPr>
          <p:spPr bwMode="auto">
            <a:xfrm>
              <a:off x="4857752"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4" name="矩形 43"/>
            <p:cNvSpPr/>
            <p:nvPr/>
          </p:nvSpPr>
          <p:spPr bwMode="auto">
            <a:xfrm>
              <a:off x="5500694"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5" name="矩形 44"/>
            <p:cNvSpPr/>
            <p:nvPr/>
          </p:nvSpPr>
          <p:spPr bwMode="auto">
            <a:xfrm>
              <a:off x="6072198"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6" name="矩形 45"/>
            <p:cNvSpPr/>
            <p:nvPr/>
          </p:nvSpPr>
          <p:spPr bwMode="auto">
            <a:xfrm>
              <a:off x="6715140"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7" name="矩形 46"/>
            <p:cNvSpPr/>
            <p:nvPr/>
          </p:nvSpPr>
          <p:spPr bwMode="auto">
            <a:xfrm>
              <a:off x="7286644"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48" name="直接箭头连接符 47"/>
            <p:cNvCxnSpPr/>
            <p:nvPr/>
          </p:nvCxnSpPr>
          <p:spPr>
            <a:xfrm>
              <a:off x="5072066" y="3759346"/>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9" name="直接箭头连接符 48"/>
            <p:cNvCxnSpPr/>
            <p:nvPr/>
          </p:nvCxnSpPr>
          <p:spPr>
            <a:xfrm>
              <a:off x="6286512" y="376728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78" name="组合 77"/>
          <p:cNvGrpSpPr/>
          <p:nvPr/>
        </p:nvGrpSpPr>
        <p:grpSpPr>
          <a:xfrm>
            <a:off x="4286248" y="4643446"/>
            <a:ext cx="3429024" cy="357190"/>
            <a:chOff x="4286248" y="5072074"/>
            <a:chExt cx="3429024" cy="357190"/>
          </a:xfrm>
        </p:grpSpPr>
        <p:sp>
          <p:nvSpPr>
            <p:cNvPr id="52" name="矩形 51"/>
            <p:cNvSpPr/>
            <p:nvPr/>
          </p:nvSpPr>
          <p:spPr bwMode="auto">
            <a:xfrm>
              <a:off x="4286248"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3" name="矩形 52"/>
            <p:cNvSpPr/>
            <p:nvPr/>
          </p:nvSpPr>
          <p:spPr bwMode="auto">
            <a:xfrm>
              <a:off x="4857752"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4" name="矩形 53"/>
            <p:cNvSpPr/>
            <p:nvPr/>
          </p:nvSpPr>
          <p:spPr bwMode="auto">
            <a:xfrm>
              <a:off x="5500694"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5" name="矩形 54"/>
            <p:cNvSpPr/>
            <p:nvPr/>
          </p:nvSpPr>
          <p:spPr bwMode="auto">
            <a:xfrm>
              <a:off x="6072198"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6" name="矩形 55"/>
            <p:cNvSpPr/>
            <p:nvPr/>
          </p:nvSpPr>
          <p:spPr bwMode="auto">
            <a:xfrm>
              <a:off x="6715140"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7" name="矩形 56"/>
            <p:cNvSpPr/>
            <p:nvPr/>
          </p:nvSpPr>
          <p:spPr bwMode="auto">
            <a:xfrm>
              <a:off x="7286644"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58" name="直接箭头连接符 57"/>
            <p:cNvCxnSpPr/>
            <p:nvPr/>
          </p:nvCxnSpPr>
          <p:spPr>
            <a:xfrm>
              <a:off x="5072066" y="5253050"/>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9" name="直接箭头连接符 58"/>
            <p:cNvCxnSpPr/>
            <p:nvPr/>
          </p:nvCxnSpPr>
          <p:spPr>
            <a:xfrm>
              <a:off x="6286512" y="5260988"/>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77" name="组合 76"/>
          <p:cNvGrpSpPr/>
          <p:nvPr/>
        </p:nvGrpSpPr>
        <p:grpSpPr>
          <a:xfrm>
            <a:off x="4286248" y="4000504"/>
            <a:ext cx="4714908" cy="357190"/>
            <a:chOff x="4286248" y="4364188"/>
            <a:chExt cx="4714908" cy="357190"/>
          </a:xfrm>
        </p:grpSpPr>
        <p:sp>
          <p:nvSpPr>
            <p:cNvPr id="62" name="矩形 61"/>
            <p:cNvSpPr/>
            <p:nvPr/>
          </p:nvSpPr>
          <p:spPr bwMode="auto">
            <a:xfrm>
              <a:off x="4286248"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3" name="矩形 62"/>
            <p:cNvSpPr/>
            <p:nvPr/>
          </p:nvSpPr>
          <p:spPr bwMode="auto">
            <a:xfrm>
              <a:off x="4857752"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4" name="矩形 63"/>
            <p:cNvSpPr/>
            <p:nvPr/>
          </p:nvSpPr>
          <p:spPr bwMode="auto">
            <a:xfrm>
              <a:off x="5500694"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5" name="矩形 64"/>
            <p:cNvSpPr/>
            <p:nvPr/>
          </p:nvSpPr>
          <p:spPr bwMode="auto">
            <a:xfrm>
              <a:off x="6072198"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6" name="矩形 65"/>
            <p:cNvSpPr/>
            <p:nvPr/>
          </p:nvSpPr>
          <p:spPr bwMode="auto">
            <a:xfrm>
              <a:off x="6715140"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7" name="矩形 66"/>
            <p:cNvSpPr/>
            <p:nvPr/>
          </p:nvSpPr>
          <p:spPr bwMode="auto">
            <a:xfrm>
              <a:off x="7286644"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68" name="直接箭头连接符 67"/>
            <p:cNvCxnSpPr/>
            <p:nvPr/>
          </p:nvCxnSpPr>
          <p:spPr>
            <a:xfrm>
              <a:off x="5072066" y="454516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69" name="直接箭头连接符 68"/>
            <p:cNvCxnSpPr/>
            <p:nvPr/>
          </p:nvCxnSpPr>
          <p:spPr>
            <a:xfrm>
              <a:off x="6286512" y="4553102"/>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71" name="矩形 70"/>
            <p:cNvSpPr/>
            <p:nvPr/>
          </p:nvSpPr>
          <p:spPr bwMode="auto">
            <a:xfrm>
              <a:off x="8001024"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72" name="矩形 71"/>
            <p:cNvSpPr/>
            <p:nvPr/>
          </p:nvSpPr>
          <p:spPr bwMode="auto">
            <a:xfrm>
              <a:off x="8572528"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73" name="直接箭头连接符 72"/>
            <p:cNvCxnSpPr/>
            <p:nvPr/>
          </p:nvCxnSpPr>
          <p:spPr>
            <a:xfrm>
              <a:off x="7572396" y="4553102"/>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100" name="组合 99"/>
          <p:cNvGrpSpPr/>
          <p:nvPr/>
        </p:nvGrpSpPr>
        <p:grpSpPr>
          <a:xfrm>
            <a:off x="2571736" y="1928802"/>
            <a:ext cx="1714512" cy="3214710"/>
            <a:chOff x="2571736" y="1928802"/>
            <a:chExt cx="1714512" cy="3214710"/>
          </a:xfrm>
        </p:grpSpPr>
        <p:sp>
          <p:nvSpPr>
            <p:cNvPr id="79" name="矩形 78"/>
            <p:cNvSpPr/>
            <p:nvPr/>
          </p:nvSpPr>
          <p:spPr bwMode="auto">
            <a:xfrm>
              <a:off x="2954326" y="1928802"/>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0</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80" name="矩形 79"/>
            <p:cNvSpPr/>
            <p:nvPr/>
          </p:nvSpPr>
          <p:spPr bwMode="auto">
            <a:xfrm>
              <a:off x="3525830" y="1928802"/>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81" name="TextBox 80"/>
            <p:cNvSpPr txBox="1"/>
            <p:nvPr/>
          </p:nvSpPr>
          <p:spPr>
            <a:xfrm>
              <a:off x="2571736" y="2097078"/>
              <a:ext cx="357190"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cxnSp>
          <p:nvCxnSpPr>
            <p:cNvPr id="83" name="直接箭头连接符 82"/>
            <p:cNvCxnSpPr/>
            <p:nvPr/>
          </p:nvCxnSpPr>
          <p:spPr>
            <a:xfrm>
              <a:off x="3714744" y="2265354"/>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矩形 83"/>
            <p:cNvSpPr/>
            <p:nvPr/>
          </p:nvSpPr>
          <p:spPr bwMode="auto">
            <a:xfrm>
              <a:off x="2954326" y="257174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1</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85" name="矩形 84"/>
            <p:cNvSpPr/>
            <p:nvPr/>
          </p:nvSpPr>
          <p:spPr bwMode="auto">
            <a:xfrm>
              <a:off x="3525830" y="257174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86" name="TextBox 85"/>
            <p:cNvSpPr txBox="1"/>
            <p:nvPr/>
          </p:nvSpPr>
          <p:spPr>
            <a:xfrm>
              <a:off x="2571736" y="2740020"/>
              <a:ext cx="357190" cy="307777"/>
            </a:xfrm>
            <a:prstGeom prst="rect">
              <a:avLst/>
            </a:prstGeom>
            <a:noFill/>
          </p:spPr>
          <p:txBody>
            <a:bodyPr wrap="square" lIns="0" tIns="0" rIns="0" bIns="0" rtlCol="0">
              <a:spAutoFit/>
            </a:bodyPr>
            <a:lstStyle/>
            <a:p>
              <a:r>
                <a:rPr lang="en-US" altLang="zh-CN" sz="2000" dirty="0" smtClean="0"/>
                <a:t>1</a:t>
              </a:r>
              <a:endParaRPr lang="zh-CN" altLang="en-US" sz="2000" dirty="0"/>
            </a:p>
          </p:txBody>
        </p:sp>
        <p:cxnSp>
          <p:nvCxnSpPr>
            <p:cNvPr id="87" name="直接箭头连接符 86"/>
            <p:cNvCxnSpPr/>
            <p:nvPr/>
          </p:nvCxnSpPr>
          <p:spPr>
            <a:xfrm>
              <a:off x="3714744" y="2908296"/>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8" name="矩形 87"/>
            <p:cNvSpPr/>
            <p:nvPr/>
          </p:nvSpPr>
          <p:spPr bwMode="auto">
            <a:xfrm>
              <a:off x="2954326" y="3214686"/>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2</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89" name="矩形 88"/>
            <p:cNvSpPr/>
            <p:nvPr/>
          </p:nvSpPr>
          <p:spPr bwMode="auto">
            <a:xfrm>
              <a:off x="3525830" y="3214686"/>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90" name="TextBox 89"/>
            <p:cNvSpPr txBox="1"/>
            <p:nvPr/>
          </p:nvSpPr>
          <p:spPr>
            <a:xfrm>
              <a:off x="2571736" y="3382962"/>
              <a:ext cx="357190" cy="307777"/>
            </a:xfrm>
            <a:prstGeom prst="rect">
              <a:avLst/>
            </a:prstGeom>
            <a:noFill/>
          </p:spPr>
          <p:txBody>
            <a:bodyPr wrap="square" lIns="0" tIns="0" rIns="0" bIns="0" rtlCol="0">
              <a:spAutoFit/>
            </a:bodyPr>
            <a:lstStyle/>
            <a:p>
              <a:r>
                <a:rPr lang="en-US" altLang="zh-CN" sz="2000" dirty="0" smtClean="0"/>
                <a:t>2</a:t>
              </a:r>
              <a:endParaRPr lang="zh-CN" altLang="en-US" sz="2000" dirty="0"/>
            </a:p>
          </p:txBody>
        </p:sp>
        <p:cxnSp>
          <p:nvCxnSpPr>
            <p:cNvPr id="91" name="直接箭头连接符 90"/>
            <p:cNvCxnSpPr/>
            <p:nvPr/>
          </p:nvCxnSpPr>
          <p:spPr>
            <a:xfrm>
              <a:off x="3714744" y="3551238"/>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2" name="矩形 91"/>
            <p:cNvSpPr/>
            <p:nvPr/>
          </p:nvSpPr>
          <p:spPr bwMode="auto">
            <a:xfrm>
              <a:off x="2954326" y="3857628"/>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3</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93" name="矩形 92"/>
            <p:cNvSpPr/>
            <p:nvPr/>
          </p:nvSpPr>
          <p:spPr bwMode="auto">
            <a:xfrm>
              <a:off x="3525830" y="3857628"/>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94" name="TextBox 93"/>
            <p:cNvSpPr txBox="1"/>
            <p:nvPr/>
          </p:nvSpPr>
          <p:spPr>
            <a:xfrm>
              <a:off x="2571736" y="4025904"/>
              <a:ext cx="357190" cy="307777"/>
            </a:xfrm>
            <a:prstGeom prst="rect">
              <a:avLst/>
            </a:prstGeom>
            <a:noFill/>
          </p:spPr>
          <p:txBody>
            <a:bodyPr wrap="square" lIns="0" tIns="0" rIns="0" bIns="0" rtlCol="0">
              <a:spAutoFit/>
            </a:bodyPr>
            <a:lstStyle/>
            <a:p>
              <a:r>
                <a:rPr lang="en-US" altLang="zh-CN" sz="2000" dirty="0" smtClean="0"/>
                <a:t>3</a:t>
              </a:r>
              <a:endParaRPr lang="zh-CN" altLang="en-US" sz="2000" dirty="0"/>
            </a:p>
          </p:txBody>
        </p:sp>
        <p:cxnSp>
          <p:nvCxnSpPr>
            <p:cNvPr id="95" name="直接箭头连接符 94"/>
            <p:cNvCxnSpPr/>
            <p:nvPr/>
          </p:nvCxnSpPr>
          <p:spPr>
            <a:xfrm>
              <a:off x="3714744" y="4194180"/>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6" name="矩形 95"/>
            <p:cNvSpPr/>
            <p:nvPr/>
          </p:nvSpPr>
          <p:spPr bwMode="auto">
            <a:xfrm>
              <a:off x="2954326" y="4500570"/>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4</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97" name="矩形 96"/>
            <p:cNvSpPr/>
            <p:nvPr/>
          </p:nvSpPr>
          <p:spPr bwMode="auto">
            <a:xfrm>
              <a:off x="3525830" y="4500570"/>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98" name="TextBox 97"/>
            <p:cNvSpPr txBox="1"/>
            <p:nvPr/>
          </p:nvSpPr>
          <p:spPr>
            <a:xfrm>
              <a:off x="2571736" y="4668846"/>
              <a:ext cx="357190" cy="307777"/>
            </a:xfrm>
            <a:prstGeom prst="rect">
              <a:avLst/>
            </a:prstGeom>
            <a:noFill/>
          </p:spPr>
          <p:txBody>
            <a:bodyPr wrap="square" lIns="0" tIns="0" rIns="0" bIns="0" rtlCol="0">
              <a:spAutoFit/>
            </a:bodyPr>
            <a:lstStyle/>
            <a:p>
              <a:r>
                <a:rPr lang="en-US" altLang="zh-CN" sz="2000" dirty="0" smtClean="0"/>
                <a:t>4</a:t>
              </a:r>
              <a:endParaRPr lang="zh-CN" altLang="en-US" sz="2000" dirty="0"/>
            </a:p>
          </p:txBody>
        </p:sp>
        <p:cxnSp>
          <p:nvCxnSpPr>
            <p:cNvPr id="99" name="直接箭头连接符 98"/>
            <p:cNvCxnSpPr/>
            <p:nvPr/>
          </p:nvCxnSpPr>
          <p:spPr>
            <a:xfrm>
              <a:off x="3714744" y="4837122"/>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25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57158" y="214290"/>
            <a:ext cx="8501122" cy="461665"/>
          </a:xfrm>
          <a:prstGeom prst="rect">
            <a:avLst/>
          </a:prstGeom>
          <a:noFill/>
          <a:ln w="9525">
            <a:noFill/>
            <a:miter lim="800000"/>
          </a:ln>
          <a:effectLst/>
        </p:spPr>
        <p:txBody>
          <a:bodyPr wrap="square">
            <a:spAutoFit/>
          </a:bodyPr>
          <a:lstStyle/>
          <a:p>
            <a:pPr algn="l">
              <a:spcBef>
                <a:spcPct val="50000"/>
              </a:spcBef>
            </a:pPr>
            <a:r>
              <a:rPr kumimoji="1" lang="zh-CN" altLang="en-US" dirty="0">
                <a:ea typeface="楷体" panose="02010609060101010101" pitchFamily="49" charset="-122"/>
                <a:cs typeface="Times New Roman" panose="02020603050405020304" pitchFamily="18" charset="0"/>
              </a:rPr>
              <a:t>　　</a:t>
            </a:r>
            <a:r>
              <a:rPr kumimoji="1" lang="zh-CN" altLang="en-US" dirty="0" smtClean="0">
                <a:ea typeface="楷体" panose="02010609060101010101" pitchFamily="49" charset="-122"/>
                <a:cs typeface="Times New Roman" panose="02020603050405020304" pitchFamily="18" charset="0"/>
              </a:rPr>
              <a:t>邻接表是</a:t>
            </a:r>
            <a:r>
              <a:rPr kumimoji="1" lang="zh-CN" altLang="en-US" dirty="0">
                <a:ea typeface="楷体" panose="02010609060101010101" pitchFamily="49" charset="-122"/>
                <a:cs typeface="Times New Roman" panose="02020603050405020304" pitchFamily="18" charset="0"/>
              </a:rPr>
              <a:t>一种</a:t>
            </a:r>
            <a:r>
              <a:rPr kumimoji="1" lang="zh-CN" altLang="en-US" dirty="0">
                <a:solidFill>
                  <a:srgbClr val="FF00FF"/>
                </a:solidFill>
                <a:ea typeface="楷体" panose="02010609060101010101" pitchFamily="49" charset="-122"/>
                <a:cs typeface="Times New Roman" panose="02020603050405020304" pitchFamily="18" charset="0"/>
              </a:rPr>
              <a:t>顺序分配与链式分配相结合</a:t>
            </a:r>
            <a:r>
              <a:rPr kumimoji="1" lang="zh-CN" altLang="en-US" dirty="0">
                <a:ea typeface="楷体" panose="02010609060101010101" pitchFamily="49" charset="-122"/>
                <a:cs typeface="Times New Roman" panose="02020603050405020304" pitchFamily="18" charset="0"/>
              </a:rPr>
              <a:t>的存储方法</a:t>
            </a:r>
            <a:r>
              <a:rPr kumimoji="1" lang="zh-CN" altLang="en-US" dirty="0" smtClean="0">
                <a:ea typeface="楷体" panose="02010609060101010101" pitchFamily="49" charset="-122"/>
                <a:cs typeface="Times New Roman" panose="02020603050405020304" pitchFamily="18" charset="0"/>
              </a:rPr>
              <a:t>。</a:t>
            </a:r>
            <a:r>
              <a:rPr kumimoji="1" lang="zh-CN" altLang="en-US" dirty="0">
                <a:ea typeface="楷体" panose="02010609060101010101" pitchFamily="49" charset="-122"/>
                <a:cs typeface="Times New Roman" panose="02020603050405020304" pitchFamily="18" charset="0"/>
              </a:rPr>
              <a:t>　</a:t>
            </a:r>
            <a:endParaRPr kumimoji="1" lang="zh-CN" altLang="en-US" dirty="0">
              <a:solidFill>
                <a:srgbClr val="0A0A0E"/>
              </a:solidFill>
              <a:ea typeface="楷体" panose="02010609060101010101" pitchFamily="49" charset="-122"/>
              <a:cs typeface="Times New Roman" panose="02020603050405020304" pitchFamily="18" charset="0"/>
            </a:endParaRPr>
          </a:p>
        </p:txBody>
      </p:sp>
      <p:grpSp>
        <p:nvGrpSpPr>
          <p:cNvPr id="2" name="组合 5"/>
          <p:cNvGrpSpPr/>
          <p:nvPr/>
        </p:nvGrpSpPr>
        <p:grpSpPr>
          <a:xfrm>
            <a:off x="4071934" y="907580"/>
            <a:ext cx="3429024" cy="357190"/>
            <a:chOff x="4286248" y="2071678"/>
            <a:chExt cx="3429024" cy="357190"/>
          </a:xfrm>
        </p:grpSpPr>
        <p:sp>
          <p:nvSpPr>
            <p:cNvPr id="7" name="矩形 6"/>
            <p:cNvSpPr/>
            <p:nvPr/>
          </p:nvSpPr>
          <p:spPr bwMode="auto">
            <a:xfrm>
              <a:off x="4286248"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 name="矩形 7"/>
            <p:cNvSpPr/>
            <p:nvPr/>
          </p:nvSpPr>
          <p:spPr bwMode="auto">
            <a:xfrm>
              <a:off x="4857752"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bwMode="auto">
            <a:xfrm>
              <a:off x="5500694"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0" name="矩形 9"/>
            <p:cNvSpPr/>
            <p:nvPr/>
          </p:nvSpPr>
          <p:spPr bwMode="auto">
            <a:xfrm>
              <a:off x="6072198"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1" name="矩形 10"/>
            <p:cNvSpPr/>
            <p:nvPr/>
          </p:nvSpPr>
          <p:spPr bwMode="auto">
            <a:xfrm>
              <a:off x="6715140"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2" name="矩形 11"/>
            <p:cNvSpPr/>
            <p:nvPr/>
          </p:nvSpPr>
          <p:spPr bwMode="auto">
            <a:xfrm>
              <a:off x="7286644"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13" name="直接箭头连接符 12"/>
            <p:cNvCxnSpPr/>
            <p:nvPr/>
          </p:nvCxnSpPr>
          <p:spPr>
            <a:xfrm>
              <a:off x="5072066" y="225265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直接箭头连接符 13"/>
            <p:cNvCxnSpPr/>
            <p:nvPr/>
          </p:nvCxnSpPr>
          <p:spPr>
            <a:xfrm>
              <a:off x="6286512" y="2260592"/>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3" name="组合 14"/>
          <p:cNvGrpSpPr/>
          <p:nvPr/>
        </p:nvGrpSpPr>
        <p:grpSpPr>
          <a:xfrm>
            <a:off x="4071934" y="1550522"/>
            <a:ext cx="3429024" cy="357190"/>
            <a:chOff x="4286248" y="2792552"/>
            <a:chExt cx="3429024" cy="357190"/>
          </a:xfrm>
        </p:grpSpPr>
        <p:sp>
          <p:nvSpPr>
            <p:cNvPr id="16" name="矩形 15"/>
            <p:cNvSpPr/>
            <p:nvPr/>
          </p:nvSpPr>
          <p:spPr bwMode="auto">
            <a:xfrm>
              <a:off x="4286248"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7" name="矩形 16"/>
            <p:cNvSpPr/>
            <p:nvPr/>
          </p:nvSpPr>
          <p:spPr bwMode="auto">
            <a:xfrm>
              <a:off x="4857752"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8" name="矩形 17"/>
            <p:cNvSpPr/>
            <p:nvPr/>
          </p:nvSpPr>
          <p:spPr bwMode="auto">
            <a:xfrm>
              <a:off x="5500694"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9" name="矩形 18"/>
            <p:cNvSpPr/>
            <p:nvPr/>
          </p:nvSpPr>
          <p:spPr bwMode="auto">
            <a:xfrm>
              <a:off x="6072198"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0" name="矩形 19"/>
            <p:cNvSpPr/>
            <p:nvPr/>
          </p:nvSpPr>
          <p:spPr bwMode="auto">
            <a:xfrm>
              <a:off x="6715140" y="279255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1" name="矩形 20"/>
            <p:cNvSpPr/>
            <p:nvPr/>
          </p:nvSpPr>
          <p:spPr bwMode="auto">
            <a:xfrm>
              <a:off x="7286644" y="279255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22" name="直接箭头连接符 21"/>
            <p:cNvCxnSpPr/>
            <p:nvPr/>
          </p:nvCxnSpPr>
          <p:spPr>
            <a:xfrm>
              <a:off x="5072066" y="2973528"/>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a:off x="6286512" y="2981466"/>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4" name="组合 23"/>
          <p:cNvGrpSpPr/>
          <p:nvPr/>
        </p:nvGrpSpPr>
        <p:grpSpPr>
          <a:xfrm>
            <a:off x="4071934" y="2214102"/>
            <a:ext cx="3429024" cy="357190"/>
            <a:chOff x="4286248" y="3578370"/>
            <a:chExt cx="3429024" cy="357190"/>
          </a:xfrm>
        </p:grpSpPr>
        <p:sp>
          <p:nvSpPr>
            <p:cNvPr id="25" name="矩形 24"/>
            <p:cNvSpPr/>
            <p:nvPr/>
          </p:nvSpPr>
          <p:spPr bwMode="auto">
            <a:xfrm>
              <a:off x="4286248"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6" name="矩形 25"/>
            <p:cNvSpPr/>
            <p:nvPr/>
          </p:nvSpPr>
          <p:spPr bwMode="auto">
            <a:xfrm>
              <a:off x="4857752"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7" name="矩形 26"/>
            <p:cNvSpPr/>
            <p:nvPr/>
          </p:nvSpPr>
          <p:spPr bwMode="auto">
            <a:xfrm>
              <a:off x="5500694"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8" name="矩形 27"/>
            <p:cNvSpPr/>
            <p:nvPr/>
          </p:nvSpPr>
          <p:spPr bwMode="auto">
            <a:xfrm>
              <a:off x="6072198"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9" name="矩形 28"/>
            <p:cNvSpPr/>
            <p:nvPr/>
          </p:nvSpPr>
          <p:spPr bwMode="auto">
            <a:xfrm>
              <a:off x="6715140" y="357837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0" name="矩形 29"/>
            <p:cNvSpPr/>
            <p:nvPr/>
          </p:nvSpPr>
          <p:spPr bwMode="auto">
            <a:xfrm>
              <a:off x="7286644" y="35783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31" name="直接箭头连接符 30"/>
            <p:cNvCxnSpPr/>
            <p:nvPr/>
          </p:nvCxnSpPr>
          <p:spPr>
            <a:xfrm>
              <a:off x="5072066" y="3759346"/>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a:off x="6286512" y="376728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5" name="组合 32"/>
          <p:cNvGrpSpPr/>
          <p:nvPr/>
        </p:nvGrpSpPr>
        <p:grpSpPr>
          <a:xfrm>
            <a:off x="4071934" y="3479348"/>
            <a:ext cx="3429024" cy="357190"/>
            <a:chOff x="4286248" y="5072074"/>
            <a:chExt cx="3429024" cy="357190"/>
          </a:xfrm>
        </p:grpSpPr>
        <p:sp>
          <p:nvSpPr>
            <p:cNvPr id="34" name="矩形 33"/>
            <p:cNvSpPr/>
            <p:nvPr/>
          </p:nvSpPr>
          <p:spPr bwMode="auto">
            <a:xfrm>
              <a:off x="4286248"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5" name="矩形 34"/>
            <p:cNvSpPr/>
            <p:nvPr/>
          </p:nvSpPr>
          <p:spPr bwMode="auto">
            <a:xfrm>
              <a:off x="4857752"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6" name="矩形 35"/>
            <p:cNvSpPr/>
            <p:nvPr/>
          </p:nvSpPr>
          <p:spPr bwMode="auto">
            <a:xfrm>
              <a:off x="5500694"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7" name="矩形 36"/>
            <p:cNvSpPr/>
            <p:nvPr/>
          </p:nvSpPr>
          <p:spPr bwMode="auto">
            <a:xfrm>
              <a:off x="6072198"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8" name="矩形 37"/>
            <p:cNvSpPr/>
            <p:nvPr/>
          </p:nvSpPr>
          <p:spPr bwMode="auto">
            <a:xfrm>
              <a:off x="6715140" y="507207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9" name="矩形 38"/>
            <p:cNvSpPr/>
            <p:nvPr/>
          </p:nvSpPr>
          <p:spPr bwMode="auto">
            <a:xfrm>
              <a:off x="7286644" y="507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40" name="直接箭头连接符 39"/>
            <p:cNvCxnSpPr/>
            <p:nvPr/>
          </p:nvCxnSpPr>
          <p:spPr>
            <a:xfrm>
              <a:off x="5072066" y="5253050"/>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a:off x="6286512" y="5260988"/>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6" name="组合 41"/>
          <p:cNvGrpSpPr/>
          <p:nvPr/>
        </p:nvGrpSpPr>
        <p:grpSpPr>
          <a:xfrm>
            <a:off x="4071934" y="2836406"/>
            <a:ext cx="4714908" cy="357190"/>
            <a:chOff x="4286248" y="4364188"/>
            <a:chExt cx="4714908" cy="357190"/>
          </a:xfrm>
        </p:grpSpPr>
        <p:sp>
          <p:nvSpPr>
            <p:cNvPr id="43" name="矩形 42"/>
            <p:cNvSpPr/>
            <p:nvPr/>
          </p:nvSpPr>
          <p:spPr bwMode="auto">
            <a:xfrm>
              <a:off x="4286248"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4" name="矩形 43"/>
            <p:cNvSpPr/>
            <p:nvPr/>
          </p:nvSpPr>
          <p:spPr bwMode="auto">
            <a:xfrm>
              <a:off x="4857752"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5" name="矩形 44"/>
            <p:cNvSpPr/>
            <p:nvPr/>
          </p:nvSpPr>
          <p:spPr bwMode="auto">
            <a:xfrm>
              <a:off x="5500694"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6" name="矩形 45"/>
            <p:cNvSpPr/>
            <p:nvPr/>
          </p:nvSpPr>
          <p:spPr bwMode="auto">
            <a:xfrm>
              <a:off x="6072198"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7" name="矩形 46"/>
            <p:cNvSpPr/>
            <p:nvPr/>
          </p:nvSpPr>
          <p:spPr bwMode="auto">
            <a:xfrm>
              <a:off x="6715140"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8" name="矩形 47"/>
            <p:cNvSpPr/>
            <p:nvPr/>
          </p:nvSpPr>
          <p:spPr bwMode="auto">
            <a:xfrm>
              <a:off x="7286644"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49" name="直接箭头连接符 48"/>
            <p:cNvCxnSpPr/>
            <p:nvPr/>
          </p:nvCxnSpPr>
          <p:spPr>
            <a:xfrm>
              <a:off x="5072066" y="454516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0" name="直接箭头连接符 49"/>
            <p:cNvCxnSpPr/>
            <p:nvPr/>
          </p:nvCxnSpPr>
          <p:spPr>
            <a:xfrm>
              <a:off x="6286512" y="4553102"/>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51" name="矩形 50"/>
            <p:cNvSpPr/>
            <p:nvPr/>
          </p:nvSpPr>
          <p:spPr bwMode="auto">
            <a:xfrm>
              <a:off x="8001024" y="436418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2" name="矩形 51"/>
            <p:cNvSpPr/>
            <p:nvPr/>
          </p:nvSpPr>
          <p:spPr bwMode="auto">
            <a:xfrm>
              <a:off x="8572528" y="436418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53" name="直接箭头连接符 52"/>
            <p:cNvCxnSpPr/>
            <p:nvPr/>
          </p:nvCxnSpPr>
          <p:spPr>
            <a:xfrm>
              <a:off x="7572396" y="4553102"/>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grpSp>
        <p:nvGrpSpPr>
          <p:cNvPr id="15" name="组合 53"/>
          <p:cNvGrpSpPr/>
          <p:nvPr/>
        </p:nvGrpSpPr>
        <p:grpSpPr>
          <a:xfrm>
            <a:off x="2357422" y="764704"/>
            <a:ext cx="1714512" cy="3214710"/>
            <a:chOff x="2571736" y="1928802"/>
            <a:chExt cx="1714512" cy="3214710"/>
          </a:xfrm>
        </p:grpSpPr>
        <p:sp>
          <p:nvSpPr>
            <p:cNvPr id="55" name="矩形 54"/>
            <p:cNvSpPr/>
            <p:nvPr/>
          </p:nvSpPr>
          <p:spPr bwMode="auto">
            <a:xfrm>
              <a:off x="2954326" y="1928802"/>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0</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56" name="矩形 55"/>
            <p:cNvSpPr/>
            <p:nvPr/>
          </p:nvSpPr>
          <p:spPr bwMode="auto">
            <a:xfrm>
              <a:off x="3525830" y="1928802"/>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57" name="TextBox 56"/>
            <p:cNvSpPr txBox="1"/>
            <p:nvPr/>
          </p:nvSpPr>
          <p:spPr>
            <a:xfrm>
              <a:off x="2571736" y="2097078"/>
              <a:ext cx="357190"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cxnSp>
          <p:nvCxnSpPr>
            <p:cNvPr id="58" name="直接箭头连接符 57"/>
            <p:cNvCxnSpPr/>
            <p:nvPr/>
          </p:nvCxnSpPr>
          <p:spPr>
            <a:xfrm>
              <a:off x="3714744" y="2265354"/>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bwMode="auto">
            <a:xfrm>
              <a:off x="2954326" y="257174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1</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0" name="矩形 59"/>
            <p:cNvSpPr/>
            <p:nvPr/>
          </p:nvSpPr>
          <p:spPr bwMode="auto">
            <a:xfrm>
              <a:off x="3525830" y="257174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61" name="TextBox 60"/>
            <p:cNvSpPr txBox="1"/>
            <p:nvPr/>
          </p:nvSpPr>
          <p:spPr>
            <a:xfrm>
              <a:off x="2571736" y="2740020"/>
              <a:ext cx="357190" cy="307777"/>
            </a:xfrm>
            <a:prstGeom prst="rect">
              <a:avLst/>
            </a:prstGeom>
            <a:noFill/>
          </p:spPr>
          <p:txBody>
            <a:bodyPr wrap="square" lIns="0" tIns="0" rIns="0" bIns="0" rtlCol="0">
              <a:spAutoFit/>
            </a:bodyPr>
            <a:lstStyle/>
            <a:p>
              <a:r>
                <a:rPr lang="en-US" altLang="zh-CN" sz="2000" dirty="0" smtClean="0"/>
                <a:t>1</a:t>
              </a:r>
              <a:endParaRPr lang="zh-CN" altLang="en-US" sz="2000" dirty="0"/>
            </a:p>
          </p:txBody>
        </p:sp>
        <p:cxnSp>
          <p:nvCxnSpPr>
            <p:cNvPr id="62" name="直接箭头连接符 61"/>
            <p:cNvCxnSpPr/>
            <p:nvPr/>
          </p:nvCxnSpPr>
          <p:spPr>
            <a:xfrm>
              <a:off x="3714744" y="2908296"/>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3" name="矩形 62"/>
            <p:cNvSpPr/>
            <p:nvPr/>
          </p:nvSpPr>
          <p:spPr bwMode="auto">
            <a:xfrm>
              <a:off x="2954326" y="3214686"/>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2</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4" name="矩形 63"/>
            <p:cNvSpPr/>
            <p:nvPr/>
          </p:nvSpPr>
          <p:spPr bwMode="auto">
            <a:xfrm>
              <a:off x="3525830" y="3214686"/>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65" name="TextBox 64"/>
            <p:cNvSpPr txBox="1"/>
            <p:nvPr/>
          </p:nvSpPr>
          <p:spPr>
            <a:xfrm>
              <a:off x="2571736" y="3382962"/>
              <a:ext cx="357190" cy="307777"/>
            </a:xfrm>
            <a:prstGeom prst="rect">
              <a:avLst/>
            </a:prstGeom>
            <a:noFill/>
          </p:spPr>
          <p:txBody>
            <a:bodyPr wrap="square" lIns="0" tIns="0" rIns="0" bIns="0" rtlCol="0">
              <a:spAutoFit/>
            </a:bodyPr>
            <a:lstStyle/>
            <a:p>
              <a:r>
                <a:rPr lang="en-US" altLang="zh-CN" sz="2000" dirty="0" smtClean="0"/>
                <a:t>2</a:t>
              </a:r>
              <a:endParaRPr lang="zh-CN" altLang="en-US" sz="2000" dirty="0"/>
            </a:p>
          </p:txBody>
        </p:sp>
        <p:cxnSp>
          <p:nvCxnSpPr>
            <p:cNvPr id="66" name="直接箭头连接符 65"/>
            <p:cNvCxnSpPr/>
            <p:nvPr/>
          </p:nvCxnSpPr>
          <p:spPr>
            <a:xfrm>
              <a:off x="3714744" y="3551238"/>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7" name="矩形 66"/>
            <p:cNvSpPr/>
            <p:nvPr/>
          </p:nvSpPr>
          <p:spPr bwMode="auto">
            <a:xfrm>
              <a:off x="2954326" y="3857628"/>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3</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8" name="矩形 67"/>
            <p:cNvSpPr/>
            <p:nvPr/>
          </p:nvSpPr>
          <p:spPr bwMode="auto">
            <a:xfrm>
              <a:off x="3525830" y="3857628"/>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69" name="TextBox 68"/>
            <p:cNvSpPr txBox="1"/>
            <p:nvPr/>
          </p:nvSpPr>
          <p:spPr>
            <a:xfrm>
              <a:off x="2571736" y="4025904"/>
              <a:ext cx="357190" cy="307777"/>
            </a:xfrm>
            <a:prstGeom prst="rect">
              <a:avLst/>
            </a:prstGeom>
            <a:noFill/>
          </p:spPr>
          <p:txBody>
            <a:bodyPr wrap="square" lIns="0" tIns="0" rIns="0" bIns="0" rtlCol="0">
              <a:spAutoFit/>
            </a:bodyPr>
            <a:lstStyle/>
            <a:p>
              <a:r>
                <a:rPr lang="en-US" altLang="zh-CN" sz="2000" dirty="0" smtClean="0"/>
                <a:t>3</a:t>
              </a:r>
              <a:endParaRPr lang="zh-CN" altLang="en-US" sz="2000" dirty="0"/>
            </a:p>
          </p:txBody>
        </p:sp>
        <p:cxnSp>
          <p:nvCxnSpPr>
            <p:cNvPr id="70" name="直接箭头连接符 69"/>
            <p:cNvCxnSpPr/>
            <p:nvPr/>
          </p:nvCxnSpPr>
          <p:spPr>
            <a:xfrm>
              <a:off x="3714744" y="4194180"/>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1" name="矩形 70"/>
            <p:cNvSpPr/>
            <p:nvPr/>
          </p:nvSpPr>
          <p:spPr bwMode="auto">
            <a:xfrm>
              <a:off x="2954326" y="4500570"/>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4</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72" name="矩形 71"/>
            <p:cNvSpPr/>
            <p:nvPr/>
          </p:nvSpPr>
          <p:spPr bwMode="auto">
            <a:xfrm>
              <a:off x="3525830" y="4500570"/>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73" name="TextBox 72"/>
            <p:cNvSpPr txBox="1"/>
            <p:nvPr/>
          </p:nvSpPr>
          <p:spPr>
            <a:xfrm>
              <a:off x="2571736" y="4668846"/>
              <a:ext cx="357190" cy="307777"/>
            </a:xfrm>
            <a:prstGeom prst="rect">
              <a:avLst/>
            </a:prstGeom>
            <a:noFill/>
          </p:spPr>
          <p:txBody>
            <a:bodyPr wrap="square" lIns="0" tIns="0" rIns="0" bIns="0" rtlCol="0">
              <a:spAutoFit/>
            </a:bodyPr>
            <a:lstStyle/>
            <a:p>
              <a:r>
                <a:rPr lang="en-US" altLang="zh-CN" sz="2000" dirty="0" smtClean="0"/>
                <a:t>4</a:t>
              </a:r>
              <a:endParaRPr lang="zh-CN" altLang="en-US" sz="2000" dirty="0"/>
            </a:p>
          </p:txBody>
        </p:sp>
        <p:cxnSp>
          <p:nvCxnSpPr>
            <p:cNvPr id="74" name="直接箭头连接符 73"/>
            <p:cNvCxnSpPr/>
            <p:nvPr/>
          </p:nvCxnSpPr>
          <p:spPr>
            <a:xfrm>
              <a:off x="3714744" y="4837122"/>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组合 76"/>
          <p:cNvGrpSpPr/>
          <p:nvPr/>
        </p:nvGrpSpPr>
        <p:grpSpPr>
          <a:xfrm>
            <a:off x="500034" y="2050588"/>
            <a:ext cx="1857388" cy="707886"/>
            <a:chOff x="500034" y="2500306"/>
            <a:chExt cx="1857388" cy="707886"/>
          </a:xfrm>
        </p:grpSpPr>
        <p:sp>
          <p:nvSpPr>
            <p:cNvPr id="75" name="TextBox 74"/>
            <p:cNvSpPr txBox="1"/>
            <p:nvPr/>
          </p:nvSpPr>
          <p:spPr>
            <a:xfrm>
              <a:off x="500034" y="2500306"/>
              <a:ext cx="1071570" cy="707886"/>
            </a:xfrm>
            <a:prstGeom prst="rect">
              <a:avLst/>
            </a:prstGeom>
            <a:noFill/>
          </p:spPr>
          <p:txBody>
            <a:bodyPr wrap="square" rtlCol="0">
              <a:spAutoFit/>
            </a:bodyPr>
            <a:lstStyle/>
            <a:p>
              <a:r>
                <a:rPr lang="zh-CN" altLang="en-US" sz="2000" dirty="0" smtClean="0">
                  <a:ea typeface="楷体" panose="02010609060101010101" pitchFamily="49" charset="-122"/>
                  <a:cs typeface="Times New Roman" panose="02020603050405020304" pitchFamily="18" charset="0"/>
                </a:rPr>
                <a:t>找顶点</a:t>
              </a:r>
              <a:r>
                <a:rPr lang="en-US" altLang="zh-CN" sz="2000" dirty="0" smtClean="0">
                  <a:ea typeface="楷体" panose="02010609060101010101" pitchFamily="49" charset="-122"/>
                  <a:cs typeface="Times New Roman" panose="02020603050405020304" pitchFamily="18" charset="0"/>
                </a:rPr>
                <a:t>2</a:t>
              </a:r>
              <a:r>
                <a:rPr lang="zh-CN" altLang="en-US" sz="2000" dirty="0" smtClean="0">
                  <a:ea typeface="楷体" panose="02010609060101010101" pitchFamily="49" charset="-122"/>
                  <a:cs typeface="Times New Roman" panose="02020603050405020304" pitchFamily="18" charset="0"/>
                </a:rPr>
                <a:t>的边</a:t>
              </a:r>
              <a:endParaRPr lang="zh-CN" altLang="en-US" sz="2000" dirty="0">
                <a:ea typeface="楷体" panose="02010609060101010101" pitchFamily="49" charset="-122"/>
                <a:cs typeface="Times New Roman" panose="02020603050405020304" pitchFamily="18" charset="0"/>
              </a:endParaRPr>
            </a:p>
          </p:txBody>
        </p:sp>
        <p:sp>
          <p:nvSpPr>
            <p:cNvPr id="76" name="右箭头 75"/>
            <p:cNvSpPr/>
            <p:nvPr/>
          </p:nvSpPr>
          <p:spPr bwMode="auto">
            <a:xfrm>
              <a:off x="1571604" y="2714620"/>
              <a:ext cx="785818" cy="193676"/>
            </a:xfrm>
            <a:prstGeom prst="rightArrow">
              <a:avLst/>
            </a:prstGeom>
            <a:ln>
              <a:headEnd type="stealth" w="med" len="lg"/>
              <a:tailEnd type="none" w="med" len="med"/>
            </a:ln>
          </p:spPr>
          <p:style>
            <a:lnRef idx="0">
              <a:schemeClr val="accent2"/>
            </a:lnRef>
            <a:fillRef idx="3">
              <a:schemeClr val="accent2"/>
            </a:fillRef>
            <a:effectRef idx="3">
              <a:schemeClr val="accent2"/>
            </a:effectRef>
            <a:fontRef idx="minor">
              <a:schemeClr val="lt1"/>
            </a:fontRef>
          </p:style>
          <p:txBody>
            <a:bodyPr wrap="none" rtlCol="0" anchor="ctr"/>
            <a:lstStyle/>
            <a:p>
              <a:pPr algn="ctr"/>
              <a:endParaRPr lang="zh-CN" altLang="en-US"/>
            </a:p>
          </p:txBody>
        </p:sp>
      </p:grpSp>
      <p:cxnSp>
        <p:nvCxnSpPr>
          <p:cNvPr id="86" name="直接箭头连接符 85"/>
          <p:cNvCxnSpPr/>
          <p:nvPr/>
        </p:nvCxnSpPr>
        <p:spPr>
          <a:xfrm rot="5400000" flipH="1" flipV="1">
            <a:off x="2821769" y="4300885"/>
            <a:ext cx="642942" cy="14287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rot="16200000" flipV="1">
            <a:off x="5607851" y="4086571"/>
            <a:ext cx="785818" cy="57150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a:xfrm>
            <a:off x="1571604" y="4979546"/>
            <a:ext cx="2286016" cy="1030909"/>
            <a:chOff x="1571604" y="5429264"/>
            <a:chExt cx="2286016" cy="1030909"/>
          </a:xfrm>
        </p:grpSpPr>
        <p:sp>
          <p:nvSpPr>
            <p:cNvPr id="90" name="矩形 89"/>
            <p:cNvSpPr/>
            <p:nvPr/>
          </p:nvSpPr>
          <p:spPr bwMode="auto">
            <a:xfrm>
              <a:off x="1571604" y="5429264"/>
              <a:ext cx="1143008"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data</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2" name="矩形 91"/>
            <p:cNvSpPr/>
            <p:nvPr/>
          </p:nvSpPr>
          <p:spPr bwMode="auto">
            <a:xfrm>
              <a:off x="2714612" y="5429264"/>
              <a:ext cx="1143008"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dirty="0" err="1" smtClean="0">
                  <a:solidFill>
                    <a:srgbClr val="0000FF"/>
                  </a:solidFill>
                  <a:latin typeface="Times New Roman" panose="02020603050405020304" pitchFamily="18" charset="0"/>
                  <a:cs typeface="Times New Roman" panose="02020603050405020304" pitchFamily="18" charset="0"/>
                </a:rPr>
                <a:t>firstarc</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3" name="TextBox 92"/>
            <p:cNvSpPr txBox="1"/>
            <p:nvPr/>
          </p:nvSpPr>
          <p:spPr>
            <a:xfrm>
              <a:off x="2000232" y="6029286"/>
              <a:ext cx="1357322" cy="430887"/>
            </a:xfrm>
            <a:prstGeom prst="rect">
              <a:avLst/>
            </a:prstGeom>
            <a:noFill/>
          </p:spPr>
          <p:txBody>
            <a:bodyPr wrap="square" rtlCol="0">
              <a:spAutoFit/>
            </a:bodyPr>
            <a:lstStyle/>
            <a:p>
              <a:r>
                <a:rPr lang="zh-CN" altLang="en-US" sz="2200" dirty="0" smtClean="0">
                  <a:latin typeface="楷体" panose="02010609060101010101" pitchFamily="49" charset="-122"/>
                  <a:ea typeface="楷体" panose="02010609060101010101" pitchFamily="49" charset="-122"/>
                </a:rPr>
                <a:t>头结点</a:t>
              </a:r>
              <a:endParaRPr lang="zh-CN" altLang="en-US" sz="2200" dirty="0">
                <a:latin typeface="楷体" panose="02010609060101010101" pitchFamily="49" charset="-122"/>
                <a:ea typeface="楷体" panose="02010609060101010101" pitchFamily="49" charset="-122"/>
              </a:endParaRPr>
            </a:p>
          </p:txBody>
        </p:sp>
      </p:grpSp>
      <p:grpSp>
        <p:nvGrpSpPr>
          <p:cNvPr id="100" name="组合 99"/>
          <p:cNvGrpSpPr/>
          <p:nvPr/>
        </p:nvGrpSpPr>
        <p:grpSpPr>
          <a:xfrm>
            <a:off x="4286248" y="4979546"/>
            <a:ext cx="3214710" cy="1030909"/>
            <a:chOff x="4286248" y="5429264"/>
            <a:chExt cx="3214710" cy="1030909"/>
          </a:xfrm>
        </p:grpSpPr>
        <p:sp>
          <p:nvSpPr>
            <p:cNvPr id="94" name="矩形 93"/>
            <p:cNvSpPr/>
            <p:nvPr/>
          </p:nvSpPr>
          <p:spPr bwMode="auto">
            <a:xfrm>
              <a:off x="4286248" y="5429264"/>
              <a:ext cx="1143008"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dirty="0" err="1" smtClean="0">
                  <a:solidFill>
                    <a:srgbClr val="0000FF"/>
                  </a:solidFill>
                  <a:latin typeface="Times New Roman" panose="02020603050405020304" pitchFamily="18" charset="0"/>
                  <a:cs typeface="Times New Roman" panose="02020603050405020304" pitchFamily="18" charset="0"/>
                </a:rPr>
                <a:t>adjvex</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5" name="矩形 94"/>
            <p:cNvSpPr/>
            <p:nvPr/>
          </p:nvSpPr>
          <p:spPr bwMode="auto">
            <a:xfrm>
              <a:off x="5429256" y="5429264"/>
              <a:ext cx="1143008"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dirty="0" err="1" smtClean="0">
                  <a:solidFill>
                    <a:srgbClr val="0000FF"/>
                  </a:solidFill>
                  <a:latin typeface="Times New Roman" panose="02020603050405020304" pitchFamily="18" charset="0"/>
                  <a:cs typeface="Times New Roman" panose="02020603050405020304" pitchFamily="18" charset="0"/>
                </a:rPr>
                <a:t>nextarc</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6" name="TextBox 95"/>
            <p:cNvSpPr txBox="1"/>
            <p:nvPr/>
          </p:nvSpPr>
          <p:spPr>
            <a:xfrm>
              <a:off x="5214942" y="6029286"/>
              <a:ext cx="1357322" cy="430887"/>
            </a:xfrm>
            <a:prstGeom prst="rect">
              <a:avLst/>
            </a:prstGeom>
            <a:noFill/>
          </p:spPr>
          <p:txBody>
            <a:bodyPr wrap="square" rtlCol="0">
              <a:spAutoFit/>
            </a:bodyPr>
            <a:lstStyle/>
            <a:p>
              <a:r>
                <a:rPr lang="zh-CN" altLang="en-US" sz="2200" smtClean="0">
                  <a:latin typeface="楷体" panose="02010609060101010101" pitchFamily="49" charset="-122"/>
                  <a:ea typeface="楷体" panose="02010609060101010101" pitchFamily="49" charset="-122"/>
                </a:rPr>
                <a:t>边结点</a:t>
              </a:r>
              <a:endParaRPr lang="zh-CN" altLang="en-US" sz="2200" dirty="0">
                <a:latin typeface="楷体" panose="02010609060101010101" pitchFamily="49" charset="-122"/>
                <a:ea typeface="楷体" panose="02010609060101010101" pitchFamily="49" charset="-122"/>
              </a:endParaRPr>
            </a:p>
          </p:txBody>
        </p:sp>
        <p:sp>
          <p:nvSpPr>
            <p:cNvPr id="97" name="矩形 96"/>
            <p:cNvSpPr/>
            <p:nvPr/>
          </p:nvSpPr>
          <p:spPr bwMode="auto">
            <a:xfrm>
              <a:off x="6572264" y="5429264"/>
              <a:ext cx="928694" cy="428628"/>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info</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grpSp>
      <p:sp>
        <p:nvSpPr>
          <p:cNvPr id="98" name="TextBox 97"/>
          <p:cNvSpPr txBox="1"/>
          <p:nvPr/>
        </p:nvSpPr>
        <p:spPr>
          <a:xfrm>
            <a:off x="785786" y="4265166"/>
            <a:ext cx="1714512" cy="461665"/>
          </a:xfrm>
          <a:prstGeom prst="rect">
            <a:avLst/>
          </a:prstGeom>
          <a:noFill/>
        </p:spPr>
        <p:txBody>
          <a:bodyPr wrap="square" rtlCol="0">
            <a:spAutoFit/>
          </a:bodyPr>
          <a:lstStyle/>
          <a:p>
            <a:r>
              <a:rPr lang="zh-CN" altLang="en-US" smtClean="0">
                <a:latin typeface="楷体" panose="02010609060101010101" pitchFamily="49" charset="-122"/>
                <a:ea typeface="楷体" panose="02010609060101010101" pitchFamily="49" charset="-122"/>
              </a:rPr>
              <a:t>两类结点</a:t>
            </a:r>
            <a:endParaRPr lang="zh-CN" altLang="en-US" dirty="0">
              <a:latin typeface="楷体" panose="02010609060101010101" pitchFamily="49" charset="-122"/>
              <a:ea typeface="楷体" panose="02010609060101010101" pitchFamily="49" charset="-122"/>
            </a:endParaRPr>
          </a:p>
        </p:txBody>
      </p:sp>
      <p:sp>
        <p:nvSpPr>
          <p:cNvPr id="33" name="幻灯片编号占位符 32"/>
          <p:cNvSpPr>
            <a:spLocks noGrp="1"/>
          </p:cNvSpPr>
          <p:nvPr>
            <p:ph type="sldNum" sz="quarter" idx="12"/>
          </p:nvPr>
        </p:nvSpPr>
        <p:spPr/>
        <p:txBody>
          <a:bodyPr/>
          <a:lstStyle/>
          <a:p>
            <a:fld id="{7B73CAF9-FD11-4256-9668-6A8A3A0B73F9}" type="slidenum">
              <a:rPr lang="en-US" altLang="zh-CN" smtClean="0"/>
              <a:t>26</a:t>
            </a:fld>
            <a:endParaRPr lang="en-US" altLang="zh-CN" dirty="0"/>
          </a:p>
        </p:txBody>
      </p:sp>
      <p:grpSp>
        <p:nvGrpSpPr>
          <p:cNvPr id="110" name="组合 109"/>
          <p:cNvGrpSpPr/>
          <p:nvPr/>
        </p:nvGrpSpPr>
        <p:grpSpPr>
          <a:xfrm>
            <a:off x="179512" y="5408174"/>
            <a:ext cx="1479871" cy="1239291"/>
            <a:chOff x="179512" y="5408174"/>
            <a:chExt cx="1479871" cy="1239291"/>
          </a:xfrm>
        </p:grpSpPr>
        <p:cxnSp>
          <p:nvCxnSpPr>
            <p:cNvPr id="101" name="直接箭头连接符 100"/>
            <p:cNvCxnSpPr/>
            <p:nvPr/>
          </p:nvCxnSpPr>
          <p:spPr>
            <a:xfrm flipV="1">
              <a:off x="827584" y="5408174"/>
              <a:ext cx="831799" cy="71669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7" name="矩形 76"/>
            <p:cNvSpPr/>
            <p:nvPr/>
          </p:nvSpPr>
          <p:spPr bwMode="auto">
            <a:xfrm>
              <a:off x="179512" y="6110606"/>
              <a:ext cx="1296144" cy="536859"/>
            </a:xfrm>
            <a:prstGeom prst="rect">
              <a:avLst/>
            </a:prstGeom>
            <a:noFill/>
            <a:ln w="28575">
              <a:solidFill>
                <a:schemeClr val="bg1"/>
              </a:solidFill>
              <a:miter lim="800000"/>
              <a:headEnd type="stealth" w="med" len="lg"/>
              <a:tailEnd type="none" w="med" len="med"/>
            </a:ln>
          </p:spPr>
          <p:txBody>
            <a:bodyPr wrap="none" rtlCol="0" anchor="ctr"/>
            <a:lstStyle/>
            <a:p>
              <a:pPr algn="ctr"/>
              <a:r>
                <a:rPr lang="zh-CN" altLang="en-US" sz="1600" dirty="0" smtClean="0">
                  <a:latin typeface="楷体" panose="02010609060101010101" pitchFamily="49" charset="-122"/>
                  <a:ea typeface="楷体" panose="02010609060101010101" pitchFamily="49" charset="-122"/>
                </a:rPr>
                <a:t>顶点</a:t>
              </a:r>
              <a:r>
                <a:rPr lang="en-US" altLang="zh-CN" sz="1600" dirty="0" err="1" smtClean="0">
                  <a:latin typeface="楷体" panose="02010609060101010101" pitchFamily="49" charset="-122"/>
                  <a:ea typeface="楷体" panose="02010609060101010101" pitchFamily="49" charset="-122"/>
                </a:rPr>
                <a:t>i</a:t>
              </a:r>
              <a:r>
                <a:rPr lang="zh-CN" altLang="en-US" sz="1600" dirty="0" smtClean="0">
                  <a:latin typeface="楷体" panose="02010609060101010101" pitchFamily="49" charset="-122"/>
                  <a:ea typeface="楷体" panose="02010609060101010101" pitchFamily="49" charset="-122"/>
                </a:rPr>
                <a:t>的名称</a:t>
              </a:r>
              <a:endParaRPr lang="en-US" altLang="zh-CN" sz="1600" dirty="0" smtClean="0">
                <a:latin typeface="楷体" panose="02010609060101010101" pitchFamily="49" charset="-122"/>
                <a:ea typeface="楷体" panose="02010609060101010101" pitchFamily="49" charset="-122"/>
              </a:endParaRPr>
            </a:p>
            <a:p>
              <a:pPr algn="ctr"/>
              <a:r>
                <a:rPr lang="zh-CN" altLang="en-US" sz="1600" dirty="0" smtClean="0">
                  <a:latin typeface="楷体" panose="02010609060101010101" pitchFamily="49" charset="-122"/>
                  <a:ea typeface="楷体" panose="02010609060101010101" pitchFamily="49" charset="-122"/>
                </a:rPr>
                <a:t>等信息</a:t>
              </a:r>
              <a:endParaRPr lang="zh-CN" altLang="en-US" sz="1600" dirty="0">
                <a:latin typeface="楷体" panose="02010609060101010101" pitchFamily="49" charset="-122"/>
                <a:ea typeface="楷体" panose="02010609060101010101" pitchFamily="49" charset="-122"/>
              </a:endParaRPr>
            </a:p>
          </p:txBody>
        </p:sp>
      </p:grpSp>
      <p:grpSp>
        <p:nvGrpSpPr>
          <p:cNvPr id="111" name="组合 110"/>
          <p:cNvGrpSpPr/>
          <p:nvPr/>
        </p:nvGrpSpPr>
        <p:grpSpPr>
          <a:xfrm>
            <a:off x="2423730" y="5482989"/>
            <a:ext cx="1296144" cy="1285822"/>
            <a:chOff x="2423730" y="5482989"/>
            <a:chExt cx="1296144" cy="1285822"/>
          </a:xfrm>
        </p:grpSpPr>
        <p:cxnSp>
          <p:nvCxnSpPr>
            <p:cNvPr id="102" name="直接箭头连接符 101"/>
            <p:cNvCxnSpPr/>
            <p:nvPr/>
          </p:nvCxnSpPr>
          <p:spPr>
            <a:xfrm flipV="1">
              <a:off x="3286116" y="5482989"/>
              <a:ext cx="197807" cy="74896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bwMode="auto">
            <a:xfrm>
              <a:off x="2423730" y="6231952"/>
              <a:ext cx="1296144" cy="536859"/>
            </a:xfrm>
            <a:prstGeom prst="rect">
              <a:avLst/>
            </a:prstGeom>
            <a:noFill/>
            <a:ln w="28575">
              <a:solidFill>
                <a:schemeClr val="bg1"/>
              </a:solidFill>
              <a:miter lim="800000"/>
              <a:headEnd type="stealth" w="med" len="lg"/>
              <a:tailEnd type="none" w="med" len="med"/>
            </a:ln>
          </p:spPr>
          <p:txBody>
            <a:bodyPr wrap="none" rtlCol="0" anchor="ctr"/>
            <a:lstStyle/>
            <a:p>
              <a:pPr algn="ctr"/>
              <a:r>
                <a:rPr lang="zh-CN" altLang="en-US" sz="1600" dirty="0" smtClean="0">
                  <a:latin typeface="楷体" panose="02010609060101010101" pitchFamily="49" charset="-122"/>
                  <a:ea typeface="楷体" panose="02010609060101010101" pitchFamily="49" charset="-122"/>
                </a:rPr>
                <a:t>指向顶点</a:t>
              </a:r>
              <a:r>
                <a:rPr lang="en-US" altLang="zh-CN" sz="1600" dirty="0" err="1" smtClean="0">
                  <a:latin typeface="楷体" panose="02010609060101010101" pitchFamily="49" charset="-122"/>
                  <a:ea typeface="楷体" panose="02010609060101010101" pitchFamily="49" charset="-122"/>
                </a:rPr>
                <a:t>i</a:t>
              </a:r>
              <a:r>
                <a:rPr lang="zh-CN" altLang="en-US" sz="1600" dirty="0" smtClean="0">
                  <a:latin typeface="楷体" panose="02010609060101010101" pitchFamily="49" charset="-122"/>
                  <a:ea typeface="楷体" panose="02010609060101010101" pitchFamily="49" charset="-122"/>
                </a:rPr>
                <a:t>的</a:t>
              </a:r>
              <a:endParaRPr lang="en-US" altLang="zh-CN" sz="1600" dirty="0" smtClean="0">
                <a:latin typeface="楷体" panose="02010609060101010101" pitchFamily="49" charset="-122"/>
                <a:ea typeface="楷体" panose="02010609060101010101" pitchFamily="49" charset="-122"/>
              </a:endParaRPr>
            </a:p>
            <a:p>
              <a:pPr algn="ctr"/>
              <a:r>
                <a:rPr lang="zh-CN" altLang="en-US" sz="1600" dirty="0" smtClean="0">
                  <a:latin typeface="楷体" panose="02010609060101010101" pitchFamily="49" charset="-122"/>
                  <a:ea typeface="楷体" panose="02010609060101010101" pitchFamily="49" charset="-122"/>
                </a:rPr>
                <a:t>单链表的首结点</a:t>
              </a:r>
              <a:endParaRPr lang="zh-CN" altLang="en-US" sz="1600" dirty="0">
                <a:latin typeface="楷体" panose="02010609060101010101" pitchFamily="49" charset="-122"/>
                <a:ea typeface="楷体" panose="02010609060101010101" pitchFamily="49" charset="-122"/>
              </a:endParaRPr>
            </a:p>
          </p:txBody>
        </p:sp>
      </p:grpSp>
      <p:grpSp>
        <p:nvGrpSpPr>
          <p:cNvPr id="112" name="组合 111"/>
          <p:cNvGrpSpPr/>
          <p:nvPr/>
        </p:nvGrpSpPr>
        <p:grpSpPr>
          <a:xfrm>
            <a:off x="4209680" y="5482989"/>
            <a:ext cx="1296144" cy="1308998"/>
            <a:chOff x="4209680" y="5482989"/>
            <a:chExt cx="1296144" cy="1308998"/>
          </a:xfrm>
        </p:grpSpPr>
        <p:cxnSp>
          <p:nvCxnSpPr>
            <p:cNvPr id="104" name="直接箭头连接符 103"/>
            <p:cNvCxnSpPr/>
            <p:nvPr/>
          </p:nvCxnSpPr>
          <p:spPr>
            <a:xfrm flipV="1">
              <a:off x="4607719" y="5482989"/>
              <a:ext cx="0" cy="77274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bwMode="auto">
            <a:xfrm>
              <a:off x="4209680" y="6297277"/>
              <a:ext cx="1296144" cy="494710"/>
            </a:xfrm>
            <a:prstGeom prst="rect">
              <a:avLst/>
            </a:prstGeom>
            <a:noFill/>
            <a:ln w="28575">
              <a:solidFill>
                <a:schemeClr val="bg1"/>
              </a:solidFill>
              <a:miter lim="800000"/>
              <a:headEnd type="stealth" w="med" len="lg"/>
              <a:tailEnd type="none" w="med" len="med"/>
            </a:ln>
          </p:spPr>
          <p:txBody>
            <a:bodyPr wrap="none" rtlCol="0" anchor="ctr"/>
            <a:lstStyle/>
            <a:p>
              <a:pPr algn="ctr"/>
              <a:r>
                <a:rPr lang="zh-CN" altLang="en-US" sz="1600" dirty="0" smtClean="0">
                  <a:latin typeface="楷体" panose="02010609060101010101" pitchFamily="49" charset="-122"/>
                  <a:ea typeface="楷体" panose="02010609060101010101" pitchFamily="49" charset="-122"/>
                </a:rPr>
                <a:t>与顶点</a:t>
              </a:r>
              <a:r>
                <a:rPr lang="en-US" altLang="zh-CN" sz="1600" dirty="0" err="1" smtClean="0">
                  <a:latin typeface="楷体" panose="02010609060101010101" pitchFamily="49" charset="-122"/>
                  <a:ea typeface="楷体" panose="02010609060101010101" pitchFamily="49" charset="-122"/>
                </a:rPr>
                <a:t>i</a:t>
              </a:r>
              <a:r>
                <a:rPr lang="zh-CN" altLang="en-US" sz="1600" dirty="0" smtClean="0">
                  <a:latin typeface="楷体" panose="02010609060101010101" pitchFamily="49" charset="-122"/>
                  <a:ea typeface="楷体" panose="02010609060101010101" pitchFamily="49" charset="-122"/>
                </a:rPr>
                <a:t>邻接</a:t>
              </a:r>
              <a:endParaRPr lang="en-US" altLang="zh-CN" sz="1600" dirty="0" smtClean="0">
                <a:latin typeface="楷体" panose="02010609060101010101" pitchFamily="49" charset="-122"/>
                <a:ea typeface="楷体" panose="02010609060101010101" pitchFamily="49" charset="-122"/>
              </a:endParaRPr>
            </a:p>
            <a:p>
              <a:pPr algn="ctr"/>
              <a:r>
                <a:rPr lang="zh-CN" altLang="en-US" sz="1600" dirty="0" smtClean="0">
                  <a:latin typeface="楷体" panose="02010609060101010101" pitchFamily="49" charset="-122"/>
                  <a:ea typeface="楷体" panose="02010609060101010101" pitchFamily="49" charset="-122"/>
                </a:rPr>
                <a:t>的顶点编号</a:t>
              </a:r>
              <a:endParaRPr lang="zh-CN" altLang="en-US" sz="1600" dirty="0">
                <a:latin typeface="楷体" panose="02010609060101010101" pitchFamily="49" charset="-122"/>
                <a:ea typeface="楷体" panose="02010609060101010101" pitchFamily="49" charset="-122"/>
              </a:endParaRPr>
            </a:p>
          </p:txBody>
        </p:sp>
      </p:grpSp>
      <p:grpSp>
        <p:nvGrpSpPr>
          <p:cNvPr id="113" name="组合 112"/>
          <p:cNvGrpSpPr/>
          <p:nvPr/>
        </p:nvGrpSpPr>
        <p:grpSpPr>
          <a:xfrm>
            <a:off x="6012160" y="5445224"/>
            <a:ext cx="1296144" cy="1308998"/>
            <a:chOff x="6012160" y="5445224"/>
            <a:chExt cx="1296144" cy="1308998"/>
          </a:xfrm>
        </p:grpSpPr>
        <p:cxnSp>
          <p:nvCxnSpPr>
            <p:cNvPr id="106" name="直接箭头连接符 105"/>
            <p:cNvCxnSpPr/>
            <p:nvPr/>
          </p:nvCxnSpPr>
          <p:spPr>
            <a:xfrm flipV="1">
              <a:off x="6410199" y="5445224"/>
              <a:ext cx="0" cy="77274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bwMode="auto">
            <a:xfrm>
              <a:off x="6012160" y="6259512"/>
              <a:ext cx="1296144" cy="494710"/>
            </a:xfrm>
            <a:prstGeom prst="rect">
              <a:avLst/>
            </a:prstGeom>
            <a:noFill/>
            <a:ln w="28575">
              <a:solidFill>
                <a:schemeClr val="bg1"/>
              </a:solidFill>
              <a:miter lim="800000"/>
              <a:headEnd type="stealth" w="med" len="lg"/>
              <a:tailEnd type="none" w="med" len="med"/>
            </a:ln>
          </p:spPr>
          <p:txBody>
            <a:bodyPr wrap="none" rtlCol="0" anchor="ctr"/>
            <a:lstStyle/>
            <a:p>
              <a:pPr algn="ctr"/>
              <a:r>
                <a:rPr lang="zh-CN" altLang="en-US" sz="1600" dirty="0" smtClean="0">
                  <a:latin typeface="楷体" panose="02010609060101010101" pitchFamily="49" charset="-122"/>
                  <a:ea typeface="楷体" panose="02010609060101010101" pitchFamily="49" charset="-122"/>
                </a:rPr>
                <a:t>指向</a:t>
              </a:r>
              <a:r>
                <a:rPr lang="zh-CN" altLang="en-US" sz="1600" dirty="0">
                  <a:latin typeface="楷体" panose="02010609060101010101" pitchFamily="49" charset="-122"/>
                  <a:ea typeface="楷体" panose="02010609060101010101" pitchFamily="49" charset="-122"/>
                </a:rPr>
                <a:t>下一</a:t>
              </a:r>
              <a:r>
                <a:rPr lang="zh-CN" altLang="en-US" sz="1600" dirty="0" smtClean="0">
                  <a:latin typeface="楷体" panose="02010609060101010101" pitchFamily="49" charset="-122"/>
                  <a:ea typeface="楷体" panose="02010609060101010101" pitchFamily="49" charset="-122"/>
                </a:rPr>
                <a:t>个</a:t>
              </a:r>
              <a:endParaRPr lang="en-US" altLang="zh-CN" sz="1600" dirty="0" smtClean="0">
                <a:latin typeface="楷体" panose="02010609060101010101" pitchFamily="49" charset="-122"/>
                <a:ea typeface="楷体" panose="02010609060101010101" pitchFamily="49" charset="-122"/>
              </a:endParaRPr>
            </a:p>
            <a:p>
              <a:pPr algn="ctr"/>
              <a:r>
                <a:rPr lang="zh-CN" altLang="en-US" sz="1600" dirty="0" smtClean="0">
                  <a:latin typeface="楷体" panose="02010609060101010101" pitchFamily="49" charset="-122"/>
                  <a:ea typeface="楷体" panose="02010609060101010101" pitchFamily="49" charset="-122"/>
                </a:rPr>
                <a:t>边结点</a:t>
              </a:r>
              <a:endParaRPr lang="zh-CN" altLang="en-US" sz="1600" dirty="0">
                <a:latin typeface="楷体" panose="02010609060101010101" pitchFamily="49" charset="-122"/>
                <a:ea typeface="楷体" panose="02010609060101010101" pitchFamily="49" charset="-122"/>
              </a:endParaRPr>
            </a:p>
          </p:txBody>
        </p:sp>
      </p:grpSp>
      <p:grpSp>
        <p:nvGrpSpPr>
          <p:cNvPr id="114" name="组合 113"/>
          <p:cNvGrpSpPr/>
          <p:nvPr/>
        </p:nvGrpSpPr>
        <p:grpSpPr>
          <a:xfrm>
            <a:off x="7236296" y="5408174"/>
            <a:ext cx="1296144" cy="829138"/>
            <a:chOff x="7236296" y="5408174"/>
            <a:chExt cx="1296144" cy="829138"/>
          </a:xfrm>
        </p:grpSpPr>
        <p:cxnSp>
          <p:nvCxnSpPr>
            <p:cNvPr id="108" name="直接箭头连接符 107"/>
            <p:cNvCxnSpPr/>
            <p:nvPr/>
          </p:nvCxnSpPr>
          <p:spPr>
            <a:xfrm flipH="1" flipV="1">
              <a:off x="7286645" y="5408174"/>
              <a:ext cx="285751" cy="46118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9" name="矩形 108"/>
            <p:cNvSpPr/>
            <p:nvPr/>
          </p:nvSpPr>
          <p:spPr bwMode="auto">
            <a:xfrm>
              <a:off x="7236296" y="5742602"/>
              <a:ext cx="1296144" cy="494710"/>
            </a:xfrm>
            <a:prstGeom prst="rect">
              <a:avLst/>
            </a:prstGeom>
            <a:noFill/>
            <a:ln w="28575">
              <a:solidFill>
                <a:schemeClr val="bg1"/>
              </a:solidFill>
              <a:miter lim="800000"/>
              <a:headEnd type="stealth" w="med" len="lg"/>
              <a:tailEnd type="none" w="med" len="med"/>
            </a:ln>
          </p:spPr>
          <p:txBody>
            <a:bodyPr wrap="none" rtlCol="0" anchor="ctr"/>
            <a:lstStyle/>
            <a:p>
              <a:pPr algn="ctr"/>
              <a:r>
                <a:rPr lang="zh-CN" altLang="en-US" sz="1600" dirty="0" smtClean="0">
                  <a:latin typeface="楷体" panose="02010609060101010101" pitchFamily="49" charset="-122"/>
                  <a:ea typeface="楷体" panose="02010609060101010101" pitchFamily="49" charset="-122"/>
                </a:rPr>
                <a:t>边信息，如权</a:t>
              </a:r>
              <a:endParaRPr lang="zh-CN" altLang="en-US" sz="1600" dirty="0">
                <a:latin typeface="楷体" panose="02010609060101010101" pitchFamily="49" charset="-122"/>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86"/>
                                        </p:tgtEl>
                                        <p:attrNameLst>
                                          <p:attrName>style.visibility</p:attrName>
                                        </p:attrNameLst>
                                      </p:cBhvr>
                                      <p:to>
                                        <p:strVal val="visible"/>
                                      </p:to>
                                    </p:set>
                                  </p:childTnLst>
                                </p:cTn>
                              </p:par>
                            </p:childTnLst>
                          </p:cTn>
                        </p:par>
                        <p:par>
                          <p:cTn id="18" fill="hold">
                            <p:stCondLst>
                              <p:cond delay="0"/>
                            </p:stCondLst>
                            <p:childTnLst>
                              <p:par>
                                <p:cTn id="19" presetID="26" presetClass="emph" presetSubtype="0" fill="hold" nodeType="afterEffect">
                                  <p:stCondLst>
                                    <p:cond delay="0"/>
                                  </p:stCondLst>
                                  <p:childTnLst>
                                    <p:animEffect transition="out" filter="fade">
                                      <p:cBhvr>
                                        <p:cTn id="20" dur="500" tmFilter="0, 0; .2, .5; .8, .5; 1, 0"/>
                                        <p:tgtEl>
                                          <p:spTgt spid="86"/>
                                        </p:tgtEl>
                                      </p:cBhvr>
                                    </p:animEffect>
                                    <p:animScale>
                                      <p:cBhvr>
                                        <p:cTn id="21" dur="250" autoRev="1" fill="hold"/>
                                        <p:tgtEl>
                                          <p:spTgt spid="86"/>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0"/>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childTnLst>
                          </p:cTn>
                        </p:par>
                        <p:par>
                          <p:cTn id="29" fill="hold">
                            <p:stCondLst>
                              <p:cond delay="0"/>
                            </p:stCondLst>
                            <p:childTnLst>
                              <p:par>
                                <p:cTn id="30" presetID="26" presetClass="emph" presetSubtype="0" fill="hold" nodeType="afterEffect">
                                  <p:stCondLst>
                                    <p:cond delay="0"/>
                                  </p:stCondLst>
                                  <p:childTnLst>
                                    <p:animEffect transition="out" filter="fade">
                                      <p:cBhvr>
                                        <p:cTn id="31" dur="500" tmFilter="0, 0; .2, .5; .8, .5; 1, 0"/>
                                        <p:tgtEl>
                                          <p:spTgt spid="88"/>
                                        </p:tgtEl>
                                      </p:cBhvr>
                                    </p:animEffect>
                                    <p:animScale>
                                      <p:cBhvr>
                                        <p:cTn id="32" dur="250" autoRev="1" fill="hold"/>
                                        <p:tgtEl>
                                          <p:spTgt spid="88"/>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组合 120"/>
          <p:cNvGrpSpPr/>
          <p:nvPr/>
        </p:nvGrpSpPr>
        <p:grpSpPr>
          <a:xfrm>
            <a:off x="1571604" y="2571744"/>
            <a:ext cx="1382722" cy="2571768"/>
            <a:chOff x="1571604" y="2571744"/>
            <a:chExt cx="1382722" cy="2571768"/>
          </a:xfrm>
        </p:grpSpPr>
        <p:sp>
          <p:nvSpPr>
            <p:cNvPr id="55" name="矩形 54"/>
            <p:cNvSpPr/>
            <p:nvPr/>
          </p:nvSpPr>
          <p:spPr bwMode="auto">
            <a:xfrm>
              <a:off x="1954194" y="257174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0</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56" name="矩形 55"/>
            <p:cNvSpPr/>
            <p:nvPr/>
          </p:nvSpPr>
          <p:spPr bwMode="auto">
            <a:xfrm>
              <a:off x="2525698" y="257174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57" name="TextBox 56"/>
            <p:cNvSpPr txBox="1"/>
            <p:nvPr/>
          </p:nvSpPr>
          <p:spPr>
            <a:xfrm>
              <a:off x="1571604" y="2740020"/>
              <a:ext cx="357190"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sp>
          <p:nvSpPr>
            <p:cNvPr id="59" name="矩形 58"/>
            <p:cNvSpPr/>
            <p:nvPr/>
          </p:nvSpPr>
          <p:spPr bwMode="auto">
            <a:xfrm>
              <a:off x="1954194" y="3214686"/>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1</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0" name="矩形 59"/>
            <p:cNvSpPr/>
            <p:nvPr/>
          </p:nvSpPr>
          <p:spPr bwMode="auto">
            <a:xfrm>
              <a:off x="2525698" y="3214686"/>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61" name="TextBox 60"/>
            <p:cNvSpPr txBox="1"/>
            <p:nvPr/>
          </p:nvSpPr>
          <p:spPr>
            <a:xfrm>
              <a:off x="1571604" y="3382962"/>
              <a:ext cx="357190" cy="307777"/>
            </a:xfrm>
            <a:prstGeom prst="rect">
              <a:avLst/>
            </a:prstGeom>
            <a:noFill/>
          </p:spPr>
          <p:txBody>
            <a:bodyPr wrap="square" lIns="0" tIns="0" rIns="0" bIns="0" rtlCol="0">
              <a:spAutoFit/>
            </a:bodyPr>
            <a:lstStyle/>
            <a:p>
              <a:r>
                <a:rPr lang="en-US" altLang="zh-CN" sz="2000" dirty="0" smtClean="0"/>
                <a:t>1</a:t>
              </a:r>
              <a:endParaRPr lang="zh-CN" altLang="en-US" sz="2000" dirty="0"/>
            </a:p>
          </p:txBody>
        </p:sp>
        <p:sp>
          <p:nvSpPr>
            <p:cNvPr id="63" name="矩形 62"/>
            <p:cNvSpPr/>
            <p:nvPr/>
          </p:nvSpPr>
          <p:spPr bwMode="auto">
            <a:xfrm>
              <a:off x="1954194" y="3857628"/>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2</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4" name="矩形 63"/>
            <p:cNvSpPr/>
            <p:nvPr/>
          </p:nvSpPr>
          <p:spPr bwMode="auto">
            <a:xfrm>
              <a:off x="2525698" y="3857628"/>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smtClean="0">
                <a:solidFill>
                  <a:srgbClr val="FF00FF"/>
                </a:solidFill>
                <a:latin typeface="Times New Roman" panose="02020603050405020304" pitchFamily="18" charset="0"/>
                <a:cs typeface="Times New Roman" panose="02020603050405020304" pitchFamily="18" charset="0"/>
              </a:endParaRPr>
            </a:p>
          </p:txBody>
        </p:sp>
        <p:sp>
          <p:nvSpPr>
            <p:cNvPr id="65" name="TextBox 64"/>
            <p:cNvSpPr txBox="1"/>
            <p:nvPr/>
          </p:nvSpPr>
          <p:spPr>
            <a:xfrm>
              <a:off x="1571604" y="4025904"/>
              <a:ext cx="357190" cy="307777"/>
            </a:xfrm>
            <a:prstGeom prst="rect">
              <a:avLst/>
            </a:prstGeom>
            <a:noFill/>
          </p:spPr>
          <p:txBody>
            <a:bodyPr wrap="square" lIns="0" tIns="0" rIns="0" bIns="0" rtlCol="0">
              <a:spAutoFit/>
            </a:bodyPr>
            <a:lstStyle/>
            <a:p>
              <a:r>
                <a:rPr lang="en-US" altLang="zh-CN" sz="2000" dirty="0" smtClean="0"/>
                <a:t>2</a:t>
              </a:r>
              <a:endParaRPr lang="zh-CN" altLang="en-US" sz="2000" dirty="0"/>
            </a:p>
          </p:txBody>
        </p:sp>
        <p:sp>
          <p:nvSpPr>
            <p:cNvPr id="67" name="矩形 66"/>
            <p:cNvSpPr/>
            <p:nvPr/>
          </p:nvSpPr>
          <p:spPr bwMode="auto">
            <a:xfrm>
              <a:off x="1954194" y="4500570"/>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3</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8" name="矩形 67"/>
            <p:cNvSpPr/>
            <p:nvPr/>
          </p:nvSpPr>
          <p:spPr bwMode="auto">
            <a:xfrm>
              <a:off x="2525698" y="4500570"/>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baseline="-25000" dirty="0"/>
            </a:p>
          </p:txBody>
        </p:sp>
        <p:sp>
          <p:nvSpPr>
            <p:cNvPr id="69" name="TextBox 68"/>
            <p:cNvSpPr txBox="1"/>
            <p:nvPr/>
          </p:nvSpPr>
          <p:spPr>
            <a:xfrm>
              <a:off x="1571604" y="4668846"/>
              <a:ext cx="357190" cy="307777"/>
            </a:xfrm>
            <a:prstGeom prst="rect">
              <a:avLst/>
            </a:prstGeom>
            <a:noFill/>
          </p:spPr>
          <p:txBody>
            <a:bodyPr wrap="square" lIns="0" tIns="0" rIns="0" bIns="0" rtlCol="0">
              <a:spAutoFit/>
            </a:bodyPr>
            <a:lstStyle/>
            <a:p>
              <a:r>
                <a:rPr lang="en-US" altLang="zh-CN" sz="2000" dirty="0" smtClean="0"/>
                <a:t>3</a:t>
              </a:r>
              <a:endParaRPr lang="zh-CN" altLang="en-US" sz="2000" dirty="0"/>
            </a:p>
          </p:txBody>
        </p:sp>
      </p:grpSp>
      <p:sp>
        <p:nvSpPr>
          <p:cNvPr id="95" name="Oval 2"/>
          <p:cNvSpPr>
            <a:spLocks noChangeArrowheads="1"/>
          </p:cNvSpPr>
          <p:nvPr/>
        </p:nvSpPr>
        <p:spPr bwMode="auto">
          <a:xfrm>
            <a:off x="4414849" y="372996"/>
            <a:ext cx="431800"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96" name="Oval 3"/>
          <p:cNvSpPr>
            <a:spLocks noChangeArrowheads="1"/>
          </p:cNvSpPr>
          <p:nvPr/>
        </p:nvSpPr>
        <p:spPr bwMode="auto">
          <a:xfrm>
            <a:off x="5783274" y="660333"/>
            <a:ext cx="431800"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2</a:t>
            </a:r>
          </a:p>
        </p:txBody>
      </p:sp>
      <p:sp>
        <p:nvSpPr>
          <p:cNvPr id="97" name="Oval 4"/>
          <p:cNvSpPr>
            <a:spLocks noChangeArrowheads="1"/>
          </p:cNvSpPr>
          <p:nvPr/>
        </p:nvSpPr>
        <p:spPr bwMode="auto">
          <a:xfrm>
            <a:off x="3767149" y="1236596"/>
            <a:ext cx="431800" cy="36036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98" name="Oval 5"/>
          <p:cNvSpPr>
            <a:spLocks noChangeArrowheads="1"/>
          </p:cNvSpPr>
          <p:nvPr/>
        </p:nvSpPr>
        <p:spPr bwMode="auto">
          <a:xfrm>
            <a:off x="5135574" y="1596958"/>
            <a:ext cx="431800"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99" name="Freeform 6"/>
          <p:cNvSpPr/>
          <p:nvPr/>
        </p:nvSpPr>
        <p:spPr bwMode="auto">
          <a:xfrm>
            <a:off x="4054487" y="673033"/>
            <a:ext cx="433387" cy="565150"/>
          </a:xfrm>
          <a:custGeom>
            <a:avLst/>
            <a:gdLst/>
            <a:ahLst/>
            <a:cxnLst>
              <a:cxn ang="0">
                <a:pos x="0" y="356"/>
              </a:cxn>
              <a:cxn ang="0">
                <a:pos x="273" y="0"/>
              </a:cxn>
            </a:cxnLst>
            <a:rect l="0" t="0" r="r" b="b"/>
            <a:pathLst>
              <a:path w="273" h="356">
                <a:moveTo>
                  <a:pt x="0" y="356"/>
                </a:moveTo>
                <a:lnTo>
                  <a:pt x="273" y="0"/>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00" name="Line 7"/>
          <p:cNvSpPr>
            <a:spLocks noChangeShapeType="1"/>
          </p:cNvSpPr>
          <p:nvPr/>
        </p:nvSpPr>
        <p:spPr bwMode="auto">
          <a:xfrm>
            <a:off x="4198949" y="1452496"/>
            <a:ext cx="936625" cy="288925"/>
          </a:xfrm>
          <a:prstGeom prst="line">
            <a:avLst/>
          </a:prstGeom>
          <a:noFill/>
          <a:ln w="28575">
            <a:solidFill>
              <a:srgbClr val="3333FF"/>
            </a:solidFill>
            <a:round/>
            <a:tailEnd type="stealth" w="med" len="lg"/>
          </a:ln>
          <a:effectLst/>
        </p:spPr>
        <p:txBody>
          <a:bodyPr wrap="none"/>
          <a:lstStyle/>
          <a:p>
            <a:endParaRPr lang="zh-CN" altLang="en-US"/>
          </a:p>
        </p:txBody>
      </p:sp>
      <p:sp>
        <p:nvSpPr>
          <p:cNvPr id="101" name="Freeform 8"/>
          <p:cNvSpPr/>
          <p:nvPr/>
        </p:nvSpPr>
        <p:spPr bwMode="auto">
          <a:xfrm>
            <a:off x="4170374" y="876233"/>
            <a:ext cx="1625600" cy="444500"/>
          </a:xfrm>
          <a:custGeom>
            <a:avLst/>
            <a:gdLst/>
            <a:ahLst/>
            <a:cxnLst>
              <a:cxn ang="0">
                <a:pos x="0" y="280"/>
              </a:cxn>
              <a:cxn ang="0">
                <a:pos x="1024" y="0"/>
              </a:cxn>
            </a:cxnLst>
            <a:rect l="0" t="0" r="r" b="b"/>
            <a:pathLst>
              <a:path w="1024" h="280">
                <a:moveTo>
                  <a:pt x="0" y="280"/>
                </a:moveTo>
                <a:lnTo>
                  <a:pt x="1024" y="0"/>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02" name="Freeform 9"/>
          <p:cNvSpPr/>
          <p:nvPr/>
        </p:nvSpPr>
        <p:spPr bwMode="auto">
          <a:xfrm>
            <a:off x="4846649" y="588896"/>
            <a:ext cx="974725" cy="153987"/>
          </a:xfrm>
          <a:custGeom>
            <a:avLst/>
            <a:gdLst/>
            <a:ahLst/>
            <a:cxnLst>
              <a:cxn ang="0">
                <a:pos x="0" y="0"/>
              </a:cxn>
              <a:cxn ang="0">
                <a:pos x="614" y="97"/>
              </a:cxn>
            </a:cxnLst>
            <a:rect l="0" t="0" r="r" b="b"/>
            <a:pathLst>
              <a:path w="614" h="97">
                <a:moveTo>
                  <a:pt x="0" y="0"/>
                </a:moveTo>
                <a:lnTo>
                  <a:pt x="614" y="97"/>
                </a:lnTo>
              </a:path>
            </a:pathLst>
          </a:custGeom>
          <a:noFill/>
          <a:ln w="28575" cap="flat" cmpd="sng">
            <a:solidFill>
              <a:srgbClr val="3333FF"/>
            </a:solidFill>
            <a:prstDash val="solid"/>
            <a:round/>
            <a:headEnd type="none" w="med" len="med"/>
            <a:tailEnd type="stealth" w="med" len="lg"/>
          </a:ln>
          <a:effectLst/>
        </p:spPr>
        <p:txBody>
          <a:bodyPr wrap="none"/>
          <a:lstStyle/>
          <a:p>
            <a:endParaRPr lang="zh-CN" altLang="en-US"/>
          </a:p>
        </p:txBody>
      </p:sp>
      <p:sp>
        <p:nvSpPr>
          <p:cNvPr id="103" name="Text Box 10"/>
          <p:cNvSpPr txBox="1">
            <a:spLocks noChangeArrowheads="1"/>
          </p:cNvSpPr>
          <p:nvPr/>
        </p:nvSpPr>
        <p:spPr bwMode="auto">
          <a:xfrm>
            <a:off x="5062549" y="299971"/>
            <a:ext cx="431800" cy="30480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a:solidFill>
                  <a:srgbClr val="FF00FF"/>
                </a:solidFill>
              </a:rPr>
              <a:t>2</a:t>
            </a:r>
          </a:p>
        </p:txBody>
      </p:sp>
      <p:sp>
        <p:nvSpPr>
          <p:cNvPr id="104" name="Text Box 11"/>
          <p:cNvSpPr txBox="1">
            <a:spLocks noChangeArrowheads="1"/>
          </p:cNvSpPr>
          <p:nvPr/>
        </p:nvSpPr>
        <p:spPr bwMode="auto">
          <a:xfrm>
            <a:off x="3911612" y="715896"/>
            <a:ext cx="431800" cy="30480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a:solidFill>
                  <a:srgbClr val="FF00FF"/>
                </a:solidFill>
              </a:rPr>
              <a:t>3</a:t>
            </a:r>
          </a:p>
        </p:txBody>
      </p:sp>
      <p:sp>
        <p:nvSpPr>
          <p:cNvPr id="105" name="Text Box 12"/>
          <p:cNvSpPr txBox="1">
            <a:spLocks noChangeArrowheads="1"/>
          </p:cNvSpPr>
          <p:nvPr/>
        </p:nvSpPr>
        <p:spPr bwMode="auto">
          <a:xfrm>
            <a:off x="4703774" y="787333"/>
            <a:ext cx="431800" cy="30480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a:solidFill>
                  <a:srgbClr val="FF00FF"/>
                </a:solidFill>
              </a:rPr>
              <a:t>5</a:t>
            </a:r>
          </a:p>
        </p:txBody>
      </p:sp>
      <p:sp>
        <p:nvSpPr>
          <p:cNvPr id="106" name="Text Box 13"/>
          <p:cNvSpPr txBox="1">
            <a:spLocks noChangeArrowheads="1"/>
          </p:cNvSpPr>
          <p:nvPr/>
        </p:nvSpPr>
        <p:spPr bwMode="auto">
          <a:xfrm>
            <a:off x="4414849" y="1579496"/>
            <a:ext cx="431800" cy="30480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a:solidFill>
                  <a:srgbClr val="FF00FF"/>
                </a:solidFill>
              </a:rPr>
              <a:t>6</a:t>
            </a:r>
          </a:p>
        </p:txBody>
      </p:sp>
      <p:sp>
        <p:nvSpPr>
          <p:cNvPr id="107" name="Text Box 14"/>
          <p:cNvSpPr txBox="1">
            <a:spLocks noChangeArrowheads="1"/>
          </p:cNvSpPr>
          <p:nvPr/>
        </p:nvSpPr>
        <p:spPr bwMode="auto">
          <a:xfrm>
            <a:off x="2143108" y="428604"/>
            <a:ext cx="1282711" cy="400110"/>
          </a:xfrm>
          <a:prstGeom prst="rect">
            <a:avLst/>
          </a:prstGeom>
          <a:noFill/>
          <a:ln w="28575" algn="ctr">
            <a:noFill/>
            <a:miter lim="800000"/>
            <a:tailEnd type="none" w="med" len="lg"/>
          </a:ln>
          <a:effectLst/>
        </p:spPr>
        <p:txBody>
          <a:bodyPr wrap="square">
            <a:spAutoFit/>
          </a:bodyPr>
          <a:lstStyle/>
          <a:p>
            <a:pPr>
              <a:spcBef>
                <a:spcPct val="50000"/>
              </a:spcBef>
            </a:pPr>
            <a:r>
              <a:rPr lang="zh-CN" altLang="en-US" sz="2000" dirty="0">
                <a:latin typeface="楷体" panose="02010609060101010101" pitchFamily="49" charset="-122"/>
                <a:ea typeface="楷体" panose="02010609060101010101" pitchFamily="49" charset="-122"/>
              </a:rPr>
              <a:t>一个</a:t>
            </a:r>
            <a:r>
              <a:rPr lang="zh-CN" altLang="en-US" sz="2000" dirty="0" smtClean="0">
                <a:latin typeface="楷体" panose="02010609060101010101" pitchFamily="49" charset="-122"/>
                <a:ea typeface="楷体" panose="02010609060101010101" pitchFamily="49" charset="-122"/>
              </a:rPr>
              <a:t>网</a:t>
            </a:r>
            <a:endParaRPr lang="zh-CN" altLang="en-US" sz="2000" dirty="0">
              <a:latin typeface="楷体" panose="02010609060101010101" pitchFamily="49" charset="-122"/>
              <a:ea typeface="楷体" panose="02010609060101010101" pitchFamily="49" charset="-122"/>
            </a:endParaRPr>
          </a:p>
        </p:txBody>
      </p:sp>
      <p:grpSp>
        <p:nvGrpSpPr>
          <p:cNvPr id="124" name="组合 123"/>
          <p:cNvGrpSpPr/>
          <p:nvPr/>
        </p:nvGrpSpPr>
        <p:grpSpPr>
          <a:xfrm>
            <a:off x="2714612" y="2714620"/>
            <a:ext cx="2000264" cy="357190"/>
            <a:chOff x="2714612" y="2714620"/>
            <a:chExt cx="2000264" cy="357190"/>
          </a:xfrm>
        </p:grpSpPr>
        <p:sp>
          <p:nvSpPr>
            <p:cNvPr id="7" name="矩形 6"/>
            <p:cNvSpPr/>
            <p:nvPr/>
          </p:nvSpPr>
          <p:spPr bwMode="auto">
            <a:xfrm>
              <a:off x="3286116" y="271462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 name="矩形 7"/>
            <p:cNvSpPr/>
            <p:nvPr/>
          </p:nvSpPr>
          <p:spPr bwMode="auto">
            <a:xfrm>
              <a:off x="3857620"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FF00FF"/>
                  </a:solidFill>
                  <a:latin typeface="Times New Roman" panose="02020603050405020304" pitchFamily="18" charset="0"/>
                  <a:cs typeface="Times New Roman" panose="02020603050405020304" pitchFamily="18" charset="0"/>
                </a:rPr>
                <a:t>3</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cxnSp>
          <p:nvCxnSpPr>
            <p:cNvPr id="58" name="直接箭头连接符 57"/>
            <p:cNvCxnSpPr/>
            <p:nvPr/>
          </p:nvCxnSpPr>
          <p:spPr>
            <a:xfrm>
              <a:off x="2714612" y="2908296"/>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bwMode="auto">
            <a:xfrm>
              <a:off x="4286248"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FF00FF"/>
                </a:solidFill>
                <a:latin typeface="Times New Roman" panose="02020603050405020304" pitchFamily="18" charset="0"/>
                <a:cs typeface="Times New Roman" panose="02020603050405020304" pitchFamily="18" charset="0"/>
              </a:endParaRPr>
            </a:p>
          </p:txBody>
        </p:sp>
      </p:grpSp>
      <p:grpSp>
        <p:nvGrpSpPr>
          <p:cNvPr id="125" name="组合 124"/>
          <p:cNvGrpSpPr/>
          <p:nvPr/>
        </p:nvGrpSpPr>
        <p:grpSpPr>
          <a:xfrm>
            <a:off x="4572000" y="2714620"/>
            <a:ext cx="1857388" cy="357190"/>
            <a:chOff x="4572000" y="2714620"/>
            <a:chExt cx="1857388" cy="357190"/>
          </a:xfrm>
        </p:grpSpPr>
        <p:cxnSp>
          <p:nvCxnSpPr>
            <p:cNvPr id="13" name="直接箭头连接符 12"/>
            <p:cNvCxnSpPr/>
            <p:nvPr/>
          </p:nvCxnSpPr>
          <p:spPr>
            <a:xfrm>
              <a:off x="4572000" y="292893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09" name="矩形 108"/>
            <p:cNvSpPr/>
            <p:nvPr/>
          </p:nvSpPr>
          <p:spPr bwMode="auto">
            <a:xfrm>
              <a:off x="5000628" y="271462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10" name="矩形 109"/>
            <p:cNvSpPr/>
            <p:nvPr/>
          </p:nvSpPr>
          <p:spPr bwMode="auto">
            <a:xfrm>
              <a:off x="5572132"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FF00FF"/>
                  </a:solidFill>
                  <a:latin typeface="Times New Roman" panose="02020603050405020304" pitchFamily="18" charset="0"/>
                  <a:cs typeface="Times New Roman" panose="02020603050405020304" pitchFamily="18" charset="0"/>
                </a:rPr>
                <a:t>5</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sp>
          <p:nvSpPr>
            <p:cNvPr id="111" name="矩形 110"/>
            <p:cNvSpPr/>
            <p:nvPr/>
          </p:nvSpPr>
          <p:spPr bwMode="auto">
            <a:xfrm>
              <a:off x="6000760"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FF00FF"/>
                </a:solidFill>
                <a:latin typeface="Times New Roman" panose="02020603050405020304" pitchFamily="18" charset="0"/>
                <a:cs typeface="Times New Roman" panose="02020603050405020304" pitchFamily="18" charset="0"/>
              </a:endParaRPr>
            </a:p>
          </p:txBody>
        </p:sp>
      </p:grpSp>
      <p:grpSp>
        <p:nvGrpSpPr>
          <p:cNvPr id="126" name="组合 125"/>
          <p:cNvGrpSpPr/>
          <p:nvPr/>
        </p:nvGrpSpPr>
        <p:grpSpPr>
          <a:xfrm>
            <a:off x="6215074" y="2714620"/>
            <a:ext cx="1857388" cy="357190"/>
            <a:chOff x="6215074" y="2714620"/>
            <a:chExt cx="1857388" cy="357190"/>
          </a:xfrm>
        </p:grpSpPr>
        <p:cxnSp>
          <p:nvCxnSpPr>
            <p:cNvPr id="112" name="直接箭头连接符 111"/>
            <p:cNvCxnSpPr/>
            <p:nvPr/>
          </p:nvCxnSpPr>
          <p:spPr>
            <a:xfrm>
              <a:off x="6215074" y="292893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13" name="矩形 112"/>
            <p:cNvSpPr/>
            <p:nvPr/>
          </p:nvSpPr>
          <p:spPr bwMode="auto">
            <a:xfrm>
              <a:off x="6643702" y="271462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14" name="矩形 113"/>
            <p:cNvSpPr/>
            <p:nvPr/>
          </p:nvSpPr>
          <p:spPr bwMode="auto">
            <a:xfrm>
              <a:off x="7215206"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FF00FF"/>
                  </a:solidFill>
                  <a:latin typeface="Times New Roman" panose="02020603050405020304" pitchFamily="18" charset="0"/>
                  <a:cs typeface="Times New Roman" panose="02020603050405020304" pitchFamily="18" charset="0"/>
                </a:rPr>
                <a:t>6</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sp>
          <p:nvSpPr>
            <p:cNvPr id="115" name="矩形 114"/>
            <p:cNvSpPr/>
            <p:nvPr/>
          </p:nvSpPr>
          <p:spPr bwMode="auto">
            <a:xfrm>
              <a:off x="7643834"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grpSp>
      <p:grpSp>
        <p:nvGrpSpPr>
          <p:cNvPr id="127" name="组合 126"/>
          <p:cNvGrpSpPr/>
          <p:nvPr/>
        </p:nvGrpSpPr>
        <p:grpSpPr>
          <a:xfrm>
            <a:off x="2714612" y="3357562"/>
            <a:ext cx="2000264" cy="357190"/>
            <a:chOff x="2714612" y="3357562"/>
            <a:chExt cx="2000264" cy="357190"/>
          </a:xfrm>
        </p:grpSpPr>
        <p:cxnSp>
          <p:nvCxnSpPr>
            <p:cNvPr id="62" name="直接箭头连接符 61"/>
            <p:cNvCxnSpPr/>
            <p:nvPr/>
          </p:nvCxnSpPr>
          <p:spPr>
            <a:xfrm>
              <a:off x="2714612" y="3551238"/>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bwMode="auto">
            <a:xfrm>
              <a:off x="3286116" y="335756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17" name="矩形 116"/>
            <p:cNvSpPr/>
            <p:nvPr/>
          </p:nvSpPr>
          <p:spPr bwMode="auto">
            <a:xfrm>
              <a:off x="3857620" y="335756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FF00FF"/>
                  </a:solidFill>
                  <a:latin typeface="Times New Roman" panose="02020603050405020304" pitchFamily="18" charset="0"/>
                  <a:cs typeface="Times New Roman" panose="02020603050405020304" pitchFamily="18" charset="0"/>
                </a:rPr>
                <a:t>2</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sp>
          <p:nvSpPr>
            <p:cNvPr id="118" name="矩形 117"/>
            <p:cNvSpPr/>
            <p:nvPr/>
          </p:nvSpPr>
          <p:spPr bwMode="auto">
            <a:xfrm>
              <a:off x="4286248" y="335756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grpSp>
      <p:sp>
        <p:nvSpPr>
          <p:cNvPr id="128" name="TextBox 127"/>
          <p:cNvSpPr txBox="1"/>
          <p:nvPr/>
        </p:nvSpPr>
        <p:spPr>
          <a:xfrm>
            <a:off x="3857620" y="4786322"/>
            <a:ext cx="2857520" cy="461665"/>
          </a:xfrm>
          <a:prstGeom prst="rect">
            <a:avLst/>
          </a:prstGeom>
          <a:solidFill>
            <a:schemeClr val="bg1"/>
          </a:solidFill>
        </p:spPr>
        <p:txBody>
          <a:bodyPr wrap="square" rtlCol="0">
            <a:spAutoFit/>
          </a:bodyPr>
          <a:lstStyle/>
          <a:p>
            <a:r>
              <a:rPr kumimoji="1" lang="zh-CN" altLang="en-US" dirty="0" smtClean="0">
                <a:solidFill>
                  <a:srgbClr val="FF00FF"/>
                </a:solidFill>
                <a:latin typeface="楷体" panose="02010609060101010101" pitchFamily="49" charset="-122"/>
                <a:ea typeface="楷体" panose="02010609060101010101" pitchFamily="49" charset="-122"/>
              </a:rPr>
              <a:t>邻接表创建完毕</a:t>
            </a:r>
            <a:endParaRPr lang="zh-CN" altLang="en-US" dirty="0">
              <a:solidFill>
                <a:srgbClr val="FF00FF"/>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27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1000" tmFilter="0, 0; .2, .5; .8, .5; 1, 0"/>
                                        <p:tgtEl>
                                          <p:spTgt spid="99"/>
                                        </p:tgtEl>
                                      </p:cBhvr>
                                    </p:animEffect>
                                    <p:animScale>
                                      <p:cBhvr>
                                        <p:cTn id="11" dur="500" autoRev="1" fill="hold"/>
                                        <p:tgtEl>
                                          <p:spTgt spid="99"/>
                                        </p:tgtEl>
                                      </p:cBhvr>
                                      <p:by x="105000" y="105000"/>
                                    </p:animScale>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6" presetClass="emph" presetSubtype="0" fill="hold" grpId="0" nodeType="clickEffect">
                                  <p:stCondLst>
                                    <p:cond delay="0"/>
                                  </p:stCondLst>
                                  <p:childTnLst>
                                    <p:animEffect transition="out" filter="fade">
                                      <p:cBhvr>
                                        <p:cTn id="18" dur="1000" tmFilter="0, 0; .2, .5; .8, .5; 1, 0"/>
                                        <p:tgtEl>
                                          <p:spTgt spid="101"/>
                                        </p:tgtEl>
                                      </p:cBhvr>
                                    </p:animEffect>
                                    <p:animScale>
                                      <p:cBhvr>
                                        <p:cTn id="19" dur="500" autoRev="1" fill="hold"/>
                                        <p:tgtEl>
                                          <p:spTgt spid="101"/>
                                        </p:tgtEl>
                                      </p:cBhvr>
                                      <p:by x="105000" y="105000"/>
                                    </p:animScale>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1000" tmFilter="0, 0; .2, .5; .8, .5; 1, 0"/>
                                        <p:tgtEl>
                                          <p:spTgt spid="100"/>
                                        </p:tgtEl>
                                      </p:cBhvr>
                                    </p:animEffect>
                                    <p:animScale>
                                      <p:cBhvr>
                                        <p:cTn id="27" dur="500" autoRev="1" fill="hold"/>
                                        <p:tgtEl>
                                          <p:spTgt spid="100"/>
                                        </p:tgtEl>
                                      </p:cBhvr>
                                      <p:by x="105000" y="105000"/>
                                    </p:animScale>
                                  </p:childTnLst>
                                </p:cTn>
                              </p:par>
                            </p:childTnLst>
                          </p:cTn>
                        </p:par>
                        <p:par>
                          <p:cTn id="28" fill="hold">
                            <p:stCondLst>
                              <p:cond delay="1000"/>
                            </p:stCondLst>
                            <p:childTnLst>
                              <p:par>
                                <p:cTn id="29" presetID="1" presetClass="entr" presetSubtype="0" fill="hold" nodeType="after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1000" tmFilter="0, 0; .2, .5; .8, .5; 1, 0"/>
                                        <p:tgtEl>
                                          <p:spTgt spid="102"/>
                                        </p:tgtEl>
                                      </p:cBhvr>
                                    </p:animEffect>
                                    <p:animScale>
                                      <p:cBhvr>
                                        <p:cTn id="35" dur="500" autoRev="1" fill="hold"/>
                                        <p:tgtEl>
                                          <p:spTgt spid="102"/>
                                        </p:tgtEl>
                                      </p:cBhvr>
                                      <p:by x="105000" y="105000"/>
                                    </p:animScale>
                                  </p:childTnLst>
                                </p:cTn>
                              </p:par>
                            </p:childTnLst>
                          </p:cTn>
                        </p:par>
                        <p:par>
                          <p:cTn id="36" fill="hold">
                            <p:stCondLst>
                              <p:cond delay="1000"/>
                            </p:stCondLst>
                            <p:childTnLst>
                              <p:par>
                                <p:cTn id="37" presetID="1" presetClass="entr" presetSubtype="0" fill="hold" nodeType="after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ldLvl="0" animBg="1"/>
      <p:bldP spid="100" grpId="0" bldLvl="0" animBg="1"/>
      <p:bldP spid="101" grpId="0" bldLvl="0" animBg="1"/>
      <p:bldP spid="102" grpId="0" bldLvl="0" animBg="1"/>
      <p:bldP spid="128"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804866" y="447920"/>
            <a:ext cx="4338638" cy="461665"/>
          </a:xfrm>
          <a:prstGeom prst="rect">
            <a:avLst/>
          </a:prstGeom>
          <a:noFill/>
          <a:ln w="9525">
            <a:noFill/>
            <a:miter lim="800000"/>
          </a:ln>
          <a:effectLst/>
        </p:spPr>
        <p:txBody>
          <a:bodyPr wrap="square">
            <a:spAutoFit/>
          </a:bodyPr>
          <a:lstStyle/>
          <a:p>
            <a:pPr algn="just">
              <a:spcBef>
                <a:spcPct val="50000"/>
              </a:spcBef>
            </a:pPr>
            <a:r>
              <a:rPr kumimoji="1" lang="zh-CN" altLang="en-US" dirty="0">
                <a:solidFill>
                  <a:srgbClr val="0000FF"/>
                </a:solidFill>
                <a:latin typeface="楷体" panose="02010609060101010101" pitchFamily="49" charset="-122"/>
                <a:ea typeface="楷体" panose="02010609060101010101" pitchFamily="49" charset="-122"/>
              </a:rPr>
              <a:t>邻接表的特点如下</a:t>
            </a:r>
            <a:r>
              <a:rPr kumimoji="1" lang="zh-CN" altLang="en-US" dirty="0" smtClean="0">
                <a:solidFill>
                  <a:srgbClr val="0000FF"/>
                </a:solidFill>
                <a:latin typeface="楷体" panose="02010609060101010101" pitchFamily="49" charset="-122"/>
                <a:ea typeface="楷体" panose="02010609060101010101" pitchFamily="49" charset="-122"/>
              </a:rPr>
              <a:t>：</a:t>
            </a:r>
            <a:endParaRPr kumimoji="1" lang="zh-CN" altLang="en-US" dirty="0">
              <a:solidFill>
                <a:srgbClr val="0000FF"/>
              </a:solidFill>
              <a:latin typeface="楷体" panose="02010609060101010101" pitchFamily="49" charset="-122"/>
              <a:ea typeface="楷体" panose="02010609060101010101" pitchFamily="49" charset="-122"/>
            </a:endParaRPr>
          </a:p>
        </p:txBody>
      </p:sp>
      <p:sp>
        <p:nvSpPr>
          <p:cNvPr id="3" name="TextBox 2"/>
          <p:cNvSpPr txBox="1"/>
          <p:nvPr/>
        </p:nvSpPr>
        <p:spPr>
          <a:xfrm>
            <a:off x="928662" y="1142984"/>
            <a:ext cx="4643470" cy="430887"/>
          </a:xfrm>
          <a:prstGeom prst="rect">
            <a:avLst/>
          </a:prstGeom>
          <a:noFill/>
        </p:spPr>
        <p:txBody>
          <a:bodyPr wrap="square" rtlCol="0">
            <a:spAutoFit/>
          </a:bodyPr>
          <a:lstStyle/>
          <a:p>
            <a:pPr marL="457200" indent="-457200" algn="just">
              <a:spcBef>
                <a:spcPct val="50000"/>
              </a:spcBef>
              <a:buBlip>
                <a:blip r:embed="rId2"/>
              </a:buBlip>
            </a:pPr>
            <a:r>
              <a:rPr kumimoji="1" lang="zh-CN" altLang="en-US" sz="2200" dirty="0" smtClean="0">
                <a:latin typeface="楷体" panose="02010609060101010101" pitchFamily="49" charset="-122"/>
                <a:ea typeface="楷体" panose="02010609060101010101" pitchFamily="49" charset="-122"/>
              </a:rPr>
              <a:t>邻接表表示不唯一。</a:t>
            </a:r>
          </a:p>
        </p:txBody>
      </p:sp>
      <p:sp>
        <p:nvSpPr>
          <p:cNvPr id="4" name="TextBox 3"/>
          <p:cNvSpPr txBox="1"/>
          <p:nvPr/>
        </p:nvSpPr>
        <p:spPr>
          <a:xfrm>
            <a:off x="1000100" y="4214818"/>
            <a:ext cx="4643470" cy="430887"/>
          </a:xfrm>
          <a:prstGeom prst="rect">
            <a:avLst/>
          </a:prstGeom>
          <a:noFill/>
        </p:spPr>
        <p:txBody>
          <a:bodyPr wrap="square" rtlCol="0">
            <a:spAutoFit/>
          </a:bodyPr>
          <a:lstStyle/>
          <a:p>
            <a:pPr marL="457200" indent="-457200" algn="just">
              <a:spcBef>
                <a:spcPct val="50000"/>
              </a:spcBef>
              <a:buBlip>
                <a:blip r:embed="rId2"/>
              </a:buBlip>
            </a:pPr>
            <a:r>
              <a:rPr kumimoji="1" lang="zh-CN" altLang="en-US" sz="2200" dirty="0" smtClean="0">
                <a:latin typeface="楷体" panose="02010609060101010101" pitchFamily="49" charset="-122"/>
                <a:ea typeface="楷体" panose="02010609060101010101" pitchFamily="49" charset="-122"/>
              </a:rPr>
              <a:t>特别适合于稀疏图存储。      </a:t>
            </a:r>
            <a:endParaRPr lang="zh-CN" altLang="en-US" sz="2200" dirty="0">
              <a:latin typeface="楷体" panose="02010609060101010101" pitchFamily="49" charset="-122"/>
              <a:ea typeface="楷体" panose="02010609060101010101" pitchFamily="49" charset="-122"/>
            </a:endParaRPr>
          </a:p>
        </p:txBody>
      </p:sp>
      <p:grpSp>
        <p:nvGrpSpPr>
          <p:cNvPr id="5" name="Group 59"/>
          <p:cNvGrpSpPr/>
          <p:nvPr/>
        </p:nvGrpSpPr>
        <p:grpSpPr bwMode="auto">
          <a:xfrm>
            <a:off x="1285852" y="1857364"/>
            <a:ext cx="2089150" cy="2017713"/>
            <a:chOff x="657" y="662"/>
            <a:chExt cx="1316" cy="1271"/>
          </a:xfrm>
        </p:grpSpPr>
        <p:sp>
          <p:nvSpPr>
            <p:cNvPr id="6" name="Oval 60"/>
            <p:cNvSpPr>
              <a:spLocks noChangeArrowheads="1"/>
            </p:cNvSpPr>
            <p:nvPr/>
          </p:nvSpPr>
          <p:spPr bwMode="auto">
            <a:xfrm>
              <a:off x="1202" y="662"/>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7" name="Oval 61"/>
            <p:cNvSpPr>
              <a:spLocks noChangeArrowheads="1"/>
            </p:cNvSpPr>
            <p:nvPr/>
          </p:nvSpPr>
          <p:spPr bwMode="auto">
            <a:xfrm>
              <a:off x="1202"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8" name="Oval 62"/>
            <p:cNvSpPr>
              <a:spLocks noChangeArrowheads="1"/>
            </p:cNvSpPr>
            <p:nvPr/>
          </p:nvSpPr>
          <p:spPr bwMode="auto">
            <a:xfrm>
              <a:off x="657" y="1207"/>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9" name="Oval 63"/>
            <p:cNvSpPr>
              <a:spLocks noChangeArrowheads="1"/>
            </p:cNvSpPr>
            <p:nvPr/>
          </p:nvSpPr>
          <p:spPr bwMode="auto">
            <a:xfrm>
              <a:off x="1746" y="1207"/>
              <a:ext cx="227" cy="227"/>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10" name="Oval 64"/>
            <p:cNvSpPr>
              <a:spLocks noChangeArrowheads="1"/>
            </p:cNvSpPr>
            <p:nvPr/>
          </p:nvSpPr>
          <p:spPr bwMode="auto">
            <a:xfrm>
              <a:off x="1202" y="1706"/>
              <a:ext cx="227" cy="227"/>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11" name="Line 65"/>
            <p:cNvSpPr>
              <a:spLocks noChangeShapeType="1"/>
            </p:cNvSpPr>
            <p:nvPr/>
          </p:nvSpPr>
          <p:spPr bwMode="auto">
            <a:xfrm flipH="1">
              <a:off x="793" y="798"/>
              <a:ext cx="409" cy="409"/>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2" name="Line 66"/>
            <p:cNvSpPr>
              <a:spLocks noChangeShapeType="1"/>
            </p:cNvSpPr>
            <p:nvPr/>
          </p:nvSpPr>
          <p:spPr bwMode="auto">
            <a:xfrm>
              <a:off x="1429" y="798"/>
              <a:ext cx="408" cy="409"/>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3" name="Line 67"/>
            <p:cNvSpPr>
              <a:spLocks noChangeShapeType="1"/>
            </p:cNvSpPr>
            <p:nvPr/>
          </p:nvSpPr>
          <p:spPr bwMode="auto">
            <a:xfrm>
              <a:off x="884" y="1327"/>
              <a:ext cx="318" cy="0"/>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4" name="Freeform 68"/>
            <p:cNvSpPr/>
            <p:nvPr/>
          </p:nvSpPr>
          <p:spPr bwMode="auto">
            <a:xfrm>
              <a:off x="1421" y="1322"/>
              <a:ext cx="323" cy="1"/>
            </a:xfrm>
            <a:custGeom>
              <a:avLst/>
              <a:gdLst/>
              <a:ahLst/>
              <a:cxnLst>
                <a:cxn ang="0">
                  <a:pos x="0" y="1"/>
                </a:cxn>
                <a:cxn ang="0">
                  <a:pos x="323" y="0"/>
                </a:cxn>
              </a:cxnLst>
              <a:rect l="0" t="0" r="r" b="b"/>
              <a:pathLst>
                <a:path w="323" h="1">
                  <a:moveTo>
                    <a:pt x="0" y="1"/>
                  </a:moveTo>
                  <a:lnTo>
                    <a:pt x="323" y="0"/>
                  </a:lnTo>
                </a:path>
              </a:pathLst>
            </a:custGeom>
            <a:ln>
              <a:headEnd type="none" w="med" len="med"/>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5" name="Freeform 69"/>
            <p:cNvSpPr/>
            <p:nvPr/>
          </p:nvSpPr>
          <p:spPr bwMode="auto">
            <a:xfrm>
              <a:off x="1312" y="889"/>
              <a:ext cx="4" cy="313"/>
            </a:xfrm>
            <a:custGeom>
              <a:avLst/>
              <a:gdLst/>
              <a:ahLst/>
              <a:cxnLst>
                <a:cxn ang="0">
                  <a:pos x="4" y="0"/>
                </a:cxn>
                <a:cxn ang="0">
                  <a:pos x="0" y="313"/>
                </a:cxn>
              </a:cxnLst>
              <a:rect l="0" t="0" r="r" b="b"/>
              <a:pathLst>
                <a:path w="4" h="313">
                  <a:moveTo>
                    <a:pt x="4" y="0"/>
                  </a:moveTo>
                  <a:lnTo>
                    <a:pt x="0" y="313"/>
                  </a:lnTo>
                </a:path>
              </a:pathLst>
            </a:custGeom>
            <a:ln>
              <a:headEnd type="none" w="med" len="med"/>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 name="Line 70"/>
            <p:cNvSpPr>
              <a:spLocks noChangeShapeType="1"/>
            </p:cNvSpPr>
            <p:nvPr/>
          </p:nvSpPr>
          <p:spPr bwMode="auto">
            <a:xfrm>
              <a:off x="793" y="1433"/>
              <a:ext cx="409" cy="36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7" name="Line 71"/>
            <p:cNvSpPr>
              <a:spLocks noChangeShapeType="1"/>
            </p:cNvSpPr>
            <p:nvPr/>
          </p:nvSpPr>
          <p:spPr bwMode="auto">
            <a:xfrm>
              <a:off x="1316" y="1433"/>
              <a:ext cx="0" cy="27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8" name="Line 72"/>
            <p:cNvSpPr>
              <a:spLocks noChangeShapeType="1"/>
            </p:cNvSpPr>
            <p:nvPr/>
          </p:nvSpPr>
          <p:spPr bwMode="auto">
            <a:xfrm flipH="1">
              <a:off x="1429" y="1433"/>
              <a:ext cx="408" cy="363"/>
            </a:xfrm>
            <a:prstGeom prst="line">
              <a:avLst/>
            </a:prstGeom>
            <a:ln>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grpSp>
      <p:grpSp>
        <p:nvGrpSpPr>
          <p:cNvPr id="62" name="组合 61"/>
          <p:cNvGrpSpPr/>
          <p:nvPr/>
        </p:nvGrpSpPr>
        <p:grpSpPr>
          <a:xfrm>
            <a:off x="3643306" y="1857364"/>
            <a:ext cx="5143536" cy="1785950"/>
            <a:chOff x="3643306" y="1857364"/>
            <a:chExt cx="5143536" cy="1785950"/>
          </a:xfrm>
        </p:grpSpPr>
        <p:sp>
          <p:nvSpPr>
            <p:cNvPr id="20" name="矩形 19"/>
            <p:cNvSpPr/>
            <p:nvPr/>
          </p:nvSpPr>
          <p:spPr bwMode="auto">
            <a:xfrm>
              <a:off x="5357818" y="200024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1" name="矩形 20"/>
            <p:cNvSpPr/>
            <p:nvPr/>
          </p:nvSpPr>
          <p:spPr bwMode="auto">
            <a:xfrm>
              <a:off x="5929322" y="200024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2" name="矩形 21"/>
            <p:cNvSpPr/>
            <p:nvPr/>
          </p:nvSpPr>
          <p:spPr bwMode="auto">
            <a:xfrm>
              <a:off x="6572264" y="200024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3" name="矩形 22"/>
            <p:cNvSpPr/>
            <p:nvPr/>
          </p:nvSpPr>
          <p:spPr bwMode="auto">
            <a:xfrm>
              <a:off x="7143768" y="200024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bwMode="auto">
            <a:xfrm>
              <a:off x="7786710" y="200024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5" name="矩形 24"/>
            <p:cNvSpPr/>
            <p:nvPr/>
          </p:nvSpPr>
          <p:spPr bwMode="auto">
            <a:xfrm>
              <a:off x="8358214" y="200024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26" name="直接箭头连接符 25"/>
            <p:cNvCxnSpPr/>
            <p:nvPr/>
          </p:nvCxnSpPr>
          <p:spPr>
            <a:xfrm>
              <a:off x="6143636" y="2181216"/>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7358082" y="218915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9" name="矩形 28"/>
            <p:cNvSpPr/>
            <p:nvPr/>
          </p:nvSpPr>
          <p:spPr bwMode="auto">
            <a:xfrm>
              <a:off x="4025896" y="185736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0</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30" name="矩形 29"/>
            <p:cNvSpPr/>
            <p:nvPr/>
          </p:nvSpPr>
          <p:spPr bwMode="auto">
            <a:xfrm>
              <a:off x="4597400" y="185736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31" name="TextBox 30"/>
            <p:cNvSpPr txBox="1"/>
            <p:nvPr/>
          </p:nvSpPr>
          <p:spPr>
            <a:xfrm>
              <a:off x="3643306" y="2025640"/>
              <a:ext cx="357190"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cxnSp>
          <p:nvCxnSpPr>
            <p:cNvPr id="32" name="直接箭头连接符 31"/>
            <p:cNvCxnSpPr/>
            <p:nvPr/>
          </p:nvCxnSpPr>
          <p:spPr>
            <a:xfrm>
              <a:off x="4786314" y="2193916"/>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9" name="矩形 48"/>
            <p:cNvSpPr/>
            <p:nvPr/>
          </p:nvSpPr>
          <p:spPr bwMode="auto">
            <a:xfrm>
              <a:off x="5357818" y="314324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0" name="矩形 49"/>
            <p:cNvSpPr/>
            <p:nvPr/>
          </p:nvSpPr>
          <p:spPr bwMode="auto">
            <a:xfrm>
              <a:off x="5929322" y="314324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1" name="矩形 50"/>
            <p:cNvSpPr/>
            <p:nvPr/>
          </p:nvSpPr>
          <p:spPr bwMode="auto">
            <a:xfrm>
              <a:off x="6572264" y="314324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2" name="矩形 51"/>
            <p:cNvSpPr/>
            <p:nvPr/>
          </p:nvSpPr>
          <p:spPr bwMode="auto">
            <a:xfrm>
              <a:off x="7143768" y="314324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3" name="矩形 52"/>
            <p:cNvSpPr/>
            <p:nvPr/>
          </p:nvSpPr>
          <p:spPr bwMode="auto">
            <a:xfrm>
              <a:off x="7786710" y="314324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4" name="矩形 53"/>
            <p:cNvSpPr/>
            <p:nvPr/>
          </p:nvSpPr>
          <p:spPr bwMode="auto">
            <a:xfrm>
              <a:off x="8358214" y="314324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55" name="直接箭头连接符 54"/>
            <p:cNvCxnSpPr/>
            <p:nvPr/>
          </p:nvCxnSpPr>
          <p:spPr>
            <a:xfrm>
              <a:off x="6143636" y="332422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6" name="直接箭头连接符 55"/>
            <p:cNvCxnSpPr/>
            <p:nvPr/>
          </p:nvCxnSpPr>
          <p:spPr>
            <a:xfrm>
              <a:off x="7358082" y="3332162"/>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57" name="矩形 56"/>
            <p:cNvSpPr/>
            <p:nvPr/>
          </p:nvSpPr>
          <p:spPr bwMode="auto">
            <a:xfrm>
              <a:off x="4025896" y="3000372"/>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0</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58" name="矩形 57"/>
            <p:cNvSpPr/>
            <p:nvPr/>
          </p:nvSpPr>
          <p:spPr bwMode="auto">
            <a:xfrm>
              <a:off x="4597400" y="3000372"/>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59" name="TextBox 58"/>
            <p:cNvSpPr txBox="1"/>
            <p:nvPr/>
          </p:nvSpPr>
          <p:spPr>
            <a:xfrm>
              <a:off x="3643306" y="3168648"/>
              <a:ext cx="357190"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cxnSp>
          <p:nvCxnSpPr>
            <p:cNvPr id="60" name="直接箭头连接符 59"/>
            <p:cNvCxnSpPr/>
            <p:nvPr/>
          </p:nvCxnSpPr>
          <p:spPr>
            <a:xfrm>
              <a:off x="4786314" y="3336924"/>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1" name="上下箭头 60"/>
            <p:cNvSpPr/>
            <p:nvPr/>
          </p:nvSpPr>
          <p:spPr bwMode="auto">
            <a:xfrm>
              <a:off x="6215074" y="2571744"/>
              <a:ext cx="142876" cy="428628"/>
            </a:xfrm>
            <a:prstGeom prst="upDownArrow">
              <a:avLst/>
            </a:prstGeom>
            <a:ln>
              <a:headEnd type="stealth" w="med" len="lg"/>
              <a:tailEnd type="none" w="med" len="med"/>
            </a:ln>
          </p:spPr>
          <p:style>
            <a:lnRef idx="0">
              <a:schemeClr val="accent4"/>
            </a:lnRef>
            <a:fillRef idx="3">
              <a:schemeClr val="accent4"/>
            </a:fillRef>
            <a:effectRef idx="3">
              <a:schemeClr val="accent4"/>
            </a:effectRef>
            <a:fontRef idx="minor">
              <a:schemeClr val="lt1"/>
            </a:fontRef>
          </p:style>
          <p:txBody>
            <a:bodyPr wrap="none" rtlCol="0" anchor="ctr"/>
            <a:lstStyle/>
            <a:p>
              <a:pPr algn="ctr"/>
              <a:endParaRPr lang="zh-CN" altLang="en-US"/>
            </a:p>
          </p:txBody>
        </p:sp>
      </p:grpSp>
      <p:grpSp>
        <p:nvGrpSpPr>
          <p:cNvPr id="47" name="组合 46"/>
          <p:cNvGrpSpPr/>
          <p:nvPr/>
        </p:nvGrpSpPr>
        <p:grpSpPr>
          <a:xfrm>
            <a:off x="1571604" y="4572008"/>
            <a:ext cx="4143404" cy="930159"/>
            <a:chOff x="1571604" y="4572008"/>
            <a:chExt cx="4143404" cy="930159"/>
          </a:xfrm>
        </p:grpSpPr>
        <p:cxnSp>
          <p:nvCxnSpPr>
            <p:cNvPr id="45" name="直接箭头连接符 44"/>
            <p:cNvCxnSpPr/>
            <p:nvPr/>
          </p:nvCxnSpPr>
          <p:spPr>
            <a:xfrm rot="5400000" flipH="1" flipV="1">
              <a:off x="3035289" y="4821247"/>
              <a:ext cx="500066"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571604" y="5071280"/>
              <a:ext cx="4143404" cy="430887"/>
            </a:xfrm>
            <a:prstGeom prst="rect">
              <a:avLst/>
            </a:prstGeom>
            <a:noFill/>
          </p:spPr>
          <p:txBody>
            <a:bodyPr wrap="square" rtlCol="0">
              <a:spAutoFit/>
            </a:bodyPr>
            <a:lstStyle/>
            <a:p>
              <a:r>
                <a:rPr kumimoji="1" lang="zh-CN" altLang="en-US" sz="2200" smtClean="0">
                  <a:ea typeface="楷体" panose="02010609060101010101" pitchFamily="49" charset="-122"/>
                  <a:cs typeface="Times New Roman" panose="02020603050405020304" pitchFamily="18" charset="0"/>
                </a:rPr>
                <a:t>邻接表的存储空间为</a:t>
              </a:r>
              <a:r>
                <a:rPr kumimoji="1" lang="en-US" altLang="zh-CN" sz="2200" smtClean="0">
                  <a:ea typeface="楷体" panose="02010609060101010101" pitchFamily="49" charset="-122"/>
                  <a:cs typeface="Times New Roman" panose="02020603050405020304" pitchFamily="18" charset="0"/>
                </a:rPr>
                <a:t>O(</a:t>
              </a:r>
              <a:r>
                <a:rPr kumimoji="1" lang="en-US" altLang="zh-CN" sz="2200" i="1" smtClean="0">
                  <a:ea typeface="楷体" panose="02010609060101010101" pitchFamily="49" charset="-122"/>
                  <a:cs typeface="Times New Roman" panose="02020603050405020304" pitchFamily="18" charset="0"/>
                </a:rPr>
                <a:t>n+e</a:t>
              </a:r>
              <a:r>
                <a:rPr kumimoji="1" lang="en-US" altLang="zh-CN" sz="2200" smtClean="0">
                  <a:ea typeface="楷体" panose="02010609060101010101" pitchFamily="49" charset="-122"/>
                  <a:cs typeface="Times New Roman" panose="02020603050405020304" pitchFamily="18" charset="0"/>
                </a:rPr>
                <a:t>)</a:t>
              </a:r>
              <a:endParaRPr lang="zh-CN" altLang="en-US" sz="2200">
                <a:ea typeface="楷体" panose="02010609060101010101" pitchFamily="49"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28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Text Box 4"/>
          <p:cNvSpPr txBox="1">
            <a:spLocks noChangeArrowheads="1"/>
          </p:cNvSpPr>
          <p:nvPr/>
        </p:nvSpPr>
        <p:spPr bwMode="auto">
          <a:xfrm>
            <a:off x="323850" y="981075"/>
            <a:ext cx="6462728" cy="4834758"/>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wrap="square" lIns="144000" tIns="108000" bIns="108000">
            <a:spAutoFit/>
          </a:bodyPr>
          <a:lstStyle/>
          <a:p>
            <a:pPr algn="l"/>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ANode</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该边的终点编号</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ANode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指向下一条边的指针</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InfoType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info;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该</a:t>
            </a:r>
            <a:r>
              <a:rPr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边</a:t>
            </a:r>
            <a:r>
              <a:rPr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的权值等信息</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endPar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Vnode</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Vertex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顶点信息</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指向第一条边</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endPar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MAXV</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邻接表</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图中顶点数</a:t>
            </a:r>
            <a:r>
              <a:rPr lang="en-US" altLang="zh-CN" sz="2000" i="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和边数</a:t>
            </a:r>
            <a:r>
              <a:rPr lang="en-US" altLang="zh-CN" sz="2000" i="1"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e</a:t>
            </a:r>
          </a:p>
          <a:p>
            <a:pPr algn="l"/>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AdjGraph</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0645" name="Text Box 5"/>
          <p:cNvSpPr txBox="1">
            <a:spLocks noChangeArrowheads="1"/>
          </p:cNvSpPr>
          <p:nvPr/>
        </p:nvSpPr>
        <p:spPr bwMode="auto">
          <a:xfrm>
            <a:off x="323850" y="328594"/>
            <a:ext cx="6264275" cy="457200"/>
          </a:xfrm>
          <a:prstGeom prst="rect">
            <a:avLst/>
          </a:prstGeom>
          <a:noFill/>
          <a:ln w="19050" algn="ctr">
            <a:noFill/>
            <a:miter lim="800000"/>
            <a:tailEnd type="none" w="med" len="lg"/>
          </a:ln>
          <a:effectLst/>
        </p:spPr>
        <p:txBody>
          <a:bodyPr>
            <a:spAutoFit/>
          </a:bodyPr>
          <a:lstStyle/>
          <a:p>
            <a:pPr algn="l">
              <a:spcBef>
                <a:spcPct val="50000"/>
              </a:spcBef>
            </a:pPr>
            <a:r>
              <a:rPr kumimoji="1" lang="zh-CN" altLang="en-US" dirty="0">
                <a:solidFill>
                  <a:srgbClr val="0000FF"/>
                </a:solidFill>
                <a:latin typeface="楷体" panose="02010609060101010101" pitchFamily="49" charset="-122"/>
                <a:ea typeface="楷体" panose="02010609060101010101" pitchFamily="49" charset="-122"/>
              </a:rPr>
              <a:t>图的邻接表存储类型定义如下：</a:t>
            </a:r>
            <a:endParaRPr lang="zh-CN" altLang="en-US" dirty="0">
              <a:latin typeface="楷体" panose="02010609060101010101" pitchFamily="49" charset="-122"/>
              <a:ea typeface="楷体" panose="02010609060101010101" pitchFamily="49" charset="-122"/>
            </a:endParaRPr>
          </a:p>
        </p:txBody>
      </p:sp>
      <p:grpSp>
        <p:nvGrpSpPr>
          <p:cNvPr id="4" name="组合 3"/>
          <p:cNvGrpSpPr/>
          <p:nvPr/>
        </p:nvGrpSpPr>
        <p:grpSpPr>
          <a:xfrm>
            <a:off x="6858016" y="1214422"/>
            <a:ext cx="1500198" cy="1285884"/>
            <a:chOff x="6643702" y="1785926"/>
            <a:chExt cx="1500198" cy="1285884"/>
          </a:xfrm>
        </p:grpSpPr>
        <p:sp>
          <p:nvSpPr>
            <p:cNvPr id="5" name="TextBox 4"/>
            <p:cNvSpPr txBox="1"/>
            <p:nvPr/>
          </p:nvSpPr>
          <p:spPr>
            <a:xfrm>
              <a:off x="6858016" y="2071678"/>
              <a:ext cx="1285884" cy="707886"/>
            </a:xfrm>
            <a:prstGeom prst="rect">
              <a:avLst/>
            </a:prstGeom>
            <a:noFill/>
          </p:spPr>
          <p:txBody>
            <a:bodyPr wrap="square" rtlCol="0">
              <a:spAutoFit/>
            </a:bodyPr>
            <a:lstStyle/>
            <a:p>
              <a:r>
                <a:rPr lang="zh-CN" altLang="en-US" sz="2000" smtClean="0">
                  <a:latin typeface="楷体" panose="02010609060101010101" pitchFamily="49" charset="-122"/>
                  <a:ea typeface="楷体" panose="02010609060101010101" pitchFamily="49" charset="-122"/>
                </a:rPr>
                <a:t>声明</a:t>
              </a:r>
              <a:r>
                <a:rPr lang="zh-CN" altLang="en-US" sz="2000" smtClean="0">
                  <a:solidFill>
                    <a:srgbClr val="FF0000"/>
                  </a:solidFill>
                  <a:ea typeface="楷体" panose="02010609060101010101" pitchFamily="49" charset="-122"/>
                  <a:cs typeface="Times New Roman" panose="02020603050405020304" pitchFamily="18" charset="0"/>
                </a:rPr>
                <a:t>边结点</a:t>
              </a:r>
              <a:r>
                <a:rPr lang="zh-CN" altLang="en-US" sz="2000" smtClean="0">
                  <a:solidFill>
                    <a:srgbClr val="0000FF"/>
                  </a:solidFill>
                  <a:ea typeface="楷体" panose="02010609060101010101" pitchFamily="49" charset="-122"/>
                  <a:cs typeface="Times New Roman" panose="02020603050405020304" pitchFamily="18" charset="0"/>
                </a:rPr>
                <a:t>类型</a:t>
              </a:r>
              <a:endParaRPr lang="zh-CN" altLang="en-US" sz="2000" dirty="0">
                <a:latin typeface="楷体" panose="02010609060101010101" pitchFamily="49" charset="-122"/>
                <a:ea typeface="楷体" panose="02010609060101010101" pitchFamily="49" charset="-122"/>
              </a:endParaRPr>
            </a:p>
          </p:txBody>
        </p:sp>
        <p:sp>
          <p:nvSpPr>
            <p:cNvPr id="6" name="右大括号 5"/>
            <p:cNvSpPr/>
            <p:nvPr/>
          </p:nvSpPr>
          <p:spPr>
            <a:xfrm>
              <a:off x="6643702" y="1785926"/>
              <a:ext cx="214314" cy="1285884"/>
            </a:xfrm>
            <a:prstGeom prst="rightBrace">
              <a:avLst/>
            </a:prstGeom>
            <a:ln w="28575">
              <a:solidFill>
                <a:srgbClr val="C00000"/>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1" name="组合 10"/>
          <p:cNvGrpSpPr/>
          <p:nvPr/>
        </p:nvGrpSpPr>
        <p:grpSpPr>
          <a:xfrm>
            <a:off x="6858016" y="2857496"/>
            <a:ext cx="1571636" cy="1285884"/>
            <a:chOff x="6572264" y="2786058"/>
            <a:chExt cx="1571636" cy="1285884"/>
          </a:xfrm>
        </p:grpSpPr>
        <p:sp>
          <p:nvSpPr>
            <p:cNvPr id="7" name="TextBox 6"/>
            <p:cNvSpPr txBox="1"/>
            <p:nvPr/>
          </p:nvSpPr>
          <p:spPr>
            <a:xfrm>
              <a:off x="6858016" y="2857496"/>
              <a:ext cx="1285884" cy="1015663"/>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声明</a:t>
              </a:r>
              <a:r>
                <a:rPr lang="zh-CN" altLang="en-US" sz="2000" dirty="0" smtClean="0">
                  <a:solidFill>
                    <a:srgbClr val="0000FF"/>
                  </a:solidFill>
                  <a:ea typeface="楷体" panose="02010609060101010101" pitchFamily="49" charset="-122"/>
                  <a:cs typeface="Times New Roman" panose="02020603050405020304" pitchFamily="18" charset="0"/>
                </a:rPr>
                <a:t>邻接</a:t>
              </a:r>
              <a:r>
                <a:rPr lang="zh-CN" altLang="en-US" sz="2000" smtClean="0">
                  <a:solidFill>
                    <a:srgbClr val="0000FF"/>
                  </a:solidFill>
                  <a:ea typeface="楷体" panose="02010609060101010101" pitchFamily="49" charset="-122"/>
                  <a:cs typeface="Times New Roman" panose="02020603050405020304" pitchFamily="18" charset="0"/>
                </a:rPr>
                <a:t>表</a:t>
              </a:r>
              <a:r>
                <a:rPr lang="zh-CN" altLang="en-US" sz="2000" smtClean="0">
                  <a:solidFill>
                    <a:srgbClr val="FF0000"/>
                  </a:solidFill>
                  <a:ea typeface="楷体" panose="02010609060101010101" pitchFamily="49" charset="-122"/>
                  <a:cs typeface="Times New Roman" panose="02020603050405020304" pitchFamily="18" charset="0"/>
                </a:rPr>
                <a:t>头结点</a:t>
              </a:r>
              <a:r>
                <a:rPr lang="zh-CN" altLang="en-US" sz="2000" smtClean="0">
                  <a:solidFill>
                    <a:srgbClr val="0000FF"/>
                  </a:solidFill>
                  <a:ea typeface="楷体" panose="02010609060101010101" pitchFamily="49" charset="-122"/>
                  <a:cs typeface="Times New Roman" panose="02020603050405020304" pitchFamily="18" charset="0"/>
                </a:rPr>
                <a:t>类型</a:t>
              </a:r>
              <a:endParaRPr lang="zh-CN" altLang="en-US" sz="2000" dirty="0">
                <a:latin typeface="楷体" panose="02010609060101010101" pitchFamily="49" charset="-122"/>
                <a:ea typeface="楷体" panose="02010609060101010101" pitchFamily="49" charset="-122"/>
              </a:endParaRPr>
            </a:p>
          </p:txBody>
        </p:sp>
        <p:sp>
          <p:nvSpPr>
            <p:cNvPr id="9" name="右大括号 8"/>
            <p:cNvSpPr/>
            <p:nvPr/>
          </p:nvSpPr>
          <p:spPr>
            <a:xfrm>
              <a:off x="6572264" y="2786058"/>
              <a:ext cx="214314" cy="1285884"/>
            </a:xfrm>
            <a:prstGeom prst="rightBrace">
              <a:avLst/>
            </a:prstGeom>
            <a:ln w="28575">
              <a:solidFill>
                <a:srgbClr val="C00000"/>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2" name="组合 11"/>
          <p:cNvGrpSpPr/>
          <p:nvPr/>
        </p:nvGrpSpPr>
        <p:grpSpPr>
          <a:xfrm>
            <a:off x="6858016" y="4429132"/>
            <a:ext cx="1643074" cy="1285884"/>
            <a:chOff x="6572264" y="4357694"/>
            <a:chExt cx="1643074" cy="1285884"/>
          </a:xfrm>
        </p:grpSpPr>
        <p:sp>
          <p:nvSpPr>
            <p:cNvPr id="8" name="TextBox 7"/>
            <p:cNvSpPr txBox="1"/>
            <p:nvPr/>
          </p:nvSpPr>
          <p:spPr>
            <a:xfrm>
              <a:off x="6929454" y="4578502"/>
              <a:ext cx="1285884" cy="707886"/>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声明</a:t>
              </a:r>
              <a:r>
                <a:rPr lang="zh-CN" altLang="en-US" sz="2000" dirty="0" smtClean="0">
                  <a:solidFill>
                    <a:srgbClr val="0000FF"/>
                  </a:solidFill>
                  <a:ea typeface="楷体" panose="02010609060101010101" pitchFamily="49" charset="-122"/>
                  <a:cs typeface="Times New Roman" panose="02020603050405020304" pitchFamily="18" charset="0"/>
                </a:rPr>
                <a:t>图邻接表类型</a:t>
              </a:r>
              <a:endParaRPr lang="zh-CN" altLang="en-US" sz="2000" dirty="0">
                <a:latin typeface="楷体" panose="02010609060101010101" pitchFamily="49" charset="-122"/>
                <a:ea typeface="楷体" panose="02010609060101010101" pitchFamily="49" charset="-122"/>
              </a:endParaRPr>
            </a:p>
          </p:txBody>
        </p:sp>
        <p:sp>
          <p:nvSpPr>
            <p:cNvPr id="10" name="右大括号 9"/>
            <p:cNvSpPr/>
            <p:nvPr/>
          </p:nvSpPr>
          <p:spPr>
            <a:xfrm>
              <a:off x="6572264" y="4357694"/>
              <a:ext cx="214314" cy="1285884"/>
            </a:xfrm>
            <a:prstGeom prst="rightBrace">
              <a:avLst/>
            </a:prstGeom>
            <a:ln w="28575">
              <a:solidFill>
                <a:srgbClr val="C00000"/>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153172AD-FDDA-44AA-B287-01558B314681}" type="slidenum">
              <a:rPr lang="en-US" altLang="zh-CN" smtClean="0"/>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64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4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064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064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0644">
                                            <p:txEl>
                                              <p:pRg st="4" end="4"/>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40644">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40644">
                                            <p:txEl>
                                              <p:pRg st="7" end="7"/>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40644">
                                            <p:txEl>
                                              <p:pRg st="8" end="8"/>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40644">
                                            <p:txEl>
                                              <p:pRg st="9" end="9"/>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0644">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0644">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0644">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0644">
                                            <p:txEl>
                                              <p:pRg st="14" end="14"/>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6" name="Text Box 4"/>
          <p:cNvSpPr txBox="1">
            <a:spLocks noChangeArrowheads="1"/>
          </p:cNvSpPr>
          <p:nvPr/>
        </p:nvSpPr>
        <p:spPr bwMode="auto">
          <a:xfrm>
            <a:off x="611188" y="476250"/>
            <a:ext cx="7604150" cy="45720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spcBef>
                <a:spcPct val="50000"/>
              </a:spcBef>
            </a:pPr>
            <a:r>
              <a:rPr lang="en-US" altLang="zh-CN" dirty="0">
                <a:solidFill>
                  <a:srgbClr val="0000FF"/>
                </a:solidFill>
                <a:latin typeface="楷体" panose="02010609060101010101" pitchFamily="49" charset="-122"/>
                <a:ea typeface="楷体" panose="02010609060101010101" pitchFamily="49" charset="-122"/>
              </a:rPr>
              <a:t> </a:t>
            </a:r>
            <a:r>
              <a:rPr lang="zh-CN" altLang="en-US" dirty="0">
                <a:solidFill>
                  <a:srgbClr val="0000FF"/>
                </a:solidFill>
                <a:latin typeface="楷体" panose="02010609060101010101" pitchFamily="49" charset="-122"/>
                <a:ea typeface="楷体" panose="02010609060101010101" pitchFamily="49" charset="-122"/>
              </a:rPr>
              <a:t>图抽象数据类型＝逻辑结构＋基本运算（运算描述）</a:t>
            </a:r>
          </a:p>
        </p:txBody>
      </p:sp>
      <p:sp>
        <p:nvSpPr>
          <p:cNvPr id="259077" name="Text Box 5"/>
          <p:cNvSpPr txBox="1">
            <a:spLocks noChangeArrowheads="1"/>
          </p:cNvSpPr>
          <p:nvPr/>
        </p:nvSpPr>
        <p:spPr bwMode="auto">
          <a:xfrm>
            <a:off x="755650" y="1400164"/>
            <a:ext cx="3887788" cy="457200"/>
          </a:xfrm>
          <a:prstGeom prst="rect">
            <a:avLst/>
          </a:prstGeom>
          <a:noFill/>
          <a:ln w="28575" algn="ctr">
            <a:noFill/>
            <a:miter lim="800000"/>
            <a:tailEnd type="none" w="med" len="lg"/>
          </a:ln>
          <a:effectLst/>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图的基本运算如下：</a:t>
            </a:r>
          </a:p>
        </p:txBody>
      </p:sp>
      <p:sp>
        <p:nvSpPr>
          <p:cNvPr id="259078" name="Text Box 6"/>
          <p:cNvSpPr txBox="1">
            <a:spLocks noChangeArrowheads="1"/>
          </p:cNvSpPr>
          <p:nvPr/>
        </p:nvSpPr>
        <p:spPr bwMode="auto">
          <a:xfrm>
            <a:off x="896940" y="2049228"/>
            <a:ext cx="6532580" cy="3308598"/>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a:lnSpc>
                <a:spcPct val="150000"/>
              </a:lnSpc>
              <a:spcBef>
                <a:spcPct val="50000"/>
              </a:spcBef>
            </a:pPr>
            <a:r>
              <a:rPr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en-US" altLang="zh-CN" sz="22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InitGraph</a:t>
            </a:r>
            <a:r>
              <a:rPr lang="en-US"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(&amp;g)</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：图初始化。</a:t>
            </a:r>
          </a:p>
          <a:p>
            <a:pPr marL="457200" indent="-457200" algn="l">
              <a:lnSpc>
                <a:spcPct val="150000"/>
              </a:lnSpc>
              <a:spcBef>
                <a:spcPct val="50000"/>
              </a:spcBef>
            </a:pPr>
            <a:r>
              <a:rPr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en-US" altLang="zh-CN" sz="22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ClaerGraph</a:t>
            </a:r>
            <a:r>
              <a:rPr lang="en-US"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(&amp;g)</a:t>
            </a:r>
            <a:r>
              <a:rPr lang="zh-CN" altLang="en-US"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销毁图。</a:t>
            </a:r>
          </a:p>
          <a:p>
            <a:pPr marL="457200" indent="-457200" algn="l">
              <a:lnSpc>
                <a:spcPct val="150000"/>
              </a:lnSpc>
              <a:spcBef>
                <a:spcPct val="50000"/>
              </a:spcBef>
            </a:pPr>
            <a:r>
              <a:rPr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DFS(G</a:t>
            </a:r>
            <a:r>
              <a:rPr lang="zh-CN" altLang="en-US"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从顶点</a:t>
            </a:r>
            <a:r>
              <a:rPr lang="en-US" altLang="zh-CN" sz="22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出发深度优先遍历。</a:t>
            </a:r>
          </a:p>
          <a:p>
            <a:pPr marL="457200" indent="-457200" algn="l">
              <a:lnSpc>
                <a:spcPct val="150000"/>
              </a:lnSpc>
              <a:spcBef>
                <a:spcPct val="50000"/>
              </a:spcBef>
            </a:pPr>
            <a:r>
              <a:rPr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BFS(G</a:t>
            </a:r>
            <a:r>
              <a:rPr lang="zh-CN" altLang="en-US"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a:t>
            </a:r>
            <a:r>
              <a:rPr lang="en-US" altLang="zh-CN"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从顶点</a:t>
            </a:r>
            <a:r>
              <a:rPr lang="en-US" altLang="zh-CN" sz="22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出发广度优先遍历。</a:t>
            </a:r>
          </a:p>
          <a:p>
            <a:pPr marL="457200" indent="-457200" algn="l">
              <a:lnSpc>
                <a:spcPct val="150000"/>
              </a:lnSpc>
              <a:spcBef>
                <a:spcPct val="50000"/>
              </a:spcBef>
            </a:pPr>
            <a:r>
              <a:rPr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a:t>
            </a:fld>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954194" y="1785926"/>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0</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 name="矩形 5"/>
          <p:cNvSpPr/>
          <p:nvPr/>
        </p:nvSpPr>
        <p:spPr bwMode="auto">
          <a:xfrm>
            <a:off x="2525698" y="1785926"/>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7" name="TextBox 6"/>
          <p:cNvSpPr txBox="1"/>
          <p:nvPr/>
        </p:nvSpPr>
        <p:spPr>
          <a:xfrm>
            <a:off x="1571604" y="1954202"/>
            <a:ext cx="357190"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sp>
        <p:nvSpPr>
          <p:cNvPr id="8" name="矩形 7"/>
          <p:cNvSpPr/>
          <p:nvPr/>
        </p:nvSpPr>
        <p:spPr bwMode="auto">
          <a:xfrm>
            <a:off x="1954194" y="2428868"/>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1</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bwMode="auto">
          <a:xfrm>
            <a:off x="2525698" y="2428868"/>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10" name="TextBox 9"/>
          <p:cNvSpPr txBox="1"/>
          <p:nvPr/>
        </p:nvSpPr>
        <p:spPr>
          <a:xfrm>
            <a:off x="1571604" y="2597144"/>
            <a:ext cx="357190" cy="307777"/>
          </a:xfrm>
          <a:prstGeom prst="rect">
            <a:avLst/>
          </a:prstGeom>
          <a:noFill/>
        </p:spPr>
        <p:txBody>
          <a:bodyPr wrap="square" lIns="0" tIns="0" rIns="0" bIns="0" rtlCol="0">
            <a:spAutoFit/>
          </a:bodyPr>
          <a:lstStyle/>
          <a:p>
            <a:r>
              <a:rPr lang="en-US" altLang="zh-CN" sz="2000" dirty="0" smtClean="0"/>
              <a:t>1</a:t>
            </a:r>
            <a:endParaRPr lang="zh-CN" altLang="en-US" sz="2000" dirty="0"/>
          </a:p>
        </p:txBody>
      </p:sp>
      <p:sp>
        <p:nvSpPr>
          <p:cNvPr id="14" name="矩形 13"/>
          <p:cNvSpPr/>
          <p:nvPr/>
        </p:nvSpPr>
        <p:spPr bwMode="auto">
          <a:xfrm>
            <a:off x="1954194" y="3714752"/>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i="1" baseline="-25000" dirty="0" err="1" smtClean="0">
                <a:solidFill>
                  <a:srgbClr val="0000FF"/>
                </a:solidFill>
                <a:latin typeface="Times New Roman" panose="02020603050405020304" pitchFamily="18" charset="0"/>
                <a:cs typeface="Times New Roman" panose="02020603050405020304" pitchFamily="18" charset="0"/>
              </a:rPr>
              <a:t>i</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15" name="矩形 14"/>
          <p:cNvSpPr/>
          <p:nvPr/>
        </p:nvSpPr>
        <p:spPr bwMode="auto">
          <a:xfrm>
            <a:off x="2525698" y="3714752"/>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endParaRPr lang="zh-CN" altLang="en-US" sz="2000" baseline="-25000" dirty="0"/>
          </a:p>
        </p:txBody>
      </p:sp>
      <p:sp>
        <p:nvSpPr>
          <p:cNvPr id="16" name="TextBox 15"/>
          <p:cNvSpPr txBox="1"/>
          <p:nvPr/>
        </p:nvSpPr>
        <p:spPr>
          <a:xfrm>
            <a:off x="1571604" y="3883028"/>
            <a:ext cx="357190" cy="307777"/>
          </a:xfrm>
          <a:prstGeom prst="rect">
            <a:avLst/>
          </a:prstGeom>
          <a:noFill/>
        </p:spPr>
        <p:txBody>
          <a:bodyPr wrap="square" lIns="0" tIns="0" rIns="0" bIns="0" rtlCol="0">
            <a:spAutoFit/>
          </a:bodyPr>
          <a:lstStyle/>
          <a:p>
            <a:r>
              <a:rPr lang="en-US" altLang="zh-CN" sz="2000" i="1" smtClean="0"/>
              <a:t>i</a:t>
            </a:r>
            <a:endParaRPr lang="zh-CN" altLang="en-US" sz="2000" i="1" dirty="0"/>
          </a:p>
        </p:txBody>
      </p:sp>
      <p:grpSp>
        <p:nvGrpSpPr>
          <p:cNvPr id="17" name="组合 16"/>
          <p:cNvGrpSpPr/>
          <p:nvPr/>
        </p:nvGrpSpPr>
        <p:grpSpPr>
          <a:xfrm>
            <a:off x="2714612" y="1928802"/>
            <a:ext cx="2000264" cy="357190"/>
            <a:chOff x="2714612" y="2714620"/>
            <a:chExt cx="2000264" cy="357190"/>
          </a:xfrm>
        </p:grpSpPr>
        <p:sp>
          <p:nvSpPr>
            <p:cNvPr id="18" name="矩形 17"/>
            <p:cNvSpPr/>
            <p:nvPr/>
          </p:nvSpPr>
          <p:spPr bwMode="auto">
            <a:xfrm>
              <a:off x="3286116" y="271462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9" name="矩形 18"/>
            <p:cNvSpPr/>
            <p:nvPr/>
          </p:nvSpPr>
          <p:spPr bwMode="auto">
            <a:xfrm>
              <a:off x="3857620"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FF00FF"/>
                  </a:solidFill>
                  <a:latin typeface="Times New Roman" panose="02020603050405020304" pitchFamily="18" charset="0"/>
                  <a:cs typeface="Times New Roman" panose="02020603050405020304" pitchFamily="18" charset="0"/>
                </a:rPr>
                <a:t>3</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cxnSp>
          <p:nvCxnSpPr>
            <p:cNvPr id="20" name="直接箭头连接符 19"/>
            <p:cNvCxnSpPr/>
            <p:nvPr/>
          </p:nvCxnSpPr>
          <p:spPr>
            <a:xfrm>
              <a:off x="2714612" y="2908296"/>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bwMode="auto">
            <a:xfrm>
              <a:off x="4286248"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FF00FF"/>
                </a:solidFill>
                <a:latin typeface="Times New Roman" panose="02020603050405020304" pitchFamily="18" charset="0"/>
                <a:cs typeface="Times New Roman" panose="02020603050405020304" pitchFamily="18" charset="0"/>
              </a:endParaRPr>
            </a:p>
          </p:txBody>
        </p:sp>
      </p:grpSp>
      <p:grpSp>
        <p:nvGrpSpPr>
          <p:cNvPr id="22" name="组合 21"/>
          <p:cNvGrpSpPr/>
          <p:nvPr/>
        </p:nvGrpSpPr>
        <p:grpSpPr>
          <a:xfrm>
            <a:off x="4572000" y="1928802"/>
            <a:ext cx="1857388" cy="357190"/>
            <a:chOff x="4572000" y="2714620"/>
            <a:chExt cx="1857388" cy="357190"/>
          </a:xfrm>
        </p:grpSpPr>
        <p:cxnSp>
          <p:nvCxnSpPr>
            <p:cNvPr id="23" name="直接箭头连接符 22"/>
            <p:cNvCxnSpPr/>
            <p:nvPr/>
          </p:nvCxnSpPr>
          <p:spPr>
            <a:xfrm>
              <a:off x="4572000" y="292893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4" name="矩形 23"/>
            <p:cNvSpPr/>
            <p:nvPr/>
          </p:nvSpPr>
          <p:spPr bwMode="auto">
            <a:xfrm>
              <a:off x="5000628" y="271462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5" name="矩形 24"/>
            <p:cNvSpPr/>
            <p:nvPr/>
          </p:nvSpPr>
          <p:spPr bwMode="auto">
            <a:xfrm>
              <a:off x="5572132"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FF00FF"/>
                  </a:solidFill>
                  <a:latin typeface="Times New Roman" panose="02020603050405020304" pitchFamily="18" charset="0"/>
                  <a:cs typeface="Times New Roman" panose="02020603050405020304" pitchFamily="18" charset="0"/>
                </a:rPr>
                <a:t>5</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sp>
          <p:nvSpPr>
            <p:cNvPr id="26" name="矩形 25"/>
            <p:cNvSpPr/>
            <p:nvPr/>
          </p:nvSpPr>
          <p:spPr bwMode="auto">
            <a:xfrm>
              <a:off x="6000760"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FF00FF"/>
                </a:solidFill>
                <a:latin typeface="Times New Roman" panose="02020603050405020304" pitchFamily="18" charset="0"/>
                <a:cs typeface="Times New Roman" panose="02020603050405020304" pitchFamily="18" charset="0"/>
              </a:endParaRPr>
            </a:p>
          </p:txBody>
        </p:sp>
      </p:grpSp>
      <p:grpSp>
        <p:nvGrpSpPr>
          <p:cNvPr id="27" name="组合 26"/>
          <p:cNvGrpSpPr/>
          <p:nvPr/>
        </p:nvGrpSpPr>
        <p:grpSpPr>
          <a:xfrm>
            <a:off x="6215074" y="1928802"/>
            <a:ext cx="1857388" cy="357190"/>
            <a:chOff x="6215074" y="2714620"/>
            <a:chExt cx="1857388" cy="357190"/>
          </a:xfrm>
        </p:grpSpPr>
        <p:cxnSp>
          <p:nvCxnSpPr>
            <p:cNvPr id="28" name="直接箭头连接符 27"/>
            <p:cNvCxnSpPr/>
            <p:nvPr/>
          </p:nvCxnSpPr>
          <p:spPr>
            <a:xfrm>
              <a:off x="6215074" y="292893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9" name="矩形 28"/>
            <p:cNvSpPr/>
            <p:nvPr/>
          </p:nvSpPr>
          <p:spPr bwMode="auto">
            <a:xfrm>
              <a:off x="6643702" y="271462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0" name="矩形 29"/>
            <p:cNvSpPr/>
            <p:nvPr/>
          </p:nvSpPr>
          <p:spPr bwMode="auto">
            <a:xfrm>
              <a:off x="7215206"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FF00FF"/>
                  </a:solidFill>
                  <a:latin typeface="Times New Roman" panose="02020603050405020304" pitchFamily="18" charset="0"/>
                  <a:cs typeface="Times New Roman" panose="02020603050405020304" pitchFamily="18" charset="0"/>
                </a:rPr>
                <a:t>6</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sp>
          <p:nvSpPr>
            <p:cNvPr id="31" name="矩形 30"/>
            <p:cNvSpPr/>
            <p:nvPr/>
          </p:nvSpPr>
          <p:spPr bwMode="auto">
            <a:xfrm>
              <a:off x="7643834"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grpSp>
      <p:grpSp>
        <p:nvGrpSpPr>
          <p:cNvPr id="32" name="组合 31"/>
          <p:cNvGrpSpPr/>
          <p:nvPr/>
        </p:nvGrpSpPr>
        <p:grpSpPr>
          <a:xfrm>
            <a:off x="2714612" y="2571744"/>
            <a:ext cx="2000264" cy="357190"/>
            <a:chOff x="2714612" y="3357562"/>
            <a:chExt cx="2000264" cy="357190"/>
          </a:xfrm>
        </p:grpSpPr>
        <p:cxnSp>
          <p:nvCxnSpPr>
            <p:cNvPr id="33" name="直接箭头连接符 32"/>
            <p:cNvCxnSpPr/>
            <p:nvPr/>
          </p:nvCxnSpPr>
          <p:spPr>
            <a:xfrm>
              <a:off x="2714612" y="3551238"/>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bwMode="auto">
            <a:xfrm>
              <a:off x="3286116" y="3357562"/>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5" name="矩形 34"/>
            <p:cNvSpPr/>
            <p:nvPr/>
          </p:nvSpPr>
          <p:spPr bwMode="auto">
            <a:xfrm>
              <a:off x="3857620" y="335756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FF00FF"/>
                  </a:solidFill>
                  <a:latin typeface="Times New Roman" panose="02020603050405020304" pitchFamily="18" charset="0"/>
                  <a:cs typeface="Times New Roman" panose="02020603050405020304" pitchFamily="18" charset="0"/>
                </a:rPr>
                <a:t>2</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sp>
          <p:nvSpPr>
            <p:cNvPr id="36" name="矩形 35"/>
            <p:cNvSpPr/>
            <p:nvPr/>
          </p:nvSpPr>
          <p:spPr bwMode="auto">
            <a:xfrm>
              <a:off x="4286248" y="335756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FF00FF"/>
                </a:solidFill>
                <a:latin typeface="Times New Roman" panose="02020603050405020304" pitchFamily="18" charset="0"/>
                <a:cs typeface="Times New Roman" panose="02020603050405020304" pitchFamily="18" charset="0"/>
              </a:endParaRPr>
            </a:p>
          </p:txBody>
        </p:sp>
      </p:grpSp>
      <p:sp>
        <p:nvSpPr>
          <p:cNvPr id="38" name="TextBox 37"/>
          <p:cNvSpPr txBox="1"/>
          <p:nvPr/>
        </p:nvSpPr>
        <p:spPr>
          <a:xfrm>
            <a:off x="428596" y="142852"/>
            <a:ext cx="4286280" cy="461665"/>
          </a:xfrm>
          <a:prstGeom prst="rect">
            <a:avLst/>
          </a:prstGeom>
          <a:solidFill>
            <a:schemeClr val="bg1"/>
          </a:solidFill>
        </p:spPr>
        <p:txBody>
          <a:bodyPr wrap="square" rtlCol="0">
            <a:spAutoFit/>
          </a:bodyPr>
          <a:lstStyle/>
          <a:p>
            <a:pPr algn="l"/>
            <a:r>
              <a:rPr kumimoji="1" lang="zh-CN" altLang="en-US" smtClean="0">
                <a:solidFill>
                  <a:srgbClr val="0000FF"/>
                </a:solidFill>
                <a:latin typeface="楷体" panose="02010609060101010101" pitchFamily="49" charset="-122"/>
                <a:ea typeface="楷体" panose="02010609060101010101" pitchFamily="49" charset="-122"/>
              </a:rPr>
              <a:t>一个邻接表通常用指针引用：</a:t>
            </a:r>
            <a:endParaRPr lang="zh-CN" altLang="en-US" dirty="0">
              <a:solidFill>
                <a:srgbClr val="0000FF"/>
              </a:solidFill>
              <a:latin typeface="楷体" panose="02010609060101010101" pitchFamily="49" charset="-122"/>
              <a:ea typeface="楷体" panose="02010609060101010101" pitchFamily="49" charset="-122"/>
            </a:endParaRPr>
          </a:p>
        </p:txBody>
      </p:sp>
      <p:sp>
        <p:nvSpPr>
          <p:cNvPr id="39" name="TextBox 38"/>
          <p:cNvSpPr txBox="1"/>
          <p:nvPr/>
        </p:nvSpPr>
        <p:spPr>
          <a:xfrm>
            <a:off x="1428728" y="1171502"/>
            <a:ext cx="1000132" cy="400110"/>
          </a:xfrm>
          <a:prstGeom prst="rect">
            <a:avLst/>
          </a:prstGeom>
          <a:noFill/>
        </p:spPr>
        <p:txBody>
          <a:bodyPr wrap="square" rtlCol="0">
            <a:spAutoFit/>
          </a:bodyPr>
          <a:lstStyle/>
          <a:p>
            <a:pPr algn="l"/>
            <a:r>
              <a:rPr lang="en-US" altLang="zh-CN" sz="2000" smtClean="0"/>
              <a:t>data</a:t>
            </a:r>
            <a:endParaRPr lang="zh-CN" altLang="en-US" sz="2000"/>
          </a:p>
        </p:txBody>
      </p:sp>
      <p:sp>
        <p:nvSpPr>
          <p:cNvPr id="40" name="TextBox 39"/>
          <p:cNvSpPr txBox="1"/>
          <p:nvPr/>
        </p:nvSpPr>
        <p:spPr>
          <a:xfrm>
            <a:off x="2428860" y="1171502"/>
            <a:ext cx="1000132" cy="400110"/>
          </a:xfrm>
          <a:prstGeom prst="rect">
            <a:avLst/>
          </a:prstGeom>
          <a:noFill/>
        </p:spPr>
        <p:txBody>
          <a:bodyPr wrap="square" rtlCol="0">
            <a:spAutoFit/>
          </a:bodyPr>
          <a:lstStyle/>
          <a:p>
            <a:pPr algn="l"/>
            <a:r>
              <a:rPr lang="en-US" altLang="zh-CN" sz="2000" smtClean="0"/>
              <a:t>firstarc</a:t>
            </a:r>
            <a:endParaRPr lang="zh-CN" altLang="en-US" sz="2000"/>
          </a:p>
        </p:txBody>
      </p:sp>
      <p:sp>
        <p:nvSpPr>
          <p:cNvPr id="41" name="TextBox 40"/>
          <p:cNvSpPr txBox="1"/>
          <p:nvPr/>
        </p:nvSpPr>
        <p:spPr>
          <a:xfrm>
            <a:off x="4714876" y="1142984"/>
            <a:ext cx="1000132" cy="400110"/>
          </a:xfrm>
          <a:prstGeom prst="rect">
            <a:avLst/>
          </a:prstGeom>
          <a:noFill/>
        </p:spPr>
        <p:txBody>
          <a:bodyPr wrap="square" rtlCol="0">
            <a:spAutoFit/>
          </a:bodyPr>
          <a:lstStyle/>
          <a:p>
            <a:pPr algn="l"/>
            <a:r>
              <a:rPr lang="en-US" altLang="zh-CN" sz="2000" smtClean="0"/>
              <a:t>adjvex</a:t>
            </a:r>
            <a:endParaRPr lang="zh-CN" altLang="en-US" sz="2000"/>
          </a:p>
        </p:txBody>
      </p:sp>
      <p:sp>
        <p:nvSpPr>
          <p:cNvPr id="42" name="TextBox 41"/>
          <p:cNvSpPr txBox="1"/>
          <p:nvPr/>
        </p:nvSpPr>
        <p:spPr>
          <a:xfrm>
            <a:off x="5643570" y="1142984"/>
            <a:ext cx="642942" cy="400110"/>
          </a:xfrm>
          <a:prstGeom prst="rect">
            <a:avLst/>
          </a:prstGeom>
          <a:noFill/>
        </p:spPr>
        <p:txBody>
          <a:bodyPr wrap="square" rtlCol="0">
            <a:spAutoFit/>
          </a:bodyPr>
          <a:lstStyle/>
          <a:p>
            <a:pPr algn="l"/>
            <a:r>
              <a:rPr lang="en-US" altLang="zh-CN" sz="2000" smtClean="0"/>
              <a:t>info</a:t>
            </a:r>
            <a:endParaRPr lang="zh-CN" altLang="en-US" sz="2000"/>
          </a:p>
        </p:txBody>
      </p:sp>
      <p:sp>
        <p:nvSpPr>
          <p:cNvPr id="43" name="TextBox 42"/>
          <p:cNvSpPr txBox="1"/>
          <p:nvPr/>
        </p:nvSpPr>
        <p:spPr>
          <a:xfrm>
            <a:off x="6357950" y="1142984"/>
            <a:ext cx="1000132" cy="400110"/>
          </a:xfrm>
          <a:prstGeom prst="rect">
            <a:avLst/>
          </a:prstGeom>
          <a:noFill/>
        </p:spPr>
        <p:txBody>
          <a:bodyPr wrap="square" rtlCol="0">
            <a:spAutoFit/>
          </a:bodyPr>
          <a:lstStyle/>
          <a:p>
            <a:pPr algn="l"/>
            <a:r>
              <a:rPr lang="en-US" altLang="zh-CN" sz="2000" smtClean="0"/>
              <a:t>nextarc</a:t>
            </a:r>
            <a:endParaRPr lang="zh-CN" altLang="en-US" sz="2000"/>
          </a:p>
        </p:txBody>
      </p:sp>
      <p:cxnSp>
        <p:nvCxnSpPr>
          <p:cNvPr id="45" name="直接箭头连接符 44"/>
          <p:cNvCxnSpPr>
            <a:stCxn id="39" idx="2"/>
            <a:endCxn id="5" idx="0"/>
          </p:cNvCxnSpPr>
          <p:nvPr/>
        </p:nvCxnSpPr>
        <p:spPr>
          <a:xfrm rot="16200000" flipH="1">
            <a:off x="1977213" y="1523193"/>
            <a:ext cx="214314" cy="3111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40" idx="2"/>
            <a:endCxn id="6" idx="0"/>
          </p:cNvCxnSpPr>
          <p:nvPr/>
        </p:nvCxnSpPr>
        <p:spPr>
          <a:xfrm rot="5400000">
            <a:off x="2727312" y="1584312"/>
            <a:ext cx="214314" cy="18891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1" idx="2"/>
          </p:cNvCxnSpPr>
          <p:nvPr/>
        </p:nvCxnSpPr>
        <p:spPr>
          <a:xfrm rot="16200000" flipH="1">
            <a:off x="5057807" y="1700229"/>
            <a:ext cx="385708" cy="7143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42" idx="2"/>
          </p:cNvCxnSpPr>
          <p:nvPr/>
        </p:nvCxnSpPr>
        <p:spPr>
          <a:xfrm rot="5400000">
            <a:off x="5682890" y="1646651"/>
            <a:ext cx="385708" cy="17859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3" idx="2"/>
          </p:cNvCxnSpPr>
          <p:nvPr/>
        </p:nvCxnSpPr>
        <p:spPr>
          <a:xfrm rot="5400000">
            <a:off x="6343691" y="1414477"/>
            <a:ext cx="385708" cy="64294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928794" y="3181649"/>
            <a:ext cx="500066" cy="461665"/>
          </a:xfrm>
          <a:prstGeom prst="rect">
            <a:avLst/>
          </a:prstGeom>
          <a:noFill/>
        </p:spPr>
        <p:txBody>
          <a:bodyPr wrap="square" rtlCol="0">
            <a:spAutoFit/>
          </a:bodyPr>
          <a:lstStyle/>
          <a:p>
            <a:pPr algn="l"/>
            <a:r>
              <a:rPr lang="zh-CN" altLang="en-US" smtClean="0"/>
              <a:t>┇</a:t>
            </a:r>
          </a:p>
        </p:txBody>
      </p:sp>
      <p:sp>
        <p:nvSpPr>
          <p:cNvPr id="56" name="TextBox 55"/>
          <p:cNvSpPr txBox="1"/>
          <p:nvPr/>
        </p:nvSpPr>
        <p:spPr>
          <a:xfrm>
            <a:off x="1928794" y="4500570"/>
            <a:ext cx="500066" cy="461665"/>
          </a:xfrm>
          <a:prstGeom prst="rect">
            <a:avLst/>
          </a:prstGeom>
          <a:noFill/>
        </p:spPr>
        <p:txBody>
          <a:bodyPr wrap="square" rtlCol="0">
            <a:spAutoFit/>
          </a:bodyPr>
          <a:lstStyle/>
          <a:p>
            <a:pPr algn="l"/>
            <a:r>
              <a:rPr lang="zh-CN" altLang="en-US" smtClean="0"/>
              <a:t>┇</a:t>
            </a:r>
          </a:p>
        </p:txBody>
      </p:sp>
      <p:sp>
        <p:nvSpPr>
          <p:cNvPr id="57" name="矩形 56"/>
          <p:cNvSpPr/>
          <p:nvPr/>
        </p:nvSpPr>
        <p:spPr bwMode="auto">
          <a:xfrm>
            <a:off x="1142976" y="714356"/>
            <a:ext cx="7215238" cy="4429156"/>
          </a:xfrm>
          <a:prstGeom prst="rect">
            <a:avLst/>
          </a:prstGeom>
          <a:noFill/>
          <a:ln w="28575">
            <a:solidFill>
              <a:srgbClr val="3333FF"/>
            </a:solidFill>
            <a:miter lim="800000"/>
            <a:headEnd type="stealth" w="med" len="lg"/>
            <a:tailEnd type="none" w="med" len="med"/>
          </a:ln>
          <a:effectLst/>
        </p:spPr>
        <p:txBody>
          <a:bodyPr wrap="none" rtlCol="0" anchor="ctr"/>
          <a:lstStyle/>
          <a:p>
            <a:pPr algn="ctr"/>
            <a:endParaRPr lang="zh-CN" altLang="en-US"/>
          </a:p>
        </p:txBody>
      </p:sp>
      <p:sp>
        <p:nvSpPr>
          <p:cNvPr id="58" name="TextBox 57"/>
          <p:cNvSpPr txBox="1"/>
          <p:nvPr/>
        </p:nvSpPr>
        <p:spPr>
          <a:xfrm>
            <a:off x="214282" y="609881"/>
            <a:ext cx="571504" cy="461665"/>
          </a:xfrm>
          <a:prstGeom prst="rect">
            <a:avLst/>
          </a:prstGeom>
          <a:noFill/>
        </p:spPr>
        <p:txBody>
          <a:bodyPr wrap="square" rtlCol="0">
            <a:spAutoFit/>
          </a:bodyPr>
          <a:lstStyle/>
          <a:p>
            <a:r>
              <a:rPr lang="en-US" altLang="zh-CN" smtClean="0"/>
              <a:t>G</a:t>
            </a:r>
            <a:endParaRPr lang="zh-CN" altLang="en-US"/>
          </a:p>
        </p:txBody>
      </p:sp>
      <p:cxnSp>
        <p:nvCxnSpPr>
          <p:cNvPr id="60" name="直接箭头连接符 59"/>
          <p:cNvCxnSpPr>
            <a:stCxn id="58" idx="3"/>
          </p:cNvCxnSpPr>
          <p:nvPr/>
        </p:nvCxnSpPr>
        <p:spPr>
          <a:xfrm flipV="1">
            <a:off x="785786" y="824195"/>
            <a:ext cx="35719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8" name="组合 67"/>
          <p:cNvGrpSpPr/>
          <p:nvPr/>
        </p:nvGrpSpPr>
        <p:grpSpPr>
          <a:xfrm>
            <a:off x="500034" y="4357694"/>
            <a:ext cx="4572032" cy="1359581"/>
            <a:chOff x="500034" y="4357694"/>
            <a:chExt cx="4572032" cy="1359581"/>
          </a:xfrm>
        </p:grpSpPr>
        <p:sp>
          <p:nvSpPr>
            <p:cNvPr id="61" name="TextBox 60"/>
            <p:cNvSpPr txBox="1"/>
            <p:nvPr/>
          </p:nvSpPr>
          <p:spPr>
            <a:xfrm>
              <a:off x="500034" y="5286388"/>
              <a:ext cx="4572032" cy="430887"/>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rPr>
                <a:t>引用头结点：</a:t>
              </a:r>
              <a:r>
                <a:rPr lang="en-US" altLang="zh-CN" sz="2200" smtClean="0">
                  <a:ea typeface="楷体" panose="02010609060101010101" pitchFamily="49" charset="-122"/>
                  <a:cs typeface="Times New Roman" panose="02020603050405020304" pitchFamily="18" charset="0"/>
                </a:rPr>
                <a:t>G</a:t>
              </a:r>
              <a:r>
                <a:rPr lang="en-US" altLang="zh-CN" sz="2200" smtClean="0">
                  <a:solidFill>
                    <a:srgbClr val="C00000"/>
                  </a:solidFill>
                  <a:latin typeface="+mj-ea"/>
                  <a:ea typeface="+mj-ea"/>
                  <a:cs typeface="Times New Roman" panose="02020603050405020304" pitchFamily="18" charset="0"/>
                </a:rPr>
                <a:t>-</a:t>
              </a:r>
              <a:r>
                <a:rPr lang="en-US" altLang="zh-CN" sz="2200" smtClean="0">
                  <a:solidFill>
                    <a:srgbClr val="C00000"/>
                  </a:solidFill>
                  <a:ea typeface="楷体" panose="02010609060101010101" pitchFamily="49" charset="-122"/>
                  <a:cs typeface="Times New Roman" panose="02020603050405020304" pitchFamily="18" charset="0"/>
                </a:rPr>
                <a:t>&gt;</a:t>
              </a:r>
              <a:r>
                <a:rPr lang="en-US" altLang="zh-CN" sz="2200" smtClean="0">
                  <a:ea typeface="楷体" panose="02010609060101010101" pitchFamily="49" charset="-122"/>
                  <a:cs typeface="Times New Roman" panose="02020603050405020304" pitchFamily="18" charset="0"/>
                </a:rPr>
                <a:t>adjlist[</a:t>
              </a:r>
              <a:r>
                <a:rPr lang="en-US" altLang="zh-CN" sz="2200" i="1" smtClean="0">
                  <a:ea typeface="楷体" panose="02010609060101010101" pitchFamily="49" charset="-122"/>
                  <a:cs typeface="Times New Roman" panose="02020603050405020304" pitchFamily="18" charset="0"/>
                </a:rPr>
                <a:t>i</a:t>
              </a:r>
              <a:r>
                <a:rPr lang="en-US" altLang="zh-CN" sz="2200" smtClean="0">
                  <a:ea typeface="楷体" panose="02010609060101010101" pitchFamily="49" charset="-122"/>
                  <a:cs typeface="Times New Roman" panose="02020603050405020304" pitchFamily="18" charset="0"/>
                </a:rPr>
                <a:t>]</a:t>
              </a:r>
              <a:endParaRPr lang="zh-CN" altLang="en-US" sz="2200">
                <a:ea typeface="楷体" panose="02010609060101010101" pitchFamily="49" charset="-122"/>
                <a:cs typeface="Times New Roman" panose="02020603050405020304" pitchFamily="18" charset="0"/>
              </a:endParaRPr>
            </a:p>
          </p:txBody>
        </p:sp>
        <p:cxnSp>
          <p:nvCxnSpPr>
            <p:cNvPr id="63" name="直接箭头连接符 62"/>
            <p:cNvCxnSpPr/>
            <p:nvPr/>
          </p:nvCxnSpPr>
          <p:spPr>
            <a:xfrm rot="5400000" flipH="1" flipV="1">
              <a:off x="1250133" y="4679165"/>
              <a:ext cx="1000132" cy="35719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500034" y="4071942"/>
            <a:ext cx="6643734" cy="2112362"/>
            <a:chOff x="500034" y="4071942"/>
            <a:chExt cx="6643734" cy="2112362"/>
          </a:xfrm>
        </p:grpSpPr>
        <p:sp>
          <p:nvSpPr>
            <p:cNvPr id="65" name="TextBox 64"/>
            <p:cNvSpPr txBox="1"/>
            <p:nvPr/>
          </p:nvSpPr>
          <p:spPr>
            <a:xfrm>
              <a:off x="500034" y="5753417"/>
              <a:ext cx="6643734" cy="430887"/>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rPr>
                <a:t>引用头结点的指针域：</a:t>
              </a:r>
              <a:r>
                <a:rPr lang="en-US" altLang="zh-CN" sz="2200" smtClean="0">
                  <a:ea typeface="楷体" panose="02010609060101010101" pitchFamily="49" charset="-122"/>
                  <a:cs typeface="Times New Roman" panose="02020603050405020304" pitchFamily="18" charset="0"/>
                </a:rPr>
                <a:t>G</a:t>
              </a:r>
              <a:r>
                <a:rPr lang="en-US" altLang="zh-CN" sz="2200" smtClean="0">
                  <a:solidFill>
                    <a:srgbClr val="C00000"/>
                  </a:solidFill>
                  <a:latin typeface="+mj-ea"/>
                  <a:ea typeface="+mj-ea"/>
                  <a:cs typeface="Times New Roman" panose="02020603050405020304" pitchFamily="18" charset="0"/>
                </a:rPr>
                <a:t>-</a:t>
              </a:r>
              <a:r>
                <a:rPr lang="en-US" altLang="zh-CN" sz="2200" smtClean="0">
                  <a:solidFill>
                    <a:srgbClr val="C00000"/>
                  </a:solidFill>
                  <a:ea typeface="楷体" panose="02010609060101010101" pitchFamily="49" charset="-122"/>
                  <a:cs typeface="Times New Roman" panose="02020603050405020304" pitchFamily="18" charset="0"/>
                </a:rPr>
                <a:t>&gt;</a:t>
              </a:r>
              <a:r>
                <a:rPr lang="en-US" altLang="zh-CN" sz="2200" smtClean="0">
                  <a:ea typeface="楷体" panose="02010609060101010101" pitchFamily="49" charset="-122"/>
                  <a:cs typeface="Times New Roman" panose="02020603050405020304" pitchFamily="18" charset="0"/>
                </a:rPr>
                <a:t>adjlist[</a:t>
              </a:r>
              <a:r>
                <a:rPr lang="en-US" altLang="zh-CN" sz="2200" i="1" smtClean="0">
                  <a:ea typeface="楷体" panose="02010609060101010101" pitchFamily="49" charset="-122"/>
                  <a:cs typeface="Times New Roman" panose="02020603050405020304" pitchFamily="18" charset="0"/>
                </a:rPr>
                <a:t>i</a:t>
              </a:r>
              <a:r>
                <a:rPr lang="en-US" altLang="zh-CN" sz="2200" smtClean="0">
                  <a:ea typeface="楷体" panose="02010609060101010101" pitchFamily="49" charset="-122"/>
                  <a:cs typeface="Times New Roman" panose="02020603050405020304" pitchFamily="18" charset="0"/>
                </a:rPr>
                <a:t>]</a:t>
              </a:r>
              <a:r>
                <a:rPr lang="en-US" altLang="zh-CN" sz="2200" smtClean="0">
                  <a:solidFill>
                    <a:srgbClr val="C00000"/>
                  </a:solidFill>
                  <a:ea typeface="楷体" panose="02010609060101010101" pitchFamily="49" charset="-122"/>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firstarc</a:t>
              </a:r>
              <a:endParaRPr lang="zh-CN" altLang="en-US" sz="2200">
                <a:ea typeface="楷体" panose="02010609060101010101" pitchFamily="49" charset="-122"/>
                <a:cs typeface="Times New Roman" panose="02020603050405020304" pitchFamily="18" charset="0"/>
              </a:endParaRPr>
            </a:p>
          </p:txBody>
        </p:sp>
        <p:cxnSp>
          <p:nvCxnSpPr>
            <p:cNvPr id="67" name="直接箭头连接符 66"/>
            <p:cNvCxnSpPr/>
            <p:nvPr/>
          </p:nvCxnSpPr>
          <p:spPr>
            <a:xfrm rot="16200000" flipV="1">
              <a:off x="2178827" y="4607727"/>
              <a:ext cx="1785950" cy="7143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1714480" y="814312"/>
            <a:ext cx="1428760" cy="400110"/>
          </a:xfrm>
          <a:prstGeom prst="rect">
            <a:avLst/>
          </a:prstGeom>
          <a:noFill/>
        </p:spPr>
        <p:txBody>
          <a:bodyPr wrap="square" rtlCol="0">
            <a:spAutoFit/>
          </a:bodyPr>
          <a:lstStyle/>
          <a:p>
            <a:pPr algn="l"/>
            <a:r>
              <a:rPr lang="en-US" altLang="zh-CN" sz="2000" smtClean="0">
                <a:solidFill>
                  <a:srgbClr val="FF00FF"/>
                </a:solidFill>
                <a:ea typeface="楷体" panose="02010609060101010101" pitchFamily="49" charset="-122"/>
                <a:cs typeface="Times New Roman" panose="02020603050405020304" pitchFamily="18" charset="0"/>
              </a:rPr>
              <a:t>adjlist</a:t>
            </a:r>
            <a:r>
              <a:rPr lang="zh-CN" altLang="en-US" sz="2000" smtClean="0">
                <a:solidFill>
                  <a:srgbClr val="FF00FF"/>
                </a:solidFill>
                <a:ea typeface="楷体" panose="02010609060101010101" pitchFamily="49" charset="-122"/>
                <a:cs typeface="Times New Roman" panose="02020603050405020304" pitchFamily="18" charset="0"/>
              </a:rPr>
              <a:t>数组</a:t>
            </a:r>
            <a:endParaRPr lang="zh-CN" altLang="en-US" sz="2000">
              <a:solidFill>
                <a:srgbClr val="FF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68"/>
                                        </p:tgtEl>
                                      </p:cBhvr>
                                    </p:animEffect>
                                    <p:set>
                                      <p:cBhvr>
                                        <p:cTn id="11" dur="1" fill="hold">
                                          <p:stCondLst>
                                            <p:cond delay="499"/>
                                          </p:stCondLst>
                                        </p:cTn>
                                        <p:tgtEl>
                                          <p:spTgt spid="6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p:cNvGrpSpPr/>
          <p:nvPr/>
        </p:nvGrpSpPr>
        <p:grpSpPr>
          <a:xfrm>
            <a:off x="142844" y="2928934"/>
            <a:ext cx="2089151" cy="2017713"/>
            <a:chOff x="357158" y="2357430"/>
            <a:chExt cx="2089151" cy="2017713"/>
          </a:xfrm>
        </p:grpSpPr>
        <p:sp>
          <p:nvSpPr>
            <p:cNvPr id="4" name="Oval 60"/>
            <p:cNvSpPr>
              <a:spLocks noChangeArrowheads="1"/>
            </p:cNvSpPr>
            <p:nvPr/>
          </p:nvSpPr>
          <p:spPr bwMode="auto">
            <a:xfrm>
              <a:off x="1222346" y="2357430"/>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5" name="Oval 61"/>
            <p:cNvSpPr>
              <a:spLocks noChangeArrowheads="1"/>
            </p:cNvSpPr>
            <p:nvPr/>
          </p:nvSpPr>
          <p:spPr bwMode="auto">
            <a:xfrm>
              <a:off x="1222346" y="3222618"/>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6" name="Oval 62"/>
            <p:cNvSpPr>
              <a:spLocks noChangeArrowheads="1"/>
            </p:cNvSpPr>
            <p:nvPr/>
          </p:nvSpPr>
          <p:spPr bwMode="auto">
            <a:xfrm>
              <a:off x="357158" y="3222618"/>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7" name="Oval 63"/>
            <p:cNvSpPr>
              <a:spLocks noChangeArrowheads="1"/>
            </p:cNvSpPr>
            <p:nvPr/>
          </p:nvSpPr>
          <p:spPr bwMode="auto">
            <a:xfrm>
              <a:off x="2085946" y="3222618"/>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8" name="Oval 64"/>
            <p:cNvSpPr>
              <a:spLocks noChangeArrowheads="1"/>
            </p:cNvSpPr>
            <p:nvPr/>
          </p:nvSpPr>
          <p:spPr bwMode="auto">
            <a:xfrm>
              <a:off x="1222346" y="4014780"/>
              <a:ext cx="360363" cy="360363"/>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9" name="Line 65"/>
            <p:cNvSpPr>
              <a:spLocks noChangeShapeType="1"/>
            </p:cNvSpPr>
            <p:nvPr/>
          </p:nvSpPr>
          <p:spPr bwMode="auto">
            <a:xfrm flipH="1">
              <a:off x="573058" y="2573330"/>
              <a:ext cx="649288" cy="649288"/>
            </a:xfrm>
            <a:prstGeom prst="line">
              <a:avLst/>
            </a:prstGeom>
            <a:ln>
              <a:tailEnd type="arrow"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0" name="Line 66"/>
            <p:cNvSpPr>
              <a:spLocks noChangeShapeType="1"/>
            </p:cNvSpPr>
            <p:nvPr/>
          </p:nvSpPr>
          <p:spPr bwMode="auto">
            <a:xfrm>
              <a:off x="1582708" y="2573330"/>
              <a:ext cx="647700" cy="649288"/>
            </a:xfrm>
            <a:prstGeom prst="line">
              <a:avLst/>
            </a:prstGeom>
            <a:ln>
              <a:headEnd type="arrow"/>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1" name="Line 67"/>
            <p:cNvSpPr>
              <a:spLocks noChangeShapeType="1"/>
            </p:cNvSpPr>
            <p:nvPr/>
          </p:nvSpPr>
          <p:spPr bwMode="auto">
            <a:xfrm>
              <a:off x="717521" y="3413118"/>
              <a:ext cx="504825" cy="0"/>
            </a:xfrm>
            <a:prstGeom prst="line">
              <a:avLst/>
            </a:prstGeom>
            <a:ln>
              <a:tailEnd type="arrow"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2" name="Freeform 68"/>
            <p:cNvSpPr/>
            <p:nvPr/>
          </p:nvSpPr>
          <p:spPr bwMode="auto">
            <a:xfrm>
              <a:off x="1570008" y="3405180"/>
              <a:ext cx="512763" cy="1588"/>
            </a:xfrm>
            <a:custGeom>
              <a:avLst/>
              <a:gdLst/>
              <a:ahLst/>
              <a:cxnLst>
                <a:cxn ang="0">
                  <a:pos x="0" y="1"/>
                </a:cxn>
                <a:cxn ang="0">
                  <a:pos x="323" y="0"/>
                </a:cxn>
              </a:cxnLst>
              <a:rect l="0" t="0" r="r" b="b"/>
              <a:pathLst>
                <a:path w="323" h="1">
                  <a:moveTo>
                    <a:pt x="0" y="1"/>
                  </a:moveTo>
                  <a:lnTo>
                    <a:pt x="323" y="0"/>
                  </a:lnTo>
                </a:path>
              </a:pathLst>
            </a:custGeom>
            <a:ln>
              <a:headEnd type="arrow" w="med" len="med"/>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3" name="Freeform 69"/>
            <p:cNvSpPr/>
            <p:nvPr/>
          </p:nvSpPr>
          <p:spPr bwMode="auto">
            <a:xfrm>
              <a:off x="1396971" y="2717793"/>
              <a:ext cx="6350" cy="496888"/>
            </a:xfrm>
            <a:custGeom>
              <a:avLst/>
              <a:gdLst/>
              <a:ahLst/>
              <a:cxnLst>
                <a:cxn ang="0">
                  <a:pos x="4" y="0"/>
                </a:cxn>
                <a:cxn ang="0">
                  <a:pos x="0" y="313"/>
                </a:cxn>
              </a:cxnLst>
              <a:rect l="0" t="0" r="r" b="b"/>
              <a:pathLst>
                <a:path w="4" h="313">
                  <a:moveTo>
                    <a:pt x="4" y="0"/>
                  </a:moveTo>
                  <a:lnTo>
                    <a:pt x="0" y="313"/>
                  </a:lnTo>
                </a:path>
              </a:pathLst>
            </a:custGeom>
            <a:ln>
              <a:headEnd type="none" w="med" len="med"/>
              <a:tailEnd type="arrow"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4" name="Line 70"/>
            <p:cNvSpPr>
              <a:spLocks noChangeShapeType="1"/>
            </p:cNvSpPr>
            <p:nvPr/>
          </p:nvSpPr>
          <p:spPr bwMode="auto">
            <a:xfrm>
              <a:off x="573058" y="3581393"/>
              <a:ext cx="649288" cy="576263"/>
            </a:xfrm>
            <a:prstGeom prst="line">
              <a:avLst/>
            </a:prstGeom>
            <a:ln>
              <a:tailEnd type="arrow"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5" name="Line 71"/>
            <p:cNvSpPr>
              <a:spLocks noChangeShapeType="1"/>
            </p:cNvSpPr>
            <p:nvPr/>
          </p:nvSpPr>
          <p:spPr bwMode="auto">
            <a:xfrm>
              <a:off x="1403321" y="3581393"/>
              <a:ext cx="0" cy="433388"/>
            </a:xfrm>
            <a:prstGeom prst="line">
              <a:avLst/>
            </a:prstGeom>
            <a:ln>
              <a:headEnd type="arrow"/>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sp>
          <p:nvSpPr>
            <p:cNvPr id="16" name="Line 72"/>
            <p:cNvSpPr>
              <a:spLocks noChangeShapeType="1"/>
            </p:cNvSpPr>
            <p:nvPr/>
          </p:nvSpPr>
          <p:spPr bwMode="auto">
            <a:xfrm flipH="1">
              <a:off x="1582708" y="3581393"/>
              <a:ext cx="647700" cy="576263"/>
            </a:xfrm>
            <a:prstGeom prst="line">
              <a:avLst/>
            </a:prstGeom>
            <a:ln>
              <a:headEnd type="arrow"/>
              <a:tailEnd type="none" w="med" len="lg"/>
            </a:ln>
          </p:spPr>
          <p:style>
            <a:lnRef idx="1">
              <a:schemeClr val="dk1"/>
            </a:lnRef>
            <a:fillRef idx="0">
              <a:schemeClr val="dk1"/>
            </a:fillRef>
            <a:effectRef idx="0">
              <a:schemeClr val="dk1"/>
            </a:effectRef>
            <a:fontRef idx="minor">
              <a:schemeClr val="tx1"/>
            </a:fontRef>
          </p:style>
          <p:txBody>
            <a:bodyPr wrap="none"/>
            <a:lstStyle/>
            <a:p>
              <a:endParaRPr lang="zh-CN" altLang="en-US"/>
            </a:p>
          </p:txBody>
        </p:sp>
      </p:grpSp>
      <p:sp>
        <p:nvSpPr>
          <p:cNvPr id="17" name="TextBox 16"/>
          <p:cNvSpPr txBox="1"/>
          <p:nvPr/>
        </p:nvSpPr>
        <p:spPr>
          <a:xfrm>
            <a:off x="357158" y="357166"/>
            <a:ext cx="8572560" cy="830997"/>
          </a:xfrm>
          <a:prstGeom prst="rect">
            <a:avLst/>
          </a:prstGeom>
          <a:noFill/>
        </p:spPr>
        <p:txBody>
          <a:bodyPr wrap="square" rtlCol="0">
            <a:spAutoFit/>
          </a:bodyPr>
          <a:lstStyle/>
          <a:p>
            <a:pPr algn="l"/>
            <a:r>
              <a:rPr lang="zh-CN" altLang="en-US" smtClean="0">
                <a:latin typeface="楷体" panose="02010609060101010101" pitchFamily="49" charset="-122"/>
                <a:ea typeface="楷体" panose="02010609060101010101" pitchFamily="49" charset="-122"/>
              </a:rPr>
              <a:t>    </a:t>
            </a:r>
            <a:r>
              <a:rPr lang="zh-CN" altLang="en-US" smtClean="0">
                <a:solidFill>
                  <a:srgbClr val="FF0000"/>
                </a:solidFill>
                <a:latin typeface="黑体" panose="02010609060101010101" pitchFamily="49" charset="-122"/>
                <a:ea typeface="黑体" panose="02010609060101010101" pitchFamily="49" charset="-122"/>
              </a:rPr>
              <a:t>逆邻接表</a:t>
            </a:r>
            <a:r>
              <a:rPr lang="zh-CN" altLang="en-US" smtClean="0">
                <a:latin typeface="楷体" panose="02010609060101010101" pitchFamily="49" charset="-122"/>
                <a:ea typeface="楷体" panose="02010609060101010101" pitchFamily="49" charset="-122"/>
              </a:rPr>
              <a:t>：就是在有向图的邻接表中，对每个顶点，链接的是指向该顶点的边。</a:t>
            </a:r>
            <a:endParaRPr lang="zh-CN" altLang="en-US">
              <a:latin typeface="楷体" panose="02010609060101010101" pitchFamily="49" charset="-122"/>
              <a:ea typeface="楷体" panose="02010609060101010101" pitchFamily="49" charset="-122"/>
            </a:endParaRPr>
          </a:p>
        </p:txBody>
      </p:sp>
      <p:grpSp>
        <p:nvGrpSpPr>
          <p:cNvPr id="88" name="组合 87"/>
          <p:cNvGrpSpPr/>
          <p:nvPr/>
        </p:nvGrpSpPr>
        <p:grpSpPr>
          <a:xfrm>
            <a:off x="2571736" y="1928802"/>
            <a:ext cx="6429420" cy="3214710"/>
            <a:chOff x="2571736" y="1928802"/>
            <a:chExt cx="6429420" cy="3214710"/>
          </a:xfrm>
        </p:grpSpPr>
        <p:sp>
          <p:nvSpPr>
            <p:cNvPr id="23" name="矩形 22"/>
            <p:cNvSpPr/>
            <p:nvPr/>
          </p:nvSpPr>
          <p:spPr bwMode="auto">
            <a:xfrm>
              <a:off x="4298948" y="207167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bwMode="auto">
            <a:xfrm>
              <a:off x="4870452" y="207167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2" name="矩形 31"/>
            <p:cNvSpPr/>
            <p:nvPr/>
          </p:nvSpPr>
          <p:spPr bwMode="auto">
            <a:xfrm>
              <a:off x="4286248" y="271462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3" name="矩形 32"/>
            <p:cNvSpPr/>
            <p:nvPr/>
          </p:nvSpPr>
          <p:spPr bwMode="auto">
            <a:xfrm>
              <a:off x="4857752" y="271462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1" name="矩形 40"/>
            <p:cNvSpPr/>
            <p:nvPr/>
          </p:nvSpPr>
          <p:spPr bwMode="auto">
            <a:xfrm>
              <a:off x="4286248" y="3378200"/>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2" name="矩形 41"/>
            <p:cNvSpPr/>
            <p:nvPr/>
          </p:nvSpPr>
          <p:spPr bwMode="auto">
            <a:xfrm>
              <a:off x="4857752" y="337820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0" name="矩形 49"/>
            <p:cNvSpPr/>
            <p:nvPr/>
          </p:nvSpPr>
          <p:spPr bwMode="auto">
            <a:xfrm>
              <a:off x="4286248" y="4643446"/>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1" name="矩形 50"/>
            <p:cNvSpPr/>
            <p:nvPr/>
          </p:nvSpPr>
          <p:spPr bwMode="auto">
            <a:xfrm>
              <a:off x="4857752" y="4643446"/>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5" name="矩形 54"/>
            <p:cNvSpPr/>
            <p:nvPr/>
          </p:nvSpPr>
          <p:spPr bwMode="auto">
            <a:xfrm>
              <a:off x="4286248"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6" name="矩形 55"/>
            <p:cNvSpPr/>
            <p:nvPr/>
          </p:nvSpPr>
          <p:spPr bwMode="auto">
            <a:xfrm>
              <a:off x="4857752"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7" name="矩形 56"/>
            <p:cNvSpPr/>
            <p:nvPr/>
          </p:nvSpPr>
          <p:spPr bwMode="auto">
            <a:xfrm>
              <a:off x="5500694"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8" name="矩形 57"/>
            <p:cNvSpPr/>
            <p:nvPr/>
          </p:nvSpPr>
          <p:spPr bwMode="auto">
            <a:xfrm>
              <a:off x="6072198"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9" name="矩形 58"/>
            <p:cNvSpPr/>
            <p:nvPr/>
          </p:nvSpPr>
          <p:spPr bwMode="auto">
            <a:xfrm>
              <a:off x="6715140"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0" name="矩形 59"/>
            <p:cNvSpPr/>
            <p:nvPr/>
          </p:nvSpPr>
          <p:spPr bwMode="auto">
            <a:xfrm>
              <a:off x="7286644"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61" name="直接箭头连接符 60"/>
            <p:cNvCxnSpPr/>
            <p:nvPr/>
          </p:nvCxnSpPr>
          <p:spPr>
            <a:xfrm>
              <a:off x="5072066" y="4181480"/>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62" name="直接箭头连接符 61"/>
            <p:cNvCxnSpPr/>
            <p:nvPr/>
          </p:nvCxnSpPr>
          <p:spPr>
            <a:xfrm>
              <a:off x="6286512" y="4189418"/>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63" name="矩形 62"/>
            <p:cNvSpPr/>
            <p:nvPr/>
          </p:nvSpPr>
          <p:spPr bwMode="auto">
            <a:xfrm>
              <a:off x="8001024" y="4000504"/>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4" name="矩形 63"/>
            <p:cNvSpPr/>
            <p:nvPr/>
          </p:nvSpPr>
          <p:spPr bwMode="auto">
            <a:xfrm>
              <a:off x="8572528"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65" name="直接箭头连接符 64"/>
            <p:cNvCxnSpPr/>
            <p:nvPr/>
          </p:nvCxnSpPr>
          <p:spPr>
            <a:xfrm>
              <a:off x="7572396" y="4189418"/>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67" name="矩形 66"/>
            <p:cNvSpPr/>
            <p:nvPr/>
          </p:nvSpPr>
          <p:spPr bwMode="auto">
            <a:xfrm>
              <a:off x="2954326" y="1928802"/>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0</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8" name="矩形 67"/>
            <p:cNvSpPr/>
            <p:nvPr/>
          </p:nvSpPr>
          <p:spPr bwMode="auto">
            <a:xfrm>
              <a:off x="3525830" y="1928802"/>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69" name="TextBox 68"/>
            <p:cNvSpPr txBox="1"/>
            <p:nvPr/>
          </p:nvSpPr>
          <p:spPr>
            <a:xfrm>
              <a:off x="2571736" y="2097078"/>
              <a:ext cx="357190"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cxnSp>
          <p:nvCxnSpPr>
            <p:cNvPr id="70" name="直接箭头连接符 69"/>
            <p:cNvCxnSpPr/>
            <p:nvPr/>
          </p:nvCxnSpPr>
          <p:spPr>
            <a:xfrm>
              <a:off x="3714744" y="2265354"/>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1" name="矩形 70"/>
            <p:cNvSpPr/>
            <p:nvPr/>
          </p:nvSpPr>
          <p:spPr bwMode="auto">
            <a:xfrm>
              <a:off x="2954326" y="257174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1</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72" name="矩形 71"/>
            <p:cNvSpPr/>
            <p:nvPr/>
          </p:nvSpPr>
          <p:spPr bwMode="auto">
            <a:xfrm>
              <a:off x="3525830" y="257174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73" name="TextBox 72"/>
            <p:cNvSpPr txBox="1"/>
            <p:nvPr/>
          </p:nvSpPr>
          <p:spPr>
            <a:xfrm>
              <a:off x="2571736" y="2740020"/>
              <a:ext cx="357190" cy="307777"/>
            </a:xfrm>
            <a:prstGeom prst="rect">
              <a:avLst/>
            </a:prstGeom>
            <a:noFill/>
          </p:spPr>
          <p:txBody>
            <a:bodyPr wrap="square" lIns="0" tIns="0" rIns="0" bIns="0" rtlCol="0">
              <a:spAutoFit/>
            </a:bodyPr>
            <a:lstStyle/>
            <a:p>
              <a:r>
                <a:rPr lang="en-US" altLang="zh-CN" sz="2000" dirty="0" smtClean="0"/>
                <a:t>1</a:t>
              </a:r>
              <a:endParaRPr lang="zh-CN" altLang="en-US" sz="2000" dirty="0"/>
            </a:p>
          </p:txBody>
        </p:sp>
        <p:cxnSp>
          <p:nvCxnSpPr>
            <p:cNvPr id="74" name="直接箭头连接符 73"/>
            <p:cNvCxnSpPr/>
            <p:nvPr/>
          </p:nvCxnSpPr>
          <p:spPr>
            <a:xfrm>
              <a:off x="3714744" y="2908296"/>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5" name="矩形 74"/>
            <p:cNvSpPr/>
            <p:nvPr/>
          </p:nvSpPr>
          <p:spPr bwMode="auto">
            <a:xfrm>
              <a:off x="2954326" y="3214686"/>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2</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76" name="矩形 75"/>
            <p:cNvSpPr/>
            <p:nvPr/>
          </p:nvSpPr>
          <p:spPr bwMode="auto">
            <a:xfrm>
              <a:off x="3525830" y="3214686"/>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77" name="TextBox 76"/>
            <p:cNvSpPr txBox="1"/>
            <p:nvPr/>
          </p:nvSpPr>
          <p:spPr>
            <a:xfrm>
              <a:off x="2571736" y="3382962"/>
              <a:ext cx="357190" cy="307777"/>
            </a:xfrm>
            <a:prstGeom prst="rect">
              <a:avLst/>
            </a:prstGeom>
            <a:noFill/>
          </p:spPr>
          <p:txBody>
            <a:bodyPr wrap="square" lIns="0" tIns="0" rIns="0" bIns="0" rtlCol="0">
              <a:spAutoFit/>
            </a:bodyPr>
            <a:lstStyle/>
            <a:p>
              <a:r>
                <a:rPr lang="en-US" altLang="zh-CN" sz="2000" dirty="0" smtClean="0"/>
                <a:t>2</a:t>
              </a:r>
              <a:endParaRPr lang="zh-CN" altLang="en-US" sz="2000" dirty="0"/>
            </a:p>
          </p:txBody>
        </p:sp>
        <p:cxnSp>
          <p:nvCxnSpPr>
            <p:cNvPr id="78" name="直接箭头连接符 77"/>
            <p:cNvCxnSpPr/>
            <p:nvPr/>
          </p:nvCxnSpPr>
          <p:spPr>
            <a:xfrm>
              <a:off x="3714744" y="3551238"/>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9" name="矩形 78"/>
            <p:cNvSpPr/>
            <p:nvPr/>
          </p:nvSpPr>
          <p:spPr bwMode="auto">
            <a:xfrm>
              <a:off x="2954326" y="3857628"/>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3</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80" name="矩形 79"/>
            <p:cNvSpPr/>
            <p:nvPr/>
          </p:nvSpPr>
          <p:spPr bwMode="auto">
            <a:xfrm>
              <a:off x="3525830" y="3857628"/>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81" name="TextBox 80"/>
            <p:cNvSpPr txBox="1"/>
            <p:nvPr/>
          </p:nvSpPr>
          <p:spPr>
            <a:xfrm>
              <a:off x="2571736" y="4025904"/>
              <a:ext cx="357190" cy="307777"/>
            </a:xfrm>
            <a:prstGeom prst="rect">
              <a:avLst/>
            </a:prstGeom>
            <a:noFill/>
          </p:spPr>
          <p:txBody>
            <a:bodyPr wrap="square" lIns="0" tIns="0" rIns="0" bIns="0" rtlCol="0">
              <a:spAutoFit/>
            </a:bodyPr>
            <a:lstStyle/>
            <a:p>
              <a:r>
                <a:rPr lang="en-US" altLang="zh-CN" sz="2000" dirty="0" smtClean="0"/>
                <a:t>3</a:t>
              </a:r>
              <a:endParaRPr lang="zh-CN" altLang="en-US" sz="2000" dirty="0"/>
            </a:p>
          </p:txBody>
        </p:sp>
        <p:cxnSp>
          <p:nvCxnSpPr>
            <p:cNvPr id="82" name="直接箭头连接符 81"/>
            <p:cNvCxnSpPr/>
            <p:nvPr/>
          </p:nvCxnSpPr>
          <p:spPr>
            <a:xfrm>
              <a:off x="3714744" y="4194180"/>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3" name="矩形 82"/>
            <p:cNvSpPr/>
            <p:nvPr/>
          </p:nvSpPr>
          <p:spPr bwMode="auto">
            <a:xfrm>
              <a:off x="2954326" y="4500570"/>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4</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84" name="矩形 83"/>
            <p:cNvSpPr/>
            <p:nvPr/>
          </p:nvSpPr>
          <p:spPr bwMode="auto">
            <a:xfrm>
              <a:off x="3525830" y="4500570"/>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85" name="TextBox 84"/>
            <p:cNvSpPr txBox="1"/>
            <p:nvPr/>
          </p:nvSpPr>
          <p:spPr>
            <a:xfrm>
              <a:off x="2571736" y="4668846"/>
              <a:ext cx="357190" cy="307777"/>
            </a:xfrm>
            <a:prstGeom prst="rect">
              <a:avLst/>
            </a:prstGeom>
            <a:noFill/>
          </p:spPr>
          <p:txBody>
            <a:bodyPr wrap="square" lIns="0" tIns="0" rIns="0" bIns="0" rtlCol="0">
              <a:spAutoFit/>
            </a:bodyPr>
            <a:lstStyle/>
            <a:p>
              <a:r>
                <a:rPr lang="en-US" altLang="zh-CN" sz="2000" dirty="0" smtClean="0"/>
                <a:t>4</a:t>
              </a:r>
              <a:endParaRPr lang="zh-CN" altLang="en-US" sz="2000" dirty="0"/>
            </a:p>
          </p:txBody>
        </p:sp>
        <p:cxnSp>
          <p:nvCxnSpPr>
            <p:cNvPr id="86" name="直接箭头连接符 85"/>
            <p:cNvCxnSpPr/>
            <p:nvPr/>
          </p:nvCxnSpPr>
          <p:spPr>
            <a:xfrm>
              <a:off x="3714744" y="4837122"/>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89" name="下弧形箭头 88"/>
          <p:cNvSpPr/>
          <p:nvPr/>
        </p:nvSpPr>
        <p:spPr bwMode="auto">
          <a:xfrm>
            <a:off x="1428728" y="5214950"/>
            <a:ext cx="2071702" cy="571504"/>
          </a:xfrm>
          <a:prstGeom prst="curvedUpArrow">
            <a:avLst/>
          </a:prstGeom>
          <a:ln>
            <a:headEnd type="stealth" w="med" len="lg"/>
            <a:tailEnd type="none" w="med" len="med"/>
          </a:ln>
        </p:spPr>
        <p:style>
          <a:lnRef idx="1">
            <a:schemeClr val="accent5"/>
          </a:lnRef>
          <a:fillRef idx="3">
            <a:schemeClr val="accent5"/>
          </a:fillRef>
          <a:effectRef idx="2">
            <a:schemeClr val="accent5"/>
          </a:effectRef>
          <a:fontRef idx="minor">
            <a:schemeClr val="lt1"/>
          </a:fontRef>
        </p:style>
        <p:txBody>
          <a:bodyPr wrap="none" rtlCol="0" anchor="ctr"/>
          <a:lstStyle/>
          <a:p>
            <a:pPr algn="ctr"/>
            <a:endParaRPr lang="zh-CN" altLang="en-US"/>
          </a:p>
        </p:txBody>
      </p:sp>
      <p:sp>
        <p:nvSpPr>
          <p:cNvPr id="90" name="TextBox 89"/>
          <p:cNvSpPr txBox="1"/>
          <p:nvPr/>
        </p:nvSpPr>
        <p:spPr>
          <a:xfrm>
            <a:off x="3428992" y="5488560"/>
            <a:ext cx="1357322" cy="369332"/>
          </a:xfrm>
          <a:prstGeom prst="rect">
            <a:avLst/>
          </a:prstGeom>
          <a:noFill/>
        </p:spPr>
        <p:txBody>
          <a:bodyPr wrap="square" rtlCol="0">
            <a:spAutoFit/>
          </a:bodyPr>
          <a:lstStyle/>
          <a:p>
            <a:pPr algn="l"/>
            <a:r>
              <a:rPr lang="zh-CN" altLang="en-US" sz="1800" smtClean="0">
                <a:latin typeface="微软雅黑" panose="020B0503020204020204" charset="-122"/>
                <a:ea typeface="微软雅黑" panose="020B0503020204020204" charset="-122"/>
              </a:rPr>
              <a:t>逆邻接表</a:t>
            </a:r>
            <a:endParaRPr lang="zh-CN" altLang="en-US" sz="1800">
              <a:latin typeface="微软雅黑" panose="020B0503020204020204" charset="-122"/>
              <a:ea typeface="微软雅黑" panose="020B0503020204020204"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bldLvl="0" animBg="1"/>
      <p:bldP spid="9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1142984"/>
            <a:ext cx="8429684" cy="1435160"/>
          </a:xfrm>
          <a:prstGeom prst="rect">
            <a:avLst/>
          </a:prstGeom>
        </p:spPr>
        <p:style>
          <a:lnRef idx="1">
            <a:schemeClr val="accent5"/>
          </a:lnRef>
          <a:fillRef idx="2">
            <a:schemeClr val="accent5"/>
          </a:fillRef>
          <a:effectRef idx="1">
            <a:schemeClr val="accent5"/>
          </a:effectRef>
          <a:fontRef idx="minor">
            <a:schemeClr val="dk1"/>
          </a:fontRef>
        </p:style>
        <p:txBody>
          <a:bodyPr wrap="square" lIns="144000" tIns="144000" rIns="144000" bIns="180000" rtlCol="0">
            <a:spAutoFit/>
          </a:bodyPr>
          <a:lstStyle/>
          <a:p>
            <a:pPr algn="l">
              <a:lnSpc>
                <a:spcPct val="150000"/>
              </a:lnSpc>
            </a:pPr>
            <a:r>
              <a:rPr lang="zh-CN" altLang="en-US"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r>
              <a:rPr lang="en-US" altLang="zh-CN"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 </a:t>
            </a:r>
          </a:p>
          <a:p>
            <a:pPr algn="l">
              <a:lnSpc>
                <a:spcPct val="150000"/>
              </a:lnSpc>
            </a:pPr>
            <a:r>
              <a:rPr lang="zh-CN" altLang="en-US"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图的邻接矩阵和邻接表两种存储结构各有什么优缺点？</a:t>
            </a:r>
            <a:endParaRPr lang="zh-CN" altLang="en-US">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32</a:t>
            </a:fld>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descr="蓝色面巾纸"/>
          <p:cNvSpPr txBox="1">
            <a:spLocks noChangeArrowheads="1"/>
          </p:cNvSpPr>
          <p:nvPr/>
        </p:nvSpPr>
        <p:spPr bwMode="auto">
          <a:xfrm>
            <a:off x="395288" y="333375"/>
            <a:ext cx="4605340" cy="480131"/>
          </a:xfrm>
          <a:prstGeom prst="rect">
            <a:avLst/>
          </a:prstGeom>
          <a:blipFill dpi="0" rotWithShape="1">
            <a:blip r:embed="rId2"/>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nSpc>
                <a:spcPct val="90000"/>
              </a:lnSpc>
              <a:spcBef>
                <a:spcPct val="50000"/>
              </a:spcBef>
            </a:pPr>
            <a:r>
              <a:rPr kumimoji="1" lang="en-US" altLang="zh-CN" sz="2800" smtClean="0">
                <a:solidFill>
                  <a:srgbClr val="FF0000"/>
                </a:solidFill>
                <a:ea typeface="隶书" pitchFamily="49" charset="-122"/>
                <a:cs typeface="Times New Roman" panose="02020603050405020304" pitchFamily="18" charset="0"/>
              </a:rPr>
              <a:t>8.2.3  </a:t>
            </a:r>
            <a:r>
              <a:rPr lang="zh-CN" altLang="en-US" sz="2800" smtClean="0">
                <a:solidFill>
                  <a:srgbClr val="FF0000"/>
                </a:solidFill>
                <a:ea typeface="隶书" pitchFamily="49" charset="-122"/>
                <a:cs typeface="Times New Roman" panose="02020603050405020304" pitchFamily="18" charset="0"/>
              </a:rPr>
              <a:t>图基本运算算法设计</a:t>
            </a:r>
            <a:endParaRPr lang="zh-CN" altLang="en-US" sz="2800" dirty="0">
              <a:solidFill>
                <a:srgbClr val="FF0000"/>
              </a:solidFill>
              <a:ea typeface="隶书" pitchFamily="49" charset="-122"/>
              <a:cs typeface="Times New Roman" panose="02020603050405020304" pitchFamily="18" charset="0"/>
            </a:endParaRPr>
          </a:p>
        </p:txBody>
      </p:sp>
      <p:sp>
        <p:nvSpPr>
          <p:cNvPr id="4" name="TextBox 3"/>
          <p:cNvSpPr txBox="1"/>
          <p:nvPr/>
        </p:nvSpPr>
        <p:spPr>
          <a:xfrm>
            <a:off x="714348" y="1285860"/>
            <a:ext cx="7500990" cy="2238241"/>
          </a:xfrm>
          <a:prstGeom prst="rect">
            <a:avLst/>
          </a:prstGeom>
          <a:noFill/>
        </p:spPr>
        <p:txBody>
          <a:bodyPr wrap="square" rtlCol="0">
            <a:spAutoFit/>
          </a:bodyPr>
          <a:lstStyle/>
          <a:p>
            <a:pPr algn="l">
              <a:lnSpc>
                <a:spcPct val="150000"/>
              </a:lnSpc>
            </a:pPr>
            <a:r>
              <a:rPr lang="zh-CN" altLang="en-US" smtClean="0">
                <a:ea typeface="楷体" panose="02010609060101010101" pitchFamily="49" charset="-122"/>
                <a:cs typeface="Times New Roman" panose="02020603050405020304" pitchFamily="18" charset="0"/>
              </a:rPr>
              <a:t>       这里介绍创建图、输出图和销毁图的基本运算算法设计。</a:t>
            </a:r>
            <a:endParaRPr lang="en-US" altLang="zh-CN" smtClean="0">
              <a:ea typeface="楷体" panose="02010609060101010101" pitchFamily="49" charset="-122"/>
              <a:cs typeface="Times New Roman" panose="02020603050405020304" pitchFamily="18" charset="0"/>
            </a:endParaRPr>
          </a:p>
          <a:p>
            <a:pPr algn="l">
              <a:lnSpc>
                <a:spcPct val="150000"/>
              </a:lnSpc>
            </a:pPr>
            <a:r>
              <a:rPr lang="en-US" altLang="zh-CN" smtClean="0">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对于邻接矩阵实现相关算法十分容易的。下面讨论邻接表的相关算法设计。</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33</a:t>
            </a:fld>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428604"/>
            <a:ext cx="3714776"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l"/>
            <a:r>
              <a:rPr lang="zh-CN" altLang="en-US" smtClean="0">
                <a:latin typeface="微软雅黑" panose="020B0503020204020204" charset="-122"/>
                <a:ea typeface="微软雅黑" panose="020B0503020204020204" charset="-122"/>
                <a:cs typeface="Times New Roman" panose="02020603050405020304" pitchFamily="18" charset="0"/>
              </a:rPr>
              <a:t>（</a:t>
            </a:r>
            <a:r>
              <a:rPr lang="en-US" smtClean="0">
                <a:latin typeface="微软雅黑" panose="020B0503020204020204" charset="-122"/>
                <a:ea typeface="微软雅黑" panose="020B0503020204020204" charset="-122"/>
                <a:cs typeface="Times New Roman" panose="02020603050405020304" pitchFamily="18" charset="0"/>
              </a:rPr>
              <a:t>1</a:t>
            </a:r>
            <a:r>
              <a:rPr lang="zh-CN" altLang="en-US" smtClean="0">
                <a:latin typeface="微软雅黑" panose="020B0503020204020204" charset="-122"/>
                <a:ea typeface="微软雅黑" panose="020B0503020204020204" charset="-122"/>
                <a:cs typeface="Times New Roman" panose="02020603050405020304" pitchFamily="18" charset="0"/>
              </a:rPr>
              <a:t>）创建图的运算算法</a:t>
            </a:r>
          </a:p>
        </p:txBody>
      </p:sp>
      <p:sp>
        <p:nvSpPr>
          <p:cNvPr id="4" name="TextBox 3"/>
          <p:cNvSpPr txBox="1"/>
          <p:nvPr/>
        </p:nvSpPr>
        <p:spPr>
          <a:xfrm>
            <a:off x="500034" y="1071546"/>
            <a:ext cx="8286808" cy="830997"/>
          </a:xfrm>
          <a:prstGeom prst="rect">
            <a:avLst/>
          </a:prstGeom>
          <a:noFill/>
        </p:spPr>
        <p:txBody>
          <a:bodyPr wrap="square" rtlCol="0">
            <a:spAutoFit/>
          </a:bodyPr>
          <a:lstStyle/>
          <a:p>
            <a:pPr algn="l"/>
            <a:r>
              <a:rPr lang="zh-CN" altLang="en-US" smtClean="0">
                <a:ea typeface="楷体" panose="02010609060101010101" pitchFamily="49" charset="-122"/>
                <a:cs typeface="Times New Roman" panose="02020603050405020304" pitchFamily="18" charset="0"/>
              </a:rPr>
              <a:t>        根据邻接矩阵数组</a:t>
            </a:r>
            <a:r>
              <a:rPr lang="en-US" i="1" smtClean="0">
                <a:ea typeface="楷体" panose="02010609060101010101" pitchFamily="49" charset="-122"/>
                <a:cs typeface="Times New Roman" panose="02020603050405020304" pitchFamily="18" charset="0"/>
              </a:rPr>
              <a:t>A</a:t>
            </a:r>
            <a:r>
              <a:rPr lang="zh-CN" altLang="en-US" smtClean="0">
                <a:ea typeface="楷体" panose="02010609060101010101" pitchFamily="49" charset="-122"/>
                <a:cs typeface="Times New Roman" panose="02020603050405020304" pitchFamily="18" charset="0"/>
              </a:rPr>
              <a:t>、顶点个数</a:t>
            </a:r>
            <a:r>
              <a:rPr lang="en-US" i="1" smtClean="0">
                <a:ea typeface="楷体" panose="02010609060101010101" pitchFamily="49" charset="-122"/>
                <a:cs typeface="Times New Roman" panose="02020603050405020304" pitchFamily="18" charset="0"/>
              </a:rPr>
              <a:t>n</a:t>
            </a:r>
            <a:r>
              <a:rPr lang="zh-CN" altLang="en-US" smtClean="0">
                <a:ea typeface="楷体" panose="02010609060101010101" pitchFamily="49" charset="-122"/>
                <a:cs typeface="Times New Roman" panose="02020603050405020304" pitchFamily="18" charset="0"/>
              </a:rPr>
              <a:t>和边数</a:t>
            </a:r>
            <a:r>
              <a:rPr lang="en-US" i="1" smtClean="0">
                <a:ea typeface="楷体" panose="02010609060101010101" pitchFamily="49" charset="-122"/>
                <a:cs typeface="Times New Roman" panose="02020603050405020304" pitchFamily="18" charset="0"/>
              </a:rPr>
              <a:t>e</a:t>
            </a:r>
            <a:r>
              <a:rPr lang="zh-CN" altLang="en-US" smtClean="0">
                <a:ea typeface="楷体" panose="02010609060101010101" pitchFamily="49" charset="-122"/>
                <a:cs typeface="Times New Roman" panose="02020603050405020304" pitchFamily="18" charset="0"/>
              </a:rPr>
              <a:t>来建立图的邻接表</a:t>
            </a:r>
            <a:r>
              <a:rPr lang="en-US" i="1" smtClean="0">
                <a:ea typeface="楷体" panose="02010609060101010101" pitchFamily="49" charset="-122"/>
                <a:cs typeface="Times New Roman" panose="02020603050405020304" pitchFamily="18" charset="0"/>
              </a:rPr>
              <a:t>G</a:t>
            </a:r>
            <a:r>
              <a:rPr lang="zh-CN" altLang="en-US" smtClean="0">
                <a:ea typeface="楷体" panose="02010609060101010101" pitchFamily="49" charset="-122"/>
                <a:cs typeface="Times New Roman" panose="02020603050405020304" pitchFamily="18" charset="0"/>
              </a:rPr>
              <a:t>（采用邻接表指针方式）。</a:t>
            </a:r>
            <a:endParaRPr lang="zh-CN" altLang="en-US">
              <a:ea typeface="楷体" panose="02010609060101010101" pitchFamily="49" charset="-122"/>
              <a:cs typeface="Times New Roman" panose="02020603050405020304" pitchFamily="18" charset="0"/>
            </a:endParaRPr>
          </a:p>
        </p:txBody>
      </p:sp>
      <p:sp>
        <p:nvSpPr>
          <p:cNvPr id="5" name="TextBox 4"/>
          <p:cNvSpPr txBox="1"/>
          <p:nvPr/>
        </p:nvSpPr>
        <p:spPr>
          <a:xfrm>
            <a:off x="500034" y="2071678"/>
            <a:ext cx="8215370" cy="278537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lnSpc>
                <a:spcPts val="3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sz="2000" smtClean="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CreateAdj</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 *&amp;G，int A[MAXV][MAXV]，int n，int e) </a:t>
            </a:r>
          </a:p>
          <a:p>
            <a:pPr algn="l">
              <a:lnSpc>
                <a:spcPts val="3000"/>
              </a:lnSpc>
            </a:pPr>
            <a:r>
              <a:rPr lang="en-US" sz="200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339933"/>
                </a:solidFill>
                <a:latin typeface="Times New Roman" panose="02020603050405020304" pitchFamily="18" charset="0"/>
                <a:ea typeface="楷体" panose="02010609060101010101" pitchFamily="49" charset="-122"/>
                <a:cs typeface="Times New Roman" panose="02020603050405020304" pitchFamily="18" charset="0"/>
              </a:rPr>
              <a:t>创建图的邻接表</a:t>
            </a:r>
          </a:p>
          <a:p>
            <a:pPr algn="l">
              <a:lnSpc>
                <a:spcPts val="3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i， j;</a:t>
            </a:r>
          </a:p>
          <a:p>
            <a:pPr algn="l">
              <a:lnSpc>
                <a:spcPts val="3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ArcNode *p;</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3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G=(AdjGraph *)malloc(sizeof(AdjGraph));</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3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(i=0;i&lt;n;i++)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给邻接表中所有头结点的指针域置初值</a:t>
            </a:r>
          </a:p>
          <a:p>
            <a:pPr algn="l">
              <a:lnSpc>
                <a:spcPts val="3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G-&gt;adjlist[i].firstarc=NULL;</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34</a:t>
            </a:fld>
            <a:endParaRPr lang="en-US"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8643998" cy="428816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=0;i&lt;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检查邻接矩阵中每个元素</a:t>
            </a: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(j=n-1;j&gt;=0;j--)</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][j]!=0 &amp;&amp; A[</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][j]!=INF)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存在一条边</a:t>
            </a: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p=(</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malloc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sizeof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创建一个结点</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p</a:t>
            </a:r>
            <a:endPar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存放邻接点</a:t>
            </a: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p-&gt;weight=A[</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存放权</a:t>
            </a: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采用头插法插入结点</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p</a:t>
            </a:r>
            <a:endPar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G-&gt;n=n; G-&gt;e=e;</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ts val="3000"/>
              </a:lnSpc>
            </a:pP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35</a:t>
            </a:fld>
            <a:endParaRPr lang="en-US" altLang="zh-C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85728"/>
            <a:ext cx="3714776"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l"/>
            <a:r>
              <a:rPr lang="zh-CN" altLang="en-US" smtClean="0">
                <a:latin typeface="微软雅黑" panose="020B0503020204020204" charset="-122"/>
                <a:ea typeface="微软雅黑" panose="020B0503020204020204" charset="-122"/>
                <a:cs typeface="Times New Roman" panose="02020603050405020304" pitchFamily="18" charset="0"/>
              </a:rPr>
              <a:t>（</a:t>
            </a:r>
            <a:r>
              <a:rPr lang="en-US" smtClean="0">
                <a:latin typeface="微软雅黑" panose="020B0503020204020204" charset="-122"/>
                <a:ea typeface="微软雅黑" panose="020B0503020204020204" charset="-122"/>
                <a:cs typeface="Times New Roman" panose="02020603050405020304" pitchFamily="18" charset="0"/>
              </a:rPr>
              <a:t>2</a:t>
            </a:r>
            <a:r>
              <a:rPr lang="zh-CN" altLang="en-US" smtClean="0">
                <a:latin typeface="微软雅黑" panose="020B0503020204020204" charset="-122"/>
                <a:ea typeface="微软雅黑" panose="020B0503020204020204" charset="-122"/>
                <a:cs typeface="Times New Roman" panose="02020603050405020304" pitchFamily="18" charset="0"/>
              </a:rPr>
              <a:t>）输出图的运算算法</a:t>
            </a:r>
          </a:p>
        </p:txBody>
      </p:sp>
      <p:sp>
        <p:nvSpPr>
          <p:cNvPr id="4" name="TextBox 3"/>
          <p:cNvSpPr txBox="1"/>
          <p:nvPr/>
        </p:nvSpPr>
        <p:spPr>
          <a:xfrm>
            <a:off x="500034" y="1071546"/>
            <a:ext cx="8072494" cy="40934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sz="2000"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DispAdj</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输出邻接表</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a:t>
            </a:r>
            <a:endPar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=0;i&lt;G-&gt;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p=G-&gt;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("%3d: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("%3d[%d]</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adjvex，p</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-&gt;weight);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36</a:t>
            </a:fld>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85728"/>
            <a:ext cx="3643338" cy="46166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l"/>
            <a:r>
              <a:rPr lang="zh-CN" altLang="en-US" smtClean="0">
                <a:latin typeface="微软雅黑" panose="020B0503020204020204" charset="-122"/>
                <a:ea typeface="微软雅黑" panose="020B0503020204020204" charset="-122"/>
                <a:cs typeface="Times New Roman" panose="02020603050405020304" pitchFamily="18" charset="0"/>
              </a:rPr>
              <a:t>（</a:t>
            </a:r>
            <a:r>
              <a:rPr lang="en-US" smtClean="0">
                <a:latin typeface="微软雅黑" panose="020B0503020204020204" charset="-122"/>
                <a:ea typeface="微软雅黑" panose="020B0503020204020204" charset="-122"/>
                <a:cs typeface="Times New Roman" panose="02020603050405020304" pitchFamily="18" charset="0"/>
              </a:rPr>
              <a:t>3</a:t>
            </a:r>
            <a:r>
              <a:rPr lang="zh-CN" altLang="en-US" smtClean="0">
                <a:latin typeface="微软雅黑" panose="020B0503020204020204" charset="-122"/>
                <a:ea typeface="微软雅黑" panose="020B0503020204020204" charset="-122"/>
                <a:cs typeface="Times New Roman" panose="02020603050405020304" pitchFamily="18" charset="0"/>
              </a:rPr>
              <a:t>）销毁图的运算算法</a:t>
            </a:r>
          </a:p>
        </p:txBody>
      </p:sp>
      <p:sp>
        <p:nvSpPr>
          <p:cNvPr id="4" name="TextBox 3"/>
          <p:cNvSpPr txBox="1"/>
          <p:nvPr/>
        </p:nvSpPr>
        <p:spPr>
          <a:xfrm>
            <a:off x="428596" y="1071546"/>
            <a:ext cx="8215370" cy="470898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sz="2000"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DestroyAdj</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*&amp;G)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销毁邻接表</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*pre，*p;</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=0;i&lt;G-&gt;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扫描所有的单链表</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pre=G-&gt;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指向第</a:t>
            </a:r>
            <a:r>
              <a:rPr lang="en-US" sz="2000" dirty="0" err="1"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个单链表的首结点</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(pre!=NULL)</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p=pre-&gt;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释放第</a:t>
            </a:r>
            <a:r>
              <a:rPr lang="en-US" sz="2000" dirty="0" err="1"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个单链表的所有边结点</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free(pre);</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pre=p; p=p-&gt;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free(pre);</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free(G);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释放头结点数组</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37</a:t>
            </a:fld>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85728"/>
            <a:ext cx="8143932" cy="2400657"/>
          </a:xfrm>
          <a:prstGeom prst="rect">
            <a:avLst/>
          </a:prstGeom>
          <a:noFill/>
        </p:spPr>
        <p:txBody>
          <a:bodyPr wrap="square" rtlCol="0">
            <a:spAutoFit/>
          </a:bodyPr>
          <a:lstStyle/>
          <a:p>
            <a:pPr algn="l">
              <a:lnSpc>
                <a:spcPct val="150000"/>
              </a:lnSpc>
            </a:pPr>
            <a:r>
              <a:rPr lang="en-US" altLang="zh-CN" sz="2800" smtClean="0">
                <a:solidFill>
                  <a:srgbClr val="FF0000"/>
                </a:solidFill>
                <a:ea typeface="黑体" panose="02010609060101010101" pitchFamily="49" charset="-122"/>
                <a:cs typeface="Times New Roman" panose="02020603050405020304" pitchFamily="18" charset="0"/>
              </a:rPr>
              <a:t>【</a:t>
            </a:r>
            <a:r>
              <a:rPr lang="zh-CN" altLang="en-US" sz="2800" smtClean="0">
                <a:solidFill>
                  <a:srgbClr val="FF0000"/>
                </a:solidFill>
                <a:ea typeface="黑体" panose="02010609060101010101" pitchFamily="49" charset="-122"/>
                <a:cs typeface="Times New Roman" panose="02020603050405020304" pitchFamily="18" charset="0"/>
              </a:rPr>
              <a:t>例</a:t>
            </a:r>
            <a:r>
              <a:rPr lang="en-US" sz="2800" smtClean="0">
                <a:solidFill>
                  <a:srgbClr val="FF0000"/>
                </a:solidFill>
                <a:ea typeface="黑体" panose="02010609060101010101" pitchFamily="49" charset="-122"/>
                <a:cs typeface="Times New Roman" panose="02020603050405020304" pitchFamily="18" charset="0"/>
              </a:rPr>
              <a:t>8-2</a:t>
            </a:r>
            <a:r>
              <a:rPr lang="en-US" altLang="zh-CN" sz="2800" smtClean="0">
                <a:solidFill>
                  <a:srgbClr val="FF0000"/>
                </a:solidFill>
                <a:ea typeface="黑体" panose="02010609060101010101" pitchFamily="49" charset="-122"/>
                <a:cs typeface="Times New Roman" panose="02020603050405020304" pitchFamily="18" charset="0"/>
              </a:rPr>
              <a:t>】</a:t>
            </a:r>
            <a:r>
              <a:rPr lang="en-US" altLang="zh-CN" sz="2800" smtClean="0">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对于具有</a:t>
            </a:r>
            <a:r>
              <a:rPr lang="en-US" i="1" smtClean="0">
                <a:ea typeface="楷体" panose="02010609060101010101" pitchFamily="49" charset="-122"/>
                <a:cs typeface="Times New Roman" panose="02020603050405020304" pitchFamily="18" charset="0"/>
              </a:rPr>
              <a:t>n</a:t>
            </a:r>
            <a:r>
              <a:rPr lang="zh-CN" altLang="en-US" smtClean="0">
                <a:ea typeface="楷体" panose="02010609060101010101" pitchFamily="49" charset="-122"/>
                <a:cs typeface="Times New Roman" panose="02020603050405020304" pitchFamily="18" charset="0"/>
              </a:rPr>
              <a:t>个顶点的图</a:t>
            </a:r>
            <a:r>
              <a:rPr lang="en-US" i="1" smtClean="0">
                <a:ea typeface="楷体" panose="02010609060101010101" pitchFamily="49" charset="-122"/>
                <a:cs typeface="Times New Roman" panose="02020603050405020304" pitchFamily="18" charset="0"/>
              </a:rPr>
              <a:t>G</a:t>
            </a:r>
            <a:r>
              <a:rPr lang="zh-CN" altLang="en-US" smtClean="0">
                <a:ea typeface="楷体" panose="02010609060101010101" pitchFamily="49" charset="-122"/>
                <a:cs typeface="Times New Roman" panose="02020603050405020304" pitchFamily="18" charset="0"/>
              </a:rPr>
              <a:t>：</a:t>
            </a:r>
          </a:p>
          <a:p>
            <a:pPr algn="l">
              <a:lnSpc>
                <a:spcPct val="150000"/>
              </a:lnSpc>
            </a:pPr>
            <a:r>
              <a:rPr lang="zh-CN" altLang="en-US" smtClean="0">
                <a:ea typeface="楷体" panose="02010609060101010101" pitchFamily="49" charset="-122"/>
                <a:cs typeface="Times New Roman" panose="02020603050405020304" pitchFamily="18" charset="0"/>
              </a:rPr>
              <a:t>（</a:t>
            </a:r>
            <a:r>
              <a:rPr lang="en-US" smtClean="0">
                <a:ea typeface="楷体" panose="02010609060101010101" pitchFamily="49" charset="-122"/>
                <a:cs typeface="Times New Roman" panose="02020603050405020304" pitchFamily="18" charset="0"/>
              </a:rPr>
              <a:t>1</a:t>
            </a:r>
            <a:r>
              <a:rPr lang="zh-CN" altLang="en-US" smtClean="0">
                <a:ea typeface="楷体" panose="02010609060101010101" pitchFamily="49" charset="-122"/>
                <a:cs typeface="Times New Roman" panose="02020603050405020304" pitchFamily="18" charset="0"/>
              </a:rPr>
              <a:t>）设计一个将邻接矩阵转换为邻接表的算法；</a:t>
            </a:r>
          </a:p>
          <a:p>
            <a:pPr algn="l">
              <a:lnSpc>
                <a:spcPct val="150000"/>
              </a:lnSpc>
            </a:pPr>
            <a:r>
              <a:rPr lang="zh-CN" altLang="en-US" smtClean="0">
                <a:ea typeface="楷体" panose="02010609060101010101" pitchFamily="49" charset="-122"/>
                <a:cs typeface="Times New Roman" panose="02020603050405020304" pitchFamily="18" charset="0"/>
              </a:rPr>
              <a:t>（</a:t>
            </a:r>
            <a:r>
              <a:rPr lang="en-US" smtClean="0">
                <a:ea typeface="楷体" panose="02010609060101010101" pitchFamily="49" charset="-122"/>
                <a:cs typeface="Times New Roman" panose="02020603050405020304" pitchFamily="18" charset="0"/>
              </a:rPr>
              <a:t>2</a:t>
            </a:r>
            <a:r>
              <a:rPr lang="zh-CN" altLang="en-US" smtClean="0">
                <a:ea typeface="楷体" panose="02010609060101010101" pitchFamily="49" charset="-122"/>
                <a:cs typeface="Times New Roman" panose="02020603050405020304" pitchFamily="18" charset="0"/>
              </a:rPr>
              <a:t>）设计一个将邻接表转换为邻接矩阵的算法；</a:t>
            </a:r>
          </a:p>
          <a:p>
            <a:pPr algn="l">
              <a:lnSpc>
                <a:spcPct val="150000"/>
              </a:lnSpc>
            </a:pPr>
            <a:r>
              <a:rPr lang="zh-CN" altLang="en-US" smtClean="0">
                <a:ea typeface="楷体" panose="02010609060101010101" pitchFamily="49" charset="-122"/>
                <a:cs typeface="Times New Roman" panose="02020603050405020304" pitchFamily="18" charset="0"/>
              </a:rPr>
              <a:t>（</a:t>
            </a:r>
            <a:r>
              <a:rPr lang="en-US" smtClean="0">
                <a:ea typeface="楷体" panose="02010609060101010101" pitchFamily="49" charset="-122"/>
                <a:cs typeface="Times New Roman" panose="02020603050405020304" pitchFamily="18" charset="0"/>
              </a:rPr>
              <a:t>3</a:t>
            </a:r>
            <a:r>
              <a:rPr lang="zh-CN" altLang="en-US" smtClean="0">
                <a:ea typeface="楷体" panose="02010609060101010101" pitchFamily="49" charset="-122"/>
                <a:cs typeface="Times New Roman" panose="02020603050405020304" pitchFamily="18" charset="0"/>
              </a:rPr>
              <a:t>）分析上述两个算法的时间复杂度。</a:t>
            </a:r>
            <a:endParaRPr lang="zh-CN" altLang="en-US">
              <a:ea typeface="楷体" panose="02010609060101010101" pitchFamily="49" charset="-122"/>
              <a:cs typeface="Times New Roman" panose="02020603050405020304" pitchFamily="18" charset="0"/>
            </a:endParaRPr>
          </a:p>
        </p:txBody>
      </p:sp>
      <p:sp>
        <p:nvSpPr>
          <p:cNvPr id="4" name="TextBox 3"/>
          <p:cNvSpPr txBox="1"/>
          <p:nvPr/>
        </p:nvSpPr>
        <p:spPr>
          <a:xfrm>
            <a:off x="428596" y="3000372"/>
            <a:ext cx="8358246" cy="2041585"/>
          </a:xfrm>
          <a:prstGeom prst="rect">
            <a:avLst/>
          </a:prstGeom>
          <a:noFill/>
        </p:spPr>
        <p:txBody>
          <a:bodyPr wrap="square" rtlCol="0">
            <a:spAutoFit/>
          </a:bodyPr>
          <a:lstStyle/>
          <a:p>
            <a:pPr algn="l">
              <a:lnSpc>
                <a:spcPts val="3800"/>
              </a:lnSpc>
            </a:pPr>
            <a:r>
              <a:rPr lang="zh-CN" altLang="en-US" smtClean="0">
                <a:ea typeface="楷体" panose="02010609060101010101" pitchFamily="49" charset="-122"/>
                <a:cs typeface="Times New Roman" panose="02020603050405020304" pitchFamily="18" charset="0"/>
              </a:rPr>
              <a:t>        </a:t>
            </a:r>
            <a:r>
              <a:rPr lang="zh-CN" altLang="en-US" sz="280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解：</a:t>
            </a:r>
            <a:r>
              <a:rPr lang="zh-CN" altLang="en-US" smtClean="0">
                <a:ea typeface="楷体" panose="02010609060101010101" pitchFamily="49" charset="-122"/>
                <a:cs typeface="Times New Roman" panose="02020603050405020304" pitchFamily="18" charset="0"/>
              </a:rPr>
              <a:t>（</a:t>
            </a:r>
            <a:r>
              <a:rPr lang="en-US" smtClean="0">
                <a:ea typeface="楷体" panose="02010609060101010101" pitchFamily="49" charset="-122"/>
                <a:cs typeface="Times New Roman" panose="02020603050405020304" pitchFamily="18" charset="0"/>
              </a:rPr>
              <a:t>1</a:t>
            </a:r>
            <a:r>
              <a:rPr lang="zh-CN" altLang="en-US" smtClean="0">
                <a:ea typeface="楷体" panose="02010609060101010101" pitchFamily="49" charset="-122"/>
                <a:cs typeface="Times New Roman" panose="02020603050405020304" pitchFamily="18" charset="0"/>
              </a:rPr>
              <a:t>）在图</a:t>
            </a:r>
            <a:r>
              <a:rPr lang="en-US" i="1" smtClean="0">
                <a:ea typeface="楷体" panose="02010609060101010101" pitchFamily="49" charset="-122"/>
                <a:cs typeface="Times New Roman" panose="02020603050405020304" pitchFamily="18" charset="0"/>
              </a:rPr>
              <a:t>G</a:t>
            </a:r>
            <a:r>
              <a:rPr lang="zh-CN" altLang="en-US" smtClean="0">
                <a:ea typeface="楷体" panose="02010609060101010101" pitchFamily="49" charset="-122"/>
                <a:cs typeface="Times New Roman" panose="02020603050405020304" pitchFamily="18" charset="0"/>
              </a:rPr>
              <a:t>的邻接矩阵</a:t>
            </a:r>
            <a:r>
              <a:rPr lang="en-US" i="1" smtClean="0">
                <a:ea typeface="楷体" panose="02010609060101010101" pitchFamily="49" charset="-122"/>
                <a:cs typeface="Times New Roman" panose="02020603050405020304" pitchFamily="18" charset="0"/>
              </a:rPr>
              <a:t>g</a:t>
            </a:r>
            <a:r>
              <a:rPr lang="zh-CN" altLang="en-US" smtClean="0">
                <a:ea typeface="楷体" panose="02010609060101010101" pitchFamily="49" charset="-122"/>
                <a:cs typeface="Times New Roman" panose="02020603050405020304" pitchFamily="18" charset="0"/>
              </a:rPr>
              <a:t>中查找值不为</a:t>
            </a:r>
            <a:r>
              <a:rPr lang="en-US" smtClean="0">
                <a:ea typeface="楷体" panose="02010609060101010101" pitchFamily="49" charset="-122"/>
                <a:cs typeface="Times New Roman" panose="02020603050405020304" pitchFamily="18" charset="0"/>
              </a:rPr>
              <a:t>0</a:t>
            </a:r>
            <a:r>
              <a:rPr lang="zh-CN" altLang="en-US" smtClean="0">
                <a:ea typeface="楷体" panose="02010609060101010101" pitchFamily="49" charset="-122"/>
                <a:cs typeface="Times New Roman" panose="02020603050405020304" pitchFamily="18" charset="0"/>
              </a:rPr>
              <a:t>、不为∞的元素，找到这样的元素如</a:t>
            </a:r>
            <a:r>
              <a:rPr lang="en-US" i="1" smtClean="0">
                <a:ea typeface="楷体" panose="02010609060101010101" pitchFamily="49" charset="-122"/>
                <a:cs typeface="Times New Roman" panose="02020603050405020304" pitchFamily="18" charset="0"/>
              </a:rPr>
              <a:t>g</a:t>
            </a:r>
            <a:r>
              <a:rPr lang="en-US" smtClean="0">
                <a:ea typeface="楷体" panose="02010609060101010101" pitchFamily="49" charset="-122"/>
                <a:cs typeface="Times New Roman" panose="02020603050405020304" pitchFamily="18" charset="0"/>
              </a:rPr>
              <a:t>.</a:t>
            </a:r>
            <a:r>
              <a:rPr lang="en-US" i="1" smtClean="0">
                <a:ea typeface="楷体" panose="02010609060101010101" pitchFamily="49" charset="-122"/>
                <a:cs typeface="Times New Roman" panose="02020603050405020304" pitchFamily="18" charset="0"/>
              </a:rPr>
              <a:t>edges</a:t>
            </a:r>
            <a:r>
              <a:rPr lang="en-US" smtClean="0">
                <a:ea typeface="楷体" panose="02010609060101010101" pitchFamily="49" charset="-122"/>
                <a:cs typeface="Times New Roman" panose="02020603050405020304" pitchFamily="18" charset="0"/>
              </a:rPr>
              <a:t>[</a:t>
            </a:r>
            <a:r>
              <a:rPr lang="en-US" i="1" smtClean="0">
                <a:ea typeface="楷体" panose="02010609060101010101" pitchFamily="49" charset="-122"/>
                <a:cs typeface="Times New Roman" panose="02020603050405020304" pitchFamily="18" charset="0"/>
              </a:rPr>
              <a:t>i</a:t>
            </a:r>
            <a:r>
              <a:rPr lang="en-US" smtClean="0">
                <a:ea typeface="楷体" panose="02010609060101010101" pitchFamily="49" charset="-122"/>
                <a:cs typeface="Times New Roman" panose="02020603050405020304" pitchFamily="18" charset="0"/>
              </a:rPr>
              <a:t>][</a:t>
            </a:r>
            <a:r>
              <a:rPr lang="en-US" i="1" smtClean="0">
                <a:ea typeface="楷体" panose="02010609060101010101" pitchFamily="49" charset="-122"/>
                <a:cs typeface="Times New Roman" panose="02020603050405020304" pitchFamily="18" charset="0"/>
              </a:rPr>
              <a:t>j</a:t>
            </a:r>
            <a:r>
              <a:rPr lang="en-US" smtClean="0">
                <a:ea typeface="楷体" panose="02010609060101010101" pitchFamily="49" charset="-122"/>
                <a:cs typeface="Times New Roman" panose="02020603050405020304" pitchFamily="18" charset="0"/>
              </a:rPr>
              <a:t>]</a:t>
            </a:r>
            <a:r>
              <a:rPr lang="zh-CN" altLang="en-US" smtClean="0">
                <a:ea typeface="楷体" panose="02010609060101010101" pitchFamily="49" charset="-122"/>
                <a:cs typeface="Times New Roman" panose="02020603050405020304" pitchFamily="18" charset="0"/>
              </a:rPr>
              <a:t>，表示存在一条边，创建一个</a:t>
            </a:r>
            <a:r>
              <a:rPr lang="en-US" i="1" smtClean="0">
                <a:ea typeface="楷体" panose="02010609060101010101" pitchFamily="49" charset="-122"/>
                <a:cs typeface="Times New Roman" panose="02020603050405020304" pitchFamily="18" charset="0"/>
              </a:rPr>
              <a:t>adjvex</a:t>
            </a:r>
            <a:r>
              <a:rPr lang="zh-CN" altLang="en-US" smtClean="0">
                <a:ea typeface="楷体" panose="02010609060101010101" pitchFamily="49" charset="-122"/>
                <a:cs typeface="Times New Roman" panose="02020603050405020304" pitchFamily="18" charset="0"/>
              </a:rPr>
              <a:t>域为</a:t>
            </a:r>
            <a:r>
              <a:rPr lang="en-US" i="1" smtClean="0">
                <a:ea typeface="楷体" panose="02010609060101010101" pitchFamily="49" charset="-122"/>
                <a:cs typeface="Times New Roman" panose="02020603050405020304" pitchFamily="18" charset="0"/>
              </a:rPr>
              <a:t>j</a:t>
            </a:r>
            <a:r>
              <a:rPr lang="zh-CN" altLang="en-US" smtClean="0">
                <a:ea typeface="楷体" panose="02010609060101010101" pitchFamily="49" charset="-122"/>
                <a:cs typeface="Times New Roman" panose="02020603050405020304" pitchFamily="18" charset="0"/>
              </a:rPr>
              <a:t>的边结点，采用头插法将它插入到第</a:t>
            </a:r>
            <a:r>
              <a:rPr lang="en-US" i="1" smtClean="0">
                <a:ea typeface="楷体" panose="02010609060101010101" pitchFamily="49" charset="-122"/>
                <a:cs typeface="Times New Roman" panose="02020603050405020304" pitchFamily="18" charset="0"/>
              </a:rPr>
              <a:t>i</a:t>
            </a:r>
            <a:r>
              <a:rPr lang="zh-CN" altLang="en-US" smtClean="0">
                <a:ea typeface="楷体" panose="02010609060101010101" pitchFamily="49" charset="-122"/>
                <a:cs typeface="Times New Roman" panose="02020603050405020304" pitchFamily="18" charset="0"/>
              </a:rPr>
              <a:t>个单链表中。</a:t>
            </a:r>
            <a:endParaRPr lang="zh-CN" altLang="en-US">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38</a:t>
            </a:fld>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8643998" cy="532453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sz="2000" smtClean="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MatToList</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(MatGraph g，AdjGraph *&amp;G)</a:t>
            </a:r>
          </a:p>
          <a:p>
            <a:pPr algn="l"/>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将邻接矩阵</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转换成邻接表</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a:t>
            </a:r>
            <a:endPar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i，j;</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ArcNode *p;</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G=(AdjGraph *)malloc(sizeof(AdjGraph));</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(i=0;i&lt;g.n;i++)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将邻接表中所有头结点的指针域置初值</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G-&gt;adjlist[i].firstarc=NULL;</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(i=0;i&lt;g.n;i++)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检查邻接矩阵中每个元素</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(j=g.n-1;j&gt;=0;j--)</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(g.edges[i][j]!=0 &amp;&amp; g.edges[i][j]!=INF)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存在一条边</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p=(ArcNode *)malloc(sizeof(ArcNode));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建一个边结点</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p</a:t>
            </a:r>
            <a:endPar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p-&gt;adjvex=j; p-&gt;weight= g.edges[i][j];</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p-&gt;nextarc=G-&gt;adjlist[i].firstarc;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采用头插法插入结点</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p</a:t>
            </a:r>
            <a:endPar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G-&gt;adjlist[i].firstarc=p;</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G-&gt;n=g.n;G-&gt;e=g.e;</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39</a:t>
            </a:fld>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2" name="Text Box 36"/>
          <p:cNvSpPr txBox="1">
            <a:spLocks noChangeArrowheads="1"/>
          </p:cNvSpPr>
          <p:nvPr/>
        </p:nvSpPr>
        <p:spPr bwMode="auto">
          <a:xfrm>
            <a:off x="500034" y="1857364"/>
            <a:ext cx="8143932" cy="2234458"/>
          </a:xfrm>
          <a:prstGeom prst="rect">
            <a:avLst/>
          </a:prstGeom>
          <a:noFill/>
          <a:ln w="9525">
            <a:noFill/>
            <a:miter lim="800000"/>
          </a:ln>
          <a:effectLst/>
        </p:spPr>
        <p:txBody>
          <a:bodyPr wrap="square">
            <a:spAutoFit/>
          </a:bodyPr>
          <a:lstStyle/>
          <a:p>
            <a:pPr marL="457200" indent="-457200" algn="l">
              <a:spcBef>
                <a:spcPct val="50000"/>
              </a:spcBef>
              <a:buBlip>
                <a:blip r:embed="rId2"/>
              </a:buBlip>
            </a:pPr>
            <a:r>
              <a:rPr kumimoji="1" lang="zh-CN" altLang="en-US" smtClean="0">
                <a:ea typeface="楷体" panose="02010609060101010101" pitchFamily="49" charset="-122"/>
                <a:cs typeface="Times New Roman" panose="02020603050405020304" pitchFamily="18" charset="0"/>
              </a:rPr>
              <a:t>无向图：若</a:t>
            </a:r>
            <a:r>
              <a:rPr kumimoji="1" lang="zh-CN" altLang="en-US" dirty="0">
                <a:ea typeface="楷体" panose="02010609060101010101" pitchFamily="49" charset="-122"/>
                <a:cs typeface="Times New Roman" panose="02020603050405020304" pitchFamily="18" charset="0"/>
              </a:rPr>
              <a:t>存在一条边</a:t>
            </a:r>
            <a:r>
              <a:rPr kumimoji="1" lang="en-US" altLang="zh-CN">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i</a:t>
            </a:r>
            <a:r>
              <a:rPr kumimoji="1" lang="zh-CN" altLang="en-US"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j</a:t>
            </a:r>
            <a:r>
              <a:rPr kumimoji="1" lang="en-US" altLang="zh-CN" smtClean="0">
                <a:ea typeface="楷体" panose="02010609060101010101" pitchFamily="49" charset="-122"/>
                <a:cs typeface="Times New Roman" panose="02020603050405020304" pitchFamily="18" charset="0"/>
              </a:rPr>
              <a:t>) </a:t>
            </a:r>
            <a:r>
              <a:rPr kumimoji="1" lang="en-US" altLang="zh-CN" smtClean="0">
                <a:solidFill>
                  <a:srgbClr val="FF00FF"/>
                </a:solidFill>
                <a:ea typeface="楷体" panose="02010609060101010101" pitchFamily="49" charset="-122"/>
                <a:cs typeface="Times New Roman" panose="02020603050405020304" pitchFamily="18" charset="0"/>
                <a:sym typeface="Wingdings" panose="05000000000000000000"/>
              </a:rPr>
              <a:t> </a:t>
            </a:r>
            <a:r>
              <a:rPr kumimoji="1" lang="zh-CN" altLang="en-US" smtClean="0">
                <a:ea typeface="楷体" panose="02010609060101010101" pitchFamily="49" charset="-122"/>
                <a:cs typeface="Times New Roman" panose="02020603050405020304" pitchFamily="18" charset="0"/>
              </a:rPr>
              <a:t>顶点</a:t>
            </a:r>
            <a:r>
              <a:rPr kumimoji="1" lang="en-US" altLang="zh-CN" i="1" smtClean="0">
                <a:ea typeface="楷体" panose="02010609060101010101" pitchFamily="49" charset="-122"/>
                <a:cs typeface="Times New Roman" panose="02020603050405020304" pitchFamily="18" charset="0"/>
              </a:rPr>
              <a:t>i</a:t>
            </a:r>
            <a:r>
              <a:rPr kumimoji="1" lang="zh-CN" altLang="en-US" smtClean="0">
                <a:ea typeface="楷体" panose="02010609060101010101" pitchFamily="49" charset="-122"/>
                <a:cs typeface="Times New Roman" panose="02020603050405020304" pitchFamily="18" charset="0"/>
              </a:rPr>
              <a:t>和顶点</a:t>
            </a:r>
            <a:r>
              <a:rPr kumimoji="1" lang="en-US" altLang="zh-CN" i="1" smtClean="0">
                <a:ea typeface="楷体" panose="02010609060101010101" pitchFamily="49" charset="-122"/>
                <a:cs typeface="Times New Roman" panose="02020603050405020304" pitchFamily="18" charset="0"/>
              </a:rPr>
              <a:t>j</a:t>
            </a:r>
            <a:r>
              <a:rPr kumimoji="1" lang="zh-CN" altLang="en-US" smtClean="0">
                <a:ea typeface="楷体" panose="02010609060101010101" pitchFamily="49" charset="-122"/>
                <a:cs typeface="Times New Roman" panose="02020603050405020304" pitchFamily="18" charset="0"/>
              </a:rPr>
              <a:t>为</a:t>
            </a:r>
            <a:r>
              <a:rPr kumimoji="1" lang="zh-CN" altLang="en-US" smtClean="0">
                <a:solidFill>
                  <a:srgbClr val="FF00FF"/>
                </a:solidFill>
                <a:ea typeface="楷体" panose="02010609060101010101" pitchFamily="49" charset="-122"/>
                <a:cs typeface="Times New Roman" panose="02020603050405020304" pitchFamily="18" charset="0"/>
              </a:rPr>
              <a:t>端点</a:t>
            </a:r>
            <a:r>
              <a:rPr kumimoji="1" lang="zh-CN" altLang="en-US" smtClean="0">
                <a:ea typeface="楷体" panose="02010609060101010101" pitchFamily="49" charset="-122"/>
                <a:cs typeface="Times New Roman" panose="02020603050405020304" pitchFamily="18" charset="0"/>
              </a:rPr>
              <a:t>，它们互</a:t>
            </a:r>
            <a:r>
              <a:rPr kumimoji="1" lang="zh-CN" altLang="en-US" dirty="0">
                <a:ea typeface="楷体" panose="02010609060101010101" pitchFamily="49" charset="-122"/>
                <a:cs typeface="Times New Roman" panose="02020603050405020304" pitchFamily="18" charset="0"/>
              </a:rPr>
              <a:t>为</a:t>
            </a:r>
            <a:r>
              <a:rPr kumimoji="1" lang="zh-CN" altLang="en-US" dirty="0">
                <a:solidFill>
                  <a:srgbClr val="FF00FF"/>
                </a:solidFill>
                <a:ea typeface="楷体" panose="02010609060101010101" pitchFamily="49" charset="-122"/>
                <a:cs typeface="Times New Roman" panose="02020603050405020304" pitchFamily="18" charset="0"/>
              </a:rPr>
              <a:t>邻接点</a:t>
            </a:r>
            <a:r>
              <a:rPr kumimoji="1" lang="zh-CN" altLang="en-US" dirty="0">
                <a:ea typeface="楷体" panose="02010609060101010101" pitchFamily="49" charset="-122"/>
                <a:cs typeface="Times New Roman" panose="02020603050405020304" pitchFamily="18" charset="0"/>
              </a:rPr>
              <a:t>。</a:t>
            </a:r>
          </a:p>
          <a:p>
            <a:pPr marL="457200" indent="-457200" algn="just">
              <a:lnSpc>
                <a:spcPct val="110000"/>
              </a:lnSpc>
              <a:spcBef>
                <a:spcPct val="50000"/>
              </a:spcBef>
              <a:buBlip>
                <a:blip r:embed="rId2"/>
              </a:buBlip>
            </a:pPr>
            <a:r>
              <a:rPr kumimoji="1" lang="zh-CN" altLang="en-US" smtClean="0">
                <a:ea typeface="楷体" panose="02010609060101010101" pitchFamily="49" charset="-122"/>
                <a:cs typeface="Times New Roman" panose="02020603050405020304" pitchFamily="18" charset="0"/>
              </a:rPr>
              <a:t>有向图：若</a:t>
            </a:r>
            <a:r>
              <a:rPr kumimoji="1" lang="zh-CN" altLang="en-US" dirty="0">
                <a:ea typeface="楷体" panose="02010609060101010101" pitchFamily="49" charset="-122"/>
                <a:cs typeface="Times New Roman" panose="02020603050405020304" pitchFamily="18" charset="0"/>
              </a:rPr>
              <a:t>存在一条边</a:t>
            </a:r>
            <a:r>
              <a:rPr kumimoji="1" lang="en-US" altLang="zh-CN">
                <a:ea typeface="楷体" panose="02010609060101010101" pitchFamily="49" charset="-122"/>
                <a:cs typeface="Times New Roman" panose="02020603050405020304" pitchFamily="18" charset="0"/>
              </a:rPr>
              <a:t>&lt;</a:t>
            </a:r>
            <a:r>
              <a:rPr kumimoji="1" lang="en-US" altLang="zh-CN" i="1" smtClean="0">
                <a:ea typeface="楷体" panose="02010609060101010101" pitchFamily="49" charset="-122"/>
                <a:cs typeface="Times New Roman" panose="02020603050405020304" pitchFamily="18" charset="0"/>
              </a:rPr>
              <a:t>i</a:t>
            </a:r>
            <a:r>
              <a:rPr kumimoji="1" lang="zh-CN" altLang="en-US" smtClean="0">
                <a:ea typeface="楷体" panose="02010609060101010101" pitchFamily="49" charset="-122"/>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j</a:t>
            </a:r>
            <a:r>
              <a:rPr kumimoji="1" lang="en-US" altLang="zh-CN" smtClean="0">
                <a:ea typeface="楷体" panose="02010609060101010101" pitchFamily="49" charset="-122"/>
                <a:cs typeface="Times New Roman" panose="02020603050405020304" pitchFamily="18" charset="0"/>
              </a:rPr>
              <a:t>&gt; </a:t>
            </a:r>
            <a:r>
              <a:rPr kumimoji="1" lang="en-US" altLang="zh-CN" smtClean="0">
                <a:solidFill>
                  <a:srgbClr val="FF00FF"/>
                </a:solidFill>
                <a:ea typeface="楷体" panose="02010609060101010101" pitchFamily="49" charset="-122"/>
                <a:cs typeface="Times New Roman" panose="02020603050405020304" pitchFamily="18" charset="0"/>
                <a:sym typeface="Wingdings" panose="05000000000000000000"/>
              </a:rPr>
              <a:t> </a:t>
            </a:r>
            <a:r>
              <a:rPr kumimoji="1" lang="zh-CN" altLang="en-US" smtClean="0">
                <a:ea typeface="楷体" panose="02010609060101010101" pitchFamily="49" charset="-122"/>
                <a:cs typeface="Times New Roman" panose="02020603050405020304" pitchFamily="18" charset="0"/>
              </a:rPr>
              <a:t>顶点</a:t>
            </a:r>
            <a:r>
              <a:rPr kumimoji="1" lang="en-US" altLang="zh-CN" i="1" smtClean="0">
                <a:ea typeface="楷体" panose="02010609060101010101" pitchFamily="49" charset="-122"/>
                <a:cs typeface="Times New Roman" panose="02020603050405020304" pitchFamily="18" charset="0"/>
              </a:rPr>
              <a:t>i</a:t>
            </a:r>
            <a:r>
              <a:rPr kumimoji="1" lang="zh-CN" altLang="en-US" smtClean="0">
                <a:ea typeface="楷体" panose="02010609060101010101" pitchFamily="49" charset="-122"/>
                <a:cs typeface="Times New Roman" panose="02020603050405020304" pitchFamily="18" charset="0"/>
              </a:rPr>
              <a:t>为</a:t>
            </a:r>
            <a:r>
              <a:rPr kumimoji="1" lang="zh-CN" altLang="en-US" smtClean="0">
                <a:solidFill>
                  <a:srgbClr val="FF00FF"/>
                </a:solidFill>
                <a:ea typeface="楷体" panose="02010609060101010101" pitchFamily="49" charset="-122"/>
                <a:cs typeface="Times New Roman" panose="02020603050405020304" pitchFamily="18" charset="0"/>
              </a:rPr>
              <a:t>起始端点</a:t>
            </a:r>
            <a:r>
              <a:rPr kumimoji="1" lang="zh-CN" altLang="en-US" smtClean="0">
                <a:ea typeface="楷体" panose="02010609060101010101" pitchFamily="49" charset="-122"/>
                <a:cs typeface="Times New Roman" panose="02020603050405020304" pitchFamily="18" charset="0"/>
              </a:rPr>
              <a:t>（简称为</a:t>
            </a:r>
            <a:r>
              <a:rPr kumimoji="1" lang="zh-CN" altLang="en-US" smtClean="0">
                <a:solidFill>
                  <a:srgbClr val="FF00FF"/>
                </a:solidFill>
                <a:ea typeface="楷体" panose="02010609060101010101" pitchFamily="49" charset="-122"/>
                <a:cs typeface="Times New Roman" panose="02020603050405020304" pitchFamily="18" charset="0"/>
              </a:rPr>
              <a:t>起点</a:t>
            </a:r>
            <a:r>
              <a:rPr kumimoji="1" lang="zh-CN" altLang="en-US" smtClean="0">
                <a:ea typeface="楷体" panose="02010609060101010101" pitchFamily="49" charset="-122"/>
                <a:cs typeface="Times New Roman" panose="02020603050405020304" pitchFamily="18" charset="0"/>
              </a:rPr>
              <a:t>），顶点</a:t>
            </a:r>
            <a:r>
              <a:rPr kumimoji="1" lang="en-US" altLang="zh-CN" i="1" smtClean="0">
                <a:ea typeface="楷体" panose="02010609060101010101" pitchFamily="49" charset="-122"/>
                <a:cs typeface="Times New Roman" panose="02020603050405020304" pitchFamily="18" charset="0"/>
              </a:rPr>
              <a:t>j</a:t>
            </a:r>
            <a:r>
              <a:rPr kumimoji="1" lang="zh-CN" altLang="en-US" smtClean="0">
                <a:ea typeface="楷体" panose="02010609060101010101" pitchFamily="49" charset="-122"/>
                <a:cs typeface="Times New Roman" panose="02020603050405020304" pitchFamily="18" charset="0"/>
              </a:rPr>
              <a:t>为</a:t>
            </a:r>
            <a:r>
              <a:rPr kumimoji="1" lang="zh-CN" altLang="en-US" smtClean="0">
                <a:solidFill>
                  <a:srgbClr val="FF00FF"/>
                </a:solidFill>
                <a:ea typeface="楷体" panose="02010609060101010101" pitchFamily="49" charset="-122"/>
                <a:cs typeface="Times New Roman" panose="02020603050405020304" pitchFamily="18" charset="0"/>
              </a:rPr>
              <a:t>终止</a:t>
            </a:r>
            <a:r>
              <a:rPr kumimoji="1" lang="zh-CN" altLang="en-US" dirty="0">
                <a:solidFill>
                  <a:srgbClr val="FF00FF"/>
                </a:solidFill>
                <a:ea typeface="楷体" panose="02010609060101010101" pitchFamily="49" charset="-122"/>
                <a:cs typeface="Times New Roman" panose="02020603050405020304" pitchFamily="18" charset="0"/>
              </a:rPr>
              <a:t>端点</a:t>
            </a:r>
            <a:r>
              <a:rPr kumimoji="1" lang="zh-CN" altLang="en-US" dirty="0">
                <a:ea typeface="楷体" panose="02010609060101010101" pitchFamily="49" charset="-122"/>
                <a:cs typeface="Times New Roman" panose="02020603050405020304" pitchFamily="18" charset="0"/>
              </a:rPr>
              <a:t>（简称</a:t>
            </a:r>
            <a:r>
              <a:rPr kumimoji="1" lang="zh-CN" altLang="en-US">
                <a:solidFill>
                  <a:srgbClr val="FF00FF"/>
                </a:solidFill>
                <a:ea typeface="楷体" panose="02010609060101010101" pitchFamily="49" charset="-122"/>
                <a:cs typeface="Times New Roman" panose="02020603050405020304" pitchFamily="18" charset="0"/>
              </a:rPr>
              <a:t>终点</a:t>
            </a:r>
            <a:r>
              <a:rPr kumimoji="1" lang="zh-CN" altLang="en-US" smtClean="0">
                <a:ea typeface="楷体" panose="02010609060101010101" pitchFamily="49" charset="-122"/>
                <a:cs typeface="Times New Roman" panose="02020603050405020304" pitchFamily="18" charset="0"/>
              </a:rPr>
              <a:t>），它们互</a:t>
            </a:r>
            <a:r>
              <a:rPr kumimoji="1" lang="zh-CN" altLang="en-US" dirty="0">
                <a:ea typeface="楷体" panose="02010609060101010101" pitchFamily="49" charset="-122"/>
                <a:cs typeface="Times New Roman" panose="02020603050405020304" pitchFamily="18" charset="0"/>
              </a:rPr>
              <a:t>为</a:t>
            </a:r>
            <a:r>
              <a:rPr kumimoji="1" lang="zh-CN" altLang="en-US" dirty="0">
                <a:solidFill>
                  <a:srgbClr val="FF00FF"/>
                </a:solidFill>
                <a:ea typeface="楷体" panose="02010609060101010101" pitchFamily="49" charset="-122"/>
                <a:cs typeface="Times New Roman" panose="02020603050405020304" pitchFamily="18" charset="0"/>
              </a:rPr>
              <a:t>邻接点</a:t>
            </a:r>
            <a:r>
              <a:rPr kumimoji="1" lang="zh-CN" altLang="en-US" dirty="0">
                <a:ea typeface="楷体" panose="02010609060101010101" pitchFamily="49" charset="-122"/>
                <a:cs typeface="Times New Roman" panose="02020603050405020304" pitchFamily="18" charset="0"/>
              </a:rPr>
              <a:t>。</a:t>
            </a:r>
          </a:p>
        </p:txBody>
      </p:sp>
      <p:sp>
        <p:nvSpPr>
          <p:cNvPr id="4160" name="Text Box 64" descr="信纸"/>
          <p:cNvSpPr txBox="1">
            <a:spLocks noChangeArrowheads="1"/>
          </p:cNvSpPr>
          <p:nvPr/>
        </p:nvSpPr>
        <p:spPr bwMode="auto">
          <a:xfrm>
            <a:off x="285720" y="357166"/>
            <a:ext cx="3890960" cy="519113"/>
          </a:xfrm>
          <a:prstGeom prst="rect">
            <a:avLst/>
          </a:prstGeom>
          <a:blipFill dpi="0" rotWithShape="1">
            <a:blip r:embed="rId3"/>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ct val="50000"/>
              </a:spcBef>
            </a:pPr>
            <a:r>
              <a:rPr kumimoji="1" lang="en-US" altLang="zh-CN" sz="2800" smtClean="0">
                <a:solidFill>
                  <a:srgbClr val="FF0000"/>
                </a:solidFill>
                <a:effectLst>
                  <a:outerShdw blurRad="38100" dist="38100" dir="2700000" algn="tl">
                    <a:srgbClr val="000000"/>
                  </a:outerShdw>
                </a:effectLst>
                <a:ea typeface="隶书" pitchFamily="49" charset="-122"/>
              </a:rPr>
              <a:t>8.1.2  </a:t>
            </a:r>
            <a:r>
              <a:rPr kumimoji="1" lang="zh-CN" altLang="en-US" sz="2800" dirty="0">
                <a:solidFill>
                  <a:srgbClr val="FF0000"/>
                </a:solidFill>
                <a:effectLst>
                  <a:outerShdw blurRad="38100" dist="38100" dir="2700000" algn="tl">
                    <a:srgbClr val="000000"/>
                  </a:outerShdw>
                </a:effectLst>
                <a:ea typeface="隶书" pitchFamily="49" charset="-122"/>
              </a:rPr>
              <a:t>图的基本术语</a:t>
            </a:r>
            <a:endParaRPr lang="zh-CN" altLang="en-US" sz="2800" dirty="0">
              <a:effectLst>
                <a:outerShdw blurRad="38100" dist="38100" dir="2700000" algn="tl">
                  <a:srgbClr val="000000"/>
                </a:outerShdw>
              </a:effectLst>
              <a:ea typeface="隶书" pitchFamily="49" charset="-122"/>
            </a:endParaRPr>
          </a:p>
        </p:txBody>
      </p:sp>
      <p:sp>
        <p:nvSpPr>
          <p:cNvPr id="32" name="TextBox 31"/>
          <p:cNvSpPr txBox="1"/>
          <p:nvPr/>
        </p:nvSpPr>
        <p:spPr>
          <a:xfrm>
            <a:off x="357158" y="1214422"/>
            <a:ext cx="3929090" cy="461665"/>
          </a:xfrm>
          <a:prstGeom prst="rect">
            <a:avLst/>
          </a:prstGeom>
          <a:noFill/>
        </p:spPr>
        <p:txBody>
          <a:bodyPr wrap="square" rtlCol="0">
            <a:spAutoFit/>
          </a:bodyPr>
          <a:lstStyle/>
          <a:p>
            <a:pPr algn="l"/>
            <a:r>
              <a:rPr kumimoji="1" lang="en-US" altLang="zh-CN" smtClean="0">
                <a:solidFill>
                  <a:srgbClr val="FF0000"/>
                </a:solidFill>
                <a:ea typeface="黑体" panose="02010609060101010101" pitchFamily="49" charset="-122"/>
                <a:cs typeface="Times New Roman" panose="02020603050405020304" pitchFamily="18" charset="0"/>
              </a:rPr>
              <a:t>1</a:t>
            </a:r>
            <a:r>
              <a:rPr kumimoji="1" lang="zh-CN" altLang="en-US" smtClean="0">
                <a:solidFill>
                  <a:srgbClr val="FF0000"/>
                </a:solidFill>
                <a:ea typeface="黑体" panose="02010609060101010101" pitchFamily="49" charset="-122"/>
                <a:cs typeface="Times New Roman" panose="02020603050405020304" pitchFamily="18" charset="0"/>
              </a:rPr>
              <a:t>、端点和邻接点</a:t>
            </a:r>
          </a:p>
        </p:txBody>
      </p:sp>
      <p:grpSp>
        <p:nvGrpSpPr>
          <p:cNvPr id="31" name="组合 30"/>
          <p:cNvGrpSpPr>
            <a:grpSpLocks noChangeAspect="1"/>
          </p:cNvGrpSpPr>
          <p:nvPr/>
        </p:nvGrpSpPr>
        <p:grpSpPr>
          <a:xfrm>
            <a:off x="1204270" y="4443714"/>
            <a:ext cx="2362200" cy="1946910"/>
            <a:chOff x="3500430" y="1643050"/>
            <a:chExt cx="2952750" cy="2433638"/>
          </a:xfrm>
        </p:grpSpPr>
        <p:sp>
          <p:nvSpPr>
            <p:cNvPr id="5" name="Line 38"/>
            <p:cNvSpPr>
              <a:spLocks noChangeShapeType="1"/>
            </p:cNvSpPr>
            <p:nvPr/>
          </p:nvSpPr>
          <p:spPr bwMode="auto">
            <a:xfrm>
              <a:off x="4043355" y="2833675"/>
              <a:ext cx="1865313" cy="0"/>
            </a:xfrm>
            <a:prstGeom prst="line">
              <a:avLst/>
            </a:prstGeom>
            <a:noFill/>
            <a:ln w="28575">
              <a:solidFill>
                <a:srgbClr val="3333FF"/>
              </a:solidFill>
              <a:round/>
            </a:ln>
          </p:spPr>
          <p:txBody>
            <a:bodyPr/>
            <a:lstStyle/>
            <a:p>
              <a:endParaRPr lang="zh-CN" altLang="en-US"/>
            </a:p>
          </p:txBody>
        </p:sp>
        <p:sp>
          <p:nvSpPr>
            <p:cNvPr id="6" name="Freeform 39"/>
            <p:cNvSpPr/>
            <p:nvPr/>
          </p:nvSpPr>
          <p:spPr bwMode="auto">
            <a:xfrm>
              <a:off x="3911593" y="3006713"/>
              <a:ext cx="811213" cy="709613"/>
            </a:xfrm>
            <a:custGeom>
              <a:avLst/>
              <a:gdLst/>
              <a:ahLst/>
              <a:cxnLst>
                <a:cxn ang="0">
                  <a:pos x="0" y="0"/>
                </a:cxn>
                <a:cxn ang="0">
                  <a:pos x="495" y="412"/>
                </a:cxn>
              </a:cxnLst>
              <a:rect l="0" t="0" r="r" b="b"/>
              <a:pathLst>
                <a:path w="495" h="412">
                  <a:moveTo>
                    <a:pt x="0" y="0"/>
                  </a:moveTo>
                  <a:lnTo>
                    <a:pt x="495" y="412"/>
                  </a:lnTo>
                </a:path>
              </a:pathLst>
            </a:custGeom>
            <a:solidFill>
              <a:srgbClr val="000099"/>
            </a:solidFill>
            <a:ln w="28575">
              <a:solidFill>
                <a:srgbClr val="3333FF"/>
              </a:solidFill>
              <a:round/>
            </a:ln>
          </p:spPr>
          <p:txBody>
            <a:bodyPr/>
            <a:lstStyle/>
            <a:p>
              <a:endParaRPr lang="zh-CN" altLang="en-US"/>
            </a:p>
          </p:txBody>
        </p:sp>
        <p:sp>
          <p:nvSpPr>
            <p:cNvPr id="7" name="Freeform 40"/>
            <p:cNvSpPr/>
            <p:nvPr/>
          </p:nvSpPr>
          <p:spPr bwMode="auto">
            <a:xfrm>
              <a:off x="5202230" y="2967025"/>
              <a:ext cx="787400" cy="735013"/>
            </a:xfrm>
            <a:custGeom>
              <a:avLst/>
              <a:gdLst/>
              <a:ahLst/>
              <a:cxnLst>
                <a:cxn ang="0">
                  <a:pos x="0" y="428"/>
                </a:cxn>
                <a:cxn ang="0">
                  <a:pos x="480" y="0"/>
                </a:cxn>
              </a:cxnLst>
              <a:rect l="0" t="0" r="r" b="b"/>
              <a:pathLst>
                <a:path w="480" h="428">
                  <a:moveTo>
                    <a:pt x="0" y="428"/>
                  </a:moveTo>
                  <a:lnTo>
                    <a:pt x="480" y="0"/>
                  </a:lnTo>
                </a:path>
              </a:pathLst>
            </a:custGeom>
            <a:solidFill>
              <a:srgbClr val="000099"/>
            </a:solidFill>
            <a:ln w="28575">
              <a:solidFill>
                <a:srgbClr val="3333FF"/>
              </a:solidFill>
              <a:round/>
            </a:ln>
          </p:spPr>
          <p:txBody>
            <a:bodyPr/>
            <a:lstStyle/>
            <a:p>
              <a:endParaRPr lang="zh-CN" altLang="en-US"/>
            </a:p>
          </p:txBody>
        </p:sp>
        <p:sp>
          <p:nvSpPr>
            <p:cNvPr id="8" name="Freeform 41"/>
            <p:cNvSpPr/>
            <p:nvPr/>
          </p:nvSpPr>
          <p:spPr bwMode="auto">
            <a:xfrm>
              <a:off x="5202230" y="1936738"/>
              <a:ext cx="847725" cy="669925"/>
            </a:xfrm>
            <a:custGeom>
              <a:avLst/>
              <a:gdLst/>
              <a:ahLst/>
              <a:cxnLst>
                <a:cxn ang="0">
                  <a:pos x="0" y="0"/>
                </a:cxn>
                <a:cxn ang="0">
                  <a:pos x="517" y="390"/>
                </a:cxn>
              </a:cxnLst>
              <a:rect l="0" t="0" r="r" b="b"/>
              <a:pathLst>
                <a:path w="517" h="390">
                  <a:moveTo>
                    <a:pt x="0" y="0"/>
                  </a:moveTo>
                  <a:lnTo>
                    <a:pt x="517" y="390"/>
                  </a:lnTo>
                </a:path>
              </a:pathLst>
            </a:custGeom>
            <a:solidFill>
              <a:srgbClr val="000099"/>
            </a:solidFill>
            <a:ln w="28575">
              <a:solidFill>
                <a:srgbClr val="3333FF"/>
              </a:solidFill>
              <a:round/>
            </a:ln>
          </p:spPr>
          <p:txBody>
            <a:bodyPr/>
            <a:lstStyle/>
            <a:p>
              <a:endParaRPr lang="zh-CN" altLang="en-US"/>
            </a:p>
          </p:txBody>
        </p:sp>
        <p:sp>
          <p:nvSpPr>
            <p:cNvPr id="9" name="Freeform 42"/>
            <p:cNvSpPr/>
            <p:nvPr/>
          </p:nvSpPr>
          <p:spPr bwMode="auto">
            <a:xfrm>
              <a:off x="3835393" y="1987538"/>
              <a:ext cx="923925" cy="747713"/>
            </a:xfrm>
            <a:custGeom>
              <a:avLst/>
              <a:gdLst/>
              <a:ahLst/>
              <a:cxnLst>
                <a:cxn ang="0">
                  <a:pos x="562" y="0"/>
                </a:cxn>
                <a:cxn ang="0">
                  <a:pos x="0" y="435"/>
                </a:cxn>
              </a:cxnLst>
              <a:rect l="0" t="0" r="r" b="b"/>
              <a:pathLst>
                <a:path w="562" h="435">
                  <a:moveTo>
                    <a:pt x="562" y="0"/>
                  </a:moveTo>
                  <a:lnTo>
                    <a:pt x="0" y="435"/>
                  </a:lnTo>
                </a:path>
              </a:pathLst>
            </a:custGeom>
            <a:solidFill>
              <a:srgbClr val="000099"/>
            </a:solidFill>
            <a:ln w="28575">
              <a:solidFill>
                <a:srgbClr val="3333FF"/>
              </a:solidFill>
              <a:round/>
            </a:ln>
          </p:spPr>
          <p:txBody>
            <a:bodyPr/>
            <a:lstStyle/>
            <a:p>
              <a:endParaRPr lang="zh-CN" altLang="en-US"/>
            </a:p>
          </p:txBody>
        </p:sp>
        <p:sp>
          <p:nvSpPr>
            <p:cNvPr id="10" name="Line 43"/>
            <p:cNvSpPr>
              <a:spLocks noChangeShapeType="1"/>
            </p:cNvSpPr>
            <p:nvPr/>
          </p:nvSpPr>
          <p:spPr bwMode="auto">
            <a:xfrm>
              <a:off x="4976805" y="2171688"/>
              <a:ext cx="0" cy="1614488"/>
            </a:xfrm>
            <a:prstGeom prst="line">
              <a:avLst/>
            </a:prstGeom>
            <a:noFill/>
            <a:ln w="28575">
              <a:solidFill>
                <a:srgbClr val="3333FF"/>
              </a:solidFill>
              <a:round/>
            </a:ln>
          </p:spPr>
          <p:txBody>
            <a:bodyPr/>
            <a:lstStyle/>
            <a:p>
              <a:endParaRPr lang="zh-CN" altLang="en-US"/>
            </a:p>
          </p:txBody>
        </p:sp>
        <p:sp>
          <p:nvSpPr>
            <p:cNvPr id="11" name="Oval 44"/>
            <p:cNvSpPr>
              <a:spLocks noChangeArrowheads="1"/>
            </p:cNvSpPr>
            <p:nvPr/>
          </p:nvSpPr>
          <p:spPr bwMode="auto">
            <a:xfrm>
              <a:off x="4681530" y="1643050"/>
              <a:ext cx="590550" cy="531813"/>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2" name="Oval 45"/>
            <p:cNvSpPr>
              <a:spLocks noChangeArrowheads="1"/>
            </p:cNvSpPr>
            <p:nvPr/>
          </p:nvSpPr>
          <p:spPr bwMode="auto">
            <a:xfrm>
              <a:off x="4681530" y="2546338"/>
              <a:ext cx="590550" cy="53340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3" name="Oval 46"/>
            <p:cNvSpPr>
              <a:spLocks noChangeArrowheads="1"/>
            </p:cNvSpPr>
            <p:nvPr/>
          </p:nvSpPr>
          <p:spPr bwMode="auto">
            <a:xfrm>
              <a:off x="5862630" y="2546338"/>
              <a:ext cx="590550" cy="53340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4" name="Oval 47"/>
            <p:cNvSpPr>
              <a:spLocks noChangeArrowheads="1"/>
            </p:cNvSpPr>
            <p:nvPr/>
          </p:nvSpPr>
          <p:spPr bwMode="auto">
            <a:xfrm>
              <a:off x="3500430" y="2546338"/>
              <a:ext cx="590550" cy="53340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5" name="Oval 48"/>
            <p:cNvSpPr>
              <a:spLocks noChangeArrowheads="1"/>
            </p:cNvSpPr>
            <p:nvPr/>
          </p:nvSpPr>
          <p:spPr bwMode="auto">
            <a:xfrm>
              <a:off x="4630730" y="3540113"/>
              <a:ext cx="592138" cy="536575"/>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2" name="TextBox 33"/>
          <p:cNvSpPr txBox="1"/>
          <p:nvPr/>
        </p:nvSpPr>
        <p:spPr>
          <a:xfrm>
            <a:off x="3561724" y="4443714"/>
            <a:ext cx="928694" cy="430887"/>
          </a:xfrm>
          <a:prstGeom prst="rect">
            <a:avLst/>
          </a:prstGeom>
          <a:noFill/>
        </p:spPr>
        <p:txBody>
          <a:bodyPr wrap="square" rtlCol="0">
            <a:spAutoFit/>
          </a:bodyPr>
          <a:lstStyle/>
          <a:p>
            <a:pPr algn="l"/>
            <a:r>
              <a:rPr lang="en-US" altLang="zh-CN" sz="2200" smtClean="0"/>
              <a:t>(0</a:t>
            </a:r>
            <a:r>
              <a:rPr lang="zh-CN" altLang="en-US" sz="2200" smtClean="0"/>
              <a:t>，</a:t>
            </a:r>
            <a:r>
              <a:rPr lang="en-US" altLang="zh-CN" sz="2200" smtClean="0"/>
              <a:t>1)</a:t>
            </a:r>
            <a:endParaRPr lang="zh-CN" altLang="en-US" sz="2200"/>
          </a:p>
        </p:txBody>
      </p:sp>
      <p:cxnSp>
        <p:nvCxnSpPr>
          <p:cNvPr id="36" name="直接箭头连接符 35"/>
          <p:cNvCxnSpPr/>
          <p:nvPr/>
        </p:nvCxnSpPr>
        <p:spPr>
          <a:xfrm rot="10800000" flipV="1">
            <a:off x="2918782" y="4697258"/>
            <a:ext cx="642942" cy="21318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4804086" y="4406589"/>
            <a:ext cx="3513432" cy="2006600"/>
            <a:chOff x="3643306" y="4357694"/>
            <a:chExt cx="3513432" cy="2006600"/>
          </a:xfrm>
        </p:grpSpPr>
        <p:grpSp>
          <p:nvGrpSpPr>
            <p:cNvPr id="3" name="组合 2"/>
            <p:cNvGrpSpPr>
              <a:grpSpLocks noChangeAspect="1"/>
            </p:cNvGrpSpPr>
            <p:nvPr/>
          </p:nvGrpSpPr>
          <p:grpSpPr>
            <a:xfrm>
              <a:off x="3643306" y="4357694"/>
              <a:ext cx="2303781" cy="2006600"/>
              <a:chOff x="3573455" y="4711688"/>
              <a:chExt cx="2879726" cy="2508250"/>
            </a:xfrm>
          </p:grpSpPr>
          <p:sp>
            <p:nvSpPr>
              <p:cNvPr id="17" name="Line 50"/>
              <p:cNvSpPr>
                <a:spLocks noChangeShapeType="1"/>
              </p:cNvSpPr>
              <p:nvPr/>
            </p:nvSpPr>
            <p:spPr bwMode="auto">
              <a:xfrm>
                <a:off x="4989505" y="5016488"/>
                <a:ext cx="15875" cy="615950"/>
              </a:xfrm>
              <a:prstGeom prst="line">
                <a:avLst/>
              </a:prstGeom>
              <a:noFill/>
              <a:ln w="28575">
                <a:solidFill>
                  <a:srgbClr val="3333FF"/>
                </a:solidFill>
                <a:round/>
                <a:tailEnd type="arrow" w="sm" len="sm"/>
              </a:ln>
            </p:spPr>
            <p:txBody>
              <a:bodyPr tIns="108000"/>
              <a:lstStyle/>
              <a:p>
                <a:endParaRPr lang="zh-CN" altLang="en-US"/>
              </a:p>
            </p:txBody>
          </p:sp>
          <p:sp>
            <p:nvSpPr>
              <p:cNvPr id="18" name="Line 51"/>
              <p:cNvSpPr>
                <a:spLocks noChangeShapeType="1"/>
              </p:cNvSpPr>
              <p:nvPr/>
            </p:nvSpPr>
            <p:spPr bwMode="auto">
              <a:xfrm flipV="1">
                <a:off x="5013318" y="6172188"/>
                <a:ext cx="0" cy="552450"/>
              </a:xfrm>
              <a:prstGeom prst="line">
                <a:avLst/>
              </a:prstGeom>
              <a:noFill/>
              <a:ln w="28575">
                <a:solidFill>
                  <a:srgbClr val="3333FF"/>
                </a:solidFill>
                <a:round/>
                <a:tailEnd type="arrow" w="sm" len="sm"/>
              </a:ln>
            </p:spPr>
            <p:txBody>
              <a:bodyPr tIns="108000"/>
              <a:lstStyle/>
              <a:p>
                <a:endParaRPr lang="zh-CN" altLang="en-US"/>
              </a:p>
            </p:txBody>
          </p:sp>
          <p:sp>
            <p:nvSpPr>
              <p:cNvPr id="19" name="Line 52"/>
              <p:cNvSpPr>
                <a:spLocks noChangeShapeType="1"/>
              </p:cNvSpPr>
              <p:nvPr/>
            </p:nvSpPr>
            <p:spPr bwMode="auto">
              <a:xfrm flipH="1">
                <a:off x="5300655" y="5897550"/>
                <a:ext cx="576263" cy="0"/>
              </a:xfrm>
              <a:prstGeom prst="line">
                <a:avLst/>
              </a:prstGeom>
              <a:noFill/>
              <a:ln w="28575">
                <a:solidFill>
                  <a:srgbClr val="3333FF"/>
                </a:solidFill>
                <a:round/>
                <a:tailEnd type="arrow" w="sm" len="sm"/>
              </a:ln>
            </p:spPr>
            <p:txBody>
              <a:bodyPr tIns="108000"/>
              <a:lstStyle/>
              <a:p>
                <a:endParaRPr lang="zh-CN" altLang="en-US"/>
              </a:p>
            </p:txBody>
          </p:sp>
          <p:sp>
            <p:nvSpPr>
              <p:cNvPr id="20" name="Line 53"/>
              <p:cNvSpPr>
                <a:spLocks noChangeShapeType="1"/>
              </p:cNvSpPr>
              <p:nvPr/>
            </p:nvSpPr>
            <p:spPr bwMode="auto">
              <a:xfrm>
                <a:off x="4124318" y="5897550"/>
                <a:ext cx="576263" cy="0"/>
              </a:xfrm>
              <a:prstGeom prst="line">
                <a:avLst/>
              </a:prstGeom>
              <a:noFill/>
              <a:ln w="28575">
                <a:solidFill>
                  <a:srgbClr val="3333FF"/>
                </a:solidFill>
                <a:round/>
                <a:tailEnd type="arrow" w="sm" len="sm"/>
              </a:ln>
            </p:spPr>
            <p:txBody>
              <a:bodyPr tIns="108000"/>
              <a:lstStyle/>
              <a:p>
                <a:endParaRPr lang="zh-CN" altLang="en-US"/>
              </a:p>
            </p:txBody>
          </p:sp>
          <p:sp>
            <p:nvSpPr>
              <p:cNvPr id="21" name="Freeform 54"/>
              <p:cNvSpPr/>
              <p:nvPr/>
            </p:nvSpPr>
            <p:spPr bwMode="auto">
              <a:xfrm>
                <a:off x="4000493" y="6149963"/>
                <a:ext cx="671513" cy="649288"/>
              </a:xfrm>
              <a:custGeom>
                <a:avLst/>
                <a:gdLst/>
                <a:ahLst/>
                <a:cxnLst>
                  <a:cxn ang="0">
                    <a:pos x="0" y="0"/>
                  </a:cxn>
                  <a:cxn ang="0">
                    <a:pos x="420" y="367"/>
                  </a:cxn>
                </a:cxnLst>
                <a:rect l="0" t="0" r="r" b="b"/>
                <a:pathLst>
                  <a:path w="420" h="367">
                    <a:moveTo>
                      <a:pt x="0" y="0"/>
                    </a:moveTo>
                    <a:lnTo>
                      <a:pt x="420" y="367"/>
                    </a:lnTo>
                  </a:path>
                </a:pathLst>
              </a:custGeom>
              <a:solidFill>
                <a:srgbClr val="000099"/>
              </a:solidFill>
              <a:ln w="28575">
                <a:solidFill>
                  <a:srgbClr val="3333FF"/>
                </a:solidFill>
                <a:round/>
                <a:tailEnd type="arrow" w="sm" len="sm"/>
              </a:ln>
            </p:spPr>
            <p:txBody>
              <a:bodyPr tIns="108000"/>
              <a:lstStyle/>
              <a:p>
                <a:endParaRPr lang="zh-CN" altLang="en-US"/>
              </a:p>
            </p:txBody>
          </p:sp>
          <p:sp>
            <p:nvSpPr>
              <p:cNvPr id="22" name="Freeform 55"/>
              <p:cNvSpPr/>
              <p:nvPr/>
            </p:nvSpPr>
            <p:spPr bwMode="auto">
              <a:xfrm>
                <a:off x="5240330" y="6148375"/>
                <a:ext cx="711200" cy="688975"/>
              </a:xfrm>
              <a:custGeom>
                <a:avLst/>
                <a:gdLst/>
                <a:ahLst/>
                <a:cxnLst>
                  <a:cxn ang="0">
                    <a:pos x="0" y="434"/>
                  </a:cxn>
                  <a:cxn ang="0">
                    <a:pos x="448" y="0"/>
                  </a:cxn>
                </a:cxnLst>
                <a:rect l="0" t="0" r="r" b="b"/>
                <a:pathLst>
                  <a:path w="448" h="434">
                    <a:moveTo>
                      <a:pt x="0" y="434"/>
                    </a:moveTo>
                    <a:lnTo>
                      <a:pt x="448" y="0"/>
                    </a:lnTo>
                  </a:path>
                </a:pathLst>
              </a:custGeom>
              <a:solidFill>
                <a:srgbClr val="000099"/>
              </a:solidFill>
              <a:ln w="28575">
                <a:solidFill>
                  <a:srgbClr val="3333FF"/>
                </a:solidFill>
                <a:round/>
                <a:tailEnd type="arrow" w="sm" len="sm"/>
              </a:ln>
            </p:spPr>
            <p:txBody>
              <a:bodyPr tIns="108000"/>
              <a:lstStyle/>
              <a:p>
                <a:endParaRPr lang="zh-CN" altLang="en-US"/>
              </a:p>
            </p:txBody>
          </p:sp>
          <p:sp>
            <p:nvSpPr>
              <p:cNvPr id="23" name="Freeform 56"/>
              <p:cNvSpPr/>
              <p:nvPr/>
            </p:nvSpPr>
            <p:spPr bwMode="auto">
              <a:xfrm>
                <a:off x="5284780" y="5064113"/>
                <a:ext cx="741363" cy="608013"/>
              </a:xfrm>
              <a:custGeom>
                <a:avLst/>
                <a:gdLst/>
                <a:ahLst/>
                <a:cxnLst>
                  <a:cxn ang="0">
                    <a:pos x="467" y="383"/>
                  </a:cxn>
                  <a:cxn ang="0">
                    <a:pos x="0" y="0"/>
                  </a:cxn>
                </a:cxnLst>
                <a:rect l="0" t="0" r="r" b="b"/>
                <a:pathLst>
                  <a:path w="467" h="383">
                    <a:moveTo>
                      <a:pt x="467" y="383"/>
                    </a:moveTo>
                    <a:lnTo>
                      <a:pt x="0" y="0"/>
                    </a:lnTo>
                  </a:path>
                </a:pathLst>
              </a:custGeom>
              <a:solidFill>
                <a:srgbClr val="000099"/>
              </a:solidFill>
              <a:ln w="28575">
                <a:solidFill>
                  <a:srgbClr val="3333FF"/>
                </a:solidFill>
                <a:round/>
                <a:tailEnd type="arrow" w="sm" len="sm"/>
              </a:ln>
            </p:spPr>
            <p:txBody>
              <a:bodyPr tIns="108000"/>
              <a:lstStyle/>
              <a:p>
                <a:endParaRPr lang="zh-CN" altLang="en-US"/>
              </a:p>
            </p:txBody>
          </p:sp>
          <p:sp>
            <p:nvSpPr>
              <p:cNvPr id="24" name="Freeform 57"/>
              <p:cNvSpPr/>
              <p:nvPr/>
            </p:nvSpPr>
            <p:spPr bwMode="auto">
              <a:xfrm>
                <a:off x="4054468" y="5075225"/>
                <a:ext cx="723900" cy="598488"/>
              </a:xfrm>
              <a:custGeom>
                <a:avLst/>
                <a:gdLst/>
                <a:ahLst/>
                <a:cxnLst>
                  <a:cxn ang="0">
                    <a:pos x="456" y="0"/>
                  </a:cxn>
                  <a:cxn ang="0">
                    <a:pos x="0" y="377"/>
                  </a:cxn>
                </a:cxnLst>
                <a:rect l="0" t="0" r="r" b="b"/>
                <a:pathLst>
                  <a:path w="456" h="377">
                    <a:moveTo>
                      <a:pt x="456" y="0"/>
                    </a:moveTo>
                    <a:lnTo>
                      <a:pt x="0" y="377"/>
                    </a:lnTo>
                  </a:path>
                </a:pathLst>
              </a:custGeom>
              <a:solidFill>
                <a:srgbClr val="000099"/>
              </a:solidFill>
              <a:ln w="28575">
                <a:solidFill>
                  <a:srgbClr val="3333FF"/>
                </a:solidFill>
                <a:round/>
                <a:headEnd type="none" w="sm" len="med"/>
                <a:tailEnd type="arrow" w="sm" len="sm"/>
              </a:ln>
            </p:spPr>
            <p:txBody>
              <a:bodyPr tIns="108000"/>
              <a:lstStyle/>
              <a:p>
                <a:endParaRPr lang="zh-CN" altLang="en-US"/>
              </a:p>
            </p:txBody>
          </p:sp>
          <p:sp>
            <p:nvSpPr>
              <p:cNvPr id="25" name="Oval 58"/>
              <p:cNvSpPr>
                <a:spLocks noChangeArrowheads="1"/>
              </p:cNvSpPr>
              <p:nvPr/>
            </p:nvSpPr>
            <p:spPr bwMode="auto">
              <a:xfrm>
                <a:off x="4725980" y="4711688"/>
                <a:ext cx="574675" cy="554038"/>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6" name="Oval 59"/>
              <p:cNvSpPr>
                <a:spLocks noChangeArrowheads="1"/>
              </p:cNvSpPr>
              <p:nvPr/>
            </p:nvSpPr>
            <p:spPr bwMode="auto">
              <a:xfrm>
                <a:off x="4725980" y="5640375"/>
                <a:ext cx="574675" cy="554038"/>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7" name="Oval 60"/>
              <p:cNvSpPr>
                <a:spLocks noChangeArrowheads="1"/>
              </p:cNvSpPr>
              <p:nvPr/>
            </p:nvSpPr>
            <p:spPr bwMode="auto">
              <a:xfrm>
                <a:off x="5876918" y="5640375"/>
                <a:ext cx="576263" cy="554038"/>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8" name="Oval 61"/>
              <p:cNvSpPr>
                <a:spLocks noChangeArrowheads="1"/>
              </p:cNvSpPr>
              <p:nvPr/>
            </p:nvSpPr>
            <p:spPr bwMode="auto">
              <a:xfrm>
                <a:off x="3573455" y="5640375"/>
                <a:ext cx="576263" cy="554038"/>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9" name="Oval 62"/>
              <p:cNvSpPr>
                <a:spLocks noChangeArrowheads="1"/>
              </p:cNvSpPr>
              <p:nvPr/>
            </p:nvSpPr>
            <p:spPr bwMode="auto">
              <a:xfrm>
                <a:off x="4678355" y="6667488"/>
                <a:ext cx="576263" cy="55245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4" name="TextBox 36"/>
            <p:cNvSpPr txBox="1"/>
            <p:nvPr/>
          </p:nvSpPr>
          <p:spPr>
            <a:xfrm>
              <a:off x="6072158" y="4390947"/>
              <a:ext cx="1084580" cy="429895"/>
            </a:xfrm>
            <a:prstGeom prst="rect">
              <a:avLst/>
            </a:prstGeom>
            <a:noFill/>
          </p:spPr>
          <p:txBody>
            <a:bodyPr wrap="square" rtlCol="0">
              <a:spAutoFit/>
            </a:bodyPr>
            <a:lstStyle/>
            <a:p>
              <a:pPr algn="l"/>
              <a:r>
                <a:rPr lang="en-US" altLang="zh-CN" sz="2200" smtClean="0"/>
                <a:t>&lt;0</a:t>
              </a:r>
              <a:r>
                <a:rPr lang="zh-CN" altLang="en-US" sz="2200" smtClean="0"/>
                <a:t>，</a:t>
              </a:r>
              <a:r>
                <a:rPr lang="en-US" altLang="zh-CN" sz="2200" smtClean="0"/>
                <a:t>1&gt;</a:t>
              </a:r>
              <a:endParaRPr lang="zh-CN" altLang="en-US" sz="2200"/>
            </a:p>
          </p:txBody>
        </p:sp>
        <p:cxnSp>
          <p:nvCxnSpPr>
            <p:cNvPr id="16" name="直接箭头连接符 15"/>
            <p:cNvCxnSpPr/>
            <p:nvPr/>
          </p:nvCxnSpPr>
          <p:spPr>
            <a:xfrm rot="10800000" flipV="1">
              <a:off x="5429256" y="4644575"/>
              <a:ext cx="642942" cy="21318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0" name="幻灯片编号占位符 29"/>
          <p:cNvSpPr>
            <a:spLocks noGrp="1"/>
          </p:cNvSpPr>
          <p:nvPr>
            <p:ph type="sldNum" sz="quarter" idx="12"/>
          </p:nvPr>
        </p:nvSpPr>
        <p:spPr/>
        <p:txBody>
          <a:bodyPr/>
          <a:lstStyle/>
          <a:p>
            <a:fld id="{7B73CAF9-FD11-4256-9668-6A8A3A0B73F9}" type="slidenum">
              <a:rPr lang="en-US" altLang="zh-CN" smtClean="0"/>
              <a:t>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85728"/>
            <a:ext cx="8215370" cy="2308324"/>
          </a:xfrm>
          <a:prstGeom prst="rect">
            <a:avLst/>
          </a:prstGeom>
          <a:noFill/>
        </p:spPr>
        <p:txBody>
          <a:bodyPr wrap="square" rtlCol="0">
            <a:spAutoFit/>
          </a:bodyPr>
          <a:lstStyle/>
          <a:p>
            <a:pPr algn="l">
              <a:lnSpc>
                <a:spcPct val="150000"/>
              </a:lnSpc>
            </a:pPr>
            <a:r>
              <a:rPr lang="zh-CN" altLang="en-US" smtClean="0">
                <a:ea typeface="楷体" panose="02010609060101010101" pitchFamily="49" charset="-122"/>
                <a:cs typeface="Times New Roman" panose="02020603050405020304" pitchFamily="18" charset="0"/>
              </a:rPr>
              <a:t>       （</a:t>
            </a:r>
            <a:r>
              <a:rPr lang="en-US" smtClean="0">
                <a:ea typeface="楷体" panose="02010609060101010101" pitchFamily="49" charset="-122"/>
                <a:cs typeface="Times New Roman" panose="02020603050405020304" pitchFamily="18" charset="0"/>
              </a:rPr>
              <a:t>2</a:t>
            </a:r>
            <a:r>
              <a:rPr lang="zh-CN" altLang="en-US" smtClean="0">
                <a:ea typeface="楷体" panose="02010609060101010101" pitchFamily="49" charset="-122"/>
                <a:cs typeface="Times New Roman" panose="02020603050405020304" pitchFamily="18" charset="0"/>
              </a:rPr>
              <a:t>）初始时将邻接矩阵</a:t>
            </a:r>
            <a:r>
              <a:rPr lang="en-US" i="1" smtClean="0">
                <a:ea typeface="楷体" panose="02010609060101010101" pitchFamily="49" charset="-122"/>
                <a:cs typeface="Times New Roman" panose="02020603050405020304" pitchFamily="18" charset="0"/>
              </a:rPr>
              <a:t>g</a:t>
            </a:r>
            <a:r>
              <a:rPr lang="zh-CN" altLang="en-US" smtClean="0">
                <a:ea typeface="楷体" panose="02010609060101010101" pitchFamily="49" charset="-122"/>
                <a:cs typeface="Times New Roman" panose="02020603050405020304" pitchFamily="18" charset="0"/>
              </a:rPr>
              <a:t>中所有边对应的元素值设置为</a:t>
            </a:r>
            <a:r>
              <a:rPr lang="en-US" smtClean="0">
                <a:ea typeface="楷体" panose="02010609060101010101" pitchFamily="49" charset="-122"/>
                <a:cs typeface="Times New Roman" panose="02020603050405020304" pitchFamily="18" charset="0"/>
              </a:rPr>
              <a:t>0</a:t>
            </a:r>
            <a:r>
              <a:rPr lang="zh-CN" altLang="en-US" smtClean="0">
                <a:ea typeface="楷体" panose="02010609060101010101" pitchFamily="49" charset="-122"/>
                <a:cs typeface="Times New Roman" panose="02020603050405020304" pitchFamily="18" charset="0"/>
              </a:rPr>
              <a:t>，扫描邻接表</a:t>
            </a:r>
            <a:r>
              <a:rPr lang="en-US" i="1" smtClean="0">
                <a:ea typeface="楷体" panose="02010609060101010101" pitchFamily="49" charset="-122"/>
                <a:cs typeface="Times New Roman" panose="02020603050405020304" pitchFamily="18" charset="0"/>
              </a:rPr>
              <a:t>G</a:t>
            </a:r>
            <a:r>
              <a:rPr lang="zh-CN" altLang="en-US" smtClean="0">
                <a:ea typeface="楷体" panose="02010609060101010101" pitchFamily="49" charset="-122"/>
                <a:cs typeface="Times New Roman" panose="02020603050405020304" pitchFamily="18" charset="0"/>
              </a:rPr>
              <a:t>的所有单链表：</a:t>
            </a:r>
            <a:endParaRPr lang="en-US" altLang="zh-CN" smtClean="0">
              <a:ea typeface="楷体" panose="02010609060101010101" pitchFamily="49" charset="-122"/>
              <a:cs typeface="Times New Roman" panose="02020603050405020304" pitchFamily="18" charset="0"/>
            </a:endParaRPr>
          </a:p>
          <a:p>
            <a:pPr algn="l">
              <a:lnSpc>
                <a:spcPct val="150000"/>
              </a:lnSpc>
            </a:pPr>
            <a:r>
              <a:rPr lang="en-US" altLang="zh-CN" smtClean="0">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通过第</a:t>
            </a:r>
            <a:r>
              <a:rPr lang="en-US" i="1" smtClean="0">
                <a:ea typeface="楷体" panose="02010609060101010101" pitchFamily="49" charset="-122"/>
                <a:cs typeface="Times New Roman" panose="02020603050405020304" pitchFamily="18" charset="0"/>
              </a:rPr>
              <a:t>i</a:t>
            </a:r>
            <a:r>
              <a:rPr lang="zh-CN" altLang="en-US" smtClean="0">
                <a:ea typeface="楷体" panose="02010609060101010101" pitchFamily="49" charset="-122"/>
                <a:cs typeface="Times New Roman" panose="02020603050405020304" pitchFamily="18" charset="0"/>
              </a:rPr>
              <a:t>个单链表查找顶点</a:t>
            </a:r>
            <a:r>
              <a:rPr lang="en-US" i="1" smtClean="0">
                <a:ea typeface="楷体" panose="02010609060101010101" pitchFamily="49" charset="-122"/>
                <a:cs typeface="Times New Roman" panose="02020603050405020304" pitchFamily="18" charset="0"/>
              </a:rPr>
              <a:t>i</a:t>
            </a:r>
            <a:r>
              <a:rPr lang="zh-CN" altLang="en-US" smtClean="0">
                <a:ea typeface="楷体" panose="02010609060101010101" pitchFamily="49" charset="-122"/>
                <a:cs typeface="Times New Roman" panose="02020603050405020304" pitchFamily="18" charset="0"/>
              </a:rPr>
              <a:t>的相邻结点</a:t>
            </a:r>
            <a:r>
              <a:rPr lang="en-US" i="1" smtClean="0">
                <a:ea typeface="楷体" panose="02010609060101010101" pitchFamily="49" charset="-122"/>
                <a:cs typeface="Times New Roman" panose="02020603050405020304" pitchFamily="18" charset="0"/>
              </a:rPr>
              <a:t>p</a:t>
            </a:r>
            <a:r>
              <a:rPr lang="zh-CN" altLang="en-US" smtClean="0">
                <a:ea typeface="楷体" panose="02010609060101010101" pitchFamily="49" charset="-122"/>
                <a:cs typeface="Times New Roman" panose="02020603050405020304" pitchFamily="18" charset="0"/>
              </a:rPr>
              <a:t>，将邻接矩阵</a:t>
            </a:r>
            <a:r>
              <a:rPr lang="en-US" i="1" smtClean="0">
                <a:ea typeface="楷体" panose="02010609060101010101" pitchFamily="49" charset="-122"/>
                <a:cs typeface="Times New Roman" panose="02020603050405020304" pitchFamily="18" charset="0"/>
              </a:rPr>
              <a:t>g</a:t>
            </a:r>
            <a:r>
              <a:rPr lang="zh-CN" altLang="en-US" smtClean="0">
                <a:ea typeface="楷体" panose="02010609060101010101" pitchFamily="49" charset="-122"/>
                <a:cs typeface="Times New Roman" panose="02020603050405020304" pitchFamily="18" charset="0"/>
              </a:rPr>
              <a:t>的元素</a:t>
            </a:r>
            <a:r>
              <a:rPr lang="en-US" i="1" smtClean="0">
                <a:ea typeface="楷体" panose="02010609060101010101" pitchFamily="49" charset="-122"/>
                <a:cs typeface="Times New Roman" panose="02020603050405020304" pitchFamily="18" charset="0"/>
              </a:rPr>
              <a:t>g</a:t>
            </a:r>
            <a:r>
              <a:rPr lang="en-US" smtClean="0">
                <a:ea typeface="楷体" panose="02010609060101010101" pitchFamily="49" charset="-122"/>
                <a:cs typeface="Times New Roman" panose="02020603050405020304" pitchFamily="18" charset="0"/>
              </a:rPr>
              <a:t>.</a:t>
            </a:r>
            <a:r>
              <a:rPr lang="en-US" i="1" smtClean="0">
                <a:ea typeface="楷体" panose="02010609060101010101" pitchFamily="49" charset="-122"/>
                <a:cs typeface="Times New Roman" panose="02020603050405020304" pitchFamily="18" charset="0"/>
              </a:rPr>
              <a:t>edges</a:t>
            </a:r>
            <a:r>
              <a:rPr lang="en-US" smtClean="0">
                <a:ea typeface="楷体" panose="02010609060101010101" pitchFamily="49" charset="-122"/>
                <a:cs typeface="Times New Roman" panose="02020603050405020304" pitchFamily="18" charset="0"/>
              </a:rPr>
              <a:t>[</a:t>
            </a:r>
            <a:r>
              <a:rPr lang="en-US" i="1" smtClean="0">
                <a:ea typeface="楷体" panose="02010609060101010101" pitchFamily="49" charset="-122"/>
                <a:cs typeface="Times New Roman" panose="02020603050405020304" pitchFamily="18" charset="0"/>
              </a:rPr>
              <a:t>i</a:t>
            </a:r>
            <a:r>
              <a:rPr lang="en-US" smtClean="0">
                <a:ea typeface="楷体" panose="02010609060101010101" pitchFamily="49" charset="-122"/>
                <a:cs typeface="Times New Roman" panose="02020603050405020304" pitchFamily="18" charset="0"/>
              </a:rPr>
              <a:t>][</a:t>
            </a:r>
            <a:r>
              <a:rPr lang="en-US" i="1" smtClean="0">
                <a:ea typeface="楷体" panose="02010609060101010101" pitchFamily="49" charset="-122"/>
                <a:cs typeface="Times New Roman" panose="02020603050405020304" pitchFamily="18" charset="0"/>
              </a:rPr>
              <a:t>p</a:t>
            </a:r>
            <a:r>
              <a:rPr lang="en-US" smtClean="0">
                <a:ea typeface="楷体" panose="02010609060101010101" pitchFamily="49" charset="-122"/>
                <a:cs typeface="Times New Roman" panose="02020603050405020304" pitchFamily="18" charset="0"/>
              </a:rPr>
              <a:t>-&gt;</a:t>
            </a:r>
            <a:r>
              <a:rPr lang="en-US" i="1" smtClean="0">
                <a:ea typeface="楷体" panose="02010609060101010101" pitchFamily="49" charset="-122"/>
                <a:cs typeface="Times New Roman" panose="02020603050405020304" pitchFamily="18" charset="0"/>
              </a:rPr>
              <a:t>adjvex</a:t>
            </a:r>
            <a:r>
              <a:rPr lang="en-US" smtClean="0">
                <a:ea typeface="楷体" panose="02010609060101010101" pitchFamily="49" charset="-122"/>
                <a:cs typeface="Times New Roman" panose="02020603050405020304" pitchFamily="18" charset="0"/>
              </a:rPr>
              <a:t>]</a:t>
            </a:r>
            <a:r>
              <a:rPr lang="zh-CN" altLang="en-US" smtClean="0">
                <a:ea typeface="楷体" panose="02010609060101010101" pitchFamily="49" charset="-122"/>
                <a:cs typeface="Times New Roman" panose="02020603050405020304" pitchFamily="18" charset="0"/>
              </a:rPr>
              <a:t>修改为</a:t>
            </a:r>
            <a:r>
              <a:rPr lang="en-US" smtClean="0">
                <a:ea typeface="楷体" panose="02010609060101010101" pitchFamily="49" charset="-122"/>
                <a:cs typeface="Times New Roman" panose="02020603050405020304" pitchFamily="18" charset="0"/>
              </a:rPr>
              <a:t>1</a:t>
            </a:r>
            <a:r>
              <a:rPr lang="zh-CN" altLang="en-US" smtClean="0">
                <a:ea typeface="楷体" panose="02010609060101010101" pitchFamily="49" charset="-122"/>
                <a:cs typeface="Times New Roman" panose="02020603050405020304" pitchFamily="18" charset="0"/>
              </a:rPr>
              <a:t>。</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40</a:t>
            </a:fld>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8215370" cy="40934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sz="2000" dirty="0" err="1" smtClean="0">
                <a:solidFill>
                  <a:srgbClr val="FF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Times New Roman" panose="02020603050405020304" pitchFamily="18" charset="0"/>
              </a:rPr>
              <a:t>ListToMat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G，MatGraph</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&amp;g) </a:t>
            </a:r>
          </a:p>
          <a:p>
            <a:pPr algn="l"/>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将邻接表</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转换成邻接矩阵</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a:t>
            </a:r>
            <a:endPar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=0;i&lt;G-&gt;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扫描所有的单链表</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p=G-&gt;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指向第</a:t>
            </a:r>
            <a:r>
              <a:rPr lang="en-US" sz="2000" dirty="0" err="1"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个单链表的首结点</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扫描第</a:t>
            </a:r>
            <a:r>
              <a:rPr lang="en-US" sz="2000" dirty="0" err="1"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个单链表</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g.edges</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g.n</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=G-&gt;n;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=G-&gt;e;</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41</a:t>
            </a:fld>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71480"/>
            <a:ext cx="8215370" cy="3185487"/>
          </a:xfrm>
          <a:prstGeom prst="rect">
            <a:avLst/>
          </a:prstGeom>
          <a:noFill/>
        </p:spPr>
        <p:txBody>
          <a:bodyPr wrap="square" rtlCol="0">
            <a:spAutoFit/>
          </a:bodyPr>
          <a:lstStyle/>
          <a:p>
            <a:pPr algn="l">
              <a:lnSpc>
                <a:spcPct val="150000"/>
              </a:lnSpc>
            </a:pPr>
            <a:r>
              <a:rPr lang="zh-CN" altLang="en-US" smtClean="0">
                <a:ea typeface="楷体" panose="02010609060101010101" pitchFamily="49" charset="-122"/>
                <a:cs typeface="Times New Roman" panose="02020603050405020304" pitchFamily="18" charset="0"/>
              </a:rPr>
              <a:t>      （</a:t>
            </a:r>
            <a:r>
              <a:rPr lang="en-US" smtClean="0">
                <a:ea typeface="楷体" panose="02010609060101010101" pitchFamily="49" charset="-122"/>
                <a:cs typeface="Times New Roman" panose="02020603050405020304" pitchFamily="18" charset="0"/>
              </a:rPr>
              <a:t>3</a:t>
            </a:r>
            <a:r>
              <a:rPr lang="zh-CN" altLang="en-US" smtClean="0">
                <a:ea typeface="楷体" panose="02010609060101010101" pitchFamily="49" charset="-122"/>
                <a:cs typeface="Times New Roman" panose="02020603050405020304" pitchFamily="18" charset="0"/>
              </a:rPr>
              <a:t>）算法分析：</a:t>
            </a:r>
            <a:endParaRPr lang="en-US" altLang="zh-CN" smtClean="0">
              <a:ea typeface="楷体" panose="02010609060101010101" pitchFamily="49" charset="-122"/>
              <a:cs typeface="Times New Roman" panose="02020603050405020304" pitchFamily="18" charset="0"/>
            </a:endParaRPr>
          </a:p>
          <a:p>
            <a:pPr algn="l">
              <a:lnSpc>
                <a:spcPct val="150000"/>
              </a:lnSpc>
            </a:pPr>
            <a:r>
              <a:rPr lang="en-US" altLang="zh-CN" sz="2200" smtClean="0">
                <a:ea typeface="楷体" panose="02010609060101010101" pitchFamily="49" charset="-122"/>
                <a:cs typeface="Times New Roman" panose="02020603050405020304" pitchFamily="18" charset="0"/>
              </a:rPr>
              <a:t>       </a:t>
            </a:r>
            <a:r>
              <a:rPr lang="zh-CN" altLang="en-US" sz="2200" smtClean="0">
                <a:ea typeface="楷体" panose="02010609060101010101" pitchFamily="49" charset="-122"/>
                <a:cs typeface="Times New Roman" panose="02020603050405020304" pitchFamily="18" charset="0"/>
              </a:rPr>
              <a:t>算法（</a:t>
            </a:r>
            <a:r>
              <a:rPr lang="en-US" sz="2200" smtClean="0">
                <a:ea typeface="楷体" panose="02010609060101010101" pitchFamily="49" charset="-122"/>
                <a:cs typeface="Times New Roman" panose="02020603050405020304" pitchFamily="18" charset="0"/>
              </a:rPr>
              <a:t>1</a:t>
            </a:r>
            <a:r>
              <a:rPr lang="zh-CN" altLang="en-US" sz="2200" smtClean="0">
                <a:ea typeface="楷体" panose="02010609060101010101" pitchFamily="49" charset="-122"/>
                <a:cs typeface="Times New Roman" panose="02020603050405020304" pitchFamily="18" charset="0"/>
              </a:rPr>
              <a:t>）中有两重</a:t>
            </a:r>
            <a:r>
              <a:rPr lang="en-US" sz="2200" smtClean="0">
                <a:ea typeface="楷体" panose="02010609060101010101" pitchFamily="49" charset="-122"/>
                <a:cs typeface="Times New Roman" panose="02020603050405020304" pitchFamily="18" charset="0"/>
              </a:rPr>
              <a:t>for</a:t>
            </a:r>
            <a:r>
              <a:rPr lang="zh-CN" altLang="en-US" sz="2200" smtClean="0">
                <a:ea typeface="楷体" panose="02010609060101010101" pitchFamily="49" charset="-122"/>
                <a:cs typeface="Times New Roman" panose="02020603050405020304" pitchFamily="18" charset="0"/>
              </a:rPr>
              <a:t>循环，其时间复杂度为</a:t>
            </a:r>
            <a:r>
              <a:rPr lang="en-US" sz="2200" smtClean="0">
                <a:ea typeface="楷体" panose="02010609060101010101" pitchFamily="49" charset="-122"/>
                <a:cs typeface="Times New Roman" panose="02020603050405020304" pitchFamily="18" charset="0"/>
              </a:rPr>
              <a:t>O(</a:t>
            </a:r>
            <a:r>
              <a:rPr lang="en-US" sz="2200" i="1" smtClean="0">
                <a:ea typeface="楷体" panose="02010609060101010101" pitchFamily="49" charset="-122"/>
                <a:cs typeface="Times New Roman" panose="02020603050405020304" pitchFamily="18" charset="0"/>
              </a:rPr>
              <a:t>n</a:t>
            </a:r>
            <a:r>
              <a:rPr lang="en-US" sz="2200" baseline="30000" smtClean="0">
                <a:ea typeface="楷体" panose="02010609060101010101" pitchFamily="49" charset="-122"/>
                <a:cs typeface="Times New Roman" panose="02020603050405020304" pitchFamily="18" charset="0"/>
              </a:rPr>
              <a:t>2</a:t>
            </a:r>
            <a:r>
              <a:rPr lang="en-US" sz="2200" smtClean="0">
                <a:ea typeface="楷体" panose="02010609060101010101" pitchFamily="49" charset="-122"/>
                <a:cs typeface="Times New Roman" panose="02020603050405020304" pitchFamily="18" charset="0"/>
              </a:rPr>
              <a:t>)</a:t>
            </a:r>
            <a:r>
              <a:rPr lang="zh-CN" altLang="en-US" sz="2200" smtClean="0">
                <a:ea typeface="楷体" panose="02010609060101010101" pitchFamily="49" charset="-122"/>
                <a:cs typeface="Times New Roman" panose="02020603050405020304" pitchFamily="18" charset="0"/>
              </a:rPr>
              <a:t>。</a:t>
            </a:r>
            <a:endParaRPr lang="en-US" altLang="zh-CN" sz="2200" smtClean="0">
              <a:ea typeface="楷体" panose="02010609060101010101" pitchFamily="49" charset="-122"/>
              <a:cs typeface="Times New Roman" panose="02020603050405020304" pitchFamily="18" charset="0"/>
            </a:endParaRPr>
          </a:p>
          <a:p>
            <a:pPr algn="l">
              <a:lnSpc>
                <a:spcPct val="150000"/>
              </a:lnSpc>
            </a:pPr>
            <a:r>
              <a:rPr lang="en-US" altLang="zh-CN" sz="2200" smtClean="0">
                <a:ea typeface="楷体" panose="02010609060101010101" pitchFamily="49" charset="-122"/>
                <a:cs typeface="Times New Roman" panose="02020603050405020304" pitchFamily="18" charset="0"/>
              </a:rPr>
              <a:t>       </a:t>
            </a:r>
            <a:r>
              <a:rPr lang="zh-CN" altLang="en-US" sz="2200" smtClean="0">
                <a:ea typeface="楷体" panose="02010609060101010101" pitchFamily="49" charset="-122"/>
                <a:cs typeface="Times New Roman" panose="02020603050405020304" pitchFamily="18" charset="0"/>
              </a:rPr>
              <a:t>算法（</a:t>
            </a:r>
            <a:r>
              <a:rPr lang="en-US" sz="2200" smtClean="0">
                <a:ea typeface="楷体" panose="02010609060101010101" pitchFamily="49" charset="-122"/>
                <a:cs typeface="Times New Roman" panose="02020603050405020304" pitchFamily="18" charset="0"/>
              </a:rPr>
              <a:t>2</a:t>
            </a:r>
            <a:r>
              <a:rPr lang="zh-CN" altLang="en-US" sz="2200" smtClean="0">
                <a:ea typeface="楷体" panose="02010609060101010101" pitchFamily="49" charset="-122"/>
                <a:cs typeface="Times New Roman" panose="02020603050405020304" pitchFamily="18" charset="0"/>
              </a:rPr>
              <a:t>）中虽有两重循环，但只对邻接表的所有头结点和边结点访问一次，对于无向图，访问次数为</a:t>
            </a:r>
            <a:r>
              <a:rPr lang="en-US" sz="2200" i="1" smtClean="0">
                <a:ea typeface="楷体" panose="02010609060101010101" pitchFamily="49" charset="-122"/>
                <a:cs typeface="Times New Roman" panose="02020603050405020304" pitchFamily="18" charset="0"/>
              </a:rPr>
              <a:t>n</a:t>
            </a:r>
            <a:r>
              <a:rPr lang="en-US" sz="2200" smtClean="0">
                <a:ea typeface="楷体" panose="02010609060101010101" pitchFamily="49" charset="-122"/>
                <a:cs typeface="Times New Roman" panose="02020603050405020304" pitchFamily="18" charset="0"/>
              </a:rPr>
              <a:t>+2</a:t>
            </a:r>
            <a:r>
              <a:rPr lang="en-US" sz="2200" i="1" smtClean="0">
                <a:ea typeface="楷体" panose="02010609060101010101" pitchFamily="49" charset="-122"/>
                <a:cs typeface="Times New Roman" panose="02020603050405020304" pitchFamily="18" charset="0"/>
              </a:rPr>
              <a:t>e</a:t>
            </a:r>
            <a:r>
              <a:rPr lang="zh-CN" altLang="en-US" sz="2200" smtClean="0">
                <a:ea typeface="楷体" panose="02010609060101010101" pitchFamily="49" charset="-122"/>
                <a:cs typeface="Times New Roman" panose="02020603050405020304" pitchFamily="18" charset="0"/>
              </a:rPr>
              <a:t>，对于有向图，访问次数为</a:t>
            </a:r>
            <a:r>
              <a:rPr lang="en-US" sz="2200" i="1" smtClean="0">
                <a:ea typeface="楷体" panose="02010609060101010101" pitchFamily="49" charset="-122"/>
                <a:cs typeface="Times New Roman" panose="02020603050405020304" pitchFamily="18" charset="0"/>
              </a:rPr>
              <a:t>n</a:t>
            </a:r>
            <a:r>
              <a:rPr lang="en-US" sz="2200" smtClean="0">
                <a:ea typeface="楷体" panose="02010609060101010101" pitchFamily="49" charset="-122"/>
                <a:cs typeface="Times New Roman" panose="02020603050405020304" pitchFamily="18" charset="0"/>
              </a:rPr>
              <a:t>+</a:t>
            </a:r>
            <a:r>
              <a:rPr lang="en-US" sz="2200" i="1" smtClean="0">
                <a:ea typeface="楷体" panose="02010609060101010101" pitchFamily="49" charset="-122"/>
                <a:cs typeface="Times New Roman" panose="02020603050405020304" pitchFamily="18" charset="0"/>
              </a:rPr>
              <a:t>e</a:t>
            </a:r>
            <a:r>
              <a:rPr lang="zh-CN" altLang="en-US" sz="2200" smtClean="0">
                <a:ea typeface="楷体" panose="02010609060101010101" pitchFamily="49" charset="-122"/>
                <a:cs typeface="Times New Roman" panose="02020603050405020304" pitchFamily="18" charset="0"/>
              </a:rPr>
              <a:t>，所以算法（</a:t>
            </a:r>
            <a:r>
              <a:rPr lang="en-US" sz="2200" smtClean="0">
                <a:ea typeface="楷体" panose="02010609060101010101" pitchFamily="49" charset="-122"/>
                <a:cs typeface="Times New Roman" panose="02020603050405020304" pitchFamily="18" charset="0"/>
              </a:rPr>
              <a:t>2</a:t>
            </a:r>
            <a:r>
              <a:rPr lang="zh-CN" altLang="en-US" sz="2200" smtClean="0">
                <a:ea typeface="楷体" panose="02010609060101010101" pitchFamily="49" charset="-122"/>
                <a:cs typeface="Times New Roman" panose="02020603050405020304" pitchFamily="18" charset="0"/>
              </a:rPr>
              <a:t>）时间复杂度为</a:t>
            </a:r>
            <a:r>
              <a:rPr lang="en-US" sz="2200" smtClean="0">
                <a:ea typeface="楷体" panose="02010609060101010101" pitchFamily="49" charset="-122"/>
                <a:cs typeface="Times New Roman" panose="02020603050405020304" pitchFamily="18" charset="0"/>
              </a:rPr>
              <a:t>O(</a:t>
            </a:r>
            <a:r>
              <a:rPr lang="en-US" sz="2200" i="1" smtClean="0">
                <a:ea typeface="楷体" panose="02010609060101010101" pitchFamily="49" charset="-122"/>
                <a:cs typeface="Times New Roman" panose="02020603050405020304" pitchFamily="18" charset="0"/>
              </a:rPr>
              <a:t>n</a:t>
            </a:r>
            <a:r>
              <a:rPr lang="en-US" sz="2200" smtClean="0">
                <a:ea typeface="楷体" panose="02010609060101010101" pitchFamily="49" charset="-122"/>
                <a:cs typeface="Times New Roman" panose="02020603050405020304" pitchFamily="18" charset="0"/>
              </a:rPr>
              <a:t>+</a:t>
            </a:r>
            <a:r>
              <a:rPr lang="en-US" sz="2200" i="1" smtClean="0">
                <a:ea typeface="楷体" panose="02010609060101010101" pitchFamily="49" charset="-122"/>
                <a:cs typeface="Times New Roman" panose="02020603050405020304" pitchFamily="18" charset="0"/>
              </a:rPr>
              <a:t>e</a:t>
            </a:r>
            <a:r>
              <a:rPr lang="en-US" sz="2200" smtClean="0">
                <a:ea typeface="楷体" panose="02010609060101010101" pitchFamily="49" charset="-122"/>
                <a:cs typeface="Times New Roman" panose="02020603050405020304" pitchFamily="18" charset="0"/>
              </a:rPr>
              <a:t>)</a:t>
            </a:r>
            <a:r>
              <a:rPr lang="zh-CN" altLang="en-US" sz="2200" smtClean="0">
                <a:ea typeface="楷体" panose="02010609060101010101" pitchFamily="49" charset="-122"/>
                <a:cs typeface="Times New Roman" panose="02020603050405020304" pitchFamily="18" charset="0"/>
              </a:rPr>
              <a:t>。其中</a:t>
            </a:r>
            <a:r>
              <a:rPr lang="en-US" sz="2200" i="1" smtClean="0">
                <a:ea typeface="楷体" panose="02010609060101010101" pitchFamily="49" charset="-122"/>
                <a:cs typeface="Times New Roman" panose="02020603050405020304" pitchFamily="18" charset="0"/>
              </a:rPr>
              <a:t>e</a:t>
            </a:r>
            <a:r>
              <a:rPr lang="zh-CN" altLang="en-US" sz="2200" smtClean="0">
                <a:ea typeface="楷体" panose="02010609060101010101" pitchFamily="49" charset="-122"/>
                <a:cs typeface="Times New Roman" panose="02020603050405020304" pitchFamily="18" charset="0"/>
              </a:rPr>
              <a:t>为图的边数。</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42</a:t>
            </a:fld>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descr="蓝色面巾纸"/>
          <p:cNvSpPr txBox="1">
            <a:spLocks noChangeArrowheads="1"/>
          </p:cNvSpPr>
          <p:nvPr/>
        </p:nvSpPr>
        <p:spPr bwMode="auto">
          <a:xfrm>
            <a:off x="395288" y="333375"/>
            <a:ext cx="4605340" cy="480131"/>
          </a:xfrm>
          <a:prstGeom prst="rect">
            <a:avLst/>
          </a:prstGeom>
          <a:blipFill dpi="0" rotWithShape="1">
            <a:blip r:embed="rId2"/>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nSpc>
                <a:spcPct val="90000"/>
              </a:lnSpc>
              <a:spcBef>
                <a:spcPct val="50000"/>
              </a:spcBef>
            </a:pPr>
            <a:r>
              <a:rPr kumimoji="1" lang="en-US" altLang="zh-CN" sz="2800" smtClean="0">
                <a:solidFill>
                  <a:srgbClr val="FF0000"/>
                </a:solidFill>
                <a:ea typeface="隶书" pitchFamily="49" charset="-122"/>
                <a:cs typeface="Times New Roman" panose="02020603050405020304" pitchFamily="18" charset="0"/>
              </a:rPr>
              <a:t>8.2.4  </a:t>
            </a:r>
            <a:r>
              <a:rPr lang="zh-CN" altLang="en-US" sz="2800" smtClean="0">
                <a:solidFill>
                  <a:srgbClr val="FF0000"/>
                </a:solidFill>
                <a:ea typeface="隶书" pitchFamily="49" charset="-122"/>
                <a:cs typeface="Times New Roman" panose="02020603050405020304" pitchFamily="18" charset="0"/>
              </a:rPr>
              <a:t>图的其他存储方法</a:t>
            </a:r>
            <a:endParaRPr lang="zh-CN" altLang="en-US" sz="2800" dirty="0">
              <a:solidFill>
                <a:srgbClr val="FF0000"/>
              </a:solidFill>
              <a:ea typeface="隶书" pitchFamily="49" charset="-122"/>
              <a:cs typeface="Times New Roman" panose="02020603050405020304" pitchFamily="18" charset="0"/>
            </a:endParaRPr>
          </a:p>
        </p:txBody>
      </p:sp>
      <p:sp>
        <p:nvSpPr>
          <p:cNvPr id="4" name="TextBox 3"/>
          <p:cNvSpPr txBox="1"/>
          <p:nvPr/>
        </p:nvSpPr>
        <p:spPr>
          <a:xfrm>
            <a:off x="642910" y="1214422"/>
            <a:ext cx="242889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十字链表</a:t>
            </a:r>
          </a:p>
        </p:txBody>
      </p:sp>
      <p:sp>
        <p:nvSpPr>
          <p:cNvPr id="5" name="TextBox 4"/>
          <p:cNvSpPr txBox="1"/>
          <p:nvPr/>
        </p:nvSpPr>
        <p:spPr>
          <a:xfrm>
            <a:off x="571472" y="2000240"/>
            <a:ext cx="8001056" cy="830997"/>
          </a:xfrm>
          <a:prstGeom prst="rect">
            <a:avLst/>
          </a:prstGeom>
          <a:noFill/>
        </p:spPr>
        <p:txBody>
          <a:bodyPr wrap="square" rtlCol="0">
            <a:spAutoFit/>
          </a:bodyPr>
          <a:lstStyle/>
          <a:p>
            <a:pPr algn="l"/>
            <a:r>
              <a:rPr lang="zh-CN" altLang="en-US" smtClean="0">
                <a:ea typeface="楷体" panose="02010609060101010101" pitchFamily="49" charset="-122"/>
                <a:cs typeface="Times New Roman" panose="02020603050405020304" pitchFamily="18" charset="0"/>
              </a:rPr>
              <a:t>        十字链表是</a:t>
            </a:r>
            <a:r>
              <a:rPr lang="zh-CN" altLang="en-US" smtClean="0">
                <a:solidFill>
                  <a:srgbClr val="FF00FF"/>
                </a:solidFill>
                <a:ea typeface="楷体" panose="02010609060101010101" pitchFamily="49" charset="-122"/>
                <a:cs typeface="Times New Roman" panose="02020603050405020304" pitchFamily="18" charset="0"/>
              </a:rPr>
              <a:t>有向图</a:t>
            </a:r>
            <a:r>
              <a:rPr lang="zh-CN" altLang="en-US" smtClean="0">
                <a:ea typeface="楷体" panose="02010609060101010101" pitchFamily="49" charset="-122"/>
                <a:cs typeface="Times New Roman" panose="02020603050405020304" pitchFamily="18" charset="0"/>
              </a:rPr>
              <a:t>的另外一种存储结构，它是邻接表和逆邻接表的结合。</a:t>
            </a:r>
            <a:endParaRPr lang="zh-CN" altLang="en-US">
              <a:ea typeface="楷体" panose="02010609060101010101" pitchFamily="49" charset="-122"/>
              <a:cs typeface="Times New Roman" panose="02020603050405020304" pitchFamily="18" charset="0"/>
            </a:endParaRPr>
          </a:p>
        </p:txBody>
      </p:sp>
      <p:grpSp>
        <p:nvGrpSpPr>
          <p:cNvPr id="25" name="组合 24"/>
          <p:cNvGrpSpPr/>
          <p:nvPr/>
        </p:nvGrpSpPr>
        <p:grpSpPr>
          <a:xfrm>
            <a:off x="428596" y="3071810"/>
            <a:ext cx="8286808" cy="2571768"/>
            <a:chOff x="428596" y="3071810"/>
            <a:chExt cx="8286808" cy="2571768"/>
          </a:xfrm>
        </p:grpSpPr>
        <p:sp>
          <p:nvSpPr>
            <p:cNvPr id="6" name="矩形 5"/>
            <p:cNvSpPr/>
            <p:nvPr/>
          </p:nvSpPr>
          <p:spPr bwMode="auto">
            <a:xfrm>
              <a:off x="428596" y="3642201"/>
              <a:ext cx="928694"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data</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7" name="矩形 6"/>
            <p:cNvSpPr/>
            <p:nvPr/>
          </p:nvSpPr>
          <p:spPr bwMode="auto">
            <a:xfrm>
              <a:off x="1357290" y="3638829"/>
              <a:ext cx="1000132"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firstin</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8" name="矩形 7"/>
            <p:cNvSpPr/>
            <p:nvPr/>
          </p:nvSpPr>
          <p:spPr bwMode="auto">
            <a:xfrm>
              <a:off x="2357422" y="3642201"/>
              <a:ext cx="1000132"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firstout</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928662" y="3071810"/>
              <a:ext cx="1785950" cy="430887"/>
            </a:xfrm>
            <a:prstGeom prst="rect">
              <a:avLst/>
            </a:prstGeom>
            <a:noFill/>
          </p:spPr>
          <p:txBody>
            <a:bodyPr wrap="square" rtlCol="0">
              <a:spAutoFit/>
            </a:bodyPr>
            <a:lstStyle/>
            <a:p>
              <a:pPr algn="l"/>
              <a:r>
                <a:rPr lang="zh-CN" altLang="en-US" sz="2200" smtClean="0">
                  <a:latin typeface="楷体" panose="02010609060101010101" pitchFamily="49" charset="-122"/>
                  <a:ea typeface="楷体" panose="02010609060101010101" pitchFamily="49" charset="-122"/>
                </a:rPr>
                <a:t>头结点类型</a:t>
              </a:r>
              <a:endParaRPr lang="zh-CN" altLang="en-US" sz="2200">
                <a:latin typeface="楷体" panose="02010609060101010101" pitchFamily="49" charset="-122"/>
                <a:ea typeface="楷体" panose="02010609060101010101" pitchFamily="49" charset="-122"/>
              </a:endParaRPr>
            </a:p>
          </p:txBody>
        </p:sp>
        <p:sp>
          <p:nvSpPr>
            <p:cNvPr id="10" name="矩形 9"/>
            <p:cNvSpPr/>
            <p:nvPr/>
          </p:nvSpPr>
          <p:spPr bwMode="auto">
            <a:xfrm>
              <a:off x="3786182" y="3644460"/>
              <a:ext cx="928694"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tailvex</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1" name="矩形 10"/>
            <p:cNvSpPr/>
            <p:nvPr/>
          </p:nvSpPr>
          <p:spPr bwMode="auto">
            <a:xfrm>
              <a:off x="4714876" y="3641088"/>
              <a:ext cx="1000132"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headvex</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2" name="矩形 11"/>
            <p:cNvSpPr/>
            <p:nvPr/>
          </p:nvSpPr>
          <p:spPr bwMode="auto">
            <a:xfrm>
              <a:off x="5715008" y="3644460"/>
              <a:ext cx="1000132"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hlink</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5143504" y="3074069"/>
              <a:ext cx="1785950" cy="430887"/>
            </a:xfrm>
            <a:prstGeom prst="rect">
              <a:avLst/>
            </a:prstGeom>
            <a:noFill/>
          </p:spPr>
          <p:txBody>
            <a:bodyPr wrap="square" rtlCol="0">
              <a:spAutoFit/>
            </a:bodyPr>
            <a:lstStyle/>
            <a:p>
              <a:pPr algn="l"/>
              <a:r>
                <a:rPr lang="zh-CN" altLang="en-US" sz="2200" smtClean="0">
                  <a:latin typeface="楷体" panose="02010609060101010101" pitchFamily="49" charset="-122"/>
                  <a:ea typeface="楷体" panose="02010609060101010101" pitchFamily="49" charset="-122"/>
                </a:rPr>
                <a:t>边结点类型</a:t>
              </a:r>
              <a:endParaRPr lang="zh-CN" altLang="en-US" sz="2200">
                <a:latin typeface="楷体" panose="02010609060101010101" pitchFamily="49" charset="-122"/>
                <a:ea typeface="楷体" panose="02010609060101010101" pitchFamily="49" charset="-122"/>
              </a:endParaRPr>
            </a:p>
          </p:txBody>
        </p:sp>
        <p:sp>
          <p:nvSpPr>
            <p:cNvPr id="15" name="矩形 14"/>
            <p:cNvSpPr/>
            <p:nvPr/>
          </p:nvSpPr>
          <p:spPr bwMode="auto">
            <a:xfrm>
              <a:off x="6715140" y="3645573"/>
              <a:ext cx="1000132"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tlink</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6" name="矩形 15"/>
            <p:cNvSpPr/>
            <p:nvPr/>
          </p:nvSpPr>
          <p:spPr bwMode="auto">
            <a:xfrm>
              <a:off x="7715272" y="3648945"/>
              <a:ext cx="1000132"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weight</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642910" y="4214818"/>
              <a:ext cx="461665" cy="1214446"/>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顶点信息</a:t>
              </a:r>
              <a:endParaRPr lang="zh-CN" altLang="en-US" sz="1800">
                <a:latin typeface="微软雅黑" panose="020B0503020204020204" charset="-122"/>
                <a:ea typeface="微软雅黑" panose="020B0503020204020204" charset="-122"/>
              </a:endParaRPr>
            </a:p>
          </p:txBody>
        </p:sp>
        <p:sp>
          <p:nvSpPr>
            <p:cNvPr id="18" name="TextBox 17"/>
            <p:cNvSpPr txBox="1"/>
            <p:nvPr/>
          </p:nvSpPr>
          <p:spPr>
            <a:xfrm>
              <a:off x="1643042" y="4214818"/>
              <a:ext cx="461665" cy="1214446"/>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入边信息</a:t>
              </a:r>
              <a:endParaRPr lang="zh-CN" altLang="en-US" sz="1800">
                <a:latin typeface="微软雅黑" panose="020B0503020204020204" charset="-122"/>
                <a:ea typeface="微软雅黑" panose="020B0503020204020204" charset="-122"/>
              </a:endParaRPr>
            </a:p>
          </p:txBody>
        </p:sp>
        <p:sp>
          <p:nvSpPr>
            <p:cNvPr id="19" name="TextBox 18"/>
            <p:cNvSpPr txBox="1"/>
            <p:nvPr/>
          </p:nvSpPr>
          <p:spPr>
            <a:xfrm>
              <a:off x="2643176" y="4214818"/>
              <a:ext cx="461665" cy="1214446"/>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出边信息</a:t>
              </a:r>
              <a:endParaRPr lang="zh-CN" altLang="en-US" sz="1800">
                <a:latin typeface="微软雅黑" panose="020B0503020204020204" charset="-122"/>
                <a:ea typeface="微软雅黑" panose="020B0503020204020204" charset="-122"/>
              </a:endParaRPr>
            </a:p>
          </p:txBody>
        </p:sp>
        <p:sp>
          <p:nvSpPr>
            <p:cNvPr id="20" name="TextBox 19"/>
            <p:cNvSpPr txBox="1"/>
            <p:nvPr/>
          </p:nvSpPr>
          <p:spPr>
            <a:xfrm>
              <a:off x="3875129" y="4143380"/>
              <a:ext cx="553998" cy="1214446"/>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起点</a:t>
              </a:r>
              <a:endParaRPr lang="zh-CN" altLang="en-US" sz="1800">
                <a:latin typeface="微软雅黑" panose="020B0503020204020204" charset="-122"/>
                <a:ea typeface="微软雅黑" panose="020B0503020204020204" charset="-122"/>
              </a:endParaRPr>
            </a:p>
          </p:txBody>
        </p:sp>
        <p:sp>
          <p:nvSpPr>
            <p:cNvPr id="21" name="TextBox 20"/>
            <p:cNvSpPr txBox="1"/>
            <p:nvPr/>
          </p:nvSpPr>
          <p:spPr>
            <a:xfrm>
              <a:off x="4875258" y="4143380"/>
              <a:ext cx="553998" cy="1000132"/>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终点</a:t>
              </a:r>
              <a:endParaRPr lang="zh-CN" altLang="en-US" sz="1800">
                <a:latin typeface="微软雅黑" panose="020B0503020204020204" charset="-122"/>
                <a:ea typeface="微软雅黑" panose="020B0503020204020204" charset="-122"/>
              </a:endParaRPr>
            </a:p>
          </p:txBody>
        </p:sp>
        <p:sp>
          <p:nvSpPr>
            <p:cNvPr id="22" name="TextBox 21"/>
            <p:cNvSpPr txBox="1"/>
            <p:nvPr/>
          </p:nvSpPr>
          <p:spPr>
            <a:xfrm>
              <a:off x="5905044" y="4143380"/>
              <a:ext cx="738664" cy="1500198"/>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相同起点的下一个边结点</a:t>
              </a:r>
              <a:endParaRPr lang="zh-CN" altLang="en-US" sz="1800">
                <a:latin typeface="微软雅黑" panose="020B0503020204020204" charset="-122"/>
                <a:ea typeface="微软雅黑" panose="020B0503020204020204" charset="-122"/>
              </a:endParaRPr>
            </a:p>
          </p:txBody>
        </p:sp>
        <p:sp>
          <p:nvSpPr>
            <p:cNvPr id="23" name="TextBox 22"/>
            <p:cNvSpPr txBox="1"/>
            <p:nvPr/>
          </p:nvSpPr>
          <p:spPr>
            <a:xfrm>
              <a:off x="6905171" y="4143380"/>
              <a:ext cx="738664" cy="1500198"/>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相同终点的下一个边结点</a:t>
              </a:r>
              <a:endParaRPr lang="zh-CN" altLang="en-US" sz="1800">
                <a:latin typeface="微软雅黑" panose="020B0503020204020204" charset="-122"/>
                <a:ea typeface="微软雅黑" panose="020B0503020204020204" charset="-122"/>
              </a:endParaRPr>
            </a:p>
          </p:txBody>
        </p:sp>
        <p:sp>
          <p:nvSpPr>
            <p:cNvPr id="24" name="TextBox 23"/>
            <p:cNvSpPr txBox="1"/>
            <p:nvPr/>
          </p:nvSpPr>
          <p:spPr>
            <a:xfrm>
              <a:off x="7950486" y="4143380"/>
              <a:ext cx="461665" cy="1000132"/>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边的权</a:t>
              </a:r>
              <a:endParaRPr lang="zh-CN" altLang="en-US" sz="1800">
                <a:latin typeface="微软雅黑" panose="020B0503020204020204" charset="-122"/>
                <a:ea typeface="微软雅黑" panose="020B0503020204020204" charset="-122"/>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43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3786182" y="214290"/>
            <a:ext cx="1500198" cy="1500198"/>
            <a:chOff x="357158" y="1785926"/>
            <a:chExt cx="1500198" cy="1500198"/>
          </a:xfrm>
        </p:grpSpPr>
        <p:sp>
          <p:nvSpPr>
            <p:cNvPr id="3" name="椭圆 2"/>
            <p:cNvSpPr/>
            <p:nvPr/>
          </p:nvSpPr>
          <p:spPr bwMode="auto">
            <a:xfrm>
              <a:off x="357158" y="1785926"/>
              <a:ext cx="428628" cy="428628"/>
            </a:xfrm>
            <a:prstGeom prst="ellipse">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4" name="椭圆 3"/>
            <p:cNvSpPr/>
            <p:nvPr/>
          </p:nvSpPr>
          <p:spPr bwMode="auto">
            <a:xfrm>
              <a:off x="1428728" y="1785926"/>
              <a:ext cx="428628" cy="428628"/>
            </a:xfrm>
            <a:prstGeom prst="ellipse">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1</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5" name="椭圆 4"/>
            <p:cNvSpPr/>
            <p:nvPr/>
          </p:nvSpPr>
          <p:spPr bwMode="auto">
            <a:xfrm>
              <a:off x="357158" y="2857496"/>
              <a:ext cx="428628" cy="428628"/>
            </a:xfrm>
            <a:prstGeom prst="ellipse">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6" name="椭圆 5"/>
            <p:cNvSpPr/>
            <p:nvPr/>
          </p:nvSpPr>
          <p:spPr bwMode="auto">
            <a:xfrm>
              <a:off x="1428728" y="2857496"/>
              <a:ext cx="428628" cy="428628"/>
            </a:xfrm>
            <a:prstGeom prst="ellipse">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a:solidFill>
                  <a:srgbClr val="0000FF"/>
                </a:solidFill>
                <a:latin typeface="Times New Roman" panose="02020603050405020304" pitchFamily="18" charset="0"/>
                <a:cs typeface="Times New Roman" panose="02020603050405020304" pitchFamily="18" charset="0"/>
              </a:endParaRPr>
            </a:p>
          </p:txBody>
        </p:sp>
        <p:cxnSp>
          <p:nvCxnSpPr>
            <p:cNvPr id="8" name="直接箭头连接符 7"/>
            <p:cNvCxnSpPr>
              <a:stCxn id="3" idx="6"/>
              <a:endCxn id="4" idx="2"/>
            </p:cNvCxnSpPr>
            <p:nvPr/>
          </p:nvCxnSpPr>
          <p:spPr>
            <a:xfrm>
              <a:off x="785786" y="2000240"/>
              <a:ext cx="642942"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0"/>
              <a:endCxn id="4" idx="4"/>
            </p:cNvCxnSpPr>
            <p:nvPr/>
          </p:nvCxnSpPr>
          <p:spPr>
            <a:xfrm rot="5400000" flipH="1" flipV="1">
              <a:off x="1321571" y="2536025"/>
              <a:ext cx="642942"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1"/>
              <a:endCxn id="3" idx="5"/>
            </p:cNvCxnSpPr>
            <p:nvPr/>
          </p:nvCxnSpPr>
          <p:spPr>
            <a:xfrm rot="16200000" flipV="1">
              <a:off x="723015" y="2151783"/>
              <a:ext cx="768484" cy="76848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5400000">
              <a:off x="320645" y="2536025"/>
              <a:ext cx="642942"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85786" y="3051172"/>
              <a:ext cx="642942"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rot="10800000">
              <a:off x="773086" y="3155948"/>
              <a:ext cx="642942"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flipH="1" flipV="1">
              <a:off x="186501" y="2536025"/>
              <a:ext cx="642942" cy="158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bwMode="auto">
          <a:xfrm>
            <a:off x="453996" y="221455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0</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bwMode="auto">
          <a:xfrm>
            <a:off x="1025500" y="221455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25" name="TextBox 24"/>
          <p:cNvSpPr txBox="1"/>
          <p:nvPr/>
        </p:nvSpPr>
        <p:spPr>
          <a:xfrm>
            <a:off x="71406" y="2382830"/>
            <a:ext cx="357190"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sp>
        <p:nvSpPr>
          <p:cNvPr id="27" name="矩形 26"/>
          <p:cNvSpPr/>
          <p:nvPr/>
        </p:nvSpPr>
        <p:spPr bwMode="auto">
          <a:xfrm>
            <a:off x="1454128" y="221455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cxnSp>
        <p:nvCxnSpPr>
          <p:cNvPr id="26" name="直接箭头连接符 25"/>
          <p:cNvCxnSpPr/>
          <p:nvPr/>
        </p:nvCxnSpPr>
        <p:spPr>
          <a:xfrm flipV="1">
            <a:off x="1643042" y="2548725"/>
            <a:ext cx="2571768"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48" name="矩形 47"/>
          <p:cNvSpPr/>
          <p:nvPr/>
        </p:nvSpPr>
        <p:spPr bwMode="auto">
          <a:xfrm>
            <a:off x="4214810" y="235743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49" name="矩形 48"/>
          <p:cNvSpPr/>
          <p:nvPr/>
        </p:nvSpPr>
        <p:spPr bwMode="auto">
          <a:xfrm>
            <a:off x="4643438" y="2357430"/>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0" name="矩形 49"/>
          <p:cNvSpPr/>
          <p:nvPr/>
        </p:nvSpPr>
        <p:spPr bwMode="auto">
          <a:xfrm>
            <a:off x="5072066" y="235743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1" name="矩形 50"/>
          <p:cNvSpPr/>
          <p:nvPr/>
        </p:nvSpPr>
        <p:spPr bwMode="auto">
          <a:xfrm>
            <a:off x="5500694" y="2357430"/>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52" name="直接箭头连接符 51"/>
          <p:cNvCxnSpPr/>
          <p:nvPr/>
        </p:nvCxnSpPr>
        <p:spPr>
          <a:xfrm>
            <a:off x="5643570" y="2551106"/>
            <a:ext cx="571504"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3" name="矩形 52"/>
          <p:cNvSpPr/>
          <p:nvPr/>
        </p:nvSpPr>
        <p:spPr bwMode="auto">
          <a:xfrm>
            <a:off x="6215074" y="235743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4" name="矩形 53"/>
          <p:cNvSpPr/>
          <p:nvPr/>
        </p:nvSpPr>
        <p:spPr bwMode="auto">
          <a:xfrm>
            <a:off x="6643702" y="2357430"/>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5" name="矩形 54"/>
          <p:cNvSpPr/>
          <p:nvPr/>
        </p:nvSpPr>
        <p:spPr bwMode="auto">
          <a:xfrm>
            <a:off x="7072330" y="235743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6" name="矩形 55"/>
          <p:cNvSpPr/>
          <p:nvPr/>
        </p:nvSpPr>
        <p:spPr bwMode="auto">
          <a:xfrm>
            <a:off x="7500958" y="2357430"/>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smtClean="0">
                <a:solidFill>
                  <a:srgbClr val="0000FF"/>
                </a:solidFill>
                <a:latin typeface="Times New Roman" panose="02020603050405020304" pitchFamily="18" charset="0"/>
                <a:cs typeface="Times New Roman" panose="02020603050405020304" pitchFamily="18" charset="0"/>
              </a:rPr>
              <a:t>∧</a:t>
            </a:r>
          </a:p>
        </p:txBody>
      </p:sp>
      <p:sp>
        <p:nvSpPr>
          <p:cNvPr id="59" name="矩形 58"/>
          <p:cNvSpPr/>
          <p:nvPr/>
        </p:nvSpPr>
        <p:spPr bwMode="auto">
          <a:xfrm>
            <a:off x="453996" y="328612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1</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0" name="矩形 59"/>
          <p:cNvSpPr/>
          <p:nvPr/>
        </p:nvSpPr>
        <p:spPr bwMode="auto">
          <a:xfrm>
            <a:off x="1025500" y="328612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61" name="TextBox 60"/>
          <p:cNvSpPr txBox="1"/>
          <p:nvPr/>
        </p:nvSpPr>
        <p:spPr>
          <a:xfrm>
            <a:off x="71406" y="3454400"/>
            <a:ext cx="357190" cy="307777"/>
          </a:xfrm>
          <a:prstGeom prst="rect">
            <a:avLst/>
          </a:prstGeom>
          <a:noFill/>
        </p:spPr>
        <p:txBody>
          <a:bodyPr wrap="square" lIns="0" tIns="0" rIns="0" bIns="0" rtlCol="0">
            <a:spAutoFit/>
          </a:bodyPr>
          <a:lstStyle/>
          <a:p>
            <a:r>
              <a:rPr lang="en-US" altLang="zh-CN" sz="2000" dirty="0" smtClean="0"/>
              <a:t>1</a:t>
            </a:r>
            <a:endParaRPr lang="zh-CN" altLang="en-US" sz="2000" dirty="0"/>
          </a:p>
        </p:txBody>
      </p:sp>
      <p:sp>
        <p:nvSpPr>
          <p:cNvPr id="62" name="矩形 61"/>
          <p:cNvSpPr/>
          <p:nvPr/>
        </p:nvSpPr>
        <p:spPr bwMode="auto">
          <a:xfrm>
            <a:off x="1454128" y="328612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r>
              <a:rPr lang="zh-CN" altLang="en-US" sz="2000" smtClean="0">
                <a:solidFill>
                  <a:srgbClr val="0000FF"/>
                </a:solidFill>
                <a:latin typeface="Times New Roman" panose="02020603050405020304" pitchFamily="18" charset="0"/>
                <a:cs typeface="Times New Roman" panose="02020603050405020304" pitchFamily="18" charset="0"/>
              </a:rPr>
              <a:t>∧</a:t>
            </a:r>
          </a:p>
        </p:txBody>
      </p:sp>
      <p:sp>
        <p:nvSpPr>
          <p:cNvPr id="77" name="矩形 76"/>
          <p:cNvSpPr/>
          <p:nvPr/>
        </p:nvSpPr>
        <p:spPr bwMode="auto">
          <a:xfrm>
            <a:off x="2214546" y="45005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78" name="矩形 77"/>
          <p:cNvSpPr/>
          <p:nvPr/>
        </p:nvSpPr>
        <p:spPr bwMode="auto">
          <a:xfrm>
            <a:off x="453996" y="435769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baseline="-25000" smtClean="0">
                <a:solidFill>
                  <a:srgbClr val="0000FF"/>
                </a:solidFill>
                <a:latin typeface="Times New Roman" panose="02020603050405020304" pitchFamily="18" charset="0"/>
                <a:cs typeface="Times New Roman" panose="02020603050405020304" pitchFamily="18" charset="0"/>
              </a:rPr>
              <a:t>2</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79" name="矩形 78"/>
          <p:cNvSpPr/>
          <p:nvPr/>
        </p:nvSpPr>
        <p:spPr bwMode="auto">
          <a:xfrm>
            <a:off x="1025500" y="435769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80" name="TextBox 79"/>
          <p:cNvSpPr txBox="1"/>
          <p:nvPr/>
        </p:nvSpPr>
        <p:spPr>
          <a:xfrm>
            <a:off x="71406" y="4525970"/>
            <a:ext cx="357190" cy="307777"/>
          </a:xfrm>
          <a:prstGeom prst="rect">
            <a:avLst/>
          </a:prstGeom>
          <a:noFill/>
        </p:spPr>
        <p:txBody>
          <a:bodyPr wrap="square" lIns="0" tIns="0" rIns="0" bIns="0" rtlCol="0">
            <a:spAutoFit/>
          </a:bodyPr>
          <a:lstStyle/>
          <a:p>
            <a:r>
              <a:rPr lang="en-US" altLang="zh-CN" sz="2000" dirty="0" smtClean="0"/>
              <a:t>2</a:t>
            </a:r>
            <a:endParaRPr lang="zh-CN" altLang="en-US" sz="2000" dirty="0"/>
          </a:p>
        </p:txBody>
      </p:sp>
      <p:sp>
        <p:nvSpPr>
          <p:cNvPr id="81" name="矩形 80"/>
          <p:cNvSpPr/>
          <p:nvPr/>
        </p:nvSpPr>
        <p:spPr bwMode="auto">
          <a:xfrm>
            <a:off x="1454128" y="435769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82" name="矩形 81"/>
          <p:cNvSpPr/>
          <p:nvPr/>
        </p:nvSpPr>
        <p:spPr bwMode="auto">
          <a:xfrm>
            <a:off x="2643174" y="4500570"/>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dirty="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3" name="矩形 82"/>
          <p:cNvSpPr/>
          <p:nvPr/>
        </p:nvSpPr>
        <p:spPr bwMode="auto">
          <a:xfrm>
            <a:off x="3071802" y="45005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4" name="矩形 83"/>
          <p:cNvSpPr/>
          <p:nvPr/>
        </p:nvSpPr>
        <p:spPr bwMode="auto">
          <a:xfrm>
            <a:off x="3500430" y="4500570"/>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85" name="直接箭头连接符 84"/>
          <p:cNvCxnSpPr/>
          <p:nvPr/>
        </p:nvCxnSpPr>
        <p:spPr>
          <a:xfrm>
            <a:off x="1643042" y="4694246"/>
            <a:ext cx="571504"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84" idx="3"/>
            <a:endCxn id="92" idx="1"/>
          </p:cNvCxnSpPr>
          <p:nvPr/>
        </p:nvCxnSpPr>
        <p:spPr>
          <a:xfrm>
            <a:off x="3860430" y="4679165"/>
            <a:ext cx="3566280" cy="1588"/>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92" name="矩形 91"/>
          <p:cNvSpPr/>
          <p:nvPr/>
        </p:nvSpPr>
        <p:spPr bwMode="auto">
          <a:xfrm>
            <a:off x="7426710" y="45005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3" name="矩形 92"/>
          <p:cNvSpPr/>
          <p:nvPr/>
        </p:nvSpPr>
        <p:spPr bwMode="auto">
          <a:xfrm>
            <a:off x="7855338" y="4500570"/>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4" name="矩形 93"/>
          <p:cNvSpPr/>
          <p:nvPr/>
        </p:nvSpPr>
        <p:spPr bwMode="auto">
          <a:xfrm>
            <a:off x="8283966" y="450057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dirty="0" smtClean="0">
                <a:solidFill>
                  <a:srgbClr val="0000FF"/>
                </a:solidFill>
                <a:latin typeface="Times New Roman" panose="02020603050405020304" pitchFamily="18" charset="0"/>
                <a:cs typeface="Times New Roman" panose="02020603050405020304" pitchFamily="18" charset="0"/>
              </a:rPr>
              <a:t>∧</a:t>
            </a:r>
            <a:endParaRPr lang="zh-CN" altLang="en-US" sz="1600" dirty="0">
              <a:solidFill>
                <a:srgbClr val="0000FF"/>
              </a:solidFill>
              <a:latin typeface="Times New Roman" panose="02020603050405020304" pitchFamily="18" charset="0"/>
              <a:cs typeface="Times New Roman" panose="02020603050405020304" pitchFamily="18" charset="0"/>
            </a:endParaRPr>
          </a:p>
        </p:txBody>
      </p:sp>
      <p:sp>
        <p:nvSpPr>
          <p:cNvPr id="95" name="矩形 94"/>
          <p:cNvSpPr/>
          <p:nvPr/>
        </p:nvSpPr>
        <p:spPr bwMode="auto">
          <a:xfrm>
            <a:off x="8712594" y="4500570"/>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smtClean="0">
                <a:solidFill>
                  <a:srgbClr val="0000FF"/>
                </a:solidFill>
                <a:latin typeface="Times New Roman" panose="02020603050405020304" pitchFamily="18" charset="0"/>
                <a:cs typeface="Times New Roman" panose="02020603050405020304" pitchFamily="18" charset="0"/>
              </a:rPr>
              <a:t>∧</a:t>
            </a:r>
          </a:p>
        </p:txBody>
      </p:sp>
      <p:sp>
        <p:nvSpPr>
          <p:cNvPr id="96" name="矩形 95"/>
          <p:cNvSpPr/>
          <p:nvPr/>
        </p:nvSpPr>
        <p:spPr bwMode="auto">
          <a:xfrm>
            <a:off x="2214546" y="557214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7" name="矩形 96"/>
          <p:cNvSpPr/>
          <p:nvPr/>
        </p:nvSpPr>
        <p:spPr bwMode="auto">
          <a:xfrm>
            <a:off x="453996" y="5429264"/>
            <a:ext cx="571504"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baseline="-25000" smtClean="0">
                <a:solidFill>
                  <a:srgbClr val="0000FF"/>
                </a:solidFill>
                <a:latin typeface="Times New Roman" panose="02020603050405020304" pitchFamily="18" charset="0"/>
                <a:cs typeface="Times New Roman" panose="02020603050405020304" pitchFamily="18" charset="0"/>
              </a:rPr>
              <a:t>3</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98" name="矩形 97"/>
          <p:cNvSpPr/>
          <p:nvPr/>
        </p:nvSpPr>
        <p:spPr bwMode="auto">
          <a:xfrm>
            <a:off x="1025500" y="542926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99" name="TextBox 98"/>
          <p:cNvSpPr txBox="1"/>
          <p:nvPr/>
        </p:nvSpPr>
        <p:spPr>
          <a:xfrm>
            <a:off x="71406" y="5597540"/>
            <a:ext cx="357190" cy="307777"/>
          </a:xfrm>
          <a:prstGeom prst="rect">
            <a:avLst/>
          </a:prstGeom>
          <a:noFill/>
        </p:spPr>
        <p:txBody>
          <a:bodyPr wrap="square" lIns="0" tIns="0" rIns="0" bIns="0" rtlCol="0">
            <a:spAutoFit/>
          </a:bodyPr>
          <a:lstStyle/>
          <a:p>
            <a:r>
              <a:rPr lang="en-US" altLang="zh-CN" sz="2000" dirty="0" smtClean="0"/>
              <a:t>3</a:t>
            </a:r>
            <a:endParaRPr lang="zh-CN" altLang="en-US" sz="2000" dirty="0"/>
          </a:p>
        </p:txBody>
      </p:sp>
      <p:sp>
        <p:nvSpPr>
          <p:cNvPr id="100" name="矩形 99"/>
          <p:cNvSpPr/>
          <p:nvPr/>
        </p:nvSpPr>
        <p:spPr bwMode="auto">
          <a:xfrm>
            <a:off x="1454128" y="5429264"/>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101" name="矩形 100"/>
          <p:cNvSpPr/>
          <p:nvPr/>
        </p:nvSpPr>
        <p:spPr bwMode="auto">
          <a:xfrm>
            <a:off x="2643174" y="5572140"/>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02" name="矩形 101"/>
          <p:cNvSpPr/>
          <p:nvPr/>
        </p:nvSpPr>
        <p:spPr bwMode="auto">
          <a:xfrm>
            <a:off x="3071802" y="557214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dirty="0" smtClean="0">
                <a:solidFill>
                  <a:srgbClr val="0000FF"/>
                </a:solidFill>
                <a:latin typeface="Times New Roman" panose="02020603050405020304" pitchFamily="18" charset="0"/>
                <a:cs typeface="Times New Roman" panose="02020603050405020304" pitchFamily="18" charset="0"/>
              </a:rPr>
              <a:t>∧</a:t>
            </a:r>
            <a:endParaRPr lang="zh-CN" altLang="en-US" sz="1600" dirty="0">
              <a:solidFill>
                <a:srgbClr val="0000FF"/>
              </a:solidFill>
              <a:latin typeface="Times New Roman" panose="02020603050405020304" pitchFamily="18" charset="0"/>
              <a:cs typeface="Times New Roman" panose="02020603050405020304" pitchFamily="18" charset="0"/>
            </a:endParaRPr>
          </a:p>
        </p:txBody>
      </p:sp>
      <p:sp>
        <p:nvSpPr>
          <p:cNvPr id="103" name="矩形 102"/>
          <p:cNvSpPr/>
          <p:nvPr/>
        </p:nvSpPr>
        <p:spPr bwMode="auto">
          <a:xfrm>
            <a:off x="3500430" y="5572140"/>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104" name="直接箭头连接符 103"/>
          <p:cNvCxnSpPr/>
          <p:nvPr/>
        </p:nvCxnSpPr>
        <p:spPr>
          <a:xfrm>
            <a:off x="1643042" y="5765816"/>
            <a:ext cx="571504"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a:off x="3643306" y="5765816"/>
            <a:ext cx="571504"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06" name="矩形 105"/>
          <p:cNvSpPr/>
          <p:nvPr/>
        </p:nvSpPr>
        <p:spPr bwMode="auto">
          <a:xfrm>
            <a:off x="4214810" y="557214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07" name="矩形 106"/>
          <p:cNvSpPr/>
          <p:nvPr/>
        </p:nvSpPr>
        <p:spPr bwMode="auto">
          <a:xfrm>
            <a:off x="4643438" y="5572140"/>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08" name="矩形 107"/>
          <p:cNvSpPr/>
          <p:nvPr/>
        </p:nvSpPr>
        <p:spPr bwMode="auto">
          <a:xfrm>
            <a:off x="5072066" y="557214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dirty="0" smtClean="0">
                <a:solidFill>
                  <a:srgbClr val="0000FF"/>
                </a:solidFill>
                <a:latin typeface="Times New Roman" panose="02020603050405020304" pitchFamily="18" charset="0"/>
                <a:cs typeface="Times New Roman" panose="02020603050405020304" pitchFamily="18" charset="0"/>
              </a:rPr>
              <a:t>∧</a:t>
            </a:r>
            <a:endParaRPr lang="zh-CN" altLang="en-US" sz="1600" dirty="0">
              <a:solidFill>
                <a:srgbClr val="0000FF"/>
              </a:solidFill>
              <a:latin typeface="Times New Roman" panose="02020603050405020304" pitchFamily="18" charset="0"/>
              <a:cs typeface="Times New Roman" panose="02020603050405020304" pitchFamily="18" charset="0"/>
            </a:endParaRPr>
          </a:p>
        </p:txBody>
      </p:sp>
      <p:sp>
        <p:nvSpPr>
          <p:cNvPr id="109" name="矩形 108"/>
          <p:cNvSpPr/>
          <p:nvPr/>
        </p:nvSpPr>
        <p:spPr bwMode="auto">
          <a:xfrm>
            <a:off x="5500694" y="5572140"/>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110" name="直接箭头连接符 109"/>
          <p:cNvCxnSpPr/>
          <p:nvPr/>
        </p:nvCxnSpPr>
        <p:spPr>
          <a:xfrm>
            <a:off x="5643570" y="5765816"/>
            <a:ext cx="571504" cy="0"/>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11" name="矩形 110"/>
          <p:cNvSpPr/>
          <p:nvPr/>
        </p:nvSpPr>
        <p:spPr bwMode="auto">
          <a:xfrm>
            <a:off x="6215074" y="557214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12" name="矩形 111"/>
          <p:cNvSpPr/>
          <p:nvPr/>
        </p:nvSpPr>
        <p:spPr bwMode="auto">
          <a:xfrm>
            <a:off x="6643702" y="5572140"/>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13" name="矩形 112"/>
          <p:cNvSpPr/>
          <p:nvPr/>
        </p:nvSpPr>
        <p:spPr bwMode="auto">
          <a:xfrm>
            <a:off x="7072330" y="5572140"/>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dirty="0" smtClean="0">
                <a:solidFill>
                  <a:srgbClr val="0000FF"/>
                </a:solidFill>
                <a:latin typeface="Times New Roman" panose="02020603050405020304" pitchFamily="18" charset="0"/>
                <a:cs typeface="Times New Roman" panose="02020603050405020304" pitchFamily="18" charset="0"/>
              </a:rPr>
              <a:t>∧</a:t>
            </a:r>
            <a:endParaRPr lang="zh-CN" altLang="en-US" sz="1600" dirty="0">
              <a:solidFill>
                <a:srgbClr val="0000FF"/>
              </a:solidFill>
              <a:latin typeface="Times New Roman" panose="02020603050405020304" pitchFamily="18" charset="0"/>
              <a:cs typeface="Times New Roman" panose="02020603050405020304" pitchFamily="18" charset="0"/>
            </a:endParaRPr>
          </a:p>
        </p:txBody>
      </p:sp>
      <p:sp>
        <p:nvSpPr>
          <p:cNvPr id="114" name="矩形 113"/>
          <p:cNvSpPr/>
          <p:nvPr/>
        </p:nvSpPr>
        <p:spPr bwMode="auto">
          <a:xfrm>
            <a:off x="7500958" y="5572140"/>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smtClean="0">
                <a:solidFill>
                  <a:srgbClr val="0000FF"/>
                </a:solidFill>
                <a:latin typeface="Times New Roman" panose="02020603050405020304" pitchFamily="18" charset="0"/>
                <a:cs typeface="Times New Roman" panose="02020603050405020304" pitchFamily="18" charset="0"/>
              </a:rPr>
              <a:t>∧</a:t>
            </a:r>
          </a:p>
        </p:txBody>
      </p:sp>
      <p:sp>
        <p:nvSpPr>
          <p:cNvPr id="117" name="TextBox 116"/>
          <p:cNvSpPr txBox="1"/>
          <p:nvPr/>
        </p:nvSpPr>
        <p:spPr>
          <a:xfrm>
            <a:off x="857224" y="1714488"/>
            <a:ext cx="642942" cy="338554"/>
          </a:xfrm>
          <a:prstGeom prst="rect">
            <a:avLst/>
          </a:prstGeom>
          <a:noFill/>
        </p:spPr>
        <p:txBody>
          <a:bodyPr wrap="square" rtlCol="0">
            <a:spAutoFit/>
          </a:bodyPr>
          <a:lstStyle/>
          <a:p>
            <a:r>
              <a:rPr lang="zh-CN" altLang="en-US" sz="1600" smtClean="0">
                <a:latin typeface="微软雅黑" panose="020B0503020204020204" charset="-122"/>
                <a:ea typeface="微软雅黑" panose="020B0503020204020204" charset="-122"/>
              </a:rPr>
              <a:t>入边</a:t>
            </a:r>
            <a:endParaRPr lang="zh-CN" altLang="en-US" sz="1600"/>
          </a:p>
        </p:txBody>
      </p:sp>
      <p:sp>
        <p:nvSpPr>
          <p:cNvPr id="118" name="TextBox 117"/>
          <p:cNvSpPr txBox="1"/>
          <p:nvPr/>
        </p:nvSpPr>
        <p:spPr>
          <a:xfrm>
            <a:off x="1357290" y="1714488"/>
            <a:ext cx="642942" cy="338554"/>
          </a:xfrm>
          <a:prstGeom prst="rect">
            <a:avLst/>
          </a:prstGeom>
          <a:noFill/>
        </p:spPr>
        <p:txBody>
          <a:bodyPr wrap="square" rtlCol="0">
            <a:spAutoFit/>
          </a:bodyPr>
          <a:lstStyle/>
          <a:p>
            <a:r>
              <a:rPr lang="zh-CN" altLang="en-US" sz="1600" smtClean="0">
                <a:latin typeface="微软雅黑" panose="020B0503020204020204" charset="-122"/>
                <a:ea typeface="微软雅黑" panose="020B0503020204020204" charset="-122"/>
              </a:rPr>
              <a:t>出边</a:t>
            </a:r>
            <a:endParaRPr lang="zh-CN" altLang="en-US" sz="1600"/>
          </a:p>
        </p:txBody>
      </p:sp>
      <p:cxnSp>
        <p:nvCxnSpPr>
          <p:cNvPr id="123" name="直接箭头连接符 122"/>
          <p:cNvCxnSpPr>
            <a:endCxn id="102" idx="0"/>
          </p:cNvCxnSpPr>
          <p:nvPr/>
        </p:nvCxnSpPr>
        <p:spPr>
          <a:xfrm rot="5400000">
            <a:off x="2821769" y="5107793"/>
            <a:ext cx="928694"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rot="5400000">
            <a:off x="1000100" y="2857496"/>
            <a:ext cx="428628"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1214414" y="3071810"/>
            <a:ext cx="2071702"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a:endCxn id="83" idx="0"/>
          </p:cNvCxnSpPr>
          <p:nvPr/>
        </p:nvCxnSpPr>
        <p:spPr>
          <a:xfrm rot="5400000">
            <a:off x="2571736" y="3786190"/>
            <a:ext cx="1428760"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5400000">
            <a:off x="993114" y="3831276"/>
            <a:ext cx="468000"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V="1">
            <a:off x="1223852" y="4071942"/>
            <a:ext cx="3636000" cy="0"/>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a:endCxn id="49" idx="2"/>
          </p:cNvCxnSpPr>
          <p:nvPr/>
        </p:nvCxnSpPr>
        <p:spPr>
          <a:xfrm rot="16200000" flipV="1">
            <a:off x="4180777" y="3393281"/>
            <a:ext cx="1357322" cy="0"/>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a:endCxn id="108" idx="0"/>
          </p:cNvCxnSpPr>
          <p:nvPr/>
        </p:nvCxnSpPr>
        <p:spPr>
          <a:xfrm rot="5400000">
            <a:off x="3786182" y="4071942"/>
            <a:ext cx="3000396"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rot="5400000">
            <a:off x="1021776" y="4986984"/>
            <a:ext cx="468000"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V="1">
            <a:off x="1239814" y="5207012"/>
            <a:ext cx="5618202" cy="0"/>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a:endCxn id="54" idx="2"/>
          </p:cNvCxnSpPr>
          <p:nvPr/>
        </p:nvCxnSpPr>
        <p:spPr>
          <a:xfrm rot="5400000" flipH="1" flipV="1">
            <a:off x="5609537" y="3964785"/>
            <a:ext cx="2500330" cy="0"/>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a:endCxn id="113" idx="0"/>
          </p:cNvCxnSpPr>
          <p:nvPr/>
        </p:nvCxnSpPr>
        <p:spPr>
          <a:xfrm rot="5400000">
            <a:off x="5786446" y="4071942"/>
            <a:ext cx="3000396"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rot="5400000">
            <a:off x="996376" y="6051726"/>
            <a:ext cx="468000"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1214414" y="6271754"/>
            <a:ext cx="6858048" cy="0"/>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a:endCxn id="93" idx="2"/>
          </p:cNvCxnSpPr>
          <p:nvPr/>
        </p:nvCxnSpPr>
        <p:spPr>
          <a:xfrm rot="16200000" flipV="1">
            <a:off x="7357520" y="5571578"/>
            <a:ext cx="1428760" cy="1124"/>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rot="10800000" flipV="1">
            <a:off x="2428860" y="928670"/>
            <a:ext cx="1214446" cy="1000132"/>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rot="19285995">
            <a:off x="2029460" y="959373"/>
            <a:ext cx="1643074"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十字链表</a:t>
            </a:r>
            <a:endParaRPr lang="zh-CN" altLang="en-US" sz="2000"/>
          </a:p>
        </p:txBody>
      </p:sp>
      <p:sp>
        <p:nvSpPr>
          <p:cNvPr id="161" name="TextBox 160"/>
          <p:cNvSpPr txBox="1"/>
          <p:nvPr/>
        </p:nvSpPr>
        <p:spPr>
          <a:xfrm>
            <a:off x="8018538" y="2714620"/>
            <a:ext cx="553998" cy="1428760"/>
          </a:xfrm>
          <a:prstGeom prst="rect">
            <a:avLst/>
          </a:prstGeom>
          <a:noFill/>
        </p:spPr>
        <p:txBody>
          <a:bodyPr vert="eaVert" wrap="square" rtlCol="0">
            <a:spAutoFit/>
          </a:bodyPr>
          <a:lstStyle/>
          <a:p>
            <a:r>
              <a:rPr lang="zh-CN" altLang="en-US" smtClean="0">
                <a:solidFill>
                  <a:srgbClr val="C00000"/>
                </a:solidFill>
                <a:latin typeface="楷体" panose="02010609060101010101" pitchFamily="49" charset="-122"/>
                <a:ea typeface="楷体" panose="02010609060101010101" pitchFamily="49" charset="-122"/>
              </a:rPr>
              <a:t>创建完毕</a:t>
            </a:r>
            <a:endParaRPr lang="zh-CN" altLang="en-US">
              <a:solidFill>
                <a:srgbClr val="C00000"/>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44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3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2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3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3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4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4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4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5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5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5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9" grpId="0" bldLvl="0" animBg="1"/>
      <p:bldP spid="50" grpId="0" bldLvl="0" animBg="1"/>
      <p:bldP spid="51" grpId="0" bldLvl="0" animBg="1"/>
      <p:bldP spid="53" grpId="0" bldLvl="0" animBg="1"/>
      <p:bldP spid="54" grpId="0" bldLvl="0" animBg="1"/>
      <p:bldP spid="55" grpId="0" bldLvl="0" animBg="1"/>
      <p:bldP spid="56" grpId="0" bldLvl="0" animBg="1"/>
      <p:bldP spid="77" grpId="0" bldLvl="0" animBg="1"/>
      <p:bldP spid="82" grpId="0" bldLvl="0" animBg="1"/>
      <p:bldP spid="83" grpId="0" bldLvl="0" animBg="1"/>
      <p:bldP spid="84" grpId="0" bldLvl="0" animBg="1"/>
      <p:bldP spid="92" grpId="0" bldLvl="0" animBg="1"/>
      <p:bldP spid="93" grpId="0" bldLvl="0" animBg="1"/>
      <p:bldP spid="94" grpId="0" bldLvl="0" animBg="1"/>
      <p:bldP spid="95" grpId="0" bldLvl="0" animBg="1"/>
      <p:bldP spid="96" grpId="0" bldLvl="0" animBg="1"/>
      <p:bldP spid="101" grpId="0" bldLvl="0" animBg="1"/>
      <p:bldP spid="102" grpId="0" bldLvl="0" animBg="1"/>
      <p:bldP spid="103" grpId="0" bldLvl="0" animBg="1"/>
      <p:bldP spid="106" grpId="0" bldLvl="0" animBg="1"/>
      <p:bldP spid="107" grpId="0" bldLvl="0" animBg="1"/>
      <p:bldP spid="108" grpId="0" bldLvl="0" animBg="1"/>
      <p:bldP spid="109" grpId="0" bldLvl="0" animBg="1"/>
      <p:bldP spid="111" grpId="0" bldLvl="0" animBg="1"/>
      <p:bldP spid="112" grpId="0" bldLvl="0" animBg="1"/>
      <p:bldP spid="113" grpId="0" bldLvl="0" animBg="1"/>
      <p:bldP spid="114" grpId="0" bldLvl="0" animBg="1"/>
      <p:bldP spid="16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500042"/>
            <a:ext cx="2714644"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邻接多重表</a:t>
            </a:r>
          </a:p>
        </p:txBody>
      </p:sp>
      <p:sp>
        <p:nvSpPr>
          <p:cNvPr id="4" name="TextBox 3"/>
          <p:cNvSpPr txBox="1"/>
          <p:nvPr/>
        </p:nvSpPr>
        <p:spPr>
          <a:xfrm>
            <a:off x="571472" y="1357298"/>
            <a:ext cx="8001056" cy="830997"/>
          </a:xfrm>
          <a:prstGeom prst="rect">
            <a:avLst/>
          </a:prstGeom>
          <a:noFill/>
        </p:spPr>
        <p:txBody>
          <a:bodyPr wrap="square" rtlCol="0">
            <a:spAutoFit/>
          </a:bodyPr>
          <a:lstStyle/>
          <a:p>
            <a:pPr algn="l"/>
            <a:r>
              <a:rPr lang="zh-CN" altLang="en-US" smtClean="0">
                <a:latin typeface="楷体" panose="02010609060101010101" pitchFamily="49" charset="-122"/>
                <a:ea typeface="楷体" panose="02010609060101010101" pitchFamily="49" charset="-122"/>
              </a:rPr>
              <a:t>    邻接多重表是</a:t>
            </a:r>
            <a:r>
              <a:rPr lang="zh-CN" altLang="en-US" smtClean="0">
                <a:solidFill>
                  <a:srgbClr val="FF00FF"/>
                </a:solidFill>
                <a:latin typeface="楷体" panose="02010609060101010101" pitchFamily="49" charset="-122"/>
                <a:ea typeface="楷体" panose="02010609060101010101" pitchFamily="49" charset="-122"/>
              </a:rPr>
              <a:t>无向图</a:t>
            </a:r>
            <a:r>
              <a:rPr lang="zh-CN" altLang="en-US" smtClean="0">
                <a:latin typeface="楷体" panose="02010609060101010101" pitchFamily="49" charset="-122"/>
                <a:ea typeface="楷体" panose="02010609060101010101" pitchFamily="49" charset="-122"/>
              </a:rPr>
              <a:t>的另外一种存储结构，与十字链表类似。</a:t>
            </a:r>
            <a:endParaRPr lang="zh-CN" altLang="en-US">
              <a:latin typeface="楷体" panose="02010609060101010101" pitchFamily="49" charset="-122"/>
              <a:ea typeface="楷体" panose="02010609060101010101" pitchFamily="49" charset="-122"/>
            </a:endParaRPr>
          </a:p>
        </p:txBody>
      </p:sp>
      <p:grpSp>
        <p:nvGrpSpPr>
          <p:cNvPr id="28" name="组合 27"/>
          <p:cNvGrpSpPr/>
          <p:nvPr/>
        </p:nvGrpSpPr>
        <p:grpSpPr>
          <a:xfrm>
            <a:off x="500034" y="2643182"/>
            <a:ext cx="8215370" cy="2857520"/>
            <a:chOff x="500034" y="2643182"/>
            <a:chExt cx="8215370" cy="2857520"/>
          </a:xfrm>
        </p:grpSpPr>
        <p:sp>
          <p:nvSpPr>
            <p:cNvPr id="6" name="矩形 5"/>
            <p:cNvSpPr/>
            <p:nvPr/>
          </p:nvSpPr>
          <p:spPr bwMode="auto">
            <a:xfrm>
              <a:off x="500034" y="3213573"/>
              <a:ext cx="928694"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data</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7" name="矩形 6"/>
            <p:cNvSpPr/>
            <p:nvPr/>
          </p:nvSpPr>
          <p:spPr bwMode="auto">
            <a:xfrm>
              <a:off x="1428728" y="3210201"/>
              <a:ext cx="1285884"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firstedge</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000100" y="2643182"/>
              <a:ext cx="1785950" cy="430887"/>
            </a:xfrm>
            <a:prstGeom prst="rect">
              <a:avLst/>
            </a:prstGeom>
            <a:noFill/>
          </p:spPr>
          <p:txBody>
            <a:bodyPr wrap="square" rtlCol="0">
              <a:spAutoFit/>
            </a:bodyPr>
            <a:lstStyle/>
            <a:p>
              <a:pPr algn="l"/>
              <a:r>
                <a:rPr lang="zh-CN" altLang="en-US" sz="2200" smtClean="0">
                  <a:latin typeface="楷体" panose="02010609060101010101" pitchFamily="49" charset="-122"/>
                  <a:ea typeface="楷体" panose="02010609060101010101" pitchFamily="49" charset="-122"/>
                </a:rPr>
                <a:t>头结点类型</a:t>
              </a:r>
              <a:endParaRPr lang="zh-CN" altLang="en-US" sz="2200">
                <a:latin typeface="楷体" panose="02010609060101010101" pitchFamily="49" charset="-122"/>
                <a:ea typeface="楷体" panose="02010609060101010101" pitchFamily="49" charset="-122"/>
              </a:endParaRPr>
            </a:p>
          </p:txBody>
        </p:sp>
        <p:sp>
          <p:nvSpPr>
            <p:cNvPr id="10" name="矩形 9"/>
            <p:cNvSpPr/>
            <p:nvPr/>
          </p:nvSpPr>
          <p:spPr bwMode="auto">
            <a:xfrm>
              <a:off x="3921752" y="3212460"/>
              <a:ext cx="928694"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ivex</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1" name="矩形 10"/>
            <p:cNvSpPr/>
            <p:nvPr/>
          </p:nvSpPr>
          <p:spPr bwMode="auto">
            <a:xfrm>
              <a:off x="4850446" y="3212460"/>
              <a:ext cx="936000"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ilink</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2" name="矩形 11"/>
            <p:cNvSpPr/>
            <p:nvPr/>
          </p:nvSpPr>
          <p:spPr bwMode="auto">
            <a:xfrm>
              <a:off x="5786446" y="3212460"/>
              <a:ext cx="1000132"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jvex</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5214942" y="2645441"/>
              <a:ext cx="1785950" cy="430887"/>
            </a:xfrm>
            <a:prstGeom prst="rect">
              <a:avLst/>
            </a:prstGeom>
            <a:noFill/>
          </p:spPr>
          <p:txBody>
            <a:bodyPr wrap="square" rtlCol="0">
              <a:spAutoFit/>
            </a:bodyPr>
            <a:lstStyle/>
            <a:p>
              <a:pPr algn="l"/>
              <a:r>
                <a:rPr lang="zh-CN" altLang="en-US" sz="2200" smtClean="0">
                  <a:latin typeface="楷体" panose="02010609060101010101" pitchFamily="49" charset="-122"/>
                  <a:ea typeface="楷体" panose="02010609060101010101" pitchFamily="49" charset="-122"/>
                </a:rPr>
                <a:t>边结点类型</a:t>
              </a:r>
              <a:endParaRPr lang="zh-CN" altLang="en-US" sz="2200">
                <a:latin typeface="楷体" panose="02010609060101010101" pitchFamily="49" charset="-122"/>
                <a:ea typeface="楷体" panose="02010609060101010101" pitchFamily="49" charset="-122"/>
              </a:endParaRPr>
            </a:p>
          </p:txBody>
        </p:sp>
        <p:sp>
          <p:nvSpPr>
            <p:cNvPr id="14" name="矩形 13"/>
            <p:cNvSpPr/>
            <p:nvPr/>
          </p:nvSpPr>
          <p:spPr bwMode="auto">
            <a:xfrm>
              <a:off x="6786578" y="3212460"/>
              <a:ext cx="936000"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jlink</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5" name="矩形 14"/>
            <p:cNvSpPr/>
            <p:nvPr/>
          </p:nvSpPr>
          <p:spPr bwMode="auto">
            <a:xfrm>
              <a:off x="7715272" y="3212460"/>
              <a:ext cx="1000132"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weight</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714348" y="3786190"/>
              <a:ext cx="461665" cy="1214446"/>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顶点信息</a:t>
              </a:r>
              <a:endParaRPr lang="zh-CN" altLang="en-US" sz="1800">
                <a:latin typeface="微软雅黑" panose="020B0503020204020204" charset="-122"/>
                <a:ea typeface="微软雅黑" panose="020B0503020204020204" charset="-122"/>
              </a:endParaRPr>
            </a:p>
          </p:txBody>
        </p:sp>
        <p:sp>
          <p:nvSpPr>
            <p:cNvPr id="17" name="TextBox 16"/>
            <p:cNvSpPr txBox="1"/>
            <p:nvPr/>
          </p:nvSpPr>
          <p:spPr>
            <a:xfrm>
              <a:off x="1643042" y="3857628"/>
              <a:ext cx="738664" cy="1357322"/>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第一条依附该顶点的边</a:t>
              </a:r>
              <a:endParaRPr lang="zh-CN" altLang="en-US" sz="1800">
                <a:latin typeface="微软雅黑" panose="020B0503020204020204" charset="-122"/>
                <a:ea typeface="微软雅黑" panose="020B0503020204020204" charset="-122"/>
              </a:endParaRPr>
            </a:p>
          </p:txBody>
        </p:sp>
        <p:sp>
          <p:nvSpPr>
            <p:cNvPr id="19" name="TextBox 18"/>
            <p:cNvSpPr txBox="1"/>
            <p:nvPr/>
          </p:nvSpPr>
          <p:spPr>
            <a:xfrm>
              <a:off x="4181777" y="3714752"/>
              <a:ext cx="461665" cy="1214446"/>
            </a:xfrm>
            <a:prstGeom prst="rect">
              <a:avLst/>
            </a:prstGeom>
            <a:noFill/>
          </p:spPr>
          <p:txBody>
            <a:bodyPr vert="eaVert" wrap="square" rtlCol="0">
              <a:spAutoFit/>
            </a:bodyPr>
            <a:lstStyle/>
            <a:p>
              <a:pPr algn="l"/>
              <a:r>
                <a:rPr lang="zh-CN" altLang="en-US" sz="1800" smtClean="0">
                  <a:ea typeface="微软雅黑" panose="020B0503020204020204" charset="-122"/>
                  <a:cs typeface="Times New Roman" panose="02020603050405020304" pitchFamily="18" charset="0"/>
                </a:rPr>
                <a:t>边的顶点 </a:t>
              </a:r>
              <a:r>
                <a:rPr lang="en-US" altLang="zh-CN" sz="1800" i="1" smtClean="0">
                  <a:ea typeface="微软雅黑" panose="020B0503020204020204" charset="-122"/>
                  <a:cs typeface="Times New Roman" panose="02020603050405020304" pitchFamily="18" charset="0"/>
                </a:rPr>
                <a:t>i</a:t>
              </a:r>
              <a:endParaRPr lang="zh-CN" altLang="en-US" sz="1800" i="1">
                <a:ea typeface="微软雅黑" panose="020B0503020204020204" charset="-122"/>
                <a:cs typeface="Times New Roman" panose="02020603050405020304" pitchFamily="18" charset="0"/>
              </a:endParaRPr>
            </a:p>
          </p:txBody>
        </p:sp>
        <p:sp>
          <p:nvSpPr>
            <p:cNvPr id="20" name="TextBox 19"/>
            <p:cNvSpPr txBox="1"/>
            <p:nvPr/>
          </p:nvSpPr>
          <p:spPr>
            <a:xfrm>
              <a:off x="6072202" y="3714752"/>
              <a:ext cx="461665" cy="1285884"/>
            </a:xfrm>
            <a:prstGeom prst="rect">
              <a:avLst/>
            </a:prstGeom>
            <a:noFill/>
          </p:spPr>
          <p:txBody>
            <a:bodyPr vert="eaVert" wrap="square" rtlCol="0">
              <a:spAutoFit/>
            </a:bodyPr>
            <a:lstStyle/>
            <a:p>
              <a:pPr algn="l"/>
              <a:r>
                <a:rPr lang="zh-CN" altLang="en-US" sz="1800" smtClean="0">
                  <a:ea typeface="微软雅黑" panose="020B0503020204020204" charset="-122"/>
                  <a:cs typeface="Times New Roman" panose="02020603050405020304" pitchFamily="18" charset="0"/>
                </a:rPr>
                <a:t>边的顶点 </a:t>
              </a:r>
              <a:r>
                <a:rPr lang="en-US" altLang="zh-CN" sz="1800" i="1" smtClean="0">
                  <a:ea typeface="微软雅黑" panose="020B0503020204020204" charset="-122"/>
                  <a:cs typeface="Times New Roman" panose="02020603050405020304" pitchFamily="18" charset="0"/>
                </a:rPr>
                <a:t>j</a:t>
              </a:r>
              <a:endParaRPr lang="zh-CN" altLang="en-US" sz="1800" i="1">
                <a:ea typeface="微软雅黑" panose="020B0503020204020204" charset="-122"/>
                <a:cs typeface="Times New Roman" panose="02020603050405020304" pitchFamily="18" charset="0"/>
              </a:endParaRPr>
            </a:p>
          </p:txBody>
        </p:sp>
        <p:sp>
          <p:nvSpPr>
            <p:cNvPr id="21" name="TextBox 20"/>
            <p:cNvSpPr txBox="1"/>
            <p:nvPr/>
          </p:nvSpPr>
          <p:spPr>
            <a:xfrm>
              <a:off x="4976347" y="3714752"/>
              <a:ext cx="738664" cy="1785950"/>
            </a:xfrm>
            <a:prstGeom prst="rect">
              <a:avLst/>
            </a:prstGeom>
            <a:noFill/>
          </p:spPr>
          <p:txBody>
            <a:bodyPr vert="eaVert" wrap="square" rtlCol="0">
              <a:spAutoFit/>
            </a:bodyPr>
            <a:lstStyle/>
            <a:p>
              <a:pPr algn="l"/>
              <a:r>
                <a:rPr lang="zh-CN" altLang="en-US" sz="1800" smtClean="0">
                  <a:ea typeface="微软雅黑" panose="020B0503020204020204" charset="-122"/>
                  <a:cs typeface="Times New Roman" panose="02020603050405020304" pitchFamily="18" charset="0"/>
                </a:rPr>
                <a:t>下一条依附于顶点 </a:t>
              </a:r>
              <a:r>
                <a:rPr lang="en-US" sz="1800" i="1" smtClean="0">
                  <a:ea typeface="微软雅黑" panose="020B0503020204020204" charset="-122"/>
                  <a:cs typeface="Times New Roman" panose="02020603050405020304" pitchFamily="18" charset="0"/>
                </a:rPr>
                <a:t>i </a:t>
              </a:r>
              <a:r>
                <a:rPr lang="zh-CN" altLang="en-US" sz="1800" smtClean="0">
                  <a:ea typeface="微软雅黑" panose="020B0503020204020204" charset="-122"/>
                  <a:cs typeface="Times New Roman" panose="02020603050405020304" pitchFamily="18" charset="0"/>
                </a:rPr>
                <a:t>的边结点</a:t>
              </a:r>
              <a:endParaRPr lang="zh-CN" altLang="en-US" sz="1800">
                <a:ea typeface="微软雅黑" panose="020B0503020204020204" charset="-122"/>
                <a:cs typeface="Times New Roman" panose="02020603050405020304" pitchFamily="18" charset="0"/>
              </a:endParaRPr>
            </a:p>
          </p:txBody>
        </p:sp>
        <p:sp>
          <p:nvSpPr>
            <p:cNvPr id="23" name="TextBox 22"/>
            <p:cNvSpPr txBox="1"/>
            <p:nvPr/>
          </p:nvSpPr>
          <p:spPr>
            <a:xfrm>
              <a:off x="8021924" y="3714752"/>
              <a:ext cx="461665" cy="1000132"/>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边的权</a:t>
              </a:r>
              <a:endParaRPr lang="zh-CN" altLang="en-US" sz="1800">
                <a:latin typeface="微软雅黑" panose="020B0503020204020204" charset="-122"/>
                <a:ea typeface="微软雅黑" panose="020B0503020204020204" charset="-122"/>
              </a:endParaRPr>
            </a:p>
          </p:txBody>
        </p:sp>
        <p:sp>
          <p:nvSpPr>
            <p:cNvPr id="24" name="矩形 23"/>
            <p:cNvSpPr/>
            <p:nvPr/>
          </p:nvSpPr>
          <p:spPr bwMode="auto">
            <a:xfrm>
              <a:off x="3237752" y="3212460"/>
              <a:ext cx="684000" cy="432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mark</a:t>
              </a:r>
              <a:endParaRPr lang="zh-CN" altLang="en-US" sz="2000" i="1">
                <a:solidFill>
                  <a:srgbClr val="0000FF"/>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3395955" y="3714752"/>
              <a:ext cx="461665" cy="1214446"/>
            </a:xfrm>
            <a:prstGeom prst="rect">
              <a:avLst/>
            </a:prstGeom>
            <a:noFill/>
          </p:spPr>
          <p:txBody>
            <a:bodyPr vert="eaVert" wrap="square" rtlCol="0">
              <a:spAutoFit/>
            </a:bodyPr>
            <a:lstStyle/>
            <a:p>
              <a:pPr algn="l"/>
              <a:r>
                <a:rPr lang="zh-CN" altLang="en-US" sz="1800" smtClean="0">
                  <a:latin typeface="微软雅黑" panose="020B0503020204020204" charset="-122"/>
                  <a:ea typeface="微软雅黑" panose="020B0503020204020204" charset="-122"/>
                </a:rPr>
                <a:t>标志域</a:t>
              </a:r>
              <a:endParaRPr lang="zh-CN" altLang="en-US" sz="1800">
                <a:latin typeface="微软雅黑" panose="020B0503020204020204" charset="-122"/>
                <a:ea typeface="微软雅黑" panose="020B0503020204020204" charset="-122"/>
              </a:endParaRPr>
            </a:p>
          </p:txBody>
        </p:sp>
        <p:sp>
          <p:nvSpPr>
            <p:cNvPr id="27" name="TextBox 26"/>
            <p:cNvSpPr txBox="1"/>
            <p:nvPr/>
          </p:nvSpPr>
          <p:spPr>
            <a:xfrm>
              <a:off x="6905174" y="3714752"/>
              <a:ext cx="738664" cy="1785950"/>
            </a:xfrm>
            <a:prstGeom prst="rect">
              <a:avLst/>
            </a:prstGeom>
            <a:noFill/>
          </p:spPr>
          <p:txBody>
            <a:bodyPr vert="eaVert" wrap="square" rtlCol="0">
              <a:spAutoFit/>
            </a:bodyPr>
            <a:lstStyle/>
            <a:p>
              <a:pPr algn="l"/>
              <a:r>
                <a:rPr lang="zh-CN" altLang="en-US" sz="1800" smtClean="0">
                  <a:ea typeface="微软雅黑" panose="020B0503020204020204" charset="-122"/>
                  <a:cs typeface="Times New Roman" panose="02020603050405020304" pitchFamily="18" charset="0"/>
                </a:rPr>
                <a:t>下一条依附于顶点  </a:t>
              </a:r>
              <a:r>
                <a:rPr lang="en-US" altLang="zh-CN" sz="1800" i="1" smtClean="0">
                  <a:ea typeface="微软雅黑" panose="020B0503020204020204" charset="-122"/>
                  <a:cs typeface="Times New Roman" panose="02020603050405020304" pitchFamily="18" charset="0"/>
                </a:rPr>
                <a:t>j</a:t>
              </a:r>
              <a:r>
                <a:rPr lang="en-US" sz="1800" i="1" smtClean="0">
                  <a:ea typeface="微软雅黑" panose="020B0503020204020204" charset="-122"/>
                  <a:cs typeface="Times New Roman" panose="02020603050405020304" pitchFamily="18" charset="0"/>
                </a:rPr>
                <a:t> </a:t>
              </a:r>
              <a:r>
                <a:rPr lang="zh-CN" altLang="en-US" sz="1800" smtClean="0">
                  <a:ea typeface="微软雅黑" panose="020B0503020204020204" charset="-122"/>
                  <a:cs typeface="Times New Roman" panose="02020603050405020304" pitchFamily="18" charset="0"/>
                </a:rPr>
                <a:t>的边结点</a:t>
              </a:r>
              <a:endParaRPr lang="zh-CN" altLang="en-US" sz="1800">
                <a:ea typeface="微软雅黑" panose="020B0503020204020204" charset="-122"/>
                <a:cs typeface="Times New Roman" panose="02020603050405020304" pitchFamily="18" charset="0"/>
              </a:endParaRPr>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45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组合 142"/>
          <p:cNvGrpSpPr/>
          <p:nvPr/>
        </p:nvGrpSpPr>
        <p:grpSpPr>
          <a:xfrm>
            <a:off x="2928926" y="357166"/>
            <a:ext cx="2357454" cy="1357322"/>
            <a:chOff x="2928926" y="357166"/>
            <a:chExt cx="2357454" cy="1357322"/>
          </a:xfrm>
        </p:grpSpPr>
        <p:sp>
          <p:nvSpPr>
            <p:cNvPr id="3" name="椭圆 2"/>
            <p:cNvSpPr/>
            <p:nvPr/>
          </p:nvSpPr>
          <p:spPr bwMode="auto">
            <a:xfrm>
              <a:off x="2928926" y="357166"/>
              <a:ext cx="428628" cy="428628"/>
            </a:xfrm>
            <a:prstGeom prst="ellipse">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4" name="椭圆 3"/>
            <p:cNvSpPr/>
            <p:nvPr/>
          </p:nvSpPr>
          <p:spPr bwMode="auto">
            <a:xfrm>
              <a:off x="2928926" y="1285860"/>
              <a:ext cx="428628" cy="428628"/>
            </a:xfrm>
            <a:prstGeom prst="ellipse">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5" name="椭圆 4"/>
            <p:cNvSpPr/>
            <p:nvPr/>
          </p:nvSpPr>
          <p:spPr bwMode="auto">
            <a:xfrm>
              <a:off x="3929058" y="785794"/>
              <a:ext cx="428628" cy="428628"/>
            </a:xfrm>
            <a:prstGeom prst="ellipse">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6" name="椭圆 5"/>
            <p:cNvSpPr/>
            <p:nvPr/>
          </p:nvSpPr>
          <p:spPr bwMode="auto">
            <a:xfrm>
              <a:off x="4857752" y="357166"/>
              <a:ext cx="428628" cy="428628"/>
            </a:xfrm>
            <a:prstGeom prst="ellipse">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1</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7" name="椭圆 6"/>
            <p:cNvSpPr/>
            <p:nvPr/>
          </p:nvSpPr>
          <p:spPr bwMode="auto">
            <a:xfrm>
              <a:off x="4857752" y="1285860"/>
              <a:ext cx="428628" cy="428628"/>
            </a:xfrm>
            <a:prstGeom prst="ellipse">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4</a:t>
              </a:r>
              <a:endParaRPr lang="zh-CN" altLang="en-US" sz="2000">
                <a:solidFill>
                  <a:srgbClr val="0000FF"/>
                </a:solidFill>
                <a:latin typeface="Times New Roman" panose="02020603050405020304" pitchFamily="18" charset="0"/>
                <a:cs typeface="Times New Roman" panose="02020603050405020304" pitchFamily="18" charset="0"/>
              </a:endParaRPr>
            </a:p>
          </p:txBody>
        </p:sp>
        <p:cxnSp>
          <p:nvCxnSpPr>
            <p:cNvPr id="9" name="直接连接符 8"/>
            <p:cNvCxnSpPr>
              <a:stCxn id="3" idx="6"/>
              <a:endCxn id="6" idx="2"/>
            </p:cNvCxnSpPr>
            <p:nvPr/>
          </p:nvCxnSpPr>
          <p:spPr>
            <a:xfrm>
              <a:off x="3357554" y="571480"/>
              <a:ext cx="1500198"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3" idx="4"/>
              <a:endCxn id="4" idx="0"/>
            </p:cNvCxnSpPr>
            <p:nvPr/>
          </p:nvCxnSpPr>
          <p:spPr>
            <a:xfrm rot="5400000">
              <a:off x="2893207" y="1035827"/>
              <a:ext cx="500066"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6" idx="3"/>
              <a:endCxn id="5" idx="6"/>
            </p:cNvCxnSpPr>
            <p:nvPr/>
          </p:nvCxnSpPr>
          <p:spPr>
            <a:xfrm rot="5400000">
              <a:off x="4500563" y="580147"/>
              <a:ext cx="277085" cy="562837"/>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5" idx="3"/>
              <a:endCxn id="4" idx="6"/>
            </p:cNvCxnSpPr>
            <p:nvPr/>
          </p:nvCxnSpPr>
          <p:spPr>
            <a:xfrm rot="5400000">
              <a:off x="3500431" y="1008775"/>
              <a:ext cx="348523" cy="634275"/>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 idx="5"/>
              <a:endCxn id="7" idx="2"/>
            </p:cNvCxnSpPr>
            <p:nvPr/>
          </p:nvCxnSpPr>
          <p:spPr>
            <a:xfrm rot="16200000" flipH="1">
              <a:off x="4402072" y="1044493"/>
              <a:ext cx="348523" cy="562837"/>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 idx="4"/>
              <a:endCxn id="7" idx="0"/>
            </p:cNvCxnSpPr>
            <p:nvPr/>
          </p:nvCxnSpPr>
          <p:spPr>
            <a:xfrm rot="5400000">
              <a:off x="4822033" y="1035827"/>
              <a:ext cx="500066"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bwMode="auto">
          <a:xfrm>
            <a:off x="642910" y="2174620"/>
            <a:ext cx="571504"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dirty="0" err="1" smtClean="0">
                <a:solidFill>
                  <a:srgbClr val="0000FF"/>
                </a:solidFill>
                <a:latin typeface="Times New Roman" panose="02020603050405020304" pitchFamily="18" charset="0"/>
                <a:cs typeface="Times New Roman" panose="02020603050405020304" pitchFamily="18" charset="0"/>
              </a:rPr>
              <a:t>v</a:t>
            </a:r>
            <a:r>
              <a:rPr lang="en-US" altLang="zh-CN" sz="2000" baseline="-25000" dirty="0" err="1" smtClean="0">
                <a:solidFill>
                  <a:srgbClr val="0000FF"/>
                </a:solidFill>
                <a:latin typeface="Times New Roman" panose="02020603050405020304" pitchFamily="18" charset="0"/>
                <a:cs typeface="Times New Roman" panose="02020603050405020304" pitchFamily="18" charset="0"/>
              </a:rPr>
              <a:t>0</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21" name="矩形 20"/>
          <p:cNvSpPr/>
          <p:nvPr/>
        </p:nvSpPr>
        <p:spPr bwMode="auto">
          <a:xfrm>
            <a:off x="1214414" y="2174620"/>
            <a:ext cx="428628"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22" name="TextBox 21"/>
          <p:cNvSpPr txBox="1"/>
          <p:nvPr/>
        </p:nvSpPr>
        <p:spPr>
          <a:xfrm>
            <a:off x="260320" y="2342896"/>
            <a:ext cx="357190" cy="307777"/>
          </a:xfrm>
          <a:prstGeom prst="rect">
            <a:avLst/>
          </a:prstGeom>
          <a:noFill/>
        </p:spPr>
        <p:txBody>
          <a:bodyPr wrap="square" lIns="0" tIns="0" rIns="0" bIns="0" rtlCol="0">
            <a:spAutoFit/>
          </a:bodyPr>
          <a:lstStyle/>
          <a:p>
            <a:r>
              <a:rPr lang="en-US" altLang="zh-CN" sz="2000" dirty="0" smtClean="0"/>
              <a:t>0</a:t>
            </a:r>
            <a:endParaRPr lang="zh-CN" altLang="en-US" sz="2000" dirty="0"/>
          </a:p>
        </p:txBody>
      </p:sp>
      <p:grpSp>
        <p:nvGrpSpPr>
          <p:cNvPr id="130" name="组合 129"/>
          <p:cNvGrpSpPr/>
          <p:nvPr/>
        </p:nvGrpSpPr>
        <p:grpSpPr>
          <a:xfrm>
            <a:off x="2283174" y="2285992"/>
            <a:ext cx="2074512" cy="357190"/>
            <a:chOff x="2283174" y="2285992"/>
            <a:chExt cx="2074512" cy="357190"/>
          </a:xfrm>
        </p:grpSpPr>
        <p:sp>
          <p:nvSpPr>
            <p:cNvPr id="24" name="矩形 23"/>
            <p:cNvSpPr/>
            <p:nvPr/>
          </p:nvSpPr>
          <p:spPr bwMode="auto">
            <a:xfrm>
              <a:off x="2711802" y="228599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5" name="矩形 24"/>
            <p:cNvSpPr/>
            <p:nvPr/>
          </p:nvSpPr>
          <p:spPr bwMode="auto">
            <a:xfrm>
              <a:off x="3140430" y="2285992"/>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6" name="矩形 25"/>
            <p:cNvSpPr/>
            <p:nvPr/>
          </p:nvSpPr>
          <p:spPr bwMode="auto">
            <a:xfrm>
              <a:off x="3569058" y="228599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7" name="矩形 26"/>
            <p:cNvSpPr/>
            <p:nvPr/>
          </p:nvSpPr>
          <p:spPr bwMode="auto">
            <a:xfrm>
              <a:off x="3997686" y="2285992"/>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28" name="矩形 27"/>
            <p:cNvSpPr/>
            <p:nvPr/>
          </p:nvSpPr>
          <p:spPr bwMode="auto">
            <a:xfrm>
              <a:off x="2283174" y="228599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grpSp>
      <p:grpSp>
        <p:nvGrpSpPr>
          <p:cNvPr id="131" name="组合 130"/>
          <p:cNvGrpSpPr/>
          <p:nvPr/>
        </p:nvGrpSpPr>
        <p:grpSpPr>
          <a:xfrm>
            <a:off x="5000628" y="2285992"/>
            <a:ext cx="2074512" cy="357190"/>
            <a:chOff x="5000628" y="2285992"/>
            <a:chExt cx="2074512" cy="357190"/>
          </a:xfrm>
        </p:grpSpPr>
        <p:sp>
          <p:nvSpPr>
            <p:cNvPr id="29" name="矩形 28"/>
            <p:cNvSpPr/>
            <p:nvPr/>
          </p:nvSpPr>
          <p:spPr bwMode="auto">
            <a:xfrm>
              <a:off x="5429256" y="228599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0" name="矩形 29"/>
            <p:cNvSpPr/>
            <p:nvPr/>
          </p:nvSpPr>
          <p:spPr bwMode="auto">
            <a:xfrm>
              <a:off x="5857884" y="2285992"/>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smtClean="0">
                  <a:solidFill>
                    <a:srgbClr val="0000FF"/>
                  </a:solidFill>
                  <a:latin typeface="Times New Roman" panose="02020603050405020304" pitchFamily="18" charset="0"/>
                  <a:cs typeface="Times New Roman" panose="02020603050405020304" pitchFamily="18" charset="0"/>
                </a:rPr>
                <a:t>∧</a:t>
              </a:r>
            </a:p>
          </p:txBody>
        </p:sp>
        <p:sp>
          <p:nvSpPr>
            <p:cNvPr id="31" name="矩形 30"/>
            <p:cNvSpPr/>
            <p:nvPr/>
          </p:nvSpPr>
          <p:spPr bwMode="auto">
            <a:xfrm>
              <a:off x="6286512" y="228599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32" name="矩形 31"/>
            <p:cNvSpPr/>
            <p:nvPr/>
          </p:nvSpPr>
          <p:spPr bwMode="auto">
            <a:xfrm>
              <a:off x="6715140" y="2285992"/>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smtClean="0">
                  <a:solidFill>
                    <a:srgbClr val="0000FF"/>
                  </a:solidFill>
                  <a:latin typeface="Times New Roman" panose="02020603050405020304" pitchFamily="18" charset="0"/>
                  <a:cs typeface="Times New Roman" panose="02020603050405020304" pitchFamily="18" charset="0"/>
                </a:rPr>
                <a:t>∧</a:t>
              </a:r>
            </a:p>
          </p:txBody>
        </p:sp>
        <p:sp>
          <p:nvSpPr>
            <p:cNvPr id="33" name="矩形 32"/>
            <p:cNvSpPr/>
            <p:nvPr/>
          </p:nvSpPr>
          <p:spPr bwMode="auto">
            <a:xfrm>
              <a:off x="5000628" y="2285992"/>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grpSp>
      <p:cxnSp>
        <p:nvCxnSpPr>
          <p:cNvPr id="35" name="直接箭头连接符 34"/>
          <p:cNvCxnSpPr>
            <a:endCxn id="28" idx="1"/>
          </p:cNvCxnSpPr>
          <p:nvPr/>
        </p:nvCxnSpPr>
        <p:spPr>
          <a:xfrm flipV="1">
            <a:off x="1500166" y="2464587"/>
            <a:ext cx="783008" cy="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36" name="矩形 35"/>
          <p:cNvSpPr/>
          <p:nvPr/>
        </p:nvSpPr>
        <p:spPr bwMode="auto">
          <a:xfrm>
            <a:off x="640100" y="3071810"/>
            <a:ext cx="571504"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baseline="-25000" smtClean="0">
                <a:solidFill>
                  <a:srgbClr val="0000FF"/>
                </a:solidFill>
                <a:latin typeface="Times New Roman" panose="02020603050405020304" pitchFamily="18" charset="0"/>
                <a:cs typeface="Times New Roman" panose="02020603050405020304" pitchFamily="18" charset="0"/>
              </a:rPr>
              <a:t>1</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37" name="矩形 36"/>
          <p:cNvSpPr/>
          <p:nvPr/>
        </p:nvSpPr>
        <p:spPr bwMode="auto">
          <a:xfrm>
            <a:off x="1211604" y="3071810"/>
            <a:ext cx="428628"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38" name="TextBox 37"/>
          <p:cNvSpPr txBox="1"/>
          <p:nvPr/>
        </p:nvSpPr>
        <p:spPr>
          <a:xfrm>
            <a:off x="257510" y="3240086"/>
            <a:ext cx="357190" cy="307777"/>
          </a:xfrm>
          <a:prstGeom prst="rect">
            <a:avLst/>
          </a:prstGeom>
          <a:noFill/>
        </p:spPr>
        <p:txBody>
          <a:bodyPr wrap="square" lIns="0" tIns="0" rIns="0" bIns="0" rtlCol="0">
            <a:spAutoFit/>
          </a:bodyPr>
          <a:lstStyle/>
          <a:p>
            <a:r>
              <a:rPr lang="en-US" altLang="zh-CN" sz="2000" dirty="0" smtClean="0"/>
              <a:t>1</a:t>
            </a:r>
            <a:endParaRPr lang="zh-CN" altLang="en-US" sz="2000" dirty="0"/>
          </a:p>
        </p:txBody>
      </p:sp>
      <p:sp>
        <p:nvSpPr>
          <p:cNvPr id="50" name="矩形 49"/>
          <p:cNvSpPr/>
          <p:nvPr/>
        </p:nvSpPr>
        <p:spPr bwMode="auto">
          <a:xfrm>
            <a:off x="668310" y="3889132"/>
            <a:ext cx="571504"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baseline="-25000" smtClean="0">
                <a:solidFill>
                  <a:srgbClr val="0000FF"/>
                </a:solidFill>
                <a:latin typeface="Times New Roman" panose="02020603050405020304" pitchFamily="18" charset="0"/>
                <a:cs typeface="Times New Roman" panose="02020603050405020304" pitchFamily="18" charset="0"/>
              </a:rPr>
              <a:t>2</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51" name="矩形 50"/>
          <p:cNvSpPr/>
          <p:nvPr/>
        </p:nvSpPr>
        <p:spPr bwMode="auto">
          <a:xfrm>
            <a:off x="1239814" y="3889132"/>
            <a:ext cx="428628"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52" name="TextBox 51"/>
          <p:cNvSpPr txBox="1"/>
          <p:nvPr/>
        </p:nvSpPr>
        <p:spPr>
          <a:xfrm>
            <a:off x="285720" y="4057408"/>
            <a:ext cx="357190" cy="307777"/>
          </a:xfrm>
          <a:prstGeom prst="rect">
            <a:avLst/>
          </a:prstGeom>
          <a:noFill/>
        </p:spPr>
        <p:txBody>
          <a:bodyPr wrap="square" lIns="0" tIns="0" rIns="0" bIns="0" rtlCol="0">
            <a:spAutoFit/>
          </a:bodyPr>
          <a:lstStyle/>
          <a:p>
            <a:r>
              <a:rPr lang="en-US" altLang="zh-CN" sz="2000" dirty="0" smtClean="0"/>
              <a:t>2</a:t>
            </a:r>
            <a:endParaRPr lang="zh-CN" altLang="en-US" sz="2000" dirty="0"/>
          </a:p>
        </p:txBody>
      </p:sp>
      <p:grpSp>
        <p:nvGrpSpPr>
          <p:cNvPr id="132" name="组合 131"/>
          <p:cNvGrpSpPr/>
          <p:nvPr/>
        </p:nvGrpSpPr>
        <p:grpSpPr>
          <a:xfrm>
            <a:off x="2308574" y="4000504"/>
            <a:ext cx="2074512" cy="357190"/>
            <a:chOff x="2308574" y="4000504"/>
            <a:chExt cx="2074512" cy="357190"/>
          </a:xfrm>
        </p:grpSpPr>
        <p:sp>
          <p:nvSpPr>
            <p:cNvPr id="53" name="矩形 52"/>
            <p:cNvSpPr/>
            <p:nvPr/>
          </p:nvSpPr>
          <p:spPr bwMode="auto">
            <a:xfrm>
              <a:off x="2737202"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4" name="矩形 53"/>
            <p:cNvSpPr/>
            <p:nvPr/>
          </p:nvSpPr>
          <p:spPr bwMode="auto">
            <a:xfrm>
              <a:off x="3165830" y="4000504"/>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5" name="矩形 54"/>
            <p:cNvSpPr/>
            <p:nvPr/>
          </p:nvSpPr>
          <p:spPr bwMode="auto">
            <a:xfrm>
              <a:off x="3594458"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6" name="矩形 55"/>
            <p:cNvSpPr/>
            <p:nvPr/>
          </p:nvSpPr>
          <p:spPr bwMode="auto">
            <a:xfrm>
              <a:off x="4023086" y="4000504"/>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7" name="矩形 56"/>
            <p:cNvSpPr/>
            <p:nvPr/>
          </p:nvSpPr>
          <p:spPr bwMode="auto">
            <a:xfrm>
              <a:off x="2308574"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grpSp>
      <p:grpSp>
        <p:nvGrpSpPr>
          <p:cNvPr id="133" name="组合 132"/>
          <p:cNvGrpSpPr/>
          <p:nvPr/>
        </p:nvGrpSpPr>
        <p:grpSpPr>
          <a:xfrm>
            <a:off x="5026028" y="4000504"/>
            <a:ext cx="2074512" cy="357190"/>
            <a:chOff x="5026028" y="4000504"/>
            <a:chExt cx="2074512" cy="357190"/>
          </a:xfrm>
        </p:grpSpPr>
        <p:sp>
          <p:nvSpPr>
            <p:cNvPr id="58" name="矩形 57"/>
            <p:cNvSpPr/>
            <p:nvPr/>
          </p:nvSpPr>
          <p:spPr bwMode="auto">
            <a:xfrm>
              <a:off x="5454656"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59" name="矩形 58"/>
            <p:cNvSpPr/>
            <p:nvPr/>
          </p:nvSpPr>
          <p:spPr bwMode="auto">
            <a:xfrm>
              <a:off x="5883284" y="4000504"/>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0" name="矩形 59"/>
            <p:cNvSpPr/>
            <p:nvPr/>
          </p:nvSpPr>
          <p:spPr bwMode="auto">
            <a:xfrm>
              <a:off x="6311912"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61" name="矩形 60"/>
            <p:cNvSpPr/>
            <p:nvPr/>
          </p:nvSpPr>
          <p:spPr bwMode="auto">
            <a:xfrm>
              <a:off x="6740540" y="4000504"/>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1600" smtClean="0">
                <a:solidFill>
                  <a:srgbClr val="0000FF"/>
                </a:solidFill>
                <a:latin typeface="Times New Roman" panose="02020603050405020304" pitchFamily="18" charset="0"/>
                <a:cs typeface="Times New Roman" panose="02020603050405020304" pitchFamily="18" charset="0"/>
              </a:endParaRPr>
            </a:p>
          </p:txBody>
        </p:sp>
        <p:sp>
          <p:nvSpPr>
            <p:cNvPr id="62" name="矩形 61"/>
            <p:cNvSpPr/>
            <p:nvPr/>
          </p:nvSpPr>
          <p:spPr bwMode="auto">
            <a:xfrm>
              <a:off x="5026028" y="400050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grpSp>
      <p:cxnSp>
        <p:nvCxnSpPr>
          <p:cNvPr id="63" name="直接箭头连接符 62"/>
          <p:cNvCxnSpPr>
            <a:endCxn id="57" idx="1"/>
          </p:cNvCxnSpPr>
          <p:nvPr/>
        </p:nvCxnSpPr>
        <p:spPr>
          <a:xfrm flipV="1">
            <a:off x="1525566" y="4179099"/>
            <a:ext cx="783008" cy="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bwMode="auto">
          <a:xfrm>
            <a:off x="668310" y="4674950"/>
            <a:ext cx="571504"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baseline="-25000" smtClean="0">
                <a:solidFill>
                  <a:srgbClr val="0000FF"/>
                </a:solidFill>
                <a:latin typeface="Times New Roman" panose="02020603050405020304" pitchFamily="18" charset="0"/>
                <a:cs typeface="Times New Roman" panose="02020603050405020304" pitchFamily="18" charset="0"/>
              </a:rPr>
              <a:t>3</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65" name="矩形 64"/>
          <p:cNvSpPr/>
          <p:nvPr/>
        </p:nvSpPr>
        <p:spPr bwMode="auto">
          <a:xfrm>
            <a:off x="1239814" y="4674950"/>
            <a:ext cx="428628"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66" name="TextBox 65"/>
          <p:cNvSpPr txBox="1"/>
          <p:nvPr/>
        </p:nvSpPr>
        <p:spPr>
          <a:xfrm>
            <a:off x="285720" y="4843226"/>
            <a:ext cx="357190" cy="307777"/>
          </a:xfrm>
          <a:prstGeom prst="rect">
            <a:avLst/>
          </a:prstGeom>
          <a:noFill/>
        </p:spPr>
        <p:txBody>
          <a:bodyPr wrap="square" lIns="0" tIns="0" rIns="0" bIns="0" rtlCol="0">
            <a:spAutoFit/>
          </a:bodyPr>
          <a:lstStyle/>
          <a:p>
            <a:r>
              <a:rPr lang="en-US" altLang="zh-CN" sz="2000" dirty="0" smtClean="0"/>
              <a:t>3</a:t>
            </a:r>
            <a:endParaRPr lang="zh-CN" altLang="en-US" sz="2000" dirty="0"/>
          </a:p>
        </p:txBody>
      </p:sp>
      <p:sp>
        <p:nvSpPr>
          <p:cNvPr id="78" name="矩形 77"/>
          <p:cNvSpPr/>
          <p:nvPr/>
        </p:nvSpPr>
        <p:spPr bwMode="auto">
          <a:xfrm>
            <a:off x="668310" y="5500702"/>
            <a:ext cx="571504"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baseline="-25000" smtClean="0">
                <a:solidFill>
                  <a:srgbClr val="0000FF"/>
                </a:solidFill>
                <a:latin typeface="Times New Roman" panose="02020603050405020304" pitchFamily="18" charset="0"/>
                <a:cs typeface="Times New Roman" panose="02020603050405020304" pitchFamily="18" charset="0"/>
              </a:rPr>
              <a:t>4</a:t>
            </a:r>
            <a:endParaRPr lang="zh-CN" altLang="en-US" sz="2000" baseline="-25000" dirty="0">
              <a:solidFill>
                <a:srgbClr val="0000FF"/>
              </a:solidFill>
              <a:latin typeface="Times New Roman" panose="02020603050405020304" pitchFamily="18" charset="0"/>
              <a:cs typeface="Times New Roman" panose="02020603050405020304" pitchFamily="18" charset="0"/>
            </a:endParaRPr>
          </a:p>
        </p:txBody>
      </p:sp>
      <p:sp>
        <p:nvSpPr>
          <p:cNvPr id="79" name="矩形 78"/>
          <p:cNvSpPr/>
          <p:nvPr/>
        </p:nvSpPr>
        <p:spPr bwMode="auto">
          <a:xfrm>
            <a:off x="1239814" y="5500702"/>
            <a:ext cx="428628" cy="540000"/>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80" name="TextBox 79"/>
          <p:cNvSpPr txBox="1"/>
          <p:nvPr/>
        </p:nvSpPr>
        <p:spPr>
          <a:xfrm>
            <a:off x="285720" y="5668978"/>
            <a:ext cx="357190" cy="307777"/>
          </a:xfrm>
          <a:prstGeom prst="rect">
            <a:avLst/>
          </a:prstGeom>
          <a:noFill/>
        </p:spPr>
        <p:txBody>
          <a:bodyPr wrap="square" lIns="0" tIns="0" rIns="0" bIns="0" rtlCol="0">
            <a:spAutoFit/>
          </a:bodyPr>
          <a:lstStyle/>
          <a:p>
            <a:r>
              <a:rPr lang="en-US" altLang="zh-CN" sz="2000" dirty="0" smtClean="0"/>
              <a:t>4</a:t>
            </a:r>
            <a:endParaRPr lang="zh-CN" altLang="en-US" sz="2000" dirty="0"/>
          </a:p>
        </p:txBody>
      </p:sp>
      <p:grpSp>
        <p:nvGrpSpPr>
          <p:cNvPr id="134" name="组合 133"/>
          <p:cNvGrpSpPr/>
          <p:nvPr/>
        </p:nvGrpSpPr>
        <p:grpSpPr>
          <a:xfrm>
            <a:off x="2308574" y="5612074"/>
            <a:ext cx="2074512" cy="357190"/>
            <a:chOff x="2308574" y="5612074"/>
            <a:chExt cx="2074512" cy="357190"/>
          </a:xfrm>
        </p:grpSpPr>
        <p:sp>
          <p:nvSpPr>
            <p:cNvPr id="81" name="矩形 80"/>
            <p:cNvSpPr/>
            <p:nvPr/>
          </p:nvSpPr>
          <p:spPr bwMode="auto">
            <a:xfrm>
              <a:off x="2737202" y="561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2" name="矩形 81"/>
            <p:cNvSpPr/>
            <p:nvPr/>
          </p:nvSpPr>
          <p:spPr bwMode="auto">
            <a:xfrm>
              <a:off x="3165830" y="5612074"/>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3" name="矩形 82"/>
            <p:cNvSpPr/>
            <p:nvPr/>
          </p:nvSpPr>
          <p:spPr bwMode="auto">
            <a:xfrm>
              <a:off x="3594458" y="561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1</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4" name="矩形 83"/>
            <p:cNvSpPr/>
            <p:nvPr/>
          </p:nvSpPr>
          <p:spPr bwMode="auto">
            <a:xfrm>
              <a:off x="4023086" y="5612074"/>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smtClean="0">
                  <a:solidFill>
                    <a:srgbClr val="0000FF"/>
                  </a:solidFill>
                  <a:latin typeface="Times New Roman" panose="02020603050405020304" pitchFamily="18" charset="0"/>
                  <a:cs typeface="Times New Roman" panose="02020603050405020304" pitchFamily="18" charset="0"/>
                </a:rPr>
                <a:t>∧</a:t>
              </a:r>
            </a:p>
          </p:txBody>
        </p:sp>
        <p:sp>
          <p:nvSpPr>
            <p:cNvPr id="85" name="矩形 84"/>
            <p:cNvSpPr/>
            <p:nvPr/>
          </p:nvSpPr>
          <p:spPr bwMode="auto">
            <a:xfrm>
              <a:off x="2308574" y="561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grpSp>
      <p:grpSp>
        <p:nvGrpSpPr>
          <p:cNvPr id="135" name="组合 134"/>
          <p:cNvGrpSpPr/>
          <p:nvPr/>
        </p:nvGrpSpPr>
        <p:grpSpPr>
          <a:xfrm>
            <a:off x="5026028" y="5612074"/>
            <a:ext cx="2074512" cy="357190"/>
            <a:chOff x="5026028" y="5612074"/>
            <a:chExt cx="2074512" cy="357190"/>
          </a:xfrm>
        </p:grpSpPr>
        <p:sp>
          <p:nvSpPr>
            <p:cNvPr id="86" name="矩形 85"/>
            <p:cNvSpPr/>
            <p:nvPr/>
          </p:nvSpPr>
          <p:spPr bwMode="auto">
            <a:xfrm>
              <a:off x="5454656" y="561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7" name="矩形 86"/>
            <p:cNvSpPr/>
            <p:nvPr/>
          </p:nvSpPr>
          <p:spPr bwMode="auto">
            <a:xfrm>
              <a:off x="5883284" y="5612074"/>
              <a:ext cx="432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smtClean="0">
                  <a:solidFill>
                    <a:srgbClr val="0000FF"/>
                  </a:solidFill>
                  <a:latin typeface="Times New Roman" panose="02020603050405020304" pitchFamily="18" charset="0"/>
                  <a:cs typeface="Times New Roman" panose="02020603050405020304" pitchFamily="18" charset="0"/>
                </a:rPr>
                <a:t>∧</a:t>
              </a:r>
            </a:p>
          </p:txBody>
        </p:sp>
        <p:sp>
          <p:nvSpPr>
            <p:cNvPr id="88" name="矩形 87"/>
            <p:cNvSpPr/>
            <p:nvPr/>
          </p:nvSpPr>
          <p:spPr bwMode="auto">
            <a:xfrm>
              <a:off x="6311912" y="561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4</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9" name="矩形 88"/>
            <p:cNvSpPr/>
            <p:nvPr/>
          </p:nvSpPr>
          <p:spPr bwMode="auto">
            <a:xfrm>
              <a:off x="6740540" y="5612074"/>
              <a:ext cx="360000"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1600" smtClean="0">
                  <a:solidFill>
                    <a:srgbClr val="0000FF"/>
                  </a:solidFill>
                  <a:latin typeface="Times New Roman" panose="02020603050405020304" pitchFamily="18" charset="0"/>
                  <a:cs typeface="Times New Roman" panose="02020603050405020304" pitchFamily="18" charset="0"/>
                </a:rPr>
                <a:t>∧</a:t>
              </a:r>
            </a:p>
          </p:txBody>
        </p:sp>
        <p:sp>
          <p:nvSpPr>
            <p:cNvPr id="90" name="矩形 89"/>
            <p:cNvSpPr/>
            <p:nvPr/>
          </p:nvSpPr>
          <p:spPr bwMode="auto">
            <a:xfrm>
              <a:off x="5026028" y="5612074"/>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endParaRPr lang="zh-CN" altLang="en-US" sz="2000" dirty="0">
                <a:solidFill>
                  <a:srgbClr val="0000FF"/>
                </a:solidFill>
                <a:latin typeface="Times New Roman" panose="02020603050405020304" pitchFamily="18" charset="0"/>
                <a:cs typeface="Times New Roman" panose="02020603050405020304" pitchFamily="18" charset="0"/>
              </a:endParaRPr>
            </a:p>
          </p:txBody>
        </p:sp>
      </p:grpSp>
      <p:cxnSp>
        <p:nvCxnSpPr>
          <p:cNvPr id="91" name="直接箭头连接符 90"/>
          <p:cNvCxnSpPr>
            <a:endCxn id="85" idx="1"/>
          </p:cNvCxnSpPr>
          <p:nvPr/>
        </p:nvCxnSpPr>
        <p:spPr>
          <a:xfrm flipV="1">
            <a:off x="1525566" y="5790669"/>
            <a:ext cx="783008" cy="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36" name="组合 135"/>
          <p:cNvGrpSpPr/>
          <p:nvPr/>
        </p:nvGrpSpPr>
        <p:grpSpPr>
          <a:xfrm>
            <a:off x="3356760" y="2071678"/>
            <a:ext cx="2715438" cy="429422"/>
            <a:chOff x="3356760" y="2071678"/>
            <a:chExt cx="2715438" cy="429422"/>
          </a:xfrm>
        </p:grpSpPr>
        <p:cxnSp>
          <p:nvCxnSpPr>
            <p:cNvPr id="93" name="直接连接符 92"/>
            <p:cNvCxnSpPr/>
            <p:nvPr/>
          </p:nvCxnSpPr>
          <p:spPr>
            <a:xfrm>
              <a:off x="3357554" y="2071678"/>
              <a:ext cx="2714644" cy="1588"/>
            </a:xfrm>
            <a:prstGeom prst="line">
              <a:avLst/>
            </a:prstGeom>
            <a:ln w="28575">
              <a:solidFill>
                <a:srgbClr val="FF3300"/>
              </a:solidFill>
              <a:tailEnd type="non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rot="5400000">
              <a:off x="5965041" y="2178835"/>
              <a:ext cx="214314" cy="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5400000">
              <a:off x="3143240" y="2285992"/>
              <a:ext cx="428628" cy="1588"/>
            </a:xfrm>
            <a:prstGeom prst="line">
              <a:avLst/>
            </a:prstGeom>
            <a:ln w="28575">
              <a:solidFill>
                <a:srgbClr val="FF3300"/>
              </a:solidFill>
              <a:tailEnd type="none"/>
            </a:ln>
          </p:spPr>
          <p:style>
            <a:lnRef idx="1">
              <a:schemeClr val="accent1"/>
            </a:lnRef>
            <a:fillRef idx="0">
              <a:schemeClr val="accent1"/>
            </a:fillRef>
            <a:effectRef idx="0">
              <a:schemeClr val="accent1"/>
            </a:effectRef>
            <a:fontRef idx="minor">
              <a:schemeClr val="tx1"/>
            </a:fontRef>
          </p:style>
        </p:cxnSp>
      </p:grpSp>
      <p:grpSp>
        <p:nvGrpSpPr>
          <p:cNvPr id="139" name="组合 138"/>
          <p:cNvGrpSpPr/>
          <p:nvPr/>
        </p:nvGrpSpPr>
        <p:grpSpPr>
          <a:xfrm>
            <a:off x="1497356" y="1928802"/>
            <a:ext cx="2288826" cy="1437660"/>
            <a:chOff x="1497356" y="1928802"/>
            <a:chExt cx="2288826" cy="1437660"/>
          </a:xfrm>
        </p:grpSpPr>
        <p:cxnSp>
          <p:nvCxnSpPr>
            <p:cNvPr id="49" name="直接箭头连接符 48"/>
            <p:cNvCxnSpPr/>
            <p:nvPr/>
          </p:nvCxnSpPr>
          <p:spPr>
            <a:xfrm flipV="1">
              <a:off x="1497356" y="3361777"/>
              <a:ext cx="432000" cy="0"/>
            </a:xfrm>
            <a:prstGeom prst="straightConnector1">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5400000">
              <a:off x="1215994" y="2652868"/>
              <a:ext cx="1425600"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1928794" y="1928802"/>
              <a:ext cx="1857388" cy="1588"/>
            </a:xfrm>
            <a:prstGeom prst="line">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endCxn id="26" idx="0"/>
            </p:cNvCxnSpPr>
            <p:nvPr/>
          </p:nvCxnSpPr>
          <p:spPr>
            <a:xfrm rot="5400000">
              <a:off x="3606182" y="2105992"/>
              <a:ext cx="357190" cy="2810"/>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grpSp>
      <p:cxnSp>
        <p:nvCxnSpPr>
          <p:cNvPr id="105" name="直接箭头连接符 104"/>
          <p:cNvCxnSpPr>
            <a:endCxn id="56" idx="0"/>
          </p:cNvCxnSpPr>
          <p:nvPr/>
        </p:nvCxnSpPr>
        <p:spPr>
          <a:xfrm rot="5400000">
            <a:off x="3423130" y="3208824"/>
            <a:ext cx="1571636" cy="11724"/>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endCxn id="84" idx="0"/>
          </p:cNvCxnSpPr>
          <p:nvPr/>
        </p:nvCxnSpPr>
        <p:spPr>
          <a:xfrm rot="5400000">
            <a:off x="3524614" y="4907584"/>
            <a:ext cx="1382962" cy="2601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grpSp>
        <p:nvGrpSpPr>
          <p:cNvPr id="137" name="组合 136"/>
          <p:cNvGrpSpPr/>
          <p:nvPr/>
        </p:nvGrpSpPr>
        <p:grpSpPr>
          <a:xfrm>
            <a:off x="3382954" y="3712504"/>
            <a:ext cx="2714644" cy="503108"/>
            <a:chOff x="3382954" y="3712504"/>
            <a:chExt cx="2714644" cy="503108"/>
          </a:xfrm>
        </p:grpSpPr>
        <p:cxnSp>
          <p:nvCxnSpPr>
            <p:cNvPr id="110" name="直接连接符 109"/>
            <p:cNvCxnSpPr/>
            <p:nvPr/>
          </p:nvCxnSpPr>
          <p:spPr>
            <a:xfrm rot="5400000">
              <a:off x="3146415" y="3964785"/>
              <a:ext cx="500066" cy="1588"/>
            </a:xfrm>
            <a:prstGeom prst="line">
              <a:avLst/>
            </a:prstGeom>
            <a:ln w="28575">
              <a:solidFill>
                <a:srgbClr val="FF3300"/>
              </a:solidFill>
              <a:tailEnd type="none"/>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3382954" y="3714752"/>
              <a:ext cx="2714644" cy="1588"/>
            </a:xfrm>
            <a:prstGeom prst="line">
              <a:avLst/>
            </a:prstGeom>
            <a:ln w="28575">
              <a:solidFill>
                <a:srgbClr val="FF3300"/>
              </a:solidFill>
              <a:tailEnd type="non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rot="16200000" flipH="1">
              <a:off x="5953598" y="3856504"/>
              <a:ext cx="288000" cy="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cxnSp>
        <p:nvCxnSpPr>
          <p:cNvPr id="116" name="直接箭头连接符 115"/>
          <p:cNvCxnSpPr>
            <a:endCxn id="87" idx="0"/>
          </p:cNvCxnSpPr>
          <p:nvPr/>
        </p:nvCxnSpPr>
        <p:spPr>
          <a:xfrm rot="16200000" flipH="1">
            <a:off x="5373570" y="4913446"/>
            <a:ext cx="1397256" cy="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nvGrpSpPr>
          <p:cNvPr id="140" name="组合 139"/>
          <p:cNvGrpSpPr/>
          <p:nvPr/>
        </p:nvGrpSpPr>
        <p:grpSpPr>
          <a:xfrm>
            <a:off x="1487466" y="4357694"/>
            <a:ext cx="5040000" cy="633600"/>
            <a:chOff x="1487466" y="4357694"/>
            <a:chExt cx="5040000" cy="633600"/>
          </a:xfrm>
        </p:grpSpPr>
        <p:cxnSp>
          <p:nvCxnSpPr>
            <p:cNvPr id="77" name="直接箭头连接符 76"/>
            <p:cNvCxnSpPr/>
            <p:nvPr/>
          </p:nvCxnSpPr>
          <p:spPr>
            <a:xfrm>
              <a:off x="1487466" y="4977617"/>
              <a:ext cx="5040000" cy="0"/>
            </a:xfrm>
            <a:prstGeom prst="straightConnector1">
              <a:avLst/>
            </a:prstGeom>
            <a:ln w="28575">
              <a:solidFill>
                <a:srgbClr val="339933"/>
              </a:solidFill>
              <a:tailEnd type="none"/>
            </a:ln>
          </p:spPr>
          <p:style>
            <a:lnRef idx="1">
              <a:schemeClr val="accent1"/>
            </a:lnRef>
            <a:fillRef idx="0">
              <a:schemeClr val="accent1"/>
            </a:fillRef>
            <a:effectRef idx="0">
              <a:schemeClr val="accent1"/>
            </a:effectRef>
            <a:fontRef idx="minor">
              <a:schemeClr val="tx1"/>
            </a:fontRef>
          </p:style>
        </p:cxnSp>
        <p:cxnSp>
          <p:nvCxnSpPr>
            <p:cNvPr id="119" name="直接箭头连接符 118"/>
            <p:cNvCxnSpPr>
              <a:endCxn id="60" idx="2"/>
            </p:cNvCxnSpPr>
            <p:nvPr/>
          </p:nvCxnSpPr>
          <p:spPr>
            <a:xfrm rot="5400000" flipH="1" flipV="1">
              <a:off x="6209426" y="4674494"/>
              <a:ext cx="633600" cy="0"/>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grpSp>
      <p:grpSp>
        <p:nvGrpSpPr>
          <p:cNvPr id="138" name="组合 137"/>
          <p:cNvGrpSpPr/>
          <p:nvPr/>
        </p:nvGrpSpPr>
        <p:grpSpPr>
          <a:xfrm>
            <a:off x="3356760" y="5787248"/>
            <a:ext cx="3600794" cy="396000"/>
            <a:chOff x="3356760" y="5787248"/>
            <a:chExt cx="3600794" cy="396000"/>
          </a:xfrm>
        </p:grpSpPr>
        <p:cxnSp>
          <p:nvCxnSpPr>
            <p:cNvPr id="121" name="直接连接符 120"/>
            <p:cNvCxnSpPr/>
            <p:nvPr/>
          </p:nvCxnSpPr>
          <p:spPr>
            <a:xfrm rot="5400000">
              <a:off x="3159554" y="5984454"/>
              <a:ext cx="396000" cy="1588"/>
            </a:xfrm>
            <a:prstGeom prst="line">
              <a:avLst/>
            </a:prstGeom>
            <a:ln w="28575">
              <a:solidFill>
                <a:srgbClr val="FF3300"/>
              </a:solidFill>
              <a:tailEnd type="none"/>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3357554" y="6169044"/>
              <a:ext cx="3600000" cy="1588"/>
            </a:xfrm>
            <a:prstGeom prst="line">
              <a:avLst/>
            </a:prstGeom>
            <a:ln w="28575">
              <a:solidFill>
                <a:srgbClr val="FF3300"/>
              </a:solidFill>
              <a:tailEnd type="none"/>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rot="16200000" flipV="1">
              <a:off x="6837940" y="6056282"/>
              <a:ext cx="216000" cy="0"/>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grpSp>
      <p:cxnSp>
        <p:nvCxnSpPr>
          <p:cNvPr id="142" name="直接箭头连接符 141"/>
          <p:cNvCxnSpPr>
            <a:endCxn id="32" idx="2"/>
          </p:cNvCxnSpPr>
          <p:nvPr/>
        </p:nvCxnSpPr>
        <p:spPr>
          <a:xfrm rot="16200000" flipV="1">
            <a:off x="6109322" y="3429000"/>
            <a:ext cx="1571636" cy="0"/>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rot="10800000" flipV="1">
            <a:off x="1630780" y="866433"/>
            <a:ext cx="1214446" cy="1000132"/>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rot="19285995">
            <a:off x="1231380" y="897136"/>
            <a:ext cx="1643074"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邻接多重表</a:t>
            </a:r>
            <a:endParaRPr lang="zh-CN" altLang="en-US" sz="2000"/>
          </a:p>
        </p:txBody>
      </p:sp>
      <p:sp>
        <p:nvSpPr>
          <p:cNvPr id="146" name="TextBox 145"/>
          <p:cNvSpPr txBox="1"/>
          <p:nvPr/>
        </p:nvSpPr>
        <p:spPr>
          <a:xfrm>
            <a:off x="7715272" y="3143248"/>
            <a:ext cx="553998" cy="1428760"/>
          </a:xfrm>
          <a:prstGeom prst="rect">
            <a:avLst/>
          </a:prstGeom>
          <a:noFill/>
        </p:spPr>
        <p:txBody>
          <a:bodyPr vert="eaVert" wrap="square" rtlCol="0">
            <a:spAutoFit/>
          </a:bodyPr>
          <a:lstStyle/>
          <a:p>
            <a:r>
              <a:rPr lang="zh-CN" altLang="en-US" smtClean="0">
                <a:solidFill>
                  <a:srgbClr val="C00000"/>
                </a:solidFill>
                <a:latin typeface="楷体" panose="02010609060101010101" pitchFamily="49" charset="-122"/>
                <a:ea typeface="楷体" panose="02010609060101010101" pitchFamily="49" charset="-122"/>
              </a:rPr>
              <a:t>创建完毕</a:t>
            </a:r>
            <a:endParaRPr lang="zh-CN" altLang="en-US">
              <a:solidFill>
                <a:srgbClr val="C00000"/>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46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0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0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05"/>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0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3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1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4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4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1"/>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3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47</a:t>
            </a:fld>
            <a:endParaRPr lang="en-US"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400080" y="2803111"/>
            <a:ext cx="8458200" cy="2197525"/>
          </a:xfrm>
          <a:prstGeom prst="rect">
            <a:avLst/>
          </a:prstGeom>
          <a:noFill/>
          <a:ln w="9525">
            <a:noFill/>
            <a:miter lim="800000"/>
          </a:ln>
        </p:spPr>
        <p:txBody>
          <a:bodyPr>
            <a:spAutoFit/>
          </a:bodyPr>
          <a:lstStyle/>
          <a:p>
            <a:pPr algn="l">
              <a:lnSpc>
                <a:spcPct val="130000"/>
              </a:lnSpc>
              <a:spcBef>
                <a:spcPct val="50000"/>
              </a:spcBef>
            </a:pPr>
            <a:r>
              <a:rPr kumimoji="1" lang="zh-CN" altLang="en-US" dirty="0">
                <a:ea typeface="楷体" panose="02010609060101010101" pitchFamily="49" charset="-122"/>
                <a:cs typeface="Times New Roman" panose="02020603050405020304" pitchFamily="18" charset="0"/>
              </a:rPr>
              <a:t>　　从给定图中任意指定的顶点（称为初始点</a:t>
            </a:r>
            <a:r>
              <a:rPr kumimoji="1" lang="zh-CN" altLang="en-US">
                <a:ea typeface="楷体" panose="02010609060101010101" pitchFamily="49" charset="-122"/>
                <a:cs typeface="Times New Roman" panose="02020603050405020304" pitchFamily="18" charset="0"/>
              </a:rPr>
              <a:t>）</a:t>
            </a:r>
            <a:r>
              <a:rPr kumimoji="1" lang="zh-CN" altLang="en-US" smtClean="0">
                <a:ea typeface="楷体" panose="02010609060101010101" pitchFamily="49" charset="-122"/>
                <a:cs typeface="Times New Roman" panose="02020603050405020304" pitchFamily="18" charset="0"/>
              </a:rPr>
              <a:t>出发，按照</a:t>
            </a:r>
            <a:r>
              <a:rPr kumimoji="1" lang="zh-CN" altLang="en-US" dirty="0">
                <a:solidFill>
                  <a:srgbClr val="C00000"/>
                </a:solidFill>
                <a:ea typeface="楷体" panose="02010609060101010101" pitchFamily="49" charset="-122"/>
                <a:cs typeface="Times New Roman" panose="02020603050405020304" pitchFamily="18" charset="0"/>
              </a:rPr>
              <a:t>某种搜索方法</a:t>
            </a:r>
            <a:r>
              <a:rPr kumimoji="1" lang="zh-CN" altLang="en-US" dirty="0">
                <a:ea typeface="楷体" panose="02010609060101010101" pitchFamily="49" charset="-122"/>
                <a:cs typeface="Times New Roman" panose="02020603050405020304" pitchFamily="18" charset="0"/>
              </a:rPr>
              <a:t>沿着图的边访问图中的</a:t>
            </a:r>
            <a:r>
              <a:rPr kumimoji="1" lang="zh-CN" altLang="en-US">
                <a:solidFill>
                  <a:srgbClr val="FF00FF"/>
                </a:solidFill>
                <a:ea typeface="楷体" panose="02010609060101010101" pitchFamily="49" charset="-122"/>
                <a:cs typeface="Times New Roman" panose="02020603050405020304" pitchFamily="18" charset="0"/>
              </a:rPr>
              <a:t>所有</a:t>
            </a:r>
            <a:r>
              <a:rPr kumimoji="1" lang="zh-CN" altLang="en-US" smtClean="0">
                <a:solidFill>
                  <a:srgbClr val="FF00FF"/>
                </a:solidFill>
                <a:ea typeface="楷体" panose="02010609060101010101" pitchFamily="49" charset="-122"/>
                <a:cs typeface="Times New Roman" panose="02020603050405020304" pitchFamily="18" charset="0"/>
              </a:rPr>
              <a:t>顶点</a:t>
            </a:r>
            <a:r>
              <a:rPr kumimoji="1" lang="zh-CN" altLang="en-US" smtClean="0">
                <a:ea typeface="楷体" panose="02010609060101010101" pitchFamily="49" charset="-122"/>
                <a:cs typeface="Times New Roman" panose="02020603050405020304" pitchFamily="18" charset="0"/>
              </a:rPr>
              <a:t>，使</a:t>
            </a:r>
            <a:r>
              <a:rPr kumimoji="1" lang="zh-CN" altLang="en-US" dirty="0">
                <a:solidFill>
                  <a:srgbClr val="FF00FF"/>
                </a:solidFill>
                <a:ea typeface="楷体" panose="02010609060101010101" pitchFamily="49" charset="-122"/>
                <a:cs typeface="Times New Roman" panose="02020603050405020304" pitchFamily="18" charset="0"/>
              </a:rPr>
              <a:t>每个顶点仅被访问</a:t>
            </a:r>
            <a:r>
              <a:rPr kumimoji="1" lang="zh-CN" altLang="en-US">
                <a:solidFill>
                  <a:srgbClr val="FF00FF"/>
                </a:solidFill>
                <a:ea typeface="楷体" panose="02010609060101010101" pitchFamily="49" charset="-122"/>
                <a:cs typeface="Times New Roman" panose="02020603050405020304" pitchFamily="18" charset="0"/>
              </a:rPr>
              <a:t>一</a:t>
            </a:r>
            <a:r>
              <a:rPr kumimoji="1" lang="zh-CN" altLang="en-US" smtClean="0">
                <a:solidFill>
                  <a:srgbClr val="FF00FF"/>
                </a:solidFill>
                <a:ea typeface="楷体" panose="02010609060101010101" pitchFamily="49" charset="-122"/>
                <a:cs typeface="Times New Roman" panose="02020603050405020304" pitchFamily="18" charset="0"/>
              </a:rPr>
              <a:t>次</a:t>
            </a:r>
            <a:r>
              <a:rPr kumimoji="1" lang="zh-CN" altLang="en-US" smtClean="0">
                <a:ea typeface="楷体" panose="02010609060101010101" pitchFamily="49" charset="-122"/>
                <a:cs typeface="Times New Roman" panose="02020603050405020304" pitchFamily="18" charset="0"/>
              </a:rPr>
              <a:t>，这个</a:t>
            </a:r>
            <a:r>
              <a:rPr kumimoji="1" lang="zh-CN" altLang="en-US" dirty="0">
                <a:ea typeface="楷体" panose="02010609060101010101" pitchFamily="49" charset="-122"/>
                <a:cs typeface="Times New Roman" panose="02020603050405020304" pitchFamily="18" charset="0"/>
              </a:rPr>
              <a:t>过程称为</a:t>
            </a:r>
            <a:r>
              <a:rPr kumimoji="1" lang="zh-CN" altLang="en-US" dirty="0">
                <a:solidFill>
                  <a:srgbClr val="FF0000"/>
                </a:solidFill>
                <a:ea typeface="楷体" panose="02010609060101010101" pitchFamily="49" charset="-122"/>
                <a:cs typeface="Times New Roman" panose="02020603050405020304" pitchFamily="18" charset="0"/>
              </a:rPr>
              <a:t>图的遍历</a:t>
            </a:r>
            <a:r>
              <a:rPr kumimoji="1" lang="zh-CN" altLang="en-US" dirty="0" smtClean="0">
                <a:ea typeface="楷体" panose="02010609060101010101" pitchFamily="49" charset="-122"/>
                <a:cs typeface="Times New Roman" panose="02020603050405020304" pitchFamily="18" charset="0"/>
              </a:rPr>
              <a:t>。</a:t>
            </a:r>
            <a:endParaRPr kumimoji="1" lang="en-US" altLang="zh-CN" dirty="0" smtClean="0">
              <a:ea typeface="楷体" panose="02010609060101010101" pitchFamily="49" charset="-122"/>
              <a:cs typeface="Times New Roman" panose="02020603050405020304" pitchFamily="18" charset="0"/>
            </a:endParaRPr>
          </a:p>
          <a:p>
            <a:pPr algn="l">
              <a:lnSpc>
                <a:spcPct val="130000"/>
              </a:lnSpc>
              <a:spcBef>
                <a:spcPct val="50000"/>
              </a:spcBef>
            </a:pPr>
            <a:r>
              <a:rPr kumimoji="1" lang="zh-CN" altLang="en-US" dirty="0" smtClean="0">
                <a:solidFill>
                  <a:srgbClr val="0000FF"/>
                </a:solidFill>
                <a:ea typeface="楷体" panose="02010609060101010101" pitchFamily="49" charset="-122"/>
                <a:cs typeface="Times New Roman" panose="02020603050405020304" pitchFamily="18" charset="0"/>
              </a:rPr>
              <a:t>       图的遍历得到的顶点序列称为</a:t>
            </a:r>
            <a:r>
              <a:rPr kumimoji="1" lang="zh-CN" altLang="en-US" dirty="0" smtClean="0">
                <a:solidFill>
                  <a:srgbClr val="FF0000"/>
                </a:solidFill>
                <a:ea typeface="楷体" panose="02010609060101010101" pitchFamily="49" charset="-122"/>
                <a:cs typeface="Times New Roman" panose="02020603050405020304" pitchFamily="18" charset="0"/>
              </a:rPr>
              <a:t>图遍历序列</a:t>
            </a:r>
            <a:r>
              <a:rPr kumimoji="1" lang="zh-CN" altLang="en-US" dirty="0">
                <a:solidFill>
                  <a:srgbClr val="0000FF"/>
                </a:solidFill>
                <a:ea typeface="楷体" panose="02010609060101010101" pitchFamily="49" charset="-122"/>
                <a:cs typeface="Times New Roman" panose="02020603050405020304" pitchFamily="18" charset="0"/>
              </a:rPr>
              <a:t>。</a:t>
            </a:r>
          </a:p>
        </p:txBody>
      </p:sp>
      <p:sp>
        <p:nvSpPr>
          <p:cNvPr id="2051" name="Text Box 3" descr="水滴"/>
          <p:cNvSpPr txBox="1">
            <a:spLocks noChangeArrowheads="1"/>
          </p:cNvSpPr>
          <p:nvPr/>
        </p:nvSpPr>
        <p:spPr bwMode="auto">
          <a:xfrm>
            <a:off x="825501" y="1901288"/>
            <a:ext cx="3889375" cy="566309"/>
          </a:xfrm>
          <a:prstGeom prst="rect">
            <a:avLst/>
          </a:prstGeom>
          <a:ln>
            <a:noFill/>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a:spAutoFit/>
          </a:bodyPr>
          <a:lstStyle/>
          <a:p>
            <a:pPr algn="l">
              <a:lnSpc>
                <a:spcPct val="110000"/>
              </a:lnSpc>
              <a:spcBef>
                <a:spcPct val="50000"/>
              </a:spcBef>
            </a:pPr>
            <a:r>
              <a:rPr kumimoji="1" lang="en-US" altLang="zh-CN" sz="2800" smtClean="0">
                <a:solidFill>
                  <a:srgbClr val="FF3300"/>
                </a:solidFill>
                <a:latin typeface="Times New Roman" panose="02020603050405020304" pitchFamily="18" charset="0"/>
                <a:ea typeface="隶书" pitchFamily="49" charset="-122"/>
                <a:cs typeface="Times New Roman" panose="02020603050405020304" pitchFamily="18" charset="0"/>
              </a:rPr>
              <a:t> 8.3.1  </a:t>
            </a:r>
            <a:r>
              <a:rPr kumimoji="1" lang="zh-CN" altLang="en-US" sz="2800" dirty="0">
                <a:solidFill>
                  <a:srgbClr val="FF3300"/>
                </a:solidFill>
                <a:latin typeface="Times New Roman" panose="02020603050405020304" pitchFamily="18" charset="0"/>
                <a:ea typeface="隶书" pitchFamily="49" charset="-122"/>
                <a:cs typeface="Times New Roman" panose="02020603050405020304" pitchFamily="18" charset="0"/>
              </a:rPr>
              <a:t>图的遍历的概念</a:t>
            </a:r>
            <a:endParaRPr lang="zh-CN" altLang="en-US" sz="2800" dirty="0">
              <a:latin typeface="Times New Roman" panose="02020603050405020304" pitchFamily="18" charset="0"/>
              <a:ea typeface="隶书" pitchFamily="49" charset="-122"/>
              <a:cs typeface="Times New Roman" panose="02020603050405020304" pitchFamily="18" charset="0"/>
            </a:endParaRPr>
          </a:p>
        </p:txBody>
      </p:sp>
      <p:sp>
        <p:nvSpPr>
          <p:cNvPr id="4" name="Text Box 12" descr="信纸"/>
          <p:cNvSpPr txBox="1">
            <a:spLocks noChangeArrowheads="1"/>
          </p:cNvSpPr>
          <p:nvPr/>
        </p:nvSpPr>
        <p:spPr bwMode="auto">
          <a:xfrm>
            <a:off x="2714612" y="785794"/>
            <a:ext cx="3744913" cy="579437"/>
          </a:xfrm>
          <a:prstGeom prst="rect">
            <a:avLst/>
          </a:prstGeom>
          <a:blipFill dpi="0" rotWithShape="1">
            <a:blip r:embed="rId2"/>
            <a:srcRect/>
            <a:tile tx="0" ty="0" sx="100000" sy="100000" flip="none" algn="tl"/>
          </a:blipFill>
          <a:ln w="9525">
            <a:noFill/>
            <a:miter lim="800000"/>
          </a:ln>
          <a:effectLst>
            <a:prstShdw prst="shdw17" dist="17961" dir="2700000">
              <a:srgbClr val="FFFFCC">
                <a:gamma/>
                <a:shade val="60000"/>
                <a:invGamma/>
              </a:srgbClr>
            </a:prstShdw>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defRPr/>
            </a:pPr>
            <a:r>
              <a:rPr kumimoji="1" lang="en-US" altLang="zh-CN"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8.3  </a:t>
            </a: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图的遍历</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48</a:t>
            </a:fld>
            <a:endParaRPr lang="en-US" altLang="zh-C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571472" y="214290"/>
            <a:ext cx="8143932" cy="1052596"/>
          </a:xfrm>
          <a:prstGeom prst="rect">
            <a:avLst/>
          </a:prstGeom>
          <a:noFill/>
          <a:ln w="9525">
            <a:noFill/>
            <a:miter lim="800000"/>
          </a:ln>
        </p:spPr>
        <p:txBody>
          <a:bodyPr wrap="square">
            <a:spAutoFit/>
          </a:bodyPr>
          <a:lstStyle/>
          <a:p>
            <a:pPr algn="l">
              <a:lnSpc>
                <a:spcPct val="130000"/>
              </a:lnSpc>
              <a:spcBef>
                <a:spcPct val="50000"/>
              </a:spcBef>
            </a:pPr>
            <a:r>
              <a:rPr kumimoji="1" lang="zh-CN" altLang="en-US" dirty="0" smtClean="0">
                <a:ea typeface="楷体" panose="02010609060101010101" pitchFamily="49" charset="-122"/>
                <a:cs typeface="Times New Roman" panose="02020603050405020304" pitchFamily="18" charset="0"/>
              </a:rPr>
              <a:t>         图中顶点之间是多对多</a:t>
            </a:r>
            <a:r>
              <a:rPr kumimoji="1" lang="zh-CN" altLang="en-US" smtClean="0">
                <a:ea typeface="楷体" panose="02010609060101010101" pitchFamily="49" charset="-122"/>
                <a:cs typeface="Times New Roman" panose="02020603050405020304" pitchFamily="18" charset="0"/>
              </a:rPr>
              <a:t>的关系，而</a:t>
            </a:r>
            <a:r>
              <a:rPr kumimoji="1" lang="zh-CN" altLang="en-US" dirty="0" smtClean="0">
                <a:ea typeface="楷体" panose="02010609060101010101" pitchFamily="49" charset="-122"/>
                <a:cs typeface="Times New Roman" panose="02020603050405020304" pitchFamily="18" charset="0"/>
              </a:rPr>
              <a:t>从一</a:t>
            </a:r>
            <a:r>
              <a:rPr kumimoji="1" lang="zh-CN" altLang="en-US" smtClean="0">
                <a:ea typeface="楷体" panose="02010609060101010101" pitchFamily="49" charset="-122"/>
                <a:cs typeface="Times New Roman" panose="02020603050405020304" pitchFamily="18" charset="0"/>
              </a:rPr>
              <a:t>个顶点出发一次只能</a:t>
            </a:r>
            <a:r>
              <a:rPr kumimoji="1" lang="zh-CN" altLang="en-US" dirty="0" smtClean="0">
                <a:ea typeface="楷体" panose="02010609060101010101" pitchFamily="49" charset="-122"/>
                <a:cs typeface="Times New Roman" panose="02020603050405020304" pitchFamily="18" charset="0"/>
              </a:rPr>
              <a:t>找另外</a:t>
            </a:r>
            <a:r>
              <a:rPr kumimoji="1" lang="zh-CN" altLang="en-US" smtClean="0">
                <a:ea typeface="楷体" panose="02010609060101010101" pitchFamily="49" charset="-122"/>
                <a:cs typeface="Times New Roman" panose="02020603050405020304" pitchFamily="18" charset="0"/>
              </a:rPr>
              <a:t>一个相邻顶点</a:t>
            </a:r>
            <a:r>
              <a:rPr kumimoji="1" lang="zh-CN" altLang="en-US" dirty="0" smtClean="0">
                <a:ea typeface="楷体" panose="02010609060101010101" pitchFamily="49" charset="-122"/>
                <a:cs typeface="Times New Roman" panose="02020603050405020304" pitchFamily="18" charset="0"/>
              </a:rPr>
              <a:t>。</a:t>
            </a:r>
            <a:endParaRPr kumimoji="1" lang="zh-CN" altLang="en-US" dirty="0">
              <a:ea typeface="楷体" panose="02010609060101010101" pitchFamily="49" charset="-122"/>
              <a:cs typeface="Times New Roman" panose="02020603050405020304" pitchFamily="18" charset="0"/>
            </a:endParaRPr>
          </a:p>
        </p:txBody>
      </p:sp>
      <p:grpSp>
        <p:nvGrpSpPr>
          <p:cNvPr id="33" name="组合 32"/>
          <p:cNvGrpSpPr/>
          <p:nvPr/>
        </p:nvGrpSpPr>
        <p:grpSpPr>
          <a:xfrm>
            <a:off x="2476506" y="1643050"/>
            <a:ext cx="2952750" cy="2433638"/>
            <a:chOff x="2476506" y="1924056"/>
            <a:chExt cx="2952750" cy="2433638"/>
          </a:xfrm>
        </p:grpSpPr>
        <p:sp>
          <p:nvSpPr>
            <p:cNvPr id="6" name="Line 38"/>
            <p:cNvSpPr>
              <a:spLocks noChangeShapeType="1"/>
            </p:cNvSpPr>
            <p:nvPr/>
          </p:nvSpPr>
          <p:spPr bwMode="auto">
            <a:xfrm>
              <a:off x="3019431" y="3114681"/>
              <a:ext cx="1865313" cy="0"/>
            </a:xfrm>
            <a:prstGeom prst="line">
              <a:avLst/>
            </a:prstGeom>
            <a:noFill/>
            <a:ln w="28575">
              <a:solidFill>
                <a:srgbClr val="3333FF"/>
              </a:solidFill>
              <a:round/>
            </a:ln>
          </p:spPr>
          <p:txBody>
            <a:bodyPr/>
            <a:lstStyle/>
            <a:p>
              <a:endParaRPr lang="zh-CN" altLang="en-US"/>
            </a:p>
          </p:txBody>
        </p:sp>
        <p:sp>
          <p:nvSpPr>
            <p:cNvPr id="7" name="Freeform 39"/>
            <p:cNvSpPr/>
            <p:nvPr/>
          </p:nvSpPr>
          <p:spPr bwMode="auto">
            <a:xfrm>
              <a:off x="2887669" y="3287719"/>
              <a:ext cx="811213" cy="709613"/>
            </a:xfrm>
            <a:custGeom>
              <a:avLst/>
              <a:gdLst/>
              <a:ahLst/>
              <a:cxnLst>
                <a:cxn ang="0">
                  <a:pos x="0" y="0"/>
                </a:cxn>
                <a:cxn ang="0">
                  <a:pos x="495" y="412"/>
                </a:cxn>
              </a:cxnLst>
              <a:rect l="0" t="0" r="r" b="b"/>
              <a:pathLst>
                <a:path w="495" h="412">
                  <a:moveTo>
                    <a:pt x="0" y="0"/>
                  </a:moveTo>
                  <a:lnTo>
                    <a:pt x="495" y="412"/>
                  </a:lnTo>
                </a:path>
              </a:pathLst>
            </a:custGeom>
            <a:solidFill>
              <a:srgbClr val="000099"/>
            </a:solidFill>
            <a:ln w="28575">
              <a:solidFill>
                <a:srgbClr val="3333FF"/>
              </a:solidFill>
              <a:round/>
            </a:ln>
          </p:spPr>
          <p:txBody>
            <a:bodyPr/>
            <a:lstStyle/>
            <a:p>
              <a:endParaRPr lang="zh-CN" altLang="en-US"/>
            </a:p>
          </p:txBody>
        </p:sp>
        <p:sp>
          <p:nvSpPr>
            <p:cNvPr id="8" name="Freeform 40"/>
            <p:cNvSpPr/>
            <p:nvPr/>
          </p:nvSpPr>
          <p:spPr bwMode="auto">
            <a:xfrm>
              <a:off x="4178306" y="3248031"/>
              <a:ext cx="787400" cy="735013"/>
            </a:xfrm>
            <a:custGeom>
              <a:avLst/>
              <a:gdLst/>
              <a:ahLst/>
              <a:cxnLst>
                <a:cxn ang="0">
                  <a:pos x="0" y="428"/>
                </a:cxn>
                <a:cxn ang="0">
                  <a:pos x="480" y="0"/>
                </a:cxn>
              </a:cxnLst>
              <a:rect l="0" t="0" r="r" b="b"/>
              <a:pathLst>
                <a:path w="480" h="428">
                  <a:moveTo>
                    <a:pt x="0" y="428"/>
                  </a:moveTo>
                  <a:lnTo>
                    <a:pt x="480" y="0"/>
                  </a:lnTo>
                </a:path>
              </a:pathLst>
            </a:custGeom>
            <a:solidFill>
              <a:srgbClr val="000099"/>
            </a:solidFill>
            <a:ln w="28575">
              <a:solidFill>
                <a:srgbClr val="3333FF"/>
              </a:solidFill>
              <a:round/>
            </a:ln>
          </p:spPr>
          <p:txBody>
            <a:bodyPr/>
            <a:lstStyle/>
            <a:p>
              <a:endParaRPr lang="zh-CN" altLang="en-US"/>
            </a:p>
          </p:txBody>
        </p:sp>
        <p:sp>
          <p:nvSpPr>
            <p:cNvPr id="9" name="Freeform 41"/>
            <p:cNvSpPr/>
            <p:nvPr/>
          </p:nvSpPr>
          <p:spPr bwMode="auto">
            <a:xfrm>
              <a:off x="4178306" y="2217744"/>
              <a:ext cx="847725" cy="669925"/>
            </a:xfrm>
            <a:custGeom>
              <a:avLst/>
              <a:gdLst/>
              <a:ahLst/>
              <a:cxnLst>
                <a:cxn ang="0">
                  <a:pos x="0" y="0"/>
                </a:cxn>
                <a:cxn ang="0">
                  <a:pos x="517" y="390"/>
                </a:cxn>
              </a:cxnLst>
              <a:rect l="0" t="0" r="r" b="b"/>
              <a:pathLst>
                <a:path w="517" h="390">
                  <a:moveTo>
                    <a:pt x="0" y="0"/>
                  </a:moveTo>
                  <a:lnTo>
                    <a:pt x="517" y="390"/>
                  </a:lnTo>
                </a:path>
              </a:pathLst>
            </a:custGeom>
            <a:solidFill>
              <a:srgbClr val="000099"/>
            </a:solidFill>
            <a:ln w="28575">
              <a:solidFill>
                <a:srgbClr val="3333FF"/>
              </a:solidFill>
              <a:round/>
            </a:ln>
          </p:spPr>
          <p:txBody>
            <a:bodyPr/>
            <a:lstStyle/>
            <a:p>
              <a:endParaRPr lang="zh-CN" altLang="en-US"/>
            </a:p>
          </p:txBody>
        </p:sp>
        <p:sp>
          <p:nvSpPr>
            <p:cNvPr id="10" name="Freeform 42"/>
            <p:cNvSpPr/>
            <p:nvPr/>
          </p:nvSpPr>
          <p:spPr bwMode="auto">
            <a:xfrm>
              <a:off x="2811469" y="2268544"/>
              <a:ext cx="923925" cy="747713"/>
            </a:xfrm>
            <a:custGeom>
              <a:avLst/>
              <a:gdLst/>
              <a:ahLst/>
              <a:cxnLst>
                <a:cxn ang="0">
                  <a:pos x="562" y="0"/>
                </a:cxn>
                <a:cxn ang="0">
                  <a:pos x="0" y="435"/>
                </a:cxn>
              </a:cxnLst>
              <a:rect l="0" t="0" r="r" b="b"/>
              <a:pathLst>
                <a:path w="562" h="435">
                  <a:moveTo>
                    <a:pt x="562" y="0"/>
                  </a:moveTo>
                  <a:lnTo>
                    <a:pt x="0" y="435"/>
                  </a:lnTo>
                </a:path>
              </a:pathLst>
            </a:custGeom>
            <a:solidFill>
              <a:srgbClr val="000099"/>
            </a:solidFill>
            <a:ln w="28575">
              <a:solidFill>
                <a:srgbClr val="3333FF"/>
              </a:solidFill>
              <a:round/>
            </a:ln>
          </p:spPr>
          <p:txBody>
            <a:bodyPr/>
            <a:lstStyle/>
            <a:p>
              <a:endParaRPr lang="zh-CN" altLang="en-US"/>
            </a:p>
          </p:txBody>
        </p:sp>
        <p:sp>
          <p:nvSpPr>
            <p:cNvPr id="11" name="Line 43"/>
            <p:cNvSpPr>
              <a:spLocks noChangeShapeType="1"/>
            </p:cNvSpPr>
            <p:nvPr/>
          </p:nvSpPr>
          <p:spPr bwMode="auto">
            <a:xfrm>
              <a:off x="3952881" y="2452694"/>
              <a:ext cx="0" cy="1614488"/>
            </a:xfrm>
            <a:prstGeom prst="line">
              <a:avLst/>
            </a:prstGeom>
            <a:noFill/>
            <a:ln w="28575">
              <a:solidFill>
                <a:srgbClr val="3333FF"/>
              </a:solidFill>
              <a:round/>
            </a:ln>
          </p:spPr>
          <p:txBody>
            <a:bodyPr/>
            <a:lstStyle/>
            <a:p>
              <a:endParaRPr lang="zh-CN" altLang="en-US"/>
            </a:p>
          </p:txBody>
        </p:sp>
        <p:sp>
          <p:nvSpPr>
            <p:cNvPr id="12" name="Oval 44"/>
            <p:cNvSpPr>
              <a:spLocks noChangeArrowheads="1"/>
            </p:cNvSpPr>
            <p:nvPr/>
          </p:nvSpPr>
          <p:spPr bwMode="auto">
            <a:xfrm>
              <a:off x="3657606" y="1924056"/>
              <a:ext cx="590550" cy="531813"/>
            </a:xfrm>
            <a:prstGeom prst="ellipse">
              <a:avLst/>
            </a:prstGeom>
          </p:spPr>
          <p:style>
            <a:lnRef idx="1">
              <a:schemeClr val="accent6"/>
            </a:lnRef>
            <a:fillRef idx="3">
              <a:schemeClr val="accent6"/>
            </a:fillRef>
            <a:effectRef idx="2">
              <a:schemeClr val="accent6"/>
            </a:effectRef>
            <a:fontRef idx="minor">
              <a:schemeClr val="lt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3" name="Oval 45"/>
            <p:cNvSpPr>
              <a:spLocks noChangeArrowheads="1"/>
            </p:cNvSpPr>
            <p:nvPr/>
          </p:nvSpPr>
          <p:spPr bwMode="auto">
            <a:xfrm>
              <a:off x="3657606" y="2827344"/>
              <a:ext cx="590550" cy="53340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4" name="Oval 46"/>
            <p:cNvSpPr>
              <a:spLocks noChangeArrowheads="1"/>
            </p:cNvSpPr>
            <p:nvPr/>
          </p:nvSpPr>
          <p:spPr bwMode="auto">
            <a:xfrm>
              <a:off x="4838706" y="2827344"/>
              <a:ext cx="590550" cy="53340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5" name="Oval 47"/>
            <p:cNvSpPr>
              <a:spLocks noChangeArrowheads="1"/>
            </p:cNvSpPr>
            <p:nvPr/>
          </p:nvSpPr>
          <p:spPr bwMode="auto">
            <a:xfrm>
              <a:off x="2476506" y="2827344"/>
              <a:ext cx="590550" cy="53340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6" name="Oval 48"/>
            <p:cNvSpPr>
              <a:spLocks noChangeArrowheads="1"/>
            </p:cNvSpPr>
            <p:nvPr/>
          </p:nvSpPr>
          <p:spPr bwMode="auto">
            <a:xfrm>
              <a:off x="3606806" y="3821119"/>
              <a:ext cx="592138" cy="536575"/>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32" name="TextBox 31"/>
          <p:cNvSpPr txBox="1"/>
          <p:nvPr/>
        </p:nvSpPr>
        <p:spPr>
          <a:xfrm>
            <a:off x="1428728" y="1357298"/>
            <a:ext cx="1214446" cy="461665"/>
          </a:xfrm>
          <a:prstGeom prst="rect">
            <a:avLst/>
          </a:prstGeom>
          <a:noFill/>
        </p:spPr>
        <p:txBody>
          <a:bodyPr wrap="square" rtlCol="0">
            <a:spAutoFit/>
          </a:bodyPr>
          <a:lstStyle/>
          <a:p>
            <a:pPr algn="l"/>
            <a:r>
              <a:rPr lang="zh-CN" altLang="en-US" dirty="0" smtClean="0">
                <a:latin typeface="楷体" panose="02010609060101010101" pitchFamily="49" charset="-122"/>
                <a:ea typeface="楷体" panose="02010609060101010101" pitchFamily="49" charset="-122"/>
              </a:rPr>
              <a:t>例如：</a:t>
            </a:r>
            <a:endParaRPr lang="zh-CN" altLang="en-US" dirty="0">
              <a:latin typeface="楷体" panose="02010609060101010101" pitchFamily="49" charset="-122"/>
              <a:ea typeface="楷体" panose="02010609060101010101" pitchFamily="49" charset="-122"/>
            </a:endParaRPr>
          </a:p>
        </p:txBody>
      </p:sp>
      <p:sp>
        <p:nvSpPr>
          <p:cNvPr id="34" name="TextBox 33"/>
          <p:cNvSpPr txBox="1"/>
          <p:nvPr/>
        </p:nvSpPr>
        <p:spPr>
          <a:xfrm>
            <a:off x="714348" y="4505316"/>
            <a:ext cx="3500462" cy="430887"/>
          </a:xfrm>
          <a:prstGeom prst="rect">
            <a:avLst/>
          </a:prstGeom>
          <a:noFill/>
        </p:spPr>
        <p:txBody>
          <a:bodyPr wrap="square" rtlCol="0">
            <a:spAutoFit/>
          </a:bodyPr>
          <a:lstStyle/>
          <a:p>
            <a:pPr algn="l"/>
            <a:r>
              <a:rPr lang="zh-CN" altLang="en-US" sz="2200" dirty="0" smtClean="0">
                <a:ea typeface="楷体" panose="02010609060101010101" pitchFamily="49" charset="-122"/>
                <a:cs typeface="Times New Roman" panose="02020603050405020304" pitchFamily="18" charset="0"/>
              </a:rPr>
              <a:t>从顶点</a:t>
            </a:r>
            <a:r>
              <a:rPr lang="en-US" altLang="zh-CN" sz="2200" smtClean="0">
                <a:solidFill>
                  <a:srgbClr val="FF00FF"/>
                </a:solidFill>
                <a:ea typeface="楷体" panose="02010609060101010101" pitchFamily="49" charset="-122"/>
                <a:cs typeface="Times New Roman" panose="02020603050405020304" pitchFamily="18" charset="0"/>
              </a:rPr>
              <a:t>1</a:t>
            </a:r>
            <a:r>
              <a:rPr lang="zh-CN" altLang="en-US" sz="2200" smtClean="0">
                <a:ea typeface="楷体" panose="02010609060101010101" pitchFamily="49" charset="-122"/>
                <a:cs typeface="Times New Roman" panose="02020603050405020304" pitchFamily="18" charset="0"/>
              </a:rPr>
              <a:t>出发，访问顶点</a:t>
            </a:r>
            <a:r>
              <a:rPr lang="en-US" altLang="zh-CN" sz="2200" smtClean="0">
                <a:ea typeface="楷体" panose="02010609060101010101" pitchFamily="49" charset="-122"/>
                <a:cs typeface="Times New Roman" panose="02020603050405020304" pitchFamily="18" charset="0"/>
              </a:rPr>
              <a:t>1</a:t>
            </a:r>
            <a:r>
              <a:rPr lang="zh-CN" altLang="en-US" sz="2200" smtClean="0">
                <a:ea typeface="楷体" panose="02010609060101010101" pitchFamily="49" charset="-122"/>
                <a:cs typeface="Times New Roman" panose="02020603050405020304" pitchFamily="18" charset="0"/>
              </a:rPr>
              <a:t>，</a:t>
            </a:r>
            <a:endParaRPr lang="zh-CN" altLang="en-US" sz="2200" dirty="0">
              <a:ea typeface="楷体" panose="02010609060101010101" pitchFamily="49" charset="-122"/>
              <a:cs typeface="Times New Roman" panose="02020603050405020304" pitchFamily="18" charset="0"/>
            </a:endParaRPr>
          </a:p>
        </p:txBody>
      </p:sp>
      <p:sp>
        <p:nvSpPr>
          <p:cNvPr id="40" name="TextBox 39"/>
          <p:cNvSpPr txBox="1"/>
          <p:nvPr/>
        </p:nvSpPr>
        <p:spPr>
          <a:xfrm>
            <a:off x="4214778" y="4186527"/>
            <a:ext cx="3500494" cy="430887"/>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sym typeface="Wingdings" panose="05000000000000000000"/>
              </a:rPr>
              <a:t></a:t>
            </a:r>
            <a:r>
              <a:rPr lang="zh-CN" altLang="en-US" sz="2200" smtClean="0">
                <a:ea typeface="楷体" panose="02010609060101010101" pitchFamily="49" charset="-122"/>
                <a:cs typeface="Times New Roman" panose="02020603050405020304" pitchFamily="18" charset="0"/>
              </a:rPr>
              <a:t>再</a:t>
            </a:r>
            <a:r>
              <a:rPr lang="zh-CN" altLang="en-US" sz="2200" dirty="0" smtClean="0">
                <a:ea typeface="楷体" panose="02010609060101010101" pitchFamily="49" charset="-122"/>
                <a:cs typeface="Times New Roman" panose="02020603050405020304" pitchFamily="18" charset="0"/>
              </a:rPr>
              <a:t>访问</a:t>
            </a:r>
            <a:r>
              <a:rPr lang="zh-CN" altLang="en-US" sz="2200" smtClean="0">
                <a:ea typeface="楷体" panose="02010609060101010101" pitchFamily="49" charset="-122"/>
                <a:cs typeface="Times New Roman" panose="02020603050405020304" pitchFamily="18" charset="0"/>
              </a:rPr>
              <a:t>顶点</a:t>
            </a:r>
            <a:r>
              <a:rPr lang="en-US" altLang="zh-CN" sz="2200" smtClean="0">
                <a:ea typeface="楷体" panose="02010609060101010101" pitchFamily="49" charset="-122"/>
                <a:cs typeface="Times New Roman" panose="02020603050405020304" pitchFamily="18" charset="0"/>
              </a:rPr>
              <a:t>2</a:t>
            </a:r>
            <a:r>
              <a:rPr lang="zh-CN" altLang="en-US" sz="2200" smtClean="0">
                <a:ea typeface="楷体" panose="02010609060101010101" pitchFamily="49" charset="-122"/>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4</a:t>
            </a:r>
            <a:r>
              <a:rPr lang="zh-CN" altLang="en-US" sz="2200" smtClean="0">
                <a:ea typeface="楷体" panose="02010609060101010101" pitchFamily="49" charset="-122"/>
                <a:cs typeface="Times New Roman" panose="02020603050405020304" pitchFamily="18" charset="0"/>
              </a:rPr>
              <a:t>，</a:t>
            </a:r>
            <a:r>
              <a:rPr lang="en-US" altLang="zh-CN" sz="2200" smtClean="0">
                <a:latin typeface="宋体" panose="02010600030101010101" pitchFamily="2" charset="-122"/>
                <a:ea typeface="宋体" panose="02010600030101010101" pitchFamily="2" charset="-122"/>
                <a:cs typeface="Times New Roman" panose="02020603050405020304" pitchFamily="18" charset="0"/>
              </a:rPr>
              <a:t>…</a:t>
            </a:r>
            <a:endParaRPr lang="zh-CN" altLang="en-US" sz="2200" dirty="0">
              <a:latin typeface="+mj-ea"/>
              <a:ea typeface="+mj-ea"/>
              <a:cs typeface="Times New Roman" panose="02020603050405020304" pitchFamily="18" charset="0"/>
            </a:endParaRPr>
          </a:p>
        </p:txBody>
      </p:sp>
      <p:sp>
        <p:nvSpPr>
          <p:cNvPr id="41" name="TextBox 40"/>
          <p:cNvSpPr txBox="1"/>
          <p:nvPr/>
        </p:nvSpPr>
        <p:spPr>
          <a:xfrm>
            <a:off x="4214778" y="4972345"/>
            <a:ext cx="3929122" cy="430887"/>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sym typeface="Wingdings" panose="05000000000000000000"/>
              </a:rPr>
              <a:t></a:t>
            </a:r>
            <a:r>
              <a:rPr lang="zh-CN" altLang="en-US" sz="2200" smtClean="0">
                <a:ea typeface="楷体" panose="02010609060101010101" pitchFamily="49" charset="-122"/>
                <a:cs typeface="Times New Roman" panose="02020603050405020304" pitchFamily="18" charset="0"/>
              </a:rPr>
              <a:t>再</a:t>
            </a:r>
            <a:r>
              <a:rPr lang="zh-CN" altLang="en-US" sz="2200" dirty="0" smtClean="0">
                <a:ea typeface="楷体" panose="02010609060101010101" pitchFamily="49" charset="-122"/>
                <a:cs typeface="Times New Roman" panose="02020603050405020304" pitchFamily="18" charset="0"/>
              </a:rPr>
              <a:t>访问</a:t>
            </a:r>
            <a:r>
              <a:rPr lang="zh-CN" altLang="en-US" sz="2200" smtClean="0">
                <a:ea typeface="楷体" panose="02010609060101010101" pitchFamily="49" charset="-122"/>
                <a:cs typeface="Times New Roman" panose="02020603050405020304" pitchFamily="18" charset="0"/>
              </a:rPr>
              <a:t>顶点</a:t>
            </a:r>
            <a:r>
              <a:rPr lang="en-US" altLang="zh-CN" sz="2200" smtClean="0">
                <a:ea typeface="楷体" panose="02010609060101010101" pitchFamily="49" charset="-122"/>
                <a:cs typeface="Times New Roman" panose="02020603050405020304" pitchFamily="18" charset="0"/>
              </a:rPr>
              <a:t>2</a:t>
            </a:r>
            <a:r>
              <a:rPr lang="zh-CN" altLang="en-US" sz="2200" smtClean="0">
                <a:ea typeface="楷体" panose="02010609060101010101" pitchFamily="49" charset="-122"/>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3</a:t>
            </a:r>
            <a:r>
              <a:rPr lang="zh-CN" altLang="en-US" sz="2200" smtClean="0">
                <a:ea typeface="楷体" panose="02010609060101010101" pitchFamily="49" charset="-122"/>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0</a:t>
            </a:r>
            <a:r>
              <a:rPr lang="zh-CN" altLang="en-US" sz="2200" smtClean="0">
                <a:ea typeface="楷体" panose="02010609060101010101" pitchFamily="49" charset="-122"/>
                <a:cs typeface="Times New Roman" panose="02020603050405020304" pitchFamily="18" charset="0"/>
              </a:rPr>
              <a:t>，</a:t>
            </a:r>
            <a:r>
              <a:rPr lang="en-US" altLang="zh-CN" sz="2200" smtClean="0">
                <a:latin typeface="宋体" panose="02010600030101010101" pitchFamily="2" charset="-122"/>
                <a:ea typeface="宋体" panose="02010600030101010101" pitchFamily="2" charset="-122"/>
                <a:cs typeface="Times New Roman" panose="02020603050405020304" pitchFamily="18" charset="0"/>
              </a:rPr>
              <a:t> … </a:t>
            </a:r>
            <a:endParaRPr lang="zh-CN" altLang="en-US" sz="2200" dirty="0">
              <a:ea typeface="楷体" panose="02010609060101010101" pitchFamily="49" charset="-122"/>
              <a:cs typeface="Times New Roman" panose="02020603050405020304" pitchFamily="18" charset="0"/>
            </a:endParaRPr>
          </a:p>
        </p:txBody>
      </p:sp>
      <p:grpSp>
        <p:nvGrpSpPr>
          <p:cNvPr id="44" name="组合 43"/>
          <p:cNvGrpSpPr/>
          <p:nvPr/>
        </p:nvGrpSpPr>
        <p:grpSpPr>
          <a:xfrm>
            <a:off x="3929058" y="5434010"/>
            <a:ext cx="2428892" cy="816595"/>
            <a:chOff x="3929058" y="5434010"/>
            <a:chExt cx="2428892" cy="816595"/>
          </a:xfrm>
        </p:grpSpPr>
        <p:sp>
          <p:nvSpPr>
            <p:cNvPr id="42" name="上箭头 41"/>
            <p:cNvSpPr/>
            <p:nvPr/>
          </p:nvSpPr>
          <p:spPr>
            <a:xfrm>
              <a:off x="5000596" y="5434010"/>
              <a:ext cx="214314" cy="285752"/>
            </a:xfrm>
            <a:prstGeom prst="up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200"/>
            </a:p>
          </p:txBody>
        </p:sp>
        <p:sp>
          <p:nvSpPr>
            <p:cNvPr id="43" name="TextBox 42"/>
            <p:cNvSpPr txBox="1"/>
            <p:nvPr/>
          </p:nvSpPr>
          <p:spPr>
            <a:xfrm>
              <a:off x="3929058" y="5819718"/>
              <a:ext cx="2428892" cy="430887"/>
            </a:xfrm>
            <a:prstGeom prst="rect">
              <a:avLst/>
            </a:prstGeom>
            <a:noFill/>
          </p:spPr>
          <p:txBody>
            <a:bodyPr wrap="square" rtlCol="0">
              <a:spAutoFit/>
            </a:bodyPr>
            <a:lstStyle/>
            <a:p>
              <a:r>
                <a:rPr kumimoji="1" lang="zh-CN" altLang="en-US" sz="2200" dirty="0" smtClean="0">
                  <a:solidFill>
                    <a:srgbClr val="FF00FF"/>
                  </a:solidFill>
                  <a:ea typeface="楷体" panose="02010609060101010101" pitchFamily="49" charset="-122"/>
                  <a:cs typeface="Times New Roman" panose="02020603050405020304" pitchFamily="18" charset="0"/>
                </a:rPr>
                <a:t>不同的搜索方法</a:t>
              </a:r>
              <a:endParaRPr lang="zh-CN" altLang="en-US" sz="2200" dirty="0">
                <a:solidFill>
                  <a:srgbClr val="FF00FF"/>
                </a:solidFill>
              </a:endParaRPr>
            </a:p>
          </p:txBody>
        </p:sp>
      </p:grpSp>
      <p:sp>
        <p:nvSpPr>
          <p:cNvPr id="24" name="TextBox 23"/>
          <p:cNvSpPr txBox="1"/>
          <p:nvPr/>
        </p:nvSpPr>
        <p:spPr>
          <a:xfrm>
            <a:off x="4214810" y="1500174"/>
            <a:ext cx="1071570" cy="400110"/>
          </a:xfrm>
          <a:prstGeom prst="rect">
            <a:avLst/>
          </a:prstGeom>
          <a:noFill/>
        </p:spPr>
        <p:txBody>
          <a:bodyPr wrap="square" rtlCol="0">
            <a:spAutoFit/>
          </a:bodyPr>
          <a:lstStyle/>
          <a:p>
            <a:r>
              <a:rPr lang="zh-CN" altLang="en-US" sz="2000" smtClean="0">
                <a:latin typeface="楷体" panose="02010609060101010101" pitchFamily="49" charset="-122"/>
                <a:ea typeface="楷体" panose="02010609060101010101" pitchFamily="49" charset="-122"/>
              </a:rPr>
              <a:t>初始点</a:t>
            </a:r>
            <a:endParaRPr lang="zh-CN" altLang="en-US" sz="2000">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49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40" grpId="0"/>
      <p:bldP spid="41"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2" name="Text Box 34"/>
          <p:cNvSpPr txBox="1">
            <a:spLocks noChangeArrowheads="1"/>
          </p:cNvSpPr>
          <p:nvPr/>
        </p:nvSpPr>
        <p:spPr bwMode="auto">
          <a:xfrm>
            <a:off x="285720" y="285728"/>
            <a:ext cx="4048124" cy="461665"/>
          </a:xfrm>
          <a:prstGeom prst="rect">
            <a:avLst/>
          </a:prstGeom>
          <a:noFill/>
          <a:ln w="9525">
            <a:noFill/>
            <a:miter lim="800000"/>
          </a:ln>
          <a:effectLst/>
        </p:spPr>
        <p:txBody>
          <a:bodyPr wrap="square">
            <a:spAutoFit/>
          </a:bodyPr>
          <a:lstStyle/>
          <a:p>
            <a:pPr algn="just">
              <a:spcBef>
                <a:spcPct val="50000"/>
              </a:spcBef>
            </a:pPr>
            <a:r>
              <a:rPr kumimoji="1" lang="en-US" altLang="zh-CN" dirty="0">
                <a:solidFill>
                  <a:srgbClr val="FF0000"/>
                </a:solidFill>
                <a:ea typeface="黑体" panose="02010609060101010101" pitchFamily="49" charset="-122"/>
                <a:cs typeface="Times New Roman" panose="02020603050405020304" pitchFamily="18" charset="0"/>
              </a:rPr>
              <a:t>  </a:t>
            </a:r>
            <a:r>
              <a:rPr kumimoji="1" lang="en-US" altLang="zh-CN" dirty="0" smtClean="0">
                <a:solidFill>
                  <a:srgbClr val="FF0000"/>
                </a:solidFill>
                <a:ea typeface="黑体" panose="02010609060101010101" pitchFamily="49" charset="-122"/>
                <a:cs typeface="Times New Roman" panose="02020603050405020304" pitchFamily="18" charset="0"/>
              </a:rPr>
              <a:t>2</a:t>
            </a:r>
            <a:r>
              <a:rPr kumimoji="1" lang="zh-CN" altLang="en-US" dirty="0" smtClean="0">
                <a:solidFill>
                  <a:srgbClr val="FF0000"/>
                </a:solidFill>
                <a:ea typeface="黑体" panose="02010609060101010101" pitchFamily="49" charset="-122"/>
                <a:cs typeface="Times New Roman" panose="02020603050405020304" pitchFamily="18" charset="0"/>
              </a:rPr>
              <a:t>、顶点</a:t>
            </a:r>
            <a:r>
              <a:rPr kumimoji="1" lang="zh-CN" altLang="en-US" dirty="0">
                <a:solidFill>
                  <a:srgbClr val="FF0000"/>
                </a:solidFill>
                <a:ea typeface="黑体" panose="02010609060101010101" pitchFamily="49" charset="-122"/>
                <a:cs typeface="Times New Roman" panose="02020603050405020304" pitchFamily="18" charset="0"/>
              </a:rPr>
              <a:t>的度、入度和</a:t>
            </a:r>
            <a:r>
              <a:rPr kumimoji="1" lang="zh-CN" altLang="en-US">
                <a:solidFill>
                  <a:srgbClr val="FF0000"/>
                </a:solidFill>
                <a:ea typeface="黑体" panose="02010609060101010101" pitchFamily="49" charset="-122"/>
                <a:cs typeface="Times New Roman" panose="02020603050405020304" pitchFamily="18" charset="0"/>
              </a:rPr>
              <a:t>出</a:t>
            </a:r>
            <a:r>
              <a:rPr kumimoji="1" lang="zh-CN" altLang="en-US" smtClean="0">
                <a:solidFill>
                  <a:srgbClr val="FF0000"/>
                </a:solidFill>
                <a:ea typeface="黑体" panose="02010609060101010101" pitchFamily="49" charset="-122"/>
                <a:cs typeface="Times New Roman" panose="02020603050405020304" pitchFamily="18" charset="0"/>
              </a:rPr>
              <a:t>度</a:t>
            </a:r>
            <a:endParaRPr kumimoji="1" lang="zh-CN" altLang="en-US" dirty="0">
              <a:solidFill>
                <a:srgbClr val="FF0000"/>
              </a:solidFill>
              <a:ea typeface="黑体" panose="02010609060101010101" pitchFamily="49" charset="-122"/>
              <a:cs typeface="Times New Roman" panose="02020603050405020304" pitchFamily="18" charset="0"/>
            </a:endParaRPr>
          </a:p>
        </p:txBody>
      </p:sp>
      <p:grpSp>
        <p:nvGrpSpPr>
          <p:cNvPr id="63" name="组合 62"/>
          <p:cNvGrpSpPr/>
          <p:nvPr/>
        </p:nvGrpSpPr>
        <p:grpSpPr>
          <a:xfrm>
            <a:off x="6286512" y="1571612"/>
            <a:ext cx="2362200" cy="2481580"/>
            <a:chOff x="6353204" y="714356"/>
            <a:chExt cx="2362200" cy="2481580"/>
          </a:xfrm>
        </p:grpSpPr>
        <p:sp>
          <p:nvSpPr>
            <p:cNvPr id="32" name="Line 38"/>
            <p:cNvSpPr>
              <a:spLocks noChangeShapeType="1"/>
            </p:cNvSpPr>
            <p:nvPr/>
          </p:nvSpPr>
          <p:spPr bwMode="auto">
            <a:xfrm>
              <a:off x="6787544" y="1666856"/>
              <a:ext cx="1492250" cy="0"/>
            </a:xfrm>
            <a:prstGeom prst="line">
              <a:avLst/>
            </a:prstGeom>
            <a:noFill/>
            <a:ln w="28575">
              <a:solidFill>
                <a:srgbClr val="3333FF"/>
              </a:solidFill>
              <a:round/>
            </a:ln>
          </p:spPr>
          <p:txBody>
            <a:bodyPr/>
            <a:lstStyle/>
            <a:p>
              <a:endParaRPr lang="zh-CN" altLang="en-US"/>
            </a:p>
          </p:txBody>
        </p:sp>
        <p:sp>
          <p:nvSpPr>
            <p:cNvPr id="33" name="Freeform 39"/>
            <p:cNvSpPr/>
            <p:nvPr/>
          </p:nvSpPr>
          <p:spPr bwMode="auto">
            <a:xfrm>
              <a:off x="6682134" y="1805286"/>
              <a:ext cx="648970" cy="567690"/>
            </a:xfrm>
            <a:custGeom>
              <a:avLst/>
              <a:gdLst/>
              <a:ahLst/>
              <a:cxnLst>
                <a:cxn ang="0">
                  <a:pos x="0" y="0"/>
                </a:cxn>
                <a:cxn ang="0">
                  <a:pos x="495" y="412"/>
                </a:cxn>
              </a:cxnLst>
              <a:rect l="0" t="0" r="r" b="b"/>
              <a:pathLst>
                <a:path w="495" h="412">
                  <a:moveTo>
                    <a:pt x="0" y="0"/>
                  </a:moveTo>
                  <a:lnTo>
                    <a:pt x="495" y="412"/>
                  </a:lnTo>
                </a:path>
              </a:pathLst>
            </a:custGeom>
            <a:solidFill>
              <a:srgbClr val="000099"/>
            </a:solidFill>
            <a:ln w="28575">
              <a:solidFill>
                <a:srgbClr val="3333FF"/>
              </a:solidFill>
              <a:round/>
            </a:ln>
          </p:spPr>
          <p:txBody>
            <a:bodyPr/>
            <a:lstStyle/>
            <a:p>
              <a:endParaRPr lang="zh-CN" altLang="en-US"/>
            </a:p>
          </p:txBody>
        </p:sp>
        <p:sp>
          <p:nvSpPr>
            <p:cNvPr id="34" name="Freeform 40"/>
            <p:cNvSpPr/>
            <p:nvPr/>
          </p:nvSpPr>
          <p:spPr bwMode="auto">
            <a:xfrm>
              <a:off x="7714644" y="1773536"/>
              <a:ext cx="629920" cy="588010"/>
            </a:xfrm>
            <a:custGeom>
              <a:avLst/>
              <a:gdLst/>
              <a:ahLst/>
              <a:cxnLst>
                <a:cxn ang="0">
                  <a:pos x="0" y="428"/>
                </a:cxn>
                <a:cxn ang="0">
                  <a:pos x="480" y="0"/>
                </a:cxn>
              </a:cxnLst>
              <a:rect l="0" t="0" r="r" b="b"/>
              <a:pathLst>
                <a:path w="480" h="428">
                  <a:moveTo>
                    <a:pt x="0" y="428"/>
                  </a:moveTo>
                  <a:lnTo>
                    <a:pt x="480" y="0"/>
                  </a:lnTo>
                </a:path>
              </a:pathLst>
            </a:custGeom>
            <a:solidFill>
              <a:srgbClr val="000099"/>
            </a:solidFill>
            <a:ln w="28575">
              <a:solidFill>
                <a:srgbClr val="3333FF"/>
              </a:solidFill>
              <a:round/>
            </a:ln>
          </p:spPr>
          <p:txBody>
            <a:bodyPr/>
            <a:lstStyle/>
            <a:p>
              <a:endParaRPr lang="zh-CN" altLang="en-US"/>
            </a:p>
          </p:txBody>
        </p:sp>
        <p:sp>
          <p:nvSpPr>
            <p:cNvPr id="35" name="Freeform 41"/>
            <p:cNvSpPr/>
            <p:nvPr/>
          </p:nvSpPr>
          <p:spPr bwMode="auto">
            <a:xfrm>
              <a:off x="7714644" y="949306"/>
              <a:ext cx="678180" cy="535940"/>
            </a:xfrm>
            <a:custGeom>
              <a:avLst/>
              <a:gdLst/>
              <a:ahLst/>
              <a:cxnLst>
                <a:cxn ang="0">
                  <a:pos x="0" y="0"/>
                </a:cxn>
                <a:cxn ang="0">
                  <a:pos x="517" y="390"/>
                </a:cxn>
              </a:cxnLst>
              <a:rect l="0" t="0" r="r" b="b"/>
              <a:pathLst>
                <a:path w="517" h="390">
                  <a:moveTo>
                    <a:pt x="0" y="0"/>
                  </a:moveTo>
                  <a:lnTo>
                    <a:pt x="517" y="390"/>
                  </a:lnTo>
                </a:path>
              </a:pathLst>
            </a:custGeom>
            <a:solidFill>
              <a:srgbClr val="000099"/>
            </a:solidFill>
            <a:ln w="28575">
              <a:solidFill>
                <a:srgbClr val="3333FF"/>
              </a:solidFill>
              <a:round/>
            </a:ln>
          </p:spPr>
          <p:txBody>
            <a:bodyPr/>
            <a:lstStyle/>
            <a:p>
              <a:endParaRPr lang="zh-CN" altLang="en-US"/>
            </a:p>
          </p:txBody>
        </p:sp>
        <p:sp>
          <p:nvSpPr>
            <p:cNvPr id="36" name="Freeform 42"/>
            <p:cNvSpPr/>
            <p:nvPr/>
          </p:nvSpPr>
          <p:spPr bwMode="auto">
            <a:xfrm>
              <a:off x="6621174" y="989946"/>
              <a:ext cx="739140" cy="598170"/>
            </a:xfrm>
            <a:custGeom>
              <a:avLst/>
              <a:gdLst/>
              <a:ahLst/>
              <a:cxnLst>
                <a:cxn ang="0">
                  <a:pos x="562" y="0"/>
                </a:cxn>
                <a:cxn ang="0">
                  <a:pos x="0" y="435"/>
                </a:cxn>
              </a:cxnLst>
              <a:rect l="0" t="0" r="r" b="b"/>
              <a:pathLst>
                <a:path w="562" h="435">
                  <a:moveTo>
                    <a:pt x="562" y="0"/>
                  </a:moveTo>
                  <a:lnTo>
                    <a:pt x="0" y="435"/>
                  </a:lnTo>
                </a:path>
              </a:pathLst>
            </a:custGeom>
            <a:solidFill>
              <a:srgbClr val="000099"/>
            </a:solidFill>
            <a:ln w="28575">
              <a:solidFill>
                <a:srgbClr val="3333FF"/>
              </a:solidFill>
              <a:round/>
            </a:ln>
          </p:spPr>
          <p:txBody>
            <a:bodyPr/>
            <a:lstStyle/>
            <a:p>
              <a:endParaRPr lang="zh-CN" altLang="en-US"/>
            </a:p>
          </p:txBody>
        </p:sp>
        <p:sp>
          <p:nvSpPr>
            <p:cNvPr id="37" name="Line 43"/>
            <p:cNvSpPr>
              <a:spLocks noChangeShapeType="1"/>
            </p:cNvSpPr>
            <p:nvPr/>
          </p:nvSpPr>
          <p:spPr bwMode="auto">
            <a:xfrm>
              <a:off x="7534304" y="1137266"/>
              <a:ext cx="0" cy="1291590"/>
            </a:xfrm>
            <a:prstGeom prst="line">
              <a:avLst/>
            </a:prstGeom>
            <a:noFill/>
            <a:ln w="28575">
              <a:solidFill>
                <a:srgbClr val="3333FF"/>
              </a:solidFill>
              <a:round/>
            </a:ln>
          </p:spPr>
          <p:txBody>
            <a:bodyPr/>
            <a:lstStyle/>
            <a:p>
              <a:endParaRPr lang="zh-CN" altLang="en-US"/>
            </a:p>
          </p:txBody>
        </p:sp>
        <p:sp>
          <p:nvSpPr>
            <p:cNvPr id="38" name="Oval 44"/>
            <p:cNvSpPr>
              <a:spLocks noChangeArrowheads="1"/>
            </p:cNvSpPr>
            <p:nvPr/>
          </p:nvSpPr>
          <p:spPr bwMode="auto">
            <a:xfrm>
              <a:off x="7298084" y="714356"/>
              <a:ext cx="472440" cy="42545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39" name="Oval 45"/>
            <p:cNvSpPr>
              <a:spLocks noChangeArrowheads="1"/>
            </p:cNvSpPr>
            <p:nvPr/>
          </p:nvSpPr>
          <p:spPr bwMode="auto">
            <a:xfrm>
              <a:off x="7298084" y="1436986"/>
              <a:ext cx="472440" cy="42672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40" name="Oval 46"/>
            <p:cNvSpPr>
              <a:spLocks noChangeArrowheads="1"/>
            </p:cNvSpPr>
            <p:nvPr/>
          </p:nvSpPr>
          <p:spPr bwMode="auto">
            <a:xfrm>
              <a:off x="8242964" y="1436986"/>
              <a:ext cx="472440" cy="42672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41" name="Oval 47"/>
            <p:cNvSpPr>
              <a:spLocks noChangeArrowheads="1"/>
            </p:cNvSpPr>
            <p:nvPr/>
          </p:nvSpPr>
          <p:spPr bwMode="auto">
            <a:xfrm>
              <a:off x="6353204" y="1436986"/>
              <a:ext cx="472440" cy="42672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42" name="Oval 48"/>
            <p:cNvSpPr>
              <a:spLocks noChangeArrowheads="1"/>
            </p:cNvSpPr>
            <p:nvPr/>
          </p:nvSpPr>
          <p:spPr bwMode="auto">
            <a:xfrm>
              <a:off x="7257444" y="2232006"/>
              <a:ext cx="473710" cy="42926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43" name="Text Box 49"/>
            <p:cNvSpPr txBox="1">
              <a:spLocks noChangeArrowheads="1"/>
            </p:cNvSpPr>
            <p:nvPr/>
          </p:nvSpPr>
          <p:spPr bwMode="auto">
            <a:xfrm>
              <a:off x="7416194" y="2765406"/>
              <a:ext cx="472440" cy="430530"/>
            </a:xfrm>
            <a:prstGeom prst="rect">
              <a:avLst/>
            </a:prstGeom>
            <a:noFill/>
            <a:ln w="28575">
              <a:noFill/>
              <a:miter lim="800000"/>
            </a:ln>
          </p:spPr>
          <p:txBody>
            <a:bodyPr lIns="0" tIns="0" rIns="0" bIns="0"/>
            <a:lstStyle/>
            <a:p>
              <a:pPr algn="just"/>
              <a:r>
                <a:rPr lang="en-US" altLang="zh-CN" sz="2000" dirty="0">
                  <a:solidFill>
                    <a:srgbClr val="0000CC"/>
                  </a:solidFill>
                  <a:ea typeface="宋体" panose="02010600030101010101" pitchFamily="2" charset="-122"/>
                  <a:cs typeface="Times New Roman" panose="02020603050405020304" pitchFamily="18" charset="0"/>
                </a:rPr>
                <a:t>(a)</a:t>
              </a:r>
            </a:p>
          </p:txBody>
        </p:sp>
      </p:grpSp>
      <p:grpSp>
        <p:nvGrpSpPr>
          <p:cNvPr id="64" name="组合 63"/>
          <p:cNvGrpSpPr/>
          <p:nvPr/>
        </p:nvGrpSpPr>
        <p:grpSpPr>
          <a:xfrm>
            <a:off x="2357422" y="3786190"/>
            <a:ext cx="2303780" cy="2459990"/>
            <a:chOff x="6411624" y="3169266"/>
            <a:chExt cx="2303780" cy="2459990"/>
          </a:xfrm>
        </p:grpSpPr>
        <p:sp>
          <p:nvSpPr>
            <p:cNvPr id="44" name="Line 50"/>
            <p:cNvSpPr>
              <a:spLocks noChangeShapeType="1"/>
            </p:cNvSpPr>
            <p:nvPr/>
          </p:nvSpPr>
          <p:spPr bwMode="auto">
            <a:xfrm>
              <a:off x="7544464" y="3413106"/>
              <a:ext cx="12700" cy="492760"/>
            </a:xfrm>
            <a:prstGeom prst="line">
              <a:avLst/>
            </a:prstGeom>
            <a:noFill/>
            <a:ln w="28575">
              <a:solidFill>
                <a:srgbClr val="3333FF"/>
              </a:solidFill>
              <a:round/>
              <a:tailEnd type="arrow" w="sm" len="sm"/>
            </a:ln>
          </p:spPr>
          <p:txBody>
            <a:bodyPr tIns="108000"/>
            <a:lstStyle/>
            <a:p>
              <a:endParaRPr lang="zh-CN" altLang="en-US"/>
            </a:p>
          </p:txBody>
        </p:sp>
        <p:sp>
          <p:nvSpPr>
            <p:cNvPr id="45" name="Line 51"/>
            <p:cNvSpPr>
              <a:spLocks noChangeShapeType="1"/>
            </p:cNvSpPr>
            <p:nvPr/>
          </p:nvSpPr>
          <p:spPr bwMode="auto">
            <a:xfrm flipV="1">
              <a:off x="7563514" y="4337666"/>
              <a:ext cx="0" cy="441960"/>
            </a:xfrm>
            <a:prstGeom prst="line">
              <a:avLst/>
            </a:prstGeom>
            <a:noFill/>
            <a:ln w="28575">
              <a:solidFill>
                <a:srgbClr val="3333FF"/>
              </a:solidFill>
              <a:round/>
              <a:tailEnd type="arrow" w="sm" len="sm"/>
            </a:ln>
          </p:spPr>
          <p:txBody>
            <a:bodyPr tIns="108000"/>
            <a:lstStyle/>
            <a:p>
              <a:endParaRPr lang="zh-CN" altLang="en-US"/>
            </a:p>
          </p:txBody>
        </p:sp>
        <p:sp>
          <p:nvSpPr>
            <p:cNvPr id="46" name="Line 52"/>
            <p:cNvSpPr>
              <a:spLocks noChangeShapeType="1"/>
            </p:cNvSpPr>
            <p:nvPr/>
          </p:nvSpPr>
          <p:spPr bwMode="auto">
            <a:xfrm flipH="1">
              <a:off x="7793384" y="4117956"/>
              <a:ext cx="461010" cy="0"/>
            </a:xfrm>
            <a:prstGeom prst="line">
              <a:avLst/>
            </a:prstGeom>
            <a:noFill/>
            <a:ln w="28575">
              <a:solidFill>
                <a:srgbClr val="3333FF"/>
              </a:solidFill>
              <a:round/>
              <a:tailEnd type="arrow" w="sm" len="sm"/>
            </a:ln>
          </p:spPr>
          <p:txBody>
            <a:bodyPr tIns="108000"/>
            <a:lstStyle/>
            <a:p>
              <a:endParaRPr lang="zh-CN" altLang="en-US"/>
            </a:p>
          </p:txBody>
        </p:sp>
        <p:sp>
          <p:nvSpPr>
            <p:cNvPr id="47" name="Line 53"/>
            <p:cNvSpPr>
              <a:spLocks noChangeShapeType="1"/>
            </p:cNvSpPr>
            <p:nvPr/>
          </p:nvSpPr>
          <p:spPr bwMode="auto">
            <a:xfrm>
              <a:off x="6852314" y="4117956"/>
              <a:ext cx="461010" cy="0"/>
            </a:xfrm>
            <a:prstGeom prst="line">
              <a:avLst/>
            </a:prstGeom>
            <a:noFill/>
            <a:ln w="28575">
              <a:solidFill>
                <a:srgbClr val="3333FF"/>
              </a:solidFill>
              <a:round/>
              <a:tailEnd type="arrow" w="sm" len="sm"/>
            </a:ln>
          </p:spPr>
          <p:txBody>
            <a:bodyPr tIns="108000"/>
            <a:lstStyle/>
            <a:p>
              <a:endParaRPr lang="zh-CN" altLang="en-US"/>
            </a:p>
          </p:txBody>
        </p:sp>
        <p:sp>
          <p:nvSpPr>
            <p:cNvPr id="48" name="Freeform 54"/>
            <p:cNvSpPr/>
            <p:nvPr/>
          </p:nvSpPr>
          <p:spPr bwMode="auto">
            <a:xfrm>
              <a:off x="6753254" y="4319886"/>
              <a:ext cx="537210" cy="519430"/>
            </a:xfrm>
            <a:custGeom>
              <a:avLst/>
              <a:gdLst/>
              <a:ahLst/>
              <a:cxnLst>
                <a:cxn ang="0">
                  <a:pos x="0" y="0"/>
                </a:cxn>
                <a:cxn ang="0">
                  <a:pos x="420" y="367"/>
                </a:cxn>
              </a:cxnLst>
              <a:rect l="0" t="0" r="r" b="b"/>
              <a:pathLst>
                <a:path w="420" h="367">
                  <a:moveTo>
                    <a:pt x="0" y="0"/>
                  </a:moveTo>
                  <a:lnTo>
                    <a:pt x="420" y="367"/>
                  </a:lnTo>
                </a:path>
              </a:pathLst>
            </a:custGeom>
            <a:solidFill>
              <a:srgbClr val="000099"/>
            </a:solidFill>
            <a:ln w="28575">
              <a:solidFill>
                <a:srgbClr val="3333FF"/>
              </a:solidFill>
              <a:round/>
              <a:tailEnd type="arrow" w="sm" len="sm"/>
            </a:ln>
          </p:spPr>
          <p:txBody>
            <a:bodyPr tIns="108000"/>
            <a:lstStyle/>
            <a:p>
              <a:endParaRPr lang="zh-CN" altLang="en-US"/>
            </a:p>
          </p:txBody>
        </p:sp>
        <p:sp>
          <p:nvSpPr>
            <p:cNvPr id="49" name="Freeform 55"/>
            <p:cNvSpPr/>
            <p:nvPr/>
          </p:nvSpPr>
          <p:spPr bwMode="auto">
            <a:xfrm>
              <a:off x="7745124" y="4318616"/>
              <a:ext cx="568960" cy="551180"/>
            </a:xfrm>
            <a:custGeom>
              <a:avLst/>
              <a:gdLst/>
              <a:ahLst/>
              <a:cxnLst>
                <a:cxn ang="0">
                  <a:pos x="0" y="434"/>
                </a:cxn>
                <a:cxn ang="0">
                  <a:pos x="448" y="0"/>
                </a:cxn>
              </a:cxnLst>
              <a:rect l="0" t="0" r="r" b="b"/>
              <a:pathLst>
                <a:path w="448" h="434">
                  <a:moveTo>
                    <a:pt x="0" y="434"/>
                  </a:moveTo>
                  <a:lnTo>
                    <a:pt x="448" y="0"/>
                  </a:lnTo>
                </a:path>
              </a:pathLst>
            </a:custGeom>
            <a:solidFill>
              <a:srgbClr val="000099"/>
            </a:solidFill>
            <a:ln w="28575">
              <a:solidFill>
                <a:srgbClr val="3333FF"/>
              </a:solidFill>
              <a:round/>
              <a:tailEnd type="arrow" w="sm" len="sm"/>
            </a:ln>
          </p:spPr>
          <p:txBody>
            <a:bodyPr tIns="108000"/>
            <a:lstStyle/>
            <a:p>
              <a:endParaRPr lang="zh-CN" altLang="en-US"/>
            </a:p>
          </p:txBody>
        </p:sp>
        <p:sp>
          <p:nvSpPr>
            <p:cNvPr id="50" name="Freeform 56"/>
            <p:cNvSpPr/>
            <p:nvPr/>
          </p:nvSpPr>
          <p:spPr bwMode="auto">
            <a:xfrm>
              <a:off x="7780684" y="3451206"/>
              <a:ext cx="593090" cy="486410"/>
            </a:xfrm>
            <a:custGeom>
              <a:avLst/>
              <a:gdLst/>
              <a:ahLst/>
              <a:cxnLst>
                <a:cxn ang="0">
                  <a:pos x="467" y="383"/>
                </a:cxn>
                <a:cxn ang="0">
                  <a:pos x="0" y="0"/>
                </a:cxn>
              </a:cxnLst>
              <a:rect l="0" t="0" r="r" b="b"/>
              <a:pathLst>
                <a:path w="467" h="383">
                  <a:moveTo>
                    <a:pt x="467" y="383"/>
                  </a:moveTo>
                  <a:lnTo>
                    <a:pt x="0" y="0"/>
                  </a:lnTo>
                </a:path>
              </a:pathLst>
            </a:custGeom>
            <a:solidFill>
              <a:srgbClr val="000099"/>
            </a:solidFill>
            <a:ln w="28575">
              <a:solidFill>
                <a:srgbClr val="3333FF"/>
              </a:solidFill>
              <a:round/>
              <a:tailEnd type="arrow" w="sm" len="sm"/>
            </a:ln>
          </p:spPr>
          <p:txBody>
            <a:bodyPr tIns="108000"/>
            <a:lstStyle/>
            <a:p>
              <a:endParaRPr lang="zh-CN" altLang="en-US"/>
            </a:p>
          </p:txBody>
        </p:sp>
        <p:sp>
          <p:nvSpPr>
            <p:cNvPr id="51" name="Freeform 57"/>
            <p:cNvSpPr/>
            <p:nvPr/>
          </p:nvSpPr>
          <p:spPr bwMode="auto">
            <a:xfrm>
              <a:off x="6796434" y="3460096"/>
              <a:ext cx="579120" cy="478790"/>
            </a:xfrm>
            <a:custGeom>
              <a:avLst/>
              <a:gdLst/>
              <a:ahLst/>
              <a:cxnLst>
                <a:cxn ang="0">
                  <a:pos x="456" y="0"/>
                </a:cxn>
                <a:cxn ang="0">
                  <a:pos x="0" y="377"/>
                </a:cxn>
              </a:cxnLst>
              <a:rect l="0" t="0" r="r" b="b"/>
              <a:pathLst>
                <a:path w="456" h="377">
                  <a:moveTo>
                    <a:pt x="456" y="0"/>
                  </a:moveTo>
                  <a:lnTo>
                    <a:pt x="0" y="377"/>
                  </a:lnTo>
                </a:path>
              </a:pathLst>
            </a:custGeom>
            <a:solidFill>
              <a:srgbClr val="000099"/>
            </a:solidFill>
            <a:ln w="28575">
              <a:solidFill>
                <a:srgbClr val="3333FF"/>
              </a:solidFill>
              <a:round/>
              <a:headEnd type="none" w="sm" len="med"/>
              <a:tailEnd type="arrow" w="sm" len="sm"/>
            </a:ln>
          </p:spPr>
          <p:txBody>
            <a:bodyPr tIns="108000"/>
            <a:lstStyle/>
            <a:p>
              <a:endParaRPr lang="zh-CN" altLang="en-US"/>
            </a:p>
          </p:txBody>
        </p:sp>
        <p:sp>
          <p:nvSpPr>
            <p:cNvPr id="52" name="Oval 58"/>
            <p:cNvSpPr>
              <a:spLocks noChangeArrowheads="1"/>
            </p:cNvSpPr>
            <p:nvPr/>
          </p:nvSpPr>
          <p:spPr bwMode="auto">
            <a:xfrm>
              <a:off x="7333644" y="3169266"/>
              <a:ext cx="459740" cy="44323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53" name="Oval 59"/>
            <p:cNvSpPr>
              <a:spLocks noChangeArrowheads="1"/>
            </p:cNvSpPr>
            <p:nvPr/>
          </p:nvSpPr>
          <p:spPr bwMode="auto">
            <a:xfrm>
              <a:off x="7333644" y="3912216"/>
              <a:ext cx="459740" cy="44323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54" name="Oval 60"/>
            <p:cNvSpPr>
              <a:spLocks noChangeArrowheads="1"/>
            </p:cNvSpPr>
            <p:nvPr/>
          </p:nvSpPr>
          <p:spPr bwMode="auto">
            <a:xfrm>
              <a:off x="8254394" y="3912216"/>
              <a:ext cx="461010" cy="44323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55" name="Oval 61"/>
            <p:cNvSpPr>
              <a:spLocks noChangeArrowheads="1"/>
            </p:cNvSpPr>
            <p:nvPr/>
          </p:nvSpPr>
          <p:spPr bwMode="auto">
            <a:xfrm>
              <a:off x="6411624" y="3912216"/>
              <a:ext cx="461010" cy="44323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56" name="Oval 62"/>
            <p:cNvSpPr>
              <a:spLocks noChangeArrowheads="1"/>
            </p:cNvSpPr>
            <p:nvPr/>
          </p:nvSpPr>
          <p:spPr bwMode="auto">
            <a:xfrm>
              <a:off x="7295544" y="4733906"/>
              <a:ext cx="461010" cy="44196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57" name="Text Box 63"/>
            <p:cNvSpPr txBox="1">
              <a:spLocks noChangeArrowheads="1"/>
            </p:cNvSpPr>
            <p:nvPr/>
          </p:nvSpPr>
          <p:spPr bwMode="auto">
            <a:xfrm>
              <a:off x="7447944" y="5186026"/>
              <a:ext cx="461010" cy="443230"/>
            </a:xfrm>
            <a:prstGeom prst="rect">
              <a:avLst/>
            </a:prstGeom>
            <a:noFill/>
            <a:ln w="28575">
              <a:noFill/>
              <a:miter lim="800000"/>
            </a:ln>
          </p:spPr>
          <p:txBody>
            <a:bodyPr lIns="0" tIns="108000" rIns="0" bIns="0"/>
            <a:lstStyle/>
            <a:p>
              <a:pPr algn="just"/>
              <a:r>
                <a:rPr lang="en-US" altLang="zh-CN" sz="2000">
                  <a:solidFill>
                    <a:srgbClr val="0000CC"/>
                  </a:solidFill>
                  <a:ea typeface="宋体" panose="02010600030101010101" pitchFamily="2" charset="-122"/>
                  <a:cs typeface="Times New Roman" panose="02020603050405020304" pitchFamily="18" charset="0"/>
                </a:rPr>
                <a:t>(b)</a:t>
              </a:r>
            </a:p>
          </p:txBody>
        </p:sp>
      </p:grpSp>
      <p:sp>
        <p:nvSpPr>
          <p:cNvPr id="59" name="TextBox 58"/>
          <p:cNvSpPr txBox="1"/>
          <p:nvPr/>
        </p:nvSpPr>
        <p:spPr>
          <a:xfrm>
            <a:off x="357158" y="1000108"/>
            <a:ext cx="5643602" cy="3149580"/>
          </a:xfrm>
          <a:prstGeom prst="rect">
            <a:avLst/>
          </a:prstGeom>
          <a:noFill/>
        </p:spPr>
        <p:txBody>
          <a:bodyPr wrap="square" rtlCol="0">
            <a:spAutoFit/>
          </a:bodyPr>
          <a:lstStyle/>
          <a:p>
            <a:pPr marL="457200" indent="-457200" algn="l">
              <a:lnSpc>
                <a:spcPts val="3200"/>
              </a:lnSpc>
              <a:spcBef>
                <a:spcPct val="50000"/>
              </a:spcBef>
              <a:buBlip>
                <a:blip r:embed="rId2"/>
              </a:buBlip>
            </a:pPr>
            <a:r>
              <a:rPr kumimoji="1" lang="zh-CN" altLang="en-US" smtClean="0">
                <a:solidFill>
                  <a:srgbClr val="0000FF"/>
                </a:solidFill>
                <a:ea typeface="楷体" panose="02010609060101010101" pitchFamily="49" charset="-122"/>
                <a:cs typeface="Times New Roman" panose="02020603050405020304" pitchFamily="18" charset="0"/>
              </a:rPr>
              <a:t>无向图：以顶点</a:t>
            </a:r>
            <a:r>
              <a:rPr kumimoji="1" lang="en-US" altLang="zh-CN" i="1" smtClean="0">
                <a:solidFill>
                  <a:srgbClr val="0000FF"/>
                </a:solidFill>
                <a:ea typeface="楷体" panose="02010609060101010101" pitchFamily="49" charset="-122"/>
                <a:cs typeface="Times New Roman" panose="02020603050405020304" pitchFamily="18" charset="0"/>
              </a:rPr>
              <a:t>i</a:t>
            </a:r>
            <a:r>
              <a:rPr kumimoji="1" lang="zh-CN" altLang="en-US" smtClean="0">
                <a:solidFill>
                  <a:srgbClr val="0000FF"/>
                </a:solidFill>
                <a:ea typeface="楷体" panose="02010609060101010101" pitchFamily="49" charset="-122"/>
                <a:cs typeface="Times New Roman" panose="02020603050405020304" pitchFamily="18" charset="0"/>
              </a:rPr>
              <a:t>为端点的边数称为该</a:t>
            </a:r>
            <a:r>
              <a:rPr kumimoji="1" lang="zh-CN" altLang="en-US" smtClean="0">
                <a:solidFill>
                  <a:srgbClr val="FF0000"/>
                </a:solidFill>
                <a:ea typeface="楷体" panose="02010609060101010101" pitchFamily="49" charset="-122"/>
                <a:cs typeface="Times New Roman" panose="02020603050405020304" pitchFamily="18" charset="0"/>
              </a:rPr>
              <a:t>顶点的度</a:t>
            </a:r>
            <a:r>
              <a:rPr kumimoji="1" lang="zh-CN" altLang="en-US" smtClean="0">
                <a:ea typeface="楷体" panose="02010609060101010101" pitchFamily="49" charset="-122"/>
                <a:cs typeface="Times New Roman" panose="02020603050405020304" pitchFamily="18" charset="0"/>
              </a:rPr>
              <a:t>。   </a:t>
            </a:r>
            <a:endParaRPr kumimoji="1" lang="en-US" altLang="zh-CN" smtClean="0">
              <a:ea typeface="楷体" panose="02010609060101010101" pitchFamily="49" charset="-122"/>
              <a:cs typeface="Times New Roman" panose="02020603050405020304" pitchFamily="18" charset="0"/>
            </a:endParaRPr>
          </a:p>
          <a:p>
            <a:pPr marL="457200" indent="-457200" algn="l">
              <a:lnSpc>
                <a:spcPts val="3200"/>
              </a:lnSpc>
              <a:spcBef>
                <a:spcPct val="50000"/>
              </a:spcBef>
              <a:buBlip>
                <a:blip r:embed="rId2"/>
              </a:buBlip>
            </a:pPr>
            <a:r>
              <a:rPr kumimoji="1" lang="zh-CN" altLang="en-US" smtClean="0">
                <a:ea typeface="楷体" panose="02010609060101010101" pitchFamily="49" charset="-122"/>
                <a:cs typeface="Times New Roman" panose="02020603050405020304" pitchFamily="18" charset="0"/>
              </a:rPr>
              <a:t>有向图：</a:t>
            </a:r>
            <a:r>
              <a:rPr kumimoji="1" lang="zh-CN" altLang="en-US" smtClean="0">
                <a:solidFill>
                  <a:srgbClr val="0000FF"/>
                </a:solidFill>
                <a:ea typeface="楷体" panose="02010609060101010101" pitchFamily="49" charset="-122"/>
                <a:cs typeface="Times New Roman" panose="02020603050405020304" pitchFamily="18" charset="0"/>
              </a:rPr>
              <a:t>以顶点</a:t>
            </a:r>
            <a:r>
              <a:rPr kumimoji="1" lang="en-US" altLang="zh-CN" i="1" smtClean="0">
                <a:solidFill>
                  <a:srgbClr val="0000FF"/>
                </a:solidFill>
                <a:ea typeface="楷体" panose="02010609060101010101" pitchFamily="49" charset="-122"/>
                <a:cs typeface="Times New Roman" panose="02020603050405020304" pitchFamily="18" charset="0"/>
              </a:rPr>
              <a:t>i</a:t>
            </a:r>
            <a:r>
              <a:rPr kumimoji="1" lang="zh-CN" altLang="en-US" smtClean="0">
                <a:solidFill>
                  <a:srgbClr val="0000FF"/>
                </a:solidFill>
                <a:ea typeface="楷体" panose="02010609060101010101" pitchFamily="49" charset="-122"/>
                <a:cs typeface="Times New Roman" panose="02020603050405020304" pitchFamily="18" charset="0"/>
              </a:rPr>
              <a:t>为终点的入边的数目，称为该</a:t>
            </a:r>
            <a:r>
              <a:rPr kumimoji="1" lang="zh-CN" altLang="en-US" smtClean="0">
                <a:solidFill>
                  <a:srgbClr val="FF0000"/>
                </a:solidFill>
                <a:ea typeface="楷体" panose="02010609060101010101" pitchFamily="49" charset="-122"/>
                <a:cs typeface="Times New Roman" panose="02020603050405020304" pitchFamily="18" charset="0"/>
              </a:rPr>
              <a:t>顶点的入度</a:t>
            </a:r>
            <a:r>
              <a:rPr kumimoji="1" lang="zh-CN" altLang="en-US" smtClean="0">
                <a:ea typeface="楷体" panose="02010609060101010101" pitchFamily="49" charset="-122"/>
                <a:cs typeface="Times New Roman" panose="02020603050405020304" pitchFamily="18" charset="0"/>
              </a:rPr>
              <a:t>。以顶点</a:t>
            </a:r>
            <a:r>
              <a:rPr kumimoji="1" lang="en-US" altLang="zh-CN" i="1" smtClean="0">
                <a:ea typeface="楷体" panose="02010609060101010101" pitchFamily="49" charset="-122"/>
                <a:cs typeface="Times New Roman" panose="02020603050405020304" pitchFamily="18" charset="0"/>
              </a:rPr>
              <a:t>i</a:t>
            </a:r>
            <a:r>
              <a:rPr kumimoji="1" lang="zh-CN" altLang="en-US" smtClean="0">
                <a:ea typeface="楷体" panose="02010609060101010101" pitchFamily="49" charset="-122"/>
                <a:cs typeface="Times New Roman" panose="02020603050405020304" pitchFamily="18" charset="0"/>
              </a:rPr>
              <a:t>为始点的出边的数目，称为该</a:t>
            </a:r>
            <a:r>
              <a:rPr kumimoji="1" lang="zh-CN" altLang="en-US" smtClean="0">
                <a:solidFill>
                  <a:srgbClr val="FF0000"/>
                </a:solidFill>
                <a:ea typeface="楷体" panose="02010609060101010101" pitchFamily="49" charset="-122"/>
                <a:cs typeface="Times New Roman" panose="02020603050405020304" pitchFamily="18" charset="0"/>
              </a:rPr>
              <a:t>顶点的出度</a:t>
            </a:r>
            <a:r>
              <a:rPr kumimoji="1" lang="zh-CN" altLang="en-US" smtClean="0">
                <a:ea typeface="楷体" panose="02010609060101010101" pitchFamily="49" charset="-122"/>
                <a:cs typeface="Times New Roman" panose="02020603050405020304" pitchFamily="18" charset="0"/>
              </a:rPr>
              <a:t>。一个顶点的入度与出度的和为该</a:t>
            </a:r>
            <a:r>
              <a:rPr kumimoji="1" lang="zh-CN" altLang="en-US" smtClean="0">
                <a:solidFill>
                  <a:srgbClr val="FF0000"/>
                </a:solidFill>
                <a:ea typeface="楷体" panose="02010609060101010101" pitchFamily="49" charset="-122"/>
                <a:cs typeface="Times New Roman" panose="02020603050405020304" pitchFamily="18" charset="0"/>
              </a:rPr>
              <a:t>顶点的度</a:t>
            </a:r>
            <a:r>
              <a:rPr kumimoji="1" lang="zh-CN" altLang="en-US" smtClean="0">
                <a:ea typeface="楷体" panose="02010609060101010101" pitchFamily="49" charset="-122"/>
                <a:cs typeface="Times New Roman" panose="02020603050405020304" pitchFamily="18" charset="0"/>
              </a:rPr>
              <a:t>。     </a:t>
            </a:r>
            <a:endParaRPr lang="zh-CN" altLang="en-US"/>
          </a:p>
        </p:txBody>
      </p:sp>
      <p:grpSp>
        <p:nvGrpSpPr>
          <p:cNvPr id="65" name="组合 64"/>
          <p:cNvGrpSpPr/>
          <p:nvPr/>
        </p:nvGrpSpPr>
        <p:grpSpPr>
          <a:xfrm>
            <a:off x="6572264" y="928670"/>
            <a:ext cx="1785950" cy="663579"/>
            <a:chOff x="6786578" y="142852"/>
            <a:chExt cx="1785950" cy="663579"/>
          </a:xfrm>
        </p:grpSpPr>
        <p:sp>
          <p:nvSpPr>
            <p:cNvPr id="60" name="TextBox 59"/>
            <p:cNvSpPr txBox="1"/>
            <p:nvPr/>
          </p:nvSpPr>
          <p:spPr>
            <a:xfrm>
              <a:off x="6786578" y="142852"/>
              <a:ext cx="1785950" cy="400110"/>
            </a:xfrm>
            <a:prstGeom prst="rect">
              <a:avLst/>
            </a:prstGeom>
            <a:noFill/>
          </p:spPr>
          <p:txBody>
            <a:bodyPr wrap="square" rtlCol="0">
              <a:spAutoFit/>
            </a:bodyPr>
            <a:lstStyle/>
            <a:p>
              <a:r>
                <a:rPr lang="zh-CN" altLang="en-US" sz="2000" smtClean="0">
                  <a:ea typeface="楷体" panose="02010609060101010101" pitchFamily="49" charset="-122"/>
                  <a:cs typeface="Times New Roman" panose="02020603050405020304" pitchFamily="18" charset="0"/>
                </a:rPr>
                <a:t>顶点</a:t>
              </a:r>
              <a:r>
                <a:rPr lang="en-US" altLang="zh-CN" sz="2000" smtClean="0">
                  <a:ea typeface="楷体" panose="02010609060101010101" pitchFamily="49" charset="-122"/>
                  <a:cs typeface="Times New Roman" panose="02020603050405020304" pitchFamily="18" charset="0"/>
                </a:rPr>
                <a:t>1</a:t>
              </a:r>
              <a:r>
                <a:rPr lang="zh-CN" altLang="en-US" sz="2000" smtClean="0">
                  <a:ea typeface="楷体" panose="02010609060101010101" pitchFamily="49" charset="-122"/>
                  <a:cs typeface="Times New Roman" panose="02020603050405020304" pitchFamily="18" charset="0"/>
                </a:rPr>
                <a:t>的度为</a:t>
              </a:r>
              <a:r>
                <a:rPr lang="en-US" altLang="zh-CN" sz="2000" smtClean="0">
                  <a:ea typeface="楷体" panose="02010609060101010101" pitchFamily="49" charset="-122"/>
                  <a:cs typeface="Times New Roman" panose="02020603050405020304" pitchFamily="18" charset="0"/>
                </a:rPr>
                <a:t>3</a:t>
              </a:r>
              <a:endParaRPr lang="zh-CN" altLang="en-US" sz="2000">
                <a:ea typeface="楷体" panose="02010609060101010101" pitchFamily="49" charset="-122"/>
                <a:cs typeface="Times New Roman" panose="02020603050405020304" pitchFamily="18" charset="0"/>
              </a:endParaRPr>
            </a:p>
          </p:txBody>
        </p:sp>
        <p:cxnSp>
          <p:nvCxnSpPr>
            <p:cNvPr id="62" name="直接箭头连接符 61"/>
            <p:cNvCxnSpPr/>
            <p:nvPr/>
          </p:nvCxnSpPr>
          <p:spPr>
            <a:xfrm rot="5400000">
              <a:off x="7739241" y="549100"/>
              <a:ext cx="284163" cy="2305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4622801" y="3929066"/>
            <a:ext cx="2735281" cy="1015663"/>
            <a:chOff x="4622801" y="3929066"/>
            <a:chExt cx="2735281" cy="1015663"/>
          </a:xfrm>
        </p:grpSpPr>
        <p:sp>
          <p:nvSpPr>
            <p:cNvPr id="68" name="TextBox 67"/>
            <p:cNvSpPr txBox="1"/>
            <p:nvPr/>
          </p:nvSpPr>
          <p:spPr>
            <a:xfrm>
              <a:off x="4857752" y="3929066"/>
              <a:ext cx="2500330" cy="1015663"/>
            </a:xfrm>
            <a:prstGeom prst="rect">
              <a:avLst/>
            </a:prstGeom>
            <a:noFill/>
          </p:spPr>
          <p:txBody>
            <a:bodyPr wrap="square" rtlCol="0">
              <a:spAutoFit/>
            </a:bodyPr>
            <a:lstStyle/>
            <a:p>
              <a:pPr algn="l"/>
              <a:r>
                <a:rPr lang="zh-CN" altLang="en-US" sz="2000" smtClean="0">
                  <a:ea typeface="楷体" panose="02010609060101010101" pitchFamily="49" charset="-122"/>
                  <a:cs typeface="Times New Roman" panose="02020603050405020304" pitchFamily="18" charset="0"/>
                </a:rPr>
                <a:t>顶点</a:t>
              </a:r>
              <a:r>
                <a:rPr lang="en-US" altLang="zh-CN" sz="2000" smtClean="0">
                  <a:ea typeface="楷体" panose="02010609060101010101" pitchFamily="49" charset="-122"/>
                  <a:cs typeface="Times New Roman" panose="02020603050405020304" pitchFamily="18" charset="0"/>
                </a:rPr>
                <a:t>0</a:t>
              </a:r>
              <a:r>
                <a:rPr lang="zh-CN" altLang="en-US" sz="2000" smtClean="0">
                  <a:ea typeface="楷体" panose="02010609060101010101" pitchFamily="49" charset="-122"/>
                  <a:cs typeface="Times New Roman" panose="02020603050405020304" pitchFamily="18" charset="0"/>
                </a:rPr>
                <a:t>的入度为</a:t>
              </a:r>
              <a:r>
                <a:rPr lang="en-US" altLang="zh-CN" sz="2000" smtClean="0">
                  <a:ea typeface="楷体" panose="02010609060101010101" pitchFamily="49" charset="-122"/>
                  <a:cs typeface="Times New Roman" panose="02020603050405020304" pitchFamily="18" charset="0"/>
                </a:rPr>
                <a:t>1</a:t>
              </a:r>
            </a:p>
            <a:p>
              <a:pPr algn="l"/>
              <a:r>
                <a:rPr lang="zh-CN" altLang="en-US" sz="2000" smtClean="0">
                  <a:ea typeface="楷体" panose="02010609060101010101" pitchFamily="49" charset="-122"/>
                  <a:cs typeface="Times New Roman" panose="02020603050405020304" pitchFamily="18" charset="0"/>
                </a:rPr>
                <a:t>顶点</a:t>
              </a:r>
              <a:r>
                <a:rPr lang="en-US" altLang="zh-CN" sz="2000" smtClean="0">
                  <a:ea typeface="楷体" panose="02010609060101010101" pitchFamily="49" charset="-122"/>
                  <a:cs typeface="Times New Roman" panose="02020603050405020304" pitchFamily="18" charset="0"/>
                </a:rPr>
                <a:t>0</a:t>
              </a:r>
              <a:r>
                <a:rPr lang="zh-CN" altLang="en-US" sz="2000" smtClean="0">
                  <a:ea typeface="楷体" panose="02010609060101010101" pitchFamily="49" charset="-122"/>
                  <a:cs typeface="Times New Roman" panose="02020603050405020304" pitchFamily="18" charset="0"/>
                </a:rPr>
                <a:t>的出度为</a:t>
              </a:r>
              <a:r>
                <a:rPr lang="en-US" altLang="zh-CN" sz="2000" smtClean="0">
                  <a:ea typeface="楷体" panose="02010609060101010101" pitchFamily="49" charset="-122"/>
                  <a:cs typeface="Times New Roman" panose="02020603050405020304" pitchFamily="18" charset="0"/>
                </a:rPr>
                <a:t>2</a:t>
              </a:r>
            </a:p>
            <a:p>
              <a:pPr algn="l"/>
              <a:r>
                <a:rPr lang="zh-CN" altLang="en-US" sz="2000" smtClean="0">
                  <a:ea typeface="楷体" panose="02010609060101010101" pitchFamily="49" charset="-122"/>
                  <a:cs typeface="Times New Roman" panose="02020603050405020304" pitchFamily="18" charset="0"/>
                </a:rPr>
                <a:t>顶点</a:t>
              </a:r>
              <a:r>
                <a:rPr lang="en-US" altLang="zh-CN" sz="2000" smtClean="0">
                  <a:ea typeface="楷体" panose="02010609060101010101" pitchFamily="49" charset="-122"/>
                  <a:cs typeface="Times New Roman" panose="02020603050405020304" pitchFamily="18" charset="0"/>
                </a:rPr>
                <a:t>0</a:t>
              </a:r>
              <a:r>
                <a:rPr lang="zh-CN" altLang="en-US" sz="2000" smtClean="0">
                  <a:ea typeface="楷体" panose="02010609060101010101" pitchFamily="49" charset="-122"/>
                  <a:cs typeface="Times New Roman" panose="02020603050405020304" pitchFamily="18" charset="0"/>
                </a:rPr>
                <a:t>的度为</a:t>
              </a:r>
              <a:r>
                <a:rPr lang="en-US" altLang="zh-CN" sz="2000" smtClean="0">
                  <a:ea typeface="楷体" panose="02010609060101010101" pitchFamily="49" charset="-122"/>
                  <a:cs typeface="Times New Roman" panose="02020603050405020304" pitchFamily="18" charset="0"/>
                </a:rPr>
                <a:t>1+2=3</a:t>
              </a:r>
            </a:p>
          </p:txBody>
        </p:sp>
        <p:cxnSp>
          <p:nvCxnSpPr>
            <p:cNvPr id="69" name="直接箭头连接符 68"/>
            <p:cNvCxnSpPr/>
            <p:nvPr/>
          </p:nvCxnSpPr>
          <p:spPr>
            <a:xfrm rot="5400000">
              <a:off x="4595969" y="4406752"/>
              <a:ext cx="284163" cy="2305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571472" y="571480"/>
            <a:ext cx="6429390" cy="572464"/>
          </a:xfrm>
          <a:prstGeom prst="rect">
            <a:avLst/>
          </a:prstGeom>
          <a:noFill/>
          <a:ln w="9525">
            <a:noFill/>
            <a:miter lim="800000"/>
          </a:ln>
        </p:spPr>
        <p:txBody>
          <a:bodyPr wrap="square">
            <a:spAutoFit/>
          </a:bodyPr>
          <a:lstStyle/>
          <a:p>
            <a:pPr algn="l">
              <a:lnSpc>
                <a:spcPct val="130000"/>
              </a:lnSpc>
              <a:spcBef>
                <a:spcPct val="50000"/>
              </a:spcBef>
            </a:pPr>
            <a:r>
              <a:rPr kumimoji="1" lang="zh-CN" altLang="en-US" dirty="0" smtClean="0">
                <a:ea typeface="楷体" panose="02010609060101010101" pitchFamily="49" charset="-122"/>
                <a:cs typeface="Times New Roman" panose="02020603050405020304" pitchFamily="18" charset="0"/>
              </a:rPr>
              <a:t>根据</a:t>
            </a:r>
            <a:r>
              <a:rPr kumimoji="1" lang="zh-CN" altLang="en-US" dirty="0">
                <a:ea typeface="楷体" panose="02010609060101010101" pitchFamily="49" charset="-122"/>
                <a:cs typeface="Times New Roman" panose="02020603050405020304" pitchFamily="18" charset="0"/>
              </a:rPr>
              <a:t>搜索方法</a:t>
            </a:r>
            <a:r>
              <a:rPr kumimoji="1" lang="zh-CN" altLang="en-US">
                <a:ea typeface="楷体" panose="02010609060101010101" pitchFamily="49" charset="-122"/>
                <a:cs typeface="Times New Roman" panose="02020603050405020304" pitchFamily="18" charset="0"/>
              </a:rPr>
              <a:t>的</a:t>
            </a:r>
            <a:r>
              <a:rPr kumimoji="1" lang="zh-CN" altLang="en-US" smtClean="0">
                <a:ea typeface="楷体" panose="02010609060101010101" pitchFamily="49" charset="-122"/>
                <a:cs typeface="Times New Roman" panose="02020603050405020304" pitchFamily="18" charset="0"/>
              </a:rPr>
              <a:t>不同，图</a:t>
            </a:r>
            <a:r>
              <a:rPr kumimoji="1" lang="zh-CN" altLang="en-US" dirty="0">
                <a:ea typeface="楷体" panose="02010609060101010101" pitchFamily="49" charset="-122"/>
                <a:cs typeface="Times New Roman" panose="02020603050405020304" pitchFamily="18" charset="0"/>
              </a:rPr>
              <a:t>的遍历方法有两种</a:t>
            </a:r>
            <a:r>
              <a:rPr kumimoji="1" lang="zh-CN" altLang="en-US" dirty="0" smtClean="0">
                <a:ea typeface="楷体" panose="02010609060101010101" pitchFamily="49" charset="-122"/>
                <a:cs typeface="Times New Roman" panose="02020603050405020304" pitchFamily="18" charset="0"/>
              </a:rPr>
              <a:t>：</a:t>
            </a:r>
            <a:endParaRPr kumimoji="1" lang="zh-CN" altLang="en-US" dirty="0">
              <a:ea typeface="楷体" panose="02010609060101010101" pitchFamily="49" charset="-122"/>
              <a:cs typeface="Times New Roman" panose="02020603050405020304" pitchFamily="18" charset="0"/>
            </a:endParaRPr>
          </a:p>
        </p:txBody>
      </p:sp>
      <p:sp>
        <p:nvSpPr>
          <p:cNvPr id="5" name="TextBox 4"/>
          <p:cNvSpPr txBox="1"/>
          <p:nvPr/>
        </p:nvSpPr>
        <p:spPr>
          <a:xfrm>
            <a:off x="785786" y="1357298"/>
            <a:ext cx="3857652" cy="104374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457200" indent="-457200" algn="l">
              <a:lnSpc>
                <a:spcPct val="150000"/>
              </a:lnSpc>
              <a:buBlip>
                <a:blip r:embed="rId2"/>
              </a:buBlip>
            </a:pPr>
            <a:r>
              <a:rPr kumimoji="1" lang="zh-CN" altLang="en-US" sz="2200" dirty="0" smtClean="0">
                <a:solidFill>
                  <a:srgbClr val="0000FF"/>
                </a:solidFill>
                <a:ea typeface="楷体" panose="02010609060101010101" pitchFamily="49" charset="-122"/>
                <a:cs typeface="Times New Roman" panose="02020603050405020304" pitchFamily="18" charset="0"/>
              </a:rPr>
              <a:t>深度优先遍历（</a:t>
            </a:r>
            <a:r>
              <a:rPr kumimoji="1" lang="en-US" altLang="zh-CN" sz="2200" dirty="0" err="1" smtClean="0">
                <a:solidFill>
                  <a:srgbClr val="0000FF"/>
                </a:solidFill>
                <a:ea typeface="楷体" panose="02010609060101010101" pitchFamily="49" charset="-122"/>
                <a:cs typeface="Times New Roman" panose="02020603050405020304" pitchFamily="18" charset="0"/>
              </a:rPr>
              <a:t>DFS</a:t>
            </a:r>
            <a:r>
              <a:rPr kumimoji="1" lang="zh-CN" altLang="en-US" sz="2200" dirty="0" smtClean="0">
                <a:solidFill>
                  <a:srgbClr val="0000FF"/>
                </a:solidFill>
                <a:ea typeface="楷体" panose="02010609060101010101" pitchFamily="49" charset="-122"/>
                <a:cs typeface="Times New Roman" panose="02020603050405020304" pitchFamily="18" charset="0"/>
              </a:rPr>
              <a:t>）。</a:t>
            </a:r>
            <a:endParaRPr kumimoji="1" lang="en-US" altLang="zh-CN" sz="2200" dirty="0" smtClean="0">
              <a:solidFill>
                <a:srgbClr val="0000FF"/>
              </a:solidFill>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kumimoji="1" lang="zh-CN" altLang="en-US" sz="2200" dirty="0" smtClean="0">
                <a:solidFill>
                  <a:srgbClr val="0000FF"/>
                </a:solidFill>
                <a:ea typeface="楷体" panose="02010609060101010101" pitchFamily="49" charset="-122"/>
                <a:cs typeface="Times New Roman" panose="02020603050405020304" pitchFamily="18" charset="0"/>
              </a:rPr>
              <a:t>广度优先遍历（</a:t>
            </a:r>
            <a:r>
              <a:rPr kumimoji="1" lang="en-US" altLang="zh-CN" sz="2200" dirty="0" err="1" smtClean="0">
                <a:solidFill>
                  <a:srgbClr val="0000FF"/>
                </a:solidFill>
                <a:ea typeface="楷体" panose="02010609060101010101" pitchFamily="49" charset="-122"/>
                <a:cs typeface="Times New Roman" panose="02020603050405020304" pitchFamily="18" charset="0"/>
              </a:rPr>
              <a:t>BFS</a:t>
            </a:r>
            <a:r>
              <a:rPr kumimoji="1" lang="zh-CN" altLang="en-US" sz="2200" dirty="0" smtClean="0">
                <a:solidFill>
                  <a:srgbClr val="0000FF"/>
                </a:solidFill>
                <a:ea typeface="楷体" panose="02010609060101010101" pitchFamily="49" charset="-122"/>
                <a:cs typeface="Times New Roman" panose="02020603050405020304" pitchFamily="18" charset="0"/>
              </a:rPr>
              <a:t>）。</a:t>
            </a:r>
            <a:endParaRPr lang="zh-CN" altLang="en-US" sz="2200" dirty="0">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50</a:t>
            </a:fld>
            <a:endParaRPr lang="en-US" altLang="zh-C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descr="羊皮纸"/>
          <p:cNvSpPr txBox="1">
            <a:spLocks noChangeArrowheads="1"/>
          </p:cNvSpPr>
          <p:nvPr/>
        </p:nvSpPr>
        <p:spPr bwMode="auto">
          <a:xfrm>
            <a:off x="642910" y="1785926"/>
            <a:ext cx="8001056" cy="2418712"/>
          </a:xfrm>
          <a:prstGeom prst="rect">
            <a:avLst/>
          </a:prstGeom>
        </p:spPr>
        <p:style>
          <a:lnRef idx="1">
            <a:schemeClr val="accent6"/>
          </a:lnRef>
          <a:fillRef idx="2">
            <a:schemeClr val="accent6"/>
          </a:fillRef>
          <a:effectRef idx="1">
            <a:schemeClr val="accent6"/>
          </a:effectRef>
          <a:fontRef idx="minor">
            <a:schemeClr val="dk1"/>
          </a:fontRef>
        </p:style>
        <p:txBody>
          <a:bodyPr wrap="square" tIns="108000" bIns="108000">
            <a:spAutoFit/>
          </a:bodyPr>
          <a:lstStyle/>
          <a:p>
            <a:pPr algn="just">
              <a:lnSpc>
                <a:spcPct val="150000"/>
              </a:lnSpc>
              <a:spcBef>
                <a:spcPct val="50000"/>
              </a:spcBef>
              <a:defRPr/>
            </a:pP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）从图中某个初始顶点</a:t>
            </a:r>
            <a:r>
              <a:rPr kumimoji="1" lang="en-US" altLang="zh-CN" sz="22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出发，首先</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访问初始顶点</a:t>
            </a:r>
            <a:r>
              <a:rPr kumimoji="1" lang="en-US" altLang="zh-CN" sz="22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50000"/>
              </a:lnSpc>
              <a:spcBef>
                <a:spcPct val="50000"/>
              </a:spcBef>
              <a:defRPr/>
            </a:pP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）选择一个与顶点</a:t>
            </a:r>
            <a:r>
              <a:rPr kumimoji="1" lang="en-US" altLang="zh-CN" sz="22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相邻且没被访问过的顶点</a:t>
            </a:r>
            <a:r>
              <a:rPr kumimoji="1" lang="en-US" altLang="zh-CN" sz="2200" i="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，再</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从</a:t>
            </a:r>
            <a:r>
              <a:rPr kumimoji="1" lang="en-US" altLang="zh-CN" sz="22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出发进行</a:t>
            </a:r>
            <a:r>
              <a:rPr kumimoji="1" lang="zh-CN" altLang="en-US" sz="22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深度优先搜索，直到</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图中与当前顶点</a:t>
            </a:r>
            <a:r>
              <a:rPr kumimoji="1" lang="en-US" altLang="zh-CN" sz="2200" i="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邻接的所有顶点都被访问过为止。　　</a:t>
            </a:r>
          </a:p>
        </p:txBody>
      </p:sp>
      <p:sp>
        <p:nvSpPr>
          <p:cNvPr id="4099" name="Text Box 4" descr="粉色面巾纸"/>
          <p:cNvSpPr txBox="1">
            <a:spLocks noChangeArrowheads="1"/>
          </p:cNvSpPr>
          <p:nvPr/>
        </p:nvSpPr>
        <p:spPr bwMode="auto">
          <a:xfrm>
            <a:off x="322263" y="290923"/>
            <a:ext cx="4392613" cy="566309"/>
          </a:xfrm>
          <a:prstGeom prst="rect">
            <a:avLst/>
          </a:prstGeom>
          <a:ln>
            <a:noFill/>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10000"/>
              </a:lnSpc>
              <a:spcBef>
                <a:spcPct val="50000"/>
              </a:spcBef>
            </a:pPr>
            <a:r>
              <a:rPr kumimoji="1" lang="en-US" altLang="zh-CN" sz="2800" dirty="0">
                <a:solidFill>
                  <a:srgbClr val="FF0000"/>
                </a:solidFill>
                <a:latin typeface="Times New Roman" panose="02020603050405020304" pitchFamily="18" charset="0"/>
                <a:ea typeface="隶书" pitchFamily="49" charset="-122"/>
                <a:cs typeface="Times New Roman" panose="02020603050405020304" pitchFamily="18" charset="0"/>
              </a:rPr>
              <a:t>8.3.2  </a:t>
            </a:r>
            <a:r>
              <a:rPr kumimoji="1" lang="zh-CN" altLang="en-US" sz="2800" dirty="0">
                <a:solidFill>
                  <a:srgbClr val="FF0000"/>
                </a:solidFill>
                <a:latin typeface="Times New Roman" panose="02020603050405020304" pitchFamily="18" charset="0"/>
                <a:ea typeface="隶书" pitchFamily="49" charset="-122"/>
                <a:cs typeface="Times New Roman" panose="02020603050405020304" pitchFamily="18" charset="0"/>
              </a:rPr>
              <a:t>深度</a:t>
            </a:r>
            <a:r>
              <a:rPr kumimoji="1" lang="zh-CN" altLang="en-US" sz="2800" dirty="0" smtClean="0">
                <a:solidFill>
                  <a:srgbClr val="FF0000"/>
                </a:solidFill>
                <a:latin typeface="Times New Roman" panose="02020603050405020304" pitchFamily="18" charset="0"/>
                <a:ea typeface="隶书" pitchFamily="49" charset="-122"/>
                <a:cs typeface="Times New Roman" panose="02020603050405020304" pitchFamily="18" charset="0"/>
              </a:rPr>
              <a:t>优先遍历算法</a:t>
            </a:r>
            <a:endParaRPr lang="zh-CN" altLang="en-US" sz="2800" b="0" dirty="0">
              <a:solidFill>
                <a:schemeClr val="tx1"/>
              </a:solidFill>
              <a:latin typeface="Times New Roman" panose="02020603050405020304" pitchFamily="18" charset="0"/>
              <a:ea typeface="隶书" pitchFamily="49" charset="-122"/>
              <a:cs typeface="Times New Roman" panose="02020603050405020304" pitchFamily="18" charset="0"/>
            </a:endParaRPr>
          </a:p>
        </p:txBody>
      </p:sp>
      <p:sp>
        <p:nvSpPr>
          <p:cNvPr id="4102" name="Oval 6"/>
          <p:cNvSpPr>
            <a:spLocks noChangeArrowheads="1"/>
          </p:cNvSpPr>
          <p:nvPr/>
        </p:nvSpPr>
        <p:spPr bwMode="auto">
          <a:xfrm>
            <a:off x="1547813" y="4568836"/>
            <a:ext cx="503238"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0000FF"/>
                </a:solidFill>
                <a:latin typeface="Times New Roman" panose="02020603050405020304" pitchFamily="18" charset="0"/>
                <a:cs typeface="Times New Roman" panose="02020603050405020304" pitchFamily="18" charset="0"/>
              </a:rPr>
              <a:t>v</a:t>
            </a:r>
          </a:p>
        </p:txBody>
      </p:sp>
      <p:grpSp>
        <p:nvGrpSpPr>
          <p:cNvPr id="14" name="组合 13"/>
          <p:cNvGrpSpPr/>
          <p:nvPr/>
        </p:nvGrpSpPr>
        <p:grpSpPr>
          <a:xfrm>
            <a:off x="2051051" y="4568836"/>
            <a:ext cx="1081087" cy="431800"/>
            <a:chOff x="2051051" y="3568704"/>
            <a:chExt cx="1081087" cy="431800"/>
          </a:xfrm>
        </p:grpSpPr>
        <p:sp>
          <p:nvSpPr>
            <p:cNvPr id="4103" name="Oval 7"/>
            <p:cNvSpPr>
              <a:spLocks noChangeArrowheads="1"/>
            </p:cNvSpPr>
            <p:nvPr/>
          </p:nvSpPr>
          <p:spPr bwMode="auto">
            <a:xfrm>
              <a:off x="2627313" y="3568704"/>
              <a:ext cx="504825"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0000FF"/>
                  </a:solidFill>
                  <a:latin typeface="Times New Roman" panose="02020603050405020304" pitchFamily="18" charset="0"/>
                  <a:cs typeface="Times New Roman" panose="02020603050405020304" pitchFamily="18" charset="0"/>
                </a:rPr>
                <a:t>w</a:t>
              </a:r>
            </a:p>
          </p:txBody>
        </p:sp>
        <p:sp>
          <p:nvSpPr>
            <p:cNvPr id="4104" name="Line 8"/>
            <p:cNvSpPr>
              <a:spLocks noChangeShapeType="1"/>
            </p:cNvSpPr>
            <p:nvPr/>
          </p:nvSpPr>
          <p:spPr bwMode="auto">
            <a:xfrm>
              <a:off x="2051051" y="3784604"/>
              <a:ext cx="576263" cy="0"/>
            </a:xfrm>
            <a:prstGeom prst="line">
              <a:avLst/>
            </a:prstGeom>
            <a:ln>
              <a:tailEnd type="stealth" w="med" len="lg"/>
            </a:ln>
          </p:spPr>
          <p:style>
            <a:lnRef idx="1">
              <a:schemeClr val="accent3"/>
            </a:lnRef>
            <a:fillRef idx="2">
              <a:schemeClr val="accent3"/>
            </a:fillRef>
            <a:effectRef idx="1">
              <a:schemeClr val="accent3"/>
            </a:effectRef>
            <a:fontRef idx="minor">
              <a:schemeClr val="dk1"/>
            </a:fontRef>
          </p:style>
          <p:txBody>
            <a:bodyPr wrap="none"/>
            <a:lstStyle/>
            <a:p>
              <a:endParaRPr lang="zh-CN" altLang="en-US" sz="2000">
                <a:solidFill>
                  <a:srgbClr val="0000FF"/>
                </a:solidFill>
                <a:latin typeface="Times New Roman" panose="02020603050405020304" pitchFamily="18" charset="0"/>
                <a:cs typeface="Times New Roman" panose="02020603050405020304" pitchFamily="18" charset="0"/>
              </a:endParaRPr>
            </a:p>
          </p:txBody>
        </p:sp>
      </p:grpSp>
      <p:grpSp>
        <p:nvGrpSpPr>
          <p:cNvPr id="15" name="组合 14"/>
          <p:cNvGrpSpPr/>
          <p:nvPr/>
        </p:nvGrpSpPr>
        <p:grpSpPr>
          <a:xfrm>
            <a:off x="3132138" y="4543436"/>
            <a:ext cx="1295400" cy="457200"/>
            <a:chOff x="3132138" y="3543304"/>
            <a:chExt cx="1295400" cy="457200"/>
          </a:xfrm>
        </p:grpSpPr>
        <p:sp>
          <p:nvSpPr>
            <p:cNvPr id="4105" name="Line 9"/>
            <p:cNvSpPr>
              <a:spLocks noChangeShapeType="1"/>
            </p:cNvSpPr>
            <p:nvPr/>
          </p:nvSpPr>
          <p:spPr bwMode="auto">
            <a:xfrm>
              <a:off x="3132138" y="3784604"/>
              <a:ext cx="503238" cy="0"/>
            </a:xfrm>
            <a:prstGeom prst="line">
              <a:avLst/>
            </a:prstGeom>
            <a:ln>
              <a:tailEnd type="stealth" w="med" len="lg"/>
            </a:ln>
          </p:spPr>
          <p:style>
            <a:lnRef idx="1">
              <a:schemeClr val="accent3"/>
            </a:lnRef>
            <a:fillRef idx="2">
              <a:schemeClr val="accent3"/>
            </a:fillRef>
            <a:effectRef idx="1">
              <a:schemeClr val="accent3"/>
            </a:effectRef>
            <a:fontRef idx="minor">
              <a:schemeClr val="dk1"/>
            </a:fontRef>
          </p:style>
          <p:txBody>
            <a:bodyPr wrap="none"/>
            <a:lstStyle/>
            <a:p>
              <a:endParaRPr lang="zh-CN" altLang="en-US"/>
            </a:p>
          </p:txBody>
        </p:sp>
        <p:sp>
          <p:nvSpPr>
            <p:cNvPr id="4106" name="Text Box 10"/>
            <p:cNvSpPr txBox="1">
              <a:spLocks noChangeArrowheads="1"/>
            </p:cNvSpPr>
            <p:nvPr/>
          </p:nvSpPr>
          <p:spPr bwMode="auto">
            <a:xfrm>
              <a:off x="3779838" y="3543304"/>
              <a:ext cx="647700" cy="457200"/>
            </a:xfrm>
            <a:prstGeom prst="rect">
              <a:avLst/>
            </a:prstGeom>
            <a:noFill/>
            <a:ln w="19050" algn="ctr">
              <a:noFill/>
              <a:miter lim="800000"/>
              <a:tailEnd type="none" w="med" len="lg"/>
            </a:ln>
          </p:spPr>
          <p:txBody>
            <a:bodyPr>
              <a:spAutoFit/>
            </a:bodyPr>
            <a:lstStyle/>
            <a:p>
              <a:pPr>
                <a:spcBef>
                  <a:spcPct val="50000"/>
                </a:spcBef>
              </a:pPr>
              <a:r>
                <a:rPr lang="en-US" altLang="zh-CN">
                  <a:latin typeface="宋体" panose="02010600030101010101" pitchFamily="2" charset="-122"/>
                  <a:ea typeface="宋体" panose="02010600030101010101" pitchFamily="2" charset="-122"/>
                </a:rPr>
                <a:t>…</a:t>
              </a:r>
            </a:p>
          </p:txBody>
        </p:sp>
      </p:grpSp>
      <p:sp>
        <p:nvSpPr>
          <p:cNvPr id="13" name="TextBox 12"/>
          <p:cNvSpPr txBox="1"/>
          <p:nvPr/>
        </p:nvSpPr>
        <p:spPr>
          <a:xfrm>
            <a:off x="714348" y="1252823"/>
            <a:ext cx="3214710" cy="461665"/>
          </a:xfrm>
          <a:prstGeom prst="rect">
            <a:avLst/>
          </a:prstGeom>
          <a:noFill/>
        </p:spPr>
        <p:txBody>
          <a:bodyPr wrap="square" rtlCol="0">
            <a:spAutoFit/>
          </a:bodyPr>
          <a:lstStyle/>
          <a:p>
            <a:pPr algn="l"/>
            <a:r>
              <a:rPr kumimoji="1" lang="zh-CN" altLang="en-US" dirty="0" smtClean="0">
                <a:ea typeface="楷体" panose="02010609060101010101" pitchFamily="49" charset="-122"/>
                <a:cs typeface="Times New Roman" panose="02020603050405020304" pitchFamily="18" charset="0"/>
              </a:rPr>
              <a:t>深度</a:t>
            </a:r>
            <a:r>
              <a:rPr kumimoji="1" lang="zh-CN" altLang="en-US" smtClean="0">
                <a:ea typeface="楷体" panose="02010609060101010101" pitchFamily="49" charset="-122"/>
                <a:cs typeface="Times New Roman" panose="02020603050405020304" pitchFamily="18" charset="0"/>
              </a:rPr>
              <a:t>优先遍历</a:t>
            </a:r>
            <a:r>
              <a:rPr kumimoji="1" lang="zh-CN" altLang="en-US" smtClean="0">
                <a:solidFill>
                  <a:srgbClr val="FF00FF"/>
                </a:solidFill>
                <a:ea typeface="楷体" panose="02010609060101010101" pitchFamily="49" charset="-122"/>
                <a:cs typeface="Times New Roman" panose="02020603050405020304" pitchFamily="18" charset="0"/>
              </a:rPr>
              <a:t>过程</a:t>
            </a:r>
            <a:r>
              <a:rPr kumimoji="1" lang="zh-CN" altLang="en-US" smtClean="0">
                <a:ea typeface="楷体" panose="02010609060101010101" pitchFamily="49" charset="-122"/>
                <a:cs typeface="Times New Roman" panose="02020603050405020304" pitchFamily="18" charset="0"/>
              </a:rPr>
              <a:t>：</a:t>
            </a:r>
            <a:endParaRPr lang="zh-CN" altLang="en-US" dirty="0"/>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51</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28596" y="698424"/>
            <a:ext cx="8286808" cy="913070"/>
          </a:xfrm>
          <a:prstGeom prst="rect">
            <a:avLst/>
          </a:prstGeom>
          <a:noFill/>
        </p:spPr>
        <p:txBody>
          <a:bodyPr wrap="square" rtlCol="0">
            <a:spAutoFit/>
          </a:bodyPr>
          <a:lstStyle/>
          <a:p>
            <a:pPr marL="457200" indent="-457200" algn="l">
              <a:lnSpc>
                <a:spcPts val="3200"/>
              </a:lnSpc>
              <a:buBlip>
                <a:blip r:embed="rId3"/>
              </a:buBlip>
            </a:pPr>
            <a:r>
              <a:rPr kumimoji="1" lang="zh-CN" altLang="en-US" sz="2200" dirty="0" smtClean="0">
                <a:solidFill>
                  <a:srgbClr val="0000FF"/>
                </a:solidFill>
                <a:ea typeface="楷体" panose="02010609060101010101" pitchFamily="49" charset="-122"/>
                <a:cs typeface="Times New Roman" panose="02020603050405020304" pitchFamily="18" charset="0"/>
              </a:rPr>
              <a:t>深度优先遍历的过程</a:t>
            </a:r>
            <a:r>
              <a:rPr lang="zh-CN" altLang="en-US" sz="2200" smtClean="0">
                <a:solidFill>
                  <a:srgbClr val="0000FF"/>
                </a:solidFill>
                <a:ea typeface="楷体" panose="02010609060101010101" pitchFamily="49" charset="-122"/>
                <a:cs typeface="Times New Roman" panose="02020603050405020304" pitchFamily="18" charset="0"/>
              </a:rPr>
              <a:t>体现出后进先出</a:t>
            </a:r>
            <a:r>
              <a:rPr lang="zh-CN" altLang="en-US" sz="2200" dirty="0" smtClean="0">
                <a:solidFill>
                  <a:srgbClr val="0000FF"/>
                </a:solidFill>
                <a:ea typeface="楷体" panose="02010609060101010101" pitchFamily="49" charset="-122"/>
                <a:cs typeface="Times New Roman" panose="02020603050405020304" pitchFamily="18" charset="0"/>
              </a:rPr>
              <a:t>的特点：用栈或</a:t>
            </a:r>
            <a:r>
              <a:rPr lang="zh-CN" altLang="en-US" sz="2200" dirty="0" smtClean="0">
                <a:solidFill>
                  <a:srgbClr val="FF00FF"/>
                </a:solidFill>
                <a:ea typeface="楷体" panose="02010609060101010101" pitchFamily="49" charset="-122"/>
                <a:cs typeface="Times New Roman" panose="02020603050405020304" pitchFamily="18" charset="0"/>
              </a:rPr>
              <a:t>递归方式</a:t>
            </a:r>
            <a:r>
              <a:rPr lang="zh-CN" altLang="en-US" sz="2200" dirty="0" smtClean="0">
                <a:solidFill>
                  <a:srgbClr val="0000FF"/>
                </a:solidFill>
                <a:ea typeface="楷体" panose="02010609060101010101" pitchFamily="49" charset="-122"/>
                <a:cs typeface="Times New Roman" panose="02020603050405020304" pitchFamily="18" charset="0"/>
              </a:rPr>
              <a:t>实现。</a:t>
            </a:r>
            <a:endParaRPr lang="zh-CN" altLang="en-US" sz="2200" dirty="0">
              <a:solidFill>
                <a:srgbClr val="0000FF"/>
              </a:solidFill>
            </a:endParaRPr>
          </a:p>
        </p:txBody>
      </p:sp>
      <p:sp>
        <p:nvSpPr>
          <p:cNvPr id="14" name="TextBox 13"/>
          <p:cNvSpPr txBox="1"/>
          <p:nvPr/>
        </p:nvSpPr>
        <p:spPr>
          <a:xfrm>
            <a:off x="285720" y="109815"/>
            <a:ext cx="2643206" cy="461665"/>
          </a:xfrm>
          <a:prstGeom prst="rect">
            <a:avLst/>
          </a:prstGeom>
          <a:noFill/>
        </p:spPr>
        <p:txBody>
          <a:bodyPr wrap="square" rtlCol="0">
            <a:spAutoFit/>
          </a:bodyPr>
          <a:lstStyle/>
          <a:p>
            <a:pPr algn="l"/>
            <a:r>
              <a:rPr lang="zh-CN" altLang="en-US" dirty="0" smtClean="0">
                <a:solidFill>
                  <a:srgbClr val="FF0000"/>
                </a:solidFill>
                <a:latin typeface="黑体" panose="02010609060101010101" pitchFamily="49" charset="-122"/>
                <a:ea typeface="黑体" panose="02010609060101010101" pitchFamily="49" charset="-122"/>
              </a:rPr>
              <a:t>算法设计思路：</a:t>
            </a:r>
            <a:endParaRPr lang="zh-CN" altLang="en-US" dirty="0">
              <a:solidFill>
                <a:srgbClr val="FF0000"/>
              </a:solidFill>
              <a:latin typeface="黑体" panose="02010609060101010101" pitchFamily="49" charset="-122"/>
              <a:ea typeface="黑体" panose="02010609060101010101" pitchFamily="49" charset="-122"/>
            </a:endParaRPr>
          </a:p>
        </p:txBody>
      </p:sp>
      <p:grpSp>
        <p:nvGrpSpPr>
          <p:cNvPr id="44" name="组合 43"/>
          <p:cNvGrpSpPr/>
          <p:nvPr/>
        </p:nvGrpSpPr>
        <p:grpSpPr>
          <a:xfrm>
            <a:off x="1000100" y="1428736"/>
            <a:ext cx="2374901" cy="2230438"/>
            <a:chOff x="1054091" y="1285860"/>
            <a:chExt cx="2374901" cy="2230438"/>
          </a:xfrm>
        </p:grpSpPr>
        <p:grpSp>
          <p:nvGrpSpPr>
            <p:cNvPr id="5" name="组合 4"/>
            <p:cNvGrpSpPr/>
            <p:nvPr/>
          </p:nvGrpSpPr>
          <p:grpSpPr>
            <a:xfrm>
              <a:off x="1054091" y="1357298"/>
              <a:ext cx="2303463" cy="2159000"/>
              <a:chOff x="2714612" y="1341438"/>
              <a:chExt cx="2303463" cy="2159000"/>
            </a:xfrm>
          </p:grpSpPr>
          <p:sp>
            <p:nvSpPr>
              <p:cNvPr id="6" name="Oval 7"/>
              <p:cNvSpPr>
                <a:spLocks noChangeArrowheads="1"/>
              </p:cNvSpPr>
              <p:nvPr/>
            </p:nvSpPr>
            <p:spPr bwMode="auto">
              <a:xfrm>
                <a:off x="3651237" y="220503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7" name="Oval 8"/>
              <p:cNvSpPr>
                <a:spLocks noChangeArrowheads="1"/>
              </p:cNvSpPr>
              <p:nvPr/>
            </p:nvSpPr>
            <p:spPr bwMode="auto">
              <a:xfrm>
                <a:off x="2714612" y="2205038"/>
                <a:ext cx="431800" cy="431800"/>
              </a:xfrm>
              <a:prstGeom prst="ellipse">
                <a:avLst/>
              </a:prstGeom>
              <a:solidFill>
                <a:srgbClr val="FFFF00"/>
              </a:solidFill>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8" name="Oval 9"/>
              <p:cNvSpPr>
                <a:spLocks noChangeArrowheads="1"/>
              </p:cNvSpPr>
              <p:nvPr/>
            </p:nvSpPr>
            <p:spPr bwMode="auto">
              <a:xfrm>
                <a:off x="4586275" y="220503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9" name="Oval 10"/>
              <p:cNvSpPr>
                <a:spLocks noChangeArrowheads="1"/>
              </p:cNvSpPr>
              <p:nvPr/>
            </p:nvSpPr>
            <p:spPr bwMode="auto">
              <a:xfrm>
                <a:off x="3651237" y="1341438"/>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10" name="Oval 11"/>
              <p:cNvSpPr>
                <a:spLocks noChangeArrowheads="1"/>
              </p:cNvSpPr>
              <p:nvPr/>
            </p:nvSpPr>
            <p:spPr bwMode="auto">
              <a:xfrm>
                <a:off x="3651237" y="3068638"/>
                <a:ext cx="431800" cy="431800"/>
              </a:xfrm>
              <a:prstGeom prst="ellipse">
                <a:avLst/>
              </a:prstGeom>
              <a:solidFill>
                <a:srgbClr val="FFFF00"/>
              </a:solidFill>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11" name="Freeform 12"/>
              <p:cNvSpPr/>
              <p:nvPr/>
            </p:nvSpPr>
            <p:spPr bwMode="auto">
              <a:xfrm>
                <a:off x="3021000" y="1628776"/>
                <a:ext cx="630238" cy="588963"/>
              </a:xfrm>
              <a:custGeom>
                <a:avLst/>
                <a:gdLst>
                  <a:gd name="T0" fmla="*/ 0 w 397"/>
                  <a:gd name="T1" fmla="*/ 371 h 371"/>
                  <a:gd name="T2" fmla="*/ 397 w 397"/>
                  <a:gd name="T3" fmla="*/ 0 h 371"/>
                  <a:gd name="T4" fmla="*/ 0 60000 65536"/>
                  <a:gd name="T5" fmla="*/ 0 60000 65536"/>
                  <a:gd name="T6" fmla="*/ 0 w 397"/>
                  <a:gd name="T7" fmla="*/ 0 h 371"/>
                  <a:gd name="T8" fmla="*/ 397 w 397"/>
                  <a:gd name="T9" fmla="*/ 371 h 371"/>
                </a:gdLst>
                <a:ahLst/>
                <a:cxnLst>
                  <a:cxn ang="T4">
                    <a:pos x="T0" y="T1"/>
                  </a:cxn>
                  <a:cxn ang="T5">
                    <a:pos x="T2" y="T3"/>
                  </a:cxn>
                </a:cxnLst>
                <a:rect l="T6" t="T7" r="T8" b="T9"/>
                <a:pathLst>
                  <a:path w="397" h="371">
                    <a:moveTo>
                      <a:pt x="0" y="371"/>
                    </a:moveTo>
                    <a:lnTo>
                      <a:pt x="397" y="0"/>
                    </a:lnTo>
                  </a:path>
                </a:pathLst>
              </a:custGeom>
              <a:noFill/>
              <a:ln w="28575">
                <a:solidFill>
                  <a:srgbClr val="3333FF"/>
                </a:solidFill>
                <a:round/>
                <a:tailEnd type="none" w="med" len="lg"/>
              </a:ln>
            </p:spPr>
            <p:txBody>
              <a:bodyPr wrap="none"/>
              <a:lstStyle/>
              <a:p>
                <a:endParaRPr lang="zh-CN" altLang="en-US"/>
              </a:p>
            </p:txBody>
          </p:sp>
          <p:sp>
            <p:nvSpPr>
              <p:cNvPr id="12" name="Freeform 13"/>
              <p:cNvSpPr/>
              <p:nvPr/>
            </p:nvSpPr>
            <p:spPr bwMode="auto">
              <a:xfrm>
                <a:off x="3146412" y="2420938"/>
                <a:ext cx="503238" cy="1588"/>
              </a:xfrm>
              <a:custGeom>
                <a:avLst/>
                <a:gdLst>
                  <a:gd name="T0" fmla="*/ 0 w 317"/>
                  <a:gd name="T1" fmla="*/ 0 h 1"/>
                  <a:gd name="T2" fmla="*/ 317 w 317"/>
                  <a:gd name="T3" fmla="*/ 0 h 1"/>
                  <a:gd name="T4" fmla="*/ 0 60000 65536"/>
                  <a:gd name="T5" fmla="*/ 0 60000 65536"/>
                  <a:gd name="T6" fmla="*/ 0 w 317"/>
                  <a:gd name="T7" fmla="*/ 0 h 1"/>
                  <a:gd name="T8" fmla="*/ 317 w 317"/>
                  <a:gd name="T9" fmla="*/ 1 h 1"/>
                </a:gdLst>
                <a:ahLst/>
                <a:cxnLst>
                  <a:cxn ang="T4">
                    <a:pos x="T0" y="T1"/>
                  </a:cxn>
                  <a:cxn ang="T5">
                    <a:pos x="T2" y="T3"/>
                  </a:cxn>
                </a:cxnLst>
                <a:rect l="T6" t="T7" r="T8" b="T9"/>
                <a:pathLst>
                  <a:path w="317" h="1">
                    <a:moveTo>
                      <a:pt x="0" y="0"/>
                    </a:moveTo>
                    <a:lnTo>
                      <a:pt x="317" y="0"/>
                    </a:lnTo>
                  </a:path>
                </a:pathLst>
              </a:custGeom>
              <a:noFill/>
              <a:ln w="28575">
                <a:solidFill>
                  <a:srgbClr val="3333FF"/>
                </a:solidFill>
                <a:round/>
                <a:tailEnd type="none" w="med" len="lg"/>
              </a:ln>
            </p:spPr>
            <p:txBody>
              <a:bodyPr wrap="none"/>
              <a:lstStyle/>
              <a:p>
                <a:endParaRPr lang="zh-CN" altLang="en-US"/>
              </a:p>
            </p:txBody>
          </p:sp>
          <p:sp>
            <p:nvSpPr>
              <p:cNvPr id="15" name="Line 14"/>
              <p:cNvSpPr>
                <a:spLocks noChangeShapeType="1"/>
              </p:cNvSpPr>
              <p:nvPr/>
            </p:nvSpPr>
            <p:spPr bwMode="auto">
              <a:xfrm>
                <a:off x="4083037" y="2420938"/>
                <a:ext cx="503238" cy="0"/>
              </a:xfrm>
              <a:prstGeom prst="line">
                <a:avLst/>
              </a:prstGeom>
              <a:noFill/>
              <a:ln w="28575">
                <a:solidFill>
                  <a:srgbClr val="3333FF"/>
                </a:solidFill>
                <a:round/>
                <a:tailEnd type="none" w="med" len="lg"/>
              </a:ln>
            </p:spPr>
            <p:txBody>
              <a:bodyPr wrap="none"/>
              <a:lstStyle/>
              <a:p>
                <a:endParaRPr lang="zh-CN" altLang="en-US"/>
              </a:p>
            </p:txBody>
          </p:sp>
          <p:sp>
            <p:nvSpPr>
              <p:cNvPr id="16" name="Freeform 15"/>
              <p:cNvSpPr/>
              <p:nvPr/>
            </p:nvSpPr>
            <p:spPr bwMode="auto">
              <a:xfrm>
                <a:off x="3027350" y="2611438"/>
                <a:ext cx="623888" cy="601663"/>
              </a:xfrm>
              <a:custGeom>
                <a:avLst/>
                <a:gdLst>
                  <a:gd name="T0" fmla="*/ 0 w 393"/>
                  <a:gd name="T1" fmla="*/ 0 h 379"/>
                  <a:gd name="T2" fmla="*/ 393 w 393"/>
                  <a:gd name="T3" fmla="*/ 379 h 379"/>
                  <a:gd name="T4" fmla="*/ 0 60000 65536"/>
                  <a:gd name="T5" fmla="*/ 0 60000 65536"/>
                  <a:gd name="T6" fmla="*/ 0 w 393"/>
                  <a:gd name="T7" fmla="*/ 0 h 379"/>
                  <a:gd name="T8" fmla="*/ 393 w 393"/>
                  <a:gd name="T9" fmla="*/ 379 h 379"/>
                </a:gdLst>
                <a:ahLst/>
                <a:cxnLst>
                  <a:cxn ang="T4">
                    <a:pos x="T0" y="T1"/>
                  </a:cxn>
                  <a:cxn ang="T5">
                    <a:pos x="T2" y="T3"/>
                  </a:cxn>
                </a:cxnLst>
                <a:rect l="T6" t="T7" r="T8" b="T9"/>
                <a:pathLst>
                  <a:path w="393" h="379">
                    <a:moveTo>
                      <a:pt x="0" y="0"/>
                    </a:moveTo>
                    <a:lnTo>
                      <a:pt x="393" y="379"/>
                    </a:lnTo>
                  </a:path>
                </a:pathLst>
              </a:custGeom>
              <a:noFill/>
              <a:ln w="28575">
                <a:solidFill>
                  <a:srgbClr val="3333FF"/>
                </a:solidFill>
                <a:round/>
                <a:tailEnd type="none" w="med" len="lg"/>
              </a:ln>
            </p:spPr>
            <p:txBody>
              <a:bodyPr wrap="none"/>
              <a:lstStyle/>
              <a:p>
                <a:endParaRPr lang="zh-CN" altLang="en-US"/>
              </a:p>
            </p:txBody>
          </p:sp>
          <p:sp>
            <p:nvSpPr>
              <p:cNvPr id="17" name="Line 17"/>
              <p:cNvSpPr>
                <a:spLocks noChangeShapeType="1"/>
              </p:cNvSpPr>
              <p:nvPr/>
            </p:nvSpPr>
            <p:spPr bwMode="auto">
              <a:xfrm>
                <a:off x="4083037" y="1628776"/>
                <a:ext cx="647700" cy="576263"/>
              </a:xfrm>
              <a:prstGeom prst="line">
                <a:avLst/>
              </a:prstGeom>
              <a:noFill/>
              <a:ln w="28575">
                <a:solidFill>
                  <a:srgbClr val="3333FF"/>
                </a:solidFill>
                <a:round/>
                <a:tailEnd type="none" w="med" len="lg"/>
              </a:ln>
            </p:spPr>
            <p:txBody>
              <a:bodyPr wrap="none"/>
              <a:lstStyle/>
              <a:p>
                <a:endParaRPr lang="zh-CN" altLang="en-US"/>
              </a:p>
            </p:txBody>
          </p:sp>
          <p:sp>
            <p:nvSpPr>
              <p:cNvPr id="18" name="Freeform 18"/>
              <p:cNvSpPr/>
              <p:nvPr/>
            </p:nvSpPr>
            <p:spPr bwMode="auto">
              <a:xfrm>
                <a:off x="4083037" y="2611438"/>
                <a:ext cx="620713" cy="603250"/>
              </a:xfrm>
              <a:custGeom>
                <a:avLst/>
                <a:gdLst>
                  <a:gd name="T0" fmla="*/ 0 w 391"/>
                  <a:gd name="T1" fmla="*/ 380 h 380"/>
                  <a:gd name="T2" fmla="*/ 391 w 391"/>
                  <a:gd name="T3" fmla="*/ 0 h 380"/>
                  <a:gd name="T4" fmla="*/ 0 60000 65536"/>
                  <a:gd name="T5" fmla="*/ 0 60000 65536"/>
                  <a:gd name="T6" fmla="*/ 0 w 391"/>
                  <a:gd name="T7" fmla="*/ 0 h 380"/>
                  <a:gd name="T8" fmla="*/ 391 w 391"/>
                  <a:gd name="T9" fmla="*/ 380 h 380"/>
                </a:gdLst>
                <a:ahLst/>
                <a:cxnLst>
                  <a:cxn ang="T4">
                    <a:pos x="T0" y="T1"/>
                  </a:cxn>
                  <a:cxn ang="T5">
                    <a:pos x="T2" y="T3"/>
                  </a:cxn>
                </a:cxnLst>
                <a:rect l="T6" t="T7" r="T8" b="T9"/>
                <a:pathLst>
                  <a:path w="391" h="380">
                    <a:moveTo>
                      <a:pt x="0" y="380"/>
                    </a:moveTo>
                    <a:lnTo>
                      <a:pt x="391" y="0"/>
                    </a:lnTo>
                  </a:path>
                </a:pathLst>
              </a:custGeom>
              <a:noFill/>
              <a:ln w="28575">
                <a:solidFill>
                  <a:srgbClr val="3333FF"/>
                </a:solidFill>
                <a:round/>
                <a:tailEnd type="none" w="med" len="lg"/>
              </a:ln>
            </p:spPr>
            <p:txBody>
              <a:bodyPr wrap="none"/>
              <a:lstStyle/>
              <a:p>
                <a:endParaRPr lang="zh-CN" altLang="en-US"/>
              </a:p>
            </p:txBody>
          </p:sp>
          <p:sp>
            <p:nvSpPr>
              <p:cNvPr id="19" name="Line 19"/>
              <p:cNvSpPr>
                <a:spLocks noChangeShapeType="1"/>
              </p:cNvSpPr>
              <p:nvPr/>
            </p:nvSpPr>
            <p:spPr bwMode="auto">
              <a:xfrm>
                <a:off x="3867137" y="2636838"/>
                <a:ext cx="0" cy="431800"/>
              </a:xfrm>
              <a:prstGeom prst="line">
                <a:avLst/>
              </a:prstGeom>
              <a:noFill/>
              <a:ln w="28575">
                <a:solidFill>
                  <a:srgbClr val="3333FF"/>
                </a:solidFill>
                <a:round/>
                <a:tailEnd type="none" w="med" len="lg"/>
              </a:ln>
            </p:spPr>
            <p:txBody>
              <a:bodyPr wrap="none"/>
              <a:lstStyle/>
              <a:p>
                <a:endParaRPr lang="zh-CN" altLang="en-US"/>
              </a:p>
            </p:txBody>
          </p:sp>
          <p:sp>
            <p:nvSpPr>
              <p:cNvPr id="20" name="Line 20"/>
              <p:cNvSpPr>
                <a:spLocks noChangeShapeType="1"/>
              </p:cNvSpPr>
              <p:nvPr/>
            </p:nvSpPr>
            <p:spPr bwMode="auto">
              <a:xfrm>
                <a:off x="3867137" y="1773238"/>
                <a:ext cx="0" cy="431800"/>
              </a:xfrm>
              <a:prstGeom prst="line">
                <a:avLst/>
              </a:prstGeom>
              <a:noFill/>
              <a:ln w="28575">
                <a:solidFill>
                  <a:srgbClr val="3333FF"/>
                </a:solidFill>
                <a:round/>
                <a:tailEnd type="none" w="med" len="lg"/>
              </a:ln>
            </p:spPr>
            <p:txBody>
              <a:bodyPr wrap="none"/>
              <a:lstStyle/>
              <a:p>
                <a:endParaRPr lang="zh-CN" altLang="en-US"/>
              </a:p>
            </p:txBody>
          </p:sp>
        </p:grpSp>
        <p:sp>
          <p:nvSpPr>
            <p:cNvPr id="39" name="TextBox 38"/>
            <p:cNvSpPr txBox="1"/>
            <p:nvPr/>
          </p:nvSpPr>
          <p:spPr>
            <a:xfrm>
              <a:off x="2357422" y="1285860"/>
              <a:ext cx="1071570" cy="400110"/>
            </a:xfrm>
            <a:prstGeom prst="rect">
              <a:avLst/>
            </a:prstGeom>
            <a:noFill/>
          </p:spPr>
          <p:txBody>
            <a:bodyPr wrap="square" rtlCol="0">
              <a:spAutoFit/>
            </a:bodyPr>
            <a:lstStyle/>
            <a:p>
              <a:r>
                <a:rPr lang="zh-CN" altLang="en-US" sz="2000" smtClean="0">
                  <a:latin typeface="楷体" panose="02010609060101010101" pitchFamily="49" charset="-122"/>
                  <a:ea typeface="楷体" panose="02010609060101010101" pitchFamily="49" charset="-122"/>
                </a:rPr>
                <a:t>初始点</a:t>
              </a:r>
              <a:endParaRPr lang="zh-CN" altLang="en-US" sz="2000">
                <a:latin typeface="楷体" panose="02010609060101010101" pitchFamily="49" charset="-122"/>
                <a:ea typeface="楷体" panose="02010609060101010101" pitchFamily="49" charset="-122"/>
              </a:endParaRPr>
            </a:p>
          </p:txBody>
        </p:sp>
      </p:grpSp>
      <p:sp>
        <p:nvSpPr>
          <p:cNvPr id="41" name="TextBox 40"/>
          <p:cNvSpPr txBox="1"/>
          <p:nvPr/>
        </p:nvSpPr>
        <p:spPr>
          <a:xfrm>
            <a:off x="3428992" y="2000240"/>
            <a:ext cx="3071834" cy="1107996"/>
          </a:xfrm>
          <a:prstGeom prst="rect">
            <a:avLst/>
          </a:prstGeom>
          <a:noFill/>
        </p:spPr>
        <p:txBody>
          <a:bodyPr wrap="square" rtlCol="0">
            <a:spAutoFit/>
          </a:bodyPr>
          <a:lstStyle/>
          <a:p>
            <a:pPr algn="l">
              <a:lnSpc>
                <a:spcPct val="150000"/>
              </a:lnSpc>
            </a:pPr>
            <a:r>
              <a:rPr lang="en-US" altLang="zh-CN" sz="2200" smtClean="0">
                <a:ea typeface="楷体" panose="02010609060101010101" pitchFamily="49" charset="-122"/>
                <a:cs typeface="Times New Roman" panose="02020603050405020304" pitchFamily="18" charset="0"/>
              </a:rPr>
              <a:t>DFS</a:t>
            </a:r>
            <a:r>
              <a:rPr lang="zh-CN" altLang="en-US" sz="2200" smtClean="0">
                <a:ea typeface="楷体" panose="02010609060101010101" pitchFamily="49" charset="-122"/>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1→2 →4 </a:t>
            </a:r>
            <a:r>
              <a:rPr lang="en-US" altLang="zh-CN" sz="220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200" smtClean="0">
              <a:ea typeface="楷体" panose="02010609060101010101" pitchFamily="49" charset="-122"/>
              <a:cs typeface="Times New Roman" panose="02020603050405020304" pitchFamily="18" charset="0"/>
            </a:endParaRPr>
          </a:p>
          <a:p>
            <a:pPr algn="l">
              <a:lnSpc>
                <a:spcPct val="150000"/>
              </a:lnSpc>
            </a:pPr>
            <a:r>
              <a:rPr lang="zh-CN" altLang="en-US" sz="2200" smtClean="0">
                <a:ea typeface="楷体" panose="02010609060101010101" pitchFamily="49" charset="-122"/>
                <a:cs typeface="Times New Roman" panose="02020603050405020304" pitchFamily="18" charset="0"/>
              </a:rPr>
              <a:t>用</a:t>
            </a:r>
            <a:r>
              <a:rPr lang="zh-CN" altLang="en-US" sz="2200" smtClean="0">
                <a:solidFill>
                  <a:srgbClr val="0000FF"/>
                </a:solidFill>
                <a:ea typeface="楷体" panose="02010609060101010101" pitchFamily="49" charset="-122"/>
                <a:cs typeface="Times New Roman" panose="02020603050405020304" pitchFamily="18" charset="0"/>
              </a:rPr>
              <a:t>栈保存访问过的顶点</a:t>
            </a:r>
            <a:endParaRPr lang="zh-CN" altLang="en-US" sz="2200">
              <a:ea typeface="楷体" panose="02010609060101010101" pitchFamily="49" charset="-122"/>
              <a:cs typeface="Times New Roman" panose="02020603050405020304" pitchFamily="18" charset="0"/>
            </a:endParaRPr>
          </a:p>
        </p:txBody>
      </p:sp>
      <p:grpSp>
        <p:nvGrpSpPr>
          <p:cNvPr id="45" name="组合 44"/>
          <p:cNvGrpSpPr/>
          <p:nvPr/>
        </p:nvGrpSpPr>
        <p:grpSpPr>
          <a:xfrm>
            <a:off x="6500826" y="1743006"/>
            <a:ext cx="1357322" cy="1828870"/>
            <a:chOff x="6500826" y="1743006"/>
            <a:chExt cx="1357322" cy="1828870"/>
          </a:xfrm>
        </p:grpSpPr>
        <p:grpSp>
          <p:nvGrpSpPr>
            <p:cNvPr id="42" name="组合 41"/>
            <p:cNvGrpSpPr/>
            <p:nvPr/>
          </p:nvGrpSpPr>
          <p:grpSpPr>
            <a:xfrm>
              <a:off x="6929454" y="1743006"/>
              <a:ext cx="928694" cy="1828870"/>
              <a:chOff x="5214942" y="2000240"/>
              <a:chExt cx="928694" cy="1828870"/>
            </a:xfrm>
          </p:grpSpPr>
          <p:cxnSp>
            <p:nvCxnSpPr>
              <p:cNvPr id="27" name="直接连接符 26"/>
              <p:cNvCxnSpPr/>
              <p:nvPr/>
            </p:nvCxnSpPr>
            <p:spPr>
              <a:xfrm rot="5400000">
                <a:off x="4679157" y="2678901"/>
                <a:ext cx="1357322" cy="1588"/>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5464181" y="2678107"/>
                <a:ext cx="1357322" cy="1588"/>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57818" y="3357562"/>
                <a:ext cx="785818" cy="1588"/>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214942" y="3429000"/>
                <a:ext cx="928694" cy="400110"/>
              </a:xfrm>
              <a:prstGeom prst="rect">
                <a:avLst/>
              </a:prstGeom>
              <a:noFill/>
            </p:spPr>
            <p:txBody>
              <a:bodyPr wrap="square" rtlCol="0">
                <a:spAutoFit/>
              </a:bodyPr>
              <a:lstStyle/>
              <a:p>
                <a:r>
                  <a:rPr lang="zh-CN" altLang="en-US" sz="2000" smtClean="0">
                    <a:solidFill>
                      <a:srgbClr val="0000FF"/>
                    </a:solidFill>
                    <a:ea typeface="楷体" panose="02010609060101010101" pitchFamily="49" charset="-122"/>
                    <a:cs typeface="Times New Roman" panose="02020603050405020304" pitchFamily="18" charset="0"/>
                  </a:rPr>
                  <a:t>栈</a:t>
                </a:r>
                <a:endParaRPr lang="zh-CN" altLang="en-US" sz="2000"/>
              </a:p>
            </p:txBody>
          </p:sp>
          <p:sp>
            <p:nvSpPr>
              <p:cNvPr id="32" name="Oval 10"/>
              <p:cNvSpPr>
                <a:spLocks noChangeArrowheads="1"/>
              </p:cNvSpPr>
              <p:nvPr/>
            </p:nvSpPr>
            <p:spPr bwMode="auto">
              <a:xfrm>
                <a:off x="5568960" y="278605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33" name="Oval 10"/>
              <p:cNvSpPr>
                <a:spLocks noChangeArrowheads="1"/>
              </p:cNvSpPr>
              <p:nvPr/>
            </p:nvSpPr>
            <p:spPr bwMode="auto">
              <a:xfrm>
                <a:off x="5572132" y="221455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grpSp>
        <p:sp>
          <p:nvSpPr>
            <p:cNvPr id="43" name="右箭头 42"/>
            <p:cNvSpPr/>
            <p:nvPr/>
          </p:nvSpPr>
          <p:spPr>
            <a:xfrm>
              <a:off x="6500826" y="2385948"/>
              <a:ext cx="357190" cy="214314"/>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grpSp>
      <p:grpSp>
        <p:nvGrpSpPr>
          <p:cNvPr id="54" name="组合 53"/>
          <p:cNvGrpSpPr/>
          <p:nvPr/>
        </p:nvGrpSpPr>
        <p:grpSpPr>
          <a:xfrm>
            <a:off x="428596" y="3714752"/>
            <a:ext cx="8064500" cy="1714512"/>
            <a:chOff x="428596" y="3714752"/>
            <a:chExt cx="8064500" cy="1714512"/>
          </a:xfrm>
        </p:grpSpPr>
        <p:sp>
          <p:nvSpPr>
            <p:cNvPr id="4107" name="Rectangle 3"/>
            <p:cNvSpPr>
              <a:spLocks noChangeArrowheads="1"/>
            </p:cNvSpPr>
            <p:nvPr/>
          </p:nvSpPr>
          <p:spPr bwMode="auto">
            <a:xfrm>
              <a:off x="428596" y="3714752"/>
              <a:ext cx="8064500" cy="1323439"/>
            </a:xfrm>
            <a:prstGeom prst="rect">
              <a:avLst/>
            </a:prstGeom>
            <a:noFill/>
            <a:ln w="19050" algn="ctr">
              <a:noFill/>
              <a:miter lim="800000"/>
              <a:tailEnd type="none" w="med" len="lg"/>
            </a:ln>
          </p:spPr>
          <p:txBody>
            <a:bodyPr>
              <a:spAutoFit/>
            </a:bodyPr>
            <a:lstStyle/>
            <a:p>
              <a:pPr marL="457200" indent="-457200" algn="l">
                <a:lnSpc>
                  <a:spcPts val="3200"/>
                </a:lnSpc>
                <a:spcBef>
                  <a:spcPct val="50000"/>
                </a:spcBef>
                <a:buBlip>
                  <a:blip r:embed="rId3"/>
                </a:buBlip>
              </a:pPr>
              <a:r>
                <a:rPr kumimoji="1" lang="zh-CN" altLang="en-US" sz="2200" dirty="0" smtClean="0">
                  <a:solidFill>
                    <a:srgbClr val="0000FF"/>
                  </a:solidFill>
                  <a:ea typeface="楷体" panose="02010609060101010101" pitchFamily="49" charset="-122"/>
                  <a:cs typeface="Times New Roman" panose="02020603050405020304" pitchFamily="18" charset="0"/>
                </a:rPr>
                <a:t>如何确定一个顶点是否</a:t>
              </a:r>
              <a:r>
                <a:rPr kumimoji="1" lang="zh-CN" altLang="en-US" sz="2200" smtClean="0">
                  <a:solidFill>
                    <a:srgbClr val="0000FF"/>
                  </a:solidFill>
                  <a:ea typeface="楷体" panose="02010609060101010101" pitchFamily="49" charset="-122"/>
                  <a:cs typeface="Times New Roman" panose="02020603050405020304" pitchFamily="18" charset="0"/>
                </a:rPr>
                <a:t>访问过</a:t>
              </a:r>
              <a:r>
                <a:rPr kumimoji="1" lang="en-US" altLang="zh-CN" sz="2200" smtClean="0">
                  <a:solidFill>
                    <a:srgbClr val="0000FF"/>
                  </a:solidFill>
                  <a:ea typeface="楷体" panose="02010609060101010101" pitchFamily="49" charset="-122"/>
                  <a:cs typeface="Times New Roman" panose="02020603050405020304" pitchFamily="18" charset="0"/>
                </a:rPr>
                <a:t>? </a:t>
              </a:r>
              <a:r>
                <a:rPr kumimoji="1" lang="zh-CN" altLang="en-US" sz="2200" smtClean="0">
                  <a:solidFill>
                    <a:srgbClr val="0000FF"/>
                  </a:solidFill>
                  <a:ea typeface="楷体" panose="02010609060101010101" pitchFamily="49" charset="-122"/>
                  <a:cs typeface="Times New Roman" panose="02020603050405020304" pitchFamily="18" charset="0"/>
                </a:rPr>
                <a:t>设置</a:t>
              </a:r>
              <a:r>
                <a:rPr kumimoji="1" lang="zh-CN" altLang="en-US" sz="2200" dirty="0" smtClean="0">
                  <a:solidFill>
                    <a:srgbClr val="0000FF"/>
                  </a:solidFill>
                  <a:ea typeface="楷体" panose="02010609060101010101" pitchFamily="49" charset="-122"/>
                  <a:cs typeface="Times New Roman" panose="02020603050405020304" pitchFamily="18" charset="0"/>
                </a:rPr>
                <a:t>一个</a:t>
              </a:r>
              <a:r>
                <a:rPr kumimoji="1" lang="en-US" altLang="zh-CN" sz="2200" dirty="0" smtClean="0">
                  <a:solidFill>
                    <a:srgbClr val="FF00FF"/>
                  </a:solidFill>
                  <a:ea typeface="楷体" panose="02010609060101010101" pitchFamily="49" charset="-122"/>
                  <a:cs typeface="Times New Roman" panose="02020603050405020304" pitchFamily="18" charset="0"/>
                </a:rPr>
                <a:t>visited[]</a:t>
              </a:r>
              <a:r>
                <a:rPr kumimoji="1" lang="zh-CN" altLang="en-US" sz="2200" dirty="0" smtClean="0">
                  <a:solidFill>
                    <a:srgbClr val="FF00FF"/>
                  </a:solidFill>
                  <a:ea typeface="楷体" panose="02010609060101010101" pitchFamily="49" charset="-122"/>
                  <a:cs typeface="Times New Roman" panose="02020603050405020304" pitchFamily="18" charset="0"/>
                </a:rPr>
                <a:t> </a:t>
              </a:r>
              <a:r>
                <a:rPr kumimoji="1" lang="zh-CN" altLang="en-US" sz="2200" smtClean="0">
                  <a:solidFill>
                    <a:srgbClr val="0000FF"/>
                  </a:solidFill>
                  <a:ea typeface="楷体" panose="02010609060101010101" pitchFamily="49" charset="-122"/>
                  <a:cs typeface="Times New Roman" panose="02020603050405020304" pitchFamily="18" charset="0"/>
                </a:rPr>
                <a:t>全局数组，</a:t>
              </a:r>
              <a:r>
                <a:rPr kumimoji="1" lang="en-US" altLang="zh-CN" sz="2200" smtClean="0">
                  <a:solidFill>
                    <a:srgbClr val="0000FF"/>
                  </a:solidFill>
                  <a:ea typeface="楷体" panose="02010609060101010101" pitchFamily="49" charset="-122"/>
                  <a:cs typeface="Times New Roman" panose="02020603050405020304" pitchFamily="18" charset="0"/>
                </a:rPr>
                <a:t> </a:t>
              </a:r>
              <a:r>
                <a:rPr kumimoji="1" lang="en-US" altLang="zh-CN" sz="2200" dirty="0" smtClean="0">
                  <a:solidFill>
                    <a:srgbClr val="FF00FF"/>
                  </a:solidFill>
                  <a:ea typeface="楷体" panose="02010609060101010101" pitchFamily="49" charset="-122"/>
                  <a:cs typeface="Times New Roman" panose="02020603050405020304" pitchFamily="18" charset="0"/>
                </a:rPr>
                <a:t>visited[</a:t>
              </a:r>
              <a:r>
                <a:rPr kumimoji="1" lang="en-US" altLang="zh-CN" sz="2200" i="1" dirty="0" err="1" smtClean="0">
                  <a:solidFill>
                    <a:srgbClr val="FF00FF"/>
                  </a:solidFill>
                  <a:ea typeface="楷体" panose="02010609060101010101" pitchFamily="49" charset="-122"/>
                  <a:cs typeface="Times New Roman" panose="02020603050405020304" pitchFamily="18" charset="0"/>
                </a:rPr>
                <a:t>i</a:t>
              </a:r>
              <a:r>
                <a:rPr kumimoji="1" lang="en-US" altLang="zh-CN" sz="2200" dirty="0" smtClean="0">
                  <a:solidFill>
                    <a:srgbClr val="FF00FF"/>
                  </a:solidFill>
                  <a:ea typeface="楷体" panose="02010609060101010101" pitchFamily="49" charset="-122"/>
                  <a:cs typeface="Times New Roman" panose="02020603050405020304" pitchFamily="18" charset="0"/>
                </a:rPr>
                <a:t>]=0</a:t>
              </a:r>
              <a:r>
                <a:rPr kumimoji="1" lang="zh-CN" altLang="en-US" sz="2200" dirty="0" smtClean="0">
                  <a:solidFill>
                    <a:srgbClr val="0000FF"/>
                  </a:solidFill>
                  <a:ea typeface="楷体" panose="02010609060101010101" pitchFamily="49" charset="-122"/>
                  <a:cs typeface="Times New Roman" panose="02020603050405020304" pitchFamily="18" charset="0"/>
                </a:rPr>
                <a:t>表示顶点</a:t>
              </a:r>
              <a:r>
                <a:rPr kumimoji="1" lang="en-US" altLang="zh-CN" sz="2200" i="1" dirty="0" err="1" smtClean="0">
                  <a:solidFill>
                    <a:srgbClr val="0000FF"/>
                  </a:solidFill>
                  <a:ea typeface="楷体" panose="02010609060101010101" pitchFamily="49" charset="-122"/>
                  <a:cs typeface="Times New Roman" panose="02020603050405020304" pitchFamily="18" charset="0"/>
                </a:rPr>
                <a:t>i</a:t>
              </a:r>
              <a:r>
                <a:rPr kumimoji="1" lang="zh-CN" altLang="en-US" sz="2200" dirty="0" smtClean="0">
                  <a:solidFill>
                    <a:srgbClr val="0000FF"/>
                  </a:solidFill>
                  <a:ea typeface="楷体" panose="02010609060101010101" pitchFamily="49" charset="-122"/>
                  <a:cs typeface="Times New Roman" panose="02020603050405020304" pitchFamily="18" charset="0"/>
                </a:rPr>
                <a:t>没有访问；</a:t>
              </a:r>
              <a:r>
                <a:rPr kumimoji="1" lang="en-US" altLang="zh-CN" sz="2200" dirty="0" smtClean="0">
                  <a:solidFill>
                    <a:srgbClr val="0000FF"/>
                  </a:solidFill>
                  <a:ea typeface="楷体" panose="02010609060101010101" pitchFamily="49" charset="-122"/>
                  <a:cs typeface="Times New Roman" panose="02020603050405020304" pitchFamily="18" charset="0"/>
                </a:rPr>
                <a:t> </a:t>
              </a:r>
              <a:r>
                <a:rPr kumimoji="1" lang="en-US" altLang="zh-CN" sz="2200" dirty="0" smtClean="0">
                  <a:solidFill>
                    <a:srgbClr val="FF00FF"/>
                  </a:solidFill>
                  <a:ea typeface="楷体" panose="02010609060101010101" pitchFamily="49" charset="-122"/>
                  <a:cs typeface="Times New Roman" panose="02020603050405020304" pitchFamily="18" charset="0"/>
                </a:rPr>
                <a:t>visited[</a:t>
              </a:r>
              <a:r>
                <a:rPr kumimoji="1" lang="en-US" altLang="zh-CN" sz="2200" i="1" dirty="0" err="1" smtClean="0">
                  <a:solidFill>
                    <a:srgbClr val="FF00FF"/>
                  </a:solidFill>
                  <a:ea typeface="楷体" panose="02010609060101010101" pitchFamily="49" charset="-122"/>
                  <a:cs typeface="Times New Roman" panose="02020603050405020304" pitchFamily="18" charset="0"/>
                </a:rPr>
                <a:t>i</a:t>
              </a:r>
              <a:r>
                <a:rPr kumimoji="1" lang="en-US" altLang="zh-CN" sz="2200" dirty="0" smtClean="0">
                  <a:solidFill>
                    <a:srgbClr val="FF00FF"/>
                  </a:solidFill>
                  <a:ea typeface="楷体" panose="02010609060101010101" pitchFamily="49" charset="-122"/>
                  <a:cs typeface="Times New Roman" panose="02020603050405020304" pitchFamily="18" charset="0"/>
                </a:rPr>
                <a:t>]=1</a:t>
              </a:r>
              <a:r>
                <a:rPr kumimoji="1" lang="zh-CN" altLang="en-US" sz="2200" dirty="0" smtClean="0">
                  <a:solidFill>
                    <a:srgbClr val="0000FF"/>
                  </a:solidFill>
                  <a:ea typeface="楷体" panose="02010609060101010101" pitchFamily="49" charset="-122"/>
                  <a:cs typeface="Times New Roman" panose="02020603050405020304" pitchFamily="18" charset="0"/>
                </a:rPr>
                <a:t>表示顶点</a:t>
              </a:r>
              <a:r>
                <a:rPr kumimoji="1" lang="en-US" altLang="zh-CN" sz="2200" i="1" dirty="0" err="1" smtClean="0">
                  <a:solidFill>
                    <a:srgbClr val="0000FF"/>
                  </a:solidFill>
                  <a:ea typeface="楷体" panose="02010609060101010101" pitchFamily="49" charset="-122"/>
                  <a:cs typeface="Times New Roman" panose="02020603050405020304" pitchFamily="18" charset="0"/>
                </a:rPr>
                <a:t>i</a:t>
              </a:r>
              <a:r>
                <a:rPr kumimoji="1" lang="zh-CN" altLang="en-US" sz="2200" dirty="0" smtClean="0">
                  <a:solidFill>
                    <a:srgbClr val="0000FF"/>
                  </a:solidFill>
                  <a:ea typeface="楷体" panose="02010609060101010101" pitchFamily="49" charset="-122"/>
                  <a:cs typeface="Times New Roman" panose="02020603050405020304" pitchFamily="18" charset="0"/>
                </a:rPr>
                <a:t>已经访问过。</a:t>
              </a:r>
              <a:endParaRPr kumimoji="1" lang="zh-CN" altLang="en-US" sz="2200" dirty="0">
                <a:solidFill>
                  <a:srgbClr val="0000FF"/>
                </a:solidFill>
                <a:ea typeface="楷体" panose="02010609060101010101" pitchFamily="49" charset="-122"/>
                <a:cs typeface="Times New Roman" panose="02020603050405020304" pitchFamily="18" charset="0"/>
              </a:endParaRPr>
            </a:p>
          </p:txBody>
        </p:sp>
        <p:sp>
          <p:nvSpPr>
            <p:cNvPr id="34" name="Oval 10"/>
            <p:cNvSpPr>
              <a:spLocks noChangeArrowheads="1"/>
            </p:cNvSpPr>
            <p:nvPr/>
          </p:nvSpPr>
          <p:spPr bwMode="auto">
            <a:xfrm>
              <a:off x="2928926" y="4799569"/>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0000FF"/>
                  </a:solidFill>
                  <a:latin typeface="Times New Roman" panose="02020603050405020304" pitchFamily="18" charset="0"/>
                  <a:cs typeface="Times New Roman" panose="02020603050405020304" pitchFamily="18" charset="0"/>
                </a:rPr>
                <a:t>i</a:t>
              </a:r>
            </a:p>
          </p:txBody>
        </p:sp>
        <p:sp>
          <p:nvSpPr>
            <p:cNvPr id="35" name="TextBox 34"/>
            <p:cNvSpPr txBox="1"/>
            <p:nvPr/>
          </p:nvSpPr>
          <p:spPr>
            <a:xfrm>
              <a:off x="3571868" y="4799569"/>
              <a:ext cx="1143008" cy="400110"/>
            </a:xfrm>
            <a:prstGeom prst="rect">
              <a:avLst/>
            </a:prstGeom>
            <a:noFill/>
          </p:spPr>
          <p:txBody>
            <a:bodyPr wrap="square" rtlCol="0">
              <a:spAutoFit/>
            </a:bodyPr>
            <a:lstStyle/>
            <a:p>
              <a:pPr algn="l"/>
              <a:r>
                <a:rPr kumimoji="1" lang="en-US" altLang="zh-CN" sz="2000" smtClean="0">
                  <a:solidFill>
                    <a:srgbClr val="0000FF"/>
                  </a:solidFill>
                  <a:ea typeface="楷体" panose="02010609060101010101" pitchFamily="49" charset="-122"/>
                  <a:cs typeface="Times New Roman" panose="02020603050405020304" pitchFamily="18" charset="0"/>
                </a:rPr>
                <a:t>visited[</a:t>
              </a:r>
              <a:r>
                <a:rPr kumimoji="1" lang="en-US" altLang="zh-CN" sz="2000" i="1" smtClean="0">
                  <a:solidFill>
                    <a:srgbClr val="0000FF"/>
                  </a:solidFill>
                  <a:ea typeface="楷体" panose="02010609060101010101" pitchFamily="49" charset="-122"/>
                  <a:cs typeface="Times New Roman" panose="02020603050405020304" pitchFamily="18" charset="0"/>
                </a:rPr>
                <a:t>i</a:t>
              </a:r>
              <a:r>
                <a:rPr kumimoji="1" lang="en-US" altLang="zh-CN" sz="2000" smtClean="0">
                  <a:solidFill>
                    <a:srgbClr val="0000FF"/>
                  </a:solidFill>
                  <a:ea typeface="楷体" panose="02010609060101010101" pitchFamily="49" charset="-122"/>
                  <a:cs typeface="Times New Roman" panose="02020603050405020304" pitchFamily="18" charset="0"/>
                </a:rPr>
                <a:t>]</a:t>
              </a:r>
              <a:endParaRPr lang="zh-CN" altLang="en-US" sz="2000">
                <a:solidFill>
                  <a:srgbClr val="0000FF"/>
                </a:solidFill>
              </a:endParaRPr>
            </a:p>
          </p:txBody>
        </p:sp>
        <p:sp>
          <p:nvSpPr>
            <p:cNvPr id="53" name="任意多边形 52"/>
            <p:cNvSpPr/>
            <p:nvPr/>
          </p:nvSpPr>
          <p:spPr>
            <a:xfrm>
              <a:off x="3213100" y="5151981"/>
              <a:ext cx="1295400" cy="277283"/>
            </a:xfrm>
            <a:custGeom>
              <a:avLst/>
              <a:gdLst>
                <a:gd name="connsiteX0" fmla="*/ 0 w 1295400"/>
                <a:gd name="connsiteY0" fmla="*/ 0 h 277283"/>
                <a:gd name="connsiteX1" fmla="*/ 317500 w 1295400"/>
                <a:gd name="connsiteY1" fmla="*/ 241300 h 277283"/>
                <a:gd name="connsiteX2" fmla="*/ 1016000 w 1295400"/>
                <a:gd name="connsiteY2" fmla="*/ 215900 h 277283"/>
                <a:gd name="connsiteX3" fmla="*/ 1295400 w 1295400"/>
                <a:gd name="connsiteY3" fmla="*/ 25400 h 277283"/>
              </a:gdLst>
              <a:ahLst/>
              <a:cxnLst>
                <a:cxn ang="0">
                  <a:pos x="connsiteX0" y="connsiteY0"/>
                </a:cxn>
                <a:cxn ang="0">
                  <a:pos x="connsiteX1" y="connsiteY1"/>
                </a:cxn>
                <a:cxn ang="0">
                  <a:pos x="connsiteX2" y="connsiteY2"/>
                </a:cxn>
                <a:cxn ang="0">
                  <a:pos x="connsiteX3" y="connsiteY3"/>
                </a:cxn>
              </a:cxnLst>
              <a:rect l="l" t="t" r="r" b="b"/>
              <a:pathLst>
                <a:path w="1295400" h="277283">
                  <a:moveTo>
                    <a:pt x="0" y="0"/>
                  </a:moveTo>
                  <a:cubicBezTo>
                    <a:pt x="74083" y="102658"/>
                    <a:pt x="148167" y="205317"/>
                    <a:pt x="317500" y="241300"/>
                  </a:cubicBezTo>
                  <a:cubicBezTo>
                    <a:pt x="486833" y="277283"/>
                    <a:pt x="853017" y="251883"/>
                    <a:pt x="1016000" y="215900"/>
                  </a:cubicBezTo>
                  <a:cubicBezTo>
                    <a:pt x="1178983" y="179917"/>
                    <a:pt x="1237191" y="102658"/>
                    <a:pt x="1295400" y="25400"/>
                  </a:cubicBezTo>
                </a:path>
              </a:pathLst>
            </a:cu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52</a:t>
            </a:fld>
            <a:endParaRPr lang="en-US" altLang="zh-CN"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81000" y="706438"/>
            <a:ext cx="8548718" cy="4865535"/>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08000" rIns="180000" bIns="108000">
            <a:spAutoFit/>
          </a:bodyPr>
          <a:lstStyle/>
          <a:p>
            <a:pPr algn="just">
              <a:lnSpc>
                <a:spcPct val="80000"/>
              </a:lnSpc>
              <a:spcBef>
                <a:spcPct val="50000"/>
              </a:spcBef>
            </a:pP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DFS</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 </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int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置已访问标记</a:t>
            </a:r>
          </a:p>
          <a:p>
            <a:pPr algn="just">
              <a:lnSpc>
                <a:spcPct val="80000"/>
              </a:lnSpc>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  </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输出被访问顶点的编号</a:t>
            </a:r>
          </a:p>
          <a:p>
            <a:pPr algn="just">
              <a:lnSpc>
                <a:spcPct val="80000"/>
              </a:lnSpc>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p=G-</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的第一条边的</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边</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 </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w=p-</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(visited[w]==0) </a:t>
            </a:r>
          </a:p>
          <a:p>
            <a:pPr algn="just">
              <a:lnSpc>
                <a:spcPct val="8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DFS</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w</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若</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未</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访问，递归</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访问它</a:t>
            </a:r>
          </a:p>
          <a:p>
            <a:pPr algn="just">
              <a:lnSpc>
                <a:spcPct val="80000"/>
              </a:lnSpc>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p=p-&gt;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的下一条边的</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边</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80000"/>
              </a:lnSpc>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123" name="Text Box 3"/>
          <p:cNvSpPr txBox="1">
            <a:spLocks noChangeArrowheads="1"/>
          </p:cNvSpPr>
          <p:nvPr/>
        </p:nvSpPr>
        <p:spPr bwMode="auto">
          <a:xfrm>
            <a:off x="500034" y="5715016"/>
            <a:ext cx="4681537" cy="457200"/>
          </a:xfrm>
          <a:prstGeom prst="rect">
            <a:avLst/>
          </a:prstGeom>
          <a:noFill/>
          <a:ln w="19050" algn="ctr">
            <a:noFill/>
            <a:miter lim="800000"/>
            <a:tailEnd type="none" w="med" len="lg"/>
          </a:ln>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该算法的时间复杂度为</a:t>
            </a:r>
            <a:r>
              <a:rPr lang="en-US" altLang="zh-CN" dirty="0">
                <a:ea typeface="楷体" panose="02010609060101010101" pitchFamily="49" charset="-122"/>
                <a:cs typeface="Times New Roman" panose="02020603050405020304" pitchFamily="18" charset="0"/>
              </a:rPr>
              <a:t>O(</a:t>
            </a:r>
            <a:r>
              <a:rPr lang="en-US" altLang="zh-CN" i="1" dirty="0" err="1">
                <a:ea typeface="楷体" panose="02010609060101010101" pitchFamily="49" charset="-122"/>
                <a:cs typeface="Times New Roman" panose="02020603050405020304" pitchFamily="18" charset="0"/>
              </a:rPr>
              <a:t>n</a:t>
            </a:r>
            <a:r>
              <a:rPr lang="en-US" altLang="zh-CN" dirty="0" err="1">
                <a:ea typeface="楷体" panose="02010609060101010101" pitchFamily="49" charset="-122"/>
                <a:cs typeface="Times New Roman" panose="02020603050405020304" pitchFamily="18" charset="0"/>
              </a:rPr>
              <a:t>+</a:t>
            </a:r>
            <a:r>
              <a:rPr lang="en-US" altLang="zh-CN" i="1" dirty="0" err="1">
                <a:ea typeface="楷体" panose="02010609060101010101" pitchFamily="49" charset="-122"/>
                <a:cs typeface="Times New Roman" panose="02020603050405020304" pitchFamily="18" charset="0"/>
              </a:rPr>
              <a:t>e</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p>
        </p:txBody>
      </p:sp>
      <p:sp>
        <p:nvSpPr>
          <p:cNvPr id="5124" name="Text Box 4"/>
          <p:cNvSpPr txBox="1">
            <a:spLocks noChangeArrowheads="1"/>
          </p:cNvSpPr>
          <p:nvPr/>
        </p:nvSpPr>
        <p:spPr bwMode="auto">
          <a:xfrm>
            <a:off x="396875" y="44450"/>
            <a:ext cx="4603753" cy="461665"/>
          </a:xfrm>
          <a:prstGeom prst="rect">
            <a:avLst/>
          </a:prstGeom>
          <a:noFill/>
          <a:ln w="28575" algn="ctr">
            <a:noFill/>
            <a:miter lim="800000"/>
            <a:tailEnd type="none" w="med" len="lg"/>
          </a:ln>
        </p:spPr>
        <p:txBody>
          <a:bodyPr wrap="square">
            <a:spAutoFit/>
          </a:bodyPr>
          <a:lstStyle/>
          <a:p>
            <a:pPr algn="l">
              <a:spcBef>
                <a:spcPct val="50000"/>
              </a:spcBef>
            </a:pPr>
            <a:r>
              <a:rPr lang="zh-CN" altLang="en-US" dirty="0" smtClean="0">
                <a:ea typeface="楷体" panose="02010609060101010101" pitchFamily="49" charset="-122"/>
                <a:cs typeface="Times New Roman" panose="02020603050405020304" pitchFamily="18" charset="0"/>
              </a:rPr>
              <a:t>采用邻接表的</a:t>
            </a:r>
            <a:r>
              <a:rPr lang="en-US" altLang="zh-CN" dirty="0" err="1" smtClean="0">
                <a:ea typeface="楷体" panose="02010609060101010101" pitchFamily="49" charset="-122"/>
                <a:cs typeface="Times New Roman" panose="02020603050405020304" pitchFamily="18" charset="0"/>
              </a:rPr>
              <a:t>DFS</a:t>
            </a:r>
            <a:r>
              <a:rPr lang="zh-CN" altLang="en-US" dirty="0">
                <a:ea typeface="楷体" panose="02010609060101010101" pitchFamily="49" charset="-122"/>
                <a:cs typeface="Times New Roman" panose="02020603050405020304" pitchFamily="18" charset="0"/>
              </a:rPr>
              <a:t>算法：</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53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2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ChangeArrowheads="1"/>
          </p:cNvSpPr>
          <p:nvPr/>
        </p:nvSpPr>
        <p:spPr bwMode="auto">
          <a:xfrm>
            <a:off x="0" y="3178175"/>
            <a:ext cx="9144000" cy="0"/>
          </a:xfrm>
          <a:prstGeom prst="rect">
            <a:avLst/>
          </a:prstGeom>
          <a:noFill/>
          <a:ln w="9525">
            <a:noFill/>
            <a:miter lim="800000"/>
          </a:ln>
        </p:spPr>
        <p:txBody>
          <a:bodyPr wrap="none" anchor="ctr">
            <a:spAutoFit/>
          </a:bodyPr>
          <a:lstStyle/>
          <a:p>
            <a:endParaRPr lang="zh-CN" altLang="en-US"/>
          </a:p>
        </p:txBody>
      </p:sp>
      <p:sp>
        <p:nvSpPr>
          <p:cNvPr id="6240" name="Oval 7"/>
          <p:cNvSpPr>
            <a:spLocks noChangeArrowheads="1"/>
          </p:cNvSpPr>
          <p:nvPr/>
        </p:nvSpPr>
        <p:spPr bwMode="auto">
          <a:xfrm>
            <a:off x="1293783" y="450691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6241" name="Oval 8"/>
          <p:cNvSpPr>
            <a:spLocks noChangeArrowheads="1"/>
          </p:cNvSpPr>
          <p:nvPr/>
        </p:nvSpPr>
        <p:spPr bwMode="auto">
          <a:xfrm>
            <a:off x="357158" y="450691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2</a:t>
            </a:r>
          </a:p>
        </p:txBody>
      </p:sp>
      <p:sp>
        <p:nvSpPr>
          <p:cNvPr id="6242" name="Oval 9"/>
          <p:cNvSpPr>
            <a:spLocks noChangeArrowheads="1"/>
          </p:cNvSpPr>
          <p:nvPr/>
        </p:nvSpPr>
        <p:spPr bwMode="auto">
          <a:xfrm>
            <a:off x="2228821" y="450691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6243" name="Oval 10"/>
          <p:cNvSpPr>
            <a:spLocks noChangeArrowheads="1"/>
          </p:cNvSpPr>
          <p:nvPr/>
        </p:nvSpPr>
        <p:spPr bwMode="auto">
          <a:xfrm>
            <a:off x="1293783" y="364331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6244" name="Oval 11"/>
          <p:cNvSpPr>
            <a:spLocks noChangeArrowheads="1"/>
          </p:cNvSpPr>
          <p:nvPr/>
        </p:nvSpPr>
        <p:spPr bwMode="auto">
          <a:xfrm>
            <a:off x="1293783" y="537051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6245" name="Freeform 12"/>
          <p:cNvSpPr/>
          <p:nvPr/>
        </p:nvSpPr>
        <p:spPr bwMode="auto">
          <a:xfrm>
            <a:off x="663546" y="3930652"/>
            <a:ext cx="630238" cy="588963"/>
          </a:xfrm>
          <a:custGeom>
            <a:avLst/>
            <a:gdLst>
              <a:gd name="T0" fmla="*/ 0 w 397"/>
              <a:gd name="T1" fmla="*/ 371 h 371"/>
              <a:gd name="T2" fmla="*/ 397 w 397"/>
              <a:gd name="T3" fmla="*/ 0 h 371"/>
              <a:gd name="T4" fmla="*/ 0 60000 65536"/>
              <a:gd name="T5" fmla="*/ 0 60000 65536"/>
              <a:gd name="T6" fmla="*/ 0 w 397"/>
              <a:gd name="T7" fmla="*/ 0 h 371"/>
              <a:gd name="T8" fmla="*/ 397 w 397"/>
              <a:gd name="T9" fmla="*/ 371 h 371"/>
            </a:gdLst>
            <a:ahLst/>
            <a:cxnLst>
              <a:cxn ang="T4">
                <a:pos x="T0" y="T1"/>
              </a:cxn>
              <a:cxn ang="T5">
                <a:pos x="T2" y="T3"/>
              </a:cxn>
            </a:cxnLst>
            <a:rect l="T6" t="T7" r="T8" b="T9"/>
            <a:pathLst>
              <a:path w="397" h="371">
                <a:moveTo>
                  <a:pt x="0" y="371"/>
                </a:moveTo>
                <a:lnTo>
                  <a:pt x="397" y="0"/>
                </a:lnTo>
              </a:path>
            </a:pathLst>
          </a:custGeom>
          <a:noFill/>
          <a:ln w="28575">
            <a:solidFill>
              <a:srgbClr val="3333FF"/>
            </a:solidFill>
            <a:round/>
            <a:tailEnd type="none" w="med" len="lg"/>
          </a:ln>
        </p:spPr>
        <p:txBody>
          <a:bodyPr wrap="none"/>
          <a:lstStyle/>
          <a:p>
            <a:endParaRPr lang="zh-CN" altLang="en-US"/>
          </a:p>
        </p:txBody>
      </p:sp>
      <p:sp>
        <p:nvSpPr>
          <p:cNvPr id="6246" name="Freeform 13"/>
          <p:cNvSpPr/>
          <p:nvPr/>
        </p:nvSpPr>
        <p:spPr bwMode="auto">
          <a:xfrm>
            <a:off x="788958" y="4722814"/>
            <a:ext cx="503238" cy="1588"/>
          </a:xfrm>
          <a:custGeom>
            <a:avLst/>
            <a:gdLst>
              <a:gd name="T0" fmla="*/ 0 w 317"/>
              <a:gd name="T1" fmla="*/ 0 h 1"/>
              <a:gd name="T2" fmla="*/ 317 w 317"/>
              <a:gd name="T3" fmla="*/ 0 h 1"/>
              <a:gd name="T4" fmla="*/ 0 60000 65536"/>
              <a:gd name="T5" fmla="*/ 0 60000 65536"/>
              <a:gd name="T6" fmla="*/ 0 w 317"/>
              <a:gd name="T7" fmla="*/ 0 h 1"/>
              <a:gd name="T8" fmla="*/ 317 w 317"/>
              <a:gd name="T9" fmla="*/ 1 h 1"/>
            </a:gdLst>
            <a:ahLst/>
            <a:cxnLst>
              <a:cxn ang="T4">
                <a:pos x="T0" y="T1"/>
              </a:cxn>
              <a:cxn ang="T5">
                <a:pos x="T2" y="T3"/>
              </a:cxn>
            </a:cxnLst>
            <a:rect l="T6" t="T7" r="T8" b="T9"/>
            <a:pathLst>
              <a:path w="317" h="1">
                <a:moveTo>
                  <a:pt x="0" y="0"/>
                </a:moveTo>
                <a:lnTo>
                  <a:pt x="317" y="0"/>
                </a:lnTo>
              </a:path>
            </a:pathLst>
          </a:custGeom>
          <a:noFill/>
          <a:ln w="28575">
            <a:solidFill>
              <a:srgbClr val="3333FF"/>
            </a:solidFill>
            <a:round/>
            <a:tailEnd type="none" w="med" len="lg"/>
          </a:ln>
        </p:spPr>
        <p:txBody>
          <a:bodyPr wrap="none"/>
          <a:lstStyle/>
          <a:p>
            <a:endParaRPr lang="zh-CN" altLang="en-US"/>
          </a:p>
        </p:txBody>
      </p:sp>
      <p:sp>
        <p:nvSpPr>
          <p:cNvPr id="6247" name="Line 14"/>
          <p:cNvSpPr>
            <a:spLocks noChangeShapeType="1"/>
          </p:cNvSpPr>
          <p:nvPr/>
        </p:nvSpPr>
        <p:spPr bwMode="auto">
          <a:xfrm>
            <a:off x="1725583" y="4722814"/>
            <a:ext cx="503238" cy="0"/>
          </a:xfrm>
          <a:prstGeom prst="line">
            <a:avLst/>
          </a:prstGeom>
          <a:noFill/>
          <a:ln w="28575">
            <a:solidFill>
              <a:srgbClr val="3333FF"/>
            </a:solidFill>
            <a:round/>
            <a:tailEnd type="none" w="med" len="lg"/>
          </a:ln>
        </p:spPr>
        <p:txBody>
          <a:bodyPr wrap="none"/>
          <a:lstStyle/>
          <a:p>
            <a:endParaRPr lang="zh-CN" altLang="en-US"/>
          </a:p>
        </p:txBody>
      </p:sp>
      <p:sp>
        <p:nvSpPr>
          <p:cNvPr id="6248" name="Freeform 15"/>
          <p:cNvSpPr/>
          <p:nvPr/>
        </p:nvSpPr>
        <p:spPr bwMode="auto">
          <a:xfrm>
            <a:off x="669896" y="4913314"/>
            <a:ext cx="623888" cy="601663"/>
          </a:xfrm>
          <a:custGeom>
            <a:avLst/>
            <a:gdLst>
              <a:gd name="T0" fmla="*/ 0 w 393"/>
              <a:gd name="T1" fmla="*/ 0 h 379"/>
              <a:gd name="T2" fmla="*/ 393 w 393"/>
              <a:gd name="T3" fmla="*/ 379 h 379"/>
              <a:gd name="T4" fmla="*/ 0 60000 65536"/>
              <a:gd name="T5" fmla="*/ 0 60000 65536"/>
              <a:gd name="T6" fmla="*/ 0 w 393"/>
              <a:gd name="T7" fmla="*/ 0 h 379"/>
              <a:gd name="T8" fmla="*/ 393 w 393"/>
              <a:gd name="T9" fmla="*/ 379 h 379"/>
            </a:gdLst>
            <a:ahLst/>
            <a:cxnLst>
              <a:cxn ang="T4">
                <a:pos x="T0" y="T1"/>
              </a:cxn>
              <a:cxn ang="T5">
                <a:pos x="T2" y="T3"/>
              </a:cxn>
            </a:cxnLst>
            <a:rect l="T6" t="T7" r="T8" b="T9"/>
            <a:pathLst>
              <a:path w="393" h="379">
                <a:moveTo>
                  <a:pt x="0" y="0"/>
                </a:moveTo>
                <a:lnTo>
                  <a:pt x="393" y="379"/>
                </a:lnTo>
              </a:path>
            </a:pathLst>
          </a:custGeom>
          <a:noFill/>
          <a:ln w="28575">
            <a:solidFill>
              <a:srgbClr val="3333FF"/>
            </a:solidFill>
            <a:round/>
            <a:tailEnd type="none" w="med" len="lg"/>
          </a:ln>
        </p:spPr>
        <p:txBody>
          <a:bodyPr wrap="none"/>
          <a:lstStyle/>
          <a:p>
            <a:endParaRPr lang="zh-CN" altLang="en-US"/>
          </a:p>
        </p:txBody>
      </p:sp>
      <p:sp>
        <p:nvSpPr>
          <p:cNvPr id="6249" name="Line 17"/>
          <p:cNvSpPr>
            <a:spLocks noChangeShapeType="1"/>
          </p:cNvSpPr>
          <p:nvPr/>
        </p:nvSpPr>
        <p:spPr bwMode="auto">
          <a:xfrm>
            <a:off x="1725583" y="3930652"/>
            <a:ext cx="647700" cy="576263"/>
          </a:xfrm>
          <a:prstGeom prst="line">
            <a:avLst/>
          </a:prstGeom>
          <a:noFill/>
          <a:ln w="28575">
            <a:solidFill>
              <a:srgbClr val="3333FF"/>
            </a:solidFill>
            <a:round/>
            <a:tailEnd type="none" w="med" len="lg"/>
          </a:ln>
        </p:spPr>
        <p:txBody>
          <a:bodyPr wrap="none"/>
          <a:lstStyle/>
          <a:p>
            <a:endParaRPr lang="zh-CN" altLang="en-US"/>
          </a:p>
        </p:txBody>
      </p:sp>
      <p:sp>
        <p:nvSpPr>
          <p:cNvPr id="6250" name="Freeform 18"/>
          <p:cNvSpPr/>
          <p:nvPr/>
        </p:nvSpPr>
        <p:spPr bwMode="auto">
          <a:xfrm>
            <a:off x="1725583" y="4913314"/>
            <a:ext cx="620713" cy="603250"/>
          </a:xfrm>
          <a:custGeom>
            <a:avLst/>
            <a:gdLst>
              <a:gd name="T0" fmla="*/ 0 w 391"/>
              <a:gd name="T1" fmla="*/ 380 h 380"/>
              <a:gd name="T2" fmla="*/ 391 w 391"/>
              <a:gd name="T3" fmla="*/ 0 h 380"/>
              <a:gd name="T4" fmla="*/ 0 60000 65536"/>
              <a:gd name="T5" fmla="*/ 0 60000 65536"/>
              <a:gd name="T6" fmla="*/ 0 w 391"/>
              <a:gd name="T7" fmla="*/ 0 h 380"/>
              <a:gd name="T8" fmla="*/ 391 w 391"/>
              <a:gd name="T9" fmla="*/ 380 h 380"/>
            </a:gdLst>
            <a:ahLst/>
            <a:cxnLst>
              <a:cxn ang="T4">
                <a:pos x="T0" y="T1"/>
              </a:cxn>
              <a:cxn ang="T5">
                <a:pos x="T2" y="T3"/>
              </a:cxn>
            </a:cxnLst>
            <a:rect l="T6" t="T7" r="T8" b="T9"/>
            <a:pathLst>
              <a:path w="391" h="380">
                <a:moveTo>
                  <a:pt x="0" y="380"/>
                </a:moveTo>
                <a:lnTo>
                  <a:pt x="391" y="0"/>
                </a:lnTo>
              </a:path>
            </a:pathLst>
          </a:custGeom>
          <a:noFill/>
          <a:ln w="28575">
            <a:solidFill>
              <a:srgbClr val="3333FF"/>
            </a:solidFill>
            <a:round/>
            <a:tailEnd type="none" w="med" len="lg"/>
          </a:ln>
        </p:spPr>
        <p:txBody>
          <a:bodyPr wrap="none"/>
          <a:lstStyle/>
          <a:p>
            <a:endParaRPr lang="zh-CN" altLang="en-US"/>
          </a:p>
        </p:txBody>
      </p:sp>
      <p:sp>
        <p:nvSpPr>
          <p:cNvPr id="6251" name="Line 19"/>
          <p:cNvSpPr>
            <a:spLocks noChangeShapeType="1"/>
          </p:cNvSpPr>
          <p:nvPr/>
        </p:nvSpPr>
        <p:spPr bwMode="auto">
          <a:xfrm>
            <a:off x="1509683" y="4938714"/>
            <a:ext cx="0" cy="431800"/>
          </a:xfrm>
          <a:prstGeom prst="line">
            <a:avLst/>
          </a:prstGeom>
          <a:noFill/>
          <a:ln w="28575">
            <a:solidFill>
              <a:srgbClr val="3333FF"/>
            </a:solidFill>
            <a:round/>
            <a:tailEnd type="none" w="med" len="lg"/>
          </a:ln>
        </p:spPr>
        <p:txBody>
          <a:bodyPr wrap="none"/>
          <a:lstStyle/>
          <a:p>
            <a:endParaRPr lang="zh-CN" altLang="en-US"/>
          </a:p>
        </p:txBody>
      </p:sp>
      <p:sp>
        <p:nvSpPr>
          <p:cNvPr id="6252" name="Line 20"/>
          <p:cNvSpPr>
            <a:spLocks noChangeShapeType="1"/>
          </p:cNvSpPr>
          <p:nvPr/>
        </p:nvSpPr>
        <p:spPr bwMode="auto">
          <a:xfrm>
            <a:off x="1509683" y="4075114"/>
            <a:ext cx="0" cy="431800"/>
          </a:xfrm>
          <a:prstGeom prst="line">
            <a:avLst/>
          </a:prstGeom>
          <a:noFill/>
          <a:ln w="28575">
            <a:solidFill>
              <a:srgbClr val="3333FF"/>
            </a:solidFill>
            <a:round/>
            <a:tailEnd type="none" w="med" len="lg"/>
          </a:ln>
        </p:spPr>
        <p:txBody>
          <a:bodyPr wrap="none"/>
          <a:lstStyle/>
          <a:p>
            <a:endParaRPr lang="zh-CN" altLang="en-US"/>
          </a:p>
        </p:txBody>
      </p:sp>
      <p:grpSp>
        <p:nvGrpSpPr>
          <p:cNvPr id="111" name="组合 110"/>
          <p:cNvGrpSpPr/>
          <p:nvPr/>
        </p:nvGrpSpPr>
        <p:grpSpPr>
          <a:xfrm>
            <a:off x="285720" y="785794"/>
            <a:ext cx="5857916" cy="2500330"/>
            <a:chOff x="2771775" y="1263650"/>
            <a:chExt cx="6121400" cy="2520950"/>
          </a:xfrm>
        </p:grpSpPr>
        <p:sp>
          <p:nvSpPr>
            <p:cNvPr id="6148" name="Text Box 23"/>
            <p:cNvSpPr txBox="1">
              <a:spLocks noChangeArrowheads="1"/>
            </p:cNvSpPr>
            <p:nvPr/>
          </p:nvSpPr>
          <p:spPr bwMode="auto">
            <a:xfrm>
              <a:off x="2771775" y="1428736"/>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0</a:t>
              </a:r>
            </a:p>
          </p:txBody>
        </p:sp>
        <p:grpSp>
          <p:nvGrpSpPr>
            <p:cNvPr id="3" name="Group 92"/>
            <p:cNvGrpSpPr/>
            <p:nvPr/>
          </p:nvGrpSpPr>
          <p:grpSpPr bwMode="auto">
            <a:xfrm>
              <a:off x="3170238" y="1263650"/>
              <a:ext cx="1152525" cy="503238"/>
              <a:chOff x="1997" y="300"/>
              <a:chExt cx="726" cy="317"/>
            </a:xfrm>
          </p:grpSpPr>
          <p:sp>
            <p:nvSpPr>
              <p:cNvPr id="6238" name="Rectangle 22"/>
              <p:cNvSpPr>
                <a:spLocks noChangeArrowheads="1"/>
              </p:cNvSpPr>
              <p:nvPr/>
            </p:nvSpPr>
            <p:spPr bwMode="auto">
              <a:xfrm>
                <a:off x="1997" y="300"/>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0</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6239" name="Rectangle 24"/>
              <p:cNvSpPr>
                <a:spLocks noChangeArrowheads="1"/>
              </p:cNvSpPr>
              <p:nvPr/>
            </p:nvSpPr>
            <p:spPr bwMode="auto">
              <a:xfrm>
                <a:off x="2360" y="300"/>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0000FF"/>
                  </a:solidFill>
                  <a:latin typeface="Times New Roman" panose="02020603050405020304" pitchFamily="18" charset="0"/>
                  <a:cs typeface="Times New Roman" panose="02020603050405020304" pitchFamily="18" charset="0"/>
                </a:endParaRPr>
              </a:p>
            </p:txBody>
          </p:sp>
        </p:grpSp>
        <p:grpSp>
          <p:nvGrpSpPr>
            <p:cNvPr id="4" name="Group 97"/>
            <p:cNvGrpSpPr/>
            <p:nvPr/>
          </p:nvGrpSpPr>
          <p:grpSpPr bwMode="auto">
            <a:xfrm>
              <a:off x="4572000" y="1336675"/>
              <a:ext cx="936625" cy="395288"/>
              <a:chOff x="2880" y="346"/>
              <a:chExt cx="590" cy="249"/>
            </a:xfrm>
          </p:grpSpPr>
          <p:sp>
            <p:nvSpPr>
              <p:cNvPr id="6236" name="Rectangle 25"/>
              <p:cNvSpPr>
                <a:spLocks noChangeArrowheads="1"/>
              </p:cNvSpPr>
              <p:nvPr/>
            </p:nvSpPr>
            <p:spPr bwMode="auto">
              <a:xfrm>
                <a:off x="2880" y="346"/>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6237" name="Rectangle 26"/>
              <p:cNvSpPr>
                <a:spLocks noChangeArrowheads="1"/>
              </p:cNvSpPr>
              <p:nvPr/>
            </p:nvSpPr>
            <p:spPr bwMode="auto">
              <a:xfrm>
                <a:off x="3198" y="346"/>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5" name="Group 98"/>
            <p:cNvGrpSpPr/>
            <p:nvPr/>
          </p:nvGrpSpPr>
          <p:grpSpPr bwMode="auto">
            <a:xfrm>
              <a:off x="5691188" y="1336675"/>
              <a:ext cx="936625" cy="395288"/>
              <a:chOff x="3585" y="346"/>
              <a:chExt cx="590" cy="249"/>
            </a:xfrm>
          </p:grpSpPr>
          <p:sp>
            <p:nvSpPr>
              <p:cNvPr id="6234" name="Rectangle 27"/>
              <p:cNvSpPr>
                <a:spLocks noChangeArrowheads="1"/>
              </p:cNvSpPr>
              <p:nvPr/>
            </p:nvSpPr>
            <p:spPr bwMode="auto">
              <a:xfrm>
                <a:off x="3585" y="346"/>
                <a:ext cx="317"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3</a:t>
                </a:r>
              </a:p>
            </p:txBody>
          </p:sp>
          <p:sp>
            <p:nvSpPr>
              <p:cNvPr id="6235" name="Rectangle 28"/>
              <p:cNvSpPr>
                <a:spLocks noChangeArrowheads="1"/>
              </p:cNvSpPr>
              <p:nvPr/>
            </p:nvSpPr>
            <p:spPr bwMode="auto">
              <a:xfrm>
                <a:off x="3903" y="346"/>
                <a:ext cx="272"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6" name="Group 99"/>
            <p:cNvGrpSpPr/>
            <p:nvPr/>
          </p:nvGrpSpPr>
          <p:grpSpPr bwMode="auto">
            <a:xfrm>
              <a:off x="6808788" y="1336675"/>
              <a:ext cx="936625" cy="395288"/>
              <a:chOff x="4289" y="346"/>
              <a:chExt cx="590" cy="249"/>
            </a:xfrm>
          </p:grpSpPr>
          <p:sp>
            <p:nvSpPr>
              <p:cNvPr id="6232" name="Rectangle 29"/>
              <p:cNvSpPr>
                <a:spLocks noChangeArrowheads="1"/>
              </p:cNvSpPr>
              <p:nvPr/>
            </p:nvSpPr>
            <p:spPr bwMode="auto">
              <a:xfrm>
                <a:off x="4289" y="346"/>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4</a:t>
                </a:r>
              </a:p>
            </p:txBody>
          </p:sp>
          <p:sp>
            <p:nvSpPr>
              <p:cNvPr id="6233" name="Rectangle 30"/>
              <p:cNvSpPr>
                <a:spLocks noChangeArrowheads="1"/>
              </p:cNvSpPr>
              <p:nvPr/>
            </p:nvSpPr>
            <p:spPr bwMode="auto">
              <a:xfrm>
                <a:off x="4607" y="346"/>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a:t>
                </a:r>
              </a:p>
            </p:txBody>
          </p:sp>
        </p:grpSp>
        <p:sp>
          <p:nvSpPr>
            <p:cNvPr id="6153" name="Line 31"/>
            <p:cNvSpPr>
              <a:spLocks noChangeShapeType="1"/>
            </p:cNvSpPr>
            <p:nvPr/>
          </p:nvSpPr>
          <p:spPr bwMode="auto">
            <a:xfrm>
              <a:off x="3995738" y="1552575"/>
              <a:ext cx="576262" cy="0"/>
            </a:xfrm>
            <a:prstGeom prst="line">
              <a:avLst/>
            </a:prstGeom>
            <a:noFill/>
            <a:ln w="28575">
              <a:solidFill>
                <a:srgbClr val="3333FF"/>
              </a:solidFill>
              <a:round/>
              <a:tailEnd type="triangle" w="med" len="lg"/>
            </a:ln>
          </p:spPr>
          <p:txBody>
            <a:bodyPr wrap="none"/>
            <a:lstStyle/>
            <a:p>
              <a:endParaRPr lang="zh-CN" altLang="en-US"/>
            </a:p>
          </p:txBody>
        </p:sp>
        <p:sp>
          <p:nvSpPr>
            <p:cNvPr id="6154" name="Line 32"/>
            <p:cNvSpPr>
              <a:spLocks noChangeShapeType="1"/>
            </p:cNvSpPr>
            <p:nvPr/>
          </p:nvSpPr>
          <p:spPr bwMode="auto">
            <a:xfrm>
              <a:off x="5338763" y="1543050"/>
              <a:ext cx="360362" cy="0"/>
            </a:xfrm>
            <a:prstGeom prst="line">
              <a:avLst/>
            </a:prstGeom>
            <a:noFill/>
            <a:ln w="28575">
              <a:solidFill>
                <a:srgbClr val="3333FF"/>
              </a:solidFill>
              <a:round/>
              <a:tailEnd type="triangle" w="med" len="lg"/>
            </a:ln>
          </p:spPr>
          <p:txBody>
            <a:bodyPr wrap="none"/>
            <a:lstStyle/>
            <a:p>
              <a:endParaRPr lang="zh-CN" altLang="en-US"/>
            </a:p>
          </p:txBody>
        </p:sp>
        <p:sp>
          <p:nvSpPr>
            <p:cNvPr id="6155" name="Line 33"/>
            <p:cNvSpPr>
              <a:spLocks noChangeShapeType="1"/>
            </p:cNvSpPr>
            <p:nvPr/>
          </p:nvSpPr>
          <p:spPr bwMode="auto">
            <a:xfrm>
              <a:off x="6461125" y="1552575"/>
              <a:ext cx="360363" cy="0"/>
            </a:xfrm>
            <a:prstGeom prst="line">
              <a:avLst/>
            </a:prstGeom>
            <a:noFill/>
            <a:ln w="28575">
              <a:solidFill>
                <a:srgbClr val="3333FF"/>
              </a:solidFill>
              <a:round/>
              <a:tailEnd type="triangle" w="med" len="lg"/>
            </a:ln>
          </p:spPr>
          <p:txBody>
            <a:bodyPr wrap="none"/>
            <a:lstStyle/>
            <a:p>
              <a:endParaRPr lang="zh-CN" altLang="en-US"/>
            </a:p>
          </p:txBody>
        </p:sp>
        <p:sp>
          <p:nvSpPr>
            <p:cNvPr id="6156" name="Text Box 35"/>
            <p:cNvSpPr txBox="1">
              <a:spLocks noChangeArrowheads="1"/>
            </p:cNvSpPr>
            <p:nvPr/>
          </p:nvSpPr>
          <p:spPr bwMode="auto">
            <a:xfrm>
              <a:off x="2771775" y="1933561"/>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1</a:t>
              </a:r>
            </a:p>
          </p:txBody>
        </p:sp>
        <p:grpSp>
          <p:nvGrpSpPr>
            <p:cNvPr id="7" name="Group 93"/>
            <p:cNvGrpSpPr/>
            <p:nvPr/>
          </p:nvGrpSpPr>
          <p:grpSpPr bwMode="auto">
            <a:xfrm>
              <a:off x="3170238" y="1768475"/>
              <a:ext cx="1152525" cy="503238"/>
              <a:chOff x="1997" y="618"/>
              <a:chExt cx="726" cy="317"/>
            </a:xfrm>
          </p:grpSpPr>
          <p:sp>
            <p:nvSpPr>
              <p:cNvPr id="6230" name="Rectangle 34"/>
              <p:cNvSpPr>
                <a:spLocks noChangeArrowheads="1"/>
              </p:cNvSpPr>
              <p:nvPr/>
            </p:nvSpPr>
            <p:spPr bwMode="auto">
              <a:xfrm>
                <a:off x="1997" y="618"/>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1</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6231" name="Rectangle 36"/>
              <p:cNvSpPr>
                <a:spLocks noChangeArrowheads="1"/>
              </p:cNvSpPr>
              <p:nvPr/>
            </p:nvSpPr>
            <p:spPr bwMode="auto">
              <a:xfrm>
                <a:off x="2360" y="618"/>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0000FF"/>
                  </a:solidFill>
                  <a:latin typeface="Times New Roman" panose="02020603050405020304" pitchFamily="18" charset="0"/>
                  <a:cs typeface="Times New Roman" panose="02020603050405020304" pitchFamily="18" charset="0"/>
                </a:endParaRPr>
              </a:p>
            </p:txBody>
          </p:sp>
        </p:grpSp>
        <p:grpSp>
          <p:nvGrpSpPr>
            <p:cNvPr id="8" name="Group 100"/>
            <p:cNvGrpSpPr/>
            <p:nvPr/>
          </p:nvGrpSpPr>
          <p:grpSpPr bwMode="auto">
            <a:xfrm>
              <a:off x="4572000" y="1841500"/>
              <a:ext cx="936625" cy="395288"/>
              <a:chOff x="2880" y="664"/>
              <a:chExt cx="590" cy="249"/>
            </a:xfrm>
          </p:grpSpPr>
          <p:sp>
            <p:nvSpPr>
              <p:cNvPr id="6228" name="Rectangle 37"/>
              <p:cNvSpPr>
                <a:spLocks noChangeArrowheads="1"/>
              </p:cNvSpPr>
              <p:nvPr/>
            </p:nvSpPr>
            <p:spPr bwMode="auto">
              <a:xfrm>
                <a:off x="2880" y="664"/>
                <a:ext cx="317"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6229" name="Rectangle 38"/>
              <p:cNvSpPr>
                <a:spLocks noChangeArrowheads="1"/>
              </p:cNvSpPr>
              <p:nvPr/>
            </p:nvSpPr>
            <p:spPr bwMode="auto">
              <a:xfrm>
                <a:off x="3198" y="664"/>
                <a:ext cx="272"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9" name="Group 101"/>
            <p:cNvGrpSpPr/>
            <p:nvPr/>
          </p:nvGrpSpPr>
          <p:grpSpPr bwMode="auto">
            <a:xfrm>
              <a:off x="5691188" y="1841500"/>
              <a:ext cx="936625" cy="395288"/>
              <a:chOff x="3585" y="664"/>
              <a:chExt cx="590" cy="249"/>
            </a:xfrm>
          </p:grpSpPr>
          <p:sp>
            <p:nvSpPr>
              <p:cNvPr id="6226" name="Rectangle 39"/>
              <p:cNvSpPr>
                <a:spLocks noChangeArrowheads="1"/>
              </p:cNvSpPr>
              <p:nvPr/>
            </p:nvSpPr>
            <p:spPr bwMode="auto">
              <a:xfrm>
                <a:off x="3585" y="664"/>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6227" name="Rectangle 40"/>
              <p:cNvSpPr>
                <a:spLocks noChangeArrowheads="1"/>
              </p:cNvSpPr>
              <p:nvPr/>
            </p:nvSpPr>
            <p:spPr bwMode="auto">
              <a:xfrm>
                <a:off x="3903" y="664"/>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10" name="Group 102"/>
            <p:cNvGrpSpPr/>
            <p:nvPr/>
          </p:nvGrpSpPr>
          <p:grpSpPr bwMode="auto">
            <a:xfrm>
              <a:off x="6808788" y="1841500"/>
              <a:ext cx="936625" cy="395288"/>
              <a:chOff x="4289" y="664"/>
              <a:chExt cx="590" cy="249"/>
            </a:xfrm>
          </p:grpSpPr>
          <p:sp>
            <p:nvSpPr>
              <p:cNvPr id="6224" name="Rectangle 41"/>
              <p:cNvSpPr>
                <a:spLocks noChangeArrowheads="1"/>
              </p:cNvSpPr>
              <p:nvPr/>
            </p:nvSpPr>
            <p:spPr bwMode="auto">
              <a:xfrm>
                <a:off x="4289" y="664"/>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6225" name="Rectangle 42"/>
              <p:cNvSpPr>
                <a:spLocks noChangeArrowheads="1"/>
              </p:cNvSpPr>
              <p:nvPr/>
            </p:nvSpPr>
            <p:spPr bwMode="auto">
              <a:xfrm>
                <a:off x="4607" y="664"/>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a:t>
                </a:r>
              </a:p>
            </p:txBody>
          </p:sp>
        </p:grpSp>
        <p:sp>
          <p:nvSpPr>
            <p:cNvPr id="6161" name="Line 43"/>
            <p:cNvSpPr>
              <a:spLocks noChangeShapeType="1"/>
            </p:cNvSpPr>
            <p:nvPr/>
          </p:nvSpPr>
          <p:spPr bwMode="auto">
            <a:xfrm>
              <a:off x="3995738" y="2057400"/>
              <a:ext cx="576262" cy="0"/>
            </a:xfrm>
            <a:prstGeom prst="line">
              <a:avLst/>
            </a:prstGeom>
            <a:noFill/>
            <a:ln w="28575">
              <a:solidFill>
                <a:srgbClr val="3333FF"/>
              </a:solidFill>
              <a:round/>
              <a:tailEnd type="triangle" w="med" len="lg"/>
            </a:ln>
          </p:spPr>
          <p:txBody>
            <a:bodyPr wrap="none"/>
            <a:lstStyle/>
            <a:p>
              <a:endParaRPr lang="zh-CN" altLang="en-US"/>
            </a:p>
          </p:txBody>
        </p:sp>
        <p:sp>
          <p:nvSpPr>
            <p:cNvPr id="6162" name="Line 44"/>
            <p:cNvSpPr>
              <a:spLocks noChangeShapeType="1"/>
            </p:cNvSpPr>
            <p:nvPr/>
          </p:nvSpPr>
          <p:spPr bwMode="auto">
            <a:xfrm>
              <a:off x="5338763" y="2047875"/>
              <a:ext cx="360362" cy="0"/>
            </a:xfrm>
            <a:prstGeom prst="line">
              <a:avLst/>
            </a:prstGeom>
            <a:noFill/>
            <a:ln w="28575">
              <a:solidFill>
                <a:srgbClr val="3333FF"/>
              </a:solidFill>
              <a:round/>
              <a:tailEnd type="triangle" w="med" len="lg"/>
            </a:ln>
          </p:spPr>
          <p:txBody>
            <a:bodyPr wrap="none"/>
            <a:lstStyle/>
            <a:p>
              <a:endParaRPr lang="zh-CN" altLang="en-US"/>
            </a:p>
          </p:txBody>
        </p:sp>
        <p:sp>
          <p:nvSpPr>
            <p:cNvPr id="6163" name="Line 45"/>
            <p:cNvSpPr>
              <a:spLocks noChangeShapeType="1"/>
            </p:cNvSpPr>
            <p:nvPr/>
          </p:nvSpPr>
          <p:spPr bwMode="auto">
            <a:xfrm>
              <a:off x="6461125" y="2057400"/>
              <a:ext cx="360363" cy="0"/>
            </a:xfrm>
            <a:prstGeom prst="line">
              <a:avLst/>
            </a:prstGeom>
            <a:noFill/>
            <a:ln w="28575">
              <a:solidFill>
                <a:srgbClr val="3333FF"/>
              </a:solidFill>
              <a:round/>
              <a:tailEnd type="triangle" w="med" len="lg"/>
            </a:ln>
          </p:spPr>
          <p:txBody>
            <a:bodyPr wrap="none"/>
            <a:lstStyle/>
            <a:p>
              <a:endParaRPr lang="zh-CN" altLang="en-US"/>
            </a:p>
          </p:txBody>
        </p:sp>
        <p:sp>
          <p:nvSpPr>
            <p:cNvPr id="6164" name="Text Box 47"/>
            <p:cNvSpPr txBox="1">
              <a:spLocks noChangeArrowheads="1"/>
            </p:cNvSpPr>
            <p:nvPr/>
          </p:nvSpPr>
          <p:spPr bwMode="auto">
            <a:xfrm>
              <a:off x="2771775" y="2438386"/>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2</a:t>
              </a:r>
            </a:p>
          </p:txBody>
        </p:sp>
        <p:grpSp>
          <p:nvGrpSpPr>
            <p:cNvPr id="11" name="Group 94"/>
            <p:cNvGrpSpPr/>
            <p:nvPr/>
          </p:nvGrpSpPr>
          <p:grpSpPr bwMode="auto">
            <a:xfrm>
              <a:off x="3170238" y="2273300"/>
              <a:ext cx="1152525" cy="503238"/>
              <a:chOff x="1997" y="936"/>
              <a:chExt cx="726" cy="317"/>
            </a:xfrm>
          </p:grpSpPr>
          <p:sp>
            <p:nvSpPr>
              <p:cNvPr id="6222" name="Rectangle 46"/>
              <p:cNvSpPr>
                <a:spLocks noChangeArrowheads="1"/>
              </p:cNvSpPr>
              <p:nvPr/>
            </p:nvSpPr>
            <p:spPr bwMode="auto">
              <a:xfrm>
                <a:off x="1997" y="936"/>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2</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6223" name="Rectangle 48"/>
              <p:cNvSpPr>
                <a:spLocks noChangeArrowheads="1"/>
              </p:cNvSpPr>
              <p:nvPr/>
            </p:nvSpPr>
            <p:spPr bwMode="auto">
              <a:xfrm>
                <a:off x="2360" y="936"/>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0000FF"/>
                  </a:solidFill>
                  <a:latin typeface="Times New Roman" panose="02020603050405020304" pitchFamily="18" charset="0"/>
                  <a:cs typeface="Times New Roman" panose="02020603050405020304" pitchFamily="18" charset="0"/>
                </a:endParaRPr>
              </a:p>
            </p:txBody>
          </p:sp>
        </p:grpSp>
        <p:grpSp>
          <p:nvGrpSpPr>
            <p:cNvPr id="12" name="Group 103"/>
            <p:cNvGrpSpPr/>
            <p:nvPr/>
          </p:nvGrpSpPr>
          <p:grpSpPr bwMode="auto">
            <a:xfrm>
              <a:off x="4572000" y="2346325"/>
              <a:ext cx="936625" cy="395288"/>
              <a:chOff x="2880" y="982"/>
              <a:chExt cx="590" cy="249"/>
            </a:xfrm>
          </p:grpSpPr>
          <p:sp>
            <p:nvSpPr>
              <p:cNvPr id="6220" name="Rectangle 49"/>
              <p:cNvSpPr>
                <a:spLocks noChangeArrowheads="1"/>
              </p:cNvSpPr>
              <p:nvPr/>
            </p:nvSpPr>
            <p:spPr bwMode="auto">
              <a:xfrm>
                <a:off x="2880" y="982"/>
                <a:ext cx="317"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6221" name="Rectangle 50"/>
              <p:cNvSpPr>
                <a:spLocks noChangeArrowheads="1"/>
              </p:cNvSpPr>
              <p:nvPr/>
            </p:nvSpPr>
            <p:spPr bwMode="auto">
              <a:xfrm>
                <a:off x="3198" y="982"/>
                <a:ext cx="272"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13" name="Group 104"/>
            <p:cNvGrpSpPr/>
            <p:nvPr/>
          </p:nvGrpSpPr>
          <p:grpSpPr bwMode="auto">
            <a:xfrm>
              <a:off x="5691188" y="2346325"/>
              <a:ext cx="936625" cy="395288"/>
              <a:chOff x="3585" y="982"/>
              <a:chExt cx="590" cy="249"/>
            </a:xfrm>
          </p:grpSpPr>
          <p:sp>
            <p:nvSpPr>
              <p:cNvPr id="6218" name="Rectangle 51"/>
              <p:cNvSpPr>
                <a:spLocks noChangeArrowheads="1"/>
              </p:cNvSpPr>
              <p:nvPr/>
            </p:nvSpPr>
            <p:spPr bwMode="auto">
              <a:xfrm>
                <a:off x="3585" y="982"/>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3</a:t>
                </a:r>
              </a:p>
            </p:txBody>
          </p:sp>
          <p:sp>
            <p:nvSpPr>
              <p:cNvPr id="6219" name="Rectangle 52"/>
              <p:cNvSpPr>
                <a:spLocks noChangeArrowheads="1"/>
              </p:cNvSpPr>
              <p:nvPr/>
            </p:nvSpPr>
            <p:spPr bwMode="auto">
              <a:xfrm>
                <a:off x="3903" y="982"/>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14" name="Group 105"/>
            <p:cNvGrpSpPr/>
            <p:nvPr/>
          </p:nvGrpSpPr>
          <p:grpSpPr bwMode="auto">
            <a:xfrm>
              <a:off x="6808788" y="2346325"/>
              <a:ext cx="936625" cy="395288"/>
              <a:chOff x="4289" y="982"/>
              <a:chExt cx="590" cy="249"/>
            </a:xfrm>
          </p:grpSpPr>
          <p:sp>
            <p:nvSpPr>
              <p:cNvPr id="6216" name="Rectangle 53"/>
              <p:cNvSpPr>
                <a:spLocks noChangeArrowheads="1"/>
              </p:cNvSpPr>
              <p:nvPr/>
            </p:nvSpPr>
            <p:spPr bwMode="auto">
              <a:xfrm>
                <a:off x="4289" y="982"/>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6217" name="Rectangle 54"/>
              <p:cNvSpPr>
                <a:spLocks noChangeArrowheads="1"/>
              </p:cNvSpPr>
              <p:nvPr/>
            </p:nvSpPr>
            <p:spPr bwMode="auto">
              <a:xfrm>
                <a:off x="4607" y="982"/>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a:t>
                </a:r>
              </a:p>
            </p:txBody>
          </p:sp>
        </p:grpSp>
        <p:sp>
          <p:nvSpPr>
            <p:cNvPr id="6169" name="Line 55"/>
            <p:cNvSpPr>
              <a:spLocks noChangeShapeType="1"/>
            </p:cNvSpPr>
            <p:nvPr/>
          </p:nvSpPr>
          <p:spPr bwMode="auto">
            <a:xfrm>
              <a:off x="3995738" y="2562225"/>
              <a:ext cx="576262" cy="0"/>
            </a:xfrm>
            <a:prstGeom prst="line">
              <a:avLst/>
            </a:prstGeom>
            <a:noFill/>
            <a:ln w="28575">
              <a:solidFill>
                <a:srgbClr val="3333FF"/>
              </a:solidFill>
              <a:round/>
              <a:tailEnd type="triangle" w="med" len="lg"/>
            </a:ln>
          </p:spPr>
          <p:txBody>
            <a:bodyPr wrap="none"/>
            <a:lstStyle/>
            <a:p>
              <a:endParaRPr lang="zh-CN" altLang="en-US"/>
            </a:p>
          </p:txBody>
        </p:sp>
        <p:sp>
          <p:nvSpPr>
            <p:cNvPr id="6170" name="Line 56"/>
            <p:cNvSpPr>
              <a:spLocks noChangeShapeType="1"/>
            </p:cNvSpPr>
            <p:nvPr/>
          </p:nvSpPr>
          <p:spPr bwMode="auto">
            <a:xfrm>
              <a:off x="5338763" y="2552700"/>
              <a:ext cx="360362" cy="0"/>
            </a:xfrm>
            <a:prstGeom prst="line">
              <a:avLst/>
            </a:prstGeom>
            <a:noFill/>
            <a:ln w="28575">
              <a:solidFill>
                <a:srgbClr val="3333FF"/>
              </a:solidFill>
              <a:round/>
              <a:tailEnd type="triangle" w="med" len="lg"/>
            </a:ln>
          </p:spPr>
          <p:txBody>
            <a:bodyPr wrap="none"/>
            <a:lstStyle/>
            <a:p>
              <a:endParaRPr lang="zh-CN" altLang="en-US"/>
            </a:p>
          </p:txBody>
        </p:sp>
        <p:sp>
          <p:nvSpPr>
            <p:cNvPr id="6171" name="Line 57"/>
            <p:cNvSpPr>
              <a:spLocks noChangeShapeType="1"/>
            </p:cNvSpPr>
            <p:nvPr/>
          </p:nvSpPr>
          <p:spPr bwMode="auto">
            <a:xfrm>
              <a:off x="6461125" y="2562225"/>
              <a:ext cx="360363" cy="0"/>
            </a:xfrm>
            <a:prstGeom prst="line">
              <a:avLst/>
            </a:prstGeom>
            <a:noFill/>
            <a:ln w="28575">
              <a:solidFill>
                <a:srgbClr val="3333FF"/>
              </a:solidFill>
              <a:round/>
              <a:tailEnd type="triangle" w="med" len="lg"/>
            </a:ln>
          </p:spPr>
          <p:txBody>
            <a:bodyPr wrap="none"/>
            <a:lstStyle/>
            <a:p>
              <a:endParaRPr lang="zh-CN" altLang="en-US"/>
            </a:p>
          </p:txBody>
        </p:sp>
        <p:sp>
          <p:nvSpPr>
            <p:cNvPr id="6172" name="Text Box 59"/>
            <p:cNvSpPr txBox="1">
              <a:spLocks noChangeArrowheads="1"/>
            </p:cNvSpPr>
            <p:nvPr/>
          </p:nvSpPr>
          <p:spPr bwMode="auto">
            <a:xfrm>
              <a:off x="2771775" y="2941624"/>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3</a:t>
              </a:r>
            </a:p>
          </p:txBody>
        </p:sp>
        <p:grpSp>
          <p:nvGrpSpPr>
            <p:cNvPr id="15" name="Group 95"/>
            <p:cNvGrpSpPr/>
            <p:nvPr/>
          </p:nvGrpSpPr>
          <p:grpSpPr bwMode="auto">
            <a:xfrm>
              <a:off x="3170238" y="2776538"/>
              <a:ext cx="1152525" cy="503237"/>
              <a:chOff x="1997" y="1253"/>
              <a:chExt cx="726" cy="317"/>
            </a:xfrm>
          </p:grpSpPr>
          <p:sp>
            <p:nvSpPr>
              <p:cNvPr id="6214" name="Rectangle 58"/>
              <p:cNvSpPr>
                <a:spLocks noChangeArrowheads="1"/>
              </p:cNvSpPr>
              <p:nvPr/>
            </p:nvSpPr>
            <p:spPr bwMode="auto">
              <a:xfrm>
                <a:off x="1997" y="1253"/>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3</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6215" name="Rectangle 60"/>
              <p:cNvSpPr>
                <a:spLocks noChangeArrowheads="1"/>
              </p:cNvSpPr>
              <p:nvPr/>
            </p:nvSpPr>
            <p:spPr bwMode="auto">
              <a:xfrm>
                <a:off x="2360" y="1253"/>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0000FF"/>
                  </a:solidFill>
                  <a:latin typeface="Times New Roman" panose="02020603050405020304" pitchFamily="18" charset="0"/>
                  <a:cs typeface="Times New Roman" panose="02020603050405020304" pitchFamily="18" charset="0"/>
                </a:endParaRPr>
              </a:p>
            </p:txBody>
          </p:sp>
        </p:grpSp>
        <p:grpSp>
          <p:nvGrpSpPr>
            <p:cNvPr id="16" name="Group 106"/>
            <p:cNvGrpSpPr/>
            <p:nvPr/>
          </p:nvGrpSpPr>
          <p:grpSpPr bwMode="auto">
            <a:xfrm>
              <a:off x="4572000" y="2849563"/>
              <a:ext cx="936625" cy="395287"/>
              <a:chOff x="2880" y="1299"/>
              <a:chExt cx="590" cy="249"/>
            </a:xfrm>
          </p:grpSpPr>
          <p:sp>
            <p:nvSpPr>
              <p:cNvPr id="6212" name="Rectangle 61"/>
              <p:cNvSpPr>
                <a:spLocks noChangeArrowheads="1"/>
              </p:cNvSpPr>
              <p:nvPr/>
            </p:nvSpPr>
            <p:spPr bwMode="auto">
              <a:xfrm>
                <a:off x="2880" y="1299"/>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0</a:t>
                </a:r>
              </a:p>
            </p:txBody>
          </p:sp>
          <p:sp>
            <p:nvSpPr>
              <p:cNvPr id="6213" name="Rectangle 62"/>
              <p:cNvSpPr>
                <a:spLocks noChangeArrowheads="1"/>
              </p:cNvSpPr>
              <p:nvPr/>
            </p:nvSpPr>
            <p:spPr bwMode="auto">
              <a:xfrm>
                <a:off x="3198" y="1299"/>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17" name="Group 107"/>
            <p:cNvGrpSpPr/>
            <p:nvPr/>
          </p:nvGrpSpPr>
          <p:grpSpPr bwMode="auto">
            <a:xfrm>
              <a:off x="5691188" y="2849563"/>
              <a:ext cx="936625" cy="395287"/>
              <a:chOff x="3585" y="1299"/>
              <a:chExt cx="590" cy="249"/>
            </a:xfrm>
          </p:grpSpPr>
          <p:sp>
            <p:nvSpPr>
              <p:cNvPr id="6210" name="Rectangle 63"/>
              <p:cNvSpPr>
                <a:spLocks noChangeArrowheads="1"/>
              </p:cNvSpPr>
              <p:nvPr/>
            </p:nvSpPr>
            <p:spPr bwMode="auto">
              <a:xfrm>
                <a:off x="3585" y="1299"/>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6211" name="Rectangle 64"/>
              <p:cNvSpPr>
                <a:spLocks noChangeArrowheads="1"/>
              </p:cNvSpPr>
              <p:nvPr/>
            </p:nvSpPr>
            <p:spPr bwMode="auto">
              <a:xfrm>
                <a:off x="3903" y="1299"/>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18" name="Group 108"/>
            <p:cNvGrpSpPr/>
            <p:nvPr/>
          </p:nvGrpSpPr>
          <p:grpSpPr bwMode="auto">
            <a:xfrm>
              <a:off x="6808788" y="2849563"/>
              <a:ext cx="936625" cy="395287"/>
              <a:chOff x="4289" y="1299"/>
              <a:chExt cx="590" cy="249"/>
            </a:xfrm>
          </p:grpSpPr>
          <p:sp>
            <p:nvSpPr>
              <p:cNvPr id="6208" name="Rectangle 65"/>
              <p:cNvSpPr>
                <a:spLocks noChangeArrowheads="1"/>
              </p:cNvSpPr>
              <p:nvPr/>
            </p:nvSpPr>
            <p:spPr bwMode="auto">
              <a:xfrm>
                <a:off x="4289" y="1299"/>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6209" name="Rectangle 66"/>
              <p:cNvSpPr>
                <a:spLocks noChangeArrowheads="1"/>
              </p:cNvSpPr>
              <p:nvPr/>
            </p:nvSpPr>
            <p:spPr bwMode="auto">
              <a:xfrm>
                <a:off x="4607" y="1299"/>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sp>
          <p:nvSpPr>
            <p:cNvPr id="6177" name="Line 67"/>
            <p:cNvSpPr>
              <a:spLocks noChangeShapeType="1"/>
            </p:cNvSpPr>
            <p:nvPr/>
          </p:nvSpPr>
          <p:spPr bwMode="auto">
            <a:xfrm>
              <a:off x="3995738" y="3065463"/>
              <a:ext cx="576262" cy="0"/>
            </a:xfrm>
            <a:prstGeom prst="line">
              <a:avLst/>
            </a:prstGeom>
            <a:noFill/>
            <a:ln w="28575">
              <a:solidFill>
                <a:srgbClr val="3333FF"/>
              </a:solidFill>
              <a:round/>
              <a:tailEnd type="triangle" w="med" len="lg"/>
            </a:ln>
          </p:spPr>
          <p:txBody>
            <a:bodyPr wrap="none"/>
            <a:lstStyle/>
            <a:p>
              <a:endParaRPr lang="zh-CN" altLang="en-US"/>
            </a:p>
          </p:txBody>
        </p:sp>
        <p:sp>
          <p:nvSpPr>
            <p:cNvPr id="6178" name="Line 68"/>
            <p:cNvSpPr>
              <a:spLocks noChangeShapeType="1"/>
            </p:cNvSpPr>
            <p:nvPr/>
          </p:nvSpPr>
          <p:spPr bwMode="auto">
            <a:xfrm>
              <a:off x="5338763" y="3055938"/>
              <a:ext cx="360362" cy="0"/>
            </a:xfrm>
            <a:prstGeom prst="line">
              <a:avLst/>
            </a:prstGeom>
            <a:noFill/>
            <a:ln w="28575">
              <a:solidFill>
                <a:srgbClr val="3333FF"/>
              </a:solidFill>
              <a:round/>
              <a:tailEnd type="triangle" w="med" len="lg"/>
            </a:ln>
          </p:spPr>
          <p:txBody>
            <a:bodyPr wrap="none"/>
            <a:lstStyle/>
            <a:p>
              <a:endParaRPr lang="zh-CN" altLang="en-US"/>
            </a:p>
          </p:txBody>
        </p:sp>
        <p:sp>
          <p:nvSpPr>
            <p:cNvPr id="6179" name="Line 69"/>
            <p:cNvSpPr>
              <a:spLocks noChangeShapeType="1"/>
            </p:cNvSpPr>
            <p:nvPr/>
          </p:nvSpPr>
          <p:spPr bwMode="auto">
            <a:xfrm>
              <a:off x="6461125" y="3065463"/>
              <a:ext cx="360363" cy="0"/>
            </a:xfrm>
            <a:prstGeom prst="line">
              <a:avLst/>
            </a:prstGeom>
            <a:noFill/>
            <a:ln w="28575">
              <a:solidFill>
                <a:srgbClr val="3333FF"/>
              </a:solidFill>
              <a:round/>
              <a:tailEnd type="triangle" w="med" len="lg"/>
            </a:ln>
          </p:spPr>
          <p:txBody>
            <a:bodyPr wrap="none"/>
            <a:lstStyle/>
            <a:p>
              <a:endParaRPr lang="zh-CN" altLang="en-US"/>
            </a:p>
          </p:txBody>
        </p:sp>
        <p:sp>
          <p:nvSpPr>
            <p:cNvPr id="6180" name="Text Box 71"/>
            <p:cNvSpPr txBox="1">
              <a:spLocks noChangeArrowheads="1"/>
            </p:cNvSpPr>
            <p:nvPr/>
          </p:nvSpPr>
          <p:spPr bwMode="auto">
            <a:xfrm>
              <a:off x="2771775" y="3446449"/>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4</a:t>
              </a:r>
            </a:p>
          </p:txBody>
        </p:sp>
        <p:grpSp>
          <p:nvGrpSpPr>
            <p:cNvPr id="19" name="Group 96"/>
            <p:cNvGrpSpPr/>
            <p:nvPr/>
          </p:nvGrpSpPr>
          <p:grpSpPr bwMode="auto">
            <a:xfrm>
              <a:off x="3170238" y="3281363"/>
              <a:ext cx="1152525" cy="503237"/>
              <a:chOff x="1997" y="1571"/>
              <a:chExt cx="726" cy="317"/>
            </a:xfrm>
          </p:grpSpPr>
          <p:sp>
            <p:nvSpPr>
              <p:cNvPr id="6206" name="Rectangle 70"/>
              <p:cNvSpPr>
                <a:spLocks noChangeArrowheads="1"/>
              </p:cNvSpPr>
              <p:nvPr/>
            </p:nvSpPr>
            <p:spPr bwMode="auto">
              <a:xfrm>
                <a:off x="1997" y="1571"/>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4</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6207" name="Rectangle 72"/>
              <p:cNvSpPr>
                <a:spLocks noChangeArrowheads="1"/>
              </p:cNvSpPr>
              <p:nvPr/>
            </p:nvSpPr>
            <p:spPr bwMode="auto">
              <a:xfrm>
                <a:off x="2360" y="1571"/>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0000FF"/>
                  </a:solidFill>
                  <a:latin typeface="Times New Roman" panose="02020603050405020304" pitchFamily="18" charset="0"/>
                  <a:cs typeface="Times New Roman" panose="02020603050405020304" pitchFamily="18" charset="0"/>
                </a:endParaRPr>
              </a:p>
            </p:txBody>
          </p:sp>
        </p:grpSp>
        <p:grpSp>
          <p:nvGrpSpPr>
            <p:cNvPr id="20" name="Group 110"/>
            <p:cNvGrpSpPr/>
            <p:nvPr/>
          </p:nvGrpSpPr>
          <p:grpSpPr bwMode="auto">
            <a:xfrm>
              <a:off x="4572000" y="3354388"/>
              <a:ext cx="936625" cy="395287"/>
              <a:chOff x="2880" y="1617"/>
              <a:chExt cx="590" cy="249"/>
            </a:xfrm>
          </p:grpSpPr>
          <p:sp>
            <p:nvSpPr>
              <p:cNvPr id="6204" name="Rectangle 73"/>
              <p:cNvSpPr>
                <a:spLocks noChangeArrowheads="1"/>
              </p:cNvSpPr>
              <p:nvPr/>
            </p:nvSpPr>
            <p:spPr bwMode="auto">
              <a:xfrm>
                <a:off x="2880" y="1617"/>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6205" name="Rectangle 74"/>
              <p:cNvSpPr>
                <a:spLocks noChangeArrowheads="1"/>
              </p:cNvSpPr>
              <p:nvPr/>
            </p:nvSpPr>
            <p:spPr bwMode="auto">
              <a:xfrm>
                <a:off x="3198" y="1617"/>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21" name="Group 111"/>
            <p:cNvGrpSpPr/>
            <p:nvPr/>
          </p:nvGrpSpPr>
          <p:grpSpPr bwMode="auto">
            <a:xfrm>
              <a:off x="5691188" y="3354388"/>
              <a:ext cx="936625" cy="395287"/>
              <a:chOff x="3585" y="1617"/>
              <a:chExt cx="590" cy="249"/>
            </a:xfrm>
          </p:grpSpPr>
          <p:sp>
            <p:nvSpPr>
              <p:cNvPr id="6202" name="Rectangle 75"/>
              <p:cNvSpPr>
                <a:spLocks noChangeArrowheads="1"/>
              </p:cNvSpPr>
              <p:nvPr/>
            </p:nvSpPr>
            <p:spPr bwMode="auto">
              <a:xfrm>
                <a:off x="3585" y="1617"/>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6203" name="Rectangle 76"/>
              <p:cNvSpPr>
                <a:spLocks noChangeArrowheads="1"/>
              </p:cNvSpPr>
              <p:nvPr/>
            </p:nvSpPr>
            <p:spPr bwMode="auto">
              <a:xfrm>
                <a:off x="3903" y="1617"/>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22" name="Group 112"/>
            <p:cNvGrpSpPr/>
            <p:nvPr/>
          </p:nvGrpSpPr>
          <p:grpSpPr bwMode="auto">
            <a:xfrm>
              <a:off x="6808788" y="3354388"/>
              <a:ext cx="936625" cy="395287"/>
              <a:chOff x="4289" y="1617"/>
              <a:chExt cx="590" cy="249"/>
            </a:xfrm>
          </p:grpSpPr>
          <p:sp>
            <p:nvSpPr>
              <p:cNvPr id="6200" name="Rectangle 77"/>
              <p:cNvSpPr>
                <a:spLocks noChangeArrowheads="1"/>
              </p:cNvSpPr>
              <p:nvPr/>
            </p:nvSpPr>
            <p:spPr bwMode="auto">
              <a:xfrm>
                <a:off x="4289" y="1617"/>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6201" name="Rectangle 78"/>
              <p:cNvSpPr>
                <a:spLocks noChangeArrowheads="1"/>
              </p:cNvSpPr>
              <p:nvPr/>
            </p:nvSpPr>
            <p:spPr bwMode="auto">
              <a:xfrm>
                <a:off x="4607" y="1617"/>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a:t>
                </a:r>
              </a:p>
            </p:txBody>
          </p:sp>
        </p:grpSp>
        <p:sp>
          <p:nvSpPr>
            <p:cNvPr id="6185" name="Line 79"/>
            <p:cNvSpPr>
              <a:spLocks noChangeShapeType="1"/>
            </p:cNvSpPr>
            <p:nvPr/>
          </p:nvSpPr>
          <p:spPr bwMode="auto">
            <a:xfrm>
              <a:off x="3995738" y="3570288"/>
              <a:ext cx="576262" cy="0"/>
            </a:xfrm>
            <a:prstGeom prst="line">
              <a:avLst/>
            </a:prstGeom>
            <a:noFill/>
            <a:ln w="28575">
              <a:solidFill>
                <a:srgbClr val="3333FF"/>
              </a:solidFill>
              <a:round/>
              <a:tailEnd type="triangle" w="med" len="lg"/>
            </a:ln>
          </p:spPr>
          <p:txBody>
            <a:bodyPr wrap="none"/>
            <a:lstStyle/>
            <a:p>
              <a:endParaRPr lang="zh-CN" altLang="en-US"/>
            </a:p>
          </p:txBody>
        </p:sp>
        <p:sp>
          <p:nvSpPr>
            <p:cNvPr id="6186" name="Line 80"/>
            <p:cNvSpPr>
              <a:spLocks noChangeShapeType="1"/>
            </p:cNvSpPr>
            <p:nvPr/>
          </p:nvSpPr>
          <p:spPr bwMode="auto">
            <a:xfrm>
              <a:off x="5338763" y="3560763"/>
              <a:ext cx="360362" cy="0"/>
            </a:xfrm>
            <a:prstGeom prst="line">
              <a:avLst/>
            </a:prstGeom>
            <a:noFill/>
            <a:ln w="28575">
              <a:solidFill>
                <a:srgbClr val="3333FF"/>
              </a:solidFill>
              <a:round/>
              <a:tailEnd type="triangle" w="med" len="lg"/>
            </a:ln>
          </p:spPr>
          <p:txBody>
            <a:bodyPr wrap="none"/>
            <a:lstStyle/>
            <a:p>
              <a:endParaRPr lang="zh-CN" altLang="en-US"/>
            </a:p>
          </p:txBody>
        </p:sp>
        <p:sp>
          <p:nvSpPr>
            <p:cNvPr id="6187" name="Line 81"/>
            <p:cNvSpPr>
              <a:spLocks noChangeShapeType="1"/>
            </p:cNvSpPr>
            <p:nvPr/>
          </p:nvSpPr>
          <p:spPr bwMode="auto">
            <a:xfrm>
              <a:off x="6461125" y="3570288"/>
              <a:ext cx="360363" cy="0"/>
            </a:xfrm>
            <a:prstGeom prst="line">
              <a:avLst/>
            </a:prstGeom>
            <a:noFill/>
            <a:ln w="28575">
              <a:solidFill>
                <a:srgbClr val="3333FF"/>
              </a:solidFill>
              <a:round/>
              <a:tailEnd type="triangle" w="med" len="lg"/>
            </a:ln>
          </p:spPr>
          <p:txBody>
            <a:bodyPr wrap="none"/>
            <a:lstStyle/>
            <a:p>
              <a:endParaRPr lang="zh-CN" altLang="en-US"/>
            </a:p>
          </p:txBody>
        </p:sp>
        <p:grpSp>
          <p:nvGrpSpPr>
            <p:cNvPr id="23" name="Group 109"/>
            <p:cNvGrpSpPr/>
            <p:nvPr/>
          </p:nvGrpSpPr>
          <p:grpSpPr bwMode="auto">
            <a:xfrm>
              <a:off x="7956550" y="2847975"/>
              <a:ext cx="936625" cy="395288"/>
              <a:chOff x="5012" y="1298"/>
              <a:chExt cx="590" cy="249"/>
            </a:xfrm>
          </p:grpSpPr>
          <p:sp>
            <p:nvSpPr>
              <p:cNvPr id="6198" name="Rectangle 82"/>
              <p:cNvSpPr>
                <a:spLocks noChangeArrowheads="1"/>
              </p:cNvSpPr>
              <p:nvPr/>
            </p:nvSpPr>
            <p:spPr bwMode="auto">
              <a:xfrm>
                <a:off x="5012" y="1298"/>
                <a:ext cx="317"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4</a:t>
                </a:r>
              </a:p>
            </p:txBody>
          </p:sp>
          <p:sp>
            <p:nvSpPr>
              <p:cNvPr id="6199" name="Rectangle 83"/>
              <p:cNvSpPr>
                <a:spLocks noChangeArrowheads="1"/>
              </p:cNvSpPr>
              <p:nvPr/>
            </p:nvSpPr>
            <p:spPr bwMode="auto">
              <a:xfrm>
                <a:off x="5330" y="1298"/>
                <a:ext cx="272"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a:t>
                </a:r>
              </a:p>
            </p:txBody>
          </p:sp>
        </p:grpSp>
        <p:sp>
          <p:nvSpPr>
            <p:cNvPr id="6189" name="Line 84"/>
            <p:cNvSpPr>
              <a:spLocks noChangeShapeType="1"/>
            </p:cNvSpPr>
            <p:nvPr/>
          </p:nvSpPr>
          <p:spPr bwMode="auto">
            <a:xfrm>
              <a:off x="7608888" y="3063875"/>
              <a:ext cx="360362" cy="0"/>
            </a:xfrm>
            <a:prstGeom prst="line">
              <a:avLst/>
            </a:prstGeom>
            <a:noFill/>
            <a:ln w="28575">
              <a:solidFill>
                <a:srgbClr val="3333FF"/>
              </a:solidFill>
              <a:round/>
              <a:tailEnd type="triangle" w="med" len="lg"/>
            </a:ln>
          </p:spPr>
          <p:txBody>
            <a:bodyPr wrap="none"/>
            <a:lstStyle/>
            <a:p>
              <a:endParaRPr lang="zh-CN" altLang="en-US"/>
            </a:p>
          </p:txBody>
        </p:sp>
      </p:grpSp>
      <p:sp>
        <p:nvSpPr>
          <p:cNvPr id="6190" name="Text Box 85"/>
          <p:cNvSpPr txBox="1">
            <a:spLocks noChangeArrowheads="1"/>
          </p:cNvSpPr>
          <p:nvPr/>
        </p:nvSpPr>
        <p:spPr bwMode="auto">
          <a:xfrm>
            <a:off x="3286116" y="3857628"/>
            <a:ext cx="2376488" cy="457200"/>
          </a:xfrm>
          <a:prstGeom prst="rect">
            <a:avLst/>
          </a:prstGeom>
          <a:noFill/>
          <a:ln w="28575" algn="ctr">
            <a:noFill/>
            <a:miter lim="800000"/>
            <a:tailEnd type="none" w="med" len="lg"/>
          </a:ln>
        </p:spPr>
        <p:txBody>
          <a:bodyPr>
            <a:spAutoFit/>
          </a:bodyPr>
          <a:lstStyle/>
          <a:p>
            <a:pPr>
              <a:spcBef>
                <a:spcPct val="50000"/>
              </a:spcBef>
            </a:pPr>
            <a:r>
              <a:rPr lang="en-US" altLang="zh-CN" i="1" dirty="0">
                <a:solidFill>
                  <a:srgbClr val="CC00CC"/>
                </a:solidFill>
                <a:ea typeface="楷体" panose="02010609060101010101" pitchFamily="49" charset="-122"/>
                <a:cs typeface="Times New Roman" panose="02020603050405020304" pitchFamily="18" charset="0"/>
              </a:rPr>
              <a:t>v</a:t>
            </a:r>
            <a:r>
              <a:rPr lang="en-US" altLang="zh-CN" dirty="0">
                <a:solidFill>
                  <a:srgbClr val="CC00CC"/>
                </a:solidFill>
                <a:ea typeface="楷体" panose="02010609060101010101" pitchFamily="49" charset="-122"/>
                <a:cs typeface="Times New Roman" panose="02020603050405020304" pitchFamily="18" charset="0"/>
              </a:rPr>
              <a:t>=2</a:t>
            </a:r>
            <a:r>
              <a:rPr lang="zh-CN" altLang="en-US" dirty="0">
                <a:solidFill>
                  <a:srgbClr val="CC00CC"/>
                </a:solidFill>
                <a:ea typeface="楷体" panose="02010609060101010101" pitchFamily="49" charset="-122"/>
                <a:cs typeface="Times New Roman" panose="02020603050405020304" pitchFamily="18" charset="0"/>
              </a:rPr>
              <a:t>的</a:t>
            </a:r>
            <a:r>
              <a:rPr lang="en-US" altLang="zh-CN" dirty="0" err="1">
                <a:solidFill>
                  <a:srgbClr val="CC00CC"/>
                </a:solidFill>
                <a:ea typeface="楷体" panose="02010609060101010101" pitchFamily="49" charset="-122"/>
                <a:cs typeface="Times New Roman" panose="02020603050405020304" pitchFamily="18" charset="0"/>
              </a:rPr>
              <a:t>DFS</a:t>
            </a:r>
            <a:r>
              <a:rPr lang="zh-CN" altLang="en-US" dirty="0">
                <a:solidFill>
                  <a:srgbClr val="CC00CC"/>
                </a:solidFill>
                <a:ea typeface="楷体" panose="02010609060101010101" pitchFamily="49" charset="-122"/>
                <a:cs typeface="Times New Roman" panose="02020603050405020304" pitchFamily="18" charset="0"/>
              </a:rPr>
              <a:t>序列：</a:t>
            </a:r>
          </a:p>
        </p:txBody>
      </p:sp>
      <p:sp>
        <p:nvSpPr>
          <p:cNvPr id="33878" name="Text Box 86"/>
          <p:cNvSpPr txBox="1">
            <a:spLocks noChangeArrowheads="1"/>
          </p:cNvSpPr>
          <p:nvPr/>
        </p:nvSpPr>
        <p:spPr bwMode="auto">
          <a:xfrm>
            <a:off x="4046555" y="4357694"/>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dirty="0"/>
              <a:t>2</a:t>
            </a:r>
          </a:p>
        </p:txBody>
      </p:sp>
      <p:sp>
        <p:nvSpPr>
          <p:cNvPr id="33879" name="Text Box 87"/>
          <p:cNvSpPr txBox="1">
            <a:spLocks noChangeArrowheads="1"/>
          </p:cNvSpPr>
          <p:nvPr/>
        </p:nvSpPr>
        <p:spPr bwMode="auto">
          <a:xfrm>
            <a:off x="4765693" y="4357694"/>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dirty="0"/>
              <a:t>1</a:t>
            </a:r>
          </a:p>
        </p:txBody>
      </p:sp>
      <p:sp>
        <p:nvSpPr>
          <p:cNvPr id="33880" name="Text Box 88"/>
          <p:cNvSpPr txBox="1">
            <a:spLocks noChangeArrowheads="1"/>
          </p:cNvSpPr>
          <p:nvPr/>
        </p:nvSpPr>
        <p:spPr bwMode="auto">
          <a:xfrm>
            <a:off x="5414980" y="4357694"/>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dirty="0"/>
              <a:t>0</a:t>
            </a:r>
          </a:p>
        </p:txBody>
      </p:sp>
      <p:sp>
        <p:nvSpPr>
          <p:cNvPr id="33881" name="Text Box 89"/>
          <p:cNvSpPr txBox="1">
            <a:spLocks noChangeArrowheads="1"/>
          </p:cNvSpPr>
          <p:nvPr/>
        </p:nvSpPr>
        <p:spPr bwMode="auto">
          <a:xfrm>
            <a:off x="6134118" y="4357694"/>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dirty="0"/>
              <a:t>3</a:t>
            </a:r>
          </a:p>
        </p:txBody>
      </p:sp>
      <p:sp>
        <p:nvSpPr>
          <p:cNvPr id="33882" name="Text Box 90"/>
          <p:cNvSpPr txBox="1">
            <a:spLocks noChangeArrowheads="1"/>
          </p:cNvSpPr>
          <p:nvPr/>
        </p:nvSpPr>
        <p:spPr bwMode="auto">
          <a:xfrm>
            <a:off x="6783405" y="4357694"/>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a:t>4</a:t>
            </a:r>
          </a:p>
        </p:txBody>
      </p:sp>
      <p:sp>
        <p:nvSpPr>
          <p:cNvPr id="33883" name="Text Box 91"/>
          <p:cNvSpPr txBox="1">
            <a:spLocks noChangeArrowheads="1"/>
          </p:cNvSpPr>
          <p:nvPr/>
        </p:nvSpPr>
        <p:spPr bwMode="auto">
          <a:xfrm>
            <a:off x="3357554" y="4857760"/>
            <a:ext cx="2376487" cy="369332"/>
          </a:xfrm>
          <a:prstGeom prst="rect">
            <a:avLst/>
          </a:prstGeom>
          <a:noFill/>
          <a:ln w="28575" algn="ctr">
            <a:noFill/>
            <a:miter lim="800000"/>
            <a:tailEnd type="none" w="med" len="lg"/>
          </a:ln>
        </p:spPr>
        <p:txBody>
          <a:bodyPr lIns="0" tIns="0" rIns="0" bIns="0">
            <a:spAutoFit/>
          </a:bodyPr>
          <a:lstStyle/>
          <a:p>
            <a:pPr>
              <a:spcBef>
                <a:spcPct val="50000"/>
              </a:spcBef>
            </a:pPr>
            <a:r>
              <a:rPr lang="zh-CN" altLang="en-US" dirty="0">
                <a:solidFill>
                  <a:srgbClr val="FF3300"/>
                </a:solidFill>
                <a:ea typeface="楷体" panose="02010609060101010101" pitchFamily="49" charset="-122"/>
                <a:cs typeface="Times New Roman" panose="02020603050405020304" pitchFamily="18" charset="0"/>
              </a:rPr>
              <a:t>遍历过程结束</a:t>
            </a:r>
          </a:p>
        </p:txBody>
      </p:sp>
      <p:sp>
        <p:nvSpPr>
          <p:cNvPr id="6197" name="Text Box 113"/>
          <p:cNvSpPr txBox="1">
            <a:spLocks noChangeArrowheads="1"/>
          </p:cNvSpPr>
          <p:nvPr/>
        </p:nvSpPr>
        <p:spPr bwMode="auto">
          <a:xfrm>
            <a:off x="214282" y="114280"/>
            <a:ext cx="3819522" cy="457200"/>
          </a:xfrm>
          <a:prstGeom prst="rect">
            <a:avLst/>
          </a:prstGeom>
          <a:solidFill>
            <a:srgbClr val="339933"/>
          </a:solidFill>
          <a:ln w="28575" algn="ctr">
            <a:noFill/>
            <a:miter lim="800000"/>
            <a:tailEnd type="none" w="med" len="lg"/>
          </a:ln>
        </p:spPr>
        <p:txBody>
          <a:bodyPr wrap="square">
            <a:spAutoFit/>
          </a:bodyPr>
          <a:lstStyle/>
          <a:p>
            <a:r>
              <a:rPr lang="zh-CN" altLang="en-US" dirty="0">
                <a:solidFill>
                  <a:schemeClr val="bg1"/>
                </a:solidFill>
                <a:ea typeface="楷体" panose="02010609060101010101" pitchFamily="49" charset="-122"/>
                <a:cs typeface="Times New Roman" panose="02020603050405020304" pitchFamily="18" charset="0"/>
              </a:rPr>
              <a:t>深度优先</a:t>
            </a:r>
            <a:r>
              <a:rPr lang="zh-CN" altLang="en-US" dirty="0" smtClean="0">
                <a:solidFill>
                  <a:schemeClr val="bg1"/>
                </a:solidFill>
                <a:ea typeface="楷体" panose="02010609060101010101" pitchFamily="49" charset="-122"/>
                <a:cs typeface="Times New Roman" panose="02020603050405020304" pitchFamily="18" charset="0"/>
              </a:rPr>
              <a:t>遍历过程演示</a:t>
            </a:r>
            <a:endParaRPr lang="zh-CN" altLang="en-US" dirty="0">
              <a:ea typeface="楷体" panose="02010609060101010101" pitchFamily="49" charset="-122"/>
              <a:cs typeface="Times New Roman" panose="02020603050405020304" pitchFamily="18" charset="0"/>
            </a:endParaRPr>
          </a:p>
        </p:txBody>
      </p:sp>
      <p:sp>
        <p:nvSpPr>
          <p:cNvPr id="112" name="Freeform 12"/>
          <p:cNvSpPr/>
          <p:nvPr/>
        </p:nvSpPr>
        <p:spPr bwMode="auto">
          <a:xfrm>
            <a:off x="617510" y="3857628"/>
            <a:ext cx="630238" cy="588963"/>
          </a:xfrm>
          <a:custGeom>
            <a:avLst/>
            <a:gdLst>
              <a:gd name="T0" fmla="*/ 0 w 397"/>
              <a:gd name="T1" fmla="*/ 371 h 371"/>
              <a:gd name="T2" fmla="*/ 397 w 397"/>
              <a:gd name="T3" fmla="*/ 0 h 371"/>
              <a:gd name="T4" fmla="*/ 0 60000 65536"/>
              <a:gd name="T5" fmla="*/ 0 60000 65536"/>
              <a:gd name="T6" fmla="*/ 0 w 397"/>
              <a:gd name="T7" fmla="*/ 0 h 371"/>
              <a:gd name="T8" fmla="*/ 397 w 397"/>
              <a:gd name="T9" fmla="*/ 371 h 371"/>
            </a:gdLst>
            <a:ahLst/>
            <a:cxnLst>
              <a:cxn ang="T4">
                <a:pos x="T0" y="T1"/>
              </a:cxn>
              <a:cxn ang="T5">
                <a:pos x="T2" y="T3"/>
              </a:cxn>
            </a:cxnLst>
            <a:rect l="T6" t="T7" r="T8" b="T9"/>
            <a:pathLst>
              <a:path w="397" h="371">
                <a:moveTo>
                  <a:pt x="0" y="371"/>
                </a:moveTo>
                <a:lnTo>
                  <a:pt x="397" y="0"/>
                </a:lnTo>
              </a:path>
            </a:pathLst>
          </a:custGeom>
          <a:noFill/>
          <a:ln w="28575">
            <a:solidFill>
              <a:srgbClr val="FF00FF"/>
            </a:solidFill>
            <a:round/>
            <a:tailEnd type="arrow" w="med" len="lg"/>
          </a:ln>
        </p:spPr>
        <p:txBody>
          <a:bodyPr wrap="none"/>
          <a:lstStyle/>
          <a:p>
            <a:endParaRPr lang="zh-CN" altLang="en-US"/>
          </a:p>
        </p:txBody>
      </p:sp>
      <p:sp>
        <p:nvSpPr>
          <p:cNvPr id="113" name="Line 17"/>
          <p:cNvSpPr>
            <a:spLocks noChangeShapeType="1"/>
          </p:cNvSpPr>
          <p:nvPr/>
        </p:nvSpPr>
        <p:spPr bwMode="auto">
          <a:xfrm>
            <a:off x="1785918" y="3870328"/>
            <a:ext cx="647700" cy="576263"/>
          </a:xfrm>
          <a:prstGeom prst="line">
            <a:avLst/>
          </a:prstGeom>
          <a:noFill/>
          <a:ln w="28575">
            <a:solidFill>
              <a:srgbClr val="FF00FF"/>
            </a:solidFill>
            <a:round/>
            <a:tailEnd type="arrow" w="med" len="lg"/>
          </a:ln>
        </p:spPr>
        <p:txBody>
          <a:bodyPr wrap="none"/>
          <a:lstStyle/>
          <a:p>
            <a:endParaRPr lang="zh-CN" altLang="en-US"/>
          </a:p>
        </p:txBody>
      </p:sp>
      <p:sp>
        <p:nvSpPr>
          <p:cNvPr id="114" name="Line 14"/>
          <p:cNvSpPr>
            <a:spLocks noChangeShapeType="1"/>
          </p:cNvSpPr>
          <p:nvPr/>
        </p:nvSpPr>
        <p:spPr bwMode="auto">
          <a:xfrm>
            <a:off x="1760518" y="4643446"/>
            <a:ext cx="503238" cy="0"/>
          </a:xfrm>
          <a:prstGeom prst="line">
            <a:avLst/>
          </a:prstGeom>
          <a:noFill/>
          <a:ln w="28575">
            <a:solidFill>
              <a:srgbClr val="FF00FF"/>
            </a:solidFill>
            <a:round/>
            <a:headEnd type="arrow"/>
            <a:tailEnd type="none" w="med" len="lg"/>
          </a:ln>
        </p:spPr>
        <p:txBody>
          <a:bodyPr wrap="none"/>
          <a:lstStyle/>
          <a:p>
            <a:endParaRPr lang="zh-CN" altLang="en-US"/>
          </a:p>
        </p:txBody>
      </p:sp>
      <p:sp>
        <p:nvSpPr>
          <p:cNvPr id="115" name="Line 19"/>
          <p:cNvSpPr>
            <a:spLocks noChangeShapeType="1"/>
          </p:cNvSpPr>
          <p:nvPr/>
        </p:nvSpPr>
        <p:spPr bwMode="auto">
          <a:xfrm>
            <a:off x="1584304" y="4962536"/>
            <a:ext cx="0" cy="431800"/>
          </a:xfrm>
          <a:prstGeom prst="line">
            <a:avLst/>
          </a:prstGeom>
          <a:noFill/>
          <a:ln w="28575">
            <a:solidFill>
              <a:srgbClr val="FF00FF"/>
            </a:solidFill>
            <a:round/>
            <a:tailEnd type="arrow" w="med" len="lg"/>
          </a:ln>
        </p:spPr>
        <p:txBody>
          <a:bodyPr wrap="none"/>
          <a:lstStyle/>
          <a:p>
            <a:endParaRPr lang="zh-CN" altLang="en-US"/>
          </a:p>
        </p:txBody>
      </p:sp>
      <p:sp>
        <p:nvSpPr>
          <p:cNvPr id="116" name="Line 19"/>
          <p:cNvSpPr>
            <a:spLocks noChangeShapeType="1"/>
          </p:cNvSpPr>
          <p:nvPr/>
        </p:nvSpPr>
        <p:spPr bwMode="auto">
          <a:xfrm>
            <a:off x="1441428" y="4949836"/>
            <a:ext cx="0" cy="431800"/>
          </a:xfrm>
          <a:prstGeom prst="line">
            <a:avLst/>
          </a:prstGeom>
          <a:noFill/>
          <a:ln w="28575">
            <a:solidFill>
              <a:srgbClr val="FF0000"/>
            </a:solidFill>
            <a:prstDash val="sysDash"/>
            <a:round/>
            <a:headEnd type="arrow"/>
            <a:tailEnd type="none" w="med" len="lg"/>
          </a:ln>
        </p:spPr>
        <p:txBody>
          <a:bodyPr wrap="none"/>
          <a:lstStyle/>
          <a:p>
            <a:endParaRPr lang="zh-CN" altLang="en-US"/>
          </a:p>
        </p:txBody>
      </p:sp>
      <p:sp>
        <p:nvSpPr>
          <p:cNvPr id="117" name="Line 14"/>
          <p:cNvSpPr>
            <a:spLocks noChangeShapeType="1"/>
          </p:cNvSpPr>
          <p:nvPr/>
        </p:nvSpPr>
        <p:spPr bwMode="auto">
          <a:xfrm>
            <a:off x="1731946" y="4799022"/>
            <a:ext cx="503238" cy="0"/>
          </a:xfrm>
          <a:prstGeom prst="line">
            <a:avLst/>
          </a:prstGeom>
          <a:noFill/>
          <a:ln w="28575">
            <a:solidFill>
              <a:srgbClr val="FF0000"/>
            </a:solidFill>
            <a:prstDash val="sysDash"/>
            <a:round/>
            <a:tailEnd type="arrow" w="med" len="lg"/>
          </a:ln>
        </p:spPr>
        <p:txBody>
          <a:bodyPr wrap="none"/>
          <a:lstStyle/>
          <a:p>
            <a:endParaRPr lang="zh-CN" altLang="en-US"/>
          </a:p>
        </p:txBody>
      </p:sp>
      <p:sp>
        <p:nvSpPr>
          <p:cNvPr id="118" name="Line 17"/>
          <p:cNvSpPr>
            <a:spLocks noChangeShapeType="1"/>
          </p:cNvSpPr>
          <p:nvPr/>
        </p:nvSpPr>
        <p:spPr bwMode="auto">
          <a:xfrm>
            <a:off x="1701780" y="4038605"/>
            <a:ext cx="584204" cy="533404"/>
          </a:xfrm>
          <a:prstGeom prst="line">
            <a:avLst/>
          </a:prstGeom>
          <a:noFill/>
          <a:ln w="28575">
            <a:solidFill>
              <a:srgbClr val="FF0000"/>
            </a:solidFill>
            <a:prstDash val="sysDash"/>
            <a:round/>
            <a:headEnd type="arrow"/>
            <a:tailEnd type="none" w="med" len="lg"/>
          </a:ln>
        </p:spPr>
        <p:txBody>
          <a:bodyPr wrap="none"/>
          <a:lstStyle/>
          <a:p>
            <a:endParaRPr lang="zh-CN" altLang="en-US"/>
          </a:p>
        </p:txBody>
      </p:sp>
      <p:sp>
        <p:nvSpPr>
          <p:cNvPr id="119" name="Freeform 12"/>
          <p:cNvSpPr/>
          <p:nvPr/>
        </p:nvSpPr>
        <p:spPr bwMode="auto">
          <a:xfrm>
            <a:off x="709586" y="4000504"/>
            <a:ext cx="630238" cy="588963"/>
          </a:xfrm>
          <a:custGeom>
            <a:avLst/>
            <a:gdLst>
              <a:gd name="T0" fmla="*/ 0 w 397"/>
              <a:gd name="T1" fmla="*/ 371 h 371"/>
              <a:gd name="T2" fmla="*/ 397 w 397"/>
              <a:gd name="T3" fmla="*/ 0 h 371"/>
              <a:gd name="T4" fmla="*/ 0 60000 65536"/>
              <a:gd name="T5" fmla="*/ 0 60000 65536"/>
              <a:gd name="T6" fmla="*/ 0 w 397"/>
              <a:gd name="T7" fmla="*/ 0 h 371"/>
              <a:gd name="T8" fmla="*/ 397 w 397"/>
              <a:gd name="T9" fmla="*/ 371 h 371"/>
            </a:gdLst>
            <a:ahLst/>
            <a:cxnLst>
              <a:cxn ang="T4">
                <a:pos x="T0" y="T1"/>
              </a:cxn>
              <a:cxn ang="T5">
                <a:pos x="T2" y="T3"/>
              </a:cxn>
            </a:cxnLst>
            <a:rect l="T6" t="T7" r="T8" b="T9"/>
            <a:pathLst>
              <a:path w="397" h="371">
                <a:moveTo>
                  <a:pt x="0" y="371"/>
                </a:moveTo>
                <a:lnTo>
                  <a:pt x="397" y="0"/>
                </a:lnTo>
              </a:path>
            </a:pathLst>
          </a:custGeom>
          <a:noFill/>
          <a:ln w="28575">
            <a:solidFill>
              <a:srgbClr val="FF0000"/>
            </a:solidFill>
            <a:prstDash val="sysDash"/>
            <a:round/>
            <a:headEnd type="arrow"/>
            <a:tailEnd type="none" w="med" len="lg"/>
          </a:ln>
        </p:spPr>
        <p:txBody>
          <a:bodyPr wrap="none"/>
          <a:lstStyle/>
          <a:p>
            <a:endParaRPr lang="zh-CN" altLang="en-US"/>
          </a:p>
        </p:txBody>
      </p:sp>
      <p:sp>
        <p:nvSpPr>
          <p:cNvPr id="120" name="Oval 7"/>
          <p:cNvSpPr>
            <a:spLocks noChangeArrowheads="1"/>
          </p:cNvSpPr>
          <p:nvPr/>
        </p:nvSpPr>
        <p:spPr bwMode="auto">
          <a:xfrm>
            <a:off x="1289036" y="4506914"/>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121" name="Oval 8"/>
          <p:cNvSpPr>
            <a:spLocks noChangeArrowheads="1"/>
          </p:cNvSpPr>
          <p:nvPr/>
        </p:nvSpPr>
        <p:spPr bwMode="auto">
          <a:xfrm>
            <a:off x="352411" y="4506914"/>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2</a:t>
            </a:r>
          </a:p>
        </p:txBody>
      </p:sp>
      <p:sp>
        <p:nvSpPr>
          <p:cNvPr id="122" name="Oval 9"/>
          <p:cNvSpPr>
            <a:spLocks noChangeArrowheads="1"/>
          </p:cNvSpPr>
          <p:nvPr/>
        </p:nvSpPr>
        <p:spPr bwMode="auto">
          <a:xfrm>
            <a:off x="2224074" y="4506914"/>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123" name="Oval 10"/>
          <p:cNvSpPr>
            <a:spLocks noChangeArrowheads="1"/>
          </p:cNvSpPr>
          <p:nvPr/>
        </p:nvSpPr>
        <p:spPr bwMode="auto">
          <a:xfrm>
            <a:off x="1289036" y="3643314"/>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124" name="Oval 11"/>
          <p:cNvSpPr>
            <a:spLocks noChangeArrowheads="1"/>
          </p:cNvSpPr>
          <p:nvPr/>
        </p:nvSpPr>
        <p:spPr bwMode="auto">
          <a:xfrm>
            <a:off x="1289036" y="5370514"/>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grpSp>
        <p:nvGrpSpPr>
          <p:cNvPr id="127" name="组合 126"/>
          <p:cNvGrpSpPr/>
          <p:nvPr/>
        </p:nvGrpSpPr>
        <p:grpSpPr>
          <a:xfrm>
            <a:off x="2214546" y="5286388"/>
            <a:ext cx="6357982" cy="747417"/>
            <a:chOff x="2214546" y="5286388"/>
            <a:chExt cx="6357982" cy="747417"/>
          </a:xfrm>
        </p:grpSpPr>
        <p:sp>
          <p:nvSpPr>
            <p:cNvPr id="125" name="TextBox 124"/>
            <p:cNvSpPr txBox="1"/>
            <p:nvPr/>
          </p:nvSpPr>
          <p:spPr>
            <a:xfrm>
              <a:off x="2214546" y="5572140"/>
              <a:ext cx="6357982" cy="461665"/>
            </a:xfrm>
            <a:prstGeom prst="rect">
              <a:avLst/>
            </a:prstGeom>
            <a:noFill/>
          </p:spPr>
          <p:txBody>
            <a:bodyPr wrap="square" rtlCol="0">
              <a:spAutoFit/>
            </a:bodyPr>
            <a:lstStyle/>
            <a:p>
              <a:pPr algn="l"/>
              <a:r>
                <a:rPr lang="en-US" altLang="zh-CN" smtClean="0">
                  <a:solidFill>
                    <a:srgbClr val="FF0000"/>
                  </a:solidFill>
                  <a:ea typeface="楷体" panose="02010609060101010101" pitchFamily="49" charset="-122"/>
                  <a:cs typeface="Times New Roman" panose="02020603050405020304" pitchFamily="18" charset="0"/>
                </a:rPr>
                <a:t>DFS</a:t>
              </a:r>
              <a:r>
                <a:rPr lang="zh-CN" altLang="en-US" smtClean="0">
                  <a:solidFill>
                    <a:srgbClr val="FF0000"/>
                  </a:solidFill>
                  <a:ea typeface="楷体" panose="02010609060101010101" pitchFamily="49" charset="-122"/>
                  <a:cs typeface="Times New Roman" panose="02020603050405020304" pitchFamily="18" charset="0"/>
                </a:rPr>
                <a:t>思路：</a:t>
              </a:r>
              <a:r>
                <a:rPr lang="zh-CN" altLang="en-US" smtClean="0">
                  <a:solidFill>
                    <a:srgbClr val="0000FF"/>
                  </a:solidFill>
                  <a:latin typeface="楷体" panose="02010609060101010101" pitchFamily="49" charset="-122"/>
                  <a:ea typeface="楷体" panose="02010609060101010101" pitchFamily="49" charset="-122"/>
                </a:rPr>
                <a:t>距离初始顶点</a:t>
              </a:r>
              <a:r>
                <a:rPr lang="zh-CN" altLang="en-US" smtClean="0">
                  <a:solidFill>
                    <a:srgbClr val="FF00FF"/>
                  </a:solidFill>
                  <a:latin typeface="楷体" panose="02010609060101010101" pitchFamily="49" charset="-122"/>
                  <a:ea typeface="楷体" panose="02010609060101010101" pitchFamily="49" charset="-122"/>
                </a:rPr>
                <a:t>越远越优先</a:t>
              </a:r>
              <a:r>
                <a:rPr lang="zh-CN" altLang="en-US" smtClean="0">
                  <a:solidFill>
                    <a:srgbClr val="0000FF"/>
                  </a:solidFill>
                  <a:latin typeface="楷体" panose="02010609060101010101" pitchFamily="49" charset="-122"/>
                  <a:ea typeface="楷体" panose="02010609060101010101" pitchFamily="49" charset="-122"/>
                </a:rPr>
                <a:t>访问！</a:t>
              </a:r>
              <a:endParaRPr lang="zh-CN" altLang="en-US" dirty="0">
                <a:solidFill>
                  <a:srgbClr val="FF0000"/>
                </a:solidFill>
                <a:ea typeface="楷体" panose="02010609060101010101" pitchFamily="49" charset="-122"/>
                <a:cs typeface="Times New Roman" panose="02020603050405020304" pitchFamily="18" charset="0"/>
              </a:endParaRPr>
            </a:p>
          </p:txBody>
        </p:sp>
        <p:sp>
          <p:nvSpPr>
            <p:cNvPr id="126" name="下箭头 125"/>
            <p:cNvSpPr/>
            <p:nvPr/>
          </p:nvSpPr>
          <p:spPr>
            <a:xfrm>
              <a:off x="4572000" y="5286388"/>
              <a:ext cx="142876" cy="285752"/>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128" name="左弧形箭头 127"/>
          <p:cNvSpPr/>
          <p:nvPr/>
        </p:nvSpPr>
        <p:spPr>
          <a:xfrm>
            <a:off x="428596" y="3357562"/>
            <a:ext cx="285752" cy="642942"/>
          </a:xfrm>
          <a:prstGeom prst="curv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54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8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8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88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88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388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883"/>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nodeType="afterEffect">
                                  <p:stCondLst>
                                    <p:cond delay="0"/>
                                  </p:stCondLst>
                                  <p:childTnLst>
                                    <p:set>
                                      <p:cBhvr>
                                        <p:cTn id="81"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78" grpId="0"/>
      <p:bldP spid="33879" grpId="0"/>
      <p:bldP spid="33880" grpId="0"/>
      <p:bldP spid="33881" grpId="0"/>
      <p:bldP spid="33882" grpId="0"/>
      <p:bldP spid="33883" grpId="0"/>
      <p:bldP spid="112" grpId="0" bldLvl="0" animBg="1"/>
      <p:bldP spid="113" grpId="0" bldLvl="0" animBg="1"/>
      <p:bldP spid="114" grpId="0" bldLvl="0" animBg="1"/>
      <p:bldP spid="115" grpId="0" bldLvl="0" animBg="1"/>
      <p:bldP spid="116" grpId="0" bldLvl="0" animBg="1"/>
      <p:bldP spid="117" grpId="0" bldLvl="0" animBg="1"/>
      <p:bldP spid="118" grpId="0" bldLvl="0" animBg="1"/>
      <p:bldP spid="119" grpId="0" bldLvl="0" animBg="1"/>
      <p:bldP spid="120" grpId="0" bldLvl="0" animBg="1"/>
      <p:bldP spid="121" grpId="0" bldLvl="0" animBg="1"/>
      <p:bldP spid="122" grpId="0" bldLvl="0" animBg="1"/>
      <p:bldP spid="123" grpId="0" bldLvl="0" animBg="1"/>
      <p:bldP spid="124"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451485" y="1218248"/>
            <a:ext cx="7920038" cy="1286845"/>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tIns="180000" bIns="180000">
            <a:spAutoFit/>
          </a:bodyPr>
          <a:lstStyle/>
          <a:p>
            <a:pPr algn="l">
              <a:spcBef>
                <a:spcPct val="50000"/>
              </a:spcBef>
            </a:pPr>
            <a:r>
              <a:rPr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p>
          <a:p>
            <a:pPr algn="l">
              <a:spcBef>
                <a:spcPct val="50000"/>
              </a:spcBef>
            </a:pPr>
            <a:r>
              <a:rPr lang="zh-CN" altLang="en-US" dirty="0">
                <a:ea typeface="楷体" panose="02010609060101010101" pitchFamily="49" charset="-122"/>
                <a:cs typeface="Times New Roman" panose="02020603050405020304" pitchFamily="18" charset="0"/>
              </a:rPr>
              <a:t>　　</a:t>
            </a:r>
            <a:r>
              <a:rPr lang="zh-CN" altLang="en-US"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用栈求解</a:t>
            </a:r>
            <a:r>
              <a:rPr lang="zh-CN" altLang="en-US">
                <a:solidFill>
                  <a:srgbClr val="0000CC"/>
                </a:solidFill>
                <a:latin typeface="Times New Roman" panose="02020603050405020304" pitchFamily="18" charset="0"/>
                <a:ea typeface="楷体" panose="02010609060101010101" pitchFamily="49" charset="-122"/>
                <a:cs typeface="Times New Roman" panose="02020603050405020304" pitchFamily="18" charset="0"/>
              </a:rPr>
              <a:t>迷宫</a:t>
            </a:r>
            <a:r>
              <a:rPr lang="zh-CN" altLang="en-US"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问题，与</a:t>
            </a:r>
            <a:r>
              <a:rPr lang="en-US" altLang="zh-CN" dirty="0" err="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DFS</a:t>
            </a:r>
            <a:r>
              <a:rPr lang="zh-CN" altLang="en-US"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算法有什么关联？</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55</a:t>
            </a:fld>
            <a:endParaRPr lang="en-US" altLang="zh-C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descr="羊皮纸"/>
          <p:cNvSpPr txBox="1">
            <a:spLocks noChangeArrowheads="1"/>
          </p:cNvSpPr>
          <p:nvPr/>
        </p:nvSpPr>
        <p:spPr bwMode="auto">
          <a:xfrm>
            <a:off x="785786" y="1571612"/>
            <a:ext cx="7667652" cy="2791121"/>
          </a:xfrm>
          <a:prstGeom prst="rect">
            <a:avLst/>
          </a:prstGeom>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just">
              <a:lnSpc>
                <a:spcPct val="110000"/>
              </a:lnSpc>
              <a:spcBef>
                <a:spcPct val="50000"/>
              </a:spcBef>
              <a:defRPr/>
            </a:pPr>
            <a:r>
              <a:rPr kumimoji="1" lang="zh-CN" altLang="en-US" sz="2200" dirty="0">
                <a:ea typeface="楷体" panose="02010609060101010101" pitchFamily="49" charset="-122"/>
                <a:cs typeface="Times New Roman" panose="02020603050405020304" pitchFamily="18" charset="0"/>
              </a:rPr>
              <a:t>　　</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）访问初始</a:t>
            </a:r>
            <a:r>
              <a:rPr kumimoji="1" lang="zh-CN" altLang="en-US" sz="22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点</a:t>
            </a:r>
            <a:r>
              <a:rPr kumimoji="1" lang="en-US" altLang="zh-CN" sz="2200" i="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，接着</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访问</a:t>
            </a:r>
            <a:r>
              <a:rPr kumimoji="1" lang="en-US" altLang="zh-CN" sz="2200" i="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的所有未被访问过的邻接</a:t>
            </a:r>
            <a:r>
              <a:rPr kumimoji="1" lang="zh-CN" altLang="en-US" sz="22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点</a:t>
            </a:r>
            <a:r>
              <a:rPr kumimoji="1" lang="en-US" altLang="zh-CN" sz="22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200" baseline="-30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200" baseline="-30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200" i="1" baseline="-30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t</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p>
          <a:p>
            <a:pPr algn="just">
              <a:lnSpc>
                <a:spcPct val="110000"/>
              </a:lnSpc>
              <a:spcBef>
                <a:spcPct val="50000"/>
              </a:spcBef>
              <a:defRPr/>
            </a:pP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按照</a:t>
            </a:r>
            <a:r>
              <a:rPr kumimoji="1" lang="en-US" altLang="zh-CN" sz="22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200" baseline="-30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200" baseline="-30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2</a:t>
            </a:r>
            <a:r>
              <a:rPr kumimoji="1" lang="zh-CN" altLang="en-US"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200"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en-US" altLang="zh-CN" sz="2200" i="1" baseline="-30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t</a:t>
            </a:r>
            <a:r>
              <a:rPr kumimoji="1" lang="zh-CN" altLang="en-US" sz="22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的</a:t>
            </a:r>
            <a:r>
              <a:rPr kumimoji="1" lang="zh-CN" altLang="en-US"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次序，访问</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每一个顶点的所有未被访问过的邻接点。　　　</a:t>
            </a:r>
          </a:p>
          <a:p>
            <a:pPr algn="just">
              <a:lnSpc>
                <a:spcPct val="110000"/>
              </a:lnSpc>
              <a:spcBef>
                <a:spcPct val="50000"/>
              </a:spcBef>
              <a:defRPr/>
            </a:pP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依次</a:t>
            </a:r>
            <a:r>
              <a:rPr kumimoji="1" lang="zh-CN" altLang="en-US"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类推，直到</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图中所有和初始点</a:t>
            </a:r>
            <a:r>
              <a:rPr kumimoji="1" lang="en-US" altLang="zh-CN" sz="2200" i="1"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有路径相通的顶点都被访问过为止。     </a:t>
            </a:r>
            <a:r>
              <a:rPr kumimoji="1"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8197" name="Text Box 5" descr="再生纸"/>
          <p:cNvSpPr txBox="1">
            <a:spLocks noChangeArrowheads="1"/>
          </p:cNvSpPr>
          <p:nvPr/>
        </p:nvSpPr>
        <p:spPr bwMode="auto">
          <a:xfrm>
            <a:off x="571472" y="285728"/>
            <a:ext cx="4318001" cy="519112"/>
          </a:xfrm>
          <a:prstGeom prst="rect">
            <a:avLst/>
          </a:prstGeom>
          <a:ln>
            <a:noFill/>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kumimoji="1" lang="en-US" altLang="zh-CN" sz="2800" dirty="0">
                <a:solidFill>
                  <a:srgbClr val="FF3300"/>
                </a:solidFill>
                <a:latin typeface="Times New Roman" panose="02020603050405020304" pitchFamily="18" charset="0"/>
                <a:ea typeface="隶书" pitchFamily="49" charset="-122"/>
                <a:cs typeface="Times New Roman" panose="02020603050405020304" pitchFamily="18" charset="0"/>
              </a:rPr>
              <a:t>8.3.3 </a:t>
            </a:r>
            <a:r>
              <a:rPr kumimoji="1" lang="en-US" altLang="zh-CN" sz="2800" dirty="0" smtClean="0">
                <a:solidFill>
                  <a:srgbClr val="FF3300"/>
                </a:solidFill>
                <a:latin typeface="Times New Roman" panose="02020603050405020304" pitchFamily="18" charset="0"/>
                <a:ea typeface="隶书" pitchFamily="49" charset="-122"/>
                <a:cs typeface="Times New Roman" panose="02020603050405020304" pitchFamily="18" charset="0"/>
              </a:rPr>
              <a:t>  </a:t>
            </a:r>
            <a:r>
              <a:rPr kumimoji="1" lang="zh-CN" altLang="en-US" sz="2800" dirty="0">
                <a:solidFill>
                  <a:srgbClr val="FF3300"/>
                </a:solidFill>
                <a:latin typeface="Times New Roman" panose="02020603050405020304" pitchFamily="18" charset="0"/>
                <a:ea typeface="隶书" pitchFamily="49" charset="-122"/>
                <a:cs typeface="Times New Roman" panose="02020603050405020304" pitchFamily="18" charset="0"/>
              </a:rPr>
              <a:t>广度</a:t>
            </a:r>
            <a:r>
              <a:rPr kumimoji="1" lang="zh-CN" altLang="en-US" sz="2800" dirty="0" smtClean="0">
                <a:solidFill>
                  <a:srgbClr val="FF3300"/>
                </a:solidFill>
                <a:latin typeface="Times New Roman" panose="02020603050405020304" pitchFamily="18" charset="0"/>
                <a:ea typeface="隶书" pitchFamily="49" charset="-122"/>
                <a:cs typeface="Times New Roman" panose="02020603050405020304" pitchFamily="18" charset="0"/>
              </a:rPr>
              <a:t>优先遍历算法</a:t>
            </a:r>
            <a:endParaRPr lang="zh-CN" altLang="en-US" sz="2800" b="0" dirty="0">
              <a:solidFill>
                <a:schemeClr val="tx1"/>
              </a:solidFill>
              <a:latin typeface="Times New Roman" panose="02020603050405020304" pitchFamily="18" charset="0"/>
              <a:ea typeface="隶书" pitchFamily="49" charset="-122"/>
              <a:cs typeface="Times New Roman" panose="02020603050405020304" pitchFamily="18" charset="0"/>
            </a:endParaRPr>
          </a:p>
        </p:txBody>
      </p:sp>
      <p:sp>
        <p:nvSpPr>
          <p:cNvPr id="6" name="TextBox 5"/>
          <p:cNvSpPr txBox="1"/>
          <p:nvPr/>
        </p:nvSpPr>
        <p:spPr>
          <a:xfrm>
            <a:off x="714348" y="1071546"/>
            <a:ext cx="4572032" cy="461665"/>
          </a:xfrm>
          <a:prstGeom prst="rect">
            <a:avLst/>
          </a:prstGeom>
          <a:noFill/>
        </p:spPr>
        <p:txBody>
          <a:bodyPr wrap="square" rtlCol="0">
            <a:spAutoFit/>
          </a:bodyPr>
          <a:lstStyle/>
          <a:p>
            <a:pPr algn="l"/>
            <a:r>
              <a:rPr kumimoji="1" lang="zh-CN" altLang="en-US" dirty="0" smtClean="0">
                <a:ea typeface="楷体" panose="02010609060101010101" pitchFamily="49" charset="-122"/>
                <a:cs typeface="Times New Roman" panose="02020603050405020304" pitchFamily="18" charset="0"/>
              </a:rPr>
              <a:t>广度优先遍历</a:t>
            </a:r>
            <a:r>
              <a:rPr kumimoji="1" lang="zh-CN" altLang="en-US" smtClean="0">
                <a:ea typeface="楷体" panose="02010609060101010101" pitchFamily="49" charset="-122"/>
                <a:cs typeface="Times New Roman" panose="02020603050405020304" pitchFamily="18" charset="0"/>
              </a:rPr>
              <a:t>的过程：</a:t>
            </a:r>
            <a:endParaRPr lang="zh-CN" altLang="en-US" dirty="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56</a:t>
            </a:fld>
            <a:endParaRPr lang="en-US" altLang="zh-C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714356"/>
            <a:ext cx="7500990" cy="430887"/>
          </a:xfrm>
          <a:prstGeom prst="rect">
            <a:avLst/>
          </a:prstGeom>
          <a:noFill/>
        </p:spPr>
        <p:txBody>
          <a:bodyPr wrap="square" rtlCol="0">
            <a:spAutoFit/>
          </a:bodyPr>
          <a:lstStyle/>
          <a:p>
            <a:pPr marL="457200" indent="-457200" algn="l">
              <a:buBlip>
                <a:blip r:embed="rId2"/>
              </a:buBlip>
            </a:pPr>
            <a:r>
              <a:rPr kumimoji="1" lang="zh-CN" altLang="en-US" sz="2200" dirty="0" smtClean="0">
                <a:latin typeface="楷体" panose="02010609060101010101" pitchFamily="49" charset="-122"/>
                <a:ea typeface="楷体" panose="02010609060101010101" pitchFamily="49" charset="-122"/>
              </a:rPr>
              <a:t>广度优先搜索遍历体现先进先出</a:t>
            </a:r>
            <a:r>
              <a:rPr kumimoji="1" lang="zh-CN" altLang="en-US" sz="2200" smtClean="0">
                <a:latin typeface="楷体" panose="02010609060101010101" pitchFamily="49" charset="-122"/>
                <a:ea typeface="楷体" panose="02010609060101010101" pitchFamily="49" charset="-122"/>
              </a:rPr>
              <a:t>的特点，用</a:t>
            </a:r>
            <a:r>
              <a:rPr kumimoji="1" lang="zh-CN" altLang="en-US" sz="2200" dirty="0" smtClean="0">
                <a:latin typeface="楷体" panose="02010609060101010101" pitchFamily="49" charset="-122"/>
                <a:ea typeface="楷体" panose="02010609060101010101" pitchFamily="49" charset="-122"/>
              </a:rPr>
              <a:t>队列实现。</a:t>
            </a:r>
            <a:endParaRPr lang="zh-CN" altLang="en-US" sz="2200" dirty="0">
              <a:latin typeface="楷体" panose="02010609060101010101" pitchFamily="49" charset="-122"/>
              <a:ea typeface="楷体" panose="02010609060101010101" pitchFamily="49" charset="-122"/>
            </a:endParaRPr>
          </a:p>
        </p:txBody>
      </p:sp>
      <p:sp>
        <p:nvSpPr>
          <p:cNvPr id="8" name="TextBox 7"/>
          <p:cNvSpPr txBox="1"/>
          <p:nvPr/>
        </p:nvSpPr>
        <p:spPr>
          <a:xfrm>
            <a:off x="428596" y="142852"/>
            <a:ext cx="2571768" cy="461665"/>
          </a:xfrm>
          <a:prstGeom prst="rect">
            <a:avLst/>
          </a:prstGeom>
          <a:noFill/>
        </p:spPr>
        <p:txBody>
          <a:bodyPr wrap="square" rtlCol="0">
            <a:spAutoFit/>
          </a:bodyPr>
          <a:lstStyle/>
          <a:p>
            <a:pPr algn="l"/>
            <a:r>
              <a:rPr lang="zh-CN" altLang="en-US" dirty="0" smtClean="0">
                <a:solidFill>
                  <a:srgbClr val="FF0000"/>
                </a:solidFill>
                <a:latin typeface="黑体" panose="02010609060101010101" pitchFamily="49" charset="-122"/>
                <a:ea typeface="黑体" panose="02010609060101010101" pitchFamily="49" charset="-122"/>
              </a:rPr>
              <a:t>算法设计思路：</a:t>
            </a:r>
            <a:endParaRPr lang="zh-CN" altLang="en-US" dirty="0">
              <a:solidFill>
                <a:srgbClr val="FF0000"/>
              </a:solidFill>
              <a:latin typeface="黑体" panose="02010609060101010101" pitchFamily="49" charset="-122"/>
              <a:ea typeface="黑体" panose="02010609060101010101" pitchFamily="49" charset="-122"/>
            </a:endParaRPr>
          </a:p>
        </p:txBody>
      </p:sp>
      <p:grpSp>
        <p:nvGrpSpPr>
          <p:cNvPr id="39" name="组合 38"/>
          <p:cNvGrpSpPr/>
          <p:nvPr/>
        </p:nvGrpSpPr>
        <p:grpSpPr>
          <a:xfrm>
            <a:off x="357158" y="1500174"/>
            <a:ext cx="2374901" cy="2270156"/>
            <a:chOff x="2411413" y="1571612"/>
            <a:chExt cx="2374901" cy="2270156"/>
          </a:xfrm>
        </p:grpSpPr>
        <p:grpSp>
          <p:nvGrpSpPr>
            <p:cNvPr id="9" name="组合 4"/>
            <p:cNvGrpSpPr/>
            <p:nvPr/>
          </p:nvGrpSpPr>
          <p:grpSpPr>
            <a:xfrm>
              <a:off x="2411413" y="1682768"/>
              <a:ext cx="2303463" cy="2159000"/>
              <a:chOff x="2714612" y="1341438"/>
              <a:chExt cx="2303463" cy="2159000"/>
            </a:xfrm>
          </p:grpSpPr>
          <p:sp>
            <p:nvSpPr>
              <p:cNvPr id="16" name="Oval 7"/>
              <p:cNvSpPr>
                <a:spLocks noChangeArrowheads="1"/>
              </p:cNvSpPr>
              <p:nvPr/>
            </p:nvSpPr>
            <p:spPr bwMode="auto">
              <a:xfrm>
                <a:off x="3651237" y="2205038"/>
                <a:ext cx="431800" cy="431800"/>
              </a:xfrm>
              <a:prstGeom prst="ellipse">
                <a:avLst/>
              </a:prstGeom>
              <a:ln>
                <a:tailEnd type="none" w="med" len="lg"/>
              </a:ln>
            </p:spPr>
            <p:style>
              <a:lnRef idx="1">
                <a:schemeClr val="accent5"/>
              </a:lnRef>
              <a:fillRef idx="3">
                <a:schemeClr val="accent5"/>
              </a:fillRef>
              <a:effectRef idx="2">
                <a:schemeClr val="accent5"/>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17" name="Oval 8"/>
              <p:cNvSpPr>
                <a:spLocks noChangeArrowheads="1"/>
              </p:cNvSpPr>
              <p:nvPr/>
            </p:nvSpPr>
            <p:spPr bwMode="auto">
              <a:xfrm>
                <a:off x="2714612" y="2205038"/>
                <a:ext cx="431800" cy="431800"/>
              </a:xfrm>
              <a:prstGeom prst="ellipse">
                <a:avLst/>
              </a:prstGeom>
              <a:ln>
                <a:tailEnd type="none" w="med" len="lg"/>
              </a:ln>
            </p:spPr>
            <p:style>
              <a:lnRef idx="1">
                <a:schemeClr val="accent5"/>
              </a:lnRef>
              <a:fillRef idx="3">
                <a:schemeClr val="accent5"/>
              </a:fillRef>
              <a:effectRef idx="2">
                <a:schemeClr val="accent5"/>
              </a:effectRef>
              <a:fontRef idx="minor">
                <a:schemeClr val="lt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18" name="Oval 9"/>
              <p:cNvSpPr>
                <a:spLocks noChangeArrowheads="1"/>
              </p:cNvSpPr>
              <p:nvPr/>
            </p:nvSpPr>
            <p:spPr bwMode="auto">
              <a:xfrm>
                <a:off x="4586275" y="2205038"/>
                <a:ext cx="431800" cy="431800"/>
              </a:xfrm>
              <a:prstGeom prst="ellipse">
                <a:avLst/>
              </a:prstGeom>
              <a:ln>
                <a:tailEnd type="none" w="med" len="lg"/>
              </a:ln>
            </p:spPr>
            <p:style>
              <a:lnRef idx="1">
                <a:schemeClr val="accent5"/>
              </a:lnRef>
              <a:fillRef idx="3">
                <a:schemeClr val="accent5"/>
              </a:fillRef>
              <a:effectRef idx="2">
                <a:schemeClr val="accent5"/>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19" name="Oval 10"/>
              <p:cNvSpPr>
                <a:spLocks noChangeArrowheads="1"/>
              </p:cNvSpPr>
              <p:nvPr/>
            </p:nvSpPr>
            <p:spPr bwMode="auto">
              <a:xfrm>
                <a:off x="3651237" y="1341438"/>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20" name="Oval 11"/>
              <p:cNvSpPr>
                <a:spLocks noChangeArrowheads="1"/>
              </p:cNvSpPr>
              <p:nvPr/>
            </p:nvSpPr>
            <p:spPr bwMode="auto">
              <a:xfrm>
                <a:off x="3651237" y="306863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21" name="Freeform 12"/>
              <p:cNvSpPr/>
              <p:nvPr/>
            </p:nvSpPr>
            <p:spPr bwMode="auto">
              <a:xfrm>
                <a:off x="3021000" y="1628776"/>
                <a:ext cx="630238" cy="588963"/>
              </a:xfrm>
              <a:custGeom>
                <a:avLst/>
                <a:gdLst>
                  <a:gd name="T0" fmla="*/ 0 w 397"/>
                  <a:gd name="T1" fmla="*/ 371 h 371"/>
                  <a:gd name="T2" fmla="*/ 397 w 397"/>
                  <a:gd name="T3" fmla="*/ 0 h 371"/>
                  <a:gd name="T4" fmla="*/ 0 60000 65536"/>
                  <a:gd name="T5" fmla="*/ 0 60000 65536"/>
                  <a:gd name="T6" fmla="*/ 0 w 397"/>
                  <a:gd name="T7" fmla="*/ 0 h 371"/>
                  <a:gd name="T8" fmla="*/ 397 w 397"/>
                  <a:gd name="T9" fmla="*/ 371 h 371"/>
                </a:gdLst>
                <a:ahLst/>
                <a:cxnLst>
                  <a:cxn ang="T4">
                    <a:pos x="T0" y="T1"/>
                  </a:cxn>
                  <a:cxn ang="T5">
                    <a:pos x="T2" y="T3"/>
                  </a:cxn>
                </a:cxnLst>
                <a:rect l="T6" t="T7" r="T8" b="T9"/>
                <a:pathLst>
                  <a:path w="397" h="371">
                    <a:moveTo>
                      <a:pt x="0" y="371"/>
                    </a:moveTo>
                    <a:lnTo>
                      <a:pt x="397" y="0"/>
                    </a:lnTo>
                  </a:path>
                </a:pathLst>
              </a:custGeom>
              <a:noFill/>
              <a:ln w="28575">
                <a:solidFill>
                  <a:srgbClr val="3333FF"/>
                </a:solidFill>
                <a:round/>
                <a:tailEnd type="none" w="med" len="lg"/>
              </a:ln>
            </p:spPr>
            <p:txBody>
              <a:bodyPr wrap="none"/>
              <a:lstStyle/>
              <a:p>
                <a:endParaRPr lang="zh-CN" altLang="en-US"/>
              </a:p>
            </p:txBody>
          </p:sp>
          <p:sp>
            <p:nvSpPr>
              <p:cNvPr id="22" name="Freeform 13"/>
              <p:cNvSpPr/>
              <p:nvPr/>
            </p:nvSpPr>
            <p:spPr bwMode="auto">
              <a:xfrm>
                <a:off x="3146412" y="2420938"/>
                <a:ext cx="503238" cy="1588"/>
              </a:xfrm>
              <a:custGeom>
                <a:avLst/>
                <a:gdLst>
                  <a:gd name="T0" fmla="*/ 0 w 317"/>
                  <a:gd name="T1" fmla="*/ 0 h 1"/>
                  <a:gd name="T2" fmla="*/ 317 w 317"/>
                  <a:gd name="T3" fmla="*/ 0 h 1"/>
                  <a:gd name="T4" fmla="*/ 0 60000 65536"/>
                  <a:gd name="T5" fmla="*/ 0 60000 65536"/>
                  <a:gd name="T6" fmla="*/ 0 w 317"/>
                  <a:gd name="T7" fmla="*/ 0 h 1"/>
                  <a:gd name="T8" fmla="*/ 317 w 317"/>
                  <a:gd name="T9" fmla="*/ 1 h 1"/>
                </a:gdLst>
                <a:ahLst/>
                <a:cxnLst>
                  <a:cxn ang="T4">
                    <a:pos x="T0" y="T1"/>
                  </a:cxn>
                  <a:cxn ang="T5">
                    <a:pos x="T2" y="T3"/>
                  </a:cxn>
                </a:cxnLst>
                <a:rect l="T6" t="T7" r="T8" b="T9"/>
                <a:pathLst>
                  <a:path w="317" h="1">
                    <a:moveTo>
                      <a:pt x="0" y="0"/>
                    </a:moveTo>
                    <a:lnTo>
                      <a:pt x="317" y="0"/>
                    </a:lnTo>
                  </a:path>
                </a:pathLst>
              </a:custGeom>
              <a:noFill/>
              <a:ln w="28575">
                <a:solidFill>
                  <a:srgbClr val="3333FF"/>
                </a:solidFill>
                <a:round/>
                <a:tailEnd type="none" w="med" len="lg"/>
              </a:ln>
            </p:spPr>
            <p:txBody>
              <a:bodyPr wrap="none"/>
              <a:lstStyle/>
              <a:p>
                <a:endParaRPr lang="zh-CN" altLang="en-US"/>
              </a:p>
            </p:txBody>
          </p:sp>
          <p:sp>
            <p:nvSpPr>
              <p:cNvPr id="23" name="Line 14"/>
              <p:cNvSpPr>
                <a:spLocks noChangeShapeType="1"/>
              </p:cNvSpPr>
              <p:nvPr/>
            </p:nvSpPr>
            <p:spPr bwMode="auto">
              <a:xfrm>
                <a:off x="4083037" y="2420938"/>
                <a:ext cx="503238" cy="0"/>
              </a:xfrm>
              <a:prstGeom prst="line">
                <a:avLst/>
              </a:prstGeom>
              <a:noFill/>
              <a:ln w="28575">
                <a:solidFill>
                  <a:srgbClr val="3333FF"/>
                </a:solidFill>
                <a:round/>
                <a:tailEnd type="none" w="med" len="lg"/>
              </a:ln>
            </p:spPr>
            <p:txBody>
              <a:bodyPr wrap="none"/>
              <a:lstStyle/>
              <a:p>
                <a:endParaRPr lang="zh-CN" altLang="en-US"/>
              </a:p>
            </p:txBody>
          </p:sp>
          <p:sp>
            <p:nvSpPr>
              <p:cNvPr id="24" name="Freeform 15"/>
              <p:cNvSpPr/>
              <p:nvPr/>
            </p:nvSpPr>
            <p:spPr bwMode="auto">
              <a:xfrm>
                <a:off x="3027350" y="2611438"/>
                <a:ext cx="623888" cy="601663"/>
              </a:xfrm>
              <a:custGeom>
                <a:avLst/>
                <a:gdLst>
                  <a:gd name="T0" fmla="*/ 0 w 393"/>
                  <a:gd name="T1" fmla="*/ 0 h 379"/>
                  <a:gd name="T2" fmla="*/ 393 w 393"/>
                  <a:gd name="T3" fmla="*/ 379 h 379"/>
                  <a:gd name="T4" fmla="*/ 0 60000 65536"/>
                  <a:gd name="T5" fmla="*/ 0 60000 65536"/>
                  <a:gd name="T6" fmla="*/ 0 w 393"/>
                  <a:gd name="T7" fmla="*/ 0 h 379"/>
                  <a:gd name="T8" fmla="*/ 393 w 393"/>
                  <a:gd name="T9" fmla="*/ 379 h 379"/>
                </a:gdLst>
                <a:ahLst/>
                <a:cxnLst>
                  <a:cxn ang="T4">
                    <a:pos x="T0" y="T1"/>
                  </a:cxn>
                  <a:cxn ang="T5">
                    <a:pos x="T2" y="T3"/>
                  </a:cxn>
                </a:cxnLst>
                <a:rect l="T6" t="T7" r="T8" b="T9"/>
                <a:pathLst>
                  <a:path w="393" h="379">
                    <a:moveTo>
                      <a:pt x="0" y="0"/>
                    </a:moveTo>
                    <a:lnTo>
                      <a:pt x="393" y="379"/>
                    </a:lnTo>
                  </a:path>
                </a:pathLst>
              </a:custGeom>
              <a:noFill/>
              <a:ln w="28575">
                <a:solidFill>
                  <a:srgbClr val="3333FF"/>
                </a:solidFill>
                <a:round/>
                <a:tailEnd type="none" w="med" len="lg"/>
              </a:ln>
            </p:spPr>
            <p:txBody>
              <a:bodyPr wrap="none"/>
              <a:lstStyle/>
              <a:p>
                <a:endParaRPr lang="zh-CN" altLang="en-US"/>
              </a:p>
            </p:txBody>
          </p:sp>
          <p:sp>
            <p:nvSpPr>
              <p:cNvPr id="25" name="Line 17"/>
              <p:cNvSpPr>
                <a:spLocks noChangeShapeType="1"/>
              </p:cNvSpPr>
              <p:nvPr/>
            </p:nvSpPr>
            <p:spPr bwMode="auto">
              <a:xfrm>
                <a:off x="4083037" y="1628776"/>
                <a:ext cx="647700" cy="576263"/>
              </a:xfrm>
              <a:prstGeom prst="line">
                <a:avLst/>
              </a:prstGeom>
              <a:noFill/>
              <a:ln w="28575">
                <a:solidFill>
                  <a:srgbClr val="3333FF"/>
                </a:solidFill>
                <a:round/>
                <a:tailEnd type="none" w="med" len="lg"/>
              </a:ln>
            </p:spPr>
            <p:txBody>
              <a:bodyPr wrap="none"/>
              <a:lstStyle/>
              <a:p>
                <a:endParaRPr lang="zh-CN" altLang="en-US"/>
              </a:p>
            </p:txBody>
          </p:sp>
          <p:sp>
            <p:nvSpPr>
              <p:cNvPr id="26" name="Freeform 18"/>
              <p:cNvSpPr/>
              <p:nvPr/>
            </p:nvSpPr>
            <p:spPr bwMode="auto">
              <a:xfrm>
                <a:off x="4083037" y="2611438"/>
                <a:ext cx="620713" cy="603250"/>
              </a:xfrm>
              <a:custGeom>
                <a:avLst/>
                <a:gdLst>
                  <a:gd name="T0" fmla="*/ 0 w 391"/>
                  <a:gd name="T1" fmla="*/ 380 h 380"/>
                  <a:gd name="T2" fmla="*/ 391 w 391"/>
                  <a:gd name="T3" fmla="*/ 0 h 380"/>
                  <a:gd name="T4" fmla="*/ 0 60000 65536"/>
                  <a:gd name="T5" fmla="*/ 0 60000 65536"/>
                  <a:gd name="T6" fmla="*/ 0 w 391"/>
                  <a:gd name="T7" fmla="*/ 0 h 380"/>
                  <a:gd name="T8" fmla="*/ 391 w 391"/>
                  <a:gd name="T9" fmla="*/ 380 h 380"/>
                </a:gdLst>
                <a:ahLst/>
                <a:cxnLst>
                  <a:cxn ang="T4">
                    <a:pos x="T0" y="T1"/>
                  </a:cxn>
                  <a:cxn ang="T5">
                    <a:pos x="T2" y="T3"/>
                  </a:cxn>
                </a:cxnLst>
                <a:rect l="T6" t="T7" r="T8" b="T9"/>
                <a:pathLst>
                  <a:path w="391" h="380">
                    <a:moveTo>
                      <a:pt x="0" y="380"/>
                    </a:moveTo>
                    <a:lnTo>
                      <a:pt x="391" y="0"/>
                    </a:lnTo>
                  </a:path>
                </a:pathLst>
              </a:custGeom>
              <a:noFill/>
              <a:ln w="28575">
                <a:solidFill>
                  <a:srgbClr val="3333FF"/>
                </a:solidFill>
                <a:round/>
                <a:tailEnd type="none" w="med" len="lg"/>
              </a:ln>
            </p:spPr>
            <p:txBody>
              <a:bodyPr wrap="none"/>
              <a:lstStyle/>
              <a:p>
                <a:endParaRPr lang="zh-CN" altLang="en-US"/>
              </a:p>
            </p:txBody>
          </p:sp>
          <p:sp>
            <p:nvSpPr>
              <p:cNvPr id="27" name="Line 19"/>
              <p:cNvSpPr>
                <a:spLocks noChangeShapeType="1"/>
              </p:cNvSpPr>
              <p:nvPr/>
            </p:nvSpPr>
            <p:spPr bwMode="auto">
              <a:xfrm>
                <a:off x="3867137" y="2636838"/>
                <a:ext cx="0" cy="431800"/>
              </a:xfrm>
              <a:prstGeom prst="line">
                <a:avLst/>
              </a:prstGeom>
              <a:noFill/>
              <a:ln w="28575">
                <a:solidFill>
                  <a:srgbClr val="3333FF"/>
                </a:solidFill>
                <a:round/>
                <a:tailEnd type="none" w="med" len="lg"/>
              </a:ln>
            </p:spPr>
            <p:txBody>
              <a:bodyPr wrap="none"/>
              <a:lstStyle/>
              <a:p>
                <a:endParaRPr lang="zh-CN" altLang="en-US"/>
              </a:p>
            </p:txBody>
          </p:sp>
          <p:sp>
            <p:nvSpPr>
              <p:cNvPr id="28" name="Line 20"/>
              <p:cNvSpPr>
                <a:spLocks noChangeShapeType="1"/>
              </p:cNvSpPr>
              <p:nvPr/>
            </p:nvSpPr>
            <p:spPr bwMode="auto">
              <a:xfrm>
                <a:off x="3867137" y="1773238"/>
                <a:ext cx="0" cy="431800"/>
              </a:xfrm>
              <a:prstGeom prst="line">
                <a:avLst/>
              </a:prstGeom>
              <a:noFill/>
              <a:ln w="28575">
                <a:solidFill>
                  <a:srgbClr val="3333FF"/>
                </a:solidFill>
                <a:round/>
                <a:tailEnd type="none" w="med" len="lg"/>
              </a:ln>
            </p:spPr>
            <p:txBody>
              <a:bodyPr wrap="none"/>
              <a:lstStyle/>
              <a:p>
                <a:endParaRPr lang="zh-CN" altLang="en-US"/>
              </a:p>
            </p:txBody>
          </p:sp>
        </p:grpSp>
        <p:sp>
          <p:nvSpPr>
            <p:cNvPr id="33" name="TextBox 32"/>
            <p:cNvSpPr txBox="1"/>
            <p:nvPr/>
          </p:nvSpPr>
          <p:spPr>
            <a:xfrm>
              <a:off x="3714744" y="1571612"/>
              <a:ext cx="1071570" cy="400110"/>
            </a:xfrm>
            <a:prstGeom prst="rect">
              <a:avLst/>
            </a:prstGeom>
            <a:noFill/>
          </p:spPr>
          <p:txBody>
            <a:bodyPr wrap="square" rtlCol="0">
              <a:spAutoFit/>
            </a:bodyPr>
            <a:lstStyle/>
            <a:p>
              <a:r>
                <a:rPr lang="zh-CN" altLang="en-US" sz="2000" smtClean="0">
                  <a:latin typeface="楷体" panose="02010609060101010101" pitchFamily="49" charset="-122"/>
                  <a:ea typeface="楷体" panose="02010609060101010101" pitchFamily="49" charset="-122"/>
                </a:rPr>
                <a:t>初始点</a:t>
              </a:r>
              <a:endParaRPr lang="zh-CN" altLang="en-US" sz="2000">
                <a:latin typeface="楷体" panose="02010609060101010101" pitchFamily="49" charset="-122"/>
                <a:ea typeface="楷体" panose="02010609060101010101" pitchFamily="49" charset="-122"/>
              </a:endParaRPr>
            </a:p>
          </p:txBody>
        </p:sp>
      </p:grpSp>
      <p:sp>
        <p:nvSpPr>
          <p:cNvPr id="40" name="TextBox 39"/>
          <p:cNvSpPr txBox="1"/>
          <p:nvPr/>
        </p:nvSpPr>
        <p:spPr>
          <a:xfrm>
            <a:off x="2857488" y="2143116"/>
            <a:ext cx="3357586" cy="1107996"/>
          </a:xfrm>
          <a:prstGeom prst="rect">
            <a:avLst/>
          </a:prstGeom>
          <a:noFill/>
        </p:spPr>
        <p:txBody>
          <a:bodyPr wrap="square" rtlCol="0">
            <a:spAutoFit/>
          </a:bodyPr>
          <a:lstStyle/>
          <a:p>
            <a:pPr algn="l">
              <a:lnSpc>
                <a:spcPct val="150000"/>
              </a:lnSpc>
            </a:pPr>
            <a:r>
              <a:rPr lang="en-US" altLang="zh-CN" sz="2200" smtClean="0">
                <a:ea typeface="楷体" panose="02010609060101010101" pitchFamily="49" charset="-122"/>
                <a:cs typeface="Times New Roman" panose="02020603050405020304" pitchFamily="18" charset="0"/>
              </a:rPr>
              <a:t>BFS</a:t>
            </a:r>
            <a:r>
              <a:rPr lang="zh-CN" altLang="en-US" sz="2200" smtClean="0">
                <a:ea typeface="楷体" panose="02010609060101010101" pitchFamily="49" charset="-122"/>
                <a:cs typeface="Times New Roman" panose="02020603050405020304" pitchFamily="18" charset="0"/>
              </a:rPr>
              <a:t>：</a:t>
            </a:r>
            <a:r>
              <a:rPr lang="en-US" altLang="zh-CN" sz="2200" smtClean="0">
                <a:ea typeface="楷体" panose="02010609060101010101" pitchFamily="49" charset="-122"/>
                <a:cs typeface="Times New Roman" panose="02020603050405020304" pitchFamily="18" charset="0"/>
              </a:rPr>
              <a:t>1→2 →3 →0  </a:t>
            </a:r>
            <a:r>
              <a:rPr lang="en-US" altLang="zh-CN" sz="220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200" smtClean="0">
              <a:ea typeface="楷体" panose="02010609060101010101" pitchFamily="49" charset="-122"/>
              <a:cs typeface="Times New Roman" panose="02020603050405020304" pitchFamily="18" charset="0"/>
            </a:endParaRPr>
          </a:p>
          <a:p>
            <a:pPr algn="l">
              <a:lnSpc>
                <a:spcPct val="150000"/>
              </a:lnSpc>
            </a:pPr>
            <a:r>
              <a:rPr lang="zh-CN" altLang="en-US" sz="2200" smtClean="0">
                <a:ea typeface="楷体" panose="02010609060101010101" pitchFamily="49" charset="-122"/>
                <a:cs typeface="Times New Roman" panose="02020603050405020304" pitchFamily="18" charset="0"/>
              </a:rPr>
              <a:t>用队列</a:t>
            </a:r>
            <a:r>
              <a:rPr lang="zh-CN" altLang="en-US" sz="2200" smtClean="0">
                <a:solidFill>
                  <a:srgbClr val="0000FF"/>
                </a:solidFill>
                <a:ea typeface="楷体" panose="02010609060101010101" pitchFamily="49" charset="-122"/>
                <a:cs typeface="Times New Roman" panose="02020603050405020304" pitchFamily="18" charset="0"/>
              </a:rPr>
              <a:t>保存访问过的顶点</a:t>
            </a:r>
            <a:endParaRPr lang="zh-CN" altLang="en-US" sz="2200">
              <a:ea typeface="楷体" panose="02010609060101010101" pitchFamily="49" charset="-122"/>
              <a:cs typeface="Times New Roman" panose="02020603050405020304" pitchFamily="18" charset="0"/>
            </a:endParaRPr>
          </a:p>
        </p:txBody>
      </p:sp>
      <p:grpSp>
        <p:nvGrpSpPr>
          <p:cNvPr id="43" name="组合 42"/>
          <p:cNvGrpSpPr/>
          <p:nvPr/>
        </p:nvGrpSpPr>
        <p:grpSpPr>
          <a:xfrm>
            <a:off x="6072198" y="2143116"/>
            <a:ext cx="2857520" cy="1400242"/>
            <a:chOff x="6072198" y="2143116"/>
            <a:chExt cx="2857520" cy="1400242"/>
          </a:xfrm>
        </p:grpSpPr>
        <p:grpSp>
          <p:nvGrpSpPr>
            <p:cNvPr id="41" name="组合 40"/>
            <p:cNvGrpSpPr/>
            <p:nvPr/>
          </p:nvGrpSpPr>
          <p:grpSpPr>
            <a:xfrm>
              <a:off x="6429388" y="2143116"/>
              <a:ext cx="2500330" cy="1400242"/>
              <a:chOff x="6357950" y="2000240"/>
              <a:chExt cx="2500330" cy="1400242"/>
            </a:xfrm>
          </p:grpSpPr>
          <p:sp>
            <p:nvSpPr>
              <p:cNvPr id="13" name="TextBox 12"/>
              <p:cNvSpPr txBox="1"/>
              <p:nvPr/>
            </p:nvSpPr>
            <p:spPr>
              <a:xfrm>
                <a:off x="7286644" y="3000372"/>
                <a:ext cx="928694" cy="400110"/>
              </a:xfrm>
              <a:prstGeom prst="rect">
                <a:avLst/>
              </a:prstGeom>
              <a:noFill/>
            </p:spPr>
            <p:txBody>
              <a:bodyPr wrap="square" rtlCol="0">
                <a:spAutoFit/>
              </a:bodyPr>
              <a:lstStyle/>
              <a:p>
                <a:r>
                  <a:rPr lang="zh-CN" altLang="en-US" sz="2000" smtClean="0">
                    <a:solidFill>
                      <a:srgbClr val="0000FF"/>
                    </a:solidFill>
                    <a:ea typeface="楷体" panose="02010609060101010101" pitchFamily="49" charset="-122"/>
                    <a:cs typeface="Times New Roman" panose="02020603050405020304" pitchFamily="18" charset="0"/>
                  </a:rPr>
                  <a:t>队列</a:t>
                </a:r>
                <a:endParaRPr lang="zh-CN" altLang="en-US" sz="2000"/>
              </a:p>
            </p:txBody>
          </p:sp>
          <p:sp>
            <p:nvSpPr>
              <p:cNvPr id="14" name="Oval 10"/>
              <p:cNvSpPr>
                <a:spLocks noChangeArrowheads="1"/>
              </p:cNvSpPr>
              <p:nvPr/>
            </p:nvSpPr>
            <p:spPr bwMode="auto">
              <a:xfrm>
                <a:off x="7429520" y="221455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smtClean="0">
                    <a:solidFill>
                      <a:srgbClr val="0000FF"/>
                    </a:solidFill>
                    <a:latin typeface="Times New Roman" panose="02020603050405020304" pitchFamily="18" charset="0"/>
                    <a:cs typeface="Times New Roman" panose="02020603050405020304" pitchFamily="18" charset="0"/>
                  </a:rPr>
                  <a:t>3</a:t>
                </a:r>
                <a:endParaRPr lang="en-US" altLang="zh-CN" sz="2000" dirty="0">
                  <a:solidFill>
                    <a:srgbClr val="0000FF"/>
                  </a:solidFill>
                  <a:latin typeface="Times New Roman" panose="02020603050405020304" pitchFamily="18" charset="0"/>
                  <a:cs typeface="Times New Roman" panose="02020603050405020304" pitchFamily="18" charset="0"/>
                </a:endParaRPr>
              </a:p>
            </p:txBody>
          </p:sp>
          <p:sp>
            <p:nvSpPr>
              <p:cNvPr id="15" name="Oval 10"/>
              <p:cNvSpPr>
                <a:spLocks noChangeArrowheads="1"/>
              </p:cNvSpPr>
              <p:nvPr/>
            </p:nvSpPr>
            <p:spPr bwMode="auto">
              <a:xfrm>
                <a:off x="6715140" y="221455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2</a:t>
                </a:r>
              </a:p>
            </p:txBody>
          </p:sp>
          <p:sp>
            <p:nvSpPr>
              <p:cNvPr id="32" name="Oval 10"/>
              <p:cNvSpPr>
                <a:spLocks noChangeArrowheads="1"/>
              </p:cNvSpPr>
              <p:nvPr/>
            </p:nvSpPr>
            <p:spPr bwMode="auto">
              <a:xfrm>
                <a:off x="8143900" y="2214554"/>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0</a:t>
                </a:r>
              </a:p>
            </p:txBody>
          </p:sp>
          <p:cxnSp>
            <p:nvCxnSpPr>
              <p:cNvPr id="34" name="直接连接符 33"/>
              <p:cNvCxnSpPr/>
              <p:nvPr/>
            </p:nvCxnSpPr>
            <p:spPr>
              <a:xfrm>
                <a:off x="6357950" y="2000240"/>
                <a:ext cx="2500330" cy="1588"/>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357950" y="2857496"/>
                <a:ext cx="2500330" cy="1588"/>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42" name="右箭头 41"/>
            <p:cNvSpPr/>
            <p:nvPr/>
          </p:nvSpPr>
          <p:spPr>
            <a:xfrm>
              <a:off x="6072198" y="2500306"/>
              <a:ext cx="357190" cy="214314"/>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grpSp>
      <p:grpSp>
        <p:nvGrpSpPr>
          <p:cNvPr id="44" name="组合 43"/>
          <p:cNvGrpSpPr/>
          <p:nvPr/>
        </p:nvGrpSpPr>
        <p:grpSpPr>
          <a:xfrm>
            <a:off x="508028" y="3929066"/>
            <a:ext cx="8064500" cy="1714512"/>
            <a:chOff x="428596" y="3714752"/>
            <a:chExt cx="8064500" cy="1714512"/>
          </a:xfrm>
        </p:grpSpPr>
        <p:sp>
          <p:nvSpPr>
            <p:cNvPr id="45" name="Rectangle 3"/>
            <p:cNvSpPr>
              <a:spLocks noChangeArrowheads="1"/>
            </p:cNvSpPr>
            <p:nvPr/>
          </p:nvSpPr>
          <p:spPr bwMode="auto">
            <a:xfrm>
              <a:off x="428596" y="3714752"/>
              <a:ext cx="8064500" cy="1323439"/>
            </a:xfrm>
            <a:prstGeom prst="rect">
              <a:avLst/>
            </a:prstGeom>
            <a:noFill/>
            <a:ln w="19050" algn="ctr">
              <a:noFill/>
              <a:miter lim="800000"/>
              <a:tailEnd type="none" w="med" len="lg"/>
            </a:ln>
          </p:spPr>
          <p:txBody>
            <a:bodyPr>
              <a:spAutoFit/>
            </a:bodyPr>
            <a:lstStyle/>
            <a:p>
              <a:pPr marL="457200" indent="-457200" algn="l">
                <a:lnSpc>
                  <a:spcPts val="3200"/>
                </a:lnSpc>
                <a:spcBef>
                  <a:spcPct val="50000"/>
                </a:spcBef>
                <a:buBlip>
                  <a:blip r:embed="rId2"/>
                </a:buBlip>
              </a:pPr>
              <a:r>
                <a:rPr kumimoji="1" lang="zh-CN" altLang="en-US" sz="2200" dirty="0" smtClean="0">
                  <a:solidFill>
                    <a:srgbClr val="0000FF"/>
                  </a:solidFill>
                  <a:ea typeface="楷体" panose="02010609060101010101" pitchFamily="49" charset="-122"/>
                  <a:cs typeface="Times New Roman" panose="02020603050405020304" pitchFamily="18" charset="0"/>
                </a:rPr>
                <a:t>如何确定一个顶点是否</a:t>
              </a:r>
              <a:r>
                <a:rPr kumimoji="1" lang="zh-CN" altLang="en-US" sz="2200" smtClean="0">
                  <a:solidFill>
                    <a:srgbClr val="0000FF"/>
                  </a:solidFill>
                  <a:ea typeface="楷体" panose="02010609060101010101" pitchFamily="49" charset="-122"/>
                  <a:cs typeface="Times New Roman" panose="02020603050405020304" pitchFamily="18" charset="0"/>
                </a:rPr>
                <a:t>访问过</a:t>
              </a:r>
              <a:r>
                <a:rPr kumimoji="1" lang="en-US" altLang="zh-CN" sz="2200" smtClean="0">
                  <a:solidFill>
                    <a:srgbClr val="0000FF"/>
                  </a:solidFill>
                  <a:ea typeface="楷体" panose="02010609060101010101" pitchFamily="49" charset="-122"/>
                  <a:cs typeface="Times New Roman" panose="02020603050405020304" pitchFamily="18" charset="0"/>
                </a:rPr>
                <a:t>? </a:t>
              </a:r>
              <a:r>
                <a:rPr kumimoji="1" lang="zh-CN" altLang="en-US" sz="2200" smtClean="0">
                  <a:solidFill>
                    <a:srgbClr val="0000FF"/>
                  </a:solidFill>
                  <a:ea typeface="楷体" panose="02010609060101010101" pitchFamily="49" charset="-122"/>
                  <a:cs typeface="Times New Roman" panose="02020603050405020304" pitchFamily="18" charset="0"/>
                </a:rPr>
                <a:t>设置</a:t>
              </a:r>
              <a:r>
                <a:rPr kumimoji="1" lang="zh-CN" altLang="en-US" sz="2200" dirty="0" smtClean="0">
                  <a:solidFill>
                    <a:srgbClr val="0000FF"/>
                  </a:solidFill>
                  <a:ea typeface="楷体" panose="02010609060101010101" pitchFamily="49" charset="-122"/>
                  <a:cs typeface="Times New Roman" panose="02020603050405020304" pitchFamily="18" charset="0"/>
                </a:rPr>
                <a:t>一个</a:t>
              </a:r>
              <a:r>
                <a:rPr kumimoji="1" lang="en-US" altLang="zh-CN" sz="2200" dirty="0" smtClean="0">
                  <a:solidFill>
                    <a:srgbClr val="FF00FF"/>
                  </a:solidFill>
                  <a:ea typeface="楷体" panose="02010609060101010101" pitchFamily="49" charset="-122"/>
                  <a:cs typeface="Times New Roman" panose="02020603050405020304" pitchFamily="18" charset="0"/>
                </a:rPr>
                <a:t>visited</a:t>
              </a:r>
              <a:r>
                <a:rPr kumimoji="1" lang="en-US" altLang="zh-CN" sz="2200" smtClean="0">
                  <a:solidFill>
                    <a:srgbClr val="FF00FF"/>
                  </a:solidFill>
                  <a:ea typeface="楷体" panose="02010609060101010101" pitchFamily="49" charset="-122"/>
                  <a:cs typeface="Times New Roman" panose="02020603050405020304" pitchFamily="18" charset="0"/>
                </a:rPr>
                <a:t>[]</a:t>
              </a:r>
              <a:r>
                <a:rPr kumimoji="1" lang="zh-CN" altLang="en-US" sz="2200" smtClean="0">
                  <a:solidFill>
                    <a:srgbClr val="FF00FF"/>
                  </a:solidFill>
                  <a:ea typeface="楷体" panose="02010609060101010101" pitchFamily="49" charset="-122"/>
                  <a:cs typeface="Times New Roman" panose="02020603050405020304" pitchFamily="18" charset="0"/>
                </a:rPr>
                <a:t> </a:t>
              </a:r>
              <a:r>
                <a:rPr kumimoji="1" lang="zh-CN" altLang="en-US" sz="2200" smtClean="0">
                  <a:solidFill>
                    <a:srgbClr val="0000FF"/>
                  </a:solidFill>
                  <a:ea typeface="楷体" panose="02010609060101010101" pitchFamily="49" charset="-122"/>
                  <a:cs typeface="Times New Roman" panose="02020603050405020304" pitchFamily="18" charset="0"/>
                </a:rPr>
                <a:t>数组，</a:t>
              </a:r>
              <a:r>
                <a:rPr kumimoji="1" lang="en-US" altLang="zh-CN" sz="2200" smtClean="0">
                  <a:solidFill>
                    <a:srgbClr val="0000FF"/>
                  </a:solidFill>
                  <a:ea typeface="楷体" panose="02010609060101010101" pitchFamily="49" charset="-122"/>
                  <a:cs typeface="Times New Roman" panose="02020603050405020304" pitchFamily="18" charset="0"/>
                </a:rPr>
                <a:t> </a:t>
              </a:r>
              <a:r>
                <a:rPr kumimoji="1" lang="en-US" altLang="zh-CN" sz="2200" dirty="0" smtClean="0">
                  <a:solidFill>
                    <a:srgbClr val="FF00FF"/>
                  </a:solidFill>
                  <a:ea typeface="楷体" panose="02010609060101010101" pitchFamily="49" charset="-122"/>
                  <a:cs typeface="Times New Roman" panose="02020603050405020304" pitchFamily="18" charset="0"/>
                </a:rPr>
                <a:t>visited[</a:t>
              </a:r>
              <a:r>
                <a:rPr kumimoji="1" lang="en-US" altLang="zh-CN" sz="2200" i="1" dirty="0" err="1" smtClean="0">
                  <a:solidFill>
                    <a:srgbClr val="FF00FF"/>
                  </a:solidFill>
                  <a:ea typeface="楷体" panose="02010609060101010101" pitchFamily="49" charset="-122"/>
                  <a:cs typeface="Times New Roman" panose="02020603050405020304" pitchFamily="18" charset="0"/>
                </a:rPr>
                <a:t>i</a:t>
              </a:r>
              <a:r>
                <a:rPr kumimoji="1" lang="en-US" altLang="zh-CN" sz="2200" dirty="0" smtClean="0">
                  <a:solidFill>
                    <a:srgbClr val="FF00FF"/>
                  </a:solidFill>
                  <a:ea typeface="楷体" panose="02010609060101010101" pitchFamily="49" charset="-122"/>
                  <a:cs typeface="Times New Roman" panose="02020603050405020304" pitchFamily="18" charset="0"/>
                </a:rPr>
                <a:t>]=0</a:t>
              </a:r>
              <a:r>
                <a:rPr kumimoji="1" lang="zh-CN" altLang="en-US" sz="2200" dirty="0" smtClean="0">
                  <a:solidFill>
                    <a:srgbClr val="0000FF"/>
                  </a:solidFill>
                  <a:ea typeface="楷体" panose="02010609060101010101" pitchFamily="49" charset="-122"/>
                  <a:cs typeface="Times New Roman" panose="02020603050405020304" pitchFamily="18" charset="0"/>
                </a:rPr>
                <a:t>表示顶点</a:t>
              </a:r>
              <a:r>
                <a:rPr kumimoji="1" lang="en-US" altLang="zh-CN" sz="2200" i="1" dirty="0" err="1" smtClean="0">
                  <a:solidFill>
                    <a:srgbClr val="0000FF"/>
                  </a:solidFill>
                  <a:ea typeface="楷体" panose="02010609060101010101" pitchFamily="49" charset="-122"/>
                  <a:cs typeface="Times New Roman" panose="02020603050405020304" pitchFamily="18" charset="0"/>
                </a:rPr>
                <a:t>i</a:t>
              </a:r>
              <a:r>
                <a:rPr kumimoji="1" lang="zh-CN" altLang="en-US" sz="2200" dirty="0" smtClean="0">
                  <a:solidFill>
                    <a:srgbClr val="0000FF"/>
                  </a:solidFill>
                  <a:ea typeface="楷体" panose="02010609060101010101" pitchFamily="49" charset="-122"/>
                  <a:cs typeface="Times New Roman" panose="02020603050405020304" pitchFamily="18" charset="0"/>
                </a:rPr>
                <a:t>没有访问；</a:t>
              </a:r>
              <a:r>
                <a:rPr kumimoji="1" lang="en-US" altLang="zh-CN" sz="2200" dirty="0" smtClean="0">
                  <a:solidFill>
                    <a:srgbClr val="0000FF"/>
                  </a:solidFill>
                  <a:ea typeface="楷体" panose="02010609060101010101" pitchFamily="49" charset="-122"/>
                  <a:cs typeface="Times New Roman" panose="02020603050405020304" pitchFamily="18" charset="0"/>
                </a:rPr>
                <a:t> </a:t>
              </a:r>
              <a:r>
                <a:rPr kumimoji="1" lang="en-US" altLang="zh-CN" sz="2200" dirty="0" smtClean="0">
                  <a:solidFill>
                    <a:srgbClr val="FF00FF"/>
                  </a:solidFill>
                  <a:ea typeface="楷体" panose="02010609060101010101" pitchFamily="49" charset="-122"/>
                  <a:cs typeface="Times New Roman" panose="02020603050405020304" pitchFamily="18" charset="0"/>
                </a:rPr>
                <a:t>visited[</a:t>
              </a:r>
              <a:r>
                <a:rPr kumimoji="1" lang="en-US" altLang="zh-CN" sz="2200" i="1" dirty="0" err="1" smtClean="0">
                  <a:solidFill>
                    <a:srgbClr val="FF00FF"/>
                  </a:solidFill>
                  <a:ea typeface="楷体" panose="02010609060101010101" pitchFamily="49" charset="-122"/>
                  <a:cs typeface="Times New Roman" panose="02020603050405020304" pitchFamily="18" charset="0"/>
                </a:rPr>
                <a:t>i</a:t>
              </a:r>
              <a:r>
                <a:rPr kumimoji="1" lang="en-US" altLang="zh-CN" sz="2200" dirty="0" smtClean="0">
                  <a:solidFill>
                    <a:srgbClr val="FF00FF"/>
                  </a:solidFill>
                  <a:ea typeface="楷体" panose="02010609060101010101" pitchFamily="49" charset="-122"/>
                  <a:cs typeface="Times New Roman" panose="02020603050405020304" pitchFamily="18" charset="0"/>
                </a:rPr>
                <a:t>]=1</a:t>
              </a:r>
              <a:r>
                <a:rPr kumimoji="1" lang="zh-CN" altLang="en-US" sz="2200" dirty="0" smtClean="0">
                  <a:solidFill>
                    <a:srgbClr val="0000FF"/>
                  </a:solidFill>
                  <a:ea typeface="楷体" panose="02010609060101010101" pitchFamily="49" charset="-122"/>
                  <a:cs typeface="Times New Roman" panose="02020603050405020304" pitchFamily="18" charset="0"/>
                </a:rPr>
                <a:t>表示顶点</a:t>
              </a:r>
              <a:r>
                <a:rPr kumimoji="1" lang="en-US" altLang="zh-CN" sz="2200" i="1" dirty="0" err="1" smtClean="0">
                  <a:solidFill>
                    <a:srgbClr val="0000FF"/>
                  </a:solidFill>
                  <a:ea typeface="楷体" panose="02010609060101010101" pitchFamily="49" charset="-122"/>
                  <a:cs typeface="Times New Roman" panose="02020603050405020304" pitchFamily="18" charset="0"/>
                </a:rPr>
                <a:t>i</a:t>
              </a:r>
              <a:r>
                <a:rPr kumimoji="1" lang="zh-CN" altLang="en-US" sz="2200" dirty="0" smtClean="0">
                  <a:solidFill>
                    <a:srgbClr val="0000FF"/>
                  </a:solidFill>
                  <a:ea typeface="楷体" panose="02010609060101010101" pitchFamily="49" charset="-122"/>
                  <a:cs typeface="Times New Roman" panose="02020603050405020304" pitchFamily="18" charset="0"/>
                </a:rPr>
                <a:t>已经访问过。</a:t>
              </a:r>
              <a:endParaRPr kumimoji="1" lang="zh-CN" altLang="en-US" sz="2200" dirty="0">
                <a:solidFill>
                  <a:srgbClr val="0000FF"/>
                </a:solidFill>
                <a:ea typeface="楷体" panose="02010609060101010101" pitchFamily="49" charset="-122"/>
                <a:cs typeface="Times New Roman" panose="02020603050405020304" pitchFamily="18" charset="0"/>
              </a:endParaRPr>
            </a:p>
          </p:txBody>
        </p:sp>
        <p:sp>
          <p:nvSpPr>
            <p:cNvPr id="46" name="Oval 10"/>
            <p:cNvSpPr>
              <a:spLocks noChangeArrowheads="1"/>
            </p:cNvSpPr>
            <p:nvPr/>
          </p:nvSpPr>
          <p:spPr bwMode="auto">
            <a:xfrm>
              <a:off x="2928926" y="4799569"/>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0000FF"/>
                  </a:solidFill>
                  <a:latin typeface="Times New Roman" panose="02020603050405020304" pitchFamily="18" charset="0"/>
                  <a:cs typeface="Times New Roman" panose="02020603050405020304" pitchFamily="18" charset="0"/>
                </a:rPr>
                <a:t>i</a:t>
              </a:r>
            </a:p>
          </p:txBody>
        </p:sp>
        <p:sp>
          <p:nvSpPr>
            <p:cNvPr id="47" name="TextBox 46"/>
            <p:cNvSpPr txBox="1"/>
            <p:nvPr/>
          </p:nvSpPr>
          <p:spPr>
            <a:xfrm>
              <a:off x="3571868" y="4799569"/>
              <a:ext cx="1143008" cy="400110"/>
            </a:xfrm>
            <a:prstGeom prst="rect">
              <a:avLst/>
            </a:prstGeom>
            <a:noFill/>
          </p:spPr>
          <p:txBody>
            <a:bodyPr wrap="square" rtlCol="0">
              <a:spAutoFit/>
            </a:bodyPr>
            <a:lstStyle/>
            <a:p>
              <a:pPr algn="l"/>
              <a:r>
                <a:rPr kumimoji="1" lang="en-US" altLang="zh-CN" sz="2000" smtClean="0">
                  <a:solidFill>
                    <a:srgbClr val="0000FF"/>
                  </a:solidFill>
                  <a:ea typeface="楷体" panose="02010609060101010101" pitchFamily="49" charset="-122"/>
                  <a:cs typeface="Times New Roman" panose="02020603050405020304" pitchFamily="18" charset="0"/>
                </a:rPr>
                <a:t>visited[</a:t>
              </a:r>
              <a:r>
                <a:rPr kumimoji="1" lang="en-US" altLang="zh-CN" sz="2000" i="1" smtClean="0">
                  <a:solidFill>
                    <a:srgbClr val="0000FF"/>
                  </a:solidFill>
                  <a:ea typeface="楷体" panose="02010609060101010101" pitchFamily="49" charset="-122"/>
                  <a:cs typeface="Times New Roman" panose="02020603050405020304" pitchFamily="18" charset="0"/>
                </a:rPr>
                <a:t>i</a:t>
              </a:r>
              <a:r>
                <a:rPr kumimoji="1" lang="en-US" altLang="zh-CN" sz="2000" smtClean="0">
                  <a:solidFill>
                    <a:srgbClr val="0000FF"/>
                  </a:solidFill>
                  <a:ea typeface="楷体" panose="02010609060101010101" pitchFamily="49" charset="-122"/>
                  <a:cs typeface="Times New Roman" panose="02020603050405020304" pitchFamily="18" charset="0"/>
                </a:rPr>
                <a:t>]</a:t>
              </a:r>
              <a:endParaRPr lang="zh-CN" altLang="en-US" sz="2000">
                <a:solidFill>
                  <a:srgbClr val="0000FF"/>
                </a:solidFill>
              </a:endParaRPr>
            </a:p>
          </p:txBody>
        </p:sp>
        <p:sp>
          <p:nvSpPr>
            <p:cNvPr id="48" name="任意多边形 47"/>
            <p:cNvSpPr/>
            <p:nvPr/>
          </p:nvSpPr>
          <p:spPr>
            <a:xfrm>
              <a:off x="3213100" y="5151981"/>
              <a:ext cx="1295400" cy="277283"/>
            </a:xfrm>
            <a:custGeom>
              <a:avLst/>
              <a:gdLst>
                <a:gd name="connsiteX0" fmla="*/ 0 w 1295400"/>
                <a:gd name="connsiteY0" fmla="*/ 0 h 277283"/>
                <a:gd name="connsiteX1" fmla="*/ 317500 w 1295400"/>
                <a:gd name="connsiteY1" fmla="*/ 241300 h 277283"/>
                <a:gd name="connsiteX2" fmla="*/ 1016000 w 1295400"/>
                <a:gd name="connsiteY2" fmla="*/ 215900 h 277283"/>
                <a:gd name="connsiteX3" fmla="*/ 1295400 w 1295400"/>
                <a:gd name="connsiteY3" fmla="*/ 25400 h 277283"/>
              </a:gdLst>
              <a:ahLst/>
              <a:cxnLst>
                <a:cxn ang="0">
                  <a:pos x="connsiteX0" y="connsiteY0"/>
                </a:cxn>
                <a:cxn ang="0">
                  <a:pos x="connsiteX1" y="connsiteY1"/>
                </a:cxn>
                <a:cxn ang="0">
                  <a:pos x="connsiteX2" y="connsiteY2"/>
                </a:cxn>
                <a:cxn ang="0">
                  <a:pos x="connsiteX3" y="connsiteY3"/>
                </a:cxn>
              </a:cxnLst>
              <a:rect l="l" t="t" r="r" b="b"/>
              <a:pathLst>
                <a:path w="1295400" h="277283">
                  <a:moveTo>
                    <a:pt x="0" y="0"/>
                  </a:moveTo>
                  <a:cubicBezTo>
                    <a:pt x="74083" y="102658"/>
                    <a:pt x="148167" y="205317"/>
                    <a:pt x="317500" y="241300"/>
                  </a:cubicBezTo>
                  <a:cubicBezTo>
                    <a:pt x="486833" y="277283"/>
                    <a:pt x="853017" y="251883"/>
                    <a:pt x="1016000" y="215900"/>
                  </a:cubicBezTo>
                  <a:cubicBezTo>
                    <a:pt x="1178983" y="179917"/>
                    <a:pt x="1237191" y="102658"/>
                    <a:pt x="1295400" y="25400"/>
                  </a:cubicBezTo>
                </a:path>
              </a:pathLst>
            </a:custGeom>
            <a:ln w="28575">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57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500034" y="1000108"/>
            <a:ext cx="7981976" cy="34778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BFS(</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G，int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SqQueue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定义环形队列指针</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InitQueue</a:t>
            </a:r>
            <a:r>
              <a:rPr 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qu</a:t>
            </a:r>
            <a:r>
              <a:rPr 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初始化队列</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visited[MAXV];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定义顶点访问标记数组</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=0;i&lt;G-&gt;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访问标记数组初始化</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("%2d"，v);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输出被访问顶点的编号</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visited[v]=1;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置已访问标记</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enQueue</a:t>
            </a:r>
            <a:r>
              <a:rPr 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qu，v</a:t>
            </a:r>
            <a:r>
              <a:rPr 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219" name="Text Box 3"/>
          <p:cNvSpPr txBox="1">
            <a:spLocks noChangeArrowheads="1"/>
          </p:cNvSpPr>
          <p:nvPr/>
        </p:nvSpPr>
        <p:spPr bwMode="auto">
          <a:xfrm>
            <a:off x="571472" y="5500702"/>
            <a:ext cx="7632700" cy="457200"/>
          </a:xfrm>
          <a:prstGeom prst="rect">
            <a:avLst/>
          </a:prstGeom>
          <a:noFill/>
          <a:ln w="19050" algn="ctr">
            <a:noFill/>
            <a:miter lim="800000"/>
            <a:tailEnd type="none" w="med" len="lg"/>
          </a:ln>
        </p:spPr>
        <p:txBody>
          <a:bodyPr>
            <a:spAutoFit/>
          </a:bodyPr>
          <a:lstStyle/>
          <a:p>
            <a:pPr algn="l">
              <a:spcBef>
                <a:spcPct val="50000"/>
              </a:spcBef>
            </a:pPr>
            <a:r>
              <a:rPr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r>
              <a:rPr lang="zh-CN" altLang="en-US" dirty="0">
                <a:ea typeface="楷体" panose="02010609060101010101" pitchFamily="49" charset="-122"/>
                <a:cs typeface="Times New Roman" panose="02020603050405020304" pitchFamily="18" charset="0"/>
              </a:rPr>
              <a:t>为什么</a:t>
            </a:r>
            <a:r>
              <a:rPr lang="en-US" altLang="zh-CN" dirty="0">
                <a:ea typeface="楷体" panose="02010609060101010101" pitchFamily="49" charset="-122"/>
                <a:cs typeface="Times New Roman" panose="02020603050405020304" pitchFamily="18" charset="0"/>
              </a:rPr>
              <a:t>visited</a:t>
            </a:r>
            <a:r>
              <a:rPr lang="zh-CN" altLang="en-US" dirty="0">
                <a:ea typeface="楷体" panose="02010609060101010101" pitchFamily="49" charset="-122"/>
                <a:cs typeface="Times New Roman" panose="02020603050405020304" pitchFamily="18" charset="0"/>
              </a:rPr>
              <a:t>数组不需要设置为全局变量？</a:t>
            </a:r>
          </a:p>
        </p:txBody>
      </p:sp>
      <p:sp>
        <p:nvSpPr>
          <p:cNvPr id="5" name="Text Box 4"/>
          <p:cNvSpPr txBox="1">
            <a:spLocks noChangeArrowheads="1"/>
          </p:cNvSpPr>
          <p:nvPr/>
        </p:nvSpPr>
        <p:spPr bwMode="auto">
          <a:xfrm>
            <a:off x="500034" y="214290"/>
            <a:ext cx="4603753" cy="461665"/>
          </a:xfrm>
          <a:prstGeom prst="rect">
            <a:avLst/>
          </a:prstGeom>
          <a:noFill/>
          <a:ln w="28575" algn="ctr">
            <a:noFill/>
            <a:miter lim="800000"/>
            <a:tailEnd type="none" w="med" len="lg"/>
          </a:ln>
        </p:spPr>
        <p:txBody>
          <a:bodyPr wrap="square">
            <a:spAutoFit/>
          </a:bodyPr>
          <a:lstStyle/>
          <a:p>
            <a:pPr algn="l">
              <a:spcBef>
                <a:spcPct val="50000"/>
              </a:spcBef>
            </a:pPr>
            <a:r>
              <a:rPr lang="zh-CN" altLang="en-US" dirty="0" smtClean="0">
                <a:ea typeface="楷体" panose="02010609060101010101" pitchFamily="49" charset="-122"/>
                <a:cs typeface="Times New Roman" panose="02020603050405020304" pitchFamily="18" charset="0"/>
              </a:rPr>
              <a:t>采用邻接表的</a:t>
            </a:r>
            <a:r>
              <a:rPr lang="en-US" altLang="zh-CN" dirty="0" err="1" smtClean="0">
                <a:ea typeface="楷体" panose="02010609060101010101" pitchFamily="49" charset="-122"/>
                <a:cs typeface="Times New Roman" panose="02020603050405020304" pitchFamily="18" charset="0"/>
              </a:rPr>
              <a:t>BFS</a:t>
            </a:r>
            <a:r>
              <a:rPr lang="zh-CN" altLang="en-US" dirty="0">
                <a:ea typeface="楷体" panose="02010609060101010101" pitchFamily="49" charset="-122"/>
                <a:cs typeface="Times New Roman" panose="02020603050405020304" pitchFamily="18" charset="0"/>
              </a:rPr>
              <a:t>算法：</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58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23880" y="286730"/>
            <a:ext cx="8534400" cy="4526981"/>
          </a:xfrm>
          <a:prstGeom prst="rect">
            <a:avLst/>
          </a:prstGeom>
        </p:spPr>
        <p:style>
          <a:lnRef idx="1">
            <a:schemeClr val="accent3"/>
          </a:lnRef>
          <a:fillRef idx="2">
            <a:schemeClr val="accent3"/>
          </a:fillRef>
          <a:effectRef idx="1">
            <a:schemeClr val="accent3"/>
          </a:effectRef>
          <a:fontRef idx="minor">
            <a:schemeClr val="dk1"/>
          </a:fontRef>
        </p:style>
        <p:txBody>
          <a:bodyPr lIns="144000" tIns="108000" rIns="144000" bIns="108000">
            <a:spAutoFit/>
          </a:bodyPr>
          <a:lstStyle/>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QueueEmpty(qu)</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队不空循环</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deQueue(qu，w);	</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出队一个顶点</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w</a:t>
            </a:r>
            <a:endPar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p=G-&gt;adjlist[w].firstarc;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指向</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的第一个邻接点</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查找</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的所有邻接点</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if (visited[p-&gt;adjvex]==0)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若当前邻接点未被访问</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printf("%2d"，p-&gt;adjvex);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访问该邻接点</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visited[p-&gt;adjvex]=1;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置已访问标记</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enQueue(qu，p-&gt;adjvex);</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该顶点进队</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p=p-&gt;nextarc;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找下一个邻接点</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printf("\n");</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243" name="Text Box 3"/>
          <p:cNvSpPr txBox="1">
            <a:spLocks noChangeArrowheads="1"/>
          </p:cNvSpPr>
          <p:nvPr/>
        </p:nvSpPr>
        <p:spPr bwMode="auto">
          <a:xfrm>
            <a:off x="642910" y="5643578"/>
            <a:ext cx="4681538" cy="457200"/>
          </a:xfrm>
          <a:prstGeom prst="rect">
            <a:avLst/>
          </a:prstGeom>
          <a:noFill/>
          <a:ln w="19050" algn="ctr">
            <a:noFill/>
            <a:miter lim="800000"/>
            <a:tailEnd type="none" w="med" len="lg"/>
          </a:ln>
        </p:spPr>
        <p:txBody>
          <a:bodyPr>
            <a:spAutoFit/>
          </a:bodyPr>
          <a:lstStyle/>
          <a:p>
            <a:pPr algn="l">
              <a:spcBef>
                <a:spcPct val="50000"/>
              </a:spcBef>
            </a:pPr>
            <a:r>
              <a:rPr lang="zh-CN" altLang="en-US" dirty="0">
                <a:ea typeface="楷体" panose="02010609060101010101" pitchFamily="49" charset="-122"/>
                <a:cs typeface="Times New Roman" panose="02020603050405020304" pitchFamily="18" charset="0"/>
              </a:rPr>
              <a:t>该算法的时间复杂度为</a:t>
            </a:r>
            <a:r>
              <a:rPr lang="en-US" altLang="zh-CN" dirty="0">
                <a:ea typeface="楷体" panose="02010609060101010101" pitchFamily="49" charset="-122"/>
                <a:cs typeface="Times New Roman" panose="02020603050405020304" pitchFamily="18" charset="0"/>
              </a:rPr>
              <a:t>O(</a:t>
            </a:r>
            <a:r>
              <a:rPr lang="en-US" altLang="zh-CN" i="1" dirty="0" err="1">
                <a:ea typeface="楷体" panose="02010609060101010101" pitchFamily="49" charset="-122"/>
                <a:cs typeface="Times New Roman" panose="02020603050405020304" pitchFamily="18" charset="0"/>
              </a:rPr>
              <a:t>n</a:t>
            </a:r>
            <a:r>
              <a:rPr lang="en-US" altLang="zh-CN" dirty="0" err="1">
                <a:ea typeface="楷体" panose="02010609060101010101" pitchFamily="49" charset="-122"/>
                <a:cs typeface="Times New Roman" panose="02020603050405020304" pitchFamily="18" charset="0"/>
              </a:rPr>
              <a:t>+</a:t>
            </a:r>
            <a:r>
              <a:rPr lang="en-US" altLang="zh-CN" i="1" dirty="0" err="1">
                <a:ea typeface="楷体" panose="02010609060101010101" pitchFamily="49" charset="-122"/>
                <a:cs typeface="Times New Roman" panose="02020603050405020304" pitchFamily="18" charset="0"/>
              </a:rPr>
              <a:t>e</a:t>
            </a:r>
            <a:r>
              <a:rPr lang="en-US" altLang="zh-CN" dirty="0">
                <a:ea typeface="楷体" panose="02010609060101010101" pitchFamily="49" charset="-122"/>
                <a:cs typeface="Times New Roman" panose="02020603050405020304" pitchFamily="18" charset="0"/>
              </a:rPr>
              <a:t>)</a:t>
            </a:r>
            <a:r>
              <a:rPr lang="zh-CN" altLang="en-US" dirty="0">
                <a:ea typeface="楷体" panose="02010609060101010101" pitchFamily="49" charset="-122"/>
                <a:cs typeface="Times New Roman" panose="02020603050405020304" pitchFamily="18" charset="0"/>
              </a:rPr>
              <a:t>。</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59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242">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0242">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0242">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0242">
                                            <p:txEl>
                                              <p:pRg st="5" end="5"/>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0242">
                                            <p:txEl>
                                              <p:pRg st="6" end="6"/>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0242">
                                            <p:txEl>
                                              <p:pRg st="7" end="7"/>
                                            </p:txEl>
                                          </p:spTgt>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0242">
                                            <p:txEl>
                                              <p:pRg st="8" end="8"/>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0242">
                                            <p:txEl>
                                              <p:pRg st="9" end="9"/>
                                            </p:txEl>
                                          </p:spTgt>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10242">
                                            <p:txEl>
                                              <p:pRg st="10" end="10"/>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10242">
                                            <p:txEl>
                                              <p:pRg st="11" end="11"/>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10242">
                                            <p:txEl>
                                              <p:pRg st="12" end="12"/>
                                            </p:txEl>
                                          </p:spTgt>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0"/>
                                  </p:stCondLst>
                                  <p:childTnLst>
                                    <p:set>
                                      <p:cBhvr>
                                        <p:cTn id="45" dur="1" fill="hold">
                                          <p:stCondLst>
                                            <p:cond delay="0"/>
                                          </p:stCondLst>
                                        </p:cTn>
                                        <p:tgtEl>
                                          <p:spTgt spid="10242">
                                            <p:txEl>
                                              <p:pRg st="13" end="1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04" name="Object 36"/>
          <p:cNvGraphicFramePr>
            <a:graphicFrameLocks noChangeAspect="1"/>
          </p:cNvGraphicFramePr>
          <p:nvPr/>
        </p:nvGraphicFramePr>
        <p:xfrm>
          <a:off x="3929058" y="857232"/>
          <a:ext cx="1358900" cy="990600"/>
        </p:xfrm>
        <a:graphic>
          <a:graphicData uri="http://schemas.openxmlformats.org/presentationml/2006/ole">
            <mc:AlternateContent xmlns:mc="http://schemas.openxmlformats.org/markup-compatibility/2006">
              <mc:Choice xmlns:v="urn:schemas-microsoft-com:vml" Requires="v">
                <p:oleObj spid="_x0000_s1118" name="Equation" r:id="rId3" imgW="16459200" imgH="11887200" progId="">
                  <p:embed/>
                </p:oleObj>
              </mc:Choice>
              <mc:Fallback>
                <p:oleObj name="Equation" r:id="rId3" imgW="16459200" imgH="11887200" progId="">
                  <p:embed/>
                  <p:pic>
                    <p:nvPicPr>
                      <p:cNvPr id="0" name="图片 1024"/>
                      <p:cNvPicPr>
                        <a:picLocks noChangeAspect="1"/>
                      </p:cNvPicPr>
                      <p:nvPr/>
                    </p:nvPicPr>
                    <p:blipFill>
                      <a:blip r:embed="rId4"/>
                      <a:stretch>
                        <a:fillRect/>
                      </a:stretch>
                    </p:blipFill>
                    <p:spPr>
                      <a:xfrm>
                        <a:off x="3929058" y="857232"/>
                        <a:ext cx="1358900" cy="990600"/>
                      </a:xfrm>
                      <a:prstGeom prst="rect">
                        <a:avLst/>
                      </a:prstGeom>
                      <a:noFill/>
                      <a:ln w="9525">
                        <a:noFill/>
                      </a:ln>
                    </p:spPr>
                  </p:pic>
                </p:oleObj>
              </mc:Fallback>
            </mc:AlternateContent>
          </a:graphicData>
        </a:graphic>
      </p:graphicFrame>
      <p:sp>
        <p:nvSpPr>
          <p:cNvPr id="66" name="TextBox 65"/>
          <p:cNvSpPr txBox="1"/>
          <p:nvPr/>
        </p:nvSpPr>
        <p:spPr>
          <a:xfrm>
            <a:off x="500034" y="357166"/>
            <a:ext cx="8143932" cy="830997"/>
          </a:xfrm>
          <a:prstGeom prst="rect">
            <a:avLst/>
          </a:prstGeom>
          <a:noFill/>
        </p:spPr>
        <p:txBody>
          <a:bodyPr wrap="square" rtlCol="0">
            <a:spAutoFit/>
          </a:bodyPr>
          <a:lstStyle/>
          <a:p>
            <a:pPr algn="l"/>
            <a:r>
              <a:rPr kumimoji="1" lang="zh-CN" altLang="en-US" smtClean="0">
                <a:ea typeface="楷体" panose="02010609060101010101" pitchFamily="49" charset="-122"/>
                <a:cs typeface="Times New Roman" panose="02020603050405020304" pitchFamily="18" charset="0"/>
              </a:rPr>
              <a:t>          若一个图中有</a:t>
            </a:r>
            <a:r>
              <a:rPr kumimoji="1" lang="en-US" altLang="zh-CN" i="1" smtClean="0">
                <a:ea typeface="楷体" panose="02010609060101010101" pitchFamily="49" charset="-122"/>
                <a:cs typeface="Times New Roman" panose="02020603050405020304" pitchFamily="18" charset="0"/>
              </a:rPr>
              <a:t>n</a:t>
            </a:r>
            <a:r>
              <a:rPr kumimoji="1" lang="zh-CN" altLang="en-US" smtClean="0">
                <a:ea typeface="楷体" panose="02010609060101010101" pitchFamily="49" charset="-122"/>
                <a:cs typeface="Times New Roman" panose="02020603050405020304" pitchFamily="18" charset="0"/>
              </a:rPr>
              <a:t>个顶点和</a:t>
            </a:r>
            <a:r>
              <a:rPr kumimoji="1" lang="en-US" altLang="zh-CN" i="1" smtClean="0">
                <a:ea typeface="楷体" panose="02010609060101010101" pitchFamily="49" charset="-122"/>
                <a:cs typeface="Times New Roman" panose="02020603050405020304" pitchFamily="18" charset="0"/>
              </a:rPr>
              <a:t>e</a:t>
            </a:r>
            <a:r>
              <a:rPr kumimoji="1" lang="zh-CN" altLang="en-US" smtClean="0">
                <a:ea typeface="楷体" panose="02010609060101010101" pitchFamily="49" charset="-122"/>
                <a:cs typeface="Times New Roman" panose="02020603050405020304" pitchFamily="18" charset="0"/>
              </a:rPr>
              <a:t>条边，每个顶点的度为</a:t>
            </a:r>
            <a:r>
              <a:rPr kumimoji="1" lang="en-US" altLang="zh-CN" i="1" smtClean="0">
                <a:ea typeface="楷体" panose="02010609060101010101" pitchFamily="49" charset="-122"/>
                <a:cs typeface="Times New Roman" panose="02020603050405020304" pitchFamily="18" charset="0"/>
              </a:rPr>
              <a:t>d</a:t>
            </a:r>
            <a:r>
              <a:rPr kumimoji="1" lang="en-US" altLang="zh-CN" i="1" baseline="-30000" smtClean="0">
                <a:ea typeface="楷体" panose="02010609060101010101" pitchFamily="49" charset="-122"/>
                <a:cs typeface="Times New Roman" panose="02020603050405020304" pitchFamily="18" charset="0"/>
              </a:rPr>
              <a:t>i</a:t>
            </a:r>
            <a:r>
              <a:rPr kumimoji="1" lang="zh-CN" altLang="en-US" smtClean="0">
                <a:ea typeface="楷体" panose="02010609060101010101" pitchFamily="49" charset="-122"/>
                <a:cs typeface="Times New Roman" panose="02020603050405020304" pitchFamily="18" charset="0"/>
              </a:rPr>
              <a:t>（</a:t>
            </a:r>
            <a:r>
              <a:rPr kumimoji="1" lang="en-US" altLang="zh-CN" smtClean="0">
                <a:ea typeface="楷体" panose="02010609060101010101" pitchFamily="49" charset="-122"/>
                <a:cs typeface="Times New Roman" panose="02020603050405020304" pitchFamily="18" charset="0"/>
              </a:rPr>
              <a:t>0</a:t>
            </a:r>
            <a:r>
              <a:rPr kumimoji="1" lang="en-US" altLang="zh-CN" smtClean="0">
                <a:latin typeface="+mn-ea"/>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i</a:t>
            </a:r>
            <a:r>
              <a:rPr kumimoji="1" lang="en-US" altLang="zh-CN" smtClean="0">
                <a:latin typeface="+mj-ea"/>
                <a:cs typeface="Times New Roman" panose="02020603050405020304" pitchFamily="18" charset="0"/>
              </a:rPr>
              <a:t>≤</a:t>
            </a:r>
            <a:r>
              <a:rPr kumimoji="1" lang="en-US" altLang="zh-CN" i="1" smtClean="0">
                <a:ea typeface="楷体" panose="02010609060101010101" pitchFamily="49" charset="-122"/>
                <a:cs typeface="Times New Roman" panose="02020603050405020304" pitchFamily="18" charset="0"/>
              </a:rPr>
              <a:t>n</a:t>
            </a:r>
            <a:r>
              <a:rPr kumimoji="1" lang="en-US" altLang="zh-CN" smtClean="0">
                <a:latin typeface="+mj-ea"/>
                <a:cs typeface="Times New Roman" panose="02020603050405020304" pitchFamily="18" charset="0"/>
              </a:rPr>
              <a:t>-</a:t>
            </a:r>
            <a:r>
              <a:rPr kumimoji="1" lang="en-US" altLang="zh-CN" smtClean="0">
                <a:ea typeface="楷体" panose="02010609060101010101" pitchFamily="49" charset="-122"/>
                <a:cs typeface="Times New Roman" panose="02020603050405020304" pitchFamily="18" charset="0"/>
              </a:rPr>
              <a:t>1</a:t>
            </a:r>
            <a:r>
              <a:rPr kumimoji="1" lang="zh-CN" altLang="en-US" smtClean="0">
                <a:ea typeface="楷体" panose="02010609060101010101" pitchFamily="49" charset="-122"/>
                <a:cs typeface="Times New Roman" panose="02020603050405020304" pitchFamily="18" charset="0"/>
              </a:rPr>
              <a:t>），则有：</a:t>
            </a:r>
            <a:endParaRPr lang="zh-CN" altLang="en-US"/>
          </a:p>
        </p:txBody>
      </p:sp>
      <p:grpSp>
        <p:nvGrpSpPr>
          <p:cNvPr id="65" name="组合 64"/>
          <p:cNvGrpSpPr/>
          <p:nvPr/>
        </p:nvGrpSpPr>
        <p:grpSpPr>
          <a:xfrm>
            <a:off x="642910" y="1857364"/>
            <a:ext cx="7500990" cy="4161194"/>
            <a:chOff x="642910" y="1857364"/>
            <a:chExt cx="7500990" cy="4161194"/>
          </a:xfrm>
        </p:grpSpPr>
        <p:grpSp>
          <p:nvGrpSpPr>
            <p:cNvPr id="2" name="组合 62"/>
            <p:cNvGrpSpPr/>
            <p:nvPr/>
          </p:nvGrpSpPr>
          <p:grpSpPr>
            <a:xfrm>
              <a:off x="1071538" y="1857364"/>
              <a:ext cx="2362200" cy="1946910"/>
              <a:chOff x="6353204" y="714356"/>
              <a:chExt cx="2362200" cy="1946910"/>
            </a:xfrm>
          </p:grpSpPr>
          <p:sp>
            <p:nvSpPr>
              <p:cNvPr id="32" name="Line 38"/>
              <p:cNvSpPr>
                <a:spLocks noChangeShapeType="1"/>
              </p:cNvSpPr>
              <p:nvPr/>
            </p:nvSpPr>
            <p:spPr bwMode="auto">
              <a:xfrm>
                <a:off x="6787544" y="1666856"/>
                <a:ext cx="1492250" cy="0"/>
              </a:xfrm>
              <a:prstGeom prst="line">
                <a:avLst/>
              </a:prstGeom>
              <a:noFill/>
              <a:ln w="28575">
                <a:solidFill>
                  <a:srgbClr val="3333FF"/>
                </a:solidFill>
                <a:round/>
              </a:ln>
            </p:spPr>
            <p:txBody>
              <a:bodyPr/>
              <a:lstStyle/>
              <a:p>
                <a:endParaRPr lang="zh-CN" altLang="en-US"/>
              </a:p>
            </p:txBody>
          </p:sp>
          <p:sp>
            <p:nvSpPr>
              <p:cNvPr id="33" name="Freeform 39"/>
              <p:cNvSpPr/>
              <p:nvPr/>
            </p:nvSpPr>
            <p:spPr bwMode="auto">
              <a:xfrm>
                <a:off x="6682134" y="1805286"/>
                <a:ext cx="648970" cy="567690"/>
              </a:xfrm>
              <a:custGeom>
                <a:avLst/>
                <a:gdLst/>
                <a:ahLst/>
                <a:cxnLst>
                  <a:cxn ang="0">
                    <a:pos x="0" y="0"/>
                  </a:cxn>
                  <a:cxn ang="0">
                    <a:pos x="495" y="412"/>
                  </a:cxn>
                </a:cxnLst>
                <a:rect l="0" t="0" r="r" b="b"/>
                <a:pathLst>
                  <a:path w="495" h="412">
                    <a:moveTo>
                      <a:pt x="0" y="0"/>
                    </a:moveTo>
                    <a:lnTo>
                      <a:pt x="495" y="412"/>
                    </a:lnTo>
                  </a:path>
                </a:pathLst>
              </a:custGeom>
              <a:solidFill>
                <a:srgbClr val="000099"/>
              </a:solidFill>
              <a:ln w="28575">
                <a:solidFill>
                  <a:srgbClr val="3333FF"/>
                </a:solidFill>
                <a:round/>
              </a:ln>
            </p:spPr>
            <p:txBody>
              <a:bodyPr/>
              <a:lstStyle/>
              <a:p>
                <a:endParaRPr lang="zh-CN" altLang="en-US"/>
              </a:p>
            </p:txBody>
          </p:sp>
          <p:sp>
            <p:nvSpPr>
              <p:cNvPr id="34" name="Freeform 40"/>
              <p:cNvSpPr/>
              <p:nvPr/>
            </p:nvSpPr>
            <p:spPr bwMode="auto">
              <a:xfrm>
                <a:off x="7714644" y="1773536"/>
                <a:ext cx="629920" cy="588010"/>
              </a:xfrm>
              <a:custGeom>
                <a:avLst/>
                <a:gdLst/>
                <a:ahLst/>
                <a:cxnLst>
                  <a:cxn ang="0">
                    <a:pos x="0" y="428"/>
                  </a:cxn>
                  <a:cxn ang="0">
                    <a:pos x="480" y="0"/>
                  </a:cxn>
                </a:cxnLst>
                <a:rect l="0" t="0" r="r" b="b"/>
                <a:pathLst>
                  <a:path w="480" h="428">
                    <a:moveTo>
                      <a:pt x="0" y="428"/>
                    </a:moveTo>
                    <a:lnTo>
                      <a:pt x="480" y="0"/>
                    </a:lnTo>
                  </a:path>
                </a:pathLst>
              </a:custGeom>
              <a:solidFill>
                <a:srgbClr val="000099"/>
              </a:solidFill>
              <a:ln w="28575">
                <a:solidFill>
                  <a:srgbClr val="3333FF"/>
                </a:solidFill>
                <a:round/>
              </a:ln>
            </p:spPr>
            <p:txBody>
              <a:bodyPr/>
              <a:lstStyle/>
              <a:p>
                <a:endParaRPr lang="zh-CN" altLang="en-US"/>
              </a:p>
            </p:txBody>
          </p:sp>
          <p:sp>
            <p:nvSpPr>
              <p:cNvPr id="35" name="Freeform 41"/>
              <p:cNvSpPr/>
              <p:nvPr/>
            </p:nvSpPr>
            <p:spPr bwMode="auto">
              <a:xfrm>
                <a:off x="7714644" y="949306"/>
                <a:ext cx="678180" cy="535940"/>
              </a:xfrm>
              <a:custGeom>
                <a:avLst/>
                <a:gdLst/>
                <a:ahLst/>
                <a:cxnLst>
                  <a:cxn ang="0">
                    <a:pos x="0" y="0"/>
                  </a:cxn>
                  <a:cxn ang="0">
                    <a:pos x="517" y="390"/>
                  </a:cxn>
                </a:cxnLst>
                <a:rect l="0" t="0" r="r" b="b"/>
                <a:pathLst>
                  <a:path w="517" h="390">
                    <a:moveTo>
                      <a:pt x="0" y="0"/>
                    </a:moveTo>
                    <a:lnTo>
                      <a:pt x="517" y="390"/>
                    </a:lnTo>
                  </a:path>
                </a:pathLst>
              </a:custGeom>
              <a:solidFill>
                <a:srgbClr val="000099"/>
              </a:solidFill>
              <a:ln w="28575">
                <a:solidFill>
                  <a:srgbClr val="3333FF"/>
                </a:solidFill>
                <a:round/>
              </a:ln>
            </p:spPr>
            <p:txBody>
              <a:bodyPr/>
              <a:lstStyle/>
              <a:p>
                <a:endParaRPr lang="zh-CN" altLang="en-US"/>
              </a:p>
            </p:txBody>
          </p:sp>
          <p:sp>
            <p:nvSpPr>
              <p:cNvPr id="36" name="Freeform 42"/>
              <p:cNvSpPr/>
              <p:nvPr/>
            </p:nvSpPr>
            <p:spPr bwMode="auto">
              <a:xfrm>
                <a:off x="6621174" y="989946"/>
                <a:ext cx="739140" cy="598170"/>
              </a:xfrm>
              <a:custGeom>
                <a:avLst/>
                <a:gdLst/>
                <a:ahLst/>
                <a:cxnLst>
                  <a:cxn ang="0">
                    <a:pos x="562" y="0"/>
                  </a:cxn>
                  <a:cxn ang="0">
                    <a:pos x="0" y="435"/>
                  </a:cxn>
                </a:cxnLst>
                <a:rect l="0" t="0" r="r" b="b"/>
                <a:pathLst>
                  <a:path w="562" h="435">
                    <a:moveTo>
                      <a:pt x="562" y="0"/>
                    </a:moveTo>
                    <a:lnTo>
                      <a:pt x="0" y="435"/>
                    </a:lnTo>
                  </a:path>
                </a:pathLst>
              </a:custGeom>
              <a:solidFill>
                <a:srgbClr val="000099"/>
              </a:solidFill>
              <a:ln w="28575">
                <a:solidFill>
                  <a:srgbClr val="3333FF"/>
                </a:solidFill>
                <a:round/>
              </a:ln>
            </p:spPr>
            <p:txBody>
              <a:bodyPr/>
              <a:lstStyle/>
              <a:p>
                <a:endParaRPr lang="zh-CN" altLang="en-US"/>
              </a:p>
            </p:txBody>
          </p:sp>
          <p:sp>
            <p:nvSpPr>
              <p:cNvPr id="37" name="Line 43"/>
              <p:cNvSpPr>
                <a:spLocks noChangeShapeType="1"/>
              </p:cNvSpPr>
              <p:nvPr/>
            </p:nvSpPr>
            <p:spPr bwMode="auto">
              <a:xfrm>
                <a:off x="7534304" y="1137266"/>
                <a:ext cx="0" cy="1291590"/>
              </a:xfrm>
              <a:prstGeom prst="line">
                <a:avLst/>
              </a:prstGeom>
              <a:noFill/>
              <a:ln w="28575">
                <a:solidFill>
                  <a:srgbClr val="3333FF"/>
                </a:solidFill>
                <a:round/>
              </a:ln>
            </p:spPr>
            <p:txBody>
              <a:bodyPr/>
              <a:lstStyle/>
              <a:p>
                <a:endParaRPr lang="zh-CN" altLang="en-US"/>
              </a:p>
            </p:txBody>
          </p:sp>
          <p:sp>
            <p:nvSpPr>
              <p:cNvPr id="38" name="Oval 44"/>
              <p:cNvSpPr>
                <a:spLocks noChangeArrowheads="1"/>
              </p:cNvSpPr>
              <p:nvPr/>
            </p:nvSpPr>
            <p:spPr bwMode="auto">
              <a:xfrm>
                <a:off x="7298084" y="714356"/>
                <a:ext cx="472440" cy="42545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39" name="Oval 45"/>
              <p:cNvSpPr>
                <a:spLocks noChangeArrowheads="1"/>
              </p:cNvSpPr>
              <p:nvPr/>
            </p:nvSpPr>
            <p:spPr bwMode="auto">
              <a:xfrm>
                <a:off x="7298084" y="1436986"/>
                <a:ext cx="472440" cy="42672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40" name="Oval 46"/>
              <p:cNvSpPr>
                <a:spLocks noChangeArrowheads="1"/>
              </p:cNvSpPr>
              <p:nvPr/>
            </p:nvSpPr>
            <p:spPr bwMode="auto">
              <a:xfrm>
                <a:off x="8242964" y="1436986"/>
                <a:ext cx="472440" cy="42672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41" name="Oval 47"/>
              <p:cNvSpPr>
                <a:spLocks noChangeArrowheads="1"/>
              </p:cNvSpPr>
              <p:nvPr/>
            </p:nvSpPr>
            <p:spPr bwMode="auto">
              <a:xfrm>
                <a:off x="6353204" y="1436986"/>
                <a:ext cx="472440" cy="42672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42" name="Oval 48"/>
              <p:cNvSpPr>
                <a:spLocks noChangeArrowheads="1"/>
              </p:cNvSpPr>
              <p:nvPr/>
            </p:nvSpPr>
            <p:spPr bwMode="auto">
              <a:xfrm>
                <a:off x="7257444" y="2232006"/>
                <a:ext cx="473710" cy="429260"/>
              </a:xfrm>
              <a:prstGeom prst="ellipse">
                <a:avLst/>
              </a:prstGeom>
            </p:spPr>
            <p:style>
              <a:lnRef idx="1">
                <a:schemeClr val="accent4"/>
              </a:lnRef>
              <a:fillRef idx="2">
                <a:schemeClr val="accent4"/>
              </a:fillRef>
              <a:effectRef idx="1">
                <a:schemeClr val="accent4"/>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grpSp>
        <p:grpSp>
          <p:nvGrpSpPr>
            <p:cNvPr id="3" name="组合 63"/>
            <p:cNvGrpSpPr/>
            <p:nvPr/>
          </p:nvGrpSpPr>
          <p:grpSpPr>
            <a:xfrm>
              <a:off x="5197178" y="1857364"/>
              <a:ext cx="2303780" cy="2006600"/>
              <a:chOff x="6411624" y="3169266"/>
              <a:chExt cx="2303780" cy="2006600"/>
            </a:xfrm>
          </p:grpSpPr>
          <p:sp>
            <p:nvSpPr>
              <p:cNvPr id="44" name="Line 50"/>
              <p:cNvSpPr>
                <a:spLocks noChangeShapeType="1"/>
              </p:cNvSpPr>
              <p:nvPr/>
            </p:nvSpPr>
            <p:spPr bwMode="auto">
              <a:xfrm>
                <a:off x="7544464" y="3413106"/>
                <a:ext cx="12700" cy="492760"/>
              </a:xfrm>
              <a:prstGeom prst="line">
                <a:avLst/>
              </a:prstGeom>
              <a:noFill/>
              <a:ln w="28575">
                <a:solidFill>
                  <a:srgbClr val="3333FF"/>
                </a:solidFill>
                <a:round/>
                <a:tailEnd type="arrow" w="sm" len="sm"/>
              </a:ln>
            </p:spPr>
            <p:txBody>
              <a:bodyPr tIns="108000"/>
              <a:lstStyle/>
              <a:p>
                <a:endParaRPr lang="zh-CN" altLang="en-US"/>
              </a:p>
            </p:txBody>
          </p:sp>
          <p:sp>
            <p:nvSpPr>
              <p:cNvPr id="45" name="Line 51"/>
              <p:cNvSpPr>
                <a:spLocks noChangeShapeType="1"/>
              </p:cNvSpPr>
              <p:nvPr/>
            </p:nvSpPr>
            <p:spPr bwMode="auto">
              <a:xfrm flipV="1">
                <a:off x="7563514" y="4337666"/>
                <a:ext cx="0" cy="441960"/>
              </a:xfrm>
              <a:prstGeom prst="line">
                <a:avLst/>
              </a:prstGeom>
              <a:noFill/>
              <a:ln w="28575">
                <a:solidFill>
                  <a:srgbClr val="3333FF"/>
                </a:solidFill>
                <a:round/>
                <a:tailEnd type="arrow" w="sm" len="sm"/>
              </a:ln>
            </p:spPr>
            <p:txBody>
              <a:bodyPr tIns="108000"/>
              <a:lstStyle/>
              <a:p>
                <a:endParaRPr lang="zh-CN" altLang="en-US"/>
              </a:p>
            </p:txBody>
          </p:sp>
          <p:sp>
            <p:nvSpPr>
              <p:cNvPr id="46" name="Line 52"/>
              <p:cNvSpPr>
                <a:spLocks noChangeShapeType="1"/>
              </p:cNvSpPr>
              <p:nvPr/>
            </p:nvSpPr>
            <p:spPr bwMode="auto">
              <a:xfrm flipH="1">
                <a:off x="7793384" y="4117956"/>
                <a:ext cx="461010" cy="0"/>
              </a:xfrm>
              <a:prstGeom prst="line">
                <a:avLst/>
              </a:prstGeom>
              <a:noFill/>
              <a:ln w="28575">
                <a:solidFill>
                  <a:srgbClr val="3333FF"/>
                </a:solidFill>
                <a:round/>
                <a:tailEnd type="arrow" w="sm" len="sm"/>
              </a:ln>
            </p:spPr>
            <p:txBody>
              <a:bodyPr tIns="108000"/>
              <a:lstStyle/>
              <a:p>
                <a:endParaRPr lang="zh-CN" altLang="en-US"/>
              </a:p>
            </p:txBody>
          </p:sp>
          <p:sp>
            <p:nvSpPr>
              <p:cNvPr id="47" name="Line 53"/>
              <p:cNvSpPr>
                <a:spLocks noChangeShapeType="1"/>
              </p:cNvSpPr>
              <p:nvPr/>
            </p:nvSpPr>
            <p:spPr bwMode="auto">
              <a:xfrm>
                <a:off x="6852314" y="4117956"/>
                <a:ext cx="461010" cy="0"/>
              </a:xfrm>
              <a:prstGeom prst="line">
                <a:avLst/>
              </a:prstGeom>
              <a:noFill/>
              <a:ln w="28575">
                <a:solidFill>
                  <a:srgbClr val="3333FF"/>
                </a:solidFill>
                <a:round/>
                <a:tailEnd type="arrow" w="sm" len="sm"/>
              </a:ln>
            </p:spPr>
            <p:txBody>
              <a:bodyPr tIns="108000"/>
              <a:lstStyle/>
              <a:p>
                <a:endParaRPr lang="zh-CN" altLang="en-US"/>
              </a:p>
            </p:txBody>
          </p:sp>
          <p:sp>
            <p:nvSpPr>
              <p:cNvPr id="48" name="Freeform 54"/>
              <p:cNvSpPr/>
              <p:nvPr/>
            </p:nvSpPr>
            <p:spPr bwMode="auto">
              <a:xfrm>
                <a:off x="6753254" y="4319886"/>
                <a:ext cx="537210" cy="519430"/>
              </a:xfrm>
              <a:custGeom>
                <a:avLst/>
                <a:gdLst/>
                <a:ahLst/>
                <a:cxnLst>
                  <a:cxn ang="0">
                    <a:pos x="0" y="0"/>
                  </a:cxn>
                  <a:cxn ang="0">
                    <a:pos x="420" y="367"/>
                  </a:cxn>
                </a:cxnLst>
                <a:rect l="0" t="0" r="r" b="b"/>
                <a:pathLst>
                  <a:path w="420" h="367">
                    <a:moveTo>
                      <a:pt x="0" y="0"/>
                    </a:moveTo>
                    <a:lnTo>
                      <a:pt x="420" y="367"/>
                    </a:lnTo>
                  </a:path>
                </a:pathLst>
              </a:custGeom>
              <a:solidFill>
                <a:srgbClr val="000099"/>
              </a:solidFill>
              <a:ln w="28575">
                <a:solidFill>
                  <a:srgbClr val="3333FF"/>
                </a:solidFill>
                <a:round/>
                <a:tailEnd type="arrow" w="sm" len="sm"/>
              </a:ln>
            </p:spPr>
            <p:txBody>
              <a:bodyPr tIns="108000"/>
              <a:lstStyle/>
              <a:p>
                <a:endParaRPr lang="zh-CN" altLang="en-US"/>
              </a:p>
            </p:txBody>
          </p:sp>
          <p:sp>
            <p:nvSpPr>
              <p:cNvPr id="49" name="Freeform 55"/>
              <p:cNvSpPr/>
              <p:nvPr/>
            </p:nvSpPr>
            <p:spPr bwMode="auto">
              <a:xfrm>
                <a:off x="7745124" y="4318616"/>
                <a:ext cx="568960" cy="551180"/>
              </a:xfrm>
              <a:custGeom>
                <a:avLst/>
                <a:gdLst/>
                <a:ahLst/>
                <a:cxnLst>
                  <a:cxn ang="0">
                    <a:pos x="0" y="434"/>
                  </a:cxn>
                  <a:cxn ang="0">
                    <a:pos x="448" y="0"/>
                  </a:cxn>
                </a:cxnLst>
                <a:rect l="0" t="0" r="r" b="b"/>
                <a:pathLst>
                  <a:path w="448" h="434">
                    <a:moveTo>
                      <a:pt x="0" y="434"/>
                    </a:moveTo>
                    <a:lnTo>
                      <a:pt x="448" y="0"/>
                    </a:lnTo>
                  </a:path>
                </a:pathLst>
              </a:custGeom>
              <a:solidFill>
                <a:srgbClr val="000099"/>
              </a:solidFill>
              <a:ln w="28575">
                <a:solidFill>
                  <a:srgbClr val="3333FF"/>
                </a:solidFill>
                <a:round/>
                <a:tailEnd type="arrow" w="sm" len="sm"/>
              </a:ln>
            </p:spPr>
            <p:txBody>
              <a:bodyPr tIns="108000"/>
              <a:lstStyle/>
              <a:p>
                <a:endParaRPr lang="zh-CN" altLang="en-US"/>
              </a:p>
            </p:txBody>
          </p:sp>
          <p:sp>
            <p:nvSpPr>
              <p:cNvPr id="50" name="Freeform 56"/>
              <p:cNvSpPr/>
              <p:nvPr/>
            </p:nvSpPr>
            <p:spPr bwMode="auto">
              <a:xfrm>
                <a:off x="7780684" y="3451206"/>
                <a:ext cx="593090" cy="486410"/>
              </a:xfrm>
              <a:custGeom>
                <a:avLst/>
                <a:gdLst/>
                <a:ahLst/>
                <a:cxnLst>
                  <a:cxn ang="0">
                    <a:pos x="467" y="383"/>
                  </a:cxn>
                  <a:cxn ang="0">
                    <a:pos x="0" y="0"/>
                  </a:cxn>
                </a:cxnLst>
                <a:rect l="0" t="0" r="r" b="b"/>
                <a:pathLst>
                  <a:path w="467" h="383">
                    <a:moveTo>
                      <a:pt x="467" y="383"/>
                    </a:moveTo>
                    <a:lnTo>
                      <a:pt x="0" y="0"/>
                    </a:lnTo>
                  </a:path>
                </a:pathLst>
              </a:custGeom>
              <a:solidFill>
                <a:srgbClr val="000099"/>
              </a:solidFill>
              <a:ln w="28575">
                <a:solidFill>
                  <a:srgbClr val="3333FF"/>
                </a:solidFill>
                <a:round/>
                <a:tailEnd type="arrow" w="sm" len="sm"/>
              </a:ln>
            </p:spPr>
            <p:txBody>
              <a:bodyPr tIns="108000"/>
              <a:lstStyle/>
              <a:p>
                <a:endParaRPr lang="zh-CN" altLang="en-US"/>
              </a:p>
            </p:txBody>
          </p:sp>
          <p:sp>
            <p:nvSpPr>
              <p:cNvPr id="51" name="Freeform 57"/>
              <p:cNvSpPr/>
              <p:nvPr/>
            </p:nvSpPr>
            <p:spPr bwMode="auto">
              <a:xfrm>
                <a:off x="6796434" y="3460096"/>
                <a:ext cx="579120" cy="478790"/>
              </a:xfrm>
              <a:custGeom>
                <a:avLst/>
                <a:gdLst/>
                <a:ahLst/>
                <a:cxnLst>
                  <a:cxn ang="0">
                    <a:pos x="456" y="0"/>
                  </a:cxn>
                  <a:cxn ang="0">
                    <a:pos x="0" y="377"/>
                  </a:cxn>
                </a:cxnLst>
                <a:rect l="0" t="0" r="r" b="b"/>
                <a:pathLst>
                  <a:path w="456" h="377">
                    <a:moveTo>
                      <a:pt x="456" y="0"/>
                    </a:moveTo>
                    <a:lnTo>
                      <a:pt x="0" y="377"/>
                    </a:lnTo>
                  </a:path>
                </a:pathLst>
              </a:custGeom>
              <a:solidFill>
                <a:srgbClr val="000099"/>
              </a:solidFill>
              <a:ln w="28575">
                <a:solidFill>
                  <a:srgbClr val="3333FF"/>
                </a:solidFill>
                <a:round/>
                <a:headEnd type="none" w="sm" len="med"/>
                <a:tailEnd type="arrow" w="sm" len="sm"/>
              </a:ln>
            </p:spPr>
            <p:txBody>
              <a:bodyPr tIns="108000"/>
              <a:lstStyle/>
              <a:p>
                <a:endParaRPr lang="zh-CN" altLang="en-US"/>
              </a:p>
            </p:txBody>
          </p:sp>
          <p:sp>
            <p:nvSpPr>
              <p:cNvPr id="52" name="Oval 58"/>
              <p:cNvSpPr>
                <a:spLocks noChangeArrowheads="1"/>
              </p:cNvSpPr>
              <p:nvPr/>
            </p:nvSpPr>
            <p:spPr bwMode="auto">
              <a:xfrm>
                <a:off x="7333644" y="3169266"/>
                <a:ext cx="459740" cy="44323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53" name="Oval 59"/>
              <p:cNvSpPr>
                <a:spLocks noChangeArrowheads="1"/>
              </p:cNvSpPr>
              <p:nvPr/>
            </p:nvSpPr>
            <p:spPr bwMode="auto">
              <a:xfrm>
                <a:off x="7333644" y="3912216"/>
                <a:ext cx="459740" cy="44323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54" name="Oval 60"/>
              <p:cNvSpPr>
                <a:spLocks noChangeArrowheads="1"/>
              </p:cNvSpPr>
              <p:nvPr/>
            </p:nvSpPr>
            <p:spPr bwMode="auto">
              <a:xfrm>
                <a:off x="8254394" y="3912216"/>
                <a:ext cx="461010" cy="44323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55" name="Oval 61"/>
              <p:cNvSpPr>
                <a:spLocks noChangeArrowheads="1"/>
              </p:cNvSpPr>
              <p:nvPr/>
            </p:nvSpPr>
            <p:spPr bwMode="auto">
              <a:xfrm>
                <a:off x="6411624" y="3912216"/>
                <a:ext cx="461010" cy="44323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56" name="Oval 62"/>
              <p:cNvSpPr>
                <a:spLocks noChangeArrowheads="1"/>
              </p:cNvSpPr>
              <p:nvPr/>
            </p:nvSpPr>
            <p:spPr bwMode="auto">
              <a:xfrm>
                <a:off x="7295544" y="4733906"/>
                <a:ext cx="461010" cy="441960"/>
              </a:xfrm>
              <a:prstGeom prst="ellipse">
                <a:avLst/>
              </a:prstGeom>
            </p:spPr>
            <p:style>
              <a:lnRef idx="1">
                <a:schemeClr val="accent1"/>
              </a:lnRef>
              <a:fillRef idx="2">
                <a:schemeClr val="accent1"/>
              </a:fillRef>
              <a:effectRef idx="1">
                <a:schemeClr val="accent1"/>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grpSp>
        <p:sp>
          <p:nvSpPr>
            <p:cNvPr id="60" name="TextBox 59"/>
            <p:cNvSpPr txBox="1"/>
            <p:nvPr/>
          </p:nvSpPr>
          <p:spPr>
            <a:xfrm>
              <a:off x="642910" y="4572008"/>
              <a:ext cx="3357586" cy="144655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=8</a:t>
              </a:r>
            </a:p>
            <a:p>
              <a:pPr algn="l"/>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p>
            <a:p>
              <a:pPr algn="l"/>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 = 8</a:t>
              </a:r>
            </a:p>
          </p:txBody>
        </p:sp>
        <p:sp>
          <p:nvSpPr>
            <p:cNvPr id="61" name="下箭头 60"/>
            <p:cNvSpPr/>
            <p:nvPr/>
          </p:nvSpPr>
          <p:spPr bwMode="auto">
            <a:xfrm>
              <a:off x="2071670" y="4000504"/>
              <a:ext cx="285752" cy="428628"/>
            </a:xfrm>
            <a:prstGeom prst="downArrow">
              <a:avLst/>
            </a:prstGeom>
            <a:ln>
              <a:headEnd type="stealth" w="med" len="lg"/>
              <a:tailEnd type="none" w="med" len="med"/>
            </a:ln>
          </p:spPr>
          <p:style>
            <a:lnRef idx="0">
              <a:schemeClr val="accent6"/>
            </a:lnRef>
            <a:fillRef idx="3">
              <a:schemeClr val="accent6"/>
            </a:fillRef>
            <a:effectRef idx="3">
              <a:schemeClr val="accent6"/>
            </a:effectRef>
            <a:fontRef idx="minor">
              <a:schemeClr val="lt1"/>
            </a:fontRef>
          </p:style>
          <p:txBody>
            <a:bodyPr wrap="none" rtlCol="0" anchor="ctr"/>
            <a:lstStyle/>
            <a:p>
              <a:pPr algn="ctr"/>
              <a:endParaRPr lang="zh-CN" altLang="en-US"/>
            </a:p>
          </p:txBody>
        </p:sp>
        <p:sp>
          <p:nvSpPr>
            <p:cNvPr id="63" name="TextBox 62"/>
            <p:cNvSpPr txBox="1"/>
            <p:nvPr/>
          </p:nvSpPr>
          <p:spPr>
            <a:xfrm>
              <a:off x="4786314" y="4572008"/>
              <a:ext cx="3357586" cy="144655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=8</a:t>
              </a:r>
            </a:p>
            <a:p>
              <a:pPr algn="l"/>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p>
            <a:p>
              <a:pPr algn="l"/>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200" baseline="-25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 = 8</a:t>
              </a:r>
            </a:p>
          </p:txBody>
        </p:sp>
        <p:sp>
          <p:nvSpPr>
            <p:cNvPr id="64" name="下箭头 63"/>
            <p:cNvSpPr/>
            <p:nvPr/>
          </p:nvSpPr>
          <p:spPr bwMode="auto">
            <a:xfrm>
              <a:off x="6215074" y="4000504"/>
              <a:ext cx="285752" cy="428628"/>
            </a:xfrm>
            <a:prstGeom prst="downArrow">
              <a:avLst/>
            </a:prstGeom>
            <a:ln>
              <a:headEnd type="stealth" w="med" len="lg"/>
              <a:tailEnd type="none" w="med" len="med"/>
            </a:ln>
          </p:spPr>
          <p:style>
            <a:lnRef idx="0">
              <a:schemeClr val="accent6"/>
            </a:lnRef>
            <a:fillRef idx="3">
              <a:schemeClr val="accent6"/>
            </a:fillRef>
            <a:effectRef idx="3">
              <a:schemeClr val="accent6"/>
            </a:effectRef>
            <a:fontRef idx="minor">
              <a:schemeClr val="lt1"/>
            </a:fontRef>
          </p:style>
          <p:txBody>
            <a:bodyPr wrap="none" rtlCol="0" anchor="ctr"/>
            <a:lstStyle/>
            <a:p>
              <a:pPr algn="ctr"/>
              <a:endParaRPr lang="zh-CN" altLang="en-US"/>
            </a:p>
          </p:txBody>
        </p:sp>
      </p:grpSp>
      <p:sp>
        <p:nvSpPr>
          <p:cNvPr id="4" name="幻灯片编号占位符 3"/>
          <p:cNvSpPr>
            <a:spLocks noGrp="1"/>
          </p:cNvSpPr>
          <p:nvPr>
            <p:ph type="sldNum" sz="quarter" idx="12"/>
          </p:nvPr>
        </p:nvSpPr>
        <p:spPr/>
        <p:txBody>
          <a:bodyPr/>
          <a:lstStyle/>
          <a:p>
            <a:fld id="{7B73CAF9-FD11-4256-9668-6A8A3A0B73F9}" type="slidenum">
              <a:rPr lang="en-US" altLang="zh-CN" smtClean="0"/>
              <a:t>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3254375"/>
            <a:ext cx="9144000" cy="0"/>
          </a:xfrm>
          <a:prstGeom prst="rect">
            <a:avLst/>
          </a:prstGeom>
          <a:noFill/>
          <a:ln w="9525">
            <a:noFill/>
            <a:miter lim="800000"/>
          </a:ln>
        </p:spPr>
        <p:txBody>
          <a:bodyPr wrap="none" anchor="ctr">
            <a:spAutoFit/>
          </a:bodyPr>
          <a:lstStyle/>
          <a:p>
            <a:endParaRPr lang="zh-CN" altLang="en-US"/>
          </a:p>
        </p:txBody>
      </p:sp>
      <p:sp>
        <p:nvSpPr>
          <p:cNvPr id="11310" name="Text Box 101"/>
          <p:cNvSpPr txBox="1">
            <a:spLocks noChangeArrowheads="1"/>
          </p:cNvSpPr>
          <p:nvPr/>
        </p:nvSpPr>
        <p:spPr bwMode="auto">
          <a:xfrm>
            <a:off x="3286116" y="3714752"/>
            <a:ext cx="2376488" cy="457200"/>
          </a:xfrm>
          <a:prstGeom prst="rect">
            <a:avLst/>
          </a:prstGeom>
          <a:noFill/>
          <a:ln w="28575" algn="ctr">
            <a:noFill/>
            <a:miter lim="800000"/>
            <a:tailEnd type="none" w="med" len="lg"/>
          </a:ln>
        </p:spPr>
        <p:txBody>
          <a:bodyPr>
            <a:spAutoFit/>
          </a:bodyPr>
          <a:lstStyle/>
          <a:p>
            <a:pPr>
              <a:spcBef>
                <a:spcPct val="50000"/>
              </a:spcBef>
            </a:pPr>
            <a:r>
              <a:rPr lang="en-US" altLang="zh-CN" i="1">
                <a:solidFill>
                  <a:srgbClr val="CC00CC"/>
                </a:solidFill>
                <a:ea typeface="楷体" panose="02010609060101010101" pitchFamily="49" charset="-122"/>
                <a:cs typeface="Times New Roman" panose="02020603050405020304" pitchFamily="18" charset="0"/>
              </a:rPr>
              <a:t>v</a:t>
            </a:r>
            <a:r>
              <a:rPr lang="en-US" altLang="zh-CN">
                <a:solidFill>
                  <a:srgbClr val="CC00CC"/>
                </a:solidFill>
                <a:ea typeface="楷体" panose="02010609060101010101" pitchFamily="49" charset="-122"/>
                <a:cs typeface="Times New Roman" panose="02020603050405020304" pitchFamily="18" charset="0"/>
              </a:rPr>
              <a:t>=2</a:t>
            </a:r>
            <a:r>
              <a:rPr lang="zh-CN" altLang="en-US">
                <a:solidFill>
                  <a:srgbClr val="CC00CC"/>
                </a:solidFill>
                <a:ea typeface="楷体" panose="02010609060101010101" pitchFamily="49" charset="-122"/>
                <a:cs typeface="Times New Roman" panose="02020603050405020304" pitchFamily="18" charset="0"/>
              </a:rPr>
              <a:t>的</a:t>
            </a:r>
            <a:r>
              <a:rPr lang="en-US" altLang="zh-CN">
                <a:solidFill>
                  <a:srgbClr val="CC00CC"/>
                </a:solidFill>
                <a:ea typeface="楷体" panose="02010609060101010101" pitchFamily="49" charset="-122"/>
                <a:cs typeface="Times New Roman" panose="02020603050405020304" pitchFamily="18" charset="0"/>
              </a:rPr>
              <a:t>BFS</a:t>
            </a:r>
            <a:r>
              <a:rPr lang="zh-CN" altLang="en-US">
                <a:solidFill>
                  <a:srgbClr val="CC00CC"/>
                </a:solidFill>
                <a:ea typeface="楷体" panose="02010609060101010101" pitchFamily="49" charset="-122"/>
                <a:cs typeface="Times New Roman" panose="02020603050405020304" pitchFamily="18" charset="0"/>
              </a:rPr>
              <a:t>序列：</a:t>
            </a:r>
          </a:p>
        </p:txBody>
      </p:sp>
      <p:sp>
        <p:nvSpPr>
          <p:cNvPr id="260198" name="Text Box 102"/>
          <p:cNvSpPr txBox="1">
            <a:spLocks noChangeArrowheads="1"/>
          </p:cNvSpPr>
          <p:nvPr/>
        </p:nvSpPr>
        <p:spPr bwMode="auto">
          <a:xfrm>
            <a:off x="4332307" y="4349759"/>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dirty="0"/>
              <a:t>2</a:t>
            </a:r>
          </a:p>
        </p:txBody>
      </p:sp>
      <p:sp>
        <p:nvSpPr>
          <p:cNvPr id="260199" name="Text Box 103"/>
          <p:cNvSpPr txBox="1">
            <a:spLocks noChangeArrowheads="1"/>
          </p:cNvSpPr>
          <p:nvPr/>
        </p:nvSpPr>
        <p:spPr bwMode="auto">
          <a:xfrm>
            <a:off x="5051445" y="4349759"/>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dirty="0"/>
              <a:t>1</a:t>
            </a:r>
          </a:p>
        </p:txBody>
      </p:sp>
      <p:sp>
        <p:nvSpPr>
          <p:cNvPr id="260200" name="Text Box 104"/>
          <p:cNvSpPr txBox="1">
            <a:spLocks noChangeArrowheads="1"/>
          </p:cNvSpPr>
          <p:nvPr/>
        </p:nvSpPr>
        <p:spPr bwMode="auto">
          <a:xfrm>
            <a:off x="5700732" y="4349759"/>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dirty="0"/>
              <a:t>3</a:t>
            </a:r>
          </a:p>
        </p:txBody>
      </p:sp>
      <p:sp>
        <p:nvSpPr>
          <p:cNvPr id="260201" name="Text Box 105"/>
          <p:cNvSpPr txBox="1">
            <a:spLocks noChangeArrowheads="1"/>
          </p:cNvSpPr>
          <p:nvPr/>
        </p:nvSpPr>
        <p:spPr bwMode="auto">
          <a:xfrm>
            <a:off x="6419870" y="4349759"/>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dirty="0"/>
              <a:t>4</a:t>
            </a:r>
          </a:p>
        </p:txBody>
      </p:sp>
      <p:sp>
        <p:nvSpPr>
          <p:cNvPr id="260202" name="Text Box 106"/>
          <p:cNvSpPr txBox="1">
            <a:spLocks noChangeArrowheads="1"/>
          </p:cNvSpPr>
          <p:nvPr/>
        </p:nvSpPr>
        <p:spPr bwMode="auto">
          <a:xfrm>
            <a:off x="7069157" y="4349759"/>
            <a:ext cx="288925" cy="365125"/>
          </a:xfrm>
          <a:prstGeom prst="rect">
            <a:avLst/>
          </a:prstGeom>
          <a:noFill/>
          <a:ln w="28575" algn="ctr">
            <a:noFill/>
            <a:miter lim="800000"/>
            <a:tailEnd type="none" w="med" len="lg"/>
          </a:ln>
        </p:spPr>
        <p:txBody>
          <a:bodyPr lIns="0" tIns="0" rIns="0" bIns="0">
            <a:spAutoFit/>
          </a:bodyPr>
          <a:lstStyle/>
          <a:p>
            <a:pPr>
              <a:spcBef>
                <a:spcPct val="50000"/>
              </a:spcBef>
            </a:pPr>
            <a:r>
              <a:rPr lang="en-US" altLang="zh-CN" dirty="0"/>
              <a:t>0</a:t>
            </a:r>
          </a:p>
        </p:txBody>
      </p:sp>
      <p:sp>
        <p:nvSpPr>
          <p:cNvPr id="260203" name="Text Box 107"/>
          <p:cNvSpPr txBox="1">
            <a:spLocks noChangeArrowheads="1"/>
          </p:cNvSpPr>
          <p:nvPr/>
        </p:nvSpPr>
        <p:spPr bwMode="auto">
          <a:xfrm>
            <a:off x="3929058" y="4857760"/>
            <a:ext cx="2376487" cy="369332"/>
          </a:xfrm>
          <a:prstGeom prst="rect">
            <a:avLst/>
          </a:prstGeom>
          <a:noFill/>
          <a:ln w="28575" algn="ctr">
            <a:noFill/>
            <a:miter lim="800000"/>
            <a:tailEnd type="none" w="med" len="lg"/>
          </a:ln>
        </p:spPr>
        <p:txBody>
          <a:bodyPr lIns="0" tIns="0" rIns="0" bIns="0">
            <a:spAutoFit/>
          </a:bodyPr>
          <a:lstStyle/>
          <a:p>
            <a:pPr>
              <a:spcBef>
                <a:spcPct val="50000"/>
              </a:spcBef>
            </a:pPr>
            <a:r>
              <a:rPr lang="zh-CN" altLang="en-US" dirty="0">
                <a:solidFill>
                  <a:srgbClr val="FF3300"/>
                </a:solidFill>
                <a:ea typeface="楷体" panose="02010609060101010101" pitchFamily="49" charset="-122"/>
                <a:cs typeface="Times New Roman" panose="02020603050405020304" pitchFamily="18" charset="0"/>
              </a:rPr>
              <a:t>遍历过程结束</a:t>
            </a:r>
          </a:p>
        </p:txBody>
      </p:sp>
      <p:sp>
        <p:nvSpPr>
          <p:cNvPr id="11317" name="Text Box 108"/>
          <p:cNvSpPr txBox="1">
            <a:spLocks noChangeArrowheads="1"/>
          </p:cNvSpPr>
          <p:nvPr/>
        </p:nvSpPr>
        <p:spPr bwMode="auto">
          <a:xfrm>
            <a:off x="395288" y="188913"/>
            <a:ext cx="3676646" cy="457200"/>
          </a:xfrm>
          <a:prstGeom prst="rect">
            <a:avLst/>
          </a:prstGeom>
          <a:solidFill>
            <a:srgbClr val="339933"/>
          </a:solidFill>
          <a:ln w="28575" algn="ctr">
            <a:noFill/>
            <a:miter lim="800000"/>
            <a:tailEnd type="none" w="med" len="lg"/>
          </a:ln>
        </p:spPr>
        <p:txBody>
          <a:bodyPr wrap="square">
            <a:spAutoFit/>
          </a:bodyPr>
          <a:lstStyle/>
          <a:p>
            <a:r>
              <a:rPr lang="zh-CN" altLang="en-US" dirty="0">
                <a:solidFill>
                  <a:schemeClr val="bg1"/>
                </a:solidFill>
                <a:ea typeface="楷体" panose="02010609060101010101" pitchFamily="49" charset="-122"/>
                <a:cs typeface="Times New Roman" panose="02020603050405020304" pitchFamily="18" charset="0"/>
              </a:rPr>
              <a:t>广度优先</a:t>
            </a:r>
            <a:r>
              <a:rPr lang="zh-CN" altLang="en-US" dirty="0" smtClean="0">
                <a:solidFill>
                  <a:schemeClr val="bg1"/>
                </a:solidFill>
                <a:ea typeface="楷体" panose="02010609060101010101" pitchFamily="49" charset="-122"/>
                <a:cs typeface="Times New Roman" panose="02020603050405020304" pitchFamily="18" charset="0"/>
              </a:rPr>
              <a:t>遍历过程演示</a:t>
            </a:r>
            <a:endParaRPr lang="zh-CN" altLang="en-US" dirty="0">
              <a:ea typeface="楷体" panose="02010609060101010101" pitchFamily="49" charset="-122"/>
              <a:cs typeface="Times New Roman" panose="02020603050405020304" pitchFamily="18" charset="0"/>
            </a:endParaRPr>
          </a:p>
        </p:txBody>
      </p:sp>
      <p:sp>
        <p:nvSpPr>
          <p:cNvPr id="110" name="Oval 7"/>
          <p:cNvSpPr>
            <a:spLocks noChangeArrowheads="1"/>
          </p:cNvSpPr>
          <p:nvPr/>
        </p:nvSpPr>
        <p:spPr bwMode="auto">
          <a:xfrm>
            <a:off x="1293783" y="456249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111" name="Oval 8"/>
          <p:cNvSpPr>
            <a:spLocks noChangeArrowheads="1"/>
          </p:cNvSpPr>
          <p:nvPr/>
        </p:nvSpPr>
        <p:spPr bwMode="auto">
          <a:xfrm>
            <a:off x="357158" y="456249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2</a:t>
            </a:r>
          </a:p>
        </p:txBody>
      </p:sp>
      <p:sp>
        <p:nvSpPr>
          <p:cNvPr id="112" name="Oval 9"/>
          <p:cNvSpPr>
            <a:spLocks noChangeArrowheads="1"/>
          </p:cNvSpPr>
          <p:nvPr/>
        </p:nvSpPr>
        <p:spPr bwMode="auto">
          <a:xfrm>
            <a:off x="2228821" y="456249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113" name="Oval 10"/>
          <p:cNvSpPr>
            <a:spLocks noChangeArrowheads="1"/>
          </p:cNvSpPr>
          <p:nvPr/>
        </p:nvSpPr>
        <p:spPr bwMode="auto">
          <a:xfrm>
            <a:off x="1293783" y="369889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114" name="Oval 11"/>
          <p:cNvSpPr>
            <a:spLocks noChangeArrowheads="1"/>
          </p:cNvSpPr>
          <p:nvPr/>
        </p:nvSpPr>
        <p:spPr bwMode="auto">
          <a:xfrm>
            <a:off x="1293783" y="542609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115" name="Freeform 12"/>
          <p:cNvSpPr/>
          <p:nvPr/>
        </p:nvSpPr>
        <p:spPr bwMode="auto">
          <a:xfrm>
            <a:off x="663546" y="3986230"/>
            <a:ext cx="630238" cy="588963"/>
          </a:xfrm>
          <a:custGeom>
            <a:avLst/>
            <a:gdLst>
              <a:gd name="T0" fmla="*/ 0 w 397"/>
              <a:gd name="T1" fmla="*/ 371 h 371"/>
              <a:gd name="T2" fmla="*/ 397 w 397"/>
              <a:gd name="T3" fmla="*/ 0 h 371"/>
              <a:gd name="T4" fmla="*/ 0 60000 65536"/>
              <a:gd name="T5" fmla="*/ 0 60000 65536"/>
              <a:gd name="T6" fmla="*/ 0 w 397"/>
              <a:gd name="T7" fmla="*/ 0 h 371"/>
              <a:gd name="T8" fmla="*/ 397 w 397"/>
              <a:gd name="T9" fmla="*/ 371 h 371"/>
            </a:gdLst>
            <a:ahLst/>
            <a:cxnLst>
              <a:cxn ang="T4">
                <a:pos x="T0" y="T1"/>
              </a:cxn>
              <a:cxn ang="T5">
                <a:pos x="T2" y="T3"/>
              </a:cxn>
            </a:cxnLst>
            <a:rect l="T6" t="T7" r="T8" b="T9"/>
            <a:pathLst>
              <a:path w="397" h="371">
                <a:moveTo>
                  <a:pt x="0" y="371"/>
                </a:moveTo>
                <a:lnTo>
                  <a:pt x="397" y="0"/>
                </a:lnTo>
              </a:path>
            </a:pathLst>
          </a:custGeom>
          <a:noFill/>
          <a:ln w="28575">
            <a:solidFill>
              <a:srgbClr val="3333FF"/>
            </a:solidFill>
            <a:round/>
            <a:tailEnd type="none" w="med" len="lg"/>
          </a:ln>
        </p:spPr>
        <p:txBody>
          <a:bodyPr wrap="none"/>
          <a:lstStyle/>
          <a:p>
            <a:endParaRPr lang="zh-CN" altLang="en-US"/>
          </a:p>
        </p:txBody>
      </p:sp>
      <p:sp>
        <p:nvSpPr>
          <p:cNvPr id="116" name="Freeform 13"/>
          <p:cNvSpPr/>
          <p:nvPr/>
        </p:nvSpPr>
        <p:spPr bwMode="auto">
          <a:xfrm>
            <a:off x="788958" y="4778392"/>
            <a:ext cx="503238" cy="1588"/>
          </a:xfrm>
          <a:custGeom>
            <a:avLst/>
            <a:gdLst>
              <a:gd name="T0" fmla="*/ 0 w 317"/>
              <a:gd name="T1" fmla="*/ 0 h 1"/>
              <a:gd name="T2" fmla="*/ 317 w 317"/>
              <a:gd name="T3" fmla="*/ 0 h 1"/>
              <a:gd name="T4" fmla="*/ 0 60000 65536"/>
              <a:gd name="T5" fmla="*/ 0 60000 65536"/>
              <a:gd name="T6" fmla="*/ 0 w 317"/>
              <a:gd name="T7" fmla="*/ 0 h 1"/>
              <a:gd name="T8" fmla="*/ 317 w 317"/>
              <a:gd name="T9" fmla="*/ 1 h 1"/>
            </a:gdLst>
            <a:ahLst/>
            <a:cxnLst>
              <a:cxn ang="T4">
                <a:pos x="T0" y="T1"/>
              </a:cxn>
              <a:cxn ang="T5">
                <a:pos x="T2" y="T3"/>
              </a:cxn>
            </a:cxnLst>
            <a:rect l="T6" t="T7" r="T8" b="T9"/>
            <a:pathLst>
              <a:path w="317" h="1">
                <a:moveTo>
                  <a:pt x="0" y="0"/>
                </a:moveTo>
                <a:lnTo>
                  <a:pt x="317" y="0"/>
                </a:lnTo>
              </a:path>
            </a:pathLst>
          </a:custGeom>
          <a:noFill/>
          <a:ln w="28575">
            <a:solidFill>
              <a:srgbClr val="3333FF"/>
            </a:solidFill>
            <a:round/>
            <a:tailEnd type="none" w="med" len="lg"/>
          </a:ln>
        </p:spPr>
        <p:txBody>
          <a:bodyPr wrap="none"/>
          <a:lstStyle/>
          <a:p>
            <a:endParaRPr lang="zh-CN" altLang="en-US"/>
          </a:p>
        </p:txBody>
      </p:sp>
      <p:sp>
        <p:nvSpPr>
          <p:cNvPr id="117" name="Line 14"/>
          <p:cNvSpPr>
            <a:spLocks noChangeShapeType="1"/>
          </p:cNvSpPr>
          <p:nvPr/>
        </p:nvSpPr>
        <p:spPr bwMode="auto">
          <a:xfrm>
            <a:off x="1725583" y="4778392"/>
            <a:ext cx="503238" cy="0"/>
          </a:xfrm>
          <a:prstGeom prst="line">
            <a:avLst/>
          </a:prstGeom>
          <a:noFill/>
          <a:ln w="28575">
            <a:solidFill>
              <a:srgbClr val="3333FF"/>
            </a:solidFill>
            <a:round/>
            <a:tailEnd type="none" w="med" len="lg"/>
          </a:ln>
        </p:spPr>
        <p:txBody>
          <a:bodyPr wrap="none"/>
          <a:lstStyle/>
          <a:p>
            <a:endParaRPr lang="zh-CN" altLang="en-US"/>
          </a:p>
        </p:txBody>
      </p:sp>
      <p:sp>
        <p:nvSpPr>
          <p:cNvPr id="118" name="Freeform 15"/>
          <p:cNvSpPr/>
          <p:nvPr/>
        </p:nvSpPr>
        <p:spPr bwMode="auto">
          <a:xfrm>
            <a:off x="669896" y="4968892"/>
            <a:ext cx="623888" cy="601663"/>
          </a:xfrm>
          <a:custGeom>
            <a:avLst/>
            <a:gdLst>
              <a:gd name="T0" fmla="*/ 0 w 393"/>
              <a:gd name="T1" fmla="*/ 0 h 379"/>
              <a:gd name="T2" fmla="*/ 393 w 393"/>
              <a:gd name="T3" fmla="*/ 379 h 379"/>
              <a:gd name="T4" fmla="*/ 0 60000 65536"/>
              <a:gd name="T5" fmla="*/ 0 60000 65536"/>
              <a:gd name="T6" fmla="*/ 0 w 393"/>
              <a:gd name="T7" fmla="*/ 0 h 379"/>
              <a:gd name="T8" fmla="*/ 393 w 393"/>
              <a:gd name="T9" fmla="*/ 379 h 379"/>
            </a:gdLst>
            <a:ahLst/>
            <a:cxnLst>
              <a:cxn ang="T4">
                <a:pos x="T0" y="T1"/>
              </a:cxn>
              <a:cxn ang="T5">
                <a:pos x="T2" y="T3"/>
              </a:cxn>
            </a:cxnLst>
            <a:rect l="T6" t="T7" r="T8" b="T9"/>
            <a:pathLst>
              <a:path w="393" h="379">
                <a:moveTo>
                  <a:pt x="0" y="0"/>
                </a:moveTo>
                <a:lnTo>
                  <a:pt x="393" y="379"/>
                </a:lnTo>
              </a:path>
            </a:pathLst>
          </a:custGeom>
          <a:noFill/>
          <a:ln w="28575">
            <a:solidFill>
              <a:srgbClr val="3333FF"/>
            </a:solidFill>
            <a:round/>
            <a:tailEnd type="none" w="med" len="lg"/>
          </a:ln>
        </p:spPr>
        <p:txBody>
          <a:bodyPr wrap="none"/>
          <a:lstStyle/>
          <a:p>
            <a:endParaRPr lang="zh-CN" altLang="en-US"/>
          </a:p>
        </p:txBody>
      </p:sp>
      <p:sp>
        <p:nvSpPr>
          <p:cNvPr id="119" name="Line 17"/>
          <p:cNvSpPr>
            <a:spLocks noChangeShapeType="1"/>
          </p:cNvSpPr>
          <p:nvPr/>
        </p:nvSpPr>
        <p:spPr bwMode="auto">
          <a:xfrm>
            <a:off x="1725583" y="3986230"/>
            <a:ext cx="647700" cy="576263"/>
          </a:xfrm>
          <a:prstGeom prst="line">
            <a:avLst/>
          </a:prstGeom>
          <a:noFill/>
          <a:ln w="28575">
            <a:solidFill>
              <a:srgbClr val="3333FF"/>
            </a:solidFill>
            <a:round/>
            <a:tailEnd type="none" w="med" len="lg"/>
          </a:ln>
        </p:spPr>
        <p:txBody>
          <a:bodyPr wrap="none"/>
          <a:lstStyle/>
          <a:p>
            <a:endParaRPr lang="zh-CN" altLang="en-US"/>
          </a:p>
        </p:txBody>
      </p:sp>
      <p:sp>
        <p:nvSpPr>
          <p:cNvPr id="120" name="Freeform 18"/>
          <p:cNvSpPr/>
          <p:nvPr/>
        </p:nvSpPr>
        <p:spPr bwMode="auto">
          <a:xfrm>
            <a:off x="1725583" y="4968892"/>
            <a:ext cx="620713" cy="603250"/>
          </a:xfrm>
          <a:custGeom>
            <a:avLst/>
            <a:gdLst>
              <a:gd name="T0" fmla="*/ 0 w 391"/>
              <a:gd name="T1" fmla="*/ 380 h 380"/>
              <a:gd name="T2" fmla="*/ 391 w 391"/>
              <a:gd name="T3" fmla="*/ 0 h 380"/>
              <a:gd name="T4" fmla="*/ 0 60000 65536"/>
              <a:gd name="T5" fmla="*/ 0 60000 65536"/>
              <a:gd name="T6" fmla="*/ 0 w 391"/>
              <a:gd name="T7" fmla="*/ 0 h 380"/>
              <a:gd name="T8" fmla="*/ 391 w 391"/>
              <a:gd name="T9" fmla="*/ 380 h 380"/>
            </a:gdLst>
            <a:ahLst/>
            <a:cxnLst>
              <a:cxn ang="T4">
                <a:pos x="T0" y="T1"/>
              </a:cxn>
              <a:cxn ang="T5">
                <a:pos x="T2" y="T3"/>
              </a:cxn>
            </a:cxnLst>
            <a:rect l="T6" t="T7" r="T8" b="T9"/>
            <a:pathLst>
              <a:path w="391" h="380">
                <a:moveTo>
                  <a:pt x="0" y="380"/>
                </a:moveTo>
                <a:lnTo>
                  <a:pt x="391" y="0"/>
                </a:lnTo>
              </a:path>
            </a:pathLst>
          </a:custGeom>
          <a:noFill/>
          <a:ln w="28575">
            <a:solidFill>
              <a:srgbClr val="3333FF"/>
            </a:solidFill>
            <a:round/>
            <a:tailEnd type="none" w="med" len="lg"/>
          </a:ln>
        </p:spPr>
        <p:txBody>
          <a:bodyPr wrap="none"/>
          <a:lstStyle/>
          <a:p>
            <a:endParaRPr lang="zh-CN" altLang="en-US"/>
          </a:p>
        </p:txBody>
      </p:sp>
      <p:sp>
        <p:nvSpPr>
          <p:cNvPr id="121" name="Line 19"/>
          <p:cNvSpPr>
            <a:spLocks noChangeShapeType="1"/>
          </p:cNvSpPr>
          <p:nvPr/>
        </p:nvSpPr>
        <p:spPr bwMode="auto">
          <a:xfrm>
            <a:off x="1509683" y="4994292"/>
            <a:ext cx="0" cy="431800"/>
          </a:xfrm>
          <a:prstGeom prst="line">
            <a:avLst/>
          </a:prstGeom>
          <a:noFill/>
          <a:ln w="28575">
            <a:solidFill>
              <a:srgbClr val="3333FF"/>
            </a:solidFill>
            <a:round/>
            <a:tailEnd type="none" w="med" len="lg"/>
          </a:ln>
        </p:spPr>
        <p:txBody>
          <a:bodyPr wrap="none"/>
          <a:lstStyle/>
          <a:p>
            <a:endParaRPr lang="zh-CN" altLang="en-US"/>
          </a:p>
        </p:txBody>
      </p:sp>
      <p:sp>
        <p:nvSpPr>
          <p:cNvPr id="122" name="Line 20"/>
          <p:cNvSpPr>
            <a:spLocks noChangeShapeType="1"/>
          </p:cNvSpPr>
          <p:nvPr/>
        </p:nvSpPr>
        <p:spPr bwMode="auto">
          <a:xfrm>
            <a:off x="1509683" y="4130692"/>
            <a:ext cx="0" cy="431800"/>
          </a:xfrm>
          <a:prstGeom prst="line">
            <a:avLst/>
          </a:prstGeom>
          <a:noFill/>
          <a:ln w="28575">
            <a:solidFill>
              <a:srgbClr val="3333FF"/>
            </a:solidFill>
            <a:round/>
            <a:tailEnd type="none" w="med" len="lg"/>
          </a:ln>
        </p:spPr>
        <p:txBody>
          <a:bodyPr wrap="none"/>
          <a:lstStyle/>
          <a:p>
            <a:endParaRPr lang="zh-CN" altLang="en-US"/>
          </a:p>
        </p:txBody>
      </p:sp>
      <p:sp>
        <p:nvSpPr>
          <p:cNvPr id="210" name="Oval 7"/>
          <p:cNvSpPr>
            <a:spLocks noChangeArrowheads="1"/>
          </p:cNvSpPr>
          <p:nvPr/>
        </p:nvSpPr>
        <p:spPr bwMode="auto">
          <a:xfrm>
            <a:off x="1293783" y="4575192"/>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3</a:t>
            </a:r>
          </a:p>
        </p:txBody>
      </p:sp>
      <p:sp>
        <p:nvSpPr>
          <p:cNvPr id="211" name="Oval 8"/>
          <p:cNvSpPr>
            <a:spLocks noChangeArrowheads="1"/>
          </p:cNvSpPr>
          <p:nvPr/>
        </p:nvSpPr>
        <p:spPr bwMode="auto">
          <a:xfrm>
            <a:off x="357158" y="4575192"/>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2</a:t>
            </a:r>
          </a:p>
        </p:txBody>
      </p:sp>
      <p:sp>
        <p:nvSpPr>
          <p:cNvPr id="212" name="Oval 9"/>
          <p:cNvSpPr>
            <a:spLocks noChangeArrowheads="1"/>
          </p:cNvSpPr>
          <p:nvPr/>
        </p:nvSpPr>
        <p:spPr bwMode="auto">
          <a:xfrm>
            <a:off x="2228821" y="4575192"/>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0</a:t>
            </a:r>
          </a:p>
        </p:txBody>
      </p:sp>
      <p:sp>
        <p:nvSpPr>
          <p:cNvPr id="213" name="Oval 10"/>
          <p:cNvSpPr>
            <a:spLocks noChangeArrowheads="1"/>
          </p:cNvSpPr>
          <p:nvPr/>
        </p:nvSpPr>
        <p:spPr bwMode="auto">
          <a:xfrm>
            <a:off x="1293783" y="3711592"/>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214" name="Oval 11"/>
          <p:cNvSpPr>
            <a:spLocks noChangeArrowheads="1"/>
          </p:cNvSpPr>
          <p:nvPr/>
        </p:nvSpPr>
        <p:spPr bwMode="auto">
          <a:xfrm>
            <a:off x="1293783" y="5438792"/>
            <a:ext cx="431800" cy="431800"/>
          </a:xfrm>
          <a:prstGeom prst="ellipse">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4</a:t>
            </a:r>
          </a:p>
        </p:txBody>
      </p:sp>
      <p:sp>
        <p:nvSpPr>
          <p:cNvPr id="215" name="Freeform 12"/>
          <p:cNvSpPr/>
          <p:nvPr/>
        </p:nvSpPr>
        <p:spPr bwMode="auto">
          <a:xfrm>
            <a:off x="747686" y="4025904"/>
            <a:ext cx="630238" cy="588963"/>
          </a:xfrm>
          <a:custGeom>
            <a:avLst/>
            <a:gdLst>
              <a:gd name="T0" fmla="*/ 0 w 397"/>
              <a:gd name="T1" fmla="*/ 371 h 371"/>
              <a:gd name="T2" fmla="*/ 397 w 397"/>
              <a:gd name="T3" fmla="*/ 0 h 371"/>
              <a:gd name="T4" fmla="*/ 0 60000 65536"/>
              <a:gd name="T5" fmla="*/ 0 60000 65536"/>
              <a:gd name="T6" fmla="*/ 0 w 397"/>
              <a:gd name="T7" fmla="*/ 0 h 371"/>
              <a:gd name="T8" fmla="*/ 397 w 397"/>
              <a:gd name="T9" fmla="*/ 371 h 371"/>
            </a:gdLst>
            <a:ahLst/>
            <a:cxnLst>
              <a:cxn ang="T4">
                <a:pos x="T0" y="T1"/>
              </a:cxn>
              <a:cxn ang="T5">
                <a:pos x="T2" y="T3"/>
              </a:cxn>
            </a:cxnLst>
            <a:rect l="T6" t="T7" r="T8" b="T9"/>
            <a:pathLst>
              <a:path w="397" h="371">
                <a:moveTo>
                  <a:pt x="0" y="371"/>
                </a:moveTo>
                <a:lnTo>
                  <a:pt x="397" y="0"/>
                </a:lnTo>
              </a:path>
            </a:pathLst>
          </a:custGeom>
          <a:noFill/>
          <a:ln w="28575">
            <a:solidFill>
              <a:srgbClr val="CC00CC"/>
            </a:solidFill>
            <a:round/>
            <a:tailEnd type="arrow" w="med" len="lg"/>
          </a:ln>
        </p:spPr>
        <p:txBody>
          <a:bodyPr wrap="none"/>
          <a:lstStyle/>
          <a:p>
            <a:endParaRPr lang="zh-CN" altLang="en-US"/>
          </a:p>
        </p:txBody>
      </p:sp>
      <p:sp>
        <p:nvSpPr>
          <p:cNvPr id="216" name="Freeform 13"/>
          <p:cNvSpPr/>
          <p:nvPr/>
        </p:nvSpPr>
        <p:spPr bwMode="auto">
          <a:xfrm>
            <a:off x="785786" y="4857760"/>
            <a:ext cx="503238" cy="1588"/>
          </a:xfrm>
          <a:custGeom>
            <a:avLst/>
            <a:gdLst>
              <a:gd name="T0" fmla="*/ 0 w 317"/>
              <a:gd name="T1" fmla="*/ 0 h 1"/>
              <a:gd name="T2" fmla="*/ 317 w 317"/>
              <a:gd name="T3" fmla="*/ 0 h 1"/>
              <a:gd name="T4" fmla="*/ 0 60000 65536"/>
              <a:gd name="T5" fmla="*/ 0 60000 65536"/>
              <a:gd name="T6" fmla="*/ 0 w 317"/>
              <a:gd name="T7" fmla="*/ 0 h 1"/>
              <a:gd name="T8" fmla="*/ 317 w 317"/>
              <a:gd name="T9" fmla="*/ 1 h 1"/>
            </a:gdLst>
            <a:ahLst/>
            <a:cxnLst>
              <a:cxn ang="T4">
                <a:pos x="T0" y="T1"/>
              </a:cxn>
              <a:cxn ang="T5">
                <a:pos x="T2" y="T3"/>
              </a:cxn>
            </a:cxnLst>
            <a:rect l="T6" t="T7" r="T8" b="T9"/>
            <a:pathLst>
              <a:path w="317" h="1">
                <a:moveTo>
                  <a:pt x="0" y="0"/>
                </a:moveTo>
                <a:lnTo>
                  <a:pt x="317" y="0"/>
                </a:lnTo>
              </a:path>
            </a:pathLst>
          </a:custGeom>
          <a:noFill/>
          <a:ln w="28575">
            <a:solidFill>
              <a:srgbClr val="CC00CC"/>
            </a:solidFill>
            <a:round/>
            <a:tailEnd type="arrow" w="med" len="lg"/>
          </a:ln>
        </p:spPr>
        <p:txBody>
          <a:bodyPr wrap="none"/>
          <a:lstStyle/>
          <a:p>
            <a:endParaRPr lang="zh-CN" altLang="en-US"/>
          </a:p>
        </p:txBody>
      </p:sp>
      <p:sp>
        <p:nvSpPr>
          <p:cNvPr id="217" name="Freeform 15"/>
          <p:cNvSpPr/>
          <p:nvPr/>
        </p:nvSpPr>
        <p:spPr bwMode="auto">
          <a:xfrm>
            <a:off x="747686" y="4903798"/>
            <a:ext cx="623888" cy="601663"/>
          </a:xfrm>
          <a:custGeom>
            <a:avLst/>
            <a:gdLst>
              <a:gd name="T0" fmla="*/ 0 w 393"/>
              <a:gd name="T1" fmla="*/ 0 h 379"/>
              <a:gd name="T2" fmla="*/ 393 w 393"/>
              <a:gd name="T3" fmla="*/ 379 h 379"/>
              <a:gd name="T4" fmla="*/ 0 60000 65536"/>
              <a:gd name="T5" fmla="*/ 0 60000 65536"/>
              <a:gd name="T6" fmla="*/ 0 w 393"/>
              <a:gd name="T7" fmla="*/ 0 h 379"/>
              <a:gd name="T8" fmla="*/ 393 w 393"/>
              <a:gd name="T9" fmla="*/ 379 h 379"/>
            </a:gdLst>
            <a:ahLst/>
            <a:cxnLst>
              <a:cxn ang="T4">
                <a:pos x="T0" y="T1"/>
              </a:cxn>
              <a:cxn ang="T5">
                <a:pos x="T2" y="T3"/>
              </a:cxn>
            </a:cxnLst>
            <a:rect l="T6" t="T7" r="T8" b="T9"/>
            <a:pathLst>
              <a:path w="393" h="379">
                <a:moveTo>
                  <a:pt x="0" y="0"/>
                </a:moveTo>
                <a:lnTo>
                  <a:pt x="393" y="379"/>
                </a:lnTo>
              </a:path>
            </a:pathLst>
          </a:custGeom>
          <a:noFill/>
          <a:ln w="28575">
            <a:solidFill>
              <a:srgbClr val="CC00CC"/>
            </a:solidFill>
            <a:round/>
            <a:tailEnd type="arrow" w="med" len="lg"/>
          </a:ln>
        </p:spPr>
        <p:txBody>
          <a:bodyPr wrap="none"/>
          <a:lstStyle/>
          <a:p>
            <a:endParaRPr lang="zh-CN" altLang="en-US"/>
          </a:p>
        </p:txBody>
      </p:sp>
      <p:sp>
        <p:nvSpPr>
          <p:cNvPr id="218" name="Line 17"/>
          <p:cNvSpPr>
            <a:spLocks noChangeShapeType="1"/>
          </p:cNvSpPr>
          <p:nvPr/>
        </p:nvSpPr>
        <p:spPr bwMode="auto">
          <a:xfrm>
            <a:off x="1793860" y="3916366"/>
            <a:ext cx="647700" cy="576263"/>
          </a:xfrm>
          <a:prstGeom prst="line">
            <a:avLst/>
          </a:prstGeom>
          <a:noFill/>
          <a:ln w="28575">
            <a:solidFill>
              <a:srgbClr val="CC00CC"/>
            </a:solidFill>
            <a:round/>
            <a:tailEnd type="arrow" w="med" len="lg"/>
          </a:ln>
        </p:spPr>
        <p:txBody>
          <a:bodyPr wrap="none"/>
          <a:lstStyle/>
          <a:p>
            <a:endParaRPr lang="zh-CN" altLang="en-US"/>
          </a:p>
        </p:txBody>
      </p:sp>
      <p:grpSp>
        <p:nvGrpSpPr>
          <p:cNvPr id="219" name="组合 218"/>
          <p:cNvGrpSpPr/>
          <p:nvPr/>
        </p:nvGrpSpPr>
        <p:grpSpPr>
          <a:xfrm>
            <a:off x="214282" y="982660"/>
            <a:ext cx="5586439" cy="2446340"/>
            <a:chOff x="2771775" y="1339850"/>
            <a:chExt cx="6121400" cy="2520950"/>
          </a:xfrm>
        </p:grpSpPr>
        <p:sp>
          <p:nvSpPr>
            <p:cNvPr id="220" name="Text Box 17"/>
            <p:cNvSpPr txBox="1">
              <a:spLocks noChangeArrowheads="1"/>
            </p:cNvSpPr>
            <p:nvPr/>
          </p:nvSpPr>
          <p:spPr bwMode="auto">
            <a:xfrm>
              <a:off x="2771775" y="1463677"/>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0</a:t>
              </a:r>
            </a:p>
          </p:txBody>
        </p:sp>
        <p:grpSp>
          <p:nvGrpSpPr>
            <p:cNvPr id="221" name="Group 18"/>
            <p:cNvGrpSpPr/>
            <p:nvPr/>
          </p:nvGrpSpPr>
          <p:grpSpPr bwMode="auto">
            <a:xfrm>
              <a:off x="3170241" y="1339850"/>
              <a:ext cx="1152526" cy="503238"/>
              <a:chOff x="1997" y="300"/>
              <a:chExt cx="726" cy="317"/>
            </a:xfrm>
          </p:grpSpPr>
          <p:sp>
            <p:nvSpPr>
              <p:cNvPr id="302" name="Rectangle 19"/>
              <p:cNvSpPr>
                <a:spLocks noChangeArrowheads="1"/>
              </p:cNvSpPr>
              <p:nvPr/>
            </p:nvSpPr>
            <p:spPr bwMode="auto">
              <a:xfrm>
                <a:off x="1997" y="300"/>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0</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303" name="Rectangle 20"/>
              <p:cNvSpPr>
                <a:spLocks noChangeArrowheads="1"/>
              </p:cNvSpPr>
              <p:nvPr/>
            </p:nvSpPr>
            <p:spPr bwMode="auto">
              <a:xfrm>
                <a:off x="2360" y="300"/>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latin typeface="Times New Roman" panose="02020603050405020304" pitchFamily="18" charset="0"/>
                  <a:cs typeface="Times New Roman" panose="02020603050405020304" pitchFamily="18" charset="0"/>
                </a:endParaRPr>
              </a:p>
            </p:txBody>
          </p:sp>
        </p:grpSp>
        <p:grpSp>
          <p:nvGrpSpPr>
            <p:cNvPr id="222" name="Group 21"/>
            <p:cNvGrpSpPr/>
            <p:nvPr/>
          </p:nvGrpSpPr>
          <p:grpSpPr bwMode="auto">
            <a:xfrm>
              <a:off x="4572005" y="1412875"/>
              <a:ext cx="936626" cy="395288"/>
              <a:chOff x="2880" y="346"/>
              <a:chExt cx="590" cy="249"/>
            </a:xfrm>
          </p:grpSpPr>
          <p:sp>
            <p:nvSpPr>
              <p:cNvPr id="300" name="Rectangle 22"/>
              <p:cNvSpPr>
                <a:spLocks noChangeArrowheads="1"/>
              </p:cNvSpPr>
              <p:nvPr/>
            </p:nvSpPr>
            <p:spPr bwMode="auto">
              <a:xfrm>
                <a:off x="2880" y="346"/>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1</a:t>
                </a:r>
              </a:p>
            </p:txBody>
          </p:sp>
          <p:sp>
            <p:nvSpPr>
              <p:cNvPr id="301" name="Rectangle 23"/>
              <p:cNvSpPr>
                <a:spLocks noChangeArrowheads="1"/>
              </p:cNvSpPr>
              <p:nvPr/>
            </p:nvSpPr>
            <p:spPr bwMode="auto">
              <a:xfrm>
                <a:off x="3198" y="346"/>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grpSp>
        <p:grpSp>
          <p:nvGrpSpPr>
            <p:cNvPr id="223" name="Group 24"/>
            <p:cNvGrpSpPr/>
            <p:nvPr/>
          </p:nvGrpSpPr>
          <p:grpSpPr bwMode="auto">
            <a:xfrm>
              <a:off x="5691194" y="1412875"/>
              <a:ext cx="936626" cy="395288"/>
              <a:chOff x="3585" y="346"/>
              <a:chExt cx="590" cy="249"/>
            </a:xfrm>
          </p:grpSpPr>
          <p:sp>
            <p:nvSpPr>
              <p:cNvPr id="298" name="Rectangle 25"/>
              <p:cNvSpPr>
                <a:spLocks noChangeArrowheads="1"/>
              </p:cNvSpPr>
              <p:nvPr/>
            </p:nvSpPr>
            <p:spPr bwMode="auto">
              <a:xfrm>
                <a:off x="3585" y="346"/>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3</a:t>
                </a:r>
              </a:p>
            </p:txBody>
          </p:sp>
          <p:sp>
            <p:nvSpPr>
              <p:cNvPr id="299" name="Rectangle 26"/>
              <p:cNvSpPr>
                <a:spLocks noChangeArrowheads="1"/>
              </p:cNvSpPr>
              <p:nvPr/>
            </p:nvSpPr>
            <p:spPr bwMode="auto">
              <a:xfrm>
                <a:off x="3903" y="346"/>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grpSp>
        <p:grpSp>
          <p:nvGrpSpPr>
            <p:cNvPr id="224" name="Group 27"/>
            <p:cNvGrpSpPr/>
            <p:nvPr/>
          </p:nvGrpSpPr>
          <p:grpSpPr bwMode="auto">
            <a:xfrm>
              <a:off x="6808796" y="1412875"/>
              <a:ext cx="936626" cy="395288"/>
              <a:chOff x="4289" y="346"/>
              <a:chExt cx="590" cy="249"/>
            </a:xfrm>
          </p:grpSpPr>
          <p:sp>
            <p:nvSpPr>
              <p:cNvPr id="296" name="Rectangle 28"/>
              <p:cNvSpPr>
                <a:spLocks noChangeArrowheads="1"/>
              </p:cNvSpPr>
              <p:nvPr/>
            </p:nvSpPr>
            <p:spPr bwMode="auto">
              <a:xfrm>
                <a:off x="4289" y="346"/>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4</a:t>
                </a:r>
              </a:p>
            </p:txBody>
          </p:sp>
          <p:sp>
            <p:nvSpPr>
              <p:cNvPr id="297" name="Rectangle 29"/>
              <p:cNvSpPr>
                <a:spLocks noChangeArrowheads="1"/>
              </p:cNvSpPr>
              <p:nvPr/>
            </p:nvSpPr>
            <p:spPr bwMode="auto">
              <a:xfrm>
                <a:off x="4607" y="346"/>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a:t>
                </a:r>
              </a:p>
            </p:txBody>
          </p:sp>
        </p:grpSp>
        <p:sp>
          <p:nvSpPr>
            <p:cNvPr id="225" name="Line 30"/>
            <p:cNvSpPr>
              <a:spLocks noChangeShapeType="1"/>
            </p:cNvSpPr>
            <p:nvPr/>
          </p:nvSpPr>
          <p:spPr bwMode="auto">
            <a:xfrm>
              <a:off x="3995738" y="1628775"/>
              <a:ext cx="576262" cy="0"/>
            </a:xfrm>
            <a:prstGeom prst="line">
              <a:avLst/>
            </a:prstGeom>
            <a:noFill/>
            <a:ln w="28575">
              <a:solidFill>
                <a:srgbClr val="3333FF"/>
              </a:solidFill>
              <a:round/>
              <a:tailEnd type="triangle" w="med" len="lg"/>
            </a:ln>
          </p:spPr>
          <p:txBody>
            <a:bodyPr wrap="none"/>
            <a:lstStyle/>
            <a:p>
              <a:endParaRPr lang="zh-CN" altLang="en-US"/>
            </a:p>
          </p:txBody>
        </p:sp>
        <p:sp>
          <p:nvSpPr>
            <p:cNvPr id="226" name="Line 31"/>
            <p:cNvSpPr>
              <a:spLocks noChangeShapeType="1"/>
            </p:cNvSpPr>
            <p:nvPr/>
          </p:nvSpPr>
          <p:spPr bwMode="auto">
            <a:xfrm>
              <a:off x="5338763" y="1619250"/>
              <a:ext cx="360362" cy="0"/>
            </a:xfrm>
            <a:prstGeom prst="line">
              <a:avLst/>
            </a:prstGeom>
            <a:noFill/>
            <a:ln w="28575">
              <a:solidFill>
                <a:srgbClr val="3333FF"/>
              </a:solidFill>
              <a:round/>
              <a:tailEnd type="triangle" w="med" len="lg"/>
            </a:ln>
          </p:spPr>
          <p:txBody>
            <a:bodyPr wrap="none"/>
            <a:lstStyle/>
            <a:p>
              <a:endParaRPr lang="zh-CN" altLang="en-US"/>
            </a:p>
          </p:txBody>
        </p:sp>
        <p:sp>
          <p:nvSpPr>
            <p:cNvPr id="227" name="Line 32"/>
            <p:cNvSpPr>
              <a:spLocks noChangeShapeType="1"/>
            </p:cNvSpPr>
            <p:nvPr/>
          </p:nvSpPr>
          <p:spPr bwMode="auto">
            <a:xfrm>
              <a:off x="6461125" y="1628775"/>
              <a:ext cx="360363" cy="0"/>
            </a:xfrm>
            <a:prstGeom prst="line">
              <a:avLst/>
            </a:prstGeom>
            <a:noFill/>
            <a:ln w="28575">
              <a:solidFill>
                <a:srgbClr val="3333FF"/>
              </a:solidFill>
              <a:round/>
              <a:tailEnd type="triangle" w="med" len="lg"/>
            </a:ln>
          </p:spPr>
          <p:txBody>
            <a:bodyPr wrap="none"/>
            <a:lstStyle/>
            <a:p>
              <a:endParaRPr lang="zh-CN" altLang="en-US"/>
            </a:p>
          </p:txBody>
        </p:sp>
        <p:sp>
          <p:nvSpPr>
            <p:cNvPr id="228" name="Text Box 33"/>
            <p:cNvSpPr txBox="1">
              <a:spLocks noChangeArrowheads="1"/>
            </p:cNvSpPr>
            <p:nvPr/>
          </p:nvSpPr>
          <p:spPr bwMode="auto">
            <a:xfrm>
              <a:off x="2771775" y="1968502"/>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1</a:t>
              </a:r>
            </a:p>
          </p:txBody>
        </p:sp>
        <p:grpSp>
          <p:nvGrpSpPr>
            <p:cNvPr id="229" name="Group 34"/>
            <p:cNvGrpSpPr/>
            <p:nvPr/>
          </p:nvGrpSpPr>
          <p:grpSpPr bwMode="auto">
            <a:xfrm>
              <a:off x="3170241" y="1844675"/>
              <a:ext cx="1152526" cy="503238"/>
              <a:chOff x="1997" y="618"/>
              <a:chExt cx="726" cy="317"/>
            </a:xfrm>
          </p:grpSpPr>
          <p:sp>
            <p:nvSpPr>
              <p:cNvPr id="294" name="Rectangle 35"/>
              <p:cNvSpPr>
                <a:spLocks noChangeArrowheads="1"/>
              </p:cNvSpPr>
              <p:nvPr/>
            </p:nvSpPr>
            <p:spPr bwMode="auto">
              <a:xfrm>
                <a:off x="1997" y="618"/>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1</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295" name="Rectangle 36"/>
              <p:cNvSpPr>
                <a:spLocks noChangeArrowheads="1"/>
              </p:cNvSpPr>
              <p:nvPr/>
            </p:nvSpPr>
            <p:spPr bwMode="auto">
              <a:xfrm>
                <a:off x="2360" y="618"/>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0000FF"/>
                  </a:solidFill>
                  <a:latin typeface="Times New Roman" panose="02020603050405020304" pitchFamily="18" charset="0"/>
                  <a:cs typeface="Times New Roman" panose="02020603050405020304" pitchFamily="18" charset="0"/>
                </a:endParaRPr>
              </a:p>
            </p:txBody>
          </p:sp>
        </p:grpSp>
        <p:grpSp>
          <p:nvGrpSpPr>
            <p:cNvPr id="230" name="Group 37"/>
            <p:cNvGrpSpPr/>
            <p:nvPr/>
          </p:nvGrpSpPr>
          <p:grpSpPr bwMode="auto">
            <a:xfrm>
              <a:off x="4572005" y="1917700"/>
              <a:ext cx="936626" cy="395288"/>
              <a:chOff x="2880" y="664"/>
              <a:chExt cx="590" cy="249"/>
            </a:xfrm>
          </p:grpSpPr>
          <p:sp>
            <p:nvSpPr>
              <p:cNvPr id="292" name="Rectangle 38"/>
              <p:cNvSpPr>
                <a:spLocks noChangeArrowheads="1"/>
              </p:cNvSpPr>
              <p:nvPr/>
            </p:nvSpPr>
            <p:spPr bwMode="auto">
              <a:xfrm>
                <a:off x="2880" y="664"/>
                <a:ext cx="317"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0</a:t>
                </a:r>
              </a:p>
            </p:txBody>
          </p:sp>
          <p:sp>
            <p:nvSpPr>
              <p:cNvPr id="293" name="Rectangle 39"/>
              <p:cNvSpPr>
                <a:spLocks noChangeArrowheads="1"/>
              </p:cNvSpPr>
              <p:nvPr/>
            </p:nvSpPr>
            <p:spPr bwMode="auto">
              <a:xfrm>
                <a:off x="3198" y="664"/>
                <a:ext cx="272"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231" name="Group 40"/>
            <p:cNvGrpSpPr/>
            <p:nvPr/>
          </p:nvGrpSpPr>
          <p:grpSpPr bwMode="auto">
            <a:xfrm>
              <a:off x="5691194" y="1917700"/>
              <a:ext cx="936626" cy="395288"/>
              <a:chOff x="3585" y="664"/>
              <a:chExt cx="590" cy="249"/>
            </a:xfrm>
          </p:grpSpPr>
          <p:sp>
            <p:nvSpPr>
              <p:cNvPr id="290" name="Rectangle 41"/>
              <p:cNvSpPr>
                <a:spLocks noChangeArrowheads="1"/>
              </p:cNvSpPr>
              <p:nvPr/>
            </p:nvSpPr>
            <p:spPr bwMode="auto">
              <a:xfrm>
                <a:off x="3585" y="664"/>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2</a:t>
                </a:r>
              </a:p>
            </p:txBody>
          </p:sp>
          <p:sp>
            <p:nvSpPr>
              <p:cNvPr id="291" name="Rectangle 42"/>
              <p:cNvSpPr>
                <a:spLocks noChangeArrowheads="1"/>
              </p:cNvSpPr>
              <p:nvPr/>
            </p:nvSpPr>
            <p:spPr bwMode="auto">
              <a:xfrm>
                <a:off x="3903" y="664"/>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solidFill>
                    <a:srgbClr val="0000CC"/>
                  </a:solidFill>
                  <a:latin typeface="Times New Roman" panose="02020603050405020304" pitchFamily="18" charset="0"/>
                  <a:cs typeface="Times New Roman" panose="02020603050405020304" pitchFamily="18" charset="0"/>
                </a:endParaRPr>
              </a:p>
            </p:txBody>
          </p:sp>
        </p:grpSp>
        <p:grpSp>
          <p:nvGrpSpPr>
            <p:cNvPr id="232" name="Group 43"/>
            <p:cNvGrpSpPr/>
            <p:nvPr/>
          </p:nvGrpSpPr>
          <p:grpSpPr bwMode="auto">
            <a:xfrm>
              <a:off x="6808796" y="1917700"/>
              <a:ext cx="936626" cy="395288"/>
              <a:chOff x="4289" y="664"/>
              <a:chExt cx="590" cy="249"/>
            </a:xfrm>
          </p:grpSpPr>
          <p:sp>
            <p:nvSpPr>
              <p:cNvPr id="288" name="Rectangle 44"/>
              <p:cNvSpPr>
                <a:spLocks noChangeArrowheads="1"/>
              </p:cNvSpPr>
              <p:nvPr/>
            </p:nvSpPr>
            <p:spPr bwMode="auto">
              <a:xfrm>
                <a:off x="4289" y="664"/>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3</a:t>
                </a:r>
              </a:p>
            </p:txBody>
          </p:sp>
          <p:sp>
            <p:nvSpPr>
              <p:cNvPr id="289" name="Rectangle 45"/>
              <p:cNvSpPr>
                <a:spLocks noChangeArrowheads="1"/>
              </p:cNvSpPr>
              <p:nvPr/>
            </p:nvSpPr>
            <p:spPr bwMode="auto">
              <a:xfrm>
                <a:off x="4607" y="664"/>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a:t>
                </a:r>
              </a:p>
            </p:txBody>
          </p:sp>
        </p:grpSp>
        <p:sp>
          <p:nvSpPr>
            <p:cNvPr id="233" name="Line 46"/>
            <p:cNvSpPr>
              <a:spLocks noChangeShapeType="1"/>
            </p:cNvSpPr>
            <p:nvPr/>
          </p:nvSpPr>
          <p:spPr bwMode="auto">
            <a:xfrm>
              <a:off x="3995738" y="2133600"/>
              <a:ext cx="576262" cy="0"/>
            </a:xfrm>
            <a:prstGeom prst="line">
              <a:avLst/>
            </a:prstGeom>
            <a:noFill/>
            <a:ln w="28575">
              <a:solidFill>
                <a:srgbClr val="3333FF"/>
              </a:solidFill>
              <a:round/>
              <a:tailEnd type="triangle" w="med" len="lg"/>
            </a:ln>
          </p:spPr>
          <p:txBody>
            <a:bodyPr wrap="none"/>
            <a:lstStyle/>
            <a:p>
              <a:endParaRPr lang="zh-CN" altLang="en-US"/>
            </a:p>
          </p:txBody>
        </p:sp>
        <p:sp>
          <p:nvSpPr>
            <p:cNvPr id="234" name="Line 47"/>
            <p:cNvSpPr>
              <a:spLocks noChangeShapeType="1"/>
            </p:cNvSpPr>
            <p:nvPr/>
          </p:nvSpPr>
          <p:spPr bwMode="auto">
            <a:xfrm>
              <a:off x="5338763" y="2124075"/>
              <a:ext cx="360362" cy="0"/>
            </a:xfrm>
            <a:prstGeom prst="line">
              <a:avLst/>
            </a:prstGeom>
            <a:noFill/>
            <a:ln w="28575">
              <a:solidFill>
                <a:srgbClr val="3333FF"/>
              </a:solidFill>
              <a:round/>
              <a:tailEnd type="triangle" w="med" len="lg"/>
            </a:ln>
          </p:spPr>
          <p:txBody>
            <a:bodyPr wrap="none"/>
            <a:lstStyle/>
            <a:p>
              <a:endParaRPr lang="zh-CN" altLang="en-US"/>
            </a:p>
          </p:txBody>
        </p:sp>
        <p:sp>
          <p:nvSpPr>
            <p:cNvPr id="235" name="Line 48"/>
            <p:cNvSpPr>
              <a:spLocks noChangeShapeType="1"/>
            </p:cNvSpPr>
            <p:nvPr/>
          </p:nvSpPr>
          <p:spPr bwMode="auto">
            <a:xfrm>
              <a:off x="6461125" y="2133600"/>
              <a:ext cx="360363" cy="0"/>
            </a:xfrm>
            <a:prstGeom prst="line">
              <a:avLst/>
            </a:prstGeom>
            <a:noFill/>
            <a:ln w="28575">
              <a:solidFill>
                <a:srgbClr val="3333FF"/>
              </a:solidFill>
              <a:round/>
              <a:tailEnd type="triangle" w="med" len="lg"/>
            </a:ln>
          </p:spPr>
          <p:txBody>
            <a:bodyPr wrap="none"/>
            <a:lstStyle/>
            <a:p>
              <a:endParaRPr lang="zh-CN" altLang="en-US"/>
            </a:p>
          </p:txBody>
        </p:sp>
        <p:sp>
          <p:nvSpPr>
            <p:cNvPr id="236" name="Text Box 49"/>
            <p:cNvSpPr txBox="1">
              <a:spLocks noChangeArrowheads="1"/>
            </p:cNvSpPr>
            <p:nvPr/>
          </p:nvSpPr>
          <p:spPr bwMode="auto">
            <a:xfrm>
              <a:off x="2771775" y="2473327"/>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2</a:t>
              </a:r>
            </a:p>
          </p:txBody>
        </p:sp>
        <p:grpSp>
          <p:nvGrpSpPr>
            <p:cNvPr id="237" name="Group 50"/>
            <p:cNvGrpSpPr/>
            <p:nvPr/>
          </p:nvGrpSpPr>
          <p:grpSpPr bwMode="auto">
            <a:xfrm>
              <a:off x="3170241" y="2349500"/>
              <a:ext cx="1152526" cy="503238"/>
              <a:chOff x="1997" y="936"/>
              <a:chExt cx="726" cy="317"/>
            </a:xfrm>
          </p:grpSpPr>
          <p:sp>
            <p:nvSpPr>
              <p:cNvPr id="286" name="Rectangle 51"/>
              <p:cNvSpPr>
                <a:spLocks noChangeArrowheads="1"/>
              </p:cNvSpPr>
              <p:nvPr/>
            </p:nvSpPr>
            <p:spPr bwMode="auto">
              <a:xfrm>
                <a:off x="1997" y="936"/>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2</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287" name="Rectangle 52"/>
              <p:cNvSpPr>
                <a:spLocks noChangeArrowheads="1"/>
              </p:cNvSpPr>
              <p:nvPr/>
            </p:nvSpPr>
            <p:spPr bwMode="auto">
              <a:xfrm>
                <a:off x="2360" y="936"/>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0000FF"/>
                  </a:solidFill>
                  <a:latin typeface="Times New Roman" panose="02020603050405020304" pitchFamily="18" charset="0"/>
                  <a:cs typeface="Times New Roman" panose="02020603050405020304" pitchFamily="18" charset="0"/>
                </a:endParaRPr>
              </a:p>
            </p:txBody>
          </p:sp>
        </p:grpSp>
        <p:grpSp>
          <p:nvGrpSpPr>
            <p:cNvPr id="238" name="Group 53"/>
            <p:cNvGrpSpPr/>
            <p:nvPr/>
          </p:nvGrpSpPr>
          <p:grpSpPr bwMode="auto">
            <a:xfrm>
              <a:off x="4572005" y="2422525"/>
              <a:ext cx="936626" cy="395288"/>
              <a:chOff x="2880" y="982"/>
              <a:chExt cx="590" cy="249"/>
            </a:xfrm>
          </p:grpSpPr>
          <p:sp>
            <p:nvSpPr>
              <p:cNvPr id="284" name="Rectangle 54"/>
              <p:cNvSpPr>
                <a:spLocks noChangeArrowheads="1"/>
              </p:cNvSpPr>
              <p:nvPr/>
            </p:nvSpPr>
            <p:spPr bwMode="auto">
              <a:xfrm>
                <a:off x="2880" y="982"/>
                <a:ext cx="317"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1</a:t>
                </a:r>
              </a:p>
            </p:txBody>
          </p:sp>
          <p:sp>
            <p:nvSpPr>
              <p:cNvPr id="285" name="Rectangle 55"/>
              <p:cNvSpPr>
                <a:spLocks noChangeArrowheads="1"/>
              </p:cNvSpPr>
              <p:nvPr/>
            </p:nvSpPr>
            <p:spPr bwMode="auto">
              <a:xfrm>
                <a:off x="3198" y="982"/>
                <a:ext cx="272"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239" name="Group 56"/>
            <p:cNvGrpSpPr/>
            <p:nvPr/>
          </p:nvGrpSpPr>
          <p:grpSpPr bwMode="auto">
            <a:xfrm>
              <a:off x="5691194" y="2422525"/>
              <a:ext cx="936626" cy="395288"/>
              <a:chOff x="3585" y="982"/>
              <a:chExt cx="590" cy="249"/>
            </a:xfrm>
          </p:grpSpPr>
          <p:sp>
            <p:nvSpPr>
              <p:cNvPr id="282" name="Rectangle 57"/>
              <p:cNvSpPr>
                <a:spLocks noChangeArrowheads="1"/>
              </p:cNvSpPr>
              <p:nvPr/>
            </p:nvSpPr>
            <p:spPr bwMode="auto">
              <a:xfrm>
                <a:off x="3585" y="982"/>
                <a:ext cx="317"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3</a:t>
                </a:r>
              </a:p>
            </p:txBody>
          </p:sp>
          <p:sp>
            <p:nvSpPr>
              <p:cNvPr id="283" name="Rectangle 58"/>
              <p:cNvSpPr>
                <a:spLocks noChangeArrowheads="1"/>
              </p:cNvSpPr>
              <p:nvPr/>
            </p:nvSpPr>
            <p:spPr bwMode="auto">
              <a:xfrm>
                <a:off x="3903" y="982"/>
                <a:ext cx="272"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endParaRPr lang="zh-CN" altLang="zh-CN" sz="2000">
                  <a:solidFill>
                    <a:srgbClr val="0000FF"/>
                  </a:solidFill>
                  <a:latin typeface="Times New Roman" panose="02020603050405020304" pitchFamily="18" charset="0"/>
                  <a:cs typeface="Times New Roman" panose="02020603050405020304" pitchFamily="18" charset="0"/>
                </a:endParaRPr>
              </a:p>
            </p:txBody>
          </p:sp>
        </p:grpSp>
        <p:grpSp>
          <p:nvGrpSpPr>
            <p:cNvPr id="240" name="Group 59"/>
            <p:cNvGrpSpPr/>
            <p:nvPr/>
          </p:nvGrpSpPr>
          <p:grpSpPr bwMode="auto">
            <a:xfrm>
              <a:off x="6808796" y="2422525"/>
              <a:ext cx="936626" cy="395288"/>
              <a:chOff x="4289" y="982"/>
              <a:chExt cx="590" cy="249"/>
            </a:xfrm>
          </p:grpSpPr>
          <p:sp>
            <p:nvSpPr>
              <p:cNvPr id="280" name="Rectangle 60"/>
              <p:cNvSpPr>
                <a:spLocks noChangeArrowheads="1"/>
              </p:cNvSpPr>
              <p:nvPr/>
            </p:nvSpPr>
            <p:spPr bwMode="auto">
              <a:xfrm>
                <a:off x="4289" y="982"/>
                <a:ext cx="317"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dirty="0">
                    <a:solidFill>
                      <a:srgbClr val="0000FF"/>
                    </a:solidFill>
                    <a:latin typeface="Times New Roman" panose="02020603050405020304" pitchFamily="18" charset="0"/>
                    <a:cs typeface="Times New Roman" panose="02020603050405020304" pitchFamily="18" charset="0"/>
                  </a:rPr>
                  <a:t>4</a:t>
                </a:r>
              </a:p>
            </p:txBody>
          </p:sp>
          <p:sp>
            <p:nvSpPr>
              <p:cNvPr id="281" name="Rectangle 61"/>
              <p:cNvSpPr>
                <a:spLocks noChangeArrowheads="1"/>
              </p:cNvSpPr>
              <p:nvPr/>
            </p:nvSpPr>
            <p:spPr bwMode="auto">
              <a:xfrm>
                <a:off x="4607" y="982"/>
                <a:ext cx="272" cy="249"/>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a:solidFill>
                      <a:srgbClr val="0000FF"/>
                    </a:solidFill>
                    <a:latin typeface="Times New Roman" panose="02020603050405020304" pitchFamily="18" charset="0"/>
                    <a:cs typeface="Times New Roman" panose="02020603050405020304" pitchFamily="18" charset="0"/>
                  </a:rPr>
                  <a:t>∧</a:t>
                </a:r>
              </a:p>
            </p:txBody>
          </p:sp>
        </p:grpSp>
        <p:sp>
          <p:nvSpPr>
            <p:cNvPr id="241" name="Line 62"/>
            <p:cNvSpPr>
              <a:spLocks noChangeShapeType="1"/>
            </p:cNvSpPr>
            <p:nvPr/>
          </p:nvSpPr>
          <p:spPr bwMode="auto">
            <a:xfrm>
              <a:off x="3995738" y="2638425"/>
              <a:ext cx="576262" cy="0"/>
            </a:xfrm>
            <a:prstGeom prst="line">
              <a:avLst/>
            </a:prstGeom>
            <a:noFill/>
            <a:ln w="28575">
              <a:solidFill>
                <a:srgbClr val="3333FF"/>
              </a:solidFill>
              <a:round/>
              <a:tailEnd type="triangle" w="med" len="lg"/>
            </a:ln>
          </p:spPr>
          <p:txBody>
            <a:bodyPr wrap="none"/>
            <a:lstStyle/>
            <a:p>
              <a:endParaRPr lang="zh-CN" altLang="en-US"/>
            </a:p>
          </p:txBody>
        </p:sp>
        <p:sp>
          <p:nvSpPr>
            <p:cNvPr id="242" name="Line 63"/>
            <p:cNvSpPr>
              <a:spLocks noChangeShapeType="1"/>
            </p:cNvSpPr>
            <p:nvPr/>
          </p:nvSpPr>
          <p:spPr bwMode="auto">
            <a:xfrm>
              <a:off x="5338763" y="2628900"/>
              <a:ext cx="360362" cy="0"/>
            </a:xfrm>
            <a:prstGeom prst="line">
              <a:avLst/>
            </a:prstGeom>
            <a:noFill/>
            <a:ln w="28575">
              <a:solidFill>
                <a:srgbClr val="3333FF"/>
              </a:solidFill>
              <a:round/>
              <a:tailEnd type="triangle" w="med" len="lg"/>
            </a:ln>
          </p:spPr>
          <p:txBody>
            <a:bodyPr wrap="none"/>
            <a:lstStyle/>
            <a:p>
              <a:endParaRPr lang="zh-CN" altLang="en-US"/>
            </a:p>
          </p:txBody>
        </p:sp>
        <p:sp>
          <p:nvSpPr>
            <p:cNvPr id="243" name="Line 64"/>
            <p:cNvSpPr>
              <a:spLocks noChangeShapeType="1"/>
            </p:cNvSpPr>
            <p:nvPr/>
          </p:nvSpPr>
          <p:spPr bwMode="auto">
            <a:xfrm>
              <a:off x="6461125" y="2638425"/>
              <a:ext cx="360363" cy="0"/>
            </a:xfrm>
            <a:prstGeom prst="line">
              <a:avLst/>
            </a:prstGeom>
            <a:noFill/>
            <a:ln w="28575">
              <a:solidFill>
                <a:srgbClr val="3333FF"/>
              </a:solidFill>
              <a:round/>
              <a:tailEnd type="triangle" w="med" len="lg"/>
            </a:ln>
          </p:spPr>
          <p:txBody>
            <a:bodyPr wrap="none"/>
            <a:lstStyle/>
            <a:p>
              <a:endParaRPr lang="zh-CN" altLang="en-US"/>
            </a:p>
          </p:txBody>
        </p:sp>
        <p:sp>
          <p:nvSpPr>
            <p:cNvPr id="244" name="Text Box 65"/>
            <p:cNvSpPr txBox="1">
              <a:spLocks noChangeArrowheads="1"/>
            </p:cNvSpPr>
            <p:nvPr/>
          </p:nvSpPr>
          <p:spPr bwMode="auto">
            <a:xfrm>
              <a:off x="2771775" y="2976565"/>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3</a:t>
              </a:r>
            </a:p>
          </p:txBody>
        </p:sp>
        <p:grpSp>
          <p:nvGrpSpPr>
            <p:cNvPr id="245" name="Group 66"/>
            <p:cNvGrpSpPr/>
            <p:nvPr/>
          </p:nvGrpSpPr>
          <p:grpSpPr bwMode="auto">
            <a:xfrm>
              <a:off x="3170241" y="2852738"/>
              <a:ext cx="1152526" cy="503237"/>
              <a:chOff x="1997" y="1253"/>
              <a:chExt cx="726" cy="317"/>
            </a:xfrm>
          </p:grpSpPr>
          <p:sp>
            <p:nvSpPr>
              <p:cNvPr id="278" name="Rectangle 67"/>
              <p:cNvSpPr>
                <a:spLocks noChangeArrowheads="1"/>
              </p:cNvSpPr>
              <p:nvPr/>
            </p:nvSpPr>
            <p:spPr bwMode="auto">
              <a:xfrm>
                <a:off x="1997" y="1253"/>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3</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279" name="Rectangle 68"/>
              <p:cNvSpPr>
                <a:spLocks noChangeArrowheads="1"/>
              </p:cNvSpPr>
              <p:nvPr/>
            </p:nvSpPr>
            <p:spPr bwMode="auto">
              <a:xfrm>
                <a:off x="2360" y="1253"/>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0000FF"/>
                  </a:solidFill>
                  <a:latin typeface="Times New Roman" panose="02020603050405020304" pitchFamily="18" charset="0"/>
                  <a:cs typeface="Times New Roman" panose="02020603050405020304" pitchFamily="18" charset="0"/>
                </a:endParaRPr>
              </a:p>
            </p:txBody>
          </p:sp>
        </p:grpSp>
        <p:grpSp>
          <p:nvGrpSpPr>
            <p:cNvPr id="246" name="Group 69"/>
            <p:cNvGrpSpPr/>
            <p:nvPr/>
          </p:nvGrpSpPr>
          <p:grpSpPr bwMode="auto">
            <a:xfrm>
              <a:off x="4572005" y="2925763"/>
              <a:ext cx="936626" cy="395287"/>
              <a:chOff x="2880" y="1299"/>
              <a:chExt cx="590" cy="249"/>
            </a:xfrm>
          </p:grpSpPr>
          <p:sp>
            <p:nvSpPr>
              <p:cNvPr id="276" name="Rectangle 70"/>
              <p:cNvSpPr>
                <a:spLocks noChangeArrowheads="1"/>
              </p:cNvSpPr>
              <p:nvPr/>
            </p:nvSpPr>
            <p:spPr bwMode="auto">
              <a:xfrm>
                <a:off x="2880" y="1299"/>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0</a:t>
                </a:r>
              </a:p>
            </p:txBody>
          </p:sp>
          <p:sp>
            <p:nvSpPr>
              <p:cNvPr id="277" name="Rectangle 71"/>
              <p:cNvSpPr>
                <a:spLocks noChangeArrowheads="1"/>
              </p:cNvSpPr>
              <p:nvPr/>
            </p:nvSpPr>
            <p:spPr bwMode="auto">
              <a:xfrm>
                <a:off x="3198" y="1299"/>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grpSp>
        <p:grpSp>
          <p:nvGrpSpPr>
            <p:cNvPr id="247" name="Group 72"/>
            <p:cNvGrpSpPr/>
            <p:nvPr/>
          </p:nvGrpSpPr>
          <p:grpSpPr bwMode="auto">
            <a:xfrm>
              <a:off x="5691194" y="2925763"/>
              <a:ext cx="936626" cy="395287"/>
              <a:chOff x="3585" y="1299"/>
              <a:chExt cx="590" cy="249"/>
            </a:xfrm>
          </p:grpSpPr>
          <p:sp>
            <p:nvSpPr>
              <p:cNvPr id="274" name="Rectangle 73"/>
              <p:cNvSpPr>
                <a:spLocks noChangeArrowheads="1"/>
              </p:cNvSpPr>
              <p:nvPr/>
            </p:nvSpPr>
            <p:spPr bwMode="auto">
              <a:xfrm>
                <a:off x="3585" y="1299"/>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1</a:t>
                </a:r>
              </a:p>
            </p:txBody>
          </p:sp>
          <p:sp>
            <p:nvSpPr>
              <p:cNvPr id="275" name="Rectangle 74"/>
              <p:cNvSpPr>
                <a:spLocks noChangeArrowheads="1"/>
              </p:cNvSpPr>
              <p:nvPr/>
            </p:nvSpPr>
            <p:spPr bwMode="auto">
              <a:xfrm>
                <a:off x="3903" y="1299"/>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grpSp>
        <p:grpSp>
          <p:nvGrpSpPr>
            <p:cNvPr id="248" name="Group 75"/>
            <p:cNvGrpSpPr/>
            <p:nvPr/>
          </p:nvGrpSpPr>
          <p:grpSpPr bwMode="auto">
            <a:xfrm>
              <a:off x="6808796" y="2925763"/>
              <a:ext cx="936626" cy="395287"/>
              <a:chOff x="4289" y="1299"/>
              <a:chExt cx="590" cy="249"/>
            </a:xfrm>
          </p:grpSpPr>
          <p:sp>
            <p:nvSpPr>
              <p:cNvPr id="272" name="Rectangle 76"/>
              <p:cNvSpPr>
                <a:spLocks noChangeArrowheads="1"/>
              </p:cNvSpPr>
              <p:nvPr/>
            </p:nvSpPr>
            <p:spPr bwMode="auto">
              <a:xfrm>
                <a:off x="4289" y="1299"/>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2</a:t>
                </a:r>
              </a:p>
            </p:txBody>
          </p:sp>
          <p:sp>
            <p:nvSpPr>
              <p:cNvPr id="273" name="Rectangle 77"/>
              <p:cNvSpPr>
                <a:spLocks noChangeArrowheads="1"/>
              </p:cNvSpPr>
              <p:nvPr/>
            </p:nvSpPr>
            <p:spPr bwMode="auto">
              <a:xfrm>
                <a:off x="4607" y="1299"/>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grpSp>
        <p:sp>
          <p:nvSpPr>
            <p:cNvPr id="249" name="Line 78"/>
            <p:cNvSpPr>
              <a:spLocks noChangeShapeType="1"/>
            </p:cNvSpPr>
            <p:nvPr/>
          </p:nvSpPr>
          <p:spPr bwMode="auto">
            <a:xfrm>
              <a:off x="3995738" y="3141663"/>
              <a:ext cx="576262" cy="0"/>
            </a:xfrm>
            <a:prstGeom prst="line">
              <a:avLst/>
            </a:prstGeom>
            <a:noFill/>
            <a:ln w="28575">
              <a:solidFill>
                <a:srgbClr val="3333FF"/>
              </a:solidFill>
              <a:round/>
              <a:tailEnd type="triangle" w="med" len="lg"/>
            </a:ln>
          </p:spPr>
          <p:txBody>
            <a:bodyPr wrap="none"/>
            <a:lstStyle/>
            <a:p>
              <a:endParaRPr lang="zh-CN" altLang="en-US"/>
            </a:p>
          </p:txBody>
        </p:sp>
        <p:sp>
          <p:nvSpPr>
            <p:cNvPr id="250" name="Line 79"/>
            <p:cNvSpPr>
              <a:spLocks noChangeShapeType="1"/>
            </p:cNvSpPr>
            <p:nvPr/>
          </p:nvSpPr>
          <p:spPr bwMode="auto">
            <a:xfrm>
              <a:off x="5338763" y="3132138"/>
              <a:ext cx="360362" cy="0"/>
            </a:xfrm>
            <a:prstGeom prst="line">
              <a:avLst/>
            </a:prstGeom>
            <a:noFill/>
            <a:ln w="28575">
              <a:solidFill>
                <a:srgbClr val="3333FF"/>
              </a:solidFill>
              <a:round/>
              <a:tailEnd type="triangle" w="med" len="lg"/>
            </a:ln>
          </p:spPr>
          <p:txBody>
            <a:bodyPr wrap="none"/>
            <a:lstStyle/>
            <a:p>
              <a:endParaRPr lang="zh-CN" altLang="en-US"/>
            </a:p>
          </p:txBody>
        </p:sp>
        <p:sp>
          <p:nvSpPr>
            <p:cNvPr id="251" name="Line 80"/>
            <p:cNvSpPr>
              <a:spLocks noChangeShapeType="1"/>
            </p:cNvSpPr>
            <p:nvPr/>
          </p:nvSpPr>
          <p:spPr bwMode="auto">
            <a:xfrm>
              <a:off x="6461125" y="3141663"/>
              <a:ext cx="360363" cy="0"/>
            </a:xfrm>
            <a:prstGeom prst="line">
              <a:avLst/>
            </a:prstGeom>
            <a:noFill/>
            <a:ln w="28575">
              <a:solidFill>
                <a:srgbClr val="3333FF"/>
              </a:solidFill>
              <a:round/>
              <a:tailEnd type="triangle" w="med" len="lg"/>
            </a:ln>
          </p:spPr>
          <p:txBody>
            <a:bodyPr wrap="none"/>
            <a:lstStyle/>
            <a:p>
              <a:endParaRPr lang="zh-CN" altLang="en-US"/>
            </a:p>
          </p:txBody>
        </p:sp>
        <p:sp>
          <p:nvSpPr>
            <p:cNvPr id="252" name="Text Box 81"/>
            <p:cNvSpPr txBox="1">
              <a:spLocks noChangeArrowheads="1"/>
            </p:cNvSpPr>
            <p:nvPr/>
          </p:nvSpPr>
          <p:spPr bwMode="auto">
            <a:xfrm>
              <a:off x="2771775" y="3481390"/>
              <a:ext cx="288925" cy="304800"/>
            </a:xfrm>
            <a:prstGeom prst="rect">
              <a:avLst/>
            </a:prstGeom>
            <a:noFill/>
            <a:ln w="28575" algn="ctr">
              <a:noFill/>
              <a:miter lim="800000"/>
              <a:tailEnd type="none" w="med" len="lg"/>
            </a:ln>
          </p:spPr>
          <p:txBody>
            <a:bodyPr lIns="0" tIns="0" rIns="0" bIns="0">
              <a:spAutoFit/>
            </a:bodyPr>
            <a:lstStyle/>
            <a:p>
              <a:pPr>
                <a:spcBef>
                  <a:spcPct val="50000"/>
                </a:spcBef>
              </a:pPr>
              <a:r>
                <a:rPr lang="en-US" altLang="zh-CN" sz="2000"/>
                <a:t>4</a:t>
              </a:r>
            </a:p>
          </p:txBody>
        </p:sp>
        <p:grpSp>
          <p:nvGrpSpPr>
            <p:cNvPr id="253" name="Group 82"/>
            <p:cNvGrpSpPr/>
            <p:nvPr/>
          </p:nvGrpSpPr>
          <p:grpSpPr bwMode="auto">
            <a:xfrm>
              <a:off x="3170241" y="3357563"/>
              <a:ext cx="1152526" cy="503237"/>
              <a:chOff x="1997" y="1571"/>
              <a:chExt cx="726" cy="317"/>
            </a:xfrm>
          </p:grpSpPr>
          <p:sp>
            <p:nvSpPr>
              <p:cNvPr id="270" name="Rectangle 83"/>
              <p:cNvSpPr>
                <a:spLocks noChangeArrowheads="1"/>
              </p:cNvSpPr>
              <p:nvPr/>
            </p:nvSpPr>
            <p:spPr bwMode="auto">
              <a:xfrm>
                <a:off x="1997" y="1571"/>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4</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271" name="Rectangle 84"/>
              <p:cNvSpPr>
                <a:spLocks noChangeArrowheads="1"/>
              </p:cNvSpPr>
              <p:nvPr/>
            </p:nvSpPr>
            <p:spPr bwMode="auto">
              <a:xfrm>
                <a:off x="2360" y="1571"/>
                <a:ext cx="363" cy="317"/>
              </a:xfrm>
              <a:prstGeom prst="rect">
                <a:avLst/>
              </a:prstGeom>
              <a:ln>
                <a:tailEnd type="none" w="med" len="lg"/>
              </a:ln>
            </p:spPr>
            <p:style>
              <a:lnRef idx="1">
                <a:schemeClr val="accent1"/>
              </a:lnRef>
              <a:fillRef idx="2">
                <a:schemeClr val="accent1"/>
              </a:fillRef>
              <a:effectRef idx="1">
                <a:schemeClr val="accent1"/>
              </a:effectRef>
              <a:fontRef idx="minor">
                <a:schemeClr val="dk1"/>
              </a:fontRef>
            </p:style>
            <p:txBody>
              <a:bodyPr wrap="none" anchor="ctr"/>
              <a:lstStyle/>
              <a:p>
                <a:endParaRPr lang="zh-CN" altLang="zh-CN" baseline="-25000">
                  <a:solidFill>
                    <a:srgbClr val="0000FF"/>
                  </a:solidFill>
                  <a:latin typeface="Times New Roman" panose="02020603050405020304" pitchFamily="18" charset="0"/>
                  <a:cs typeface="Times New Roman" panose="02020603050405020304" pitchFamily="18" charset="0"/>
                </a:endParaRPr>
              </a:p>
            </p:txBody>
          </p:sp>
        </p:grpSp>
        <p:grpSp>
          <p:nvGrpSpPr>
            <p:cNvPr id="254" name="Group 85"/>
            <p:cNvGrpSpPr/>
            <p:nvPr/>
          </p:nvGrpSpPr>
          <p:grpSpPr bwMode="auto">
            <a:xfrm>
              <a:off x="4572005" y="3430588"/>
              <a:ext cx="936626" cy="395287"/>
              <a:chOff x="2880" y="1617"/>
              <a:chExt cx="590" cy="249"/>
            </a:xfrm>
          </p:grpSpPr>
          <p:sp>
            <p:nvSpPr>
              <p:cNvPr id="268" name="Rectangle 86"/>
              <p:cNvSpPr>
                <a:spLocks noChangeArrowheads="1"/>
              </p:cNvSpPr>
              <p:nvPr/>
            </p:nvSpPr>
            <p:spPr bwMode="auto">
              <a:xfrm>
                <a:off x="2880" y="1617"/>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0</a:t>
                </a:r>
              </a:p>
            </p:txBody>
          </p:sp>
          <p:sp>
            <p:nvSpPr>
              <p:cNvPr id="269" name="Rectangle 87"/>
              <p:cNvSpPr>
                <a:spLocks noChangeArrowheads="1"/>
              </p:cNvSpPr>
              <p:nvPr/>
            </p:nvSpPr>
            <p:spPr bwMode="auto">
              <a:xfrm>
                <a:off x="3198" y="1617"/>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grpSp>
        <p:grpSp>
          <p:nvGrpSpPr>
            <p:cNvPr id="255" name="Group 88"/>
            <p:cNvGrpSpPr/>
            <p:nvPr/>
          </p:nvGrpSpPr>
          <p:grpSpPr bwMode="auto">
            <a:xfrm>
              <a:off x="5691194" y="3430588"/>
              <a:ext cx="936626" cy="395287"/>
              <a:chOff x="3585" y="1617"/>
              <a:chExt cx="590" cy="249"/>
            </a:xfrm>
          </p:grpSpPr>
          <p:sp>
            <p:nvSpPr>
              <p:cNvPr id="266" name="Rectangle 89"/>
              <p:cNvSpPr>
                <a:spLocks noChangeArrowheads="1"/>
              </p:cNvSpPr>
              <p:nvPr/>
            </p:nvSpPr>
            <p:spPr bwMode="auto">
              <a:xfrm>
                <a:off x="3585" y="1617"/>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2</a:t>
                </a:r>
              </a:p>
            </p:txBody>
          </p:sp>
          <p:sp>
            <p:nvSpPr>
              <p:cNvPr id="267" name="Rectangle 90"/>
              <p:cNvSpPr>
                <a:spLocks noChangeArrowheads="1"/>
              </p:cNvSpPr>
              <p:nvPr/>
            </p:nvSpPr>
            <p:spPr bwMode="auto">
              <a:xfrm>
                <a:off x="3903" y="1617"/>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endParaRPr lang="zh-CN" altLang="zh-CN" sz="2000"/>
              </a:p>
            </p:txBody>
          </p:sp>
        </p:grpSp>
        <p:grpSp>
          <p:nvGrpSpPr>
            <p:cNvPr id="256" name="Group 91"/>
            <p:cNvGrpSpPr/>
            <p:nvPr/>
          </p:nvGrpSpPr>
          <p:grpSpPr bwMode="auto">
            <a:xfrm>
              <a:off x="6808796" y="3430588"/>
              <a:ext cx="936626" cy="395287"/>
              <a:chOff x="4289" y="1617"/>
              <a:chExt cx="590" cy="249"/>
            </a:xfrm>
          </p:grpSpPr>
          <p:sp>
            <p:nvSpPr>
              <p:cNvPr id="264" name="Rectangle 92"/>
              <p:cNvSpPr>
                <a:spLocks noChangeArrowheads="1"/>
              </p:cNvSpPr>
              <p:nvPr/>
            </p:nvSpPr>
            <p:spPr bwMode="auto">
              <a:xfrm>
                <a:off x="4289" y="1617"/>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3</a:t>
                </a:r>
              </a:p>
            </p:txBody>
          </p:sp>
          <p:sp>
            <p:nvSpPr>
              <p:cNvPr id="265" name="Rectangle 93"/>
              <p:cNvSpPr>
                <a:spLocks noChangeArrowheads="1"/>
              </p:cNvSpPr>
              <p:nvPr/>
            </p:nvSpPr>
            <p:spPr bwMode="auto">
              <a:xfrm>
                <a:off x="4607" y="1617"/>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a:t>
                </a:r>
              </a:p>
            </p:txBody>
          </p:sp>
        </p:grpSp>
        <p:sp>
          <p:nvSpPr>
            <p:cNvPr id="257" name="Line 94"/>
            <p:cNvSpPr>
              <a:spLocks noChangeShapeType="1"/>
            </p:cNvSpPr>
            <p:nvPr/>
          </p:nvSpPr>
          <p:spPr bwMode="auto">
            <a:xfrm>
              <a:off x="3995738" y="3646488"/>
              <a:ext cx="576262" cy="0"/>
            </a:xfrm>
            <a:prstGeom prst="line">
              <a:avLst/>
            </a:prstGeom>
            <a:noFill/>
            <a:ln w="28575">
              <a:solidFill>
                <a:srgbClr val="3333FF"/>
              </a:solidFill>
              <a:round/>
              <a:tailEnd type="triangle" w="med" len="lg"/>
            </a:ln>
          </p:spPr>
          <p:txBody>
            <a:bodyPr wrap="none"/>
            <a:lstStyle/>
            <a:p>
              <a:endParaRPr lang="zh-CN" altLang="en-US"/>
            </a:p>
          </p:txBody>
        </p:sp>
        <p:sp>
          <p:nvSpPr>
            <p:cNvPr id="258" name="Line 95"/>
            <p:cNvSpPr>
              <a:spLocks noChangeShapeType="1"/>
            </p:cNvSpPr>
            <p:nvPr/>
          </p:nvSpPr>
          <p:spPr bwMode="auto">
            <a:xfrm>
              <a:off x="5338763" y="3636963"/>
              <a:ext cx="360362" cy="0"/>
            </a:xfrm>
            <a:prstGeom prst="line">
              <a:avLst/>
            </a:prstGeom>
            <a:noFill/>
            <a:ln w="28575">
              <a:solidFill>
                <a:srgbClr val="3333FF"/>
              </a:solidFill>
              <a:round/>
              <a:tailEnd type="triangle" w="med" len="lg"/>
            </a:ln>
          </p:spPr>
          <p:txBody>
            <a:bodyPr wrap="none"/>
            <a:lstStyle/>
            <a:p>
              <a:endParaRPr lang="zh-CN" altLang="en-US"/>
            </a:p>
          </p:txBody>
        </p:sp>
        <p:sp>
          <p:nvSpPr>
            <p:cNvPr id="259" name="Line 96"/>
            <p:cNvSpPr>
              <a:spLocks noChangeShapeType="1"/>
            </p:cNvSpPr>
            <p:nvPr/>
          </p:nvSpPr>
          <p:spPr bwMode="auto">
            <a:xfrm>
              <a:off x="6461125" y="3646488"/>
              <a:ext cx="360363" cy="0"/>
            </a:xfrm>
            <a:prstGeom prst="line">
              <a:avLst/>
            </a:prstGeom>
            <a:noFill/>
            <a:ln w="28575">
              <a:solidFill>
                <a:srgbClr val="3333FF"/>
              </a:solidFill>
              <a:round/>
              <a:tailEnd type="triangle" w="med" len="lg"/>
            </a:ln>
          </p:spPr>
          <p:txBody>
            <a:bodyPr wrap="none"/>
            <a:lstStyle/>
            <a:p>
              <a:endParaRPr lang="zh-CN" altLang="en-US"/>
            </a:p>
          </p:txBody>
        </p:sp>
        <p:grpSp>
          <p:nvGrpSpPr>
            <p:cNvPr id="260" name="Group 97"/>
            <p:cNvGrpSpPr/>
            <p:nvPr/>
          </p:nvGrpSpPr>
          <p:grpSpPr bwMode="auto">
            <a:xfrm>
              <a:off x="7956559" y="2924175"/>
              <a:ext cx="936626" cy="395288"/>
              <a:chOff x="5012" y="1298"/>
              <a:chExt cx="590" cy="249"/>
            </a:xfrm>
          </p:grpSpPr>
          <p:sp>
            <p:nvSpPr>
              <p:cNvPr id="262" name="Rectangle 98"/>
              <p:cNvSpPr>
                <a:spLocks noChangeArrowheads="1"/>
              </p:cNvSpPr>
              <p:nvPr/>
            </p:nvSpPr>
            <p:spPr bwMode="auto">
              <a:xfrm>
                <a:off x="5012" y="1298"/>
                <a:ext cx="317"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4</a:t>
                </a:r>
              </a:p>
            </p:txBody>
          </p:sp>
          <p:sp>
            <p:nvSpPr>
              <p:cNvPr id="263" name="Rectangle 99"/>
              <p:cNvSpPr>
                <a:spLocks noChangeArrowheads="1"/>
              </p:cNvSpPr>
              <p:nvPr/>
            </p:nvSpPr>
            <p:spPr bwMode="auto">
              <a:xfrm>
                <a:off x="5330" y="1298"/>
                <a:ext cx="272" cy="249"/>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a:solidFill>
                      <a:srgbClr val="0000CC"/>
                    </a:solidFill>
                    <a:latin typeface="Times New Roman" panose="02020603050405020304" pitchFamily="18" charset="0"/>
                    <a:cs typeface="Times New Roman" panose="02020603050405020304" pitchFamily="18" charset="0"/>
                  </a:rPr>
                  <a:t>∧</a:t>
                </a:r>
              </a:p>
            </p:txBody>
          </p:sp>
        </p:grpSp>
        <p:sp>
          <p:nvSpPr>
            <p:cNvPr id="261" name="Line 100"/>
            <p:cNvSpPr>
              <a:spLocks noChangeShapeType="1"/>
            </p:cNvSpPr>
            <p:nvPr/>
          </p:nvSpPr>
          <p:spPr bwMode="auto">
            <a:xfrm>
              <a:off x="7608888" y="3140075"/>
              <a:ext cx="360362" cy="0"/>
            </a:xfrm>
            <a:prstGeom prst="line">
              <a:avLst/>
            </a:prstGeom>
            <a:noFill/>
            <a:ln w="28575">
              <a:solidFill>
                <a:srgbClr val="3333FF"/>
              </a:solidFill>
              <a:round/>
              <a:tailEnd type="triangle" w="med" len="lg"/>
            </a:ln>
          </p:spPr>
          <p:txBody>
            <a:bodyPr wrap="none"/>
            <a:lstStyle/>
            <a:p>
              <a:endParaRPr lang="zh-CN" altLang="en-US"/>
            </a:p>
          </p:txBody>
        </p:sp>
      </p:grpSp>
      <p:sp>
        <p:nvSpPr>
          <p:cNvPr id="123" name="左弧形箭头 122"/>
          <p:cNvSpPr/>
          <p:nvPr/>
        </p:nvSpPr>
        <p:spPr>
          <a:xfrm>
            <a:off x="285720" y="3571876"/>
            <a:ext cx="285752" cy="642942"/>
          </a:xfrm>
          <a:prstGeom prst="curved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solidFill>
                <a:schemeClr val="tx1"/>
              </a:solidFill>
            </a:endParaRPr>
          </a:p>
        </p:txBody>
      </p:sp>
      <p:grpSp>
        <p:nvGrpSpPr>
          <p:cNvPr id="127" name="组合 126"/>
          <p:cNvGrpSpPr/>
          <p:nvPr/>
        </p:nvGrpSpPr>
        <p:grpSpPr>
          <a:xfrm>
            <a:off x="2525677" y="5357826"/>
            <a:ext cx="6046851" cy="785818"/>
            <a:chOff x="2502743" y="5429264"/>
            <a:chExt cx="6253829" cy="785818"/>
          </a:xfrm>
        </p:grpSpPr>
        <p:sp>
          <p:nvSpPr>
            <p:cNvPr id="125" name="TextBox 124"/>
            <p:cNvSpPr txBox="1"/>
            <p:nvPr/>
          </p:nvSpPr>
          <p:spPr>
            <a:xfrm>
              <a:off x="2502743" y="5753417"/>
              <a:ext cx="6253829" cy="461665"/>
            </a:xfrm>
            <a:prstGeom prst="rect">
              <a:avLst/>
            </a:prstGeom>
            <a:noFill/>
          </p:spPr>
          <p:txBody>
            <a:bodyPr wrap="square" rtlCol="0">
              <a:spAutoFit/>
            </a:bodyPr>
            <a:lstStyle/>
            <a:p>
              <a:pPr algn="l"/>
              <a:r>
                <a:rPr lang="en-US" altLang="zh-CN" smtClean="0">
                  <a:solidFill>
                    <a:srgbClr val="FF0000"/>
                  </a:solidFill>
                  <a:ea typeface="楷体" panose="02010609060101010101" pitchFamily="49" charset="-122"/>
                  <a:cs typeface="Times New Roman" panose="02020603050405020304" pitchFamily="18" charset="0"/>
                </a:rPr>
                <a:t>BFS</a:t>
              </a:r>
              <a:r>
                <a:rPr lang="zh-CN" altLang="en-US" smtClean="0">
                  <a:solidFill>
                    <a:srgbClr val="FF0000"/>
                  </a:solidFill>
                  <a:ea typeface="楷体" panose="02010609060101010101" pitchFamily="49" charset="-122"/>
                  <a:cs typeface="Times New Roman" panose="02020603050405020304" pitchFamily="18" charset="0"/>
                </a:rPr>
                <a:t>思路：</a:t>
              </a:r>
              <a:r>
                <a:rPr lang="zh-CN" altLang="en-US" smtClean="0">
                  <a:solidFill>
                    <a:srgbClr val="0000FF"/>
                  </a:solidFill>
                  <a:latin typeface="楷体" panose="02010609060101010101" pitchFamily="49" charset="-122"/>
                  <a:ea typeface="楷体" panose="02010609060101010101" pitchFamily="49" charset="-122"/>
                </a:rPr>
                <a:t>距离初始顶点</a:t>
              </a:r>
              <a:r>
                <a:rPr lang="zh-CN" altLang="en-US" smtClean="0">
                  <a:solidFill>
                    <a:srgbClr val="FF00FF"/>
                  </a:solidFill>
                  <a:latin typeface="楷体" panose="02010609060101010101" pitchFamily="49" charset="-122"/>
                  <a:ea typeface="楷体" panose="02010609060101010101" pitchFamily="49" charset="-122"/>
                </a:rPr>
                <a:t>越近越优先</a:t>
              </a:r>
              <a:r>
                <a:rPr lang="zh-CN" altLang="en-US" smtClean="0">
                  <a:solidFill>
                    <a:srgbClr val="0000FF"/>
                  </a:solidFill>
                  <a:latin typeface="楷体" panose="02010609060101010101" pitchFamily="49" charset="-122"/>
                  <a:ea typeface="楷体" panose="02010609060101010101" pitchFamily="49" charset="-122"/>
                </a:rPr>
                <a:t>访问！</a:t>
              </a:r>
            </a:p>
          </p:txBody>
        </p:sp>
        <p:sp>
          <p:nvSpPr>
            <p:cNvPr id="126" name="下箭头 125"/>
            <p:cNvSpPr/>
            <p:nvPr/>
          </p:nvSpPr>
          <p:spPr>
            <a:xfrm>
              <a:off x="5067300" y="5429264"/>
              <a:ext cx="142876" cy="288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grpSp>
      <p:cxnSp>
        <p:nvCxnSpPr>
          <p:cNvPr id="128" name="直接连接符 127"/>
          <p:cNvCxnSpPr/>
          <p:nvPr/>
        </p:nvCxnSpPr>
        <p:spPr>
          <a:xfrm rot="5400000">
            <a:off x="-820775" y="4749809"/>
            <a:ext cx="2643206" cy="1588"/>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rot="5400000">
            <a:off x="109508" y="4749809"/>
            <a:ext cx="2643206" cy="1588"/>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rot="5400000">
            <a:off x="1179490" y="4749809"/>
            <a:ext cx="2643206" cy="1588"/>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 name="幻灯片编号占位符 1"/>
          <p:cNvSpPr>
            <a:spLocks noGrp="1"/>
          </p:cNvSpPr>
          <p:nvPr>
            <p:ph type="sldNum" sz="quarter" idx="12"/>
          </p:nvPr>
        </p:nvSpPr>
        <p:spPr/>
        <p:txBody>
          <a:bodyPr/>
          <a:lstStyle/>
          <a:p>
            <a:fld id="{7B73CAF9-FD11-4256-9668-6A8A3A0B73F9}" type="slidenum">
              <a:rPr lang="en-US" altLang="zh-CN" smtClean="0"/>
              <a:t>60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01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01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02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020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020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020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8" presetClass="entr" presetSubtype="12" fill="hold" nodeType="clickEffect">
                                  <p:stCondLst>
                                    <p:cond delay="0"/>
                                  </p:stCondLst>
                                  <p:childTnLst>
                                    <p:set>
                                      <p:cBhvr>
                                        <p:cTn id="54" dur="1" fill="hold">
                                          <p:stCondLst>
                                            <p:cond delay="0"/>
                                          </p:stCondLst>
                                        </p:cTn>
                                        <p:tgtEl>
                                          <p:spTgt spid="128"/>
                                        </p:tgtEl>
                                        <p:attrNameLst>
                                          <p:attrName>style.visibility</p:attrName>
                                        </p:attrNameLst>
                                      </p:cBhvr>
                                      <p:to>
                                        <p:strVal val="visible"/>
                                      </p:to>
                                    </p:set>
                                    <p:animEffect transition="in" filter="strips(downLeft)">
                                      <p:cBhvr>
                                        <p:cTn id="55" dur="1000"/>
                                        <p:tgtEl>
                                          <p:spTgt spid="128"/>
                                        </p:tgtEl>
                                      </p:cBhvr>
                                    </p:animEffect>
                                  </p:childTnLst>
                                </p:cTn>
                              </p:par>
                            </p:childTnLst>
                          </p:cTn>
                        </p:par>
                        <p:par>
                          <p:cTn id="56" fill="hold">
                            <p:stCondLst>
                              <p:cond delay="1000"/>
                            </p:stCondLst>
                            <p:childTnLst>
                              <p:par>
                                <p:cTn id="57" presetID="18" presetClass="entr" presetSubtype="12" fill="hold" nodeType="afterEffect">
                                  <p:stCondLst>
                                    <p:cond delay="0"/>
                                  </p:stCondLst>
                                  <p:childTnLst>
                                    <p:set>
                                      <p:cBhvr>
                                        <p:cTn id="58" dur="1" fill="hold">
                                          <p:stCondLst>
                                            <p:cond delay="0"/>
                                          </p:stCondLst>
                                        </p:cTn>
                                        <p:tgtEl>
                                          <p:spTgt spid="129"/>
                                        </p:tgtEl>
                                        <p:attrNameLst>
                                          <p:attrName>style.visibility</p:attrName>
                                        </p:attrNameLst>
                                      </p:cBhvr>
                                      <p:to>
                                        <p:strVal val="visible"/>
                                      </p:to>
                                    </p:set>
                                    <p:animEffect transition="in" filter="strips(downLeft)">
                                      <p:cBhvr>
                                        <p:cTn id="59" dur="1000"/>
                                        <p:tgtEl>
                                          <p:spTgt spid="129"/>
                                        </p:tgtEl>
                                      </p:cBhvr>
                                    </p:animEffect>
                                  </p:childTnLst>
                                </p:cTn>
                              </p:par>
                            </p:childTnLst>
                          </p:cTn>
                        </p:par>
                        <p:par>
                          <p:cTn id="60" fill="hold">
                            <p:stCondLst>
                              <p:cond delay="2000"/>
                            </p:stCondLst>
                            <p:childTnLst>
                              <p:par>
                                <p:cTn id="61" presetID="18" presetClass="entr" presetSubtype="12" fill="hold" nodeType="afterEffect">
                                  <p:stCondLst>
                                    <p:cond delay="0"/>
                                  </p:stCondLst>
                                  <p:childTnLst>
                                    <p:set>
                                      <p:cBhvr>
                                        <p:cTn id="62" dur="1" fill="hold">
                                          <p:stCondLst>
                                            <p:cond delay="0"/>
                                          </p:stCondLst>
                                        </p:cTn>
                                        <p:tgtEl>
                                          <p:spTgt spid="130"/>
                                        </p:tgtEl>
                                        <p:attrNameLst>
                                          <p:attrName>style.visibility</p:attrName>
                                        </p:attrNameLst>
                                      </p:cBhvr>
                                      <p:to>
                                        <p:strVal val="visible"/>
                                      </p:to>
                                    </p:set>
                                    <p:animEffect transition="in" filter="strips(downLeft)">
                                      <p:cBhvr>
                                        <p:cTn id="63" dur="1000"/>
                                        <p:tgtEl>
                                          <p:spTgt spid="130"/>
                                        </p:tgtEl>
                                      </p:cBhvr>
                                    </p:animEffect>
                                  </p:childTnLst>
                                </p:cTn>
                              </p:par>
                            </p:childTnLst>
                          </p:cTn>
                        </p:par>
                        <p:par>
                          <p:cTn id="64" fill="hold">
                            <p:stCondLst>
                              <p:cond delay="3000"/>
                            </p:stCondLst>
                            <p:childTnLst>
                              <p:par>
                                <p:cTn id="65" presetID="1" presetClass="entr" presetSubtype="0" fill="hold" nodeType="after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98" grpId="0"/>
      <p:bldP spid="260199" grpId="0"/>
      <p:bldP spid="260200" grpId="0"/>
      <p:bldP spid="260201" grpId="0"/>
      <p:bldP spid="260202" grpId="0"/>
      <p:bldP spid="260203" grpId="0"/>
      <p:bldP spid="210" grpId="0" bldLvl="0" animBg="1"/>
      <p:bldP spid="211" grpId="0" bldLvl="0" animBg="1"/>
      <p:bldP spid="212" grpId="0" bldLvl="0" animBg="1"/>
      <p:bldP spid="213" grpId="0" bldLvl="0" animBg="1"/>
      <p:bldP spid="214" grpId="0" bldLvl="0" animBg="1"/>
      <p:bldP spid="215" grpId="0" bldLvl="0" animBg="1"/>
      <p:bldP spid="216" grpId="0" bldLvl="0" animBg="1"/>
      <p:bldP spid="217" grpId="0" bldLvl="0" animBg="1"/>
      <p:bldP spid="218"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522577" y="1189666"/>
            <a:ext cx="8215370" cy="2173823"/>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wrap="square" tIns="144000" bIns="180000">
            <a:spAutoFit/>
          </a:bodyPr>
          <a:lstStyle/>
          <a:p>
            <a:pPr algn="l">
              <a:spcBef>
                <a:spcPct val="50000"/>
              </a:spcBef>
            </a:pPr>
            <a:r>
              <a:rPr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思考题：</a:t>
            </a:r>
          </a:p>
          <a:p>
            <a:pPr algn="l">
              <a:spcBef>
                <a:spcPct val="50000"/>
              </a:spcBef>
            </a:pPr>
            <a:r>
              <a:rPr lang="zh-CN" altLang="en-US" dirty="0">
                <a:ea typeface="楷体" panose="02010609060101010101" pitchFamily="49" charset="-122"/>
                <a:cs typeface="Times New Roman" panose="02020603050405020304" pitchFamily="18" charset="0"/>
              </a:rPr>
              <a:t>　</a:t>
            </a:r>
            <a:r>
              <a:rPr lang="zh-CN" altLang="en-US" dirty="0" smtClean="0">
                <a:ea typeface="楷体" panose="02010609060101010101" pitchFamily="49" charset="-122"/>
                <a:cs typeface="Times New Roman" panose="02020603050405020304" pitchFamily="18" charset="0"/>
              </a:rPr>
              <a:t> </a:t>
            </a: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用</a:t>
            </a:r>
            <a:r>
              <a:rPr lang="zh-CN" altLang="en-US"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队列求解迷宫</a:t>
            </a: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问题，与</a:t>
            </a:r>
            <a:r>
              <a:rPr lang="en-US" altLang="zh-CN" dirty="0" err="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BFS</a:t>
            </a:r>
            <a:r>
              <a:rPr lang="zh-CN" altLang="en-US"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算法有什么关联</a:t>
            </a: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ct val="50000"/>
              </a:spcBef>
            </a:pP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a:rPr>
              <a:t> </a:t>
            </a: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图采用邻接矩阵存储时，</a:t>
            </a:r>
            <a:r>
              <a:rPr lang="en-US" altLang="zh-CN"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DFS</a:t>
            </a: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dirty="0" err="1"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BFS</a:t>
            </a:r>
            <a:r>
              <a:rPr lang="zh-CN" altLang="en-US"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算法如何实现，时间复杂度分别是多少？</a:t>
            </a:r>
            <a:r>
              <a:rPr lang="en-US" altLang="zh-CN"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61</a:t>
            </a:fld>
            <a:endParaRPr lang="en-US" altLang="zh-C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57158" y="1285860"/>
            <a:ext cx="8286808" cy="904863"/>
          </a:xfrm>
          <a:prstGeom prst="rect">
            <a:avLst/>
          </a:prstGeom>
          <a:noFill/>
          <a:ln w="9525">
            <a:noFill/>
            <a:miter lim="800000"/>
          </a:ln>
        </p:spPr>
        <p:txBody>
          <a:bodyPr wrap="square">
            <a:spAutoFit/>
          </a:bodyPr>
          <a:lstStyle/>
          <a:p>
            <a:pPr marL="457200" indent="-457200" algn="l">
              <a:lnSpc>
                <a:spcPct val="120000"/>
              </a:lnSpc>
              <a:spcBef>
                <a:spcPct val="50000"/>
              </a:spcBef>
              <a:buBlip>
                <a:blip r:embed="rId2"/>
              </a:buBlip>
            </a:pPr>
            <a:r>
              <a:rPr kumimoji="1" lang="zh-CN" altLang="en-US" sz="2200" smtClean="0">
                <a:solidFill>
                  <a:srgbClr val="0000FF"/>
                </a:solidFill>
                <a:ea typeface="楷体" panose="02010609060101010101" pitchFamily="49" charset="-122"/>
                <a:cs typeface="Times New Roman" panose="02020603050405020304" pitchFamily="18" charset="0"/>
              </a:rPr>
              <a:t>无向</a:t>
            </a:r>
            <a:r>
              <a:rPr kumimoji="1" lang="zh-CN" altLang="en-US" sz="2200" smtClean="0">
                <a:solidFill>
                  <a:srgbClr val="FF00FF"/>
                </a:solidFill>
                <a:ea typeface="楷体" panose="02010609060101010101" pitchFamily="49" charset="-122"/>
                <a:cs typeface="Times New Roman" panose="02020603050405020304" pitchFamily="18" charset="0"/>
              </a:rPr>
              <a:t>连通图</a:t>
            </a:r>
            <a:r>
              <a:rPr kumimoji="1" lang="zh-CN" altLang="en-US" sz="2200" smtClean="0">
                <a:solidFill>
                  <a:srgbClr val="0000FF"/>
                </a:solidFill>
                <a:ea typeface="楷体" panose="02010609060101010101" pitchFamily="49" charset="-122"/>
                <a:cs typeface="Times New Roman" panose="02020603050405020304" pitchFamily="18" charset="0"/>
              </a:rPr>
              <a:t>：调用一次</a:t>
            </a:r>
            <a:r>
              <a:rPr kumimoji="1" lang="en-US" altLang="zh-CN" sz="2200" smtClean="0">
                <a:solidFill>
                  <a:srgbClr val="0000FF"/>
                </a:solidFill>
                <a:ea typeface="楷体" panose="02010609060101010101" pitchFamily="49" charset="-122"/>
                <a:cs typeface="Times New Roman" panose="02020603050405020304" pitchFamily="18" charset="0"/>
              </a:rPr>
              <a:t>DFS</a:t>
            </a:r>
            <a:r>
              <a:rPr kumimoji="1" lang="zh-CN" altLang="en-US" sz="2200" smtClean="0">
                <a:solidFill>
                  <a:srgbClr val="0000FF"/>
                </a:solidFill>
                <a:ea typeface="楷体" panose="02010609060101010101" pitchFamily="49" charset="-122"/>
                <a:cs typeface="Times New Roman" panose="02020603050405020304" pitchFamily="18" charset="0"/>
              </a:rPr>
              <a:t>或</a:t>
            </a:r>
            <a:r>
              <a:rPr kumimoji="1" lang="en-US" altLang="zh-CN" sz="2200" smtClean="0">
                <a:solidFill>
                  <a:srgbClr val="0000FF"/>
                </a:solidFill>
                <a:ea typeface="楷体" panose="02010609060101010101" pitchFamily="49" charset="-122"/>
                <a:cs typeface="Times New Roman" panose="02020603050405020304" pitchFamily="18" charset="0"/>
              </a:rPr>
              <a:t>BFS</a:t>
            </a:r>
            <a:r>
              <a:rPr kumimoji="1" lang="zh-CN" altLang="en-US" sz="2200" smtClean="0">
                <a:solidFill>
                  <a:srgbClr val="0000FF"/>
                </a:solidFill>
                <a:ea typeface="楷体" panose="02010609060101010101" pitchFamily="49" charset="-122"/>
                <a:cs typeface="Times New Roman" panose="02020603050405020304" pitchFamily="18" charset="0"/>
              </a:rPr>
              <a:t>，能够</a:t>
            </a:r>
            <a:r>
              <a:rPr kumimoji="1" lang="zh-CN" altLang="en-US" sz="2200" dirty="0">
                <a:solidFill>
                  <a:srgbClr val="0000FF"/>
                </a:solidFill>
                <a:ea typeface="楷体" panose="02010609060101010101" pitchFamily="49" charset="-122"/>
                <a:cs typeface="Times New Roman" panose="02020603050405020304" pitchFamily="18" charset="0"/>
              </a:rPr>
              <a:t>访问到图中的所有</a:t>
            </a:r>
            <a:r>
              <a:rPr kumimoji="1" lang="zh-CN" altLang="en-US" sz="2200" dirty="0" smtClean="0">
                <a:solidFill>
                  <a:srgbClr val="0000FF"/>
                </a:solidFill>
                <a:ea typeface="楷体" panose="02010609060101010101" pitchFamily="49" charset="-122"/>
                <a:cs typeface="Times New Roman" panose="02020603050405020304" pitchFamily="18" charset="0"/>
              </a:rPr>
              <a:t>顶点。</a:t>
            </a:r>
            <a:endParaRPr kumimoji="1" lang="zh-CN" altLang="en-US" sz="2200" dirty="0">
              <a:solidFill>
                <a:srgbClr val="0000FF"/>
              </a:solidFill>
              <a:ea typeface="楷体" panose="02010609060101010101" pitchFamily="49" charset="-122"/>
              <a:cs typeface="Times New Roman" panose="02020603050405020304" pitchFamily="18" charset="0"/>
            </a:endParaRPr>
          </a:p>
        </p:txBody>
      </p:sp>
      <p:sp>
        <p:nvSpPr>
          <p:cNvPr id="13315" name="Text Box 3" descr="蓝色面巾纸"/>
          <p:cNvSpPr txBox="1">
            <a:spLocks noChangeArrowheads="1"/>
          </p:cNvSpPr>
          <p:nvPr/>
        </p:nvSpPr>
        <p:spPr bwMode="auto">
          <a:xfrm>
            <a:off x="250825" y="260350"/>
            <a:ext cx="4321175" cy="523220"/>
          </a:xfrm>
          <a:prstGeom prst="rect">
            <a:avLst/>
          </a:prstGeom>
          <a:blipFill dpi="0" rotWithShape="1">
            <a:blip r:embed="rId3"/>
            <a:srcRect/>
            <a:tile tx="0" ty="0" sx="100000" sy="100000" flip="none" algn="tl"/>
          </a:blipFill>
          <a:ln w="19050" algn="ctr">
            <a:noFill/>
            <a:miter lim="800000"/>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spcBef>
                <a:spcPct val="50000"/>
              </a:spcBef>
            </a:pPr>
            <a:r>
              <a:rPr kumimoji="1" lang="en-US" altLang="zh-CN" sz="2800">
                <a:solidFill>
                  <a:srgbClr val="FF3300"/>
                </a:solidFill>
                <a:ea typeface="隶书" pitchFamily="49" charset="-122"/>
              </a:rPr>
              <a:t>8.3.4  </a:t>
            </a:r>
            <a:r>
              <a:rPr kumimoji="1" lang="zh-CN" altLang="en-US" sz="2800">
                <a:solidFill>
                  <a:srgbClr val="FF3300"/>
                </a:solidFill>
                <a:ea typeface="隶书" pitchFamily="49" charset="-122"/>
              </a:rPr>
              <a:t>非连通图的遍历</a:t>
            </a:r>
            <a:endParaRPr lang="zh-CN" altLang="en-US" sz="2800">
              <a:ea typeface="隶书" pitchFamily="49" charset="-122"/>
            </a:endParaRPr>
          </a:p>
        </p:txBody>
      </p:sp>
      <p:sp>
        <p:nvSpPr>
          <p:cNvPr id="4" name="TextBox 3"/>
          <p:cNvSpPr txBox="1"/>
          <p:nvPr/>
        </p:nvSpPr>
        <p:spPr>
          <a:xfrm>
            <a:off x="357158" y="2238385"/>
            <a:ext cx="8501122" cy="1480405"/>
          </a:xfrm>
          <a:prstGeom prst="rect">
            <a:avLst/>
          </a:prstGeom>
          <a:noFill/>
        </p:spPr>
        <p:txBody>
          <a:bodyPr wrap="square" rtlCol="0">
            <a:spAutoFit/>
          </a:bodyPr>
          <a:lstStyle/>
          <a:p>
            <a:pPr marL="457200" indent="-457200" algn="just">
              <a:lnSpc>
                <a:spcPct val="120000"/>
              </a:lnSpc>
              <a:spcBef>
                <a:spcPct val="50000"/>
              </a:spcBef>
              <a:buBlip>
                <a:blip r:embed="rId2"/>
              </a:buBlip>
            </a:pPr>
            <a:r>
              <a:rPr kumimoji="1" lang="zh-CN" altLang="en-US" sz="2200" smtClean="0">
                <a:solidFill>
                  <a:srgbClr val="0000FF"/>
                </a:solidFill>
                <a:ea typeface="楷体" panose="02010609060101010101" pitchFamily="49" charset="-122"/>
                <a:cs typeface="Times New Roman" panose="02020603050405020304" pitchFamily="18" charset="0"/>
              </a:rPr>
              <a:t>无向</a:t>
            </a:r>
            <a:r>
              <a:rPr kumimoji="1" lang="zh-CN" altLang="en-US" sz="2200" smtClean="0">
                <a:solidFill>
                  <a:srgbClr val="FF00FF"/>
                </a:solidFill>
                <a:ea typeface="楷体" panose="02010609060101010101" pitchFamily="49" charset="-122"/>
                <a:cs typeface="Times New Roman" panose="02020603050405020304" pitchFamily="18" charset="0"/>
              </a:rPr>
              <a:t>非连通图</a:t>
            </a:r>
            <a:r>
              <a:rPr kumimoji="1" lang="zh-CN" altLang="en-US" sz="2200" smtClean="0">
                <a:solidFill>
                  <a:srgbClr val="0000FF"/>
                </a:solidFill>
                <a:ea typeface="楷体" panose="02010609060101010101" pitchFamily="49" charset="-122"/>
                <a:cs typeface="Times New Roman" panose="02020603050405020304" pitchFamily="18" charset="0"/>
              </a:rPr>
              <a:t>：调用一次</a:t>
            </a:r>
            <a:r>
              <a:rPr kumimoji="1" lang="en-US" altLang="zh-CN" sz="2200" smtClean="0">
                <a:solidFill>
                  <a:srgbClr val="0000FF"/>
                </a:solidFill>
                <a:ea typeface="楷体" panose="02010609060101010101" pitchFamily="49" charset="-122"/>
                <a:cs typeface="Times New Roman" panose="02020603050405020304" pitchFamily="18" charset="0"/>
              </a:rPr>
              <a:t>DFS</a:t>
            </a:r>
            <a:r>
              <a:rPr kumimoji="1" lang="zh-CN" altLang="en-US" sz="2200" smtClean="0">
                <a:solidFill>
                  <a:srgbClr val="0000FF"/>
                </a:solidFill>
                <a:ea typeface="楷体" panose="02010609060101010101" pitchFamily="49" charset="-122"/>
                <a:cs typeface="Times New Roman" panose="02020603050405020304" pitchFamily="18" charset="0"/>
              </a:rPr>
              <a:t>或</a:t>
            </a:r>
            <a:r>
              <a:rPr kumimoji="1" lang="en-US" altLang="zh-CN" sz="2200" smtClean="0">
                <a:solidFill>
                  <a:srgbClr val="0000FF"/>
                </a:solidFill>
                <a:ea typeface="楷体" panose="02010609060101010101" pitchFamily="49" charset="-122"/>
                <a:cs typeface="Times New Roman" panose="02020603050405020304" pitchFamily="18" charset="0"/>
              </a:rPr>
              <a:t>BFS</a:t>
            </a:r>
            <a:r>
              <a:rPr kumimoji="1" lang="zh-CN" altLang="en-US" sz="2200" smtClean="0">
                <a:solidFill>
                  <a:srgbClr val="0000FF"/>
                </a:solidFill>
                <a:ea typeface="楷体" panose="02010609060101010101" pitchFamily="49" charset="-122"/>
                <a:cs typeface="Times New Roman" panose="02020603050405020304" pitchFamily="18" charset="0"/>
              </a:rPr>
              <a:t>，只能访问到初始点所在连通分量中的所有顶点，不可能访问到其他连通分量中的顶点。</a:t>
            </a:r>
            <a:endParaRPr kumimoji="1"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just">
              <a:lnSpc>
                <a:spcPct val="120000"/>
              </a:lnSpc>
              <a:spcBef>
                <a:spcPct val="50000"/>
              </a:spcBef>
            </a:pPr>
            <a:r>
              <a:rPr kumimoji="1" lang="zh-CN" altLang="en-US" sz="2200" smtClean="0">
                <a:solidFill>
                  <a:srgbClr val="0000FF"/>
                </a:solidFill>
                <a:ea typeface="楷体" panose="02010609060101010101" pitchFamily="49" charset="-122"/>
                <a:cs typeface="Times New Roman" panose="02020603050405020304" pitchFamily="18" charset="0"/>
              </a:rPr>
              <a:t>      可以分别遍历每个连通分量，才能够访问到图中的所有顶点。</a:t>
            </a:r>
            <a:endParaRPr lang="zh-CN" altLang="en-US" sz="2200" dirty="0">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62</a:t>
            </a:fld>
            <a:endParaRPr lang="en-US" altLang="zh-CN"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857224" y="1357298"/>
            <a:ext cx="6529406" cy="2834210"/>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08000" rIns="180000" bIns="108000">
            <a:spAutoFit/>
          </a:bodyPr>
          <a:lstStyle/>
          <a:p>
            <a:pPr algn="just">
              <a:spcBef>
                <a:spcPct val="50000"/>
              </a:spcBef>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DFS1</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&lt;G-&gt;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遍历所有未访问过的顶点</a:t>
            </a:r>
          </a:p>
          <a:p>
            <a:pPr algn="just">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p>
          <a:p>
            <a:pPr algn="just">
              <a:spcBef>
                <a:spcPct val="50000"/>
              </a:spcBef>
            </a:pP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DFS</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4339" name="Text Box 3"/>
          <p:cNvSpPr txBox="1">
            <a:spLocks noChangeArrowheads="1"/>
          </p:cNvSpPr>
          <p:nvPr/>
        </p:nvSpPr>
        <p:spPr bwMode="auto">
          <a:xfrm>
            <a:off x="755650" y="549275"/>
            <a:ext cx="7129463" cy="457200"/>
          </a:xfrm>
          <a:prstGeom prst="rect">
            <a:avLst/>
          </a:prstGeom>
          <a:noFill/>
          <a:ln w="28575" algn="ctr">
            <a:noFill/>
            <a:miter lim="800000"/>
            <a:tailEnd type="none" w="med" len="lg"/>
          </a:ln>
        </p:spPr>
        <p:txBody>
          <a:bodyPr>
            <a:spAutoFit/>
          </a:bodyPr>
          <a:lstStyle/>
          <a:p>
            <a:pPr algn="just">
              <a:spcBef>
                <a:spcPct val="50000"/>
              </a:spcBef>
            </a:pPr>
            <a:r>
              <a:rPr kumimoji="1" lang="zh-CN" altLang="en-US" dirty="0">
                <a:latin typeface="楷体" panose="02010609060101010101" pitchFamily="49" charset="-122"/>
                <a:ea typeface="楷体" panose="02010609060101010101" pitchFamily="49" charset="-122"/>
              </a:rPr>
              <a:t>采用</a:t>
            </a:r>
            <a:r>
              <a:rPr kumimoji="1" lang="zh-CN" altLang="en-US">
                <a:latin typeface="楷体" panose="02010609060101010101" pitchFamily="49" charset="-122"/>
                <a:ea typeface="楷体" panose="02010609060101010101" pitchFamily="49" charset="-122"/>
              </a:rPr>
              <a:t>深度</a:t>
            </a:r>
            <a:r>
              <a:rPr kumimoji="1" lang="zh-CN" altLang="en-US" smtClean="0">
                <a:latin typeface="楷体" panose="02010609060101010101" pitchFamily="49" charset="-122"/>
                <a:ea typeface="楷体" panose="02010609060101010101" pitchFamily="49" charset="-122"/>
              </a:rPr>
              <a:t>优先遍历方法</a:t>
            </a:r>
            <a:r>
              <a:rPr kumimoji="1" lang="zh-CN" altLang="en-US" smtClean="0">
                <a:solidFill>
                  <a:srgbClr val="FF00FF"/>
                </a:solidFill>
                <a:latin typeface="楷体" panose="02010609060101010101" pitchFamily="49" charset="-122"/>
                <a:ea typeface="楷体" panose="02010609060101010101" pitchFamily="49" charset="-122"/>
              </a:rPr>
              <a:t>遍历</a:t>
            </a:r>
            <a:r>
              <a:rPr kumimoji="1" lang="zh-CN" altLang="en-US">
                <a:solidFill>
                  <a:srgbClr val="FF00FF"/>
                </a:solidFill>
                <a:latin typeface="楷体" panose="02010609060101010101" pitchFamily="49" charset="-122"/>
                <a:ea typeface="楷体" panose="02010609060101010101" pitchFamily="49" charset="-122"/>
              </a:rPr>
              <a:t>非</a:t>
            </a:r>
            <a:r>
              <a:rPr kumimoji="1" lang="zh-CN" altLang="en-US" smtClean="0">
                <a:solidFill>
                  <a:srgbClr val="FF00FF"/>
                </a:solidFill>
                <a:latin typeface="楷体" panose="02010609060101010101" pitchFamily="49" charset="-122"/>
                <a:ea typeface="楷体" panose="02010609060101010101" pitchFamily="49" charset="-122"/>
              </a:rPr>
              <a:t>连通图</a:t>
            </a:r>
            <a:r>
              <a:rPr kumimoji="1" lang="zh-CN" altLang="en-US" dirty="0">
                <a:latin typeface="楷体" panose="02010609060101010101" pitchFamily="49" charset="-122"/>
                <a:ea typeface="楷体" panose="02010609060101010101" pitchFamily="49" charset="-122"/>
              </a:rPr>
              <a:t>的算法如下：</a:t>
            </a:r>
            <a:endParaRPr lang="zh-CN" altLang="en-US" dirty="0">
              <a:latin typeface="楷体" panose="02010609060101010101" pitchFamily="49" charset="-122"/>
              <a:ea typeface="楷体" panose="02010609060101010101" pitchFamily="49" charset="-122"/>
            </a:endParaRPr>
          </a:p>
        </p:txBody>
      </p:sp>
      <p:sp>
        <p:nvSpPr>
          <p:cNvPr id="4" name="TextBox 3"/>
          <p:cNvSpPr txBox="1"/>
          <p:nvPr/>
        </p:nvSpPr>
        <p:spPr>
          <a:xfrm>
            <a:off x="642910" y="4500570"/>
            <a:ext cx="7715304" cy="430887"/>
          </a:xfrm>
          <a:prstGeom prst="rect">
            <a:avLst/>
          </a:prstGeom>
          <a:noFill/>
        </p:spPr>
        <p:txBody>
          <a:bodyPr wrap="square" rtlCol="0">
            <a:spAutoFit/>
          </a:bodyPr>
          <a:lstStyle/>
          <a:p>
            <a:pPr algn="l"/>
            <a:r>
              <a:rPr kumimoji="1" lang="zh-CN" altLang="en-US" sz="2200" smtClean="0">
                <a:solidFill>
                  <a:srgbClr val="FF00FF"/>
                </a:solidFill>
                <a:ea typeface="楷体" panose="02010609060101010101" pitchFamily="49" charset="-122"/>
                <a:cs typeface="Times New Roman" panose="02020603050405020304" pitchFamily="18" charset="0"/>
              </a:rPr>
              <a:t>非连通图：</a:t>
            </a:r>
            <a:r>
              <a:rPr kumimoji="1" lang="zh-CN" altLang="en-US" sz="2200" smtClean="0">
                <a:solidFill>
                  <a:srgbClr val="0000FF"/>
                </a:solidFill>
                <a:ea typeface="楷体" panose="02010609060101010101" pitchFamily="49" charset="-122"/>
                <a:cs typeface="Times New Roman" panose="02020603050405020304" pitchFamily="18" charset="0"/>
              </a:rPr>
              <a:t>调用</a:t>
            </a:r>
            <a:r>
              <a:rPr kumimoji="1" lang="en-US" altLang="zh-CN" sz="2200" smtClean="0">
                <a:solidFill>
                  <a:srgbClr val="FF3300"/>
                </a:solidFill>
                <a:ea typeface="楷体" panose="02010609060101010101" pitchFamily="49" charset="-122"/>
                <a:cs typeface="Times New Roman" panose="02020603050405020304" pitchFamily="18" charset="0"/>
              </a:rPr>
              <a:t>DFS()</a:t>
            </a:r>
            <a:r>
              <a:rPr kumimoji="1" lang="zh-CN" altLang="en-US" sz="2200" smtClean="0">
                <a:solidFill>
                  <a:srgbClr val="0000FF"/>
                </a:solidFill>
                <a:ea typeface="楷体" panose="02010609060101010101" pitchFamily="49" charset="-122"/>
                <a:cs typeface="Times New Roman" panose="02020603050405020304" pitchFamily="18" charset="0"/>
              </a:rPr>
              <a:t>的次数恰好等于连通分量的个数</a:t>
            </a:r>
            <a:endParaRPr lang="zh-CN" altLang="en-US" sz="2200">
              <a:solidFill>
                <a:srgbClr val="0000FF"/>
              </a:solidFill>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63</a:t>
            </a:fld>
            <a:endParaRPr lang="en-US" altLang="zh-C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676276" y="1324261"/>
            <a:ext cx="6896120" cy="2834210"/>
          </a:xfrm>
          <a:prstGeom prst="rect">
            <a:avLst/>
          </a:prstGeom>
        </p:spPr>
        <p:style>
          <a:lnRef idx="1">
            <a:schemeClr val="accent3"/>
          </a:lnRef>
          <a:fillRef idx="2">
            <a:schemeClr val="accent3"/>
          </a:fillRef>
          <a:effectRef idx="1">
            <a:schemeClr val="accent3"/>
          </a:effectRef>
          <a:fontRef idx="minor">
            <a:schemeClr val="dk1"/>
          </a:fontRef>
        </p:style>
        <p:txBody>
          <a:bodyPr wrap="square" lIns="180000" tIns="108000" rIns="180000" bIns="108000">
            <a:spAutoFit/>
          </a:bodyPr>
          <a:lstStyle/>
          <a:p>
            <a:pPr algn="just">
              <a:spcBef>
                <a:spcPct val="50000"/>
              </a:spcBef>
            </a:pP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BFS1</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&lt;G-&gt;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遍历所有未访问过的顶点</a:t>
            </a:r>
          </a:p>
          <a:p>
            <a:pPr algn="just">
              <a:spcBef>
                <a:spcPct val="50000"/>
              </a:spcBef>
            </a:pP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p>
          <a:p>
            <a:pPr algn="just">
              <a:spcBef>
                <a:spcPct val="50000"/>
              </a:spcBef>
            </a:pP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BFS</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just">
              <a:spcBef>
                <a:spcPct val="500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15363" name="Text Box 3"/>
          <p:cNvSpPr txBox="1">
            <a:spLocks noChangeArrowheads="1"/>
          </p:cNvSpPr>
          <p:nvPr/>
        </p:nvSpPr>
        <p:spPr bwMode="auto">
          <a:xfrm>
            <a:off x="539750" y="514652"/>
            <a:ext cx="7345363" cy="457200"/>
          </a:xfrm>
          <a:prstGeom prst="rect">
            <a:avLst/>
          </a:prstGeom>
          <a:noFill/>
          <a:ln w="28575" algn="ctr">
            <a:noFill/>
            <a:miter lim="800000"/>
            <a:tailEnd type="none" w="med" len="lg"/>
          </a:ln>
        </p:spPr>
        <p:txBody>
          <a:bodyPr>
            <a:spAutoFit/>
          </a:bodyPr>
          <a:lstStyle/>
          <a:p>
            <a:pPr algn="just">
              <a:spcBef>
                <a:spcPct val="50000"/>
              </a:spcBef>
            </a:pPr>
            <a:r>
              <a:rPr kumimoji="1" lang="zh-CN" altLang="en-US" dirty="0">
                <a:latin typeface="楷体" panose="02010609060101010101" pitchFamily="49" charset="-122"/>
                <a:ea typeface="楷体" panose="02010609060101010101" pitchFamily="49" charset="-122"/>
              </a:rPr>
              <a:t>采用</a:t>
            </a:r>
            <a:r>
              <a:rPr kumimoji="1" lang="zh-CN" altLang="en-US">
                <a:latin typeface="楷体" panose="02010609060101010101" pitchFamily="49" charset="-122"/>
                <a:ea typeface="楷体" panose="02010609060101010101" pitchFamily="49" charset="-122"/>
              </a:rPr>
              <a:t>广度</a:t>
            </a:r>
            <a:r>
              <a:rPr kumimoji="1" lang="zh-CN" altLang="en-US" smtClean="0">
                <a:latin typeface="楷体" panose="02010609060101010101" pitchFamily="49" charset="-122"/>
                <a:ea typeface="楷体" panose="02010609060101010101" pitchFamily="49" charset="-122"/>
              </a:rPr>
              <a:t>优先遍历方法</a:t>
            </a:r>
            <a:r>
              <a:rPr kumimoji="1" lang="zh-CN" altLang="en-US" smtClean="0">
                <a:solidFill>
                  <a:srgbClr val="FF00FF"/>
                </a:solidFill>
                <a:latin typeface="楷体" panose="02010609060101010101" pitchFamily="49" charset="-122"/>
                <a:ea typeface="楷体" panose="02010609060101010101" pitchFamily="49" charset="-122"/>
              </a:rPr>
              <a:t>遍历</a:t>
            </a:r>
            <a:r>
              <a:rPr kumimoji="1" lang="zh-CN" altLang="en-US">
                <a:solidFill>
                  <a:srgbClr val="FF00FF"/>
                </a:solidFill>
                <a:latin typeface="楷体" panose="02010609060101010101" pitchFamily="49" charset="-122"/>
                <a:ea typeface="楷体" panose="02010609060101010101" pitchFamily="49" charset="-122"/>
              </a:rPr>
              <a:t>非</a:t>
            </a:r>
            <a:r>
              <a:rPr kumimoji="1" lang="zh-CN" altLang="en-US" smtClean="0">
                <a:solidFill>
                  <a:srgbClr val="FF00FF"/>
                </a:solidFill>
                <a:latin typeface="楷体" panose="02010609060101010101" pitchFamily="49" charset="-122"/>
                <a:ea typeface="楷体" panose="02010609060101010101" pitchFamily="49" charset="-122"/>
              </a:rPr>
              <a:t>连通图</a:t>
            </a:r>
            <a:r>
              <a:rPr kumimoji="1" lang="zh-CN" altLang="en-US" dirty="0">
                <a:latin typeface="楷体" panose="02010609060101010101" pitchFamily="49" charset="-122"/>
                <a:ea typeface="楷体" panose="02010609060101010101" pitchFamily="49" charset="-122"/>
              </a:rPr>
              <a:t>的算法如下：</a:t>
            </a:r>
            <a:endParaRPr lang="zh-CN" altLang="en-US" dirty="0">
              <a:latin typeface="楷体" panose="02010609060101010101" pitchFamily="49" charset="-122"/>
              <a:ea typeface="楷体" panose="02010609060101010101" pitchFamily="49" charset="-122"/>
            </a:endParaRPr>
          </a:p>
        </p:txBody>
      </p:sp>
      <p:sp>
        <p:nvSpPr>
          <p:cNvPr id="4" name="TextBox 3"/>
          <p:cNvSpPr txBox="1"/>
          <p:nvPr/>
        </p:nvSpPr>
        <p:spPr>
          <a:xfrm>
            <a:off x="642910" y="4396095"/>
            <a:ext cx="7715304" cy="430887"/>
          </a:xfrm>
          <a:prstGeom prst="rect">
            <a:avLst/>
          </a:prstGeom>
          <a:noFill/>
        </p:spPr>
        <p:txBody>
          <a:bodyPr wrap="square" rtlCol="0">
            <a:spAutoFit/>
          </a:bodyPr>
          <a:lstStyle/>
          <a:p>
            <a:pPr algn="l"/>
            <a:r>
              <a:rPr kumimoji="1" lang="zh-CN" altLang="en-US" sz="2200" smtClean="0">
                <a:solidFill>
                  <a:srgbClr val="FF00FF"/>
                </a:solidFill>
                <a:ea typeface="楷体" panose="02010609060101010101" pitchFamily="49" charset="-122"/>
                <a:cs typeface="Times New Roman" panose="02020603050405020304" pitchFamily="18" charset="0"/>
              </a:rPr>
              <a:t>非连通图：</a:t>
            </a:r>
            <a:r>
              <a:rPr kumimoji="1" lang="zh-CN" altLang="en-US" sz="2200" smtClean="0">
                <a:solidFill>
                  <a:srgbClr val="0000FF"/>
                </a:solidFill>
                <a:ea typeface="楷体" panose="02010609060101010101" pitchFamily="49" charset="-122"/>
                <a:cs typeface="Times New Roman" panose="02020603050405020304" pitchFamily="18" charset="0"/>
              </a:rPr>
              <a:t>调用</a:t>
            </a:r>
            <a:r>
              <a:rPr kumimoji="1" lang="en-US" altLang="zh-CN" sz="2200" smtClean="0">
                <a:solidFill>
                  <a:srgbClr val="FF3300"/>
                </a:solidFill>
                <a:ea typeface="楷体" panose="02010609060101010101" pitchFamily="49" charset="-122"/>
                <a:cs typeface="Times New Roman" panose="02020603050405020304" pitchFamily="18" charset="0"/>
              </a:rPr>
              <a:t>BFS()</a:t>
            </a:r>
            <a:r>
              <a:rPr kumimoji="1" lang="zh-CN" altLang="en-US" sz="2200" smtClean="0">
                <a:solidFill>
                  <a:srgbClr val="0000FF"/>
                </a:solidFill>
                <a:ea typeface="楷体" panose="02010609060101010101" pitchFamily="49" charset="-122"/>
                <a:cs typeface="Times New Roman" panose="02020603050405020304" pitchFamily="18" charset="0"/>
              </a:rPr>
              <a:t>的次数恰好等于连通分量的个数</a:t>
            </a:r>
            <a:endParaRPr lang="zh-CN" altLang="en-US" sz="2200">
              <a:solidFill>
                <a:srgbClr val="0000FF"/>
              </a:solidFill>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64</a:t>
            </a:fld>
            <a:endParaRPr lang="en-US" altLang="zh-CN"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5"/>
          <p:cNvSpPr txBox="1">
            <a:spLocks noChangeArrowheads="1"/>
          </p:cNvSpPr>
          <p:nvPr/>
        </p:nvSpPr>
        <p:spPr bwMode="auto">
          <a:xfrm>
            <a:off x="642910" y="2071678"/>
            <a:ext cx="8208963" cy="2144177"/>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457200" indent="-457200" algn="l">
              <a:lnSpc>
                <a:spcPts val="3200"/>
              </a:lnSpc>
              <a:buBlip>
                <a:blip r:embed="rId2"/>
              </a:buBlip>
            </a:pPr>
            <a:r>
              <a:rPr kumimoji="1" lang="zh-CN" altLang="en-US"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采用某种遍历方式来判断</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无向图</a:t>
            </a:r>
            <a:r>
              <a:rPr kumimoji="1" lang="en-US" altLang="zh-CN"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是否连通。这里用深度优先</a:t>
            </a:r>
            <a:r>
              <a:rPr kumimoji="1" lang="zh-CN" altLang="en-US" sz="22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遍历</a:t>
            </a:r>
            <a:r>
              <a:rPr kumimoji="1" lang="zh-CN" altLang="en-US"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方法，先</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给</a:t>
            </a:r>
            <a:r>
              <a:rPr kumimoji="1" lang="en-US" altLang="zh-CN"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visited[]</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数组（为全局变量）置</a:t>
            </a:r>
            <a:r>
              <a:rPr kumimoji="1" lang="zh-CN" altLang="en-US" sz="22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初值</a:t>
            </a:r>
            <a:r>
              <a:rPr kumimoji="1" lang="en-US" altLang="zh-CN"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，然后</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从</a:t>
            </a:r>
            <a:r>
              <a:rPr kumimoji="1" lang="en-US" altLang="zh-CN"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顶点开始遍历该图。</a:t>
            </a:r>
          </a:p>
          <a:p>
            <a:pPr marL="457200" indent="-457200" algn="l">
              <a:lnSpc>
                <a:spcPts val="3200"/>
              </a:lnSpc>
              <a:buBlip>
                <a:blip r:embed="rId2"/>
              </a:buBlip>
            </a:pPr>
            <a:r>
              <a:rPr kumimoji="1" lang="zh-CN" altLang="en-US"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在一</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次</a:t>
            </a:r>
            <a:r>
              <a:rPr kumimoji="1" lang="zh-CN" altLang="en-US" sz="22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遍历</a:t>
            </a:r>
            <a:r>
              <a:rPr kumimoji="1" lang="zh-CN" altLang="en-US"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之后，若</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所有顶点</a:t>
            </a:r>
            <a:r>
              <a:rPr kumimoji="1" lang="en-US" altLang="zh-CN" sz="2200" i="1" dirty="0" err="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的</a:t>
            </a:r>
            <a:r>
              <a:rPr kumimoji="1" lang="en-US" altLang="zh-CN"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visited[</a:t>
            </a:r>
            <a:r>
              <a:rPr kumimoji="1" lang="en-US" altLang="zh-CN" sz="2200" dirty="0" err="1">
                <a:solidFill>
                  <a:srgbClr val="0000CC"/>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均</a:t>
            </a:r>
            <a:r>
              <a:rPr kumimoji="1" lang="zh-CN" altLang="en-US" sz="220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为</a:t>
            </a:r>
            <a:r>
              <a:rPr kumimoji="1" lang="en-US" altLang="zh-CN"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20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，则</a:t>
            </a:r>
            <a:r>
              <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该图是连通的；否则不连通</a:t>
            </a:r>
            <a:r>
              <a:rPr kumimoji="1" lang="zh-CN" altLang="en-US" sz="2200" dirty="0" smtClean="0">
                <a:solidFill>
                  <a:srgbClr val="0000CC"/>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sz="2200" dirty="0">
              <a:solidFill>
                <a:srgbClr val="0000CC"/>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387" name="Text Box 6"/>
          <p:cNvSpPr txBox="1">
            <a:spLocks noChangeArrowheads="1"/>
          </p:cNvSpPr>
          <p:nvPr/>
        </p:nvSpPr>
        <p:spPr bwMode="auto">
          <a:xfrm>
            <a:off x="428596" y="285728"/>
            <a:ext cx="8135937" cy="913070"/>
          </a:xfrm>
          <a:prstGeom prst="rect">
            <a:avLst/>
          </a:prstGeom>
          <a:noFill/>
          <a:ln w="28575" algn="ctr">
            <a:noFill/>
            <a:miter lim="800000"/>
            <a:tailEnd type="none" w="med" len="lg"/>
          </a:ln>
        </p:spPr>
        <p:txBody>
          <a:bodyPr>
            <a:spAutoFit/>
          </a:bodyPr>
          <a:lstStyle/>
          <a:p>
            <a:pPr algn="l">
              <a:lnSpc>
                <a:spcPts val="3200"/>
              </a:lnSpc>
            </a:pPr>
            <a:r>
              <a:rPr kumimoji="1" lang="zh-CN" altLang="en-US" dirty="0">
                <a:solidFill>
                  <a:srgbClr val="FF0000"/>
                </a:solidFill>
                <a:ea typeface="楷体" panose="02010609060101010101" pitchFamily="49" charset="-122"/>
                <a:cs typeface="Times New Roman" panose="02020603050405020304" pitchFamily="18" charset="0"/>
              </a:rPr>
              <a:t>　　</a:t>
            </a:r>
            <a:r>
              <a:rPr kumimoji="1" lang="en-US" altLang="zh-CN" sz="2800" dirty="0">
                <a:solidFill>
                  <a:srgbClr val="FF3300"/>
                </a:solidFill>
                <a:ea typeface="楷体" panose="02010609060101010101" pitchFamily="49" charset="-122"/>
                <a:cs typeface="Times New Roman" panose="02020603050405020304" pitchFamily="18" charset="0"/>
              </a:rPr>
              <a:t>【</a:t>
            </a:r>
            <a:r>
              <a:rPr kumimoji="1" lang="zh-CN" altLang="en-US" sz="2800">
                <a:solidFill>
                  <a:srgbClr val="FF3300"/>
                </a:solidFill>
                <a:ea typeface="楷体" panose="02010609060101010101" pitchFamily="49" charset="-122"/>
                <a:cs typeface="Times New Roman" panose="02020603050405020304" pitchFamily="18" charset="0"/>
              </a:rPr>
              <a:t>例</a:t>
            </a:r>
            <a:r>
              <a:rPr kumimoji="1" lang="en-US" altLang="zh-CN" sz="2800" smtClean="0">
                <a:solidFill>
                  <a:srgbClr val="FF3300"/>
                </a:solidFill>
                <a:ea typeface="楷体" panose="02010609060101010101" pitchFamily="49" charset="-122"/>
                <a:cs typeface="Times New Roman" panose="02020603050405020304" pitchFamily="18" charset="0"/>
              </a:rPr>
              <a:t>8-3】</a:t>
            </a:r>
            <a:r>
              <a:rPr kumimoji="1" lang="en-US" altLang="zh-CN" sz="2800" smtClean="0">
                <a:ea typeface="黑体" panose="02010609060101010101" pitchFamily="49" charset="-122"/>
                <a:cs typeface="Times New Roman" panose="02020603050405020304" pitchFamily="18" charset="0"/>
              </a:rPr>
              <a:t>  </a:t>
            </a:r>
            <a:r>
              <a:rPr kumimoji="1" lang="zh-CN" altLang="en-US" dirty="0">
                <a:ea typeface="楷体" panose="02010609060101010101" pitchFamily="49" charset="-122"/>
                <a:cs typeface="Times New Roman" panose="02020603050405020304" pitchFamily="18" charset="0"/>
              </a:rPr>
              <a:t>假设图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采用邻接</a:t>
            </a:r>
            <a:r>
              <a:rPr kumimoji="1" lang="zh-CN" altLang="en-US">
                <a:ea typeface="楷体" panose="02010609060101010101" pitchFamily="49" charset="-122"/>
                <a:cs typeface="Times New Roman" panose="02020603050405020304" pitchFamily="18" charset="0"/>
              </a:rPr>
              <a:t>表</a:t>
            </a:r>
            <a:r>
              <a:rPr kumimoji="1" lang="zh-CN" altLang="en-US" smtClean="0">
                <a:ea typeface="楷体" panose="02010609060101010101" pitchFamily="49" charset="-122"/>
                <a:cs typeface="Times New Roman" panose="02020603050405020304" pitchFamily="18" charset="0"/>
              </a:rPr>
              <a:t>存储，设计</a:t>
            </a:r>
            <a:r>
              <a:rPr kumimoji="1" lang="zh-CN" altLang="en-US" dirty="0">
                <a:ea typeface="楷体" panose="02010609060101010101" pitchFamily="49" charset="-122"/>
                <a:cs typeface="Times New Roman" panose="02020603050405020304" pitchFamily="18" charset="0"/>
              </a:rPr>
              <a:t>一</a:t>
            </a:r>
            <a:r>
              <a:rPr kumimoji="1" lang="zh-CN" altLang="en-US">
                <a:ea typeface="楷体" panose="02010609060101010101" pitchFamily="49" charset="-122"/>
                <a:cs typeface="Times New Roman" panose="02020603050405020304" pitchFamily="18" charset="0"/>
              </a:rPr>
              <a:t>个</a:t>
            </a:r>
            <a:r>
              <a:rPr kumimoji="1" lang="zh-CN" altLang="en-US" smtClean="0">
                <a:ea typeface="楷体" panose="02010609060101010101" pitchFamily="49" charset="-122"/>
                <a:cs typeface="Times New Roman" panose="02020603050405020304" pitchFamily="18" charset="0"/>
              </a:rPr>
              <a:t>算法，判断</a:t>
            </a:r>
            <a:r>
              <a:rPr kumimoji="1" lang="zh-CN" altLang="en-US" dirty="0">
                <a:ea typeface="楷体" panose="02010609060101010101" pitchFamily="49" charset="-122"/>
                <a:cs typeface="Times New Roman" panose="02020603050405020304" pitchFamily="18" charset="0"/>
              </a:rPr>
              <a:t>无向图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是否连通。若连通则返回</a:t>
            </a:r>
            <a:r>
              <a:rPr kumimoji="1" lang="en-US" altLang="zh-CN" dirty="0">
                <a:ea typeface="楷体" panose="02010609060101010101" pitchFamily="49" charset="-122"/>
                <a:cs typeface="Times New Roman" panose="02020603050405020304" pitchFamily="18" charset="0"/>
              </a:rPr>
              <a:t>true</a:t>
            </a:r>
            <a:r>
              <a:rPr kumimoji="1" lang="zh-CN" altLang="en-US" dirty="0">
                <a:ea typeface="楷体" panose="02010609060101010101" pitchFamily="49" charset="-122"/>
                <a:cs typeface="Times New Roman" panose="02020603050405020304" pitchFamily="18" charset="0"/>
              </a:rPr>
              <a:t>；否则返回</a:t>
            </a:r>
            <a:r>
              <a:rPr kumimoji="1" lang="en-US" altLang="zh-CN" dirty="0">
                <a:ea typeface="楷体" panose="02010609060101010101" pitchFamily="49" charset="-122"/>
                <a:cs typeface="Times New Roman" panose="02020603050405020304" pitchFamily="18" charset="0"/>
              </a:rPr>
              <a:t>false</a:t>
            </a:r>
            <a:r>
              <a:rPr kumimoji="1" lang="zh-CN" altLang="en-US" dirty="0">
                <a:ea typeface="楷体" panose="02010609060101010101" pitchFamily="49" charset="-122"/>
                <a:cs typeface="Times New Roman" panose="02020603050405020304" pitchFamily="18" charset="0"/>
              </a:rPr>
              <a:t>。</a:t>
            </a:r>
          </a:p>
        </p:txBody>
      </p:sp>
      <p:sp>
        <p:nvSpPr>
          <p:cNvPr id="6" name="TextBox 5"/>
          <p:cNvSpPr txBox="1"/>
          <p:nvPr/>
        </p:nvSpPr>
        <p:spPr>
          <a:xfrm>
            <a:off x="857224" y="1428736"/>
            <a:ext cx="1928826" cy="461665"/>
          </a:xfrm>
          <a:prstGeom prst="rect">
            <a:avLst/>
          </a:prstGeom>
          <a:noFill/>
        </p:spPr>
        <p:txBody>
          <a:bodyPr wrap="square" rtlCol="0">
            <a:spAutoFit/>
          </a:bodyPr>
          <a:lstStyle/>
          <a:p>
            <a:pPr algn="l"/>
            <a:r>
              <a:rPr lang="zh-CN" altLang="en-US" smtClean="0">
                <a:solidFill>
                  <a:srgbClr val="FF0000"/>
                </a:solidFill>
                <a:latin typeface="黑体" panose="02010609060101010101" pitchFamily="49" charset="-122"/>
                <a:ea typeface="黑体" panose="02010609060101010101" pitchFamily="49" charset="-122"/>
              </a:rPr>
              <a:t>求解思路</a:t>
            </a:r>
            <a:endParaRPr lang="zh-CN" altLang="en-US">
              <a:solidFill>
                <a:srgbClr val="FF0000"/>
              </a:solidFill>
              <a:latin typeface="黑体" panose="02010609060101010101" pitchFamily="49" charset="-122"/>
              <a:ea typeface="黑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65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57158" y="830845"/>
            <a:ext cx="8424862" cy="4526981"/>
          </a:xfrm>
          <a:prstGeom prst="rect">
            <a:avLst/>
          </a:prstGeom>
        </p:spPr>
        <p:style>
          <a:lnRef idx="1">
            <a:schemeClr val="accent3"/>
          </a:lnRef>
          <a:fillRef idx="2">
            <a:schemeClr val="accent3"/>
          </a:fillRef>
          <a:effectRef idx="1">
            <a:schemeClr val="accent3"/>
          </a:effectRef>
          <a:fontRef idx="minor">
            <a:schemeClr val="dk1"/>
          </a:fontRef>
        </p:style>
        <p:txBody>
          <a:bodyPr lIns="180000" tIns="108000" rIns="180000" bIns="108000">
            <a:spAutoFit/>
          </a:bodyPr>
          <a:lstStyle/>
          <a:p>
            <a:pPr algn="l"/>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MAXV</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Connect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判断无向图</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的连通性</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flag=true;</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&lt;G-&gt;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//visited</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数组置初值</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p>
          <a:p>
            <a:pPr algn="l"/>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DFS(G</a:t>
            </a:r>
            <a:r>
              <a:rPr kumimoji="1" lang="zh-CN" altLang="en-US"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0</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调用前面的中</a:t>
            </a:r>
            <a:r>
              <a:rPr kumimoji="1" lang="en-US" altLang="zh-CN" sz="2000" err="1">
                <a:solidFill>
                  <a:srgbClr val="00B0F0"/>
                </a:solidFill>
                <a:latin typeface="Times New Roman" panose="02020603050405020304" pitchFamily="18" charset="0"/>
                <a:ea typeface="楷体" panose="02010609060101010101" pitchFamily="49" charset="-122"/>
                <a:cs typeface="Times New Roman" panose="02020603050405020304" pitchFamily="18" charset="0"/>
              </a:rPr>
              <a:t>DSF</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算法，从</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0</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开始深度优先遍历</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&lt;G-&gt;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flag=false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break;</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flag;</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TextBox 4"/>
          <p:cNvSpPr txBox="1"/>
          <p:nvPr/>
        </p:nvSpPr>
        <p:spPr>
          <a:xfrm>
            <a:off x="428596" y="214290"/>
            <a:ext cx="5143536" cy="461665"/>
          </a:xfrm>
          <a:prstGeom prst="rect">
            <a:avLst/>
          </a:prstGeom>
          <a:noFill/>
        </p:spPr>
        <p:txBody>
          <a:bodyPr wrap="square" rtlCol="0">
            <a:spAutoFit/>
          </a:bodyPr>
          <a:lstStyle/>
          <a:p>
            <a:pPr algn="l"/>
            <a:r>
              <a:rPr kumimoji="1" lang="zh-CN" altLang="en-US" smtClean="0">
                <a:ea typeface="楷体" panose="02010609060101010101" pitchFamily="49" charset="-122"/>
                <a:cs typeface="Times New Roman" panose="02020603050405020304" pitchFamily="18" charset="0"/>
              </a:rPr>
              <a:t>判断无向图</a:t>
            </a:r>
            <a:r>
              <a:rPr kumimoji="1" lang="en-US" altLang="zh-CN" smtClean="0">
                <a:ea typeface="楷体" panose="02010609060101010101" pitchFamily="49" charset="-122"/>
                <a:cs typeface="Times New Roman" panose="02020603050405020304" pitchFamily="18" charset="0"/>
              </a:rPr>
              <a:t>G</a:t>
            </a:r>
            <a:r>
              <a:rPr kumimoji="1" lang="zh-CN" altLang="en-US" smtClean="0">
                <a:ea typeface="楷体" panose="02010609060101010101" pitchFamily="49" charset="-122"/>
                <a:cs typeface="Times New Roman" panose="02020603050405020304" pitchFamily="18" charset="0"/>
              </a:rPr>
              <a:t>是否连通</a:t>
            </a:r>
            <a:r>
              <a:rPr lang="zh-CN" altLang="en-US" smtClean="0">
                <a:ea typeface="楷体" panose="02010609060101010101" pitchFamily="49" charset="-122"/>
                <a:cs typeface="Times New Roman" panose="02020603050405020304" pitchFamily="18" charset="0"/>
              </a:rPr>
              <a:t>的算法如下：</a:t>
            </a:r>
            <a:endParaRPr lang="zh-CN" altLang="en-US">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66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41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4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10">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10">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4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5"/>
          <p:cNvSpPr txBox="1">
            <a:spLocks noChangeArrowheads="1"/>
          </p:cNvSpPr>
          <p:nvPr/>
        </p:nvSpPr>
        <p:spPr bwMode="auto">
          <a:xfrm>
            <a:off x="642910" y="3538839"/>
            <a:ext cx="8208963" cy="461665"/>
          </a:xfrm>
          <a:prstGeom prst="rect">
            <a:avLst/>
          </a:prstGeom>
          <a:noFill/>
          <a:ln w="9525">
            <a:noFill/>
            <a:miter lim="800000"/>
          </a:ln>
        </p:spPr>
        <p:txBody>
          <a:bodyPr>
            <a:spAutoFit/>
          </a:bodyPr>
          <a:lstStyle/>
          <a:p>
            <a:pPr algn="l"/>
            <a:r>
              <a:rPr kumimoji="1" lang="zh-CN" altLang="en-US"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提示：</a:t>
            </a:r>
            <a:r>
              <a:rPr kumimoji="1" lang="zh-CN" altLang="en-US" sz="2200" dirty="0" smtClean="0">
                <a:latin typeface="微软雅黑" panose="020B0503020204020204" charset="-122"/>
                <a:ea typeface="微软雅黑" panose="020B0503020204020204" charset="-122"/>
                <a:cs typeface="Times New Roman" panose="02020603050405020304" pitchFamily="18" charset="0"/>
              </a:rPr>
              <a:t>两个遍历算法</a:t>
            </a:r>
            <a:r>
              <a:rPr kumimoji="1" lang="zh-CN" altLang="en-US" sz="2200" smtClean="0">
                <a:latin typeface="微软雅黑" panose="020B0503020204020204" charset="-122"/>
                <a:ea typeface="微软雅黑" panose="020B0503020204020204" charset="-122"/>
                <a:cs typeface="Times New Roman" panose="02020603050405020304" pitchFamily="18" charset="0"/>
              </a:rPr>
              <a:t>是图搜索算法的基础，必须</a:t>
            </a:r>
            <a:r>
              <a:rPr kumimoji="1" lang="zh-CN" altLang="en-US" sz="2200" dirty="0" smtClean="0">
                <a:latin typeface="微软雅黑" panose="020B0503020204020204" charset="-122"/>
                <a:ea typeface="微软雅黑" panose="020B0503020204020204" charset="-122"/>
                <a:cs typeface="Times New Roman" panose="02020603050405020304" pitchFamily="18" charset="0"/>
              </a:rPr>
              <a:t>熟练掌握！</a:t>
            </a:r>
            <a:endParaRPr kumimoji="1" lang="zh-CN" altLang="en-US" sz="2200" dirty="0">
              <a:latin typeface="微软雅黑" panose="020B0503020204020204" charset="-122"/>
              <a:ea typeface="微软雅黑" panose="020B0503020204020204" charset="-122"/>
              <a:cs typeface="Times New Roman" panose="02020603050405020304" pitchFamily="18" charset="0"/>
            </a:endParaRPr>
          </a:p>
        </p:txBody>
      </p:sp>
      <p:sp>
        <p:nvSpPr>
          <p:cNvPr id="6" name="TextBox 5"/>
          <p:cNvSpPr txBox="1"/>
          <p:nvPr/>
        </p:nvSpPr>
        <p:spPr>
          <a:xfrm>
            <a:off x="2857488" y="1252823"/>
            <a:ext cx="257176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kumimoji="1" lang="zh-CN" altLang="en-US" smtClean="0">
                <a:ea typeface="楷体" panose="02010609060101010101" pitchFamily="49" charset="-122"/>
                <a:cs typeface="Times New Roman" panose="02020603050405020304" pitchFamily="18" charset="0"/>
              </a:rPr>
              <a:t>图搜索算法设计</a:t>
            </a:r>
            <a:endParaRPr lang="zh-CN" altLang="en-US"/>
          </a:p>
        </p:txBody>
      </p:sp>
      <p:sp>
        <p:nvSpPr>
          <p:cNvPr id="7" name="TextBox 6"/>
          <p:cNvSpPr txBox="1"/>
          <p:nvPr/>
        </p:nvSpPr>
        <p:spPr>
          <a:xfrm>
            <a:off x="2622536" y="2577108"/>
            <a:ext cx="309247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kumimoji="1" lang="en-US" altLang="zh-CN" smtClean="0">
                <a:latin typeface="Times New Roman" panose="02020603050405020304" pitchFamily="18" charset="0"/>
                <a:ea typeface="楷体" panose="02010609060101010101" pitchFamily="49" charset="-122"/>
                <a:cs typeface="Times New Roman" panose="02020603050405020304" pitchFamily="18" charset="0"/>
              </a:rPr>
              <a:t>DFS</a:t>
            </a:r>
            <a:r>
              <a:rPr kumimoji="1" lang="zh-CN" altLang="en-US" smtClean="0">
                <a:latin typeface="Times New Roman" panose="02020603050405020304" pitchFamily="18" charset="0"/>
                <a:ea typeface="楷体" panose="02010609060101010101" pitchFamily="49" charset="-122"/>
                <a:cs typeface="Times New Roman" panose="02020603050405020304" pitchFamily="18" charset="0"/>
              </a:rPr>
              <a:t>或</a:t>
            </a:r>
            <a:r>
              <a:rPr kumimoji="1" lang="en-US" altLang="zh-CN" smtClean="0">
                <a:latin typeface="Times New Roman" panose="02020603050405020304" pitchFamily="18" charset="0"/>
                <a:ea typeface="楷体" panose="02010609060101010101" pitchFamily="49" charset="-122"/>
                <a:cs typeface="Times New Roman" panose="02020603050405020304" pitchFamily="18" charset="0"/>
              </a:rPr>
              <a:t>BFS</a:t>
            </a:r>
            <a:r>
              <a:rPr kumimoji="1" lang="zh-CN" altLang="en-US" smtClean="0">
                <a:latin typeface="Times New Roman" panose="02020603050405020304" pitchFamily="18" charset="0"/>
                <a:ea typeface="楷体" panose="02010609060101010101" pitchFamily="49" charset="-122"/>
                <a:cs typeface="Times New Roman" panose="02020603050405020304" pitchFamily="18" charset="0"/>
              </a:rPr>
              <a:t>算法求解</a:t>
            </a:r>
            <a:endParaRPr lang="zh-CN" altLang="en-US">
              <a:latin typeface="Times New Roman" panose="02020603050405020304" pitchFamily="18" charset="0"/>
              <a:cs typeface="Times New Roman" panose="02020603050405020304" pitchFamily="18" charset="0"/>
            </a:endParaRPr>
          </a:p>
        </p:txBody>
      </p:sp>
      <p:sp>
        <p:nvSpPr>
          <p:cNvPr id="8" name="下箭头 7"/>
          <p:cNvSpPr/>
          <p:nvPr/>
        </p:nvSpPr>
        <p:spPr>
          <a:xfrm>
            <a:off x="4000496" y="1824327"/>
            <a:ext cx="214314" cy="6120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9" name="TextBox 8"/>
          <p:cNvSpPr txBox="1"/>
          <p:nvPr/>
        </p:nvSpPr>
        <p:spPr>
          <a:xfrm>
            <a:off x="4286248" y="1924283"/>
            <a:ext cx="857256" cy="400110"/>
          </a:xfrm>
          <a:prstGeom prst="rect">
            <a:avLst/>
          </a:prstGeom>
          <a:noFill/>
        </p:spPr>
        <p:txBody>
          <a:bodyPr wrap="square" rtlCol="0">
            <a:spAutoFit/>
          </a:bodyPr>
          <a:lstStyle/>
          <a:p>
            <a:pPr algn="l"/>
            <a:r>
              <a:rPr lang="zh-CN" altLang="en-US" sz="2000" smtClean="0">
                <a:latin typeface="楷体" panose="02010609060101010101" pitchFamily="49" charset="-122"/>
                <a:ea typeface="楷体" panose="02010609060101010101" pitchFamily="49" charset="-122"/>
              </a:rPr>
              <a:t>转化</a:t>
            </a:r>
            <a:endParaRPr lang="zh-CN" altLang="en-US" sz="2000">
              <a:latin typeface="楷体" panose="02010609060101010101" pitchFamily="49" charset="-122"/>
              <a:ea typeface="楷体" panose="02010609060101010101" pitchFamily="49" charset="-122"/>
            </a:endParaRPr>
          </a:p>
        </p:txBody>
      </p:sp>
      <p:sp>
        <p:nvSpPr>
          <p:cNvPr id="10" name="TextBox 9"/>
          <p:cNvSpPr txBox="1"/>
          <p:nvPr/>
        </p:nvSpPr>
        <p:spPr>
          <a:xfrm>
            <a:off x="571472" y="285728"/>
            <a:ext cx="4286280" cy="461665"/>
          </a:xfrm>
          <a:prstGeom prst="rect">
            <a:avLst/>
          </a:prstGeom>
          <a:noFill/>
        </p:spPr>
        <p:txBody>
          <a:bodyPr wrap="square" rtlCol="0">
            <a:spAutoFit/>
          </a:bodyPr>
          <a:lstStyle/>
          <a:p>
            <a:pPr algn="l"/>
            <a:r>
              <a:rPr kumimoji="1" lang="zh-CN" altLang="en-US"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图搜索算法设计一般方法</a:t>
            </a:r>
            <a:endParaRPr lang="zh-CN" altLang="en-US">
              <a:solidFill>
                <a:srgbClr val="FF0000"/>
              </a:solidFill>
              <a:latin typeface="黑体" panose="02010609060101010101" pitchFamily="49" charset="-122"/>
              <a:ea typeface="黑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67</a:t>
            </a:fld>
            <a:endParaRPr lang="en-US" altLang="zh-CN"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2124075" y="2205038"/>
            <a:ext cx="4897438" cy="762000"/>
          </a:xfrm>
          <a:prstGeom prst="rect">
            <a:avLst/>
          </a:prstGeom>
          <a:solidFill>
            <a:schemeClr val="hlink"/>
          </a:solidFill>
          <a:ln w="9525">
            <a:noFill/>
            <a:miter lim="800000"/>
          </a:ln>
          <a:effectLst/>
        </p:spPr>
        <p:txBody>
          <a:bodyPr>
            <a:spAutoFit/>
          </a:bodyPr>
          <a:lstStyle/>
          <a:p>
            <a:pPr>
              <a:spcBef>
                <a:spcPct val="50000"/>
              </a:spcBef>
              <a:defRPr/>
            </a:pPr>
            <a:r>
              <a:rPr lang="en-US" altLang="zh-CN">
                <a:solidFill>
                  <a:srgbClr val="FF00FF"/>
                </a:solidFill>
              </a:rPr>
              <a:t> </a:t>
            </a:r>
            <a:r>
              <a:rPr lang="en-US" altLang="zh-CN" sz="4000" smtClean="0">
                <a:solidFill>
                  <a:srgbClr val="FF3300"/>
                </a:solidFill>
                <a:effectLst>
                  <a:outerShdw blurRad="38100" dist="38100" dir="2700000" algn="tl">
                    <a:srgbClr val="000000"/>
                  </a:outerShdw>
                </a:effectLst>
              </a:rPr>
              <a:t>━━</a:t>
            </a:r>
            <a:r>
              <a:rPr lang="zh-CN" altLang="en-US" sz="4400" smtClean="0">
                <a:solidFill>
                  <a:srgbClr val="FF3300"/>
                </a:solidFill>
                <a:effectLst>
                  <a:outerShdw blurRad="38100" dist="38100" dir="2700000" algn="tl">
                    <a:srgbClr val="000000"/>
                  </a:outerShdw>
                </a:effectLst>
                <a:ea typeface="Arial Unicode MS" pitchFamily="34" charset="-122"/>
                <a:cs typeface="Arial Unicode MS" pitchFamily="34" charset="-122"/>
              </a:rPr>
              <a:t>本讲完</a:t>
            </a:r>
            <a:r>
              <a:rPr lang="zh-CN" altLang="en-US" sz="4000" smtClean="0">
                <a:solidFill>
                  <a:srgbClr val="FF3300"/>
                </a:solidFill>
                <a:effectLst>
                  <a:outerShdw blurRad="38100" dist="38100" dir="2700000" algn="tl">
                    <a:srgbClr val="000000"/>
                  </a:outerShdw>
                </a:effectLst>
              </a:rPr>
              <a:t>━━</a:t>
            </a:r>
            <a:endParaRPr lang="zh-CN" altLang="en-US" sz="4000">
              <a:solidFill>
                <a:srgbClr val="FF3300"/>
              </a:solidFill>
              <a:effectLst>
                <a:outerShdw blurRad="38100" dist="38100" dir="2700000" algn="tl">
                  <a:srgbClr val="000000"/>
                </a:outerShdw>
              </a:effectLst>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68</a:t>
            </a:fld>
            <a:endParaRPr lang="en-US" altLang="zh-CN"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014439" y="2911487"/>
            <a:ext cx="1943100" cy="461665"/>
          </a:xfrm>
          <a:prstGeom prst="rect">
            <a:avLst/>
          </a:prstGeom>
          <a:noFill/>
          <a:ln w="9525">
            <a:noFill/>
            <a:miter lim="800000"/>
          </a:ln>
        </p:spPr>
        <p:txBody>
          <a:bodyPr>
            <a:spAutoFit/>
          </a:bodyPr>
          <a:lstStyle/>
          <a:p>
            <a:pPr algn="l">
              <a:spcBef>
                <a:spcPct val="50000"/>
              </a:spcBef>
            </a:pPr>
            <a:r>
              <a:rPr lang="en-US" altLang="zh-CN" smtClean="0">
                <a:solidFill>
                  <a:srgbClr val="FF0000"/>
                </a:solidFill>
                <a:ea typeface="楷体" panose="02010609060101010101" pitchFamily="49" charset="-122"/>
                <a:cs typeface="Times New Roman" panose="02020603050405020304" pitchFamily="18" charset="0"/>
              </a:rPr>
              <a:t>DFS</a:t>
            </a:r>
            <a:r>
              <a:rPr lang="zh-CN" altLang="en-US" smtClean="0">
                <a:solidFill>
                  <a:srgbClr val="FF0000"/>
                </a:solidFill>
                <a:ea typeface="楷体" panose="02010609060101010101" pitchFamily="49" charset="-122"/>
                <a:cs typeface="Times New Roman" panose="02020603050405020304" pitchFamily="18" charset="0"/>
              </a:rPr>
              <a:t>过程：</a:t>
            </a:r>
            <a:endParaRPr lang="zh-CN" altLang="en-US" dirty="0">
              <a:solidFill>
                <a:srgbClr val="FF0000"/>
              </a:solidFill>
              <a:ea typeface="楷体" panose="02010609060101010101" pitchFamily="49" charset="-122"/>
              <a:cs typeface="Times New Roman" panose="02020603050405020304" pitchFamily="18" charset="0"/>
            </a:endParaRPr>
          </a:p>
        </p:txBody>
      </p:sp>
      <p:sp>
        <p:nvSpPr>
          <p:cNvPr id="19459" name="Oval 3"/>
          <p:cNvSpPr>
            <a:spLocks noChangeArrowheads="1"/>
          </p:cNvSpPr>
          <p:nvPr/>
        </p:nvSpPr>
        <p:spPr bwMode="auto">
          <a:xfrm>
            <a:off x="1303364" y="3703650"/>
            <a:ext cx="503237" cy="46831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a:solidFill>
                  <a:srgbClr val="0000FF"/>
                </a:solidFill>
                <a:latin typeface="Times New Roman" panose="02020603050405020304" pitchFamily="18" charset="0"/>
                <a:cs typeface="Times New Roman" panose="02020603050405020304" pitchFamily="18" charset="0"/>
              </a:rPr>
              <a:t>v</a:t>
            </a:r>
          </a:p>
        </p:txBody>
      </p:sp>
      <p:grpSp>
        <p:nvGrpSpPr>
          <p:cNvPr id="17" name="组合 16"/>
          <p:cNvGrpSpPr/>
          <p:nvPr/>
        </p:nvGrpSpPr>
        <p:grpSpPr>
          <a:xfrm>
            <a:off x="1806601" y="3703650"/>
            <a:ext cx="936625" cy="468312"/>
            <a:chOff x="1692275" y="3357563"/>
            <a:chExt cx="936625" cy="468312"/>
          </a:xfrm>
        </p:grpSpPr>
        <p:sp>
          <p:nvSpPr>
            <p:cNvPr id="19460" name="Oval 4"/>
            <p:cNvSpPr>
              <a:spLocks noChangeArrowheads="1"/>
            </p:cNvSpPr>
            <p:nvPr/>
          </p:nvSpPr>
          <p:spPr bwMode="auto">
            <a:xfrm>
              <a:off x="2125663" y="3357563"/>
              <a:ext cx="503237" cy="46831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1</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19461" name="Line 5"/>
            <p:cNvSpPr>
              <a:spLocks noChangeShapeType="1"/>
            </p:cNvSpPr>
            <p:nvPr/>
          </p:nvSpPr>
          <p:spPr bwMode="auto">
            <a:xfrm>
              <a:off x="1692275" y="3573463"/>
              <a:ext cx="431800" cy="0"/>
            </a:xfrm>
            <a:prstGeom prst="line">
              <a:avLst/>
            </a:prstGeom>
            <a:noFill/>
            <a:ln w="38100">
              <a:solidFill>
                <a:schemeClr val="hlink"/>
              </a:solidFill>
              <a:round/>
              <a:tailEnd type="triangle" w="med" len="med"/>
            </a:ln>
          </p:spPr>
          <p:txBody>
            <a:bodyPr/>
            <a:lstStyle/>
            <a:p>
              <a:endParaRPr lang="zh-CN" altLang="en-US"/>
            </a:p>
          </p:txBody>
        </p:sp>
      </p:grpSp>
      <p:grpSp>
        <p:nvGrpSpPr>
          <p:cNvPr id="18" name="组合 17"/>
          <p:cNvGrpSpPr/>
          <p:nvPr/>
        </p:nvGrpSpPr>
        <p:grpSpPr>
          <a:xfrm>
            <a:off x="2741639" y="3703650"/>
            <a:ext cx="936625" cy="468312"/>
            <a:chOff x="2627313" y="3357563"/>
            <a:chExt cx="936625" cy="468312"/>
          </a:xfrm>
        </p:grpSpPr>
        <p:sp>
          <p:nvSpPr>
            <p:cNvPr id="19462" name="Oval 6"/>
            <p:cNvSpPr>
              <a:spLocks noChangeArrowheads="1"/>
            </p:cNvSpPr>
            <p:nvPr/>
          </p:nvSpPr>
          <p:spPr bwMode="auto">
            <a:xfrm>
              <a:off x="3060700" y="3357563"/>
              <a:ext cx="503238" cy="46831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dirty="0" err="1">
                  <a:solidFill>
                    <a:srgbClr val="0000FF"/>
                  </a:solidFill>
                  <a:latin typeface="Times New Roman" panose="02020603050405020304" pitchFamily="18" charset="0"/>
                  <a:cs typeface="Times New Roman" panose="02020603050405020304" pitchFamily="18" charset="0"/>
                </a:rPr>
                <a:t>v</a:t>
              </a:r>
              <a:r>
                <a:rPr lang="en-US" altLang="zh-CN" baseline="-25000" dirty="0" err="1">
                  <a:solidFill>
                    <a:srgbClr val="0000FF"/>
                  </a:solidFill>
                  <a:latin typeface="Times New Roman" panose="02020603050405020304" pitchFamily="18" charset="0"/>
                  <a:cs typeface="Times New Roman" panose="02020603050405020304" pitchFamily="18" charset="0"/>
                </a:rPr>
                <a:t>2</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sp>
          <p:nvSpPr>
            <p:cNvPr id="19463" name="Line 7"/>
            <p:cNvSpPr>
              <a:spLocks noChangeShapeType="1"/>
            </p:cNvSpPr>
            <p:nvPr/>
          </p:nvSpPr>
          <p:spPr bwMode="auto">
            <a:xfrm>
              <a:off x="2627313" y="3573463"/>
              <a:ext cx="431800" cy="0"/>
            </a:xfrm>
            <a:prstGeom prst="line">
              <a:avLst/>
            </a:prstGeom>
            <a:noFill/>
            <a:ln w="38100">
              <a:solidFill>
                <a:schemeClr val="hlink"/>
              </a:solidFill>
              <a:round/>
              <a:tailEnd type="triangle" w="med" len="med"/>
            </a:ln>
          </p:spPr>
          <p:txBody>
            <a:bodyPr/>
            <a:lstStyle/>
            <a:p>
              <a:endParaRPr lang="zh-CN" altLang="en-US"/>
            </a:p>
          </p:txBody>
        </p:sp>
      </p:grpSp>
      <p:grpSp>
        <p:nvGrpSpPr>
          <p:cNvPr id="20" name="组合 19"/>
          <p:cNvGrpSpPr/>
          <p:nvPr/>
        </p:nvGrpSpPr>
        <p:grpSpPr>
          <a:xfrm>
            <a:off x="3714744" y="3614750"/>
            <a:ext cx="2592387" cy="557212"/>
            <a:chOff x="4500563" y="3268663"/>
            <a:chExt cx="2592387" cy="557212"/>
          </a:xfrm>
        </p:grpSpPr>
        <p:sp>
          <p:nvSpPr>
            <p:cNvPr id="19466" name="Oval 10"/>
            <p:cNvSpPr>
              <a:spLocks noChangeArrowheads="1"/>
            </p:cNvSpPr>
            <p:nvPr/>
          </p:nvSpPr>
          <p:spPr bwMode="auto">
            <a:xfrm>
              <a:off x="6589713" y="3357563"/>
              <a:ext cx="503237" cy="46831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i="1" smtClean="0">
                  <a:solidFill>
                    <a:srgbClr val="0000FF"/>
                  </a:solidFill>
                  <a:latin typeface="Times New Roman" panose="02020603050405020304" pitchFamily="18" charset="0"/>
                  <a:cs typeface="Times New Roman" panose="02020603050405020304" pitchFamily="18" charset="0"/>
                </a:rPr>
                <a:t>v</a:t>
              </a:r>
              <a:r>
                <a:rPr lang="en-US" altLang="zh-CN" i="1" baseline="-25000" smtClean="0">
                  <a:solidFill>
                    <a:srgbClr val="0000FF"/>
                  </a:solidFill>
                  <a:latin typeface="Times New Roman" panose="02020603050405020304" pitchFamily="18" charset="0"/>
                  <a:cs typeface="Times New Roman" panose="02020603050405020304" pitchFamily="18" charset="0"/>
                </a:rPr>
                <a:t>m</a:t>
              </a:r>
              <a:endParaRPr lang="en-US" altLang="zh-CN" i="1" baseline="-25000" dirty="0">
                <a:solidFill>
                  <a:srgbClr val="0000FF"/>
                </a:solidFill>
                <a:latin typeface="Times New Roman" panose="02020603050405020304" pitchFamily="18" charset="0"/>
                <a:cs typeface="Times New Roman" panose="02020603050405020304" pitchFamily="18" charset="0"/>
              </a:endParaRPr>
            </a:p>
          </p:txBody>
        </p:sp>
        <p:sp>
          <p:nvSpPr>
            <p:cNvPr id="19467" name="Line 11"/>
            <p:cNvSpPr>
              <a:spLocks noChangeShapeType="1"/>
            </p:cNvSpPr>
            <p:nvPr/>
          </p:nvSpPr>
          <p:spPr bwMode="auto">
            <a:xfrm>
              <a:off x="6156325" y="3573463"/>
              <a:ext cx="431800" cy="0"/>
            </a:xfrm>
            <a:prstGeom prst="line">
              <a:avLst/>
            </a:prstGeom>
            <a:noFill/>
            <a:ln w="38100">
              <a:solidFill>
                <a:schemeClr val="hlink"/>
              </a:solidFill>
              <a:round/>
              <a:tailEnd type="triangle" w="med" len="med"/>
            </a:ln>
          </p:spPr>
          <p:txBody>
            <a:bodyPr/>
            <a:lstStyle/>
            <a:p>
              <a:endParaRPr lang="zh-CN" altLang="en-US"/>
            </a:p>
          </p:txBody>
        </p:sp>
        <p:sp>
          <p:nvSpPr>
            <p:cNvPr id="19468" name="Line 12"/>
            <p:cNvSpPr>
              <a:spLocks noChangeShapeType="1"/>
            </p:cNvSpPr>
            <p:nvPr/>
          </p:nvSpPr>
          <p:spPr bwMode="auto">
            <a:xfrm>
              <a:off x="4500563" y="3573463"/>
              <a:ext cx="431800" cy="0"/>
            </a:xfrm>
            <a:prstGeom prst="line">
              <a:avLst/>
            </a:prstGeom>
            <a:noFill/>
            <a:ln w="38100">
              <a:solidFill>
                <a:schemeClr val="hlink"/>
              </a:solidFill>
              <a:round/>
              <a:tailEnd type="triangle" w="med" len="med"/>
            </a:ln>
          </p:spPr>
          <p:txBody>
            <a:bodyPr/>
            <a:lstStyle/>
            <a:p>
              <a:endParaRPr lang="zh-CN" altLang="en-US"/>
            </a:p>
          </p:txBody>
        </p:sp>
        <p:sp>
          <p:nvSpPr>
            <p:cNvPr id="19469" name="Text Box 13"/>
            <p:cNvSpPr txBox="1">
              <a:spLocks noChangeArrowheads="1"/>
            </p:cNvSpPr>
            <p:nvPr/>
          </p:nvSpPr>
          <p:spPr bwMode="auto">
            <a:xfrm>
              <a:off x="5126038" y="3268663"/>
              <a:ext cx="863600" cy="457200"/>
            </a:xfrm>
            <a:prstGeom prst="rect">
              <a:avLst/>
            </a:prstGeom>
            <a:noFill/>
            <a:ln w="9525">
              <a:noFill/>
              <a:miter lim="800000"/>
            </a:ln>
          </p:spPr>
          <p:txBody>
            <a:bodyPr>
              <a:spAutoFit/>
            </a:bodyPr>
            <a:lstStyle/>
            <a:p>
              <a:pPr algn="l">
                <a:spcBef>
                  <a:spcPct val="50000"/>
                </a:spcBef>
              </a:pPr>
              <a:r>
                <a:rPr lang="en-US" altLang="zh-CN" dirty="0">
                  <a:solidFill>
                    <a:srgbClr val="0033CC"/>
                  </a:solidFill>
                  <a:cs typeface="Times New Roman" panose="02020603050405020304" pitchFamily="18" charset="0"/>
                </a:rPr>
                <a:t>……</a:t>
              </a:r>
            </a:p>
          </p:txBody>
        </p:sp>
      </p:grpSp>
      <p:sp>
        <p:nvSpPr>
          <p:cNvPr id="19470" name="Text Box 14"/>
          <p:cNvSpPr txBox="1">
            <a:spLocks noChangeArrowheads="1"/>
          </p:cNvSpPr>
          <p:nvPr/>
        </p:nvSpPr>
        <p:spPr bwMode="auto">
          <a:xfrm>
            <a:off x="798539" y="4686312"/>
            <a:ext cx="7488237" cy="457200"/>
          </a:xfrm>
          <a:prstGeom prst="rect">
            <a:avLst/>
          </a:prstGeom>
          <a:noFill/>
          <a:ln w="9525">
            <a:noFill/>
            <a:miter lim="800000"/>
          </a:ln>
        </p:spPr>
        <p:txBody>
          <a:bodyPr>
            <a:spAutoFit/>
          </a:bodyPr>
          <a:lstStyle/>
          <a:p>
            <a:pPr algn="l">
              <a:spcBef>
                <a:spcPct val="50000"/>
              </a:spcBef>
            </a:pPr>
            <a:r>
              <a:rPr lang="zh-CN" altLang="en-US" dirty="0">
                <a:solidFill>
                  <a:srgbClr val="0000FF"/>
                </a:solidFill>
                <a:ea typeface="楷体" panose="02010609060101010101" pitchFamily="49" charset="-122"/>
                <a:cs typeface="Times New Roman" panose="02020603050405020304" pitchFamily="18" charset="0"/>
              </a:rPr>
              <a:t>一步一步</a:t>
            </a:r>
            <a:r>
              <a:rPr lang="zh-CN" altLang="en-US">
                <a:solidFill>
                  <a:srgbClr val="0000FF"/>
                </a:solidFill>
                <a:ea typeface="楷体" panose="02010609060101010101" pitchFamily="49" charset="-122"/>
                <a:cs typeface="Times New Roman" panose="02020603050405020304" pitchFamily="18" charset="0"/>
              </a:rPr>
              <a:t>向前</a:t>
            </a:r>
            <a:r>
              <a:rPr lang="zh-CN" altLang="en-US" smtClean="0">
                <a:solidFill>
                  <a:srgbClr val="0000FF"/>
                </a:solidFill>
                <a:ea typeface="楷体" panose="02010609060101010101" pitchFamily="49" charset="-122"/>
                <a:cs typeface="Times New Roman" panose="02020603050405020304" pitchFamily="18" charset="0"/>
              </a:rPr>
              <a:t>走，当</a:t>
            </a:r>
            <a:r>
              <a:rPr lang="zh-CN" altLang="en-US" dirty="0">
                <a:solidFill>
                  <a:srgbClr val="0000FF"/>
                </a:solidFill>
                <a:ea typeface="楷体" panose="02010609060101010101" pitchFamily="49" charset="-122"/>
                <a:cs typeface="Times New Roman" panose="02020603050405020304" pitchFamily="18" charset="0"/>
              </a:rPr>
              <a:t>没有可走的相邻顶点时便</a:t>
            </a:r>
            <a:r>
              <a:rPr lang="zh-CN" altLang="en-US" dirty="0">
                <a:solidFill>
                  <a:srgbClr val="FF00FF"/>
                </a:solidFill>
                <a:ea typeface="楷体" panose="02010609060101010101" pitchFamily="49" charset="-122"/>
                <a:cs typeface="Times New Roman" panose="02020603050405020304" pitchFamily="18" charset="0"/>
              </a:rPr>
              <a:t>回退</a:t>
            </a:r>
            <a:r>
              <a:rPr lang="zh-CN" altLang="en-US" dirty="0">
                <a:solidFill>
                  <a:srgbClr val="0000FF"/>
                </a:solidFill>
                <a:ea typeface="楷体" panose="02010609060101010101" pitchFamily="49" charset="-122"/>
                <a:cs typeface="Times New Roman" panose="02020603050405020304" pitchFamily="18" charset="0"/>
              </a:rPr>
              <a:t>。</a:t>
            </a:r>
          </a:p>
        </p:txBody>
      </p:sp>
      <p:sp>
        <p:nvSpPr>
          <p:cNvPr id="19471" name="Text Box 15" descr="纸莎草纸"/>
          <p:cNvSpPr txBox="1">
            <a:spLocks noChangeArrowheads="1"/>
          </p:cNvSpPr>
          <p:nvPr/>
        </p:nvSpPr>
        <p:spPr bwMode="auto">
          <a:xfrm>
            <a:off x="642910" y="642918"/>
            <a:ext cx="3960812" cy="523220"/>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pPr>
              <a:spcBef>
                <a:spcPct val="50000"/>
              </a:spcBef>
            </a:pPr>
            <a:r>
              <a:rPr kumimoji="1" lang="en-US" altLang="zh-CN" sz="2800" smtClean="0">
                <a:solidFill>
                  <a:srgbClr val="FF0000"/>
                </a:solidFill>
                <a:latin typeface="Times New Roman" panose="02020603050405020304" pitchFamily="18" charset="0"/>
                <a:ea typeface="隶书" pitchFamily="49" charset="-122"/>
                <a:cs typeface="Times New Roman" panose="02020603050405020304" pitchFamily="18" charset="0"/>
              </a:rPr>
              <a:t>8.3.5  </a:t>
            </a:r>
            <a:r>
              <a:rPr kumimoji="1" lang="zh-CN" altLang="en-US" sz="2800" dirty="0">
                <a:solidFill>
                  <a:srgbClr val="FF0000"/>
                </a:solidFill>
                <a:latin typeface="Times New Roman" panose="02020603050405020304" pitchFamily="18" charset="0"/>
                <a:ea typeface="隶书" pitchFamily="49" charset="-122"/>
                <a:cs typeface="Times New Roman" panose="02020603050405020304" pitchFamily="18" charset="0"/>
              </a:rPr>
              <a:t>图遍历的应用</a:t>
            </a:r>
          </a:p>
        </p:txBody>
      </p:sp>
      <p:sp>
        <p:nvSpPr>
          <p:cNvPr id="19472" name="Text Box 16"/>
          <p:cNvSpPr txBox="1">
            <a:spLocks noChangeArrowheads="1"/>
          </p:cNvSpPr>
          <p:nvPr/>
        </p:nvSpPr>
        <p:spPr bwMode="auto">
          <a:xfrm>
            <a:off x="500035" y="1610013"/>
            <a:ext cx="4857783" cy="461665"/>
          </a:xfrm>
          <a:prstGeom prst="rect">
            <a:avLst/>
          </a:prstGeom>
          <a:ln>
            <a:tailEnd type="none" w="med" len="lg"/>
          </a:ln>
        </p:spPr>
        <p:style>
          <a:lnRef idx="1">
            <a:schemeClr val="accent1"/>
          </a:lnRef>
          <a:fillRef idx="3">
            <a:schemeClr val="accent1"/>
          </a:fillRef>
          <a:effectRef idx="2">
            <a:schemeClr val="accent1"/>
          </a:effectRef>
          <a:fontRef idx="minor">
            <a:schemeClr val="lt1"/>
          </a:fontRef>
        </p:style>
        <p:txBody>
          <a:bodyPr wrap="square">
            <a:spAutoFit/>
          </a:bodyPr>
          <a:lstStyle/>
          <a:p>
            <a:pPr>
              <a:spcBef>
                <a:spcPct val="50000"/>
              </a:spcBef>
            </a:pPr>
            <a:r>
              <a:rPr lang="en-US" altLang="zh-CN">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 </a:t>
            </a:r>
            <a:r>
              <a:rPr lang="en-US" altLang="zh-CN"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1. </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基于深度优先遍历算法的应用</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69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trips(downRight)">
                                      <p:cBhvr>
                                        <p:cTn id="11" dur="1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strips(downRight)">
                                      <p:cBhvr>
                                        <p:cTn id="16" dur="10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strips(downRight)">
                                      <p:cBhvr>
                                        <p:cTn id="21" dur="10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9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ldLvl="0" animBg="1"/>
      <p:bldP spid="194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9" name="Text Box 67"/>
          <p:cNvSpPr txBox="1">
            <a:spLocks noChangeArrowheads="1"/>
          </p:cNvSpPr>
          <p:nvPr/>
        </p:nvSpPr>
        <p:spPr bwMode="auto">
          <a:xfrm>
            <a:off x="428596" y="817418"/>
            <a:ext cx="8391554"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gn="l">
              <a:spcBef>
                <a:spcPct val="50000"/>
              </a:spcBef>
              <a:buBlip>
                <a:blip r:embed="rId2"/>
              </a:buBlip>
            </a:pPr>
            <a:r>
              <a:rPr kumimoji="1" lang="zh-CN" altLang="en-US" smtClean="0">
                <a:latin typeface="Times New Roman" panose="02020603050405020304" pitchFamily="18" charset="0"/>
                <a:ea typeface="楷体" panose="02010609060101010101" pitchFamily="49" charset="-122"/>
                <a:cs typeface="Times New Roman" panose="02020603050405020304" pitchFamily="18" charset="0"/>
              </a:rPr>
              <a:t>无向图：每</a:t>
            </a:r>
            <a:r>
              <a:rPr kumimoji="1" lang="zh-CN" altLang="en-US" dirty="0">
                <a:latin typeface="Times New Roman" panose="02020603050405020304" pitchFamily="18" charset="0"/>
                <a:ea typeface="楷体" panose="02010609060101010101" pitchFamily="49" charset="-122"/>
                <a:cs typeface="Times New Roman" panose="02020603050405020304" pitchFamily="18" charset="0"/>
              </a:rPr>
              <a:t>两个顶点之间都存在着一</a:t>
            </a:r>
            <a:r>
              <a:rPr kumimoji="1" lang="zh-CN" altLang="en-US">
                <a:latin typeface="Times New Roman" panose="02020603050405020304" pitchFamily="18" charset="0"/>
                <a:ea typeface="楷体" panose="02010609060101010101" pitchFamily="49" charset="-122"/>
                <a:cs typeface="Times New Roman" panose="02020603050405020304" pitchFamily="18" charset="0"/>
              </a:rPr>
              <a:t>条</a:t>
            </a:r>
            <a:r>
              <a:rPr kumimoji="1" lang="zh-CN" altLang="en-US" smtClean="0">
                <a:latin typeface="Times New Roman" panose="02020603050405020304" pitchFamily="18" charset="0"/>
                <a:ea typeface="楷体" panose="02010609060101010101" pitchFamily="49" charset="-122"/>
                <a:cs typeface="Times New Roman" panose="02020603050405020304" pitchFamily="18" charset="0"/>
              </a:rPr>
              <a:t>边，称为</a:t>
            </a:r>
            <a:r>
              <a:rPr kumimoji="1" lang="zh-CN" altLang="en-US"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完全无向图</a:t>
            </a:r>
            <a:r>
              <a:rPr kumimoji="1" lang="zh-CN" altLang="en-US"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mtClean="0">
                <a:latin typeface="Times New Roman" panose="02020603050405020304" pitchFamily="18" charset="0"/>
                <a:ea typeface="楷体" panose="02010609060101010101" pitchFamily="49" charset="-122"/>
                <a:cs typeface="Times New Roman" panose="02020603050405020304" pitchFamily="18" charset="0"/>
              </a:rPr>
              <a:t>包含有</a:t>
            </a:r>
            <a:r>
              <a:rPr kumimoji="1" lang="en-US" altLang="zh-CN"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smtClean="0">
                <a:solidFill>
                  <a:srgbClr val="FF00FF"/>
                </a:solidFill>
                <a:latin typeface="Times New Roman" panose="02020603050405020304" pitchFamily="18" charset="0"/>
                <a:cs typeface="Times New Roman" panose="02020603050405020304" pitchFamily="18" charset="0"/>
              </a:rPr>
              <a:t>-</a:t>
            </a:r>
            <a:r>
              <a:rPr kumimoji="1" lang="en-US" altLang="zh-CN"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1)/2</a:t>
            </a:r>
            <a:r>
              <a:rPr kumimoji="1" lang="zh-CN" altLang="en-US" smtClean="0">
                <a:latin typeface="Times New Roman" panose="02020603050405020304" pitchFamily="18" charset="0"/>
                <a:ea typeface="楷体" panose="02010609060101010101" pitchFamily="49" charset="-122"/>
                <a:cs typeface="Times New Roman" panose="02020603050405020304" pitchFamily="18" charset="0"/>
              </a:rPr>
              <a:t>条边。</a:t>
            </a:r>
            <a:endParaRPr kumimoji="1" lang="en-US" altLang="zh-CN" smtClean="0">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l">
              <a:spcBef>
                <a:spcPct val="50000"/>
              </a:spcBef>
              <a:buBlip>
                <a:blip r:embed="rId2"/>
              </a:buBlip>
            </a:pPr>
            <a:r>
              <a:rPr kumimoji="1" lang="zh-CN" altLang="en-US" smtClean="0">
                <a:latin typeface="Times New Roman" panose="02020603050405020304" pitchFamily="18" charset="0"/>
                <a:ea typeface="楷体" panose="02010609060101010101" pitchFamily="49" charset="-122"/>
                <a:cs typeface="Times New Roman" panose="02020603050405020304" pitchFamily="18" charset="0"/>
              </a:rPr>
              <a:t>有向图：每</a:t>
            </a:r>
            <a:r>
              <a:rPr kumimoji="1" lang="zh-CN" altLang="en-US" dirty="0">
                <a:latin typeface="Times New Roman" panose="02020603050405020304" pitchFamily="18" charset="0"/>
                <a:ea typeface="楷体" panose="02010609060101010101" pitchFamily="49" charset="-122"/>
                <a:cs typeface="Times New Roman" panose="02020603050405020304" pitchFamily="18" charset="0"/>
              </a:rPr>
              <a:t>两个顶点之间都存在着方向相反的两</a:t>
            </a:r>
            <a:r>
              <a:rPr kumimoji="1" lang="zh-CN" altLang="en-US">
                <a:latin typeface="Times New Roman" panose="02020603050405020304" pitchFamily="18" charset="0"/>
                <a:ea typeface="楷体" panose="02010609060101010101" pitchFamily="49" charset="-122"/>
                <a:cs typeface="Times New Roman" panose="02020603050405020304" pitchFamily="18" charset="0"/>
              </a:rPr>
              <a:t>条</a:t>
            </a:r>
            <a:r>
              <a:rPr kumimoji="1" lang="zh-CN" altLang="en-US" smtClean="0">
                <a:latin typeface="Times New Roman" panose="02020603050405020304" pitchFamily="18" charset="0"/>
                <a:ea typeface="楷体" panose="02010609060101010101" pitchFamily="49" charset="-122"/>
                <a:cs typeface="Times New Roman" panose="02020603050405020304" pitchFamily="18" charset="0"/>
              </a:rPr>
              <a:t>边，称为</a:t>
            </a:r>
            <a:r>
              <a:rPr kumimoji="1" lang="zh-CN" altLang="en-US"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完全有向图</a:t>
            </a:r>
            <a:r>
              <a:rPr kumimoji="1" lang="zh-CN" altLang="en-US"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mtClean="0">
                <a:latin typeface="Times New Roman" panose="02020603050405020304" pitchFamily="18" charset="0"/>
                <a:ea typeface="楷体" panose="02010609060101010101" pitchFamily="49" charset="-122"/>
                <a:cs typeface="Times New Roman" panose="02020603050405020304" pitchFamily="18" charset="0"/>
              </a:rPr>
              <a:t>包含</a:t>
            </a:r>
            <a:r>
              <a:rPr kumimoji="1" lang="zh-CN" altLang="en-US" dirty="0">
                <a:latin typeface="Times New Roman" panose="02020603050405020304" pitchFamily="18" charset="0"/>
                <a:ea typeface="楷体" panose="02010609060101010101" pitchFamily="49" charset="-122"/>
                <a:cs typeface="Times New Roman" panose="02020603050405020304" pitchFamily="18" charset="0"/>
              </a:rPr>
              <a:t>有</a:t>
            </a:r>
            <a:r>
              <a:rPr kumimoji="1" lang="en-US" altLang="zh-CN" i="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i="1"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n</a:t>
            </a:r>
            <a:r>
              <a:rPr kumimoji="1" lang="en-US" altLang="zh-CN" dirty="0">
                <a:solidFill>
                  <a:srgbClr val="FF00FF"/>
                </a:solidFill>
                <a:latin typeface="Times New Roman" panose="02020603050405020304" pitchFamily="18" charset="0"/>
                <a:cs typeface="Times New Roman" panose="02020603050405020304" pitchFamily="18" charset="0"/>
              </a:rPr>
              <a:t>-</a:t>
            </a:r>
            <a:r>
              <a:rPr kumimoji="1" lang="en-US" altLang="zh-CN"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dirty="0">
                <a:latin typeface="Times New Roman" panose="02020603050405020304" pitchFamily="18" charset="0"/>
                <a:ea typeface="楷体" panose="02010609060101010101" pitchFamily="49" charset="-122"/>
                <a:cs typeface="Times New Roman" panose="02020603050405020304" pitchFamily="18" charset="0"/>
              </a:rPr>
              <a:t>条边</a:t>
            </a:r>
            <a:r>
              <a:rPr kumimoji="1"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dirty="0">
              <a:solidFill>
                <a:srgbClr val="0A0A0E"/>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35" name="组合 34"/>
          <p:cNvGrpSpPr/>
          <p:nvPr/>
        </p:nvGrpSpPr>
        <p:grpSpPr>
          <a:xfrm>
            <a:off x="500034" y="2743138"/>
            <a:ext cx="3857652" cy="3186192"/>
            <a:chOff x="285720" y="3143248"/>
            <a:chExt cx="3857652" cy="3186192"/>
          </a:xfrm>
        </p:grpSpPr>
        <p:grpSp>
          <p:nvGrpSpPr>
            <p:cNvPr id="31" name="组合 30"/>
            <p:cNvGrpSpPr/>
            <p:nvPr/>
          </p:nvGrpSpPr>
          <p:grpSpPr>
            <a:xfrm>
              <a:off x="785786" y="3143248"/>
              <a:ext cx="2797175" cy="2589212"/>
              <a:chOff x="5797550" y="188913"/>
              <a:chExt cx="2797175" cy="2589212"/>
            </a:xfrm>
          </p:grpSpPr>
          <p:sp>
            <p:nvSpPr>
              <p:cNvPr id="8261" name="Line 69"/>
              <p:cNvSpPr>
                <a:spLocks noChangeShapeType="1"/>
              </p:cNvSpPr>
              <p:nvPr/>
            </p:nvSpPr>
            <p:spPr bwMode="auto">
              <a:xfrm flipH="1">
                <a:off x="6143636" y="571479"/>
                <a:ext cx="857256" cy="714381"/>
              </a:xfrm>
              <a:prstGeom prst="line">
                <a:avLst/>
              </a:prstGeom>
              <a:noFill/>
              <a:ln w="28575">
                <a:solidFill>
                  <a:srgbClr val="3333FF"/>
                </a:solidFill>
                <a:round/>
              </a:ln>
            </p:spPr>
            <p:txBody>
              <a:bodyPr tIns="108000"/>
              <a:lstStyle/>
              <a:p>
                <a:endParaRPr lang="zh-CN" altLang="en-US"/>
              </a:p>
            </p:txBody>
          </p:sp>
          <p:sp>
            <p:nvSpPr>
              <p:cNvPr id="8278" name="Freeform 86"/>
              <p:cNvSpPr/>
              <p:nvPr/>
            </p:nvSpPr>
            <p:spPr bwMode="auto">
              <a:xfrm>
                <a:off x="6078538" y="1608138"/>
                <a:ext cx="842962" cy="703262"/>
              </a:xfrm>
              <a:custGeom>
                <a:avLst/>
                <a:gdLst/>
                <a:ahLst/>
                <a:cxnLst>
                  <a:cxn ang="0">
                    <a:pos x="0" y="0"/>
                  </a:cxn>
                  <a:cxn ang="0">
                    <a:pos x="543" y="384"/>
                  </a:cxn>
                </a:cxnLst>
                <a:rect l="0" t="0" r="r" b="b"/>
                <a:pathLst>
                  <a:path w="543" h="384">
                    <a:moveTo>
                      <a:pt x="0" y="0"/>
                    </a:moveTo>
                    <a:lnTo>
                      <a:pt x="543" y="384"/>
                    </a:lnTo>
                  </a:path>
                </a:pathLst>
              </a:custGeom>
              <a:solidFill>
                <a:srgbClr val="000099"/>
              </a:solidFill>
              <a:ln w="28575">
                <a:solidFill>
                  <a:srgbClr val="3333FF"/>
                </a:solidFill>
                <a:round/>
              </a:ln>
            </p:spPr>
            <p:txBody>
              <a:bodyPr tIns="108000"/>
              <a:lstStyle/>
              <a:p>
                <a:endParaRPr lang="zh-CN" altLang="en-US"/>
              </a:p>
            </p:txBody>
          </p:sp>
          <p:sp>
            <p:nvSpPr>
              <p:cNvPr id="8279" name="Freeform 87"/>
              <p:cNvSpPr/>
              <p:nvPr/>
            </p:nvSpPr>
            <p:spPr bwMode="auto">
              <a:xfrm>
                <a:off x="7408863" y="1598613"/>
                <a:ext cx="757237" cy="754062"/>
              </a:xfrm>
              <a:custGeom>
                <a:avLst/>
                <a:gdLst/>
                <a:ahLst/>
                <a:cxnLst>
                  <a:cxn ang="0">
                    <a:pos x="0" y="413"/>
                  </a:cxn>
                  <a:cxn ang="0">
                    <a:pos x="487" y="0"/>
                  </a:cxn>
                </a:cxnLst>
                <a:rect l="0" t="0" r="r" b="b"/>
                <a:pathLst>
                  <a:path w="487" h="413">
                    <a:moveTo>
                      <a:pt x="0" y="413"/>
                    </a:moveTo>
                    <a:lnTo>
                      <a:pt x="487" y="0"/>
                    </a:lnTo>
                  </a:path>
                </a:pathLst>
              </a:custGeom>
              <a:solidFill>
                <a:srgbClr val="000099"/>
              </a:solidFill>
              <a:ln w="28575">
                <a:solidFill>
                  <a:srgbClr val="3333FF"/>
                </a:solidFill>
                <a:round/>
              </a:ln>
            </p:spPr>
            <p:txBody>
              <a:bodyPr tIns="108000"/>
              <a:lstStyle/>
              <a:p>
                <a:endParaRPr lang="zh-CN" altLang="en-US"/>
              </a:p>
            </p:txBody>
          </p:sp>
          <p:sp>
            <p:nvSpPr>
              <p:cNvPr id="8280" name="Line 88"/>
              <p:cNvSpPr>
                <a:spLocks noChangeShapeType="1"/>
              </p:cNvSpPr>
              <p:nvPr/>
            </p:nvSpPr>
            <p:spPr bwMode="auto">
              <a:xfrm>
                <a:off x="7358082" y="500042"/>
                <a:ext cx="855643" cy="714396"/>
              </a:xfrm>
              <a:prstGeom prst="line">
                <a:avLst/>
              </a:prstGeom>
              <a:noFill/>
              <a:ln w="28575">
                <a:solidFill>
                  <a:srgbClr val="3333FF"/>
                </a:solidFill>
                <a:round/>
              </a:ln>
            </p:spPr>
            <p:txBody>
              <a:bodyPr tIns="108000"/>
              <a:lstStyle/>
              <a:p>
                <a:endParaRPr lang="zh-CN" altLang="en-US"/>
              </a:p>
            </p:txBody>
          </p:sp>
          <p:sp>
            <p:nvSpPr>
              <p:cNvPr id="8281" name="Line 89"/>
              <p:cNvSpPr>
                <a:spLocks noChangeShapeType="1"/>
              </p:cNvSpPr>
              <p:nvPr/>
            </p:nvSpPr>
            <p:spPr bwMode="auto">
              <a:xfrm>
                <a:off x="6078538" y="1433513"/>
                <a:ext cx="2235200" cy="0"/>
              </a:xfrm>
              <a:prstGeom prst="line">
                <a:avLst/>
              </a:prstGeom>
              <a:noFill/>
              <a:ln w="28575">
                <a:solidFill>
                  <a:srgbClr val="3333FF"/>
                </a:solidFill>
                <a:round/>
              </a:ln>
            </p:spPr>
            <p:txBody>
              <a:bodyPr tIns="108000"/>
              <a:lstStyle/>
              <a:p>
                <a:endParaRPr lang="zh-CN" altLang="en-US"/>
              </a:p>
            </p:txBody>
          </p:sp>
          <p:sp>
            <p:nvSpPr>
              <p:cNvPr id="8282" name="Line 90"/>
              <p:cNvSpPr>
                <a:spLocks noChangeShapeType="1"/>
              </p:cNvSpPr>
              <p:nvPr/>
            </p:nvSpPr>
            <p:spPr bwMode="auto">
              <a:xfrm>
                <a:off x="7196138" y="750888"/>
                <a:ext cx="0" cy="1701800"/>
              </a:xfrm>
              <a:prstGeom prst="line">
                <a:avLst/>
              </a:prstGeom>
              <a:noFill/>
              <a:ln w="28575">
                <a:solidFill>
                  <a:srgbClr val="3333FF"/>
                </a:solidFill>
                <a:round/>
              </a:ln>
            </p:spPr>
            <p:txBody>
              <a:bodyPr tIns="108000"/>
              <a:lstStyle/>
              <a:p>
                <a:endParaRPr lang="zh-CN" altLang="en-US"/>
              </a:p>
            </p:txBody>
          </p:sp>
          <p:sp>
            <p:nvSpPr>
              <p:cNvPr id="8283" name="Oval 91"/>
              <p:cNvSpPr>
                <a:spLocks noChangeArrowheads="1"/>
              </p:cNvSpPr>
              <p:nvPr/>
            </p:nvSpPr>
            <p:spPr bwMode="auto">
              <a:xfrm>
                <a:off x="6915150" y="188913"/>
                <a:ext cx="561975" cy="568325"/>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8284" name="Oval 92"/>
              <p:cNvSpPr>
                <a:spLocks noChangeArrowheads="1"/>
              </p:cNvSpPr>
              <p:nvPr/>
            </p:nvSpPr>
            <p:spPr bwMode="auto">
              <a:xfrm>
                <a:off x="8035925" y="1149350"/>
                <a:ext cx="558800" cy="566738"/>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8285" name="Oval 93"/>
              <p:cNvSpPr>
                <a:spLocks noChangeArrowheads="1"/>
              </p:cNvSpPr>
              <p:nvPr/>
            </p:nvSpPr>
            <p:spPr bwMode="auto">
              <a:xfrm>
                <a:off x="5797550" y="1149350"/>
                <a:ext cx="558800" cy="566738"/>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8286" name="Oval 94"/>
              <p:cNvSpPr>
                <a:spLocks noChangeArrowheads="1"/>
              </p:cNvSpPr>
              <p:nvPr/>
            </p:nvSpPr>
            <p:spPr bwMode="auto">
              <a:xfrm>
                <a:off x="6870700" y="2206625"/>
                <a:ext cx="558800" cy="57150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grpSp>
        <p:sp>
          <p:nvSpPr>
            <p:cNvPr id="33" name="TextBox 32"/>
            <p:cNvSpPr txBox="1"/>
            <p:nvPr/>
          </p:nvSpPr>
          <p:spPr>
            <a:xfrm>
              <a:off x="285720" y="5929330"/>
              <a:ext cx="3857652" cy="400110"/>
            </a:xfrm>
            <a:prstGeom prst="rect">
              <a:avLst/>
            </a:prstGeom>
            <a:noFill/>
          </p:spPr>
          <p:txBody>
            <a:bodyPr wrap="square" rtlCol="0">
              <a:spAutoFit/>
            </a:bodyPr>
            <a:lstStyle/>
            <a:p>
              <a:r>
                <a:rPr kumimoji="1" lang="zh-CN" altLang="en-US" sz="2000" dirty="0" smtClean="0">
                  <a:ea typeface="楷体" panose="02010609060101010101" pitchFamily="49" charset="-122"/>
                  <a:cs typeface="Times New Roman" panose="02020603050405020304" pitchFamily="18" charset="0"/>
                </a:rPr>
                <a:t>完全无向图</a:t>
              </a:r>
              <a:r>
                <a:rPr kumimoji="1" lang="zh-CN" altLang="en-US" sz="2000" smtClean="0">
                  <a:ea typeface="楷体" panose="02010609060101010101" pitchFamily="49" charset="-122"/>
                  <a:cs typeface="Times New Roman" panose="02020603050405020304" pitchFamily="18" charset="0"/>
                </a:rPr>
                <a:t>：</a:t>
              </a:r>
              <a:r>
                <a:rPr kumimoji="1" lang="en-US" altLang="zh-CN" sz="2000" i="1" smtClean="0">
                  <a:ea typeface="楷体" panose="02010609060101010101" pitchFamily="49" charset="-122"/>
                  <a:cs typeface="Times New Roman" panose="02020603050405020304" pitchFamily="18" charset="0"/>
                </a:rPr>
                <a:t>n</a:t>
              </a:r>
              <a:r>
                <a:rPr kumimoji="1" lang="en-US" altLang="zh-CN" sz="2000" smtClean="0">
                  <a:ea typeface="楷体" panose="02010609060101010101" pitchFamily="49" charset="-122"/>
                  <a:cs typeface="Times New Roman" panose="02020603050405020304" pitchFamily="18" charset="0"/>
                </a:rPr>
                <a:t>=4</a:t>
              </a:r>
              <a:r>
                <a:rPr kumimoji="1" lang="zh-CN" altLang="en-US" sz="2000" smtClean="0">
                  <a:ea typeface="楷体" panose="02010609060101010101" pitchFamily="49" charset="-122"/>
                  <a:cs typeface="Times New Roman" panose="02020603050405020304" pitchFamily="18" charset="0"/>
                </a:rPr>
                <a:t>，</a:t>
              </a:r>
              <a:r>
                <a:rPr kumimoji="1" lang="en-US" altLang="zh-CN" sz="2000" i="1" smtClean="0">
                  <a:ea typeface="楷体" panose="02010609060101010101" pitchFamily="49" charset="-122"/>
                  <a:cs typeface="Times New Roman" panose="02020603050405020304" pitchFamily="18" charset="0"/>
                </a:rPr>
                <a:t>e</a:t>
              </a:r>
              <a:r>
                <a:rPr kumimoji="1" lang="en-US" altLang="zh-CN" sz="2000" smtClean="0">
                  <a:ea typeface="楷体" panose="02010609060101010101" pitchFamily="49" charset="-122"/>
                  <a:cs typeface="Times New Roman" panose="02020603050405020304" pitchFamily="18" charset="0"/>
                </a:rPr>
                <a:t>=</a:t>
              </a:r>
              <a:r>
                <a:rPr kumimoji="1" lang="en-US" altLang="zh-CN" sz="2000" i="1" smtClean="0">
                  <a:ea typeface="楷体" panose="02010609060101010101" pitchFamily="49" charset="-122"/>
                  <a:cs typeface="Times New Roman" panose="02020603050405020304" pitchFamily="18" charset="0"/>
                </a:rPr>
                <a:t>n</a:t>
              </a:r>
              <a:r>
                <a:rPr kumimoji="1" lang="en-US" altLang="zh-CN" sz="2000" smtClean="0">
                  <a:ea typeface="楷体" panose="02010609060101010101" pitchFamily="49" charset="-122"/>
                  <a:cs typeface="Times New Roman" panose="02020603050405020304" pitchFamily="18" charset="0"/>
                </a:rPr>
                <a:t>(</a:t>
              </a:r>
              <a:r>
                <a:rPr kumimoji="1" lang="en-US" altLang="zh-CN" sz="2000" i="1" smtClean="0">
                  <a:ea typeface="楷体" panose="02010609060101010101" pitchFamily="49" charset="-122"/>
                  <a:cs typeface="Times New Roman" panose="02020603050405020304" pitchFamily="18" charset="0"/>
                </a:rPr>
                <a:t>n</a:t>
              </a:r>
              <a:r>
                <a:rPr kumimoji="1" lang="en-US" altLang="zh-CN" sz="2000" smtClean="0">
                  <a:latin typeface="+mn-ea"/>
                  <a:ea typeface="+mn-ea"/>
                  <a:cs typeface="Times New Roman" panose="02020603050405020304" pitchFamily="18" charset="0"/>
                </a:rPr>
                <a:t>-</a:t>
              </a:r>
              <a:r>
                <a:rPr kumimoji="1" lang="en-US" altLang="zh-CN" sz="2000" smtClean="0">
                  <a:ea typeface="楷体" panose="02010609060101010101" pitchFamily="49" charset="-122"/>
                  <a:cs typeface="Times New Roman" panose="02020603050405020304" pitchFamily="18" charset="0"/>
                </a:rPr>
                <a:t>1</a:t>
              </a:r>
              <a:r>
                <a:rPr kumimoji="1" lang="en-US" altLang="zh-CN" sz="2000" dirty="0" smtClean="0">
                  <a:ea typeface="楷体" panose="02010609060101010101" pitchFamily="49" charset="-122"/>
                  <a:cs typeface="Times New Roman" panose="02020603050405020304" pitchFamily="18" charset="0"/>
                </a:rPr>
                <a:t>)/2=6</a:t>
              </a:r>
              <a:endParaRPr lang="zh-CN" altLang="en-US" sz="2000" dirty="0"/>
            </a:p>
          </p:txBody>
        </p:sp>
      </p:grpSp>
      <p:grpSp>
        <p:nvGrpSpPr>
          <p:cNvPr id="36" name="组合 35"/>
          <p:cNvGrpSpPr/>
          <p:nvPr/>
        </p:nvGrpSpPr>
        <p:grpSpPr>
          <a:xfrm>
            <a:off x="5072066" y="2743138"/>
            <a:ext cx="3857652" cy="3186192"/>
            <a:chOff x="5214942" y="3143248"/>
            <a:chExt cx="3857652" cy="3186192"/>
          </a:xfrm>
        </p:grpSpPr>
        <p:grpSp>
          <p:nvGrpSpPr>
            <p:cNvPr id="32" name="组合 31"/>
            <p:cNvGrpSpPr/>
            <p:nvPr/>
          </p:nvGrpSpPr>
          <p:grpSpPr>
            <a:xfrm>
              <a:off x="5857884" y="3143248"/>
              <a:ext cx="2736850" cy="2525713"/>
              <a:chOff x="6011863" y="3644900"/>
              <a:chExt cx="2736850" cy="2525713"/>
            </a:xfrm>
          </p:grpSpPr>
          <p:sp>
            <p:nvSpPr>
              <p:cNvPr id="8262" name="Line 70"/>
              <p:cNvSpPr>
                <a:spLocks noChangeShapeType="1"/>
              </p:cNvSpPr>
              <p:nvPr/>
            </p:nvSpPr>
            <p:spPr bwMode="auto">
              <a:xfrm>
                <a:off x="7289800" y="4206875"/>
                <a:ext cx="0" cy="1392238"/>
              </a:xfrm>
              <a:prstGeom prst="line">
                <a:avLst/>
              </a:prstGeom>
              <a:noFill/>
              <a:ln w="28575">
                <a:solidFill>
                  <a:srgbClr val="3333FF"/>
                </a:solidFill>
                <a:round/>
                <a:tailEnd type="stealth" w="med" len="lg"/>
              </a:ln>
            </p:spPr>
            <p:txBody>
              <a:bodyPr/>
              <a:lstStyle/>
              <a:p>
                <a:endParaRPr lang="zh-CN" altLang="en-US"/>
              </a:p>
            </p:txBody>
          </p:sp>
          <p:sp>
            <p:nvSpPr>
              <p:cNvPr id="8263" name="Line 71"/>
              <p:cNvSpPr>
                <a:spLocks noChangeShapeType="1"/>
              </p:cNvSpPr>
              <p:nvPr/>
            </p:nvSpPr>
            <p:spPr bwMode="auto">
              <a:xfrm flipV="1">
                <a:off x="7475538" y="4162425"/>
                <a:ext cx="0" cy="1673225"/>
              </a:xfrm>
              <a:prstGeom prst="line">
                <a:avLst/>
              </a:prstGeom>
              <a:noFill/>
              <a:ln w="28575">
                <a:solidFill>
                  <a:srgbClr val="3333FF"/>
                </a:solidFill>
                <a:round/>
                <a:tailEnd type="stealth" w="med" len="lg"/>
              </a:ln>
            </p:spPr>
            <p:txBody>
              <a:bodyPr/>
              <a:lstStyle/>
              <a:p>
                <a:endParaRPr lang="zh-CN" altLang="en-US"/>
              </a:p>
            </p:txBody>
          </p:sp>
          <p:sp>
            <p:nvSpPr>
              <p:cNvPr id="8264" name="Freeform 72"/>
              <p:cNvSpPr/>
              <p:nvPr/>
            </p:nvSpPr>
            <p:spPr bwMode="auto">
              <a:xfrm>
                <a:off x="6510338" y="4733925"/>
                <a:ext cx="1695450" cy="26988"/>
              </a:xfrm>
              <a:custGeom>
                <a:avLst/>
                <a:gdLst/>
                <a:ahLst/>
                <a:cxnLst>
                  <a:cxn ang="0">
                    <a:pos x="1116" y="0"/>
                  </a:cxn>
                  <a:cxn ang="0">
                    <a:pos x="0" y="16"/>
                  </a:cxn>
                </a:cxnLst>
                <a:rect l="0" t="0" r="r" b="b"/>
                <a:pathLst>
                  <a:path w="1116" h="16">
                    <a:moveTo>
                      <a:pt x="1116" y="0"/>
                    </a:moveTo>
                    <a:lnTo>
                      <a:pt x="0" y="16"/>
                    </a:lnTo>
                  </a:path>
                </a:pathLst>
              </a:custGeom>
              <a:noFill/>
              <a:ln w="28575">
                <a:solidFill>
                  <a:srgbClr val="3333FF"/>
                </a:solidFill>
                <a:round/>
                <a:tailEnd type="stealth" w="med" len="lg"/>
              </a:ln>
            </p:spPr>
            <p:txBody>
              <a:bodyPr/>
              <a:lstStyle/>
              <a:p>
                <a:endParaRPr lang="zh-CN" altLang="en-US"/>
              </a:p>
            </p:txBody>
          </p:sp>
          <p:sp>
            <p:nvSpPr>
              <p:cNvPr id="8265" name="Line 73"/>
              <p:cNvSpPr>
                <a:spLocks noChangeShapeType="1"/>
              </p:cNvSpPr>
              <p:nvPr/>
            </p:nvSpPr>
            <p:spPr bwMode="auto">
              <a:xfrm>
                <a:off x="6559550" y="4983163"/>
                <a:ext cx="1641475" cy="0"/>
              </a:xfrm>
              <a:prstGeom prst="line">
                <a:avLst/>
              </a:prstGeom>
              <a:noFill/>
              <a:ln w="28575">
                <a:solidFill>
                  <a:srgbClr val="3333FF"/>
                </a:solidFill>
                <a:round/>
                <a:tailEnd type="stealth" w="med" len="lg"/>
              </a:ln>
            </p:spPr>
            <p:txBody>
              <a:bodyPr/>
              <a:lstStyle/>
              <a:p>
                <a:endParaRPr lang="zh-CN" altLang="en-US"/>
              </a:p>
            </p:txBody>
          </p:sp>
          <p:sp>
            <p:nvSpPr>
              <p:cNvPr id="8266" name="Line 74"/>
              <p:cNvSpPr>
                <a:spLocks noChangeShapeType="1"/>
              </p:cNvSpPr>
              <p:nvPr/>
            </p:nvSpPr>
            <p:spPr bwMode="auto">
              <a:xfrm>
                <a:off x="6469063" y="5076825"/>
                <a:ext cx="796925" cy="798513"/>
              </a:xfrm>
              <a:prstGeom prst="line">
                <a:avLst/>
              </a:prstGeom>
              <a:noFill/>
              <a:ln w="28575">
                <a:solidFill>
                  <a:srgbClr val="3333FF"/>
                </a:solidFill>
                <a:round/>
                <a:headEnd type="stealth" w="med" len="lg"/>
                <a:tailEnd type="none" w="sm" len="med"/>
              </a:ln>
            </p:spPr>
            <p:txBody>
              <a:bodyPr/>
              <a:lstStyle/>
              <a:p>
                <a:endParaRPr lang="zh-CN" altLang="en-US"/>
              </a:p>
            </p:txBody>
          </p:sp>
          <p:sp>
            <p:nvSpPr>
              <p:cNvPr id="8267" name="Freeform 75"/>
              <p:cNvSpPr/>
              <p:nvPr/>
            </p:nvSpPr>
            <p:spPr bwMode="auto">
              <a:xfrm>
                <a:off x="7608888" y="5108575"/>
                <a:ext cx="766762" cy="768350"/>
              </a:xfrm>
              <a:custGeom>
                <a:avLst/>
                <a:gdLst/>
                <a:ahLst/>
                <a:cxnLst>
                  <a:cxn ang="0">
                    <a:pos x="0" y="430"/>
                  </a:cxn>
                  <a:cxn ang="0">
                    <a:pos x="505" y="0"/>
                  </a:cxn>
                </a:cxnLst>
                <a:rect l="0" t="0" r="r" b="b"/>
                <a:pathLst>
                  <a:path w="505" h="430">
                    <a:moveTo>
                      <a:pt x="0" y="430"/>
                    </a:moveTo>
                    <a:lnTo>
                      <a:pt x="505" y="0"/>
                    </a:lnTo>
                  </a:path>
                </a:pathLst>
              </a:custGeom>
              <a:noFill/>
              <a:ln w="28575">
                <a:solidFill>
                  <a:srgbClr val="3333FF"/>
                </a:solidFill>
                <a:round/>
                <a:headEnd type="none" w="sm" len="med"/>
                <a:tailEnd type="stealth" w="med" len="lg"/>
              </a:ln>
            </p:spPr>
            <p:txBody>
              <a:bodyPr/>
              <a:lstStyle/>
              <a:p>
                <a:endParaRPr lang="zh-CN" altLang="en-US"/>
              </a:p>
            </p:txBody>
          </p:sp>
          <p:sp>
            <p:nvSpPr>
              <p:cNvPr id="8268" name="Line 76"/>
              <p:cNvSpPr>
                <a:spLocks noChangeShapeType="1"/>
              </p:cNvSpPr>
              <p:nvPr/>
            </p:nvSpPr>
            <p:spPr bwMode="auto">
              <a:xfrm flipH="1" flipV="1">
                <a:off x="7646988" y="4037013"/>
                <a:ext cx="660400" cy="588962"/>
              </a:xfrm>
              <a:prstGeom prst="line">
                <a:avLst/>
              </a:prstGeom>
              <a:noFill/>
              <a:ln w="28575">
                <a:solidFill>
                  <a:srgbClr val="3333FF"/>
                </a:solidFill>
                <a:round/>
                <a:headEnd type="stealth" w="med" len="lg"/>
                <a:tailEnd type="none" w="sm" len="med"/>
              </a:ln>
            </p:spPr>
            <p:txBody>
              <a:bodyPr/>
              <a:lstStyle/>
              <a:p>
                <a:endParaRPr lang="zh-CN" altLang="en-US"/>
              </a:p>
            </p:txBody>
          </p:sp>
          <p:sp>
            <p:nvSpPr>
              <p:cNvPr id="8269" name="Line 77"/>
              <p:cNvSpPr>
                <a:spLocks noChangeShapeType="1"/>
              </p:cNvSpPr>
              <p:nvPr/>
            </p:nvSpPr>
            <p:spPr bwMode="auto">
              <a:xfrm flipH="1">
                <a:off x="6415088" y="4095750"/>
                <a:ext cx="736600" cy="571500"/>
              </a:xfrm>
              <a:prstGeom prst="line">
                <a:avLst/>
              </a:prstGeom>
              <a:noFill/>
              <a:ln w="28575">
                <a:solidFill>
                  <a:srgbClr val="3333FF"/>
                </a:solidFill>
                <a:round/>
                <a:headEnd type="stealth" w="med" len="lg"/>
                <a:tailEnd type="none" w="sm" len="med"/>
              </a:ln>
            </p:spPr>
            <p:txBody>
              <a:bodyPr/>
              <a:lstStyle/>
              <a:p>
                <a:endParaRPr lang="zh-CN" altLang="en-US"/>
              </a:p>
            </p:txBody>
          </p:sp>
          <p:sp>
            <p:nvSpPr>
              <p:cNvPr id="8270" name="Oval 78"/>
              <p:cNvSpPr>
                <a:spLocks noChangeArrowheads="1"/>
              </p:cNvSpPr>
              <p:nvPr/>
            </p:nvSpPr>
            <p:spPr bwMode="auto">
              <a:xfrm>
                <a:off x="7107238" y="3644900"/>
                <a:ext cx="546100" cy="557213"/>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8271" name="Oval 79"/>
              <p:cNvSpPr>
                <a:spLocks noChangeArrowheads="1"/>
              </p:cNvSpPr>
              <p:nvPr/>
            </p:nvSpPr>
            <p:spPr bwMode="auto">
              <a:xfrm>
                <a:off x="8201025" y="4581525"/>
                <a:ext cx="547688" cy="558800"/>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8272" name="Oval 80"/>
              <p:cNvSpPr>
                <a:spLocks noChangeArrowheads="1"/>
              </p:cNvSpPr>
              <p:nvPr/>
            </p:nvSpPr>
            <p:spPr bwMode="auto">
              <a:xfrm>
                <a:off x="6011863" y="4581525"/>
                <a:ext cx="547687" cy="558800"/>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8273" name="Oval 81"/>
              <p:cNvSpPr>
                <a:spLocks noChangeArrowheads="1"/>
              </p:cNvSpPr>
              <p:nvPr/>
            </p:nvSpPr>
            <p:spPr bwMode="auto">
              <a:xfrm>
                <a:off x="7061200" y="5618163"/>
                <a:ext cx="547688" cy="552450"/>
              </a:xfrm>
              <a:prstGeom prst="ellipse">
                <a:avLst/>
              </a:prstGeom>
            </p:spPr>
            <p:style>
              <a:lnRef idx="1">
                <a:schemeClr val="accent5"/>
              </a:lnRef>
              <a:fillRef idx="2">
                <a:schemeClr val="accent5"/>
              </a:fillRef>
              <a:effectRef idx="1">
                <a:schemeClr val="accent5"/>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8274" name="Freeform 82"/>
              <p:cNvSpPr/>
              <p:nvPr/>
            </p:nvSpPr>
            <p:spPr bwMode="auto">
              <a:xfrm>
                <a:off x="7604125" y="5121275"/>
                <a:ext cx="874713" cy="879475"/>
              </a:xfrm>
              <a:custGeom>
                <a:avLst/>
                <a:gdLst/>
                <a:ahLst/>
                <a:cxnLst>
                  <a:cxn ang="0">
                    <a:pos x="575" y="0"/>
                  </a:cxn>
                  <a:cxn ang="0">
                    <a:pos x="455" y="315"/>
                  </a:cxn>
                  <a:cxn ang="0">
                    <a:pos x="0" y="494"/>
                  </a:cxn>
                </a:cxnLst>
                <a:rect l="0" t="0" r="r" b="b"/>
                <a:pathLst>
                  <a:path w="575" h="494">
                    <a:moveTo>
                      <a:pt x="575" y="0"/>
                    </a:moveTo>
                    <a:cubicBezTo>
                      <a:pt x="554" y="53"/>
                      <a:pt x="551" y="233"/>
                      <a:pt x="455" y="315"/>
                    </a:cubicBezTo>
                    <a:cubicBezTo>
                      <a:pt x="359" y="397"/>
                      <a:pt x="95" y="457"/>
                      <a:pt x="0" y="494"/>
                    </a:cubicBezTo>
                  </a:path>
                </a:pathLst>
              </a:custGeom>
              <a:noFill/>
              <a:ln w="28575">
                <a:solidFill>
                  <a:srgbClr val="3333FF"/>
                </a:solidFill>
                <a:round/>
                <a:tailEnd type="stealth" w="med" len="lg"/>
              </a:ln>
            </p:spPr>
            <p:txBody>
              <a:bodyPr/>
              <a:lstStyle/>
              <a:p>
                <a:endParaRPr lang="zh-CN" altLang="en-US"/>
              </a:p>
            </p:txBody>
          </p:sp>
          <p:sp>
            <p:nvSpPr>
              <p:cNvPr id="8275" name="Freeform 83"/>
              <p:cNvSpPr/>
              <p:nvPr/>
            </p:nvSpPr>
            <p:spPr bwMode="auto">
              <a:xfrm>
                <a:off x="6300788" y="3908425"/>
                <a:ext cx="798512" cy="655638"/>
              </a:xfrm>
              <a:custGeom>
                <a:avLst/>
                <a:gdLst/>
                <a:ahLst/>
                <a:cxnLst>
                  <a:cxn ang="0">
                    <a:pos x="525" y="0"/>
                  </a:cxn>
                  <a:cxn ang="0">
                    <a:pos x="383" y="20"/>
                  </a:cxn>
                  <a:cxn ang="0">
                    <a:pos x="173" y="102"/>
                  </a:cxn>
                  <a:cxn ang="0">
                    <a:pos x="0" y="369"/>
                  </a:cxn>
                </a:cxnLst>
                <a:rect l="0" t="0" r="r" b="b"/>
                <a:pathLst>
                  <a:path w="525" h="369">
                    <a:moveTo>
                      <a:pt x="525" y="0"/>
                    </a:moveTo>
                    <a:cubicBezTo>
                      <a:pt x="501" y="3"/>
                      <a:pt x="442" y="3"/>
                      <a:pt x="383" y="20"/>
                    </a:cubicBezTo>
                    <a:cubicBezTo>
                      <a:pt x="324" y="37"/>
                      <a:pt x="237" y="44"/>
                      <a:pt x="173" y="102"/>
                    </a:cubicBezTo>
                    <a:cubicBezTo>
                      <a:pt x="109" y="160"/>
                      <a:pt x="36" y="313"/>
                      <a:pt x="0" y="369"/>
                    </a:cubicBezTo>
                  </a:path>
                </a:pathLst>
              </a:custGeom>
              <a:noFill/>
              <a:ln w="28575">
                <a:solidFill>
                  <a:srgbClr val="3333FF"/>
                </a:solidFill>
                <a:round/>
                <a:tailEnd type="stealth" w="med" len="lg"/>
              </a:ln>
            </p:spPr>
            <p:txBody>
              <a:bodyPr/>
              <a:lstStyle/>
              <a:p>
                <a:endParaRPr lang="zh-CN" altLang="en-US"/>
              </a:p>
            </p:txBody>
          </p:sp>
          <p:sp>
            <p:nvSpPr>
              <p:cNvPr id="8276" name="Freeform 84"/>
              <p:cNvSpPr/>
              <p:nvPr/>
            </p:nvSpPr>
            <p:spPr bwMode="auto">
              <a:xfrm>
                <a:off x="6265863" y="5121275"/>
                <a:ext cx="787400" cy="803275"/>
              </a:xfrm>
              <a:custGeom>
                <a:avLst/>
                <a:gdLst/>
                <a:ahLst/>
                <a:cxnLst>
                  <a:cxn ang="0">
                    <a:pos x="0" y="0"/>
                  </a:cxn>
                  <a:cxn ang="0">
                    <a:pos x="82" y="202"/>
                  </a:cxn>
                  <a:cxn ang="0">
                    <a:pos x="202" y="345"/>
                  </a:cxn>
                  <a:cxn ang="0">
                    <a:pos x="517" y="450"/>
                  </a:cxn>
                </a:cxnLst>
                <a:rect l="0" t="0" r="r" b="b"/>
                <a:pathLst>
                  <a:path w="517" h="450">
                    <a:moveTo>
                      <a:pt x="0" y="0"/>
                    </a:moveTo>
                    <a:cubicBezTo>
                      <a:pt x="14" y="35"/>
                      <a:pt x="48" y="145"/>
                      <a:pt x="82" y="202"/>
                    </a:cubicBezTo>
                    <a:cubicBezTo>
                      <a:pt x="116" y="259"/>
                      <a:pt x="129" y="304"/>
                      <a:pt x="202" y="345"/>
                    </a:cubicBezTo>
                    <a:cubicBezTo>
                      <a:pt x="275" y="386"/>
                      <a:pt x="452" y="428"/>
                      <a:pt x="517" y="450"/>
                    </a:cubicBezTo>
                  </a:path>
                </a:pathLst>
              </a:custGeom>
              <a:noFill/>
              <a:ln w="28575" cap="flat" cmpd="sng">
                <a:solidFill>
                  <a:srgbClr val="3333FF"/>
                </a:solidFill>
                <a:prstDash val="solid"/>
                <a:round/>
                <a:headEnd type="none" w="med" len="med"/>
                <a:tailEnd type="stealth" w="med" len="lg"/>
              </a:ln>
              <a:effectLst/>
            </p:spPr>
            <p:txBody>
              <a:bodyPr/>
              <a:lstStyle/>
              <a:p>
                <a:endParaRPr lang="zh-CN" altLang="en-US"/>
              </a:p>
            </p:txBody>
          </p:sp>
          <p:sp>
            <p:nvSpPr>
              <p:cNvPr id="8277" name="Freeform 85"/>
              <p:cNvSpPr/>
              <p:nvPr/>
            </p:nvSpPr>
            <p:spPr bwMode="auto">
              <a:xfrm>
                <a:off x="7658100" y="3916363"/>
                <a:ext cx="831850" cy="642937"/>
              </a:xfrm>
              <a:custGeom>
                <a:avLst/>
                <a:gdLst/>
                <a:ahLst/>
                <a:cxnLst>
                  <a:cxn ang="0">
                    <a:pos x="548" y="360"/>
                  </a:cxn>
                  <a:cxn ang="0">
                    <a:pos x="368" y="98"/>
                  </a:cxn>
                  <a:cxn ang="0">
                    <a:pos x="0" y="0"/>
                  </a:cxn>
                </a:cxnLst>
                <a:rect l="0" t="0" r="r" b="b"/>
                <a:pathLst>
                  <a:path w="548" h="360">
                    <a:moveTo>
                      <a:pt x="548" y="360"/>
                    </a:moveTo>
                    <a:cubicBezTo>
                      <a:pt x="518" y="316"/>
                      <a:pt x="459" y="158"/>
                      <a:pt x="368" y="98"/>
                    </a:cubicBezTo>
                    <a:cubicBezTo>
                      <a:pt x="277" y="38"/>
                      <a:pt x="77" y="20"/>
                      <a:pt x="0" y="0"/>
                    </a:cubicBezTo>
                  </a:path>
                </a:pathLst>
              </a:custGeom>
              <a:noFill/>
              <a:ln w="28575" cap="flat" cmpd="sng">
                <a:solidFill>
                  <a:srgbClr val="3333FF"/>
                </a:solidFill>
                <a:prstDash val="solid"/>
                <a:round/>
                <a:headEnd type="none" w="med" len="med"/>
                <a:tailEnd type="stealth" w="med" len="lg"/>
              </a:ln>
              <a:effectLst/>
            </p:spPr>
            <p:txBody>
              <a:bodyPr/>
              <a:lstStyle/>
              <a:p>
                <a:endParaRPr lang="zh-CN" altLang="en-US"/>
              </a:p>
            </p:txBody>
          </p:sp>
        </p:grpSp>
        <p:sp>
          <p:nvSpPr>
            <p:cNvPr id="34" name="TextBox 33"/>
            <p:cNvSpPr txBox="1"/>
            <p:nvPr/>
          </p:nvSpPr>
          <p:spPr>
            <a:xfrm>
              <a:off x="5214942" y="5929330"/>
              <a:ext cx="3857652" cy="400110"/>
            </a:xfrm>
            <a:prstGeom prst="rect">
              <a:avLst/>
            </a:prstGeom>
            <a:noFill/>
          </p:spPr>
          <p:txBody>
            <a:bodyPr wrap="square" rtlCol="0">
              <a:spAutoFit/>
            </a:bodyPr>
            <a:lstStyle/>
            <a:p>
              <a:r>
                <a:rPr kumimoji="1" lang="zh-CN" altLang="en-US" sz="2000" dirty="0" smtClean="0">
                  <a:ea typeface="楷体" panose="02010609060101010101" pitchFamily="49" charset="-122"/>
                  <a:cs typeface="Times New Roman" panose="02020603050405020304" pitchFamily="18" charset="0"/>
                </a:rPr>
                <a:t>完全有向图</a:t>
              </a:r>
              <a:r>
                <a:rPr kumimoji="1" lang="zh-CN" altLang="en-US" sz="2000" smtClean="0">
                  <a:ea typeface="楷体" panose="02010609060101010101" pitchFamily="49" charset="-122"/>
                  <a:cs typeface="Times New Roman" panose="02020603050405020304" pitchFamily="18" charset="0"/>
                </a:rPr>
                <a:t>：</a:t>
              </a:r>
              <a:r>
                <a:rPr kumimoji="1" lang="en-US" altLang="zh-CN" sz="2000" i="1" smtClean="0">
                  <a:ea typeface="楷体" panose="02010609060101010101" pitchFamily="49" charset="-122"/>
                  <a:cs typeface="Times New Roman" panose="02020603050405020304" pitchFamily="18" charset="0"/>
                </a:rPr>
                <a:t>n</a:t>
              </a:r>
              <a:r>
                <a:rPr kumimoji="1" lang="en-US" altLang="zh-CN" sz="2000" smtClean="0">
                  <a:ea typeface="楷体" panose="02010609060101010101" pitchFamily="49" charset="-122"/>
                  <a:cs typeface="Times New Roman" panose="02020603050405020304" pitchFamily="18" charset="0"/>
                </a:rPr>
                <a:t>=4</a:t>
              </a:r>
              <a:r>
                <a:rPr kumimoji="1" lang="zh-CN" altLang="en-US" sz="2000" smtClean="0">
                  <a:ea typeface="楷体" panose="02010609060101010101" pitchFamily="49" charset="-122"/>
                  <a:cs typeface="Times New Roman" panose="02020603050405020304" pitchFamily="18" charset="0"/>
                </a:rPr>
                <a:t>，</a:t>
              </a:r>
              <a:r>
                <a:rPr kumimoji="1" lang="en-US" altLang="zh-CN" sz="2000" i="1" smtClean="0">
                  <a:ea typeface="楷体" panose="02010609060101010101" pitchFamily="49" charset="-122"/>
                  <a:cs typeface="Times New Roman" panose="02020603050405020304" pitchFamily="18" charset="0"/>
                </a:rPr>
                <a:t>e</a:t>
              </a:r>
              <a:r>
                <a:rPr kumimoji="1" lang="en-US" altLang="zh-CN" sz="2000" smtClean="0">
                  <a:ea typeface="楷体" panose="02010609060101010101" pitchFamily="49" charset="-122"/>
                  <a:cs typeface="Times New Roman" panose="02020603050405020304" pitchFamily="18" charset="0"/>
                </a:rPr>
                <a:t>=</a:t>
              </a:r>
              <a:r>
                <a:rPr kumimoji="1" lang="en-US" altLang="zh-CN" sz="2000" i="1" smtClean="0">
                  <a:ea typeface="楷体" panose="02010609060101010101" pitchFamily="49" charset="-122"/>
                  <a:cs typeface="Times New Roman" panose="02020603050405020304" pitchFamily="18" charset="0"/>
                </a:rPr>
                <a:t>n</a:t>
              </a:r>
              <a:r>
                <a:rPr kumimoji="1" lang="en-US" altLang="zh-CN" sz="2000" smtClean="0">
                  <a:ea typeface="楷体" panose="02010609060101010101" pitchFamily="49" charset="-122"/>
                  <a:cs typeface="Times New Roman" panose="02020603050405020304" pitchFamily="18" charset="0"/>
                </a:rPr>
                <a:t>(</a:t>
              </a:r>
              <a:r>
                <a:rPr kumimoji="1" lang="en-US" altLang="zh-CN" sz="2000" i="1" smtClean="0">
                  <a:ea typeface="楷体" panose="02010609060101010101" pitchFamily="49" charset="-122"/>
                  <a:cs typeface="Times New Roman" panose="02020603050405020304" pitchFamily="18" charset="0"/>
                </a:rPr>
                <a:t>n</a:t>
              </a:r>
              <a:r>
                <a:rPr kumimoji="1" lang="en-US" altLang="zh-CN" sz="2000" smtClean="0">
                  <a:latin typeface="+mj-ea"/>
                  <a:ea typeface="+mj-ea"/>
                  <a:cs typeface="Times New Roman" panose="02020603050405020304" pitchFamily="18" charset="0"/>
                </a:rPr>
                <a:t>-</a:t>
              </a:r>
              <a:r>
                <a:rPr kumimoji="1" lang="en-US" altLang="zh-CN" sz="2000" smtClean="0">
                  <a:ea typeface="楷体" panose="02010609060101010101" pitchFamily="49" charset="-122"/>
                  <a:cs typeface="Times New Roman" panose="02020603050405020304" pitchFamily="18" charset="0"/>
                </a:rPr>
                <a:t>1</a:t>
              </a:r>
              <a:r>
                <a:rPr kumimoji="1" lang="en-US" altLang="zh-CN" sz="2000" dirty="0" smtClean="0">
                  <a:ea typeface="楷体" panose="02010609060101010101" pitchFamily="49" charset="-122"/>
                  <a:cs typeface="Times New Roman" panose="02020603050405020304" pitchFamily="18" charset="0"/>
                </a:rPr>
                <a:t>)=12</a:t>
              </a:r>
              <a:endParaRPr lang="zh-CN" altLang="en-US" sz="2000" dirty="0"/>
            </a:p>
          </p:txBody>
        </p:sp>
      </p:grpSp>
      <p:sp>
        <p:nvSpPr>
          <p:cNvPr id="38" name="TextBox 37"/>
          <p:cNvSpPr txBox="1"/>
          <p:nvPr/>
        </p:nvSpPr>
        <p:spPr>
          <a:xfrm>
            <a:off x="428596" y="214290"/>
            <a:ext cx="2143140" cy="461665"/>
          </a:xfrm>
          <a:prstGeom prst="rect">
            <a:avLst/>
          </a:prstGeom>
          <a:noFill/>
        </p:spPr>
        <p:txBody>
          <a:bodyPr wrap="square" rtlCol="0">
            <a:spAutoFit/>
          </a:bodyPr>
          <a:lstStyle/>
          <a:p>
            <a:pPr algn="l"/>
            <a:r>
              <a:rPr kumimoji="1" lang="en-US" altLang="zh-CN" smtClean="0">
                <a:solidFill>
                  <a:srgbClr val="FF0000"/>
                </a:solidFill>
                <a:ea typeface="黑体" panose="02010609060101010101" pitchFamily="49" charset="-122"/>
                <a:cs typeface="Times New Roman" panose="02020603050405020304" pitchFamily="18" charset="0"/>
              </a:rPr>
              <a:t>3</a:t>
            </a:r>
            <a:r>
              <a:rPr kumimoji="1" lang="zh-CN" altLang="en-US" smtClean="0">
                <a:solidFill>
                  <a:srgbClr val="FF0000"/>
                </a:solidFill>
                <a:ea typeface="黑体" panose="02010609060101010101" pitchFamily="49" charset="-122"/>
                <a:cs typeface="Times New Roman" panose="02020603050405020304" pitchFamily="18" charset="0"/>
              </a:rPr>
              <a:t>、完全图</a:t>
            </a:r>
            <a:endParaRPr lang="zh-CN" altLang="en-US">
              <a:ea typeface="黑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59">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60392" y="285728"/>
            <a:ext cx="8353425" cy="964367"/>
          </a:xfrm>
          <a:prstGeom prst="rect">
            <a:avLst/>
          </a:prstGeom>
          <a:noFill/>
          <a:ln w="19050" algn="ctr">
            <a:noFill/>
            <a:miter lim="800000"/>
            <a:tailEnd type="none" w="med" len="lg"/>
          </a:ln>
        </p:spPr>
        <p:txBody>
          <a:bodyPr>
            <a:spAutoFit/>
          </a:bodyPr>
          <a:lstStyle/>
          <a:p>
            <a:pPr algn="l" eaLnBrk="1" hangingPunct="1">
              <a:lnSpc>
                <a:spcPts val="3400"/>
              </a:lnSpc>
              <a:spcBef>
                <a:spcPct val="50000"/>
              </a:spcBef>
            </a:pP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   </a:t>
            </a:r>
            <a:r>
              <a:rPr kumimoji="1" lang="en-US" altLang="zh-CN" sz="2800" dirty="0" smtClean="0">
                <a:solidFill>
                  <a:srgbClr val="FF3300"/>
                </a:solidFill>
                <a:ea typeface="楷体" panose="02010609060101010101" pitchFamily="49" charset="-122"/>
                <a:cs typeface="Times New Roman" panose="02020603050405020304" pitchFamily="18" charset="0"/>
              </a:rPr>
              <a:t>【</a:t>
            </a:r>
            <a:r>
              <a:rPr kumimoji="1" lang="zh-CN" altLang="en-US" sz="2800" smtClean="0">
                <a:solidFill>
                  <a:srgbClr val="FF3300"/>
                </a:solidFill>
                <a:ea typeface="楷体" panose="02010609060101010101" pitchFamily="49" charset="-122"/>
                <a:cs typeface="Times New Roman" panose="02020603050405020304" pitchFamily="18" charset="0"/>
              </a:rPr>
              <a:t>例</a:t>
            </a:r>
            <a:r>
              <a:rPr kumimoji="1" lang="en-US" altLang="zh-CN" sz="2800" smtClean="0">
                <a:solidFill>
                  <a:srgbClr val="FF3300"/>
                </a:solidFill>
                <a:ea typeface="楷体" panose="02010609060101010101" pitchFamily="49" charset="-122"/>
                <a:cs typeface="Times New Roman" panose="02020603050405020304" pitchFamily="18" charset="0"/>
              </a:rPr>
              <a:t>8-4】</a:t>
            </a:r>
            <a:r>
              <a:rPr kumimoji="1" lang="en-US" altLang="zh-CN" sz="2800" smtClean="0"/>
              <a:t> </a:t>
            </a:r>
            <a:r>
              <a:rPr kumimoji="1" lang="zh-CN" altLang="en-US" dirty="0" smtClean="0">
                <a:solidFill>
                  <a:srgbClr val="3333FF"/>
                </a:solidFill>
                <a:ea typeface="楷体" panose="02010609060101010101" pitchFamily="49" charset="-122"/>
                <a:cs typeface="Times New Roman" panose="02020603050405020304" pitchFamily="18" charset="0"/>
              </a:rPr>
              <a:t>假设</a:t>
            </a:r>
            <a:r>
              <a:rPr kumimoji="1" lang="zh-CN" altLang="en-US" dirty="0">
                <a:solidFill>
                  <a:srgbClr val="3333FF"/>
                </a:solidFill>
                <a:ea typeface="楷体" panose="02010609060101010101" pitchFamily="49" charset="-122"/>
                <a:cs typeface="Times New Roman" panose="02020603050405020304" pitchFamily="18" charset="0"/>
              </a:rPr>
              <a:t>图</a:t>
            </a:r>
            <a:r>
              <a:rPr kumimoji="1" lang="en-US" altLang="zh-CN" dirty="0">
                <a:solidFill>
                  <a:srgbClr val="3333FF"/>
                </a:solidFill>
                <a:ea typeface="楷体" panose="02010609060101010101" pitchFamily="49" charset="-122"/>
                <a:cs typeface="Times New Roman" panose="02020603050405020304" pitchFamily="18" charset="0"/>
              </a:rPr>
              <a:t>G</a:t>
            </a:r>
            <a:r>
              <a:rPr kumimoji="1" lang="zh-CN" altLang="en-US" dirty="0">
                <a:solidFill>
                  <a:srgbClr val="3333FF"/>
                </a:solidFill>
                <a:ea typeface="楷体" panose="02010609060101010101" pitchFamily="49" charset="-122"/>
                <a:cs typeface="Times New Roman" panose="02020603050405020304" pitchFamily="18" charset="0"/>
              </a:rPr>
              <a:t>采用邻接</a:t>
            </a:r>
            <a:r>
              <a:rPr kumimoji="1" lang="zh-CN" altLang="en-US">
                <a:solidFill>
                  <a:srgbClr val="3333FF"/>
                </a:solidFill>
                <a:ea typeface="楷体" panose="02010609060101010101" pitchFamily="49" charset="-122"/>
                <a:cs typeface="Times New Roman" panose="02020603050405020304" pitchFamily="18" charset="0"/>
              </a:rPr>
              <a:t>表</a:t>
            </a:r>
            <a:r>
              <a:rPr kumimoji="1" lang="zh-CN" altLang="en-US" smtClean="0">
                <a:solidFill>
                  <a:srgbClr val="3333FF"/>
                </a:solidFill>
                <a:ea typeface="楷体" panose="02010609060101010101" pitchFamily="49" charset="-122"/>
                <a:cs typeface="Times New Roman" panose="02020603050405020304" pitchFamily="18" charset="0"/>
              </a:rPr>
              <a:t>存储，设计</a:t>
            </a:r>
            <a:r>
              <a:rPr kumimoji="1" lang="zh-CN" altLang="en-US" dirty="0">
                <a:solidFill>
                  <a:srgbClr val="3333FF"/>
                </a:solidFill>
                <a:ea typeface="楷体" panose="02010609060101010101" pitchFamily="49" charset="-122"/>
                <a:cs typeface="Times New Roman" panose="02020603050405020304" pitchFamily="18" charset="0"/>
              </a:rPr>
              <a:t>一</a:t>
            </a:r>
            <a:r>
              <a:rPr kumimoji="1" lang="zh-CN" altLang="en-US">
                <a:solidFill>
                  <a:srgbClr val="3333FF"/>
                </a:solidFill>
                <a:ea typeface="楷体" panose="02010609060101010101" pitchFamily="49" charset="-122"/>
                <a:cs typeface="Times New Roman" panose="02020603050405020304" pitchFamily="18" charset="0"/>
              </a:rPr>
              <a:t>个</a:t>
            </a:r>
            <a:r>
              <a:rPr kumimoji="1" lang="zh-CN" altLang="en-US" smtClean="0">
                <a:solidFill>
                  <a:srgbClr val="3333FF"/>
                </a:solidFill>
                <a:ea typeface="楷体" panose="02010609060101010101" pitchFamily="49" charset="-122"/>
                <a:cs typeface="Times New Roman" panose="02020603050405020304" pitchFamily="18" charset="0"/>
              </a:rPr>
              <a:t>算法，判断</a:t>
            </a:r>
            <a:r>
              <a:rPr kumimoji="1" lang="zh-CN" altLang="en-US">
                <a:solidFill>
                  <a:srgbClr val="3333FF"/>
                </a:solidFill>
                <a:ea typeface="楷体" panose="02010609060101010101" pitchFamily="49" charset="-122"/>
                <a:cs typeface="Times New Roman" panose="02020603050405020304" pitchFamily="18" charset="0"/>
              </a:rPr>
              <a:t>顶点</a:t>
            </a:r>
            <a:r>
              <a:rPr kumimoji="1" lang="en-US" altLang="zh-CN" i="1" smtClean="0">
                <a:solidFill>
                  <a:srgbClr val="3333FF"/>
                </a:solidFill>
                <a:ea typeface="楷体" panose="02010609060101010101" pitchFamily="49" charset="-122"/>
                <a:cs typeface="Times New Roman" panose="02020603050405020304" pitchFamily="18" charset="0"/>
              </a:rPr>
              <a:t>u</a:t>
            </a:r>
            <a:r>
              <a:rPr kumimoji="1" lang="zh-CN" altLang="en-US" smtClean="0">
                <a:solidFill>
                  <a:srgbClr val="FF00FF"/>
                </a:solidFill>
                <a:ea typeface="楷体" panose="02010609060101010101" pitchFamily="49" charset="-122"/>
                <a:cs typeface="Times New Roman" panose="02020603050405020304" pitchFamily="18" charset="0"/>
                <a:sym typeface="Wingdings" panose="05000000000000000000"/>
              </a:rPr>
              <a:t></a:t>
            </a:r>
            <a:r>
              <a:rPr kumimoji="1" lang="en-US" altLang="zh-CN" i="1" smtClean="0">
                <a:solidFill>
                  <a:srgbClr val="3333FF"/>
                </a:solidFill>
                <a:ea typeface="楷体" panose="02010609060101010101" pitchFamily="49" charset="-122"/>
                <a:cs typeface="Times New Roman" panose="02020603050405020304" pitchFamily="18" charset="0"/>
              </a:rPr>
              <a:t>v</a:t>
            </a:r>
            <a:r>
              <a:rPr kumimoji="1" lang="zh-CN" altLang="en-US" dirty="0">
                <a:solidFill>
                  <a:srgbClr val="3333FF"/>
                </a:solidFill>
                <a:ea typeface="楷体" panose="02010609060101010101" pitchFamily="49" charset="-122"/>
                <a:cs typeface="Times New Roman" panose="02020603050405020304" pitchFamily="18" charset="0"/>
              </a:rPr>
              <a:t>是否有简单路径。</a:t>
            </a:r>
            <a:endParaRPr lang="zh-CN" altLang="en-US" dirty="0">
              <a:solidFill>
                <a:srgbClr val="3333FF"/>
              </a:solidFill>
              <a:ea typeface="楷体" panose="02010609060101010101" pitchFamily="49" charset="-122"/>
              <a:cs typeface="Times New Roman" panose="02020603050405020304" pitchFamily="18" charset="0"/>
            </a:endParaRPr>
          </a:p>
        </p:txBody>
      </p:sp>
      <p:sp>
        <p:nvSpPr>
          <p:cNvPr id="38919" name="Text Box 3"/>
          <p:cNvSpPr txBox="1">
            <a:spLocks noChangeArrowheads="1"/>
          </p:cNvSpPr>
          <p:nvPr/>
        </p:nvSpPr>
        <p:spPr bwMode="auto">
          <a:xfrm>
            <a:off x="360392" y="1928802"/>
            <a:ext cx="8497888" cy="830997"/>
          </a:xfrm>
          <a:prstGeom prst="rect">
            <a:avLst/>
          </a:prstGeom>
          <a:noFill/>
          <a:ln w="19050" algn="ctr">
            <a:noFill/>
            <a:miter lim="800000"/>
            <a:tailEnd type="none" w="med" len="lg"/>
          </a:ln>
        </p:spPr>
        <p:txBody>
          <a:bodyPr>
            <a:spAutoFit/>
          </a:bodyPr>
          <a:lstStyle/>
          <a:p>
            <a:pPr marL="457200" indent="-457200" algn="l" eaLnBrk="1" hangingPunct="1"/>
            <a:r>
              <a:rPr kumimoji="1" lang="zh-CN" altLang="en-US" smtClean="0">
                <a:solidFill>
                  <a:srgbClr val="3333FF"/>
                </a:solidFill>
                <a:ea typeface="楷体" panose="02010609060101010101" pitchFamily="49" charset="-122"/>
                <a:cs typeface="Times New Roman" panose="02020603050405020304" pitchFamily="18" charset="0"/>
                <a:sym typeface="Wingdings" panose="05000000000000000000"/>
              </a:rPr>
              <a:t>  </a:t>
            </a:r>
            <a:r>
              <a:rPr kumimoji="1" lang="zh-CN" altLang="en-US" sz="2200" smtClean="0">
                <a:solidFill>
                  <a:srgbClr val="3333FF"/>
                </a:solidFill>
                <a:ea typeface="楷体" panose="02010609060101010101" pitchFamily="49" charset="-122"/>
                <a:cs typeface="Times New Roman" panose="02020603050405020304" pitchFamily="18" charset="0"/>
                <a:sym typeface="Wingdings" panose="05000000000000000000"/>
              </a:rPr>
              <a:t> </a:t>
            </a:r>
            <a:r>
              <a:rPr kumimoji="1" lang="zh-CN" altLang="en-US" sz="2200" smtClean="0">
                <a:solidFill>
                  <a:srgbClr val="3333FF"/>
                </a:solidFill>
                <a:ea typeface="楷体" panose="02010609060101010101" pitchFamily="49" charset="-122"/>
                <a:cs typeface="Times New Roman" panose="02020603050405020304" pitchFamily="18" charset="0"/>
              </a:rPr>
              <a:t>从</a:t>
            </a:r>
            <a:r>
              <a:rPr kumimoji="1" lang="zh-CN" altLang="en-US" sz="2200" dirty="0">
                <a:solidFill>
                  <a:srgbClr val="3333FF"/>
                </a:solidFill>
                <a:ea typeface="楷体" panose="02010609060101010101" pitchFamily="49" charset="-122"/>
                <a:cs typeface="Times New Roman" panose="02020603050405020304" pitchFamily="18" charset="0"/>
              </a:rPr>
              <a:t>顶点</a:t>
            </a:r>
            <a:r>
              <a:rPr kumimoji="1" lang="en-US" altLang="zh-CN" sz="2200" i="1" dirty="0">
                <a:solidFill>
                  <a:srgbClr val="3333FF"/>
                </a:solidFill>
                <a:ea typeface="楷体" panose="02010609060101010101" pitchFamily="49" charset="-122"/>
                <a:cs typeface="Times New Roman" panose="02020603050405020304" pitchFamily="18" charset="0"/>
              </a:rPr>
              <a:t>u</a:t>
            </a:r>
            <a:r>
              <a:rPr kumimoji="1" lang="zh-CN" altLang="en-US" sz="2200" dirty="0">
                <a:solidFill>
                  <a:srgbClr val="3333FF"/>
                </a:solidFill>
                <a:ea typeface="楷体" panose="02010609060101010101" pitchFamily="49" charset="-122"/>
                <a:cs typeface="Times New Roman" panose="02020603050405020304" pitchFamily="18" charset="0"/>
              </a:rPr>
              <a:t>开始进行</a:t>
            </a:r>
            <a:r>
              <a:rPr kumimoji="1" lang="zh-CN" altLang="en-US" sz="2200">
                <a:solidFill>
                  <a:srgbClr val="3333FF"/>
                </a:solidFill>
                <a:ea typeface="楷体" panose="02010609060101010101" pitchFamily="49" charset="-122"/>
                <a:cs typeface="Times New Roman" panose="02020603050405020304" pitchFamily="18" charset="0"/>
              </a:rPr>
              <a:t>深度</a:t>
            </a:r>
            <a:r>
              <a:rPr kumimoji="1" lang="zh-CN" altLang="en-US" sz="2200" smtClean="0">
                <a:solidFill>
                  <a:srgbClr val="3333FF"/>
                </a:solidFill>
                <a:ea typeface="楷体" panose="02010609060101010101" pitchFamily="49" charset="-122"/>
                <a:cs typeface="Times New Roman" panose="02020603050405020304" pitchFamily="18" charset="0"/>
              </a:rPr>
              <a:t>优先遍历，当</a:t>
            </a:r>
            <a:r>
              <a:rPr kumimoji="1" lang="zh-CN" altLang="en-US" sz="2200" dirty="0">
                <a:solidFill>
                  <a:srgbClr val="3333FF"/>
                </a:solidFill>
                <a:ea typeface="楷体" panose="02010609060101010101" pitchFamily="49" charset="-122"/>
                <a:cs typeface="Times New Roman" panose="02020603050405020304" pitchFamily="18" charset="0"/>
              </a:rPr>
              <a:t>搜索到顶点</a:t>
            </a:r>
            <a:r>
              <a:rPr kumimoji="1" lang="en-US" altLang="zh-CN" sz="2200" i="1" dirty="0">
                <a:solidFill>
                  <a:srgbClr val="3333FF"/>
                </a:solidFill>
                <a:ea typeface="楷体" panose="02010609060101010101" pitchFamily="49" charset="-122"/>
                <a:cs typeface="Times New Roman" panose="02020603050405020304" pitchFamily="18" charset="0"/>
              </a:rPr>
              <a:t>v</a:t>
            </a:r>
            <a:r>
              <a:rPr kumimoji="1" lang="zh-CN" altLang="en-US" sz="2200" dirty="0">
                <a:solidFill>
                  <a:srgbClr val="3333FF"/>
                </a:solidFill>
                <a:ea typeface="楷体" panose="02010609060101010101" pitchFamily="49" charset="-122"/>
                <a:cs typeface="Times New Roman" panose="02020603050405020304" pitchFamily="18" charset="0"/>
              </a:rPr>
              <a:t>时表明从顶点</a:t>
            </a:r>
            <a:r>
              <a:rPr kumimoji="1" lang="en-US" altLang="zh-CN" sz="2200" i="1">
                <a:solidFill>
                  <a:srgbClr val="3333FF"/>
                </a:solidFill>
                <a:ea typeface="楷体" panose="02010609060101010101" pitchFamily="49" charset="-122"/>
                <a:cs typeface="Times New Roman" panose="02020603050405020304" pitchFamily="18" charset="0"/>
              </a:rPr>
              <a:t>u</a:t>
            </a:r>
            <a:r>
              <a:rPr kumimoji="1" lang="zh-CN" altLang="en-US" sz="2200" smtClean="0">
                <a:solidFill>
                  <a:srgbClr val="3333FF"/>
                </a:solidFill>
                <a:ea typeface="楷体" panose="02010609060101010101" pitchFamily="49" charset="-122"/>
                <a:cs typeface="Times New Roman" panose="02020603050405020304" pitchFamily="18" charset="0"/>
              </a:rPr>
              <a:t>到</a:t>
            </a:r>
            <a:r>
              <a:rPr kumimoji="1" lang="en-US" altLang="zh-CN" sz="2200" i="1" smtClean="0">
                <a:solidFill>
                  <a:srgbClr val="3333FF"/>
                </a:solidFill>
                <a:ea typeface="楷体" panose="02010609060101010101" pitchFamily="49" charset="-122"/>
                <a:cs typeface="Times New Roman" panose="02020603050405020304" pitchFamily="18" charset="0"/>
              </a:rPr>
              <a:t>v</a:t>
            </a:r>
            <a:r>
              <a:rPr kumimoji="1" lang="zh-CN" altLang="en-US" sz="2200">
                <a:solidFill>
                  <a:srgbClr val="3333FF"/>
                </a:solidFill>
                <a:ea typeface="楷体" panose="02010609060101010101" pitchFamily="49" charset="-122"/>
                <a:cs typeface="Times New Roman" panose="02020603050405020304" pitchFamily="18" charset="0"/>
              </a:rPr>
              <a:t>有</a:t>
            </a:r>
            <a:r>
              <a:rPr kumimoji="1" lang="zh-CN" altLang="en-US" sz="2200" smtClean="0">
                <a:solidFill>
                  <a:srgbClr val="3333FF"/>
                </a:solidFill>
                <a:ea typeface="楷体" panose="02010609060101010101" pitchFamily="49" charset="-122"/>
                <a:cs typeface="Times New Roman" panose="02020603050405020304" pitchFamily="18" charset="0"/>
              </a:rPr>
              <a:t>路径，即</a:t>
            </a:r>
            <a:r>
              <a:rPr kumimoji="1" lang="zh-CN" altLang="en-US" sz="2200" dirty="0">
                <a:solidFill>
                  <a:srgbClr val="3333FF"/>
                </a:solidFill>
                <a:ea typeface="楷体" panose="02010609060101010101" pitchFamily="49" charset="-122"/>
                <a:cs typeface="Times New Roman" panose="02020603050405020304" pitchFamily="18" charset="0"/>
              </a:rPr>
              <a:t>：</a:t>
            </a:r>
          </a:p>
        </p:txBody>
      </p:sp>
      <p:sp>
        <p:nvSpPr>
          <p:cNvPr id="250895" name="Text Box 15"/>
          <p:cNvSpPr txBox="1">
            <a:spLocks noChangeArrowheads="1"/>
          </p:cNvSpPr>
          <p:nvPr/>
        </p:nvSpPr>
        <p:spPr bwMode="auto">
          <a:xfrm>
            <a:off x="431830" y="4643446"/>
            <a:ext cx="8280400" cy="769441"/>
          </a:xfrm>
          <a:prstGeom prst="rect">
            <a:avLst/>
          </a:prstGeom>
          <a:noFill/>
          <a:ln w="19050" algn="ctr">
            <a:noFill/>
            <a:miter lim="800000"/>
            <a:tailEnd type="none" w="med" len="lg"/>
          </a:ln>
        </p:spPr>
        <p:txBody>
          <a:bodyPr>
            <a:spAutoFit/>
          </a:bodyPr>
          <a:lstStyle/>
          <a:p>
            <a:pPr marL="457200" indent="-457200" algn="l" eaLnBrk="1" hangingPunct="1">
              <a:spcBef>
                <a:spcPct val="50000"/>
              </a:spcBef>
            </a:pPr>
            <a:r>
              <a:rPr lang="zh-CN" altLang="en-US" sz="2200" smtClean="0">
                <a:solidFill>
                  <a:srgbClr val="3333FF"/>
                </a:solidFill>
                <a:ea typeface="楷体" panose="02010609060101010101" pitchFamily="49" charset="-122"/>
                <a:cs typeface="Times New Roman" panose="02020603050405020304" pitchFamily="18" charset="0"/>
                <a:sym typeface="Wingdings" panose="05000000000000000000"/>
              </a:rPr>
              <a:t>   </a:t>
            </a:r>
            <a:r>
              <a:rPr lang="zh-CN" altLang="en-US" sz="2200" smtClean="0">
                <a:solidFill>
                  <a:srgbClr val="3333FF"/>
                </a:solidFill>
                <a:ea typeface="楷体" panose="02010609060101010101" pitchFamily="49" charset="-122"/>
                <a:cs typeface="Times New Roman" panose="02020603050405020304" pitchFamily="18" charset="0"/>
              </a:rPr>
              <a:t>用</a:t>
            </a:r>
            <a:r>
              <a:rPr lang="zh-CN" altLang="en-US" sz="2200" dirty="0">
                <a:solidFill>
                  <a:srgbClr val="3333FF"/>
                </a:solidFill>
                <a:ea typeface="楷体" panose="02010609060101010101" pitchFamily="49" charset="-122"/>
                <a:cs typeface="Times New Roman" panose="02020603050405020304" pitchFamily="18" charset="0"/>
              </a:rPr>
              <a:t>形参</a:t>
            </a:r>
            <a:r>
              <a:rPr lang="en-US" altLang="zh-CN" sz="2200" dirty="0">
                <a:solidFill>
                  <a:srgbClr val="FF00FF"/>
                </a:solidFill>
                <a:ea typeface="楷体" panose="02010609060101010101" pitchFamily="49" charset="-122"/>
                <a:cs typeface="Times New Roman" panose="02020603050405020304" pitchFamily="18" charset="0"/>
              </a:rPr>
              <a:t>has</a:t>
            </a:r>
            <a:r>
              <a:rPr lang="zh-CN" altLang="en-US" sz="2200" dirty="0">
                <a:solidFill>
                  <a:srgbClr val="3333FF"/>
                </a:solidFill>
                <a:ea typeface="楷体" panose="02010609060101010101" pitchFamily="49" charset="-122"/>
                <a:cs typeface="Times New Roman" panose="02020603050405020304" pitchFamily="18" charset="0"/>
              </a:rPr>
              <a:t>（调用时其初值置为</a:t>
            </a:r>
            <a:r>
              <a:rPr lang="en-US" altLang="zh-CN" sz="2200" dirty="0">
                <a:solidFill>
                  <a:srgbClr val="3333FF"/>
                </a:solidFill>
                <a:ea typeface="楷体" panose="02010609060101010101" pitchFamily="49" charset="-122"/>
                <a:cs typeface="Times New Roman" panose="02020603050405020304" pitchFamily="18" charset="0"/>
              </a:rPr>
              <a:t>false</a:t>
            </a:r>
            <a:r>
              <a:rPr lang="zh-CN" altLang="en-US" sz="2200" dirty="0">
                <a:solidFill>
                  <a:srgbClr val="3333FF"/>
                </a:solidFill>
                <a:ea typeface="楷体" panose="02010609060101010101" pitchFamily="49" charset="-122"/>
                <a:cs typeface="Times New Roman" panose="02020603050405020304" pitchFamily="18" charset="0"/>
              </a:rPr>
              <a:t>）表示顶点</a:t>
            </a:r>
            <a:r>
              <a:rPr lang="en-US" altLang="zh-CN" sz="2200" i="1" dirty="0" err="1">
                <a:solidFill>
                  <a:srgbClr val="3333FF"/>
                </a:solidFill>
                <a:ea typeface="楷体" panose="02010609060101010101" pitchFamily="49" charset="-122"/>
                <a:cs typeface="Times New Roman" panose="02020603050405020304" pitchFamily="18" charset="0"/>
              </a:rPr>
              <a:t>u</a:t>
            </a:r>
            <a:r>
              <a:rPr lang="en-US" altLang="zh-CN" sz="2200" dirty="0" err="1">
                <a:solidFill>
                  <a:srgbClr val="3333FF"/>
                </a:solidFill>
                <a:ea typeface="楷体" panose="02010609060101010101" pitchFamily="49" charset="-122"/>
                <a:cs typeface="Times New Roman" panose="02020603050405020304" pitchFamily="18" charset="0"/>
                <a:sym typeface="Symbol" panose="05050102010706020507" pitchFamily="18" charset="2"/>
              </a:rPr>
              <a:t></a:t>
            </a:r>
            <a:r>
              <a:rPr lang="en-US" altLang="zh-CN" sz="2200" i="1" dirty="0" err="1">
                <a:solidFill>
                  <a:srgbClr val="3333FF"/>
                </a:solidFill>
                <a:ea typeface="楷体" panose="02010609060101010101" pitchFamily="49" charset="-122"/>
                <a:cs typeface="Times New Roman" panose="02020603050405020304" pitchFamily="18" charset="0"/>
                <a:sym typeface="Symbol" panose="05050102010706020507" pitchFamily="18" charset="2"/>
              </a:rPr>
              <a:t>v</a:t>
            </a:r>
            <a:r>
              <a:rPr lang="zh-CN" altLang="en-US" sz="2200" dirty="0">
                <a:solidFill>
                  <a:srgbClr val="3333FF"/>
                </a:solidFill>
                <a:ea typeface="楷体" panose="02010609060101010101" pitchFamily="49" charset="-122"/>
                <a:cs typeface="Times New Roman" panose="02020603050405020304" pitchFamily="18" charset="0"/>
                <a:sym typeface="Symbol" panose="05050102010706020507" pitchFamily="18" charset="2"/>
              </a:rPr>
              <a:t>是否有路径。</a:t>
            </a:r>
          </a:p>
        </p:txBody>
      </p:sp>
      <p:sp>
        <p:nvSpPr>
          <p:cNvPr id="18" name="椭圆 17"/>
          <p:cNvSpPr/>
          <p:nvPr/>
        </p:nvSpPr>
        <p:spPr bwMode="auto">
          <a:xfrm>
            <a:off x="2217780" y="3000372"/>
            <a:ext cx="571504" cy="500066"/>
          </a:xfrm>
          <a:prstGeom prst="ellipse">
            <a:avLst/>
          </a:prstGeom>
          <a:solidFill>
            <a:srgbClr val="FF9900"/>
          </a:solidFill>
          <a:ln w="9525" cap="flat" cmpd="sng" algn="ctr">
            <a:solidFill>
              <a:schemeClr val="tx1"/>
            </a:solidFill>
            <a:prstDash val="solid"/>
            <a:round/>
            <a:headEnd type="none" w="med" len="med"/>
            <a:tailEnd type="none" w="med" len="med"/>
          </a:ln>
          <a:effectLst>
            <a:glow rad="101600">
              <a:schemeClr val="accent2">
                <a:satMod val="175000"/>
                <a:alpha val="40000"/>
              </a:schemeClr>
            </a:glow>
          </a:effectLst>
        </p:spPr>
        <p:txBody>
          <a:bodyPr vert="horz" wrap="square" lIns="91440" tIns="45720" rIns="91440" bIns="45720" numCol="1" rtlCol="0" anchor="t" anchorCtr="0" compatLnSpc="1"/>
          <a:lstStyle/>
          <a:p>
            <a:pPr marL="0" marR="0" indent="0" algn="ctr" defTabSz="914400" rtl="0" eaLnBrk="1" fontAlgn="base" latinLnBrk="0" hangingPunct="1">
              <a:lnSpc>
                <a:spcPts val="2000"/>
              </a:lnSpc>
              <a:spcBef>
                <a:spcPct val="0"/>
              </a:spcBef>
              <a:spcAft>
                <a:spcPct val="0"/>
              </a:spcAft>
              <a:buClrTx/>
              <a:buSzTx/>
              <a:buFontTx/>
              <a:buNone/>
            </a:pPr>
            <a:r>
              <a:rPr kumimoji="0" lang="en-US" altLang="zh-CN" sz="2000" b="1" i="1" u="none" strike="noStrike" cap="none" normalizeH="0" baseline="0" dirty="0" smtClean="0">
                <a:ln>
                  <a:noFill/>
                </a:ln>
                <a:solidFill>
                  <a:srgbClr val="0033CC"/>
                </a:solidFill>
                <a:effectLst/>
                <a:latin typeface="Times New Roman" panose="02020603050405020304" pitchFamily="18" charset="0"/>
                <a:ea typeface="楷体_GB2312" pitchFamily="49" charset="-122"/>
              </a:rPr>
              <a:t>u</a:t>
            </a:r>
            <a:endParaRPr kumimoji="0" lang="zh-CN" altLang="en-US" sz="2000" b="1" i="1" u="none" strike="noStrike" cap="none" normalizeH="0" baseline="0" dirty="0" smtClean="0">
              <a:ln>
                <a:noFill/>
              </a:ln>
              <a:solidFill>
                <a:srgbClr val="0033CC"/>
              </a:solidFill>
              <a:effectLst/>
              <a:latin typeface="Times New Roman" panose="02020603050405020304" pitchFamily="18" charset="0"/>
              <a:ea typeface="楷体_GB2312" pitchFamily="49" charset="-122"/>
            </a:endParaRPr>
          </a:p>
        </p:txBody>
      </p:sp>
      <p:grpSp>
        <p:nvGrpSpPr>
          <p:cNvPr id="27" name="组合 26"/>
          <p:cNvGrpSpPr/>
          <p:nvPr/>
        </p:nvGrpSpPr>
        <p:grpSpPr>
          <a:xfrm>
            <a:off x="2825856" y="2989083"/>
            <a:ext cx="1117725" cy="500066"/>
            <a:chOff x="2825856" y="2846207"/>
            <a:chExt cx="1117725" cy="500066"/>
          </a:xfrm>
        </p:grpSpPr>
        <p:cxnSp>
          <p:nvCxnSpPr>
            <p:cNvPr id="20" name="直接箭头连接符 19"/>
            <p:cNvCxnSpPr/>
            <p:nvPr/>
          </p:nvCxnSpPr>
          <p:spPr bwMode="auto">
            <a:xfrm flipV="1">
              <a:off x="2825856" y="3097210"/>
              <a:ext cx="571504" cy="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21" name="椭圆 20"/>
            <p:cNvSpPr/>
            <p:nvPr/>
          </p:nvSpPr>
          <p:spPr bwMode="auto">
            <a:xfrm>
              <a:off x="3372077" y="2846207"/>
              <a:ext cx="571504" cy="500066"/>
            </a:xfrm>
            <a:prstGeom prst="ellipse">
              <a:avLst/>
            </a:prstGeom>
            <a:solidFill>
              <a:srgbClr val="FF9900"/>
            </a:solidFill>
            <a:ln w="9525" cap="flat" cmpd="sng" algn="ctr">
              <a:solidFill>
                <a:schemeClr val="tx1"/>
              </a:solidFill>
              <a:prstDash val="solid"/>
              <a:round/>
              <a:headEnd type="none" w="med" len="med"/>
              <a:tailEnd type="none" w="med" len="med"/>
            </a:ln>
            <a:effectLst>
              <a:glow rad="101600">
                <a:schemeClr val="accent2">
                  <a:satMod val="175000"/>
                  <a:alpha val="40000"/>
                </a:schemeClr>
              </a:glow>
            </a:effectLst>
          </p:spPr>
          <p:txBody>
            <a:bodyPr vert="horz" wrap="square" lIns="0" tIns="45720" rIns="0" bIns="45720" numCol="1" rtlCol="0" anchor="t" anchorCtr="0" compatLnSpc="1"/>
            <a:lstStyle/>
            <a:p>
              <a:pPr marL="0" marR="0" indent="0" algn="ctr" defTabSz="914400" rtl="0" eaLnBrk="1" fontAlgn="base" latinLnBrk="0" hangingPunct="1">
                <a:lnSpc>
                  <a:spcPts val="2000"/>
                </a:lnSpc>
                <a:spcBef>
                  <a:spcPct val="0"/>
                </a:spcBef>
                <a:spcAft>
                  <a:spcPct val="0"/>
                </a:spcAft>
                <a:buClrTx/>
                <a:buSzTx/>
                <a:buFontTx/>
                <a:buNone/>
              </a:pPr>
              <a:r>
                <a:rPr kumimoji="0" lang="en-US" altLang="zh-CN" sz="2000" b="1" i="1" u="none" strike="noStrike" cap="none" normalizeH="0" baseline="0" dirty="0" err="1" smtClean="0">
                  <a:ln>
                    <a:noFill/>
                  </a:ln>
                  <a:solidFill>
                    <a:srgbClr val="0033CC"/>
                  </a:solidFill>
                  <a:effectLst/>
                  <a:latin typeface="Times New Roman" panose="02020603050405020304" pitchFamily="18" charset="0"/>
                  <a:ea typeface="楷体_GB2312" pitchFamily="49" charset="-122"/>
                </a:rPr>
                <a:t>u</a:t>
              </a:r>
              <a:r>
                <a:rPr kumimoji="0" lang="en-US" altLang="zh-CN" sz="2000" b="1" u="none" strike="noStrike" cap="none" normalizeH="0" baseline="-25000" dirty="0" err="1" smtClean="0">
                  <a:ln>
                    <a:noFill/>
                  </a:ln>
                  <a:solidFill>
                    <a:srgbClr val="0033CC"/>
                  </a:solidFill>
                  <a:effectLst/>
                  <a:latin typeface="Times New Roman" panose="02020603050405020304" pitchFamily="18" charset="0"/>
                  <a:ea typeface="楷体_GB2312" pitchFamily="49" charset="-122"/>
                </a:rPr>
                <a:t>1</a:t>
              </a:r>
              <a:endParaRPr kumimoji="0" lang="zh-CN" altLang="en-US" sz="2000" b="1" u="none" strike="noStrike" cap="none" normalizeH="0" baseline="-25000" dirty="0" smtClean="0">
                <a:ln>
                  <a:noFill/>
                </a:ln>
                <a:solidFill>
                  <a:srgbClr val="0033CC"/>
                </a:solidFill>
                <a:effectLst/>
                <a:latin typeface="Times New Roman" panose="02020603050405020304" pitchFamily="18" charset="0"/>
                <a:ea typeface="楷体_GB2312" pitchFamily="49" charset="-122"/>
              </a:endParaRPr>
            </a:p>
          </p:txBody>
        </p:sp>
      </p:grpSp>
      <p:grpSp>
        <p:nvGrpSpPr>
          <p:cNvPr id="3" name="组合 27"/>
          <p:cNvGrpSpPr/>
          <p:nvPr/>
        </p:nvGrpSpPr>
        <p:grpSpPr>
          <a:xfrm>
            <a:off x="3969863" y="3000372"/>
            <a:ext cx="1154297" cy="500066"/>
            <a:chOff x="3895191" y="3500438"/>
            <a:chExt cx="1154297" cy="500066"/>
          </a:xfrm>
        </p:grpSpPr>
        <p:cxnSp>
          <p:nvCxnSpPr>
            <p:cNvPr id="22" name="直接箭头连接符 21"/>
            <p:cNvCxnSpPr/>
            <p:nvPr/>
          </p:nvCxnSpPr>
          <p:spPr bwMode="auto">
            <a:xfrm flipV="1">
              <a:off x="3895191" y="3726041"/>
              <a:ext cx="571504" cy="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23" name="椭圆 22"/>
            <p:cNvSpPr/>
            <p:nvPr/>
          </p:nvSpPr>
          <p:spPr bwMode="auto">
            <a:xfrm>
              <a:off x="4477984" y="3500438"/>
              <a:ext cx="571504" cy="500066"/>
            </a:xfrm>
            <a:prstGeom prst="ellipse">
              <a:avLst/>
            </a:prstGeom>
            <a:solidFill>
              <a:srgbClr val="FF9900"/>
            </a:solidFill>
            <a:ln w="9525" cap="flat" cmpd="sng" algn="ctr">
              <a:solidFill>
                <a:schemeClr val="tx1"/>
              </a:solidFill>
              <a:prstDash val="solid"/>
              <a:round/>
              <a:headEnd type="none" w="med" len="med"/>
              <a:tailEnd type="none" w="med" len="med"/>
            </a:ln>
            <a:effectLst>
              <a:glow rad="101600">
                <a:schemeClr val="accent2">
                  <a:satMod val="175000"/>
                  <a:alpha val="40000"/>
                </a:schemeClr>
              </a:glow>
            </a:effectLst>
          </p:spPr>
          <p:txBody>
            <a:bodyPr vert="horz" wrap="square" lIns="0" tIns="45720" rIns="0" bIns="45720" numCol="1" rtlCol="0" anchor="t" anchorCtr="0" compatLnSpc="1"/>
            <a:lstStyle/>
            <a:p>
              <a:pPr marL="0" marR="0" indent="0" algn="ctr" defTabSz="914400" rtl="0" eaLnBrk="1" fontAlgn="base" latinLnBrk="0" hangingPunct="1">
                <a:lnSpc>
                  <a:spcPts val="2000"/>
                </a:lnSpc>
                <a:spcBef>
                  <a:spcPct val="0"/>
                </a:spcBef>
                <a:spcAft>
                  <a:spcPct val="0"/>
                </a:spcAft>
                <a:buClrTx/>
                <a:buSzTx/>
                <a:buFontTx/>
                <a:buNone/>
              </a:pPr>
              <a:r>
                <a:rPr kumimoji="0" lang="en-US" altLang="zh-CN" sz="2000" b="1" i="1" u="none" strike="noStrike" cap="none" normalizeH="0" baseline="0" dirty="0" err="1" smtClean="0">
                  <a:ln>
                    <a:noFill/>
                  </a:ln>
                  <a:solidFill>
                    <a:srgbClr val="0033CC"/>
                  </a:solidFill>
                  <a:effectLst/>
                  <a:latin typeface="Times New Roman" panose="02020603050405020304" pitchFamily="18" charset="0"/>
                  <a:ea typeface="楷体_GB2312" pitchFamily="49" charset="-122"/>
                </a:rPr>
                <a:t>u</a:t>
              </a:r>
              <a:r>
                <a:rPr lang="en-US" altLang="zh-CN" sz="2000" i="1" baseline="-25000" dirty="0" err="1" smtClean="0"/>
                <a:t>2</a:t>
              </a:r>
              <a:endParaRPr kumimoji="0" lang="zh-CN" altLang="en-US" sz="2000" b="1" u="none" strike="noStrike" cap="none" normalizeH="0" baseline="-25000" dirty="0" smtClean="0">
                <a:ln>
                  <a:noFill/>
                </a:ln>
                <a:solidFill>
                  <a:srgbClr val="0033CC"/>
                </a:solidFill>
                <a:effectLst/>
                <a:latin typeface="Times New Roman" panose="02020603050405020304" pitchFamily="18" charset="0"/>
                <a:ea typeface="楷体_GB2312" pitchFamily="49" charset="-122"/>
              </a:endParaRPr>
            </a:p>
          </p:txBody>
        </p:sp>
      </p:grpSp>
      <p:grpSp>
        <p:nvGrpSpPr>
          <p:cNvPr id="4" name="组合 28"/>
          <p:cNvGrpSpPr/>
          <p:nvPr/>
        </p:nvGrpSpPr>
        <p:grpSpPr>
          <a:xfrm>
            <a:off x="5135449" y="2902652"/>
            <a:ext cx="1154298" cy="457200"/>
            <a:chOff x="5060777" y="3402718"/>
            <a:chExt cx="1154298" cy="457200"/>
          </a:xfrm>
        </p:grpSpPr>
        <p:sp>
          <p:nvSpPr>
            <p:cNvPr id="38929" name="Text Box 14"/>
            <p:cNvSpPr txBox="1">
              <a:spLocks noChangeArrowheads="1"/>
            </p:cNvSpPr>
            <p:nvPr/>
          </p:nvSpPr>
          <p:spPr bwMode="auto">
            <a:xfrm>
              <a:off x="5643570" y="3402718"/>
              <a:ext cx="571505" cy="457200"/>
            </a:xfrm>
            <a:prstGeom prst="rect">
              <a:avLst/>
            </a:prstGeom>
            <a:noFill/>
            <a:ln w="19050" algn="ctr">
              <a:noFill/>
              <a:miter lim="800000"/>
              <a:tailEnd type="none" w="med" len="lg"/>
            </a:ln>
          </p:spPr>
          <p:txBody>
            <a:bodyPr wrap="square">
              <a:spAutoFit/>
            </a:bodyPr>
            <a:lstStyle/>
            <a:p>
              <a:pPr eaLnBrk="1" hangingPunct="1">
                <a:spcBef>
                  <a:spcPct val="50000"/>
                </a:spcBef>
              </a:pPr>
              <a:r>
                <a:rPr lang="en-US" altLang="zh-CN" dirty="0">
                  <a:solidFill>
                    <a:srgbClr val="3333FF"/>
                  </a:solidFill>
                  <a:cs typeface="Times New Roman" panose="02020603050405020304" pitchFamily="18" charset="0"/>
                </a:rPr>
                <a:t>…</a:t>
              </a:r>
            </a:p>
          </p:txBody>
        </p:sp>
        <p:cxnSp>
          <p:nvCxnSpPr>
            <p:cNvPr id="24" name="直接箭头连接符 23"/>
            <p:cNvCxnSpPr/>
            <p:nvPr/>
          </p:nvCxnSpPr>
          <p:spPr bwMode="auto">
            <a:xfrm flipV="1">
              <a:off x="5060777" y="3726041"/>
              <a:ext cx="571504" cy="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grpSp>
      <p:grpSp>
        <p:nvGrpSpPr>
          <p:cNvPr id="5" name="组合 29"/>
          <p:cNvGrpSpPr/>
          <p:nvPr/>
        </p:nvGrpSpPr>
        <p:grpSpPr>
          <a:xfrm>
            <a:off x="6349895" y="3000372"/>
            <a:ext cx="1154297" cy="500066"/>
            <a:chOff x="6275223" y="3500438"/>
            <a:chExt cx="1154297" cy="500066"/>
          </a:xfrm>
        </p:grpSpPr>
        <p:cxnSp>
          <p:nvCxnSpPr>
            <p:cNvPr id="25" name="直接箭头连接符 24"/>
            <p:cNvCxnSpPr/>
            <p:nvPr/>
          </p:nvCxnSpPr>
          <p:spPr bwMode="auto">
            <a:xfrm flipV="1">
              <a:off x="6275223" y="3726041"/>
              <a:ext cx="571504" cy="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26" name="椭圆 25"/>
            <p:cNvSpPr/>
            <p:nvPr/>
          </p:nvSpPr>
          <p:spPr bwMode="auto">
            <a:xfrm>
              <a:off x="6858016" y="3500438"/>
              <a:ext cx="571504" cy="500066"/>
            </a:xfrm>
            <a:prstGeom prst="ellipse">
              <a:avLst/>
            </a:prstGeom>
            <a:solidFill>
              <a:srgbClr val="FF9900"/>
            </a:solidFill>
            <a:ln w="9525" cap="flat" cmpd="sng" algn="ctr">
              <a:solidFill>
                <a:schemeClr val="tx1"/>
              </a:solidFill>
              <a:prstDash val="solid"/>
              <a:round/>
              <a:headEnd type="none" w="med" len="med"/>
              <a:tailEnd type="none" w="med" len="med"/>
            </a:ln>
            <a:effectLst>
              <a:glow rad="101600">
                <a:schemeClr val="accent2">
                  <a:satMod val="175000"/>
                  <a:alpha val="40000"/>
                </a:schemeClr>
              </a:glow>
            </a:effectLst>
          </p:spPr>
          <p:txBody>
            <a:bodyPr vert="horz" wrap="square" lIns="0" tIns="45720" rIns="0" bIns="45720" numCol="1" rtlCol="0" anchor="t" anchorCtr="0" compatLnSpc="1"/>
            <a:lstStyle/>
            <a:p>
              <a:pPr marL="0" marR="0" indent="0" algn="ctr" defTabSz="914400" rtl="0" eaLnBrk="1" fontAlgn="base" latinLnBrk="0" hangingPunct="1">
                <a:lnSpc>
                  <a:spcPts val="2000"/>
                </a:lnSpc>
                <a:spcBef>
                  <a:spcPct val="0"/>
                </a:spcBef>
                <a:spcAft>
                  <a:spcPct val="0"/>
                </a:spcAft>
                <a:buClrTx/>
                <a:buSzTx/>
                <a:buFontTx/>
                <a:buNone/>
              </a:pPr>
              <a:r>
                <a:rPr kumimoji="0" lang="en-US" altLang="zh-CN" sz="2000" b="1" i="1" u="none" strike="noStrike" cap="none" normalizeH="0" baseline="0" dirty="0" smtClean="0">
                  <a:ln>
                    <a:noFill/>
                  </a:ln>
                  <a:solidFill>
                    <a:srgbClr val="0033CC"/>
                  </a:solidFill>
                  <a:effectLst/>
                  <a:latin typeface="Times New Roman" panose="02020603050405020304" pitchFamily="18" charset="0"/>
                  <a:ea typeface="楷体_GB2312" pitchFamily="49" charset="-122"/>
                </a:rPr>
                <a:t>v</a:t>
              </a:r>
              <a:endParaRPr kumimoji="0" lang="zh-CN" altLang="en-US" sz="2000" b="1" u="none" strike="noStrike" cap="none" normalizeH="0" baseline="-25000" dirty="0" smtClean="0">
                <a:ln>
                  <a:noFill/>
                </a:ln>
                <a:solidFill>
                  <a:srgbClr val="0033CC"/>
                </a:solidFill>
                <a:effectLst/>
                <a:latin typeface="Times New Roman" panose="02020603050405020304" pitchFamily="18" charset="0"/>
                <a:ea typeface="楷体_GB2312" pitchFamily="49" charset="-122"/>
              </a:endParaRPr>
            </a:p>
          </p:txBody>
        </p:sp>
      </p:grpSp>
      <p:grpSp>
        <p:nvGrpSpPr>
          <p:cNvPr id="6" name="组合 32"/>
          <p:cNvGrpSpPr/>
          <p:nvPr/>
        </p:nvGrpSpPr>
        <p:grpSpPr>
          <a:xfrm>
            <a:off x="2289218" y="3643314"/>
            <a:ext cx="5143536" cy="685862"/>
            <a:chOff x="2214546" y="4143380"/>
            <a:chExt cx="5143536" cy="685862"/>
          </a:xfrm>
        </p:grpSpPr>
        <p:sp>
          <p:nvSpPr>
            <p:cNvPr id="31" name="右箭头 30"/>
            <p:cNvSpPr/>
            <p:nvPr/>
          </p:nvSpPr>
          <p:spPr bwMode="auto">
            <a:xfrm>
              <a:off x="2214546" y="4143380"/>
              <a:ext cx="5143536" cy="214314"/>
            </a:xfrm>
            <a:prstGeom prst="righ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sp>
          <p:nvSpPr>
            <p:cNvPr id="32" name="TextBox 31"/>
            <p:cNvSpPr txBox="1"/>
            <p:nvPr/>
          </p:nvSpPr>
          <p:spPr>
            <a:xfrm>
              <a:off x="3500430" y="4429132"/>
              <a:ext cx="2500330" cy="400110"/>
            </a:xfrm>
            <a:prstGeom prst="rect">
              <a:avLst/>
            </a:prstGeom>
            <a:noFill/>
          </p:spPr>
          <p:txBody>
            <a:bodyPr wrap="square" rtlCol="0">
              <a:spAutoFit/>
            </a:bodyPr>
            <a:lstStyle/>
            <a:p>
              <a:pPr algn="ctr"/>
              <a:r>
                <a:rPr kumimoji="1" lang="zh-CN" altLang="en-US" sz="2000" smtClean="0">
                  <a:solidFill>
                    <a:srgbClr val="3333FF"/>
                  </a:solidFill>
                  <a:ea typeface="楷体" panose="02010609060101010101" pitchFamily="49" charset="-122"/>
                  <a:cs typeface="Times New Roman" panose="02020603050405020304" pitchFamily="18" charset="0"/>
                </a:rPr>
                <a:t>深度优先遍历过程</a:t>
              </a:r>
              <a:endParaRPr lang="zh-CN" altLang="en-US" sz="2000" dirty="0"/>
            </a:p>
          </p:txBody>
        </p:sp>
      </p:grpSp>
      <p:sp>
        <p:nvSpPr>
          <p:cNvPr id="28" name="TextBox 27"/>
          <p:cNvSpPr txBox="1"/>
          <p:nvPr/>
        </p:nvSpPr>
        <p:spPr>
          <a:xfrm>
            <a:off x="500034" y="1357298"/>
            <a:ext cx="1571636" cy="461665"/>
          </a:xfrm>
          <a:prstGeom prst="rect">
            <a:avLst/>
          </a:prstGeom>
          <a:noFill/>
        </p:spPr>
        <p:txBody>
          <a:bodyPr wrap="square" rtlCol="0">
            <a:spAutoFit/>
          </a:bodyPr>
          <a:lstStyle/>
          <a:p>
            <a:pPr algn="l"/>
            <a:r>
              <a:rPr lang="zh-CN" altLang="en-US" smtClean="0">
                <a:solidFill>
                  <a:srgbClr val="FF0000"/>
                </a:solidFill>
                <a:latin typeface="黑体" panose="02010609060101010101" pitchFamily="49" charset="-122"/>
                <a:ea typeface="黑体" panose="02010609060101010101" pitchFamily="49" charset="-122"/>
              </a:rPr>
              <a:t>求解思路</a:t>
            </a:r>
            <a:endParaRPr lang="zh-CN" altLang="en-US">
              <a:solidFill>
                <a:srgbClr val="FF0000"/>
              </a:solidFill>
              <a:latin typeface="黑体" panose="02010609060101010101" pitchFamily="49" charset="-122"/>
              <a:ea typeface="黑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70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strips(downRight)">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strips(downRigh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strips(downRigh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strips(downRight)">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strips(downRight)">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08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p:bldP spid="250895" grpId="0"/>
      <p:bldP spid="18"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2" name="Text Box 4"/>
          <p:cNvSpPr txBox="1">
            <a:spLocks noChangeArrowheads="1"/>
          </p:cNvSpPr>
          <p:nvPr/>
        </p:nvSpPr>
        <p:spPr bwMode="auto">
          <a:xfrm>
            <a:off x="323850" y="333375"/>
            <a:ext cx="8569325" cy="4968875"/>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ExistPath</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AGraph</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u</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v</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bool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&amp;has)</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//has</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到</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是否</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初值</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false</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visited[u</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置已访问标记</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u==v</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找到了一条路径</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has=true;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has</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为</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true</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并结束算法</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return;</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的第一个相邻点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w=p-&gt;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为顶点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的相邻顶点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(visited[w]==0)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若</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未</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访问</a:t>
            </a:r>
            <a:r>
              <a:rPr kumimoji="1"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递归</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访问它</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ExistPath</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has</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的下一个相邻点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grpSp>
        <p:nvGrpSpPr>
          <p:cNvPr id="2" name="组合 6"/>
          <p:cNvGrpSpPr/>
          <p:nvPr/>
        </p:nvGrpSpPr>
        <p:grpSpPr>
          <a:xfrm>
            <a:off x="571472" y="2857496"/>
            <a:ext cx="7848600" cy="3252499"/>
            <a:chOff x="795366" y="2840049"/>
            <a:chExt cx="7848600" cy="3252499"/>
          </a:xfrm>
        </p:grpSpPr>
        <p:sp>
          <p:nvSpPr>
            <p:cNvPr id="242693" name="Rectangle 5"/>
            <p:cNvSpPr>
              <a:spLocks noChangeArrowheads="1"/>
            </p:cNvSpPr>
            <p:nvPr/>
          </p:nvSpPr>
          <p:spPr bwMode="auto">
            <a:xfrm>
              <a:off x="795366" y="2840049"/>
              <a:ext cx="7848600" cy="2232025"/>
            </a:xfrm>
            <a:prstGeom prst="rect">
              <a:avLst/>
            </a:prstGeom>
            <a:solidFill>
              <a:schemeClr val="accent1">
                <a:alpha val="0"/>
              </a:schemeClr>
            </a:solidFill>
            <a:ln w="57150" algn="ctr">
              <a:solidFill>
                <a:srgbClr val="FF00FF"/>
              </a:solidFill>
              <a:prstDash val="sysDot"/>
              <a:miter lim="800000"/>
              <a:tailEnd type="none" w="med" len="lg"/>
            </a:ln>
            <a:effectLst/>
          </p:spPr>
          <p:txBody>
            <a:bodyPr wrap="none" anchor="ctr"/>
            <a:lstStyle/>
            <a:p>
              <a:endParaRPr lang="zh-CN" altLang="en-US"/>
            </a:p>
          </p:txBody>
        </p:sp>
        <p:cxnSp>
          <p:nvCxnSpPr>
            <p:cNvPr id="5" name="直接箭头连接符 4"/>
            <p:cNvCxnSpPr>
              <a:endCxn id="242693" idx="2"/>
            </p:cNvCxnSpPr>
            <p:nvPr/>
          </p:nvCxnSpPr>
          <p:spPr bwMode="auto">
            <a:xfrm rot="5400000" flipH="1" flipV="1">
              <a:off x="4433914" y="5357826"/>
              <a:ext cx="571504" cy="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6" name="TextBox 5"/>
            <p:cNvSpPr txBox="1"/>
            <p:nvPr/>
          </p:nvSpPr>
          <p:spPr>
            <a:xfrm>
              <a:off x="3714744" y="5692438"/>
              <a:ext cx="2000264" cy="400110"/>
            </a:xfrm>
            <a:prstGeom prst="rect">
              <a:avLst/>
            </a:prstGeom>
            <a:noFill/>
          </p:spPr>
          <p:txBody>
            <a:bodyPr wrap="square" rtlCol="0">
              <a:spAutoFit/>
            </a:bodyPr>
            <a:lstStyle/>
            <a:p>
              <a:pPr algn="ctr"/>
              <a:r>
                <a:rPr kumimoji="1" lang="zh-CN" altLang="en-US" sz="2000" smtClean="0">
                  <a:solidFill>
                    <a:srgbClr val="3333FF"/>
                  </a:solidFill>
                  <a:ea typeface="楷体" panose="02010609060101010101" pitchFamily="49" charset="-122"/>
                  <a:cs typeface="Times New Roman" panose="02020603050405020304" pitchFamily="18" charset="0"/>
                </a:rPr>
                <a:t>深度优先遍历</a:t>
              </a:r>
              <a:endParaRPr lang="zh-CN" altLang="en-US" sz="2000" dirty="0"/>
            </a:p>
          </p:txBody>
        </p:sp>
      </p:grpSp>
      <p:sp>
        <p:nvSpPr>
          <p:cNvPr id="3" name="幻灯片编号占位符 2"/>
          <p:cNvSpPr>
            <a:spLocks noGrp="1"/>
          </p:cNvSpPr>
          <p:nvPr>
            <p:ph type="sldNum" sz="quarter" idx="12"/>
          </p:nvPr>
        </p:nvSpPr>
        <p:spPr/>
        <p:txBody>
          <a:bodyPr/>
          <a:lstStyle/>
          <a:p>
            <a:fld id="{7B73CAF9-FD11-4256-9668-6A8A3A0B73F9}" type="slidenum">
              <a:rPr lang="en-US" altLang="zh-CN" smtClean="0"/>
              <a:t>71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69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69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269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269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269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269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269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269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269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269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269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2692">
                                            <p:txEl>
                                              <p:pRg st="14" end="14"/>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2" name="Text Box 4"/>
          <p:cNvSpPr txBox="1">
            <a:spLocks noChangeArrowheads="1"/>
          </p:cNvSpPr>
          <p:nvPr/>
        </p:nvSpPr>
        <p:spPr bwMode="auto">
          <a:xfrm>
            <a:off x="323850" y="260350"/>
            <a:ext cx="8534430" cy="1261884"/>
          </a:xfrm>
          <a:prstGeom prst="rect">
            <a:avLst/>
          </a:prstGeom>
          <a:noFill/>
          <a:ln w="19050" algn="ctr">
            <a:noFill/>
            <a:miter lim="800000"/>
            <a:tailEnd type="none" w="med" len="lg"/>
          </a:ln>
          <a:effectLst/>
        </p:spPr>
        <p:txBody>
          <a:bodyPr wrap="square">
            <a:spAutoFit/>
          </a:bodyPr>
          <a:lstStyle/>
          <a:p>
            <a:pPr algn="l">
              <a:spcBef>
                <a:spcPct val="50000"/>
              </a:spcBef>
            </a:pP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   </a:t>
            </a:r>
            <a:r>
              <a:rPr lang="en-US" altLang="zh-CN" sz="2800" dirty="0" smtClean="0">
                <a:solidFill>
                  <a:srgbClr val="FF3300"/>
                </a:solidFill>
                <a:ea typeface="楷体" panose="02010609060101010101" pitchFamily="49" charset="-122"/>
                <a:cs typeface="Times New Roman" panose="02020603050405020304" pitchFamily="18" charset="0"/>
              </a:rPr>
              <a:t>【</a:t>
            </a:r>
            <a:r>
              <a:rPr lang="zh-CN" altLang="en-US" sz="2800" smtClean="0">
                <a:solidFill>
                  <a:srgbClr val="FF3300"/>
                </a:solidFill>
                <a:ea typeface="楷体" panose="02010609060101010101" pitchFamily="49" charset="-122"/>
                <a:cs typeface="Times New Roman" panose="02020603050405020304" pitchFamily="18" charset="0"/>
              </a:rPr>
              <a:t>例</a:t>
            </a:r>
            <a:r>
              <a:rPr lang="en-US" altLang="zh-CN" sz="2800" smtClean="0">
                <a:solidFill>
                  <a:srgbClr val="FF3300"/>
                </a:solidFill>
                <a:ea typeface="楷体" panose="02010609060101010101" pitchFamily="49" charset="-122"/>
                <a:cs typeface="Times New Roman" panose="02020603050405020304" pitchFamily="18" charset="0"/>
              </a:rPr>
              <a:t>8-5】</a:t>
            </a:r>
            <a:r>
              <a:rPr lang="zh-CN" altLang="en-US" dirty="0" smtClean="0">
                <a:ea typeface="楷体" panose="02010609060101010101" pitchFamily="49" charset="-122"/>
                <a:cs typeface="Times New Roman" panose="02020603050405020304" pitchFamily="18" charset="0"/>
              </a:rPr>
              <a:t>假设</a:t>
            </a:r>
            <a:r>
              <a:rPr lang="zh-CN" altLang="en-US" dirty="0">
                <a:ea typeface="楷体" panose="02010609060101010101" pitchFamily="49" charset="-122"/>
                <a:cs typeface="Times New Roman" panose="02020603050405020304" pitchFamily="18" charset="0"/>
              </a:rPr>
              <a:t>图</a:t>
            </a:r>
            <a:r>
              <a:rPr lang="en-US" altLang="zh-CN" dirty="0">
                <a:ea typeface="楷体" panose="02010609060101010101" pitchFamily="49" charset="-122"/>
                <a:cs typeface="Times New Roman" panose="02020603050405020304" pitchFamily="18" charset="0"/>
              </a:rPr>
              <a:t>G</a:t>
            </a:r>
            <a:r>
              <a:rPr lang="zh-CN" altLang="en-US" dirty="0">
                <a:ea typeface="楷体" panose="02010609060101010101" pitchFamily="49" charset="-122"/>
                <a:cs typeface="Times New Roman" panose="02020603050405020304" pitchFamily="18" charset="0"/>
              </a:rPr>
              <a:t>采用邻接</a:t>
            </a:r>
            <a:r>
              <a:rPr lang="zh-CN" altLang="en-US">
                <a:ea typeface="楷体" panose="02010609060101010101" pitchFamily="49" charset="-122"/>
                <a:cs typeface="Times New Roman" panose="02020603050405020304" pitchFamily="18" charset="0"/>
              </a:rPr>
              <a:t>表</a:t>
            </a:r>
            <a:r>
              <a:rPr lang="zh-CN" altLang="en-US" smtClean="0">
                <a:ea typeface="楷体" panose="02010609060101010101" pitchFamily="49" charset="-122"/>
                <a:cs typeface="Times New Roman" panose="02020603050405020304" pitchFamily="18" charset="0"/>
              </a:rPr>
              <a:t>存储，设计</a:t>
            </a:r>
            <a:r>
              <a:rPr lang="zh-CN" altLang="en-US" dirty="0">
                <a:ea typeface="楷体" panose="02010609060101010101" pitchFamily="49" charset="-122"/>
                <a:cs typeface="Times New Roman" panose="02020603050405020304" pitchFamily="18" charset="0"/>
              </a:rPr>
              <a:t>一个算法输出图</a:t>
            </a:r>
            <a:r>
              <a:rPr lang="en-US" altLang="zh-CN" dirty="0">
                <a:ea typeface="楷体" panose="02010609060101010101" pitchFamily="49" charset="-122"/>
                <a:cs typeface="Times New Roman" panose="02020603050405020304" pitchFamily="18" charset="0"/>
              </a:rPr>
              <a:t>G</a:t>
            </a:r>
            <a:r>
              <a:rPr lang="zh-CN" altLang="en-US" dirty="0">
                <a:ea typeface="楷体" panose="02010609060101010101" pitchFamily="49" charset="-122"/>
                <a:cs typeface="Times New Roman" panose="02020603050405020304" pitchFamily="18" charset="0"/>
              </a:rPr>
              <a:t>中从</a:t>
            </a:r>
            <a:r>
              <a:rPr lang="zh-CN" altLang="en-US">
                <a:ea typeface="楷体" panose="02010609060101010101" pitchFamily="49" charset="-122"/>
                <a:cs typeface="Times New Roman" panose="02020603050405020304" pitchFamily="18" charset="0"/>
              </a:rPr>
              <a:t>顶点</a:t>
            </a:r>
            <a:r>
              <a:rPr lang="en-US" altLang="zh-CN" i="1" smtClean="0">
                <a:ea typeface="楷体" panose="02010609060101010101" pitchFamily="49" charset="-122"/>
                <a:cs typeface="Times New Roman" panose="02020603050405020304" pitchFamily="18" charset="0"/>
              </a:rPr>
              <a:t>u</a:t>
            </a:r>
            <a:r>
              <a:rPr kumimoji="1" lang="zh-CN" altLang="en-US" smtClean="0">
                <a:solidFill>
                  <a:srgbClr val="FF00FF"/>
                </a:solidFill>
                <a:ea typeface="楷体" panose="02010609060101010101" pitchFamily="49" charset="-122"/>
                <a:cs typeface="Times New Roman" panose="02020603050405020304" pitchFamily="18" charset="0"/>
                <a:sym typeface="Wingdings" panose="05000000000000000000"/>
              </a:rPr>
              <a:t> </a:t>
            </a:r>
            <a:r>
              <a:rPr lang="en-US" altLang="zh-CN" i="1" smtClean="0">
                <a:ea typeface="楷体" panose="02010609060101010101" pitchFamily="49" charset="-122"/>
                <a:cs typeface="Times New Roman" panose="02020603050405020304" pitchFamily="18" charset="0"/>
              </a:rPr>
              <a:t>v</a:t>
            </a:r>
            <a:r>
              <a:rPr lang="zh-CN" altLang="en-US" dirty="0">
                <a:ea typeface="楷体" panose="02010609060101010101" pitchFamily="49" charset="-122"/>
                <a:cs typeface="Times New Roman" panose="02020603050405020304" pitchFamily="18" charset="0"/>
              </a:rPr>
              <a:t>的一条简单路径（假设图</a:t>
            </a:r>
            <a:r>
              <a:rPr lang="en-US" altLang="zh-CN" dirty="0">
                <a:ea typeface="楷体" panose="02010609060101010101" pitchFamily="49" charset="-122"/>
                <a:cs typeface="Times New Roman" panose="02020603050405020304" pitchFamily="18" charset="0"/>
              </a:rPr>
              <a:t>G</a:t>
            </a:r>
            <a:r>
              <a:rPr lang="zh-CN" altLang="en-US" dirty="0">
                <a:ea typeface="楷体" panose="02010609060101010101" pitchFamily="49" charset="-122"/>
                <a:cs typeface="Times New Roman" panose="02020603050405020304" pitchFamily="18" charset="0"/>
              </a:rPr>
              <a:t>中从</a:t>
            </a:r>
            <a:r>
              <a:rPr lang="zh-CN" altLang="en-US">
                <a:ea typeface="楷体" panose="02010609060101010101" pitchFamily="49" charset="-122"/>
                <a:cs typeface="Times New Roman" panose="02020603050405020304" pitchFamily="18" charset="0"/>
              </a:rPr>
              <a:t>顶点</a:t>
            </a:r>
            <a:r>
              <a:rPr lang="en-US" altLang="zh-CN" i="1" smtClean="0">
                <a:ea typeface="楷体" panose="02010609060101010101" pitchFamily="49" charset="-122"/>
                <a:cs typeface="Times New Roman" panose="02020603050405020304" pitchFamily="18" charset="0"/>
              </a:rPr>
              <a:t>u</a:t>
            </a:r>
            <a:r>
              <a:rPr kumimoji="1" lang="zh-CN" altLang="en-US" smtClean="0">
                <a:solidFill>
                  <a:srgbClr val="FF00FF"/>
                </a:solidFill>
                <a:ea typeface="楷体" panose="02010609060101010101" pitchFamily="49" charset="-122"/>
                <a:cs typeface="Times New Roman" panose="02020603050405020304" pitchFamily="18" charset="0"/>
                <a:sym typeface="Wingdings" panose="05000000000000000000"/>
              </a:rPr>
              <a:t> </a:t>
            </a:r>
            <a:r>
              <a:rPr lang="en-US" altLang="zh-CN" i="1" smtClean="0">
                <a:ea typeface="楷体" panose="02010609060101010101" pitchFamily="49" charset="-122"/>
                <a:cs typeface="Times New Roman" panose="02020603050405020304" pitchFamily="18" charset="0"/>
              </a:rPr>
              <a:t>v</a:t>
            </a:r>
            <a:r>
              <a:rPr lang="zh-CN" altLang="en-US" dirty="0">
                <a:ea typeface="楷体" panose="02010609060101010101" pitchFamily="49" charset="-122"/>
                <a:cs typeface="Times New Roman" panose="02020603050405020304" pitchFamily="18" charset="0"/>
              </a:rPr>
              <a:t>至少有一条简单路径）。</a:t>
            </a:r>
          </a:p>
        </p:txBody>
      </p:sp>
      <p:sp>
        <p:nvSpPr>
          <p:cNvPr id="247813" name="Text Box 5"/>
          <p:cNvSpPr txBox="1">
            <a:spLocks noChangeArrowheads="1"/>
          </p:cNvSpPr>
          <p:nvPr/>
        </p:nvSpPr>
        <p:spPr bwMode="auto">
          <a:xfrm>
            <a:off x="500034" y="2071678"/>
            <a:ext cx="8391554" cy="1693925"/>
          </a:xfrm>
          <a:prstGeom prst="rect">
            <a:avLst/>
          </a:prstGeom>
          <a:noFill/>
          <a:ln w="19050" algn="ctr">
            <a:noFill/>
            <a:miter lim="800000"/>
            <a:tailEnd type="none" w="med" len="lg"/>
          </a:ln>
          <a:effectLst/>
        </p:spPr>
        <p:txBody>
          <a:bodyPr wrap="square">
            <a:spAutoFit/>
          </a:bodyPr>
          <a:lstStyle/>
          <a:p>
            <a:pPr marL="457200" indent="-457200" algn="l">
              <a:lnSpc>
                <a:spcPts val="3200"/>
              </a:lnSpc>
              <a:spcBef>
                <a:spcPts val="0"/>
              </a:spcBef>
              <a:buBlip>
                <a:blip r:embed="rId2"/>
              </a:buBlip>
            </a:pPr>
            <a:r>
              <a:rPr lang="zh-CN" altLang="en-US" sz="2200" smtClean="0">
                <a:ea typeface="楷体" panose="02010609060101010101" pitchFamily="49" charset="-122"/>
                <a:cs typeface="Times New Roman" panose="02020603050405020304" pitchFamily="18" charset="0"/>
              </a:rPr>
              <a:t>采用</a:t>
            </a:r>
            <a:r>
              <a:rPr lang="zh-CN" altLang="en-US" sz="2200" dirty="0">
                <a:ea typeface="楷体" panose="02010609060101010101" pitchFamily="49" charset="-122"/>
                <a:cs typeface="Times New Roman" panose="02020603050405020304" pitchFamily="18" charset="0"/>
              </a:rPr>
              <a:t>深度优先遍历的</a:t>
            </a:r>
            <a:r>
              <a:rPr lang="zh-CN" altLang="en-US" sz="2200">
                <a:ea typeface="楷体" panose="02010609060101010101" pitchFamily="49" charset="-122"/>
                <a:cs typeface="Times New Roman" panose="02020603050405020304" pitchFamily="18" charset="0"/>
              </a:rPr>
              <a:t>方法</a:t>
            </a:r>
            <a:r>
              <a:rPr lang="zh-CN" altLang="en-US" sz="2200" smtClean="0">
                <a:ea typeface="楷体" panose="02010609060101010101" pitchFamily="49" charset="-122"/>
                <a:cs typeface="Times New Roman" panose="02020603050405020304" pitchFamily="18" charset="0"/>
              </a:rPr>
              <a:t>。</a:t>
            </a:r>
            <a:endParaRPr lang="en-US" altLang="zh-CN" sz="2200" smtClean="0">
              <a:ea typeface="楷体" panose="02010609060101010101" pitchFamily="49" charset="-122"/>
              <a:cs typeface="Times New Roman" panose="02020603050405020304" pitchFamily="18" charset="0"/>
            </a:endParaRPr>
          </a:p>
          <a:p>
            <a:pPr marL="457200" indent="-457200" algn="l">
              <a:lnSpc>
                <a:spcPts val="3200"/>
              </a:lnSpc>
              <a:spcBef>
                <a:spcPts val="0"/>
              </a:spcBef>
              <a:buBlip>
                <a:blip r:embed="rId2"/>
              </a:buBlip>
            </a:pPr>
            <a:r>
              <a:rPr lang="zh-CN" altLang="en-US" sz="2200" smtClean="0">
                <a:ea typeface="楷体" panose="02010609060101010101" pitchFamily="49" charset="-122"/>
                <a:cs typeface="Times New Roman" panose="02020603050405020304" pitchFamily="18" charset="0"/>
              </a:rPr>
              <a:t>增加</a:t>
            </a:r>
            <a:r>
              <a:rPr lang="en-US" altLang="zh-CN" sz="2200" dirty="0" smtClean="0">
                <a:ea typeface="楷体" panose="02010609060101010101" pitchFamily="49" charset="-122"/>
                <a:cs typeface="Times New Roman" panose="02020603050405020304" pitchFamily="18" charset="0"/>
              </a:rPr>
              <a:t>path</a:t>
            </a:r>
            <a:r>
              <a:rPr lang="zh-CN" altLang="en-US" sz="2200" dirty="0">
                <a:ea typeface="楷体" panose="02010609060101010101" pitchFamily="49" charset="-122"/>
                <a:cs typeface="Times New Roman" panose="02020603050405020304" pitchFamily="18" charset="0"/>
              </a:rPr>
              <a:t>和</a:t>
            </a:r>
            <a:r>
              <a:rPr lang="en-US" altLang="zh-CN" sz="2200" i="1" smtClean="0">
                <a:ea typeface="楷体" panose="02010609060101010101" pitchFamily="49" charset="-122"/>
                <a:cs typeface="Times New Roman" panose="02020603050405020304" pitchFamily="18" charset="0"/>
              </a:rPr>
              <a:t>d</a:t>
            </a:r>
            <a:r>
              <a:rPr lang="zh-CN" altLang="en-US" sz="2200" smtClean="0">
                <a:ea typeface="楷体" panose="02010609060101010101" pitchFamily="49" charset="-122"/>
                <a:cs typeface="Times New Roman" panose="02020603050405020304" pitchFamily="18" charset="0"/>
              </a:rPr>
              <a:t>形参，其中</a:t>
            </a:r>
            <a:r>
              <a:rPr lang="en-US" altLang="zh-CN" sz="2200" dirty="0">
                <a:ea typeface="楷体" panose="02010609060101010101" pitchFamily="49" charset="-122"/>
                <a:cs typeface="Times New Roman" panose="02020603050405020304" pitchFamily="18" charset="0"/>
              </a:rPr>
              <a:t>path</a:t>
            </a:r>
            <a:r>
              <a:rPr lang="zh-CN" altLang="en-US" sz="2200" dirty="0">
                <a:ea typeface="楷体" panose="02010609060101010101" pitchFamily="49" charset="-122"/>
                <a:cs typeface="Times New Roman" panose="02020603050405020304" pitchFamily="18" charset="0"/>
              </a:rPr>
              <a:t>存放顶点</a:t>
            </a:r>
            <a:r>
              <a:rPr lang="en-US" altLang="zh-CN" sz="2200" i="1" dirty="0">
                <a:ea typeface="楷体" panose="02010609060101010101" pitchFamily="49" charset="-122"/>
                <a:cs typeface="Times New Roman" panose="02020603050405020304" pitchFamily="18" charset="0"/>
              </a:rPr>
              <a:t>u</a:t>
            </a:r>
            <a:r>
              <a:rPr lang="zh-CN" altLang="en-US" sz="2200" dirty="0">
                <a:ea typeface="楷体" panose="02010609060101010101" pitchFamily="49" charset="-122"/>
                <a:cs typeface="Times New Roman" panose="02020603050405020304" pitchFamily="18" charset="0"/>
              </a:rPr>
              <a:t>到</a:t>
            </a:r>
            <a:r>
              <a:rPr lang="en-US" altLang="zh-CN" sz="2200" i="1" dirty="0">
                <a:ea typeface="楷体" panose="02010609060101010101" pitchFamily="49" charset="-122"/>
                <a:cs typeface="Times New Roman" panose="02020603050405020304" pitchFamily="18" charset="0"/>
              </a:rPr>
              <a:t>v</a:t>
            </a:r>
            <a:r>
              <a:rPr lang="zh-CN" altLang="en-US" sz="2200">
                <a:ea typeface="楷体" panose="02010609060101010101" pitchFamily="49" charset="-122"/>
                <a:cs typeface="Times New Roman" panose="02020603050405020304" pitchFamily="18" charset="0"/>
              </a:rPr>
              <a:t>的</a:t>
            </a:r>
            <a:r>
              <a:rPr lang="zh-CN" altLang="en-US" sz="2200" smtClean="0">
                <a:ea typeface="楷体" panose="02010609060101010101" pitchFamily="49" charset="-122"/>
                <a:cs typeface="Times New Roman" panose="02020603050405020304" pitchFamily="18" charset="0"/>
              </a:rPr>
              <a:t>路径，</a:t>
            </a:r>
            <a:r>
              <a:rPr lang="en-US" altLang="zh-CN" sz="2200" i="1" smtClean="0">
                <a:ea typeface="楷体" panose="02010609060101010101" pitchFamily="49" charset="-122"/>
                <a:cs typeface="Times New Roman" panose="02020603050405020304" pitchFamily="18" charset="0"/>
              </a:rPr>
              <a:t>d</a:t>
            </a:r>
            <a:r>
              <a:rPr lang="zh-CN" altLang="en-US" sz="2200" dirty="0">
                <a:ea typeface="楷体" panose="02010609060101010101" pitchFamily="49" charset="-122"/>
                <a:cs typeface="Times New Roman" panose="02020603050405020304" pitchFamily="18" charset="0"/>
              </a:rPr>
              <a:t>表示</a:t>
            </a:r>
            <a:r>
              <a:rPr lang="en-US" altLang="zh-CN" sz="2200" dirty="0">
                <a:ea typeface="楷体" panose="02010609060101010101" pitchFamily="49" charset="-122"/>
                <a:cs typeface="Times New Roman" panose="02020603050405020304" pitchFamily="18" charset="0"/>
              </a:rPr>
              <a:t>path</a:t>
            </a:r>
            <a:r>
              <a:rPr lang="zh-CN" altLang="en-US" sz="2200" dirty="0">
                <a:ea typeface="楷体" panose="02010609060101010101" pitchFamily="49" charset="-122"/>
                <a:cs typeface="Times New Roman" panose="02020603050405020304" pitchFamily="18" charset="0"/>
              </a:rPr>
              <a:t>中的</a:t>
            </a:r>
            <a:r>
              <a:rPr lang="zh-CN" altLang="en-US" sz="2200">
                <a:ea typeface="楷体" panose="02010609060101010101" pitchFamily="49" charset="-122"/>
                <a:cs typeface="Times New Roman" panose="02020603050405020304" pitchFamily="18" charset="0"/>
              </a:rPr>
              <a:t>路径</a:t>
            </a:r>
            <a:r>
              <a:rPr lang="zh-CN" altLang="en-US" sz="2200" smtClean="0">
                <a:ea typeface="楷体" panose="02010609060101010101" pitchFamily="49" charset="-122"/>
                <a:cs typeface="Times New Roman" panose="02020603050405020304" pitchFamily="18" charset="0"/>
              </a:rPr>
              <a:t>长度，其</a:t>
            </a:r>
            <a:r>
              <a:rPr lang="zh-CN" altLang="en-US" sz="2200" dirty="0">
                <a:ea typeface="楷体" panose="02010609060101010101" pitchFamily="49" charset="-122"/>
                <a:cs typeface="Times New Roman" panose="02020603050405020304" pitchFamily="18" charset="0"/>
              </a:rPr>
              <a:t>初值为</a:t>
            </a:r>
            <a:r>
              <a:rPr lang="en-US" altLang="zh-CN" sz="2200" dirty="0">
                <a:latin typeface="+mj-ea"/>
                <a:ea typeface="+mj-ea"/>
                <a:cs typeface="Times New Roman" panose="02020603050405020304" pitchFamily="18" charset="0"/>
              </a:rPr>
              <a:t>-</a:t>
            </a:r>
            <a:r>
              <a:rPr lang="en-US" altLang="zh-CN" sz="2200">
                <a:ea typeface="楷体" panose="02010609060101010101" pitchFamily="49" charset="-122"/>
                <a:cs typeface="Times New Roman" panose="02020603050405020304" pitchFamily="18" charset="0"/>
              </a:rPr>
              <a:t>1</a:t>
            </a:r>
            <a:r>
              <a:rPr lang="zh-CN" altLang="en-US" sz="2200" smtClean="0">
                <a:ea typeface="楷体" panose="02010609060101010101" pitchFamily="49" charset="-122"/>
                <a:cs typeface="Times New Roman" panose="02020603050405020304" pitchFamily="18" charset="0"/>
              </a:rPr>
              <a:t>。</a:t>
            </a:r>
            <a:endParaRPr lang="en-US" altLang="zh-CN" sz="2200" smtClean="0">
              <a:ea typeface="楷体" panose="02010609060101010101" pitchFamily="49" charset="-122"/>
              <a:cs typeface="Times New Roman" panose="02020603050405020304" pitchFamily="18" charset="0"/>
            </a:endParaRPr>
          </a:p>
          <a:p>
            <a:pPr marL="457200" indent="-457200" algn="l">
              <a:lnSpc>
                <a:spcPts val="3200"/>
              </a:lnSpc>
              <a:spcBef>
                <a:spcPts val="0"/>
              </a:spcBef>
              <a:buBlip>
                <a:blip r:embed="rId2"/>
              </a:buBlip>
            </a:pPr>
            <a:r>
              <a:rPr lang="zh-CN" altLang="en-US" sz="2200" smtClean="0">
                <a:ea typeface="楷体" panose="02010609060101010101" pitchFamily="49" charset="-122"/>
                <a:cs typeface="Times New Roman" panose="02020603050405020304" pitchFamily="18" charset="0"/>
              </a:rPr>
              <a:t>当</a:t>
            </a:r>
            <a:r>
              <a:rPr lang="zh-CN" altLang="en-US" sz="2200" dirty="0">
                <a:ea typeface="楷体" panose="02010609060101010101" pitchFamily="49" charset="-122"/>
                <a:cs typeface="Times New Roman" panose="02020603050405020304" pitchFamily="18" charset="0"/>
              </a:rPr>
              <a:t>从顶点</a:t>
            </a:r>
            <a:r>
              <a:rPr lang="en-US" altLang="zh-CN" sz="2200" i="1" dirty="0">
                <a:ea typeface="楷体" panose="02010609060101010101" pitchFamily="49" charset="-122"/>
                <a:cs typeface="Times New Roman" panose="02020603050405020304" pitchFamily="18" charset="0"/>
              </a:rPr>
              <a:t>u</a:t>
            </a:r>
            <a:r>
              <a:rPr lang="zh-CN" altLang="en-US" sz="2200" dirty="0">
                <a:ea typeface="楷体" panose="02010609060101010101" pitchFamily="49" charset="-122"/>
                <a:cs typeface="Times New Roman" panose="02020603050405020304" pitchFamily="18" charset="0"/>
              </a:rPr>
              <a:t>遍历到顶点</a:t>
            </a:r>
            <a:r>
              <a:rPr lang="en-US" altLang="zh-CN" sz="2200" i="1">
                <a:ea typeface="楷体" panose="02010609060101010101" pitchFamily="49" charset="-122"/>
                <a:cs typeface="Times New Roman" panose="02020603050405020304" pitchFamily="18" charset="0"/>
              </a:rPr>
              <a:t>v</a:t>
            </a:r>
            <a:r>
              <a:rPr lang="zh-CN" altLang="en-US" sz="2200" smtClean="0">
                <a:ea typeface="楷体" panose="02010609060101010101" pitchFamily="49" charset="-122"/>
                <a:cs typeface="Times New Roman" panose="02020603050405020304" pitchFamily="18" charset="0"/>
              </a:rPr>
              <a:t>后，输出</a:t>
            </a:r>
            <a:r>
              <a:rPr lang="en-US" altLang="zh-CN" sz="2200" dirty="0">
                <a:ea typeface="楷体" panose="02010609060101010101" pitchFamily="49" charset="-122"/>
                <a:cs typeface="Times New Roman" panose="02020603050405020304" pitchFamily="18" charset="0"/>
              </a:rPr>
              <a:t>path</a:t>
            </a:r>
            <a:r>
              <a:rPr lang="zh-CN" altLang="en-US" sz="2200" dirty="0">
                <a:ea typeface="楷体" panose="02010609060101010101" pitchFamily="49" charset="-122"/>
                <a:cs typeface="Times New Roman" panose="02020603050405020304" pitchFamily="18" charset="0"/>
              </a:rPr>
              <a:t>并返回。</a:t>
            </a:r>
          </a:p>
        </p:txBody>
      </p:sp>
      <p:sp>
        <p:nvSpPr>
          <p:cNvPr id="247815" name="Rectangle 7"/>
          <p:cNvSpPr>
            <a:spLocks noChangeArrowheads="1"/>
          </p:cNvSpPr>
          <p:nvPr/>
        </p:nvSpPr>
        <p:spPr bwMode="auto">
          <a:xfrm>
            <a:off x="0" y="3171825"/>
            <a:ext cx="9144000" cy="0"/>
          </a:xfrm>
          <a:prstGeom prst="rect">
            <a:avLst/>
          </a:prstGeom>
          <a:noFill/>
          <a:ln w="19050" algn="ctr">
            <a:noFill/>
            <a:miter lim="800000"/>
            <a:tailEnd type="none" w="med" len="lg"/>
          </a:ln>
          <a:effectLst/>
        </p:spPr>
        <p:txBody>
          <a:bodyPr wrap="none" anchor="ctr">
            <a:spAutoFit/>
          </a:bodyPr>
          <a:lstStyle/>
          <a:p>
            <a:endParaRPr lang="zh-CN" altLang="en-US"/>
          </a:p>
        </p:txBody>
      </p:sp>
      <p:sp>
        <p:nvSpPr>
          <p:cNvPr id="247816" name="AutoShape 8"/>
          <p:cNvSpPr>
            <a:spLocks noChangeArrowheads="1"/>
          </p:cNvSpPr>
          <p:nvPr/>
        </p:nvSpPr>
        <p:spPr bwMode="auto">
          <a:xfrm>
            <a:off x="250825" y="4165616"/>
            <a:ext cx="2232025" cy="576263"/>
          </a:xfrm>
          <a:prstGeom prst="roundRect">
            <a:avLst>
              <a:gd name="adj" fmla="val 16667"/>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smtClean="0">
                <a:solidFill>
                  <a:srgbClr val="0000FF"/>
                </a:solidFill>
                <a:latin typeface="Times New Roman" panose="02020603050405020304" pitchFamily="18" charset="0"/>
                <a:cs typeface="Times New Roman" panose="02020603050405020304" pitchFamily="18" charset="0"/>
              </a:rPr>
              <a:t>DFS(G,</a:t>
            </a:r>
            <a:r>
              <a:rPr lang="en-US" altLang="zh-CN" sz="2000" i="1" smtClean="0">
                <a:solidFill>
                  <a:srgbClr val="FF0000"/>
                </a:solidFill>
                <a:latin typeface="Times New Roman" panose="02020603050405020304" pitchFamily="18" charset="0"/>
                <a:cs typeface="Times New Roman" panose="02020603050405020304" pitchFamily="18" charset="0"/>
              </a:rPr>
              <a:t>u</a:t>
            </a:r>
            <a:r>
              <a:rPr lang="en-US" altLang="zh-CN" sz="2000" smtClean="0">
                <a:solidFill>
                  <a:srgbClr val="0000FF"/>
                </a:solidFill>
                <a:latin typeface="Times New Roman" panose="02020603050405020304" pitchFamily="18" charset="0"/>
                <a:cs typeface="Times New Roman" panose="02020603050405020304" pitchFamily="18" charset="0"/>
              </a:rPr>
              <a:t>,</a:t>
            </a: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smtClean="0">
                <a:solidFill>
                  <a:srgbClr val="0000FF"/>
                </a:solidFill>
                <a:latin typeface="Times New Roman" panose="02020603050405020304" pitchFamily="18" charset="0"/>
                <a:cs typeface="Times New Roman" panose="02020603050405020304" pitchFamily="18" charset="0"/>
              </a:rPr>
              <a:t>path,</a:t>
            </a:r>
            <a:r>
              <a:rPr lang="en-US" altLang="zh-CN" sz="2000" i="1" smtClean="0">
                <a:solidFill>
                  <a:srgbClr val="0000FF"/>
                </a:solidFill>
                <a:latin typeface="Times New Roman" panose="02020603050405020304" pitchFamily="18" charset="0"/>
                <a:cs typeface="Times New Roman" panose="02020603050405020304" pitchFamily="18" charset="0"/>
              </a:rPr>
              <a:t>d</a:t>
            </a:r>
            <a:r>
              <a:rPr lang="en-US" altLang="zh-CN" sz="2000" dirty="0">
                <a:solidFill>
                  <a:srgbClr val="0000FF"/>
                </a:solidFill>
                <a:latin typeface="Times New Roman" panose="02020603050405020304" pitchFamily="18" charset="0"/>
                <a:cs typeface="Times New Roman" panose="02020603050405020304" pitchFamily="18" charset="0"/>
              </a:rPr>
              <a:t>)</a:t>
            </a:r>
          </a:p>
        </p:txBody>
      </p:sp>
      <p:grpSp>
        <p:nvGrpSpPr>
          <p:cNvPr id="2" name="Group 17"/>
          <p:cNvGrpSpPr/>
          <p:nvPr/>
        </p:nvGrpSpPr>
        <p:grpSpPr bwMode="auto">
          <a:xfrm>
            <a:off x="2482850" y="4165616"/>
            <a:ext cx="2735263" cy="576263"/>
            <a:chOff x="1564" y="2432"/>
            <a:chExt cx="1723" cy="363"/>
          </a:xfrm>
        </p:grpSpPr>
        <p:sp>
          <p:nvSpPr>
            <p:cNvPr id="247817" name="Line 9"/>
            <p:cNvSpPr>
              <a:spLocks noChangeShapeType="1"/>
            </p:cNvSpPr>
            <p:nvPr/>
          </p:nvSpPr>
          <p:spPr bwMode="auto">
            <a:xfrm>
              <a:off x="1564" y="2614"/>
              <a:ext cx="317" cy="0"/>
            </a:xfrm>
            <a:prstGeom prst="line">
              <a:avLst/>
            </a:prstGeom>
            <a:noFill/>
            <a:ln w="28575">
              <a:solidFill>
                <a:srgbClr val="339933"/>
              </a:solidFill>
              <a:round/>
              <a:tailEnd type="triangle" w="med" len="lg"/>
            </a:ln>
            <a:effectLst/>
          </p:spPr>
          <p:txBody>
            <a:bodyPr wrap="none"/>
            <a:lstStyle/>
            <a:p>
              <a:endParaRPr lang="zh-CN" altLang="en-US"/>
            </a:p>
          </p:txBody>
        </p:sp>
        <p:sp>
          <p:nvSpPr>
            <p:cNvPr id="247818" name="AutoShape 10"/>
            <p:cNvSpPr>
              <a:spLocks noChangeArrowheads="1"/>
            </p:cNvSpPr>
            <p:nvPr/>
          </p:nvSpPr>
          <p:spPr bwMode="auto">
            <a:xfrm>
              <a:off x="1881" y="2432"/>
              <a:ext cx="1406" cy="363"/>
            </a:xfrm>
            <a:prstGeom prst="roundRect">
              <a:avLst>
                <a:gd name="adj" fmla="val 16667"/>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smtClean="0">
                  <a:solidFill>
                    <a:srgbClr val="0000FF"/>
                  </a:solidFill>
                  <a:latin typeface="Times New Roman" panose="02020603050405020304" pitchFamily="18" charset="0"/>
                  <a:cs typeface="Times New Roman" panose="02020603050405020304" pitchFamily="18" charset="0"/>
                </a:rPr>
                <a:t>DFS(G,</a:t>
              </a:r>
              <a:r>
                <a:rPr lang="en-US" altLang="zh-CN" sz="2000" i="1" smtClean="0">
                  <a:solidFill>
                    <a:srgbClr val="FF0000"/>
                  </a:solidFill>
                  <a:latin typeface="Times New Roman" panose="02020603050405020304" pitchFamily="18" charset="0"/>
                  <a:cs typeface="Times New Roman" panose="02020603050405020304" pitchFamily="18" charset="0"/>
                </a:rPr>
                <a:t>u</a:t>
              </a:r>
              <a:r>
                <a:rPr lang="en-US" altLang="zh-CN" sz="2000" baseline="-25000" smtClean="0">
                  <a:solidFill>
                    <a:srgbClr val="FF0000"/>
                  </a:solidFill>
                  <a:latin typeface="Times New Roman" panose="02020603050405020304" pitchFamily="18" charset="0"/>
                  <a:cs typeface="Times New Roman" panose="02020603050405020304" pitchFamily="18" charset="0"/>
                </a:rPr>
                <a:t>1</a:t>
              </a:r>
              <a:r>
                <a:rPr lang="en-US" altLang="zh-CN" sz="2000" smtClean="0">
                  <a:solidFill>
                    <a:srgbClr val="0000FF"/>
                  </a:solidFill>
                  <a:latin typeface="Times New Roman" panose="02020603050405020304" pitchFamily="18" charset="0"/>
                  <a:cs typeface="Times New Roman" panose="02020603050405020304" pitchFamily="18" charset="0"/>
                </a:rPr>
                <a:t>,</a:t>
              </a: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smtClean="0">
                  <a:solidFill>
                    <a:srgbClr val="0000FF"/>
                  </a:solidFill>
                  <a:latin typeface="Times New Roman" panose="02020603050405020304" pitchFamily="18" charset="0"/>
                  <a:cs typeface="Times New Roman" panose="02020603050405020304" pitchFamily="18" charset="0"/>
                </a:rPr>
                <a:t>,path,</a:t>
              </a:r>
              <a:r>
                <a:rPr lang="en-US" altLang="zh-CN" sz="2000" i="1" smtClean="0">
                  <a:solidFill>
                    <a:srgbClr val="0000FF"/>
                  </a:solidFill>
                  <a:latin typeface="Times New Roman" panose="02020603050405020304" pitchFamily="18" charset="0"/>
                  <a:cs typeface="Times New Roman" panose="02020603050405020304" pitchFamily="18" charset="0"/>
                </a:rPr>
                <a:t>d</a:t>
              </a:r>
              <a:r>
                <a:rPr lang="en-US" altLang="zh-CN" sz="2000" dirty="0">
                  <a:solidFill>
                    <a:srgbClr val="0000FF"/>
                  </a:solidFill>
                  <a:latin typeface="Times New Roman" panose="02020603050405020304" pitchFamily="18" charset="0"/>
                  <a:cs typeface="Times New Roman" panose="02020603050405020304" pitchFamily="18" charset="0"/>
                </a:rPr>
                <a:t>)</a:t>
              </a:r>
            </a:p>
          </p:txBody>
        </p:sp>
      </p:grpSp>
      <p:grpSp>
        <p:nvGrpSpPr>
          <p:cNvPr id="3" name="组合 16"/>
          <p:cNvGrpSpPr/>
          <p:nvPr/>
        </p:nvGrpSpPr>
        <p:grpSpPr>
          <a:xfrm>
            <a:off x="5218113" y="4272508"/>
            <a:ext cx="1172988" cy="365125"/>
            <a:chOff x="5218113" y="3967692"/>
            <a:chExt cx="1172988" cy="365125"/>
          </a:xfrm>
        </p:grpSpPr>
        <p:sp>
          <p:nvSpPr>
            <p:cNvPr id="247819" name="Line 11"/>
            <p:cNvSpPr>
              <a:spLocks noChangeShapeType="1"/>
            </p:cNvSpPr>
            <p:nvPr/>
          </p:nvSpPr>
          <p:spPr bwMode="auto">
            <a:xfrm>
              <a:off x="5218113" y="4149725"/>
              <a:ext cx="503238" cy="0"/>
            </a:xfrm>
            <a:prstGeom prst="line">
              <a:avLst/>
            </a:prstGeom>
            <a:noFill/>
            <a:ln w="28575">
              <a:solidFill>
                <a:srgbClr val="339933"/>
              </a:solidFill>
              <a:round/>
              <a:tailEnd type="triangle" w="med" len="lg"/>
            </a:ln>
            <a:effectLst/>
          </p:spPr>
          <p:txBody>
            <a:bodyPr wrap="none"/>
            <a:lstStyle/>
            <a:p>
              <a:endParaRPr lang="zh-CN" altLang="en-US"/>
            </a:p>
          </p:txBody>
        </p:sp>
        <p:sp>
          <p:nvSpPr>
            <p:cNvPr id="247820" name="Text Box 12"/>
            <p:cNvSpPr txBox="1">
              <a:spLocks noChangeArrowheads="1"/>
            </p:cNvSpPr>
            <p:nvPr/>
          </p:nvSpPr>
          <p:spPr bwMode="auto">
            <a:xfrm>
              <a:off x="5814838" y="3967692"/>
              <a:ext cx="576263" cy="365125"/>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p:txBody>
        </p:sp>
      </p:grpSp>
      <p:grpSp>
        <p:nvGrpSpPr>
          <p:cNvPr id="4" name="Group 19"/>
          <p:cNvGrpSpPr/>
          <p:nvPr/>
        </p:nvGrpSpPr>
        <p:grpSpPr bwMode="auto">
          <a:xfrm>
            <a:off x="6229350" y="4165616"/>
            <a:ext cx="2735263" cy="952500"/>
            <a:chOff x="3924" y="2432"/>
            <a:chExt cx="1723" cy="600"/>
          </a:xfrm>
        </p:grpSpPr>
        <p:sp>
          <p:nvSpPr>
            <p:cNvPr id="247821" name="Line 13"/>
            <p:cNvSpPr>
              <a:spLocks noChangeShapeType="1"/>
            </p:cNvSpPr>
            <p:nvPr/>
          </p:nvSpPr>
          <p:spPr bwMode="auto">
            <a:xfrm>
              <a:off x="3924" y="2614"/>
              <a:ext cx="317" cy="0"/>
            </a:xfrm>
            <a:prstGeom prst="line">
              <a:avLst/>
            </a:prstGeom>
            <a:noFill/>
            <a:ln w="28575">
              <a:solidFill>
                <a:srgbClr val="339933"/>
              </a:solidFill>
              <a:round/>
              <a:tailEnd type="triangle" w="med" len="lg"/>
            </a:ln>
            <a:effectLst/>
          </p:spPr>
          <p:txBody>
            <a:bodyPr wrap="none"/>
            <a:lstStyle/>
            <a:p>
              <a:endParaRPr lang="zh-CN" altLang="en-US"/>
            </a:p>
          </p:txBody>
        </p:sp>
        <p:sp>
          <p:nvSpPr>
            <p:cNvPr id="247822" name="AutoShape 14"/>
            <p:cNvSpPr>
              <a:spLocks noChangeArrowheads="1"/>
            </p:cNvSpPr>
            <p:nvPr/>
          </p:nvSpPr>
          <p:spPr bwMode="auto">
            <a:xfrm>
              <a:off x="4241" y="2432"/>
              <a:ext cx="1406" cy="363"/>
            </a:xfrm>
            <a:prstGeom prst="roundRect">
              <a:avLst>
                <a:gd name="adj" fmla="val 16667"/>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smtClean="0">
                  <a:solidFill>
                    <a:srgbClr val="0000FF"/>
                  </a:solidFill>
                  <a:latin typeface="Times New Roman" panose="02020603050405020304" pitchFamily="18" charset="0"/>
                  <a:cs typeface="Times New Roman" panose="02020603050405020304" pitchFamily="18" charset="0"/>
                </a:rPr>
                <a:t>DFS(G,</a:t>
              </a:r>
              <a:r>
                <a:rPr lang="en-US" altLang="zh-CN" sz="2000" i="1" smtClean="0">
                  <a:solidFill>
                    <a:srgbClr val="FF0000"/>
                  </a:solidFill>
                  <a:latin typeface="Times New Roman" panose="02020603050405020304" pitchFamily="18" charset="0"/>
                  <a:cs typeface="Times New Roman" panose="02020603050405020304" pitchFamily="18" charset="0"/>
                </a:rPr>
                <a:t>u</a:t>
              </a:r>
              <a:r>
                <a:rPr lang="en-US" altLang="zh-CN" sz="2000" i="1" baseline="-25000" smtClean="0">
                  <a:solidFill>
                    <a:srgbClr val="FF0000"/>
                  </a:solidFill>
                  <a:latin typeface="Times New Roman" panose="02020603050405020304" pitchFamily="18" charset="0"/>
                  <a:cs typeface="Times New Roman" panose="02020603050405020304" pitchFamily="18" charset="0"/>
                </a:rPr>
                <a:t>m</a:t>
              </a:r>
              <a:r>
                <a:rPr lang="en-US" altLang="zh-CN" sz="2000" smtClean="0">
                  <a:solidFill>
                    <a:srgbClr val="0000FF"/>
                  </a:solidFill>
                  <a:latin typeface="Times New Roman" panose="02020603050405020304" pitchFamily="18" charset="0"/>
                  <a:cs typeface="Times New Roman" panose="02020603050405020304" pitchFamily="18" charset="0"/>
                </a:rPr>
                <a:t>,</a:t>
              </a:r>
              <a:r>
                <a:rPr lang="en-US" altLang="zh-CN" sz="2000" i="1" smtClean="0">
                  <a:solidFill>
                    <a:srgbClr val="0000FF"/>
                  </a:solidFill>
                  <a:latin typeface="Times New Roman" panose="02020603050405020304" pitchFamily="18" charset="0"/>
                  <a:cs typeface="Times New Roman" panose="02020603050405020304" pitchFamily="18" charset="0"/>
                </a:rPr>
                <a:t>v</a:t>
              </a:r>
              <a:r>
                <a:rPr lang="en-US" altLang="zh-CN" sz="2000" smtClean="0">
                  <a:solidFill>
                    <a:srgbClr val="0000FF"/>
                  </a:solidFill>
                  <a:latin typeface="Times New Roman" panose="02020603050405020304" pitchFamily="18" charset="0"/>
                  <a:cs typeface="Times New Roman" panose="02020603050405020304" pitchFamily="18" charset="0"/>
                </a:rPr>
                <a:t>,path,</a:t>
              </a:r>
              <a:r>
                <a:rPr lang="en-US" altLang="zh-CN" sz="2000" i="1" smtClean="0">
                  <a:solidFill>
                    <a:srgbClr val="0000FF"/>
                  </a:solidFill>
                  <a:latin typeface="Times New Roman" panose="02020603050405020304" pitchFamily="18" charset="0"/>
                  <a:cs typeface="Times New Roman" panose="02020603050405020304" pitchFamily="18" charset="0"/>
                </a:rPr>
                <a:t>d</a:t>
              </a:r>
              <a:r>
                <a:rPr lang="en-US" altLang="zh-CN" sz="2000" dirty="0">
                  <a:solidFill>
                    <a:srgbClr val="0000FF"/>
                  </a:solidFill>
                  <a:latin typeface="Times New Roman" panose="02020603050405020304" pitchFamily="18" charset="0"/>
                  <a:cs typeface="Times New Roman" panose="02020603050405020304" pitchFamily="18" charset="0"/>
                </a:rPr>
                <a:t>)</a:t>
              </a:r>
            </a:p>
          </p:txBody>
        </p:sp>
        <p:sp>
          <p:nvSpPr>
            <p:cNvPr id="247823" name="Text Box 15"/>
            <p:cNvSpPr txBox="1">
              <a:spLocks noChangeArrowheads="1"/>
            </p:cNvSpPr>
            <p:nvPr/>
          </p:nvSpPr>
          <p:spPr bwMode="auto">
            <a:xfrm>
              <a:off x="4694" y="2840"/>
              <a:ext cx="499" cy="192"/>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i="1" dirty="0">
                  <a:ea typeface="宋体" panose="02010600030101010101" pitchFamily="2" charset="-122"/>
                  <a:cs typeface="Times New Roman" panose="02020603050405020304" pitchFamily="18" charset="0"/>
                </a:rPr>
                <a:t>u</a:t>
              </a:r>
              <a:r>
                <a:rPr lang="en-US" altLang="zh-CN" sz="2000" i="1" baseline="-25000" dirty="0">
                  <a:ea typeface="宋体" panose="02010600030101010101" pitchFamily="2" charset="-122"/>
                  <a:cs typeface="Times New Roman" panose="02020603050405020304" pitchFamily="18" charset="0"/>
                </a:rPr>
                <a:t>m</a:t>
              </a:r>
              <a:r>
                <a:rPr lang="en-US" altLang="zh-CN" sz="2000" dirty="0">
                  <a:ea typeface="宋体" panose="02010600030101010101" pitchFamily="2" charset="-122"/>
                  <a:cs typeface="Times New Roman" panose="02020603050405020304" pitchFamily="18" charset="0"/>
                </a:rPr>
                <a:t>=</a:t>
              </a:r>
              <a:r>
                <a:rPr lang="en-US" altLang="zh-CN" sz="2000" i="1" dirty="0">
                  <a:ea typeface="宋体" panose="02010600030101010101" pitchFamily="2" charset="-122"/>
                  <a:cs typeface="Times New Roman" panose="02020603050405020304" pitchFamily="18" charset="0"/>
                </a:rPr>
                <a:t>v</a:t>
              </a:r>
            </a:p>
          </p:txBody>
        </p:sp>
      </p:grpSp>
      <p:sp>
        <p:nvSpPr>
          <p:cNvPr id="247824" name="Text Box 16"/>
          <p:cNvSpPr txBox="1">
            <a:spLocks noChangeArrowheads="1"/>
          </p:cNvSpPr>
          <p:nvPr/>
        </p:nvSpPr>
        <p:spPr bwMode="auto">
          <a:xfrm>
            <a:off x="6443663" y="5318141"/>
            <a:ext cx="2376487" cy="396875"/>
          </a:xfrm>
          <a:prstGeom prst="rect">
            <a:avLst/>
          </a:prstGeom>
          <a:noFill/>
          <a:ln w="28575" algn="ctr">
            <a:noFill/>
            <a:miter lim="800000"/>
            <a:tailEnd type="none" w="med" len="lg"/>
          </a:ln>
          <a:effectLst/>
        </p:spPr>
        <p:txBody>
          <a:bodyPr>
            <a:spAutoFit/>
          </a:bodyPr>
          <a:lstStyle/>
          <a:p>
            <a:pPr algn="ctr">
              <a:spcBef>
                <a:spcPct val="50000"/>
              </a:spcBef>
            </a:pPr>
            <a:r>
              <a:rPr lang="zh-CN" altLang="en-US" sz="2000" dirty="0">
                <a:ea typeface="楷体" panose="02010609060101010101" pitchFamily="49" charset="-122"/>
                <a:cs typeface="Times New Roman" panose="02020603050405020304" pitchFamily="18" charset="0"/>
              </a:rPr>
              <a:t>输出</a:t>
            </a:r>
            <a:r>
              <a:rPr lang="en-US" altLang="zh-CN" sz="2000" dirty="0">
                <a:ea typeface="楷体" panose="02010609060101010101" pitchFamily="49" charset="-122"/>
                <a:cs typeface="Times New Roman" panose="02020603050405020304" pitchFamily="18" charset="0"/>
              </a:rPr>
              <a:t>path</a:t>
            </a:r>
            <a:r>
              <a:rPr lang="zh-CN" altLang="en-US" sz="2000" dirty="0">
                <a:ea typeface="楷体" panose="02010609060101010101" pitchFamily="49" charset="-122"/>
                <a:cs typeface="Times New Roman" panose="02020603050405020304" pitchFamily="18" charset="0"/>
              </a:rPr>
              <a:t>并返回</a:t>
            </a:r>
          </a:p>
        </p:txBody>
      </p:sp>
      <p:sp>
        <p:nvSpPr>
          <p:cNvPr id="19" name="TextBox 18"/>
          <p:cNvSpPr txBox="1"/>
          <p:nvPr/>
        </p:nvSpPr>
        <p:spPr>
          <a:xfrm>
            <a:off x="642910" y="1610013"/>
            <a:ext cx="1571636" cy="461665"/>
          </a:xfrm>
          <a:prstGeom prst="rect">
            <a:avLst/>
          </a:prstGeom>
          <a:noFill/>
        </p:spPr>
        <p:txBody>
          <a:bodyPr wrap="square" rtlCol="0">
            <a:spAutoFit/>
          </a:bodyPr>
          <a:lstStyle/>
          <a:p>
            <a:pPr algn="l"/>
            <a:r>
              <a:rPr lang="zh-CN" altLang="en-US" smtClean="0">
                <a:solidFill>
                  <a:srgbClr val="FF0000"/>
                </a:solidFill>
                <a:latin typeface="黑体" panose="02010609060101010101" pitchFamily="49" charset="-122"/>
                <a:ea typeface="黑体" panose="02010609060101010101" pitchFamily="49" charset="-122"/>
              </a:rPr>
              <a:t>求解思路</a:t>
            </a:r>
            <a:endParaRPr lang="zh-CN" altLang="en-US">
              <a:solidFill>
                <a:srgbClr val="FF0000"/>
              </a:solidFill>
              <a:latin typeface="黑体" panose="02010609060101010101" pitchFamily="49" charset="-122"/>
              <a:ea typeface="黑体" panose="02010609060101010101" pitchFamily="49" charset="-122"/>
            </a:endParaRPr>
          </a:p>
        </p:txBody>
      </p:sp>
      <p:sp>
        <p:nvSpPr>
          <p:cNvPr id="5" name="幻灯片编号占位符 4"/>
          <p:cNvSpPr>
            <a:spLocks noGrp="1"/>
          </p:cNvSpPr>
          <p:nvPr>
            <p:ph type="sldNum" sz="quarter" idx="12"/>
          </p:nvPr>
        </p:nvSpPr>
        <p:spPr/>
        <p:txBody>
          <a:bodyPr/>
          <a:lstStyle/>
          <a:p>
            <a:fld id="{7B73CAF9-FD11-4256-9668-6A8A3A0B73F9}" type="slidenum">
              <a:rPr lang="en-US" altLang="zh-CN" smtClean="0"/>
              <a:t>72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8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78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trips(downRigh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strips(downRigh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strips(downRight)">
                                      <p:cBhvr>
                                        <p:cTn id="25" dur="500"/>
                                        <p:tgtEl>
                                          <p:spTgt spid="4"/>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247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3" grpId="0" bldLvl="0" animBg="1"/>
      <p:bldP spid="247816" grpId="0" bldLvl="0" animBg="1"/>
      <p:bldP spid="247824"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Text Box 4"/>
          <p:cNvSpPr txBox="1">
            <a:spLocks noChangeArrowheads="1"/>
          </p:cNvSpPr>
          <p:nvPr/>
        </p:nvSpPr>
        <p:spPr bwMode="auto">
          <a:xfrm>
            <a:off x="179388" y="142852"/>
            <a:ext cx="8785225" cy="5883275"/>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a:spAutoFit/>
          </a:bodyPr>
          <a:lstStyle/>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dirty="0" err="1">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FindaPath</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AGraph</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v</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中的</a:t>
            </a:r>
            <a:r>
              <a:rPr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长度，初始</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visited[u</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path[d]=u;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路径长度</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增</a:t>
            </a:r>
            <a:r>
              <a:rPr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加入到路径中</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u==v</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找到一条路径后输出并返回</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一条简单路径为</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",path[i]);</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return;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找到一条路径后返回</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指向顶点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的第一个相邻点</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w=p-&gt;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相邻点的编号为</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(visited[w]==0)</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FindaPath</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p=p-</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指向顶点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的下一个相邻点</a:t>
            </a:r>
          </a:p>
          <a:p>
            <a:pPr algn="l"/>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2" name="组合 4"/>
          <p:cNvGrpSpPr/>
          <p:nvPr/>
        </p:nvGrpSpPr>
        <p:grpSpPr>
          <a:xfrm>
            <a:off x="500034" y="3500438"/>
            <a:ext cx="7848600" cy="3252499"/>
            <a:chOff x="795366" y="2840049"/>
            <a:chExt cx="7848600" cy="3252499"/>
          </a:xfrm>
        </p:grpSpPr>
        <p:sp>
          <p:nvSpPr>
            <p:cNvPr id="6" name="Rectangle 5"/>
            <p:cNvSpPr>
              <a:spLocks noChangeArrowheads="1"/>
            </p:cNvSpPr>
            <p:nvPr/>
          </p:nvSpPr>
          <p:spPr bwMode="auto">
            <a:xfrm>
              <a:off x="795366" y="2840049"/>
              <a:ext cx="7848600" cy="2232025"/>
            </a:xfrm>
            <a:prstGeom prst="rect">
              <a:avLst/>
            </a:prstGeom>
            <a:solidFill>
              <a:schemeClr val="accent1">
                <a:alpha val="0"/>
              </a:schemeClr>
            </a:solidFill>
            <a:ln w="57150" algn="ctr">
              <a:solidFill>
                <a:srgbClr val="FF00FF"/>
              </a:solidFill>
              <a:prstDash val="sysDot"/>
              <a:miter lim="800000"/>
              <a:tailEnd type="none" w="med" len="lg"/>
            </a:ln>
            <a:effectLst/>
          </p:spPr>
          <p:txBody>
            <a:bodyPr wrap="none" anchor="ctr"/>
            <a:lstStyle/>
            <a:p>
              <a:endParaRPr lang="zh-CN" altLang="en-US"/>
            </a:p>
          </p:txBody>
        </p:sp>
        <p:cxnSp>
          <p:nvCxnSpPr>
            <p:cNvPr id="7" name="直接箭头连接符 6"/>
            <p:cNvCxnSpPr>
              <a:endCxn id="6" idx="2"/>
            </p:cNvCxnSpPr>
            <p:nvPr/>
          </p:nvCxnSpPr>
          <p:spPr bwMode="auto">
            <a:xfrm rot="5400000" flipH="1" flipV="1">
              <a:off x="4433914" y="5357826"/>
              <a:ext cx="571504" cy="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8" name="TextBox 7"/>
            <p:cNvSpPr txBox="1"/>
            <p:nvPr/>
          </p:nvSpPr>
          <p:spPr>
            <a:xfrm>
              <a:off x="3714744" y="5692438"/>
              <a:ext cx="2000264" cy="400110"/>
            </a:xfrm>
            <a:prstGeom prst="rect">
              <a:avLst/>
            </a:prstGeom>
            <a:noFill/>
          </p:spPr>
          <p:txBody>
            <a:bodyPr wrap="square" rtlCol="0">
              <a:spAutoFit/>
            </a:bodyPr>
            <a:lstStyle/>
            <a:p>
              <a:pPr algn="ctr"/>
              <a:r>
                <a:rPr kumimoji="1" lang="zh-CN" altLang="en-US" sz="2000" smtClean="0">
                  <a:solidFill>
                    <a:srgbClr val="3333FF"/>
                  </a:solidFill>
                  <a:ea typeface="楷体" panose="02010609060101010101" pitchFamily="49" charset="-122"/>
                  <a:cs typeface="Times New Roman" panose="02020603050405020304" pitchFamily="18" charset="0"/>
                </a:rPr>
                <a:t>深度优先遍历</a:t>
              </a:r>
              <a:endParaRPr lang="zh-CN" altLang="en-US" sz="2000" dirty="0"/>
            </a:p>
          </p:txBody>
        </p:sp>
      </p:grpSp>
      <p:sp>
        <p:nvSpPr>
          <p:cNvPr id="3" name="幻灯片编号占位符 2"/>
          <p:cNvSpPr>
            <a:spLocks noGrp="1"/>
          </p:cNvSpPr>
          <p:nvPr>
            <p:ph type="sldNum" sz="quarter" idx="12"/>
          </p:nvPr>
        </p:nvSpPr>
        <p:spPr/>
        <p:txBody>
          <a:bodyPr/>
          <a:lstStyle/>
          <a:p>
            <a:fld id="{7B73CAF9-FD11-4256-9668-6A8A3A0B73F9}" type="slidenum">
              <a:rPr lang="en-US" altLang="zh-CN" smtClean="0"/>
              <a:t>73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83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83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883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883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883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883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883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8836">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883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883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8836">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8836">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8836">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8836">
                                            <p:txEl>
                                              <p:pRg st="16" end="1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8836">
                                            <p:txEl>
                                              <p:pRg st="17" end="17"/>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Text Box 4"/>
          <p:cNvSpPr txBox="1">
            <a:spLocks noChangeArrowheads="1"/>
          </p:cNvSpPr>
          <p:nvPr/>
        </p:nvSpPr>
        <p:spPr bwMode="auto">
          <a:xfrm>
            <a:off x="395288" y="404813"/>
            <a:ext cx="8353425" cy="964367"/>
          </a:xfrm>
          <a:prstGeom prst="rect">
            <a:avLst/>
          </a:prstGeom>
          <a:noFill/>
          <a:ln w="19050" algn="ctr">
            <a:noFill/>
            <a:miter lim="800000"/>
            <a:tailEnd type="none" w="med" len="lg"/>
          </a:ln>
          <a:effectLst/>
        </p:spPr>
        <p:txBody>
          <a:bodyPr>
            <a:spAutoFit/>
          </a:bodyPr>
          <a:lstStyle/>
          <a:p>
            <a:pPr algn="l">
              <a:lnSpc>
                <a:spcPts val="3400"/>
              </a:lnSpc>
              <a:spcBef>
                <a:spcPct val="50000"/>
              </a:spcBef>
            </a:pPr>
            <a:r>
              <a:rPr kumimoji="1" lang="zh-CN" altLang="en-US"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   </a:t>
            </a:r>
            <a:r>
              <a:rPr kumimoji="1" lang="en-US" altLang="zh-CN" sz="2800" dirty="0" smtClean="0">
                <a:solidFill>
                  <a:srgbClr val="FF3300"/>
                </a:solidFill>
                <a:ea typeface="楷体" panose="02010609060101010101" pitchFamily="49" charset="-122"/>
                <a:cs typeface="Times New Roman" panose="02020603050405020304" pitchFamily="18" charset="0"/>
              </a:rPr>
              <a:t>【</a:t>
            </a:r>
            <a:r>
              <a:rPr kumimoji="1" lang="zh-CN" altLang="en-US" sz="2800" smtClean="0">
                <a:solidFill>
                  <a:srgbClr val="FF3300"/>
                </a:solidFill>
                <a:ea typeface="楷体" panose="02010609060101010101" pitchFamily="49" charset="-122"/>
                <a:cs typeface="Times New Roman" panose="02020603050405020304" pitchFamily="18" charset="0"/>
              </a:rPr>
              <a:t>例</a:t>
            </a:r>
            <a:r>
              <a:rPr kumimoji="1" lang="en-US" altLang="zh-CN" sz="2800" smtClean="0">
                <a:solidFill>
                  <a:srgbClr val="FF3300"/>
                </a:solidFill>
                <a:ea typeface="楷体" panose="02010609060101010101" pitchFamily="49" charset="-122"/>
                <a:cs typeface="Times New Roman" panose="02020603050405020304" pitchFamily="18" charset="0"/>
              </a:rPr>
              <a:t>8-6】</a:t>
            </a:r>
            <a:r>
              <a:rPr kumimoji="1" lang="zh-CN" altLang="en-US" dirty="0" smtClean="0">
                <a:ea typeface="楷体" panose="02010609060101010101" pitchFamily="49" charset="-122"/>
                <a:cs typeface="Times New Roman" panose="02020603050405020304" pitchFamily="18" charset="0"/>
              </a:rPr>
              <a:t>假设</a:t>
            </a:r>
            <a:r>
              <a:rPr kumimoji="1" lang="zh-CN" altLang="en-US" dirty="0">
                <a:ea typeface="楷体" panose="02010609060101010101" pitchFamily="49" charset="-122"/>
                <a:cs typeface="Times New Roman" panose="02020603050405020304" pitchFamily="18" charset="0"/>
              </a:rPr>
              <a:t>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采用邻接</a:t>
            </a:r>
            <a:r>
              <a:rPr kumimoji="1" lang="zh-CN" altLang="en-US">
                <a:ea typeface="楷体" panose="02010609060101010101" pitchFamily="49" charset="-122"/>
                <a:cs typeface="Times New Roman" panose="02020603050405020304" pitchFamily="18" charset="0"/>
              </a:rPr>
              <a:t>表</a:t>
            </a:r>
            <a:r>
              <a:rPr kumimoji="1" lang="zh-CN" altLang="en-US" smtClean="0">
                <a:ea typeface="楷体" panose="02010609060101010101" pitchFamily="49" charset="-122"/>
                <a:cs typeface="Times New Roman" panose="02020603050405020304" pitchFamily="18" charset="0"/>
              </a:rPr>
              <a:t>存储，设计</a:t>
            </a:r>
            <a:r>
              <a:rPr kumimoji="1" lang="zh-CN" altLang="en-US" dirty="0">
                <a:ea typeface="楷体" panose="02010609060101010101" pitchFamily="49" charset="-122"/>
                <a:cs typeface="Times New Roman" panose="02020603050405020304" pitchFamily="18" charset="0"/>
              </a:rPr>
              <a:t>一</a:t>
            </a:r>
            <a:r>
              <a:rPr kumimoji="1" lang="zh-CN" altLang="en-US">
                <a:ea typeface="楷体" panose="02010609060101010101" pitchFamily="49" charset="-122"/>
                <a:cs typeface="Times New Roman" panose="02020603050405020304" pitchFamily="18" charset="0"/>
              </a:rPr>
              <a:t>个</a:t>
            </a:r>
            <a:r>
              <a:rPr kumimoji="1" lang="zh-CN" altLang="en-US" smtClean="0">
                <a:ea typeface="楷体" panose="02010609060101010101" pitchFamily="49" charset="-122"/>
                <a:cs typeface="Times New Roman" panose="02020603050405020304" pitchFamily="18" charset="0"/>
              </a:rPr>
              <a:t>算法，输出</a:t>
            </a:r>
            <a:r>
              <a:rPr kumimoji="1" lang="zh-CN" altLang="en-US" dirty="0">
                <a:ea typeface="楷体" panose="02010609060101010101" pitchFamily="49" charset="-122"/>
                <a:cs typeface="Times New Roman" panose="02020603050405020304" pitchFamily="18" charset="0"/>
              </a:rPr>
              <a:t>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中从</a:t>
            </a:r>
            <a:r>
              <a:rPr kumimoji="1" lang="zh-CN" altLang="en-US">
                <a:ea typeface="楷体" panose="02010609060101010101" pitchFamily="49" charset="-122"/>
                <a:cs typeface="Times New Roman" panose="02020603050405020304" pitchFamily="18" charset="0"/>
              </a:rPr>
              <a:t>顶点</a:t>
            </a:r>
            <a:r>
              <a:rPr kumimoji="1" lang="en-US" altLang="zh-CN" i="1" smtClean="0">
                <a:ea typeface="楷体" panose="02010609060101010101" pitchFamily="49" charset="-122"/>
                <a:cs typeface="Times New Roman" panose="02020603050405020304" pitchFamily="18" charset="0"/>
              </a:rPr>
              <a:t>u</a:t>
            </a:r>
            <a:r>
              <a:rPr kumimoji="1" lang="zh-CN" altLang="en-US" smtClean="0">
                <a:solidFill>
                  <a:srgbClr val="FF00FF"/>
                </a:solidFill>
                <a:ea typeface="楷体" panose="02010609060101010101" pitchFamily="49" charset="-122"/>
                <a:cs typeface="Times New Roman" panose="02020603050405020304" pitchFamily="18" charset="0"/>
                <a:sym typeface="Wingdings" panose="05000000000000000000"/>
              </a:rPr>
              <a:t> </a:t>
            </a:r>
            <a:r>
              <a:rPr kumimoji="1" lang="en-US" altLang="zh-CN" i="1" smtClean="0">
                <a:ea typeface="楷体" panose="02010609060101010101" pitchFamily="49" charset="-122"/>
                <a:cs typeface="Times New Roman" panose="02020603050405020304" pitchFamily="18" charset="0"/>
              </a:rPr>
              <a:t>v</a:t>
            </a:r>
            <a:r>
              <a:rPr kumimoji="1" lang="zh-CN" altLang="en-US" dirty="0">
                <a:ea typeface="楷体" panose="02010609060101010101" pitchFamily="49" charset="-122"/>
                <a:cs typeface="Times New Roman" panose="02020603050405020304" pitchFamily="18" charset="0"/>
              </a:rPr>
              <a:t>的所有简单路径。</a:t>
            </a:r>
          </a:p>
        </p:txBody>
      </p:sp>
      <p:sp>
        <p:nvSpPr>
          <p:cNvPr id="198661" name="Text Box 5"/>
          <p:cNvSpPr txBox="1">
            <a:spLocks noChangeArrowheads="1"/>
          </p:cNvSpPr>
          <p:nvPr/>
        </p:nvSpPr>
        <p:spPr bwMode="auto">
          <a:xfrm>
            <a:off x="285720" y="2143116"/>
            <a:ext cx="8715404" cy="2631490"/>
          </a:xfrm>
          <a:prstGeom prst="rect">
            <a:avLst/>
          </a:prstGeom>
          <a:noFill/>
          <a:ln w="19050" algn="ctr">
            <a:noFill/>
            <a:miter lim="800000"/>
            <a:tailEnd type="none" w="med" len="lg"/>
          </a:ln>
          <a:effectLst/>
        </p:spPr>
        <p:txBody>
          <a:bodyPr wrap="square">
            <a:spAutoFit/>
          </a:bodyPr>
          <a:lstStyle/>
          <a:p>
            <a:pPr marL="457200" indent="-457200" algn="l">
              <a:lnSpc>
                <a:spcPct val="150000"/>
              </a:lnSpc>
              <a:buBlip>
                <a:blip r:embed="rId2"/>
              </a:buBlip>
            </a:pPr>
            <a:r>
              <a:rPr kumimoji="1" lang="zh-CN" altLang="en-US" sz="2200" smtClean="0">
                <a:solidFill>
                  <a:srgbClr val="0000FF"/>
                </a:solidFill>
                <a:ea typeface="楷体" panose="02010609060101010101" pitchFamily="49" charset="-122"/>
                <a:cs typeface="Times New Roman" panose="02020603050405020304" pitchFamily="18" charset="0"/>
              </a:rPr>
              <a:t>利用</a:t>
            </a:r>
            <a:r>
              <a:rPr kumimoji="1" lang="zh-CN" altLang="en-US" sz="2200" dirty="0">
                <a:solidFill>
                  <a:srgbClr val="FF00FF"/>
                </a:solidFill>
                <a:ea typeface="楷体" panose="02010609060101010101" pitchFamily="49" charset="-122"/>
                <a:cs typeface="Times New Roman" panose="02020603050405020304" pitchFamily="18" charset="0"/>
              </a:rPr>
              <a:t>回溯的</a:t>
            </a:r>
            <a:r>
              <a:rPr kumimoji="1" lang="zh-CN" altLang="en-US" sz="2200">
                <a:solidFill>
                  <a:srgbClr val="FF00FF"/>
                </a:solidFill>
                <a:ea typeface="楷体" panose="02010609060101010101" pitchFamily="49" charset="-122"/>
                <a:cs typeface="Times New Roman" panose="02020603050405020304" pitchFamily="18" charset="0"/>
              </a:rPr>
              <a:t>深度</a:t>
            </a:r>
            <a:r>
              <a:rPr kumimoji="1" lang="zh-CN" altLang="en-US" sz="2200" smtClean="0">
                <a:solidFill>
                  <a:srgbClr val="FF00FF"/>
                </a:solidFill>
                <a:ea typeface="楷体" panose="02010609060101010101" pitchFamily="49" charset="-122"/>
                <a:cs typeface="Times New Roman" panose="02020603050405020304" pitchFamily="18" charset="0"/>
              </a:rPr>
              <a:t>优先遍历方法</a:t>
            </a:r>
            <a:r>
              <a:rPr kumimoji="1" lang="zh-CN" altLang="en-US" sz="2200" smtClean="0">
                <a:solidFill>
                  <a:srgbClr val="0000FF"/>
                </a:solidFill>
                <a:ea typeface="楷体" panose="02010609060101010101" pitchFamily="49" charset="-122"/>
                <a:cs typeface="Times New Roman" panose="02020603050405020304" pitchFamily="18" charset="0"/>
              </a:rPr>
              <a:t>。</a:t>
            </a:r>
            <a:endParaRPr kumimoji="1"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kumimoji="1" lang="zh-CN" altLang="en-US" sz="2200" smtClean="0">
                <a:solidFill>
                  <a:srgbClr val="0000FF"/>
                </a:solidFill>
                <a:ea typeface="楷体" panose="02010609060101010101" pitchFamily="49" charset="-122"/>
                <a:cs typeface="Times New Roman" panose="02020603050405020304" pitchFamily="18" charset="0"/>
              </a:rPr>
              <a:t>从</a:t>
            </a:r>
            <a:r>
              <a:rPr kumimoji="1" lang="zh-CN" altLang="en-US" sz="2200" dirty="0">
                <a:solidFill>
                  <a:srgbClr val="0000FF"/>
                </a:solidFill>
                <a:ea typeface="楷体" panose="02010609060101010101" pitchFamily="49" charset="-122"/>
                <a:cs typeface="Times New Roman" panose="02020603050405020304" pitchFamily="18" charset="0"/>
              </a:rPr>
              <a:t>顶点</a:t>
            </a:r>
            <a:r>
              <a:rPr kumimoji="1" lang="en-US" altLang="zh-CN" sz="2200" i="1" dirty="0">
                <a:solidFill>
                  <a:srgbClr val="0000FF"/>
                </a:solidFill>
                <a:ea typeface="楷体" panose="02010609060101010101" pitchFamily="49" charset="-122"/>
                <a:cs typeface="Times New Roman" panose="02020603050405020304" pitchFamily="18" charset="0"/>
              </a:rPr>
              <a:t>u</a:t>
            </a:r>
            <a:r>
              <a:rPr kumimoji="1" lang="zh-CN" altLang="en-US" sz="2200" dirty="0">
                <a:solidFill>
                  <a:srgbClr val="0000FF"/>
                </a:solidFill>
                <a:ea typeface="楷体" panose="02010609060101010101" pitchFamily="49" charset="-122"/>
                <a:cs typeface="Times New Roman" panose="02020603050405020304" pitchFamily="18" charset="0"/>
              </a:rPr>
              <a:t>开始进行</a:t>
            </a:r>
            <a:r>
              <a:rPr kumimoji="1" lang="zh-CN" altLang="en-US" sz="2200">
                <a:solidFill>
                  <a:srgbClr val="0000FF"/>
                </a:solidFill>
                <a:ea typeface="楷体" panose="02010609060101010101" pitchFamily="49" charset="-122"/>
                <a:cs typeface="Times New Roman" panose="02020603050405020304" pitchFamily="18" charset="0"/>
              </a:rPr>
              <a:t>深度</a:t>
            </a:r>
            <a:r>
              <a:rPr kumimoji="1" lang="zh-CN" altLang="en-US" sz="2200" smtClean="0">
                <a:solidFill>
                  <a:srgbClr val="0000FF"/>
                </a:solidFill>
                <a:ea typeface="楷体" panose="02010609060101010101" pitchFamily="49" charset="-122"/>
                <a:cs typeface="Times New Roman" panose="02020603050405020304" pitchFamily="18" charset="0"/>
              </a:rPr>
              <a:t>优先遍历。增加</a:t>
            </a:r>
            <a:r>
              <a:rPr kumimoji="1" lang="en-US" altLang="zh-CN" sz="2200" smtClean="0">
                <a:solidFill>
                  <a:srgbClr val="0000FF"/>
                </a:solidFill>
                <a:ea typeface="楷体" panose="02010609060101010101" pitchFamily="49" charset="-122"/>
                <a:cs typeface="Times New Roman" panose="02020603050405020304" pitchFamily="18" charset="0"/>
              </a:rPr>
              <a:t>path</a:t>
            </a:r>
            <a:r>
              <a:rPr kumimoji="1" lang="zh-CN" altLang="en-US" sz="2200" smtClean="0">
                <a:solidFill>
                  <a:srgbClr val="0000FF"/>
                </a:solidFill>
                <a:ea typeface="楷体" panose="02010609060101010101" pitchFamily="49" charset="-122"/>
                <a:cs typeface="Times New Roman" panose="02020603050405020304" pitchFamily="18" charset="0"/>
              </a:rPr>
              <a:t>和</a:t>
            </a:r>
            <a:r>
              <a:rPr kumimoji="1" lang="en-US" altLang="zh-CN" sz="2200" i="1" smtClean="0">
                <a:solidFill>
                  <a:srgbClr val="0000FF"/>
                </a:solidFill>
                <a:ea typeface="楷体" panose="02010609060101010101" pitchFamily="49" charset="-122"/>
                <a:cs typeface="Times New Roman" panose="02020603050405020304" pitchFamily="18" charset="0"/>
              </a:rPr>
              <a:t>d</a:t>
            </a:r>
            <a:r>
              <a:rPr kumimoji="1" lang="zh-CN" altLang="en-US" sz="2200" smtClean="0">
                <a:solidFill>
                  <a:srgbClr val="0000FF"/>
                </a:solidFill>
                <a:ea typeface="楷体" panose="02010609060101010101" pitchFamily="49" charset="-122"/>
                <a:cs typeface="Times New Roman" panose="02020603050405020304" pitchFamily="18" charset="0"/>
              </a:rPr>
              <a:t>记录存</a:t>
            </a:r>
            <a:r>
              <a:rPr kumimoji="1" lang="zh-CN" altLang="en-US" sz="2200" dirty="0">
                <a:solidFill>
                  <a:srgbClr val="0000FF"/>
                </a:solidFill>
                <a:ea typeface="楷体" panose="02010609060101010101" pitchFamily="49" charset="-122"/>
                <a:cs typeface="Times New Roman" panose="02020603050405020304" pitchFamily="18" charset="0"/>
              </a:rPr>
              <a:t>走过</a:t>
            </a:r>
            <a:r>
              <a:rPr kumimoji="1" lang="zh-CN" altLang="en-US" sz="2200">
                <a:solidFill>
                  <a:srgbClr val="0000FF"/>
                </a:solidFill>
                <a:ea typeface="楷体" panose="02010609060101010101" pitchFamily="49" charset="-122"/>
                <a:cs typeface="Times New Roman" panose="02020603050405020304" pitchFamily="18" charset="0"/>
              </a:rPr>
              <a:t>的</a:t>
            </a:r>
            <a:r>
              <a:rPr kumimoji="1" lang="zh-CN" altLang="en-US" sz="2200" smtClean="0">
                <a:solidFill>
                  <a:srgbClr val="0000FF"/>
                </a:solidFill>
                <a:ea typeface="楷体" panose="02010609060101010101" pitchFamily="49" charset="-122"/>
                <a:cs typeface="Times New Roman" panose="02020603050405020304" pitchFamily="18" charset="0"/>
              </a:rPr>
              <a:t>路径。</a:t>
            </a:r>
            <a:endParaRPr kumimoji="1"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kumimoji="1" lang="zh-CN" altLang="en-US" sz="2200" smtClean="0">
                <a:solidFill>
                  <a:srgbClr val="0000FF"/>
                </a:solidFill>
                <a:ea typeface="楷体" panose="02010609060101010101" pitchFamily="49" charset="-122"/>
                <a:cs typeface="Times New Roman" panose="02020603050405020304" pitchFamily="18" charset="0"/>
              </a:rPr>
              <a:t>若</a:t>
            </a:r>
            <a:r>
              <a:rPr kumimoji="1" lang="zh-CN" altLang="en-US" sz="2200">
                <a:solidFill>
                  <a:srgbClr val="0000FF"/>
                </a:solidFill>
                <a:ea typeface="楷体" panose="02010609060101010101" pitchFamily="49" charset="-122"/>
                <a:cs typeface="Times New Roman" panose="02020603050405020304" pitchFamily="18" charset="0"/>
              </a:rPr>
              <a:t>当前</a:t>
            </a:r>
            <a:r>
              <a:rPr kumimoji="1" lang="zh-CN" altLang="en-US" sz="2200" smtClean="0">
                <a:solidFill>
                  <a:srgbClr val="0000FF"/>
                </a:solidFill>
                <a:ea typeface="楷体" panose="02010609060101010101" pitchFamily="49" charset="-122"/>
                <a:cs typeface="Times New Roman" panose="02020603050405020304" pitchFamily="18" charset="0"/>
              </a:rPr>
              <a:t>扫描的</a:t>
            </a:r>
            <a:r>
              <a:rPr kumimoji="1" lang="zh-CN" altLang="en-US" sz="2200">
                <a:solidFill>
                  <a:srgbClr val="0000FF"/>
                </a:solidFill>
                <a:ea typeface="楷体" panose="02010609060101010101" pitchFamily="49" charset="-122"/>
                <a:cs typeface="Times New Roman" panose="02020603050405020304" pitchFamily="18" charset="0"/>
              </a:rPr>
              <a:t>顶点</a:t>
            </a:r>
            <a:r>
              <a:rPr kumimoji="1" lang="en-US" altLang="zh-CN" sz="2200" i="1" smtClean="0">
                <a:solidFill>
                  <a:srgbClr val="0000FF"/>
                </a:solidFill>
                <a:ea typeface="楷体" panose="02010609060101010101" pitchFamily="49" charset="-122"/>
                <a:cs typeface="Times New Roman" panose="02020603050405020304" pitchFamily="18" charset="0"/>
              </a:rPr>
              <a:t>u = v</a:t>
            </a:r>
            <a:r>
              <a:rPr kumimoji="1" lang="zh-CN" altLang="en-US" sz="2200" smtClean="0">
                <a:solidFill>
                  <a:srgbClr val="0000FF"/>
                </a:solidFill>
                <a:ea typeface="楷体" panose="02010609060101010101" pitchFamily="49" charset="-122"/>
                <a:cs typeface="Times New Roman" panose="02020603050405020304" pitchFamily="18" charset="0"/>
              </a:rPr>
              <a:t>时，表示</a:t>
            </a:r>
            <a:r>
              <a:rPr kumimoji="1" lang="zh-CN" altLang="en-US" sz="2200" dirty="0">
                <a:solidFill>
                  <a:srgbClr val="0000FF"/>
                </a:solidFill>
                <a:ea typeface="楷体" panose="02010609060101010101" pitchFamily="49" charset="-122"/>
                <a:cs typeface="Times New Roman" panose="02020603050405020304" pitchFamily="18" charset="0"/>
              </a:rPr>
              <a:t>找到了一</a:t>
            </a:r>
            <a:r>
              <a:rPr kumimoji="1" lang="zh-CN" altLang="en-US" sz="2200">
                <a:solidFill>
                  <a:srgbClr val="0000FF"/>
                </a:solidFill>
                <a:ea typeface="楷体" panose="02010609060101010101" pitchFamily="49" charset="-122"/>
                <a:cs typeface="Times New Roman" panose="02020603050405020304" pitchFamily="18" charset="0"/>
              </a:rPr>
              <a:t>条</a:t>
            </a:r>
            <a:r>
              <a:rPr kumimoji="1" lang="zh-CN" altLang="en-US" sz="2200" smtClean="0">
                <a:solidFill>
                  <a:srgbClr val="0000FF"/>
                </a:solidFill>
                <a:ea typeface="楷体" panose="02010609060101010101" pitchFamily="49" charset="-122"/>
                <a:cs typeface="Times New Roman" panose="02020603050405020304" pitchFamily="18" charset="0"/>
              </a:rPr>
              <a:t>路径，则</a:t>
            </a:r>
            <a:r>
              <a:rPr kumimoji="1" lang="zh-CN" altLang="en-US" sz="2200" dirty="0">
                <a:solidFill>
                  <a:srgbClr val="0000FF"/>
                </a:solidFill>
                <a:ea typeface="楷体" panose="02010609060101010101" pitchFamily="49" charset="-122"/>
                <a:cs typeface="Times New Roman" panose="02020603050405020304" pitchFamily="18" charset="0"/>
              </a:rPr>
              <a:t>输出路径</a:t>
            </a:r>
            <a:r>
              <a:rPr kumimoji="1" lang="en-US" altLang="zh-CN" sz="2200">
                <a:solidFill>
                  <a:srgbClr val="0000FF"/>
                </a:solidFill>
                <a:ea typeface="楷体" panose="02010609060101010101" pitchFamily="49" charset="-122"/>
                <a:cs typeface="Times New Roman" panose="02020603050405020304" pitchFamily="18" charset="0"/>
              </a:rPr>
              <a:t>path</a:t>
            </a:r>
            <a:r>
              <a:rPr kumimoji="1" lang="zh-CN" altLang="en-US" sz="2200" smtClean="0">
                <a:solidFill>
                  <a:srgbClr val="0000FF"/>
                </a:solidFill>
                <a:ea typeface="楷体" panose="02010609060101010101" pitchFamily="49" charset="-122"/>
                <a:cs typeface="Times New Roman" panose="02020603050405020304" pitchFamily="18" charset="0"/>
              </a:rPr>
              <a:t>。</a:t>
            </a:r>
            <a:endParaRPr kumimoji="1" lang="en-US" altLang="zh-CN" sz="2200" smtClean="0">
              <a:solidFill>
                <a:srgbClr val="0000FF"/>
              </a:solidFill>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kumimoji="1" lang="zh-CN" altLang="en-US" sz="2200" smtClean="0">
                <a:solidFill>
                  <a:srgbClr val="0000FF"/>
                </a:solidFill>
                <a:ea typeface="楷体" panose="02010609060101010101" pitchFamily="49" charset="-122"/>
                <a:cs typeface="Times New Roman" panose="02020603050405020304" pitchFamily="18" charset="0"/>
              </a:rPr>
              <a:t>当从顶点</a:t>
            </a:r>
            <a:r>
              <a:rPr kumimoji="1" lang="en-US" altLang="zh-CN" sz="2200" i="1" smtClean="0">
                <a:solidFill>
                  <a:srgbClr val="0000FF"/>
                </a:solidFill>
                <a:ea typeface="楷体" panose="02010609060101010101" pitchFamily="49" charset="-122"/>
                <a:cs typeface="Times New Roman" panose="02020603050405020304" pitchFamily="18" charset="0"/>
              </a:rPr>
              <a:t>u</a:t>
            </a:r>
            <a:r>
              <a:rPr kumimoji="1" lang="zh-CN" altLang="en-US" sz="2200" smtClean="0">
                <a:solidFill>
                  <a:srgbClr val="0000FF"/>
                </a:solidFill>
                <a:ea typeface="楷体" panose="02010609060101010101" pitchFamily="49" charset="-122"/>
                <a:cs typeface="Times New Roman" panose="02020603050405020304" pitchFamily="18" charset="0"/>
              </a:rPr>
              <a:t>出发的路径找完后，置</a:t>
            </a:r>
            <a:r>
              <a:rPr kumimoji="1" lang="en-US" altLang="zh-CN" sz="2200" smtClean="0">
                <a:solidFill>
                  <a:srgbClr val="0000FF"/>
                </a:solidFill>
                <a:ea typeface="楷体" panose="02010609060101010101" pitchFamily="49" charset="-122"/>
                <a:cs typeface="Times New Roman" panose="02020603050405020304" pitchFamily="18" charset="0"/>
              </a:rPr>
              <a:t>visited[u]=0</a:t>
            </a:r>
            <a:r>
              <a:rPr kumimoji="1" lang="zh-CN" altLang="en-US" sz="2200" smtClean="0">
                <a:solidFill>
                  <a:srgbClr val="0000FF"/>
                </a:solidFill>
                <a:ea typeface="楷体" panose="02010609060101010101" pitchFamily="49" charset="-122"/>
                <a:cs typeface="Times New Roman" panose="02020603050405020304" pitchFamily="18" charset="0"/>
              </a:rPr>
              <a:t>，即</a:t>
            </a:r>
            <a:r>
              <a:rPr kumimoji="1" lang="zh-CN" altLang="en-US" sz="2200" smtClean="0">
                <a:solidFill>
                  <a:srgbClr val="FF00FF"/>
                </a:solidFill>
                <a:ea typeface="楷体" panose="02010609060101010101" pitchFamily="49" charset="-122"/>
                <a:cs typeface="Times New Roman" panose="02020603050405020304" pitchFamily="18" charset="0"/>
              </a:rPr>
              <a:t>回溯</a:t>
            </a:r>
            <a:r>
              <a:rPr kumimoji="1" lang="zh-CN" altLang="en-US" sz="2200" smtClean="0">
                <a:solidFill>
                  <a:srgbClr val="0000FF"/>
                </a:solidFill>
                <a:ea typeface="楷体" panose="02010609060101010101" pitchFamily="49" charset="-122"/>
                <a:cs typeface="Times New Roman" panose="02020603050405020304" pitchFamily="18" charset="0"/>
              </a:rPr>
              <a:t>。</a:t>
            </a:r>
            <a:endParaRPr lang="zh-CN" altLang="en-US" sz="2200" dirty="0">
              <a:solidFill>
                <a:srgbClr val="0000FF"/>
              </a:solidFill>
              <a:ea typeface="楷体" panose="02010609060101010101" pitchFamily="49" charset="-122"/>
              <a:cs typeface="Times New Roman" panose="02020603050405020304" pitchFamily="18" charset="0"/>
            </a:endParaRPr>
          </a:p>
        </p:txBody>
      </p:sp>
      <p:sp>
        <p:nvSpPr>
          <p:cNvPr id="6" name="TextBox 5"/>
          <p:cNvSpPr txBox="1"/>
          <p:nvPr/>
        </p:nvSpPr>
        <p:spPr>
          <a:xfrm>
            <a:off x="642910" y="1500174"/>
            <a:ext cx="1571636" cy="461665"/>
          </a:xfrm>
          <a:prstGeom prst="rect">
            <a:avLst/>
          </a:prstGeom>
          <a:noFill/>
        </p:spPr>
        <p:txBody>
          <a:bodyPr wrap="square" rtlCol="0">
            <a:spAutoFit/>
          </a:bodyPr>
          <a:lstStyle/>
          <a:p>
            <a:pPr algn="l"/>
            <a:r>
              <a:rPr lang="zh-CN" altLang="en-US" smtClean="0">
                <a:solidFill>
                  <a:srgbClr val="FF0000"/>
                </a:solidFill>
                <a:latin typeface="黑体" panose="02010609060101010101" pitchFamily="49" charset="-122"/>
                <a:ea typeface="黑体" panose="02010609060101010101" pitchFamily="49" charset="-122"/>
              </a:rPr>
              <a:t>求解思路</a:t>
            </a:r>
            <a:endParaRPr lang="zh-CN" altLang="en-US">
              <a:solidFill>
                <a:srgbClr val="FF0000"/>
              </a:solidFill>
              <a:latin typeface="黑体" panose="02010609060101010101" pitchFamily="49" charset="-122"/>
              <a:ea typeface="黑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74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1"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33" name="AutoShape 13"/>
          <p:cNvSpPr>
            <a:spLocks noChangeArrowheads="1"/>
          </p:cNvSpPr>
          <p:nvPr/>
        </p:nvSpPr>
        <p:spPr bwMode="auto">
          <a:xfrm>
            <a:off x="2844800" y="714356"/>
            <a:ext cx="2232025" cy="576262"/>
          </a:xfrm>
          <a:prstGeom prst="roundRect">
            <a:avLst>
              <a:gd name="adj" fmla="val 16667"/>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smtClean="0">
                <a:latin typeface="Times New Roman" panose="02020603050405020304" pitchFamily="18" charset="0"/>
                <a:cs typeface="Times New Roman" panose="02020603050405020304" pitchFamily="18" charset="0"/>
              </a:rPr>
              <a:t>DFS(G,</a:t>
            </a:r>
            <a:r>
              <a:rPr lang="en-US" altLang="zh-CN" sz="2000" i="1" smtClean="0">
                <a:solidFill>
                  <a:srgbClr val="FF3300"/>
                </a:solidFill>
                <a:latin typeface="Times New Roman" panose="02020603050405020304" pitchFamily="18" charset="0"/>
                <a:cs typeface="Times New Roman" panose="02020603050405020304" pitchFamily="18" charset="0"/>
              </a:rPr>
              <a:t>u</a:t>
            </a:r>
            <a:r>
              <a:rPr lang="en-US" altLang="zh-CN" sz="2000" smtClean="0">
                <a:latin typeface="Times New Roman" panose="02020603050405020304" pitchFamily="18" charset="0"/>
                <a:cs typeface="Times New Roman" panose="02020603050405020304" pitchFamily="18" charset="0"/>
              </a:rPr>
              <a:t>,</a:t>
            </a:r>
            <a:r>
              <a:rPr lang="en-US" altLang="zh-CN" sz="2000" i="1" smtClean="0">
                <a:latin typeface="Times New Roman" panose="02020603050405020304" pitchFamily="18" charset="0"/>
                <a:cs typeface="Times New Roman" panose="02020603050405020304" pitchFamily="18" charset="0"/>
              </a:rPr>
              <a:t>v</a:t>
            </a:r>
            <a:r>
              <a:rPr lang="en-US" altLang="zh-CN" sz="2000" smtClean="0">
                <a:latin typeface="Times New Roman" panose="02020603050405020304" pitchFamily="18" charset="0"/>
                <a:cs typeface="Times New Roman" panose="02020603050405020304" pitchFamily="18" charset="0"/>
              </a:rPr>
              <a:t>,path,</a:t>
            </a:r>
            <a:r>
              <a:rPr lang="en-US" altLang="zh-CN" sz="2000" i="1" smtClean="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t>
            </a:r>
          </a:p>
        </p:txBody>
      </p:sp>
      <p:sp>
        <p:nvSpPr>
          <p:cNvPr id="261134" name="Text Box 14"/>
          <p:cNvSpPr txBox="1">
            <a:spLocks noChangeArrowheads="1"/>
          </p:cNvSpPr>
          <p:nvPr/>
        </p:nvSpPr>
        <p:spPr bwMode="auto">
          <a:xfrm>
            <a:off x="5221288" y="858818"/>
            <a:ext cx="2422546" cy="307777"/>
          </a:xfrm>
          <a:prstGeom prst="rect">
            <a:avLst/>
          </a:prstGeom>
          <a:noFill/>
          <a:ln w="28575" algn="ctr">
            <a:noFill/>
            <a:miter lim="800000"/>
            <a:tailEnd type="none" w="med" len="lg"/>
          </a:ln>
          <a:effectLst/>
        </p:spPr>
        <p:txBody>
          <a:bodyPr wrap="square" lIns="0" tIns="0" rIns="0" bIns="0">
            <a:spAutoFit/>
          </a:bodyPr>
          <a:lstStyle/>
          <a:p>
            <a:pPr>
              <a:spcBef>
                <a:spcPct val="50000"/>
              </a:spcBef>
            </a:pPr>
            <a:r>
              <a:rPr lang="zh-CN" altLang="en-US" sz="2000" dirty="0" smtClean="0">
                <a:ea typeface="楷体" panose="02010609060101010101" pitchFamily="49" charset="-122"/>
                <a:cs typeface="Times New Roman" panose="02020603050405020304" pitchFamily="18" charset="0"/>
              </a:rPr>
              <a:t>回溯所有路径后结束</a:t>
            </a:r>
            <a:endParaRPr lang="zh-CN" altLang="en-US" sz="2000" dirty="0">
              <a:ea typeface="楷体" panose="02010609060101010101" pitchFamily="49" charset="-122"/>
              <a:cs typeface="Times New Roman" panose="02020603050405020304" pitchFamily="18" charset="0"/>
            </a:endParaRPr>
          </a:p>
        </p:txBody>
      </p:sp>
      <p:grpSp>
        <p:nvGrpSpPr>
          <p:cNvPr id="2" name="Group 37"/>
          <p:cNvGrpSpPr/>
          <p:nvPr/>
        </p:nvGrpSpPr>
        <p:grpSpPr bwMode="auto">
          <a:xfrm>
            <a:off x="1116013" y="4135418"/>
            <a:ext cx="2087562" cy="1260475"/>
            <a:chOff x="703" y="2319"/>
            <a:chExt cx="1315" cy="794"/>
          </a:xfrm>
        </p:grpSpPr>
        <p:sp>
          <p:nvSpPr>
            <p:cNvPr id="261131" name="Text Box 11"/>
            <p:cNvSpPr txBox="1">
              <a:spLocks noChangeArrowheads="1"/>
            </p:cNvSpPr>
            <p:nvPr/>
          </p:nvSpPr>
          <p:spPr bwMode="auto">
            <a:xfrm>
              <a:off x="1066" y="2319"/>
              <a:ext cx="499" cy="192"/>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i="1" dirty="0">
                  <a:ea typeface="楷体" panose="02010609060101010101" pitchFamily="49" charset="-122"/>
                  <a:cs typeface="Times New Roman" panose="02020603050405020304" pitchFamily="18" charset="0"/>
                </a:rPr>
                <a:t>u</a:t>
              </a:r>
              <a:r>
                <a:rPr lang="en-US" altLang="zh-CN" sz="2000" i="1" baseline="-25000" dirty="0">
                  <a:ea typeface="楷体" panose="02010609060101010101" pitchFamily="49" charset="-122"/>
                  <a:cs typeface="Times New Roman" panose="02020603050405020304" pitchFamily="18" charset="0"/>
                </a:rPr>
                <a:t>m</a:t>
              </a:r>
              <a:r>
                <a:rPr lang="en-US" altLang="zh-CN" sz="2000" dirty="0">
                  <a:ea typeface="楷体" panose="02010609060101010101" pitchFamily="49" charset="-122"/>
                  <a:cs typeface="Times New Roman" panose="02020603050405020304" pitchFamily="18" charset="0"/>
                </a:rPr>
                <a:t>=</a:t>
              </a:r>
              <a:r>
                <a:rPr lang="en-US" altLang="zh-CN" sz="2000" i="1" dirty="0">
                  <a:ea typeface="楷体" panose="02010609060101010101" pitchFamily="49" charset="-122"/>
                  <a:cs typeface="Times New Roman" panose="02020603050405020304" pitchFamily="18" charset="0"/>
                </a:rPr>
                <a:t>v</a:t>
              </a:r>
            </a:p>
          </p:txBody>
        </p:sp>
        <p:sp>
          <p:nvSpPr>
            <p:cNvPr id="261132" name="Text Box 12"/>
            <p:cNvSpPr txBox="1">
              <a:spLocks noChangeArrowheads="1"/>
            </p:cNvSpPr>
            <p:nvPr/>
          </p:nvSpPr>
          <p:spPr bwMode="auto">
            <a:xfrm>
              <a:off x="703" y="2863"/>
              <a:ext cx="1315" cy="250"/>
            </a:xfrm>
            <a:prstGeom prst="rect">
              <a:avLst/>
            </a:prstGeom>
            <a:noFill/>
            <a:ln w="28575" algn="ctr">
              <a:noFill/>
              <a:miter lim="800000"/>
              <a:tailEnd type="none" w="med" len="lg"/>
            </a:ln>
            <a:effectLst/>
          </p:spPr>
          <p:txBody>
            <a:bodyPr>
              <a:spAutoFit/>
            </a:bodyPr>
            <a:lstStyle/>
            <a:p>
              <a:pPr>
                <a:spcBef>
                  <a:spcPct val="50000"/>
                </a:spcBef>
              </a:pPr>
              <a:r>
                <a:rPr lang="zh-CN" altLang="en-US" sz="2000" dirty="0">
                  <a:ea typeface="楷体" panose="02010609060101010101" pitchFamily="49" charset="-122"/>
                  <a:cs typeface="Times New Roman" panose="02020603050405020304" pitchFamily="18" charset="0"/>
                </a:rPr>
                <a:t>输出一条</a:t>
              </a:r>
              <a:r>
                <a:rPr lang="en-US" altLang="zh-CN" sz="2000" dirty="0">
                  <a:ea typeface="楷体" panose="02010609060101010101" pitchFamily="49" charset="-122"/>
                  <a:cs typeface="Times New Roman" panose="02020603050405020304" pitchFamily="18" charset="0"/>
                </a:rPr>
                <a:t>path</a:t>
              </a:r>
            </a:p>
          </p:txBody>
        </p:sp>
        <p:sp>
          <p:nvSpPr>
            <p:cNvPr id="261139" name="Line 19"/>
            <p:cNvSpPr>
              <a:spLocks noChangeShapeType="1"/>
            </p:cNvSpPr>
            <p:nvPr/>
          </p:nvSpPr>
          <p:spPr bwMode="auto">
            <a:xfrm>
              <a:off x="1293" y="2591"/>
              <a:ext cx="0" cy="227"/>
            </a:xfrm>
            <a:prstGeom prst="line">
              <a:avLst/>
            </a:prstGeom>
            <a:noFill/>
            <a:ln w="28575">
              <a:solidFill>
                <a:srgbClr val="3333FF"/>
              </a:solidFill>
              <a:round/>
              <a:tailEnd type="triangle" w="med" len="lg"/>
            </a:ln>
            <a:effectLst/>
          </p:spPr>
          <p:txBody>
            <a:bodyPr wrap="none"/>
            <a:lstStyle/>
            <a:p>
              <a:endParaRPr lang="zh-CN" altLang="en-US">
                <a:ea typeface="楷体" panose="02010609060101010101" pitchFamily="49" charset="-122"/>
                <a:cs typeface="Times New Roman" panose="02020603050405020304" pitchFamily="18" charset="0"/>
              </a:endParaRPr>
            </a:p>
          </p:txBody>
        </p:sp>
      </p:grpSp>
      <p:grpSp>
        <p:nvGrpSpPr>
          <p:cNvPr id="3" name="Group 34"/>
          <p:cNvGrpSpPr/>
          <p:nvPr/>
        </p:nvGrpSpPr>
        <p:grpSpPr bwMode="auto">
          <a:xfrm>
            <a:off x="2843213" y="1290618"/>
            <a:ext cx="2232025" cy="1081088"/>
            <a:chOff x="1791" y="527"/>
            <a:chExt cx="1406" cy="681"/>
          </a:xfrm>
        </p:grpSpPr>
        <p:sp>
          <p:nvSpPr>
            <p:cNvPr id="261126" name="AutoShape 6"/>
            <p:cNvSpPr>
              <a:spLocks noChangeArrowheads="1"/>
            </p:cNvSpPr>
            <p:nvPr/>
          </p:nvSpPr>
          <p:spPr bwMode="auto">
            <a:xfrm>
              <a:off x="1791" y="845"/>
              <a:ext cx="1406" cy="363"/>
            </a:xfrm>
            <a:prstGeom prst="roundRect">
              <a:avLst>
                <a:gd name="adj" fmla="val 16667"/>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smtClean="0">
                  <a:latin typeface="Times New Roman" panose="02020603050405020304" pitchFamily="18" charset="0"/>
                  <a:cs typeface="Times New Roman" panose="02020603050405020304" pitchFamily="18" charset="0"/>
                </a:rPr>
                <a:t>DFS(G,</a:t>
              </a:r>
              <a:r>
                <a:rPr lang="en-US" altLang="zh-CN" sz="2000" i="1" smtClean="0">
                  <a:solidFill>
                    <a:srgbClr val="FF3300"/>
                  </a:solidFill>
                  <a:latin typeface="Times New Roman" panose="02020603050405020304" pitchFamily="18" charset="0"/>
                  <a:cs typeface="Times New Roman" panose="02020603050405020304" pitchFamily="18" charset="0"/>
                </a:rPr>
                <a:t>u</a:t>
              </a:r>
              <a:r>
                <a:rPr lang="en-US" altLang="zh-CN" sz="2000" baseline="-25000" smtClean="0">
                  <a:solidFill>
                    <a:srgbClr val="FF3300"/>
                  </a:solidFill>
                  <a:latin typeface="Times New Roman" panose="02020603050405020304" pitchFamily="18" charset="0"/>
                  <a:cs typeface="Times New Roman" panose="02020603050405020304" pitchFamily="18" charset="0"/>
                </a:rPr>
                <a:t>1</a:t>
              </a:r>
              <a:r>
                <a:rPr lang="en-US" altLang="zh-CN" sz="2000" smtClean="0">
                  <a:latin typeface="Times New Roman" panose="02020603050405020304" pitchFamily="18" charset="0"/>
                  <a:cs typeface="Times New Roman" panose="02020603050405020304" pitchFamily="18" charset="0"/>
                </a:rPr>
                <a:t>,</a:t>
              </a:r>
              <a:r>
                <a:rPr lang="en-US" altLang="zh-CN" sz="2000" i="1" smtClean="0">
                  <a:latin typeface="Times New Roman" panose="02020603050405020304" pitchFamily="18" charset="0"/>
                  <a:cs typeface="Times New Roman" panose="02020603050405020304" pitchFamily="18" charset="0"/>
                </a:rPr>
                <a:t>v</a:t>
              </a:r>
              <a:r>
                <a:rPr lang="en-US" altLang="zh-CN" sz="2000" smtClean="0">
                  <a:latin typeface="Times New Roman" panose="02020603050405020304" pitchFamily="18" charset="0"/>
                  <a:cs typeface="Times New Roman" panose="02020603050405020304" pitchFamily="18" charset="0"/>
                </a:rPr>
                <a:t>,path,</a:t>
              </a:r>
              <a:r>
                <a:rPr lang="en-US" altLang="zh-CN" sz="2000" i="1" smtClean="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t>
              </a:r>
            </a:p>
          </p:txBody>
        </p:sp>
        <p:sp>
          <p:nvSpPr>
            <p:cNvPr id="261141" name="Line 21"/>
            <p:cNvSpPr>
              <a:spLocks noChangeShapeType="1"/>
            </p:cNvSpPr>
            <p:nvPr/>
          </p:nvSpPr>
          <p:spPr bwMode="auto">
            <a:xfrm>
              <a:off x="2518" y="527"/>
              <a:ext cx="0" cy="318"/>
            </a:xfrm>
            <a:prstGeom prst="line">
              <a:avLst/>
            </a:prstGeom>
            <a:noFill/>
            <a:ln w="28575">
              <a:solidFill>
                <a:srgbClr val="3333FF"/>
              </a:solidFill>
              <a:round/>
              <a:tailEnd type="triangle" w="med" len="lg"/>
            </a:ln>
            <a:effectLst/>
          </p:spPr>
          <p:txBody>
            <a:bodyPr wrap="none"/>
            <a:lstStyle/>
            <a:p>
              <a:endParaRPr lang="zh-CN" altLang="en-US">
                <a:cs typeface="Times New Roman" panose="02020603050405020304" pitchFamily="18" charset="0"/>
              </a:endParaRPr>
            </a:p>
          </p:txBody>
        </p:sp>
      </p:grpSp>
      <p:grpSp>
        <p:nvGrpSpPr>
          <p:cNvPr id="4" name="Group 35"/>
          <p:cNvGrpSpPr/>
          <p:nvPr/>
        </p:nvGrpSpPr>
        <p:grpSpPr bwMode="auto">
          <a:xfrm>
            <a:off x="2540000" y="2371706"/>
            <a:ext cx="881063" cy="660400"/>
            <a:chOff x="1600" y="1208"/>
            <a:chExt cx="555" cy="416"/>
          </a:xfrm>
        </p:grpSpPr>
        <p:sp>
          <p:nvSpPr>
            <p:cNvPr id="261128" name="Text Box 8"/>
            <p:cNvSpPr txBox="1">
              <a:spLocks noChangeArrowheads="1"/>
            </p:cNvSpPr>
            <p:nvPr/>
          </p:nvSpPr>
          <p:spPr bwMode="auto">
            <a:xfrm>
              <a:off x="1600" y="1394"/>
              <a:ext cx="363" cy="23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a:latin typeface="宋体" panose="02010600030101010101" pitchFamily="2" charset="-122"/>
                  <a:ea typeface="宋体" panose="02010600030101010101" pitchFamily="2" charset="-122"/>
                  <a:cs typeface="Times New Roman" panose="02020603050405020304" pitchFamily="18" charset="0"/>
                </a:rPr>
                <a:t>…</a:t>
              </a:r>
              <a:endParaRPr lang="en-US" altLang="zh-CN">
                <a:ea typeface="宋体" panose="02010600030101010101" pitchFamily="2" charset="-122"/>
                <a:cs typeface="Times New Roman" panose="02020603050405020304" pitchFamily="18" charset="0"/>
              </a:endParaRPr>
            </a:p>
          </p:txBody>
        </p:sp>
        <p:sp>
          <p:nvSpPr>
            <p:cNvPr id="261142" name="Freeform 22"/>
            <p:cNvSpPr/>
            <p:nvPr/>
          </p:nvSpPr>
          <p:spPr bwMode="auto">
            <a:xfrm>
              <a:off x="1942" y="1208"/>
              <a:ext cx="213" cy="184"/>
            </a:xfrm>
            <a:custGeom>
              <a:avLst/>
              <a:gdLst/>
              <a:ahLst/>
              <a:cxnLst>
                <a:cxn ang="0">
                  <a:pos x="213" y="0"/>
                </a:cxn>
                <a:cxn ang="0">
                  <a:pos x="0" y="184"/>
                </a:cxn>
              </a:cxnLst>
              <a:rect l="0" t="0" r="r" b="b"/>
              <a:pathLst>
                <a:path w="213" h="184">
                  <a:moveTo>
                    <a:pt x="213" y="0"/>
                  </a:moveTo>
                  <a:lnTo>
                    <a:pt x="0" y="184"/>
                  </a:lnTo>
                </a:path>
              </a:pathLst>
            </a:custGeom>
            <a:noFill/>
            <a:ln w="28575" cap="flat" cmpd="sng">
              <a:solidFill>
                <a:srgbClr val="3333FF"/>
              </a:solidFill>
              <a:prstDash val="solid"/>
              <a:round/>
              <a:headEnd type="none" w="med" len="med"/>
              <a:tailEnd type="triangle" w="med" len="lg"/>
            </a:ln>
            <a:effectLst/>
          </p:spPr>
          <p:txBody>
            <a:bodyPr wrap="none"/>
            <a:lstStyle/>
            <a:p>
              <a:endParaRPr lang="zh-CN" altLang="en-US"/>
            </a:p>
          </p:txBody>
        </p:sp>
      </p:grpSp>
      <p:grpSp>
        <p:nvGrpSpPr>
          <p:cNvPr id="5" name="Group 36"/>
          <p:cNvGrpSpPr/>
          <p:nvPr/>
        </p:nvGrpSpPr>
        <p:grpSpPr bwMode="auto">
          <a:xfrm>
            <a:off x="973138" y="3082906"/>
            <a:ext cx="2232025" cy="908050"/>
            <a:chOff x="613" y="1656"/>
            <a:chExt cx="1406" cy="572"/>
          </a:xfrm>
        </p:grpSpPr>
        <p:sp>
          <p:nvSpPr>
            <p:cNvPr id="261130" name="AutoShape 10"/>
            <p:cNvSpPr>
              <a:spLocks noChangeArrowheads="1"/>
            </p:cNvSpPr>
            <p:nvPr/>
          </p:nvSpPr>
          <p:spPr bwMode="auto">
            <a:xfrm>
              <a:off x="613" y="1865"/>
              <a:ext cx="1406" cy="363"/>
            </a:xfrm>
            <a:prstGeom prst="roundRect">
              <a:avLst>
                <a:gd name="adj" fmla="val 16667"/>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smtClean="0">
                  <a:latin typeface="Times New Roman" panose="02020603050405020304" pitchFamily="18" charset="0"/>
                  <a:cs typeface="Times New Roman" panose="02020603050405020304" pitchFamily="18" charset="0"/>
                </a:rPr>
                <a:t>DFS(G,</a:t>
              </a:r>
              <a:r>
                <a:rPr lang="en-US" altLang="zh-CN" sz="2000" i="1" smtClean="0">
                  <a:solidFill>
                    <a:srgbClr val="FF3300"/>
                  </a:solidFill>
                  <a:latin typeface="Times New Roman" panose="02020603050405020304" pitchFamily="18" charset="0"/>
                  <a:cs typeface="Times New Roman" panose="02020603050405020304" pitchFamily="18" charset="0"/>
                </a:rPr>
                <a:t>u</a:t>
              </a:r>
              <a:r>
                <a:rPr lang="en-US" altLang="zh-CN" sz="2000" i="1" baseline="-25000" smtClean="0">
                  <a:solidFill>
                    <a:srgbClr val="FF3300"/>
                  </a:solidFill>
                  <a:latin typeface="Times New Roman" panose="02020603050405020304" pitchFamily="18" charset="0"/>
                  <a:cs typeface="Times New Roman" panose="02020603050405020304" pitchFamily="18" charset="0"/>
                </a:rPr>
                <a:t>m</a:t>
              </a:r>
              <a:r>
                <a:rPr lang="en-US" altLang="zh-CN" sz="2000" smtClean="0">
                  <a:latin typeface="Times New Roman" panose="02020603050405020304" pitchFamily="18" charset="0"/>
                  <a:cs typeface="Times New Roman" panose="02020603050405020304" pitchFamily="18" charset="0"/>
                </a:rPr>
                <a:t>,</a:t>
              </a:r>
              <a:r>
                <a:rPr lang="en-US" altLang="zh-CN" sz="2000" i="1" smtClean="0">
                  <a:latin typeface="Times New Roman" panose="02020603050405020304" pitchFamily="18" charset="0"/>
                  <a:cs typeface="Times New Roman" panose="02020603050405020304" pitchFamily="18" charset="0"/>
                </a:rPr>
                <a:t>v</a:t>
              </a:r>
              <a:r>
                <a:rPr lang="en-US" altLang="zh-CN" sz="2000" smtClean="0">
                  <a:latin typeface="Times New Roman" panose="02020603050405020304" pitchFamily="18" charset="0"/>
                  <a:cs typeface="Times New Roman" panose="02020603050405020304" pitchFamily="18" charset="0"/>
                </a:rPr>
                <a:t>,path,</a:t>
              </a:r>
              <a:r>
                <a:rPr lang="en-US" altLang="zh-CN" sz="2000" i="1" smtClean="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t>
              </a:r>
            </a:p>
          </p:txBody>
        </p:sp>
        <p:sp>
          <p:nvSpPr>
            <p:cNvPr id="261143" name="Freeform 23"/>
            <p:cNvSpPr/>
            <p:nvPr/>
          </p:nvSpPr>
          <p:spPr bwMode="auto">
            <a:xfrm>
              <a:off x="1339" y="1656"/>
              <a:ext cx="235" cy="187"/>
            </a:xfrm>
            <a:custGeom>
              <a:avLst/>
              <a:gdLst/>
              <a:ahLst/>
              <a:cxnLst>
                <a:cxn ang="0">
                  <a:pos x="235" y="0"/>
                </a:cxn>
                <a:cxn ang="0">
                  <a:pos x="0" y="187"/>
                </a:cxn>
              </a:cxnLst>
              <a:rect l="0" t="0" r="r" b="b"/>
              <a:pathLst>
                <a:path w="235" h="187">
                  <a:moveTo>
                    <a:pt x="235" y="0"/>
                  </a:moveTo>
                  <a:lnTo>
                    <a:pt x="0" y="187"/>
                  </a:lnTo>
                </a:path>
              </a:pathLst>
            </a:custGeom>
            <a:noFill/>
            <a:ln w="28575" cap="flat" cmpd="sng">
              <a:solidFill>
                <a:srgbClr val="3333FF"/>
              </a:solidFill>
              <a:prstDash val="solid"/>
              <a:round/>
              <a:headEnd type="none" w="med" len="med"/>
              <a:tailEnd type="triangle" w="med" len="lg"/>
            </a:ln>
            <a:effectLst/>
          </p:spPr>
          <p:txBody>
            <a:bodyPr wrap="none"/>
            <a:lstStyle/>
            <a:p>
              <a:endParaRPr lang="zh-CN" altLang="en-US">
                <a:cs typeface="Times New Roman" panose="02020603050405020304" pitchFamily="18" charset="0"/>
              </a:endParaRPr>
            </a:p>
          </p:txBody>
        </p:sp>
      </p:grpSp>
      <p:grpSp>
        <p:nvGrpSpPr>
          <p:cNvPr id="6" name="Group 41"/>
          <p:cNvGrpSpPr/>
          <p:nvPr/>
        </p:nvGrpSpPr>
        <p:grpSpPr bwMode="auto">
          <a:xfrm>
            <a:off x="5003800" y="4135418"/>
            <a:ext cx="2087563" cy="1260475"/>
            <a:chOff x="3152" y="2319"/>
            <a:chExt cx="1315" cy="794"/>
          </a:xfrm>
        </p:grpSpPr>
        <p:sp>
          <p:nvSpPr>
            <p:cNvPr id="261146" name="Text Box 26"/>
            <p:cNvSpPr txBox="1">
              <a:spLocks noChangeArrowheads="1"/>
            </p:cNvSpPr>
            <p:nvPr/>
          </p:nvSpPr>
          <p:spPr bwMode="auto">
            <a:xfrm>
              <a:off x="3515" y="2319"/>
              <a:ext cx="499" cy="192"/>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i="1" dirty="0">
                  <a:ea typeface="楷体" panose="02010609060101010101" pitchFamily="49" charset="-122"/>
                  <a:cs typeface="Times New Roman" panose="02020603050405020304" pitchFamily="18" charset="0"/>
                </a:rPr>
                <a:t>u</a:t>
              </a:r>
              <a:r>
                <a:rPr lang="en-US" altLang="zh-CN" sz="2000" i="1" baseline="-25000" dirty="0">
                  <a:ea typeface="楷体" panose="02010609060101010101" pitchFamily="49" charset="-122"/>
                  <a:cs typeface="Times New Roman" panose="02020603050405020304" pitchFamily="18" charset="0"/>
                </a:rPr>
                <a:t>m</a:t>
              </a:r>
              <a:r>
                <a:rPr lang="en-US" altLang="zh-CN" sz="2000" dirty="0">
                  <a:ea typeface="楷体" panose="02010609060101010101" pitchFamily="49" charset="-122"/>
                  <a:cs typeface="Times New Roman" panose="02020603050405020304" pitchFamily="18" charset="0"/>
                </a:rPr>
                <a:t>=</a:t>
              </a:r>
              <a:r>
                <a:rPr lang="en-US" altLang="zh-CN" sz="2000" i="1" dirty="0">
                  <a:ea typeface="楷体" panose="02010609060101010101" pitchFamily="49" charset="-122"/>
                  <a:cs typeface="Times New Roman" panose="02020603050405020304" pitchFamily="18" charset="0"/>
                </a:rPr>
                <a:t>v</a:t>
              </a:r>
            </a:p>
          </p:txBody>
        </p:sp>
        <p:sp>
          <p:nvSpPr>
            <p:cNvPr id="261147" name="Text Box 27"/>
            <p:cNvSpPr txBox="1">
              <a:spLocks noChangeArrowheads="1"/>
            </p:cNvSpPr>
            <p:nvPr/>
          </p:nvSpPr>
          <p:spPr bwMode="auto">
            <a:xfrm>
              <a:off x="3152" y="2863"/>
              <a:ext cx="1315" cy="250"/>
            </a:xfrm>
            <a:prstGeom prst="rect">
              <a:avLst/>
            </a:prstGeom>
            <a:noFill/>
            <a:ln w="28575" algn="ctr">
              <a:noFill/>
              <a:miter lim="800000"/>
              <a:tailEnd type="none" w="med" len="lg"/>
            </a:ln>
            <a:effectLst/>
          </p:spPr>
          <p:txBody>
            <a:bodyPr>
              <a:spAutoFit/>
            </a:bodyPr>
            <a:lstStyle/>
            <a:p>
              <a:pPr>
                <a:spcBef>
                  <a:spcPct val="50000"/>
                </a:spcBef>
              </a:pPr>
              <a:r>
                <a:rPr lang="zh-CN" altLang="en-US" sz="2000" dirty="0">
                  <a:ea typeface="楷体" panose="02010609060101010101" pitchFamily="49" charset="-122"/>
                  <a:cs typeface="Times New Roman" panose="02020603050405020304" pitchFamily="18" charset="0"/>
                </a:rPr>
                <a:t>输出一条</a:t>
              </a:r>
              <a:r>
                <a:rPr lang="en-US" altLang="zh-CN" sz="2000" dirty="0">
                  <a:ea typeface="楷体" panose="02010609060101010101" pitchFamily="49" charset="-122"/>
                  <a:cs typeface="Times New Roman" panose="02020603050405020304" pitchFamily="18" charset="0"/>
                </a:rPr>
                <a:t>path</a:t>
              </a:r>
            </a:p>
          </p:txBody>
        </p:sp>
        <p:sp>
          <p:nvSpPr>
            <p:cNvPr id="261148" name="Line 28"/>
            <p:cNvSpPr>
              <a:spLocks noChangeShapeType="1"/>
            </p:cNvSpPr>
            <p:nvPr/>
          </p:nvSpPr>
          <p:spPr bwMode="auto">
            <a:xfrm>
              <a:off x="3742" y="2591"/>
              <a:ext cx="0" cy="227"/>
            </a:xfrm>
            <a:prstGeom prst="line">
              <a:avLst/>
            </a:prstGeom>
            <a:noFill/>
            <a:ln w="28575">
              <a:solidFill>
                <a:srgbClr val="3333FF"/>
              </a:solidFill>
              <a:round/>
              <a:tailEnd type="triangle" w="med" len="lg"/>
            </a:ln>
            <a:effectLst/>
          </p:spPr>
          <p:txBody>
            <a:bodyPr wrap="none"/>
            <a:lstStyle/>
            <a:p>
              <a:endParaRPr lang="zh-CN" altLang="en-US">
                <a:ea typeface="楷体" panose="02010609060101010101" pitchFamily="49" charset="-122"/>
                <a:cs typeface="Times New Roman" panose="02020603050405020304" pitchFamily="18" charset="0"/>
              </a:endParaRPr>
            </a:p>
          </p:txBody>
        </p:sp>
      </p:grpSp>
      <p:grpSp>
        <p:nvGrpSpPr>
          <p:cNvPr id="7" name="Group 40"/>
          <p:cNvGrpSpPr/>
          <p:nvPr/>
        </p:nvGrpSpPr>
        <p:grpSpPr bwMode="auto">
          <a:xfrm>
            <a:off x="4860925" y="3095606"/>
            <a:ext cx="2232025" cy="895350"/>
            <a:chOff x="3062" y="1664"/>
            <a:chExt cx="1406" cy="564"/>
          </a:xfrm>
        </p:grpSpPr>
        <p:sp>
          <p:nvSpPr>
            <p:cNvPr id="261145" name="AutoShape 25"/>
            <p:cNvSpPr>
              <a:spLocks noChangeArrowheads="1"/>
            </p:cNvSpPr>
            <p:nvPr/>
          </p:nvSpPr>
          <p:spPr bwMode="auto">
            <a:xfrm>
              <a:off x="3062" y="1865"/>
              <a:ext cx="1406" cy="363"/>
            </a:xfrm>
            <a:prstGeom prst="roundRect">
              <a:avLst>
                <a:gd name="adj" fmla="val 16667"/>
              </a:avLst>
            </a:prstGeom>
            <a:ln>
              <a:tailEnd type="none" w="med" len="lg"/>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smtClean="0">
                  <a:latin typeface="Times New Roman" panose="02020603050405020304" pitchFamily="18" charset="0"/>
                  <a:cs typeface="Times New Roman" panose="02020603050405020304" pitchFamily="18" charset="0"/>
                </a:rPr>
                <a:t>DFS(G,</a:t>
              </a:r>
              <a:r>
                <a:rPr lang="en-US" altLang="zh-CN" sz="2000" i="1" smtClean="0">
                  <a:solidFill>
                    <a:srgbClr val="FF3300"/>
                  </a:solidFill>
                  <a:latin typeface="Times New Roman" panose="02020603050405020304" pitchFamily="18" charset="0"/>
                  <a:cs typeface="Times New Roman" panose="02020603050405020304" pitchFamily="18" charset="0"/>
                </a:rPr>
                <a:t>u</a:t>
              </a:r>
              <a:r>
                <a:rPr lang="en-US" altLang="zh-CN" sz="2000" i="1" baseline="-25000" smtClean="0">
                  <a:solidFill>
                    <a:srgbClr val="FF3300"/>
                  </a:solidFill>
                  <a:latin typeface="Times New Roman" panose="02020603050405020304" pitchFamily="18" charset="0"/>
                  <a:cs typeface="Times New Roman" panose="02020603050405020304" pitchFamily="18" charset="0"/>
                </a:rPr>
                <a:t>m</a:t>
              </a:r>
              <a:r>
                <a:rPr lang="en-US" altLang="zh-CN" sz="2000" smtClean="0">
                  <a:latin typeface="Times New Roman" panose="02020603050405020304" pitchFamily="18" charset="0"/>
                  <a:cs typeface="Times New Roman" panose="02020603050405020304" pitchFamily="18" charset="0"/>
                </a:rPr>
                <a:t>,</a:t>
              </a:r>
              <a:r>
                <a:rPr lang="en-US" altLang="zh-CN" sz="2000" i="1" smtClean="0">
                  <a:latin typeface="Times New Roman" panose="02020603050405020304" pitchFamily="18" charset="0"/>
                  <a:cs typeface="Times New Roman" panose="02020603050405020304" pitchFamily="18" charset="0"/>
                </a:rPr>
                <a:t>v</a:t>
              </a:r>
              <a:r>
                <a:rPr lang="en-US" altLang="zh-CN" sz="2000" smtClean="0">
                  <a:latin typeface="Times New Roman" panose="02020603050405020304" pitchFamily="18" charset="0"/>
                  <a:cs typeface="Times New Roman" panose="02020603050405020304" pitchFamily="18" charset="0"/>
                </a:rPr>
                <a:t>,path,</a:t>
              </a:r>
              <a:r>
                <a:rPr lang="en-US" altLang="zh-CN" sz="2000" i="1" smtClean="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t>
              </a:r>
            </a:p>
          </p:txBody>
        </p:sp>
        <p:sp>
          <p:nvSpPr>
            <p:cNvPr id="261149" name="Freeform 29"/>
            <p:cNvSpPr/>
            <p:nvPr/>
          </p:nvSpPr>
          <p:spPr bwMode="auto">
            <a:xfrm>
              <a:off x="3302" y="1664"/>
              <a:ext cx="184" cy="192"/>
            </a:xfrm>
            <a:custGeom>
              <a:avLst/>
              <a:gdLst/>
              <a:ahLst/>
              <a:cxnLst>
                <a:cxn ang="0">
                  <a:pos x="0" y="0"/>
                </a:cxn>
                <a:cxn ang="0">
                  <a:pos x="184" y="192"/>
                </a:cxn>
              </a:cxnLst>
              <a:rect l="0" t="0" r="r" b="b"/>
              <a:pathLst>
                <a:path w="184" h="192">
                  <a:moveTo>
                    <a:pt x="0" y="0"/>
                  </a:moveTo>
                  <a:lnTo>
                    <a:pt x="184" y="192"/>
                  </a:lnTo>
                </a:path>
              </a:pathLst>
            </a:custGeom>
            <a:noFill/>
            <a:ln w="28575" cap="flat" cmpd="sng">
              <a:solidFill>
                <a:srgbClr val="3333FF"/>
              </a:solidFill>
              <a:prstDash val="solid"/>
              <a:round/>
              <a:headEnd type="none" w="med" len="med"/>
              <a:tailEnd type="triangle" w="med" len="lg"/>
            </a:ln>
            <a:effectLst/>
          </p:spPr>
          <p:txBody>
            <a:bodyPr wrap="none"/>
            <a:lstStyle/>
            <a:p>
              <a:endParaRPr lang="zh-CN" altLang="en-US">
                <a:cs typeface="Times New Roman" panose="02020603050405020304" pitchFamily="18" charset="0"/>
              </a:endParaRPr>
            </a:p>
          </p:txBody>
        </p:sp>
      </p:grpSp>
      <p:grpSp>
        <p:nvGrpSpPr>
          <p:cNvPr id="8" name="Group 39"/>
          <p:cNvGrpSpPr/>
          <p:nvPr/>
        </p:nvGrpSpPr>
        <p:grpSpPr bwMode="auto">
          <a:xfrm>
            <a:off x="4573588" y="2371706"/>
            <a:ext cx="939800" cy="693737"/>
            <a:chOff x="2881" y="1208"/>
            <a:chExt cx="592" cy="437"/>
          </a:xfrm>
        </p:grpSpPr>
        <p:sp>
          <p:nvSpPr>
            <p:cNvPr id="261144" name="Text Box 24"/>
            <p:cNvSpPr txBox="1">
              <a:spLocks noChangeArrowheads="1"/>
            </p:cNvSpPr>
            <p:nvPr/>
          </p:nvSpPr>
          <p:spPr bwMode="auto">
            <a:xfrm>
              <a:off x="3110" y="1415"/>
              <a:ext cx="363" cy="230"/>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dirty="0">
                  <a:latin typeface="宋体" panose="02010600030101010101" pitchFamily="2" charset="-122"/>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p:txBody>
        </p:sp>
        <p:sp>
          <p:nvSpPr>
            <p:cNvPr id="261150" name="Line 30"/>
            <p:cNvSpPr>
              <a:spLocks noChangeShapeType="1"/>
            </p:cNvSpPr>
            <p:nvPr/>
          </p:nvSpPr>
          <p:spPr bwMode="auto">
            <a:xfrm>
              <a:off x="2881" y="1208"/>
              <a:ext cx="272" cy="272"/>
            </a:xfrm>
            <a:prstGeom prst="line">
              <a:avLst/>
            </a:prstGeom>
            <a:noFill/>
            <a:ln w="28575">
              <a:solidFill>
                <a:srgbClr val="3333FF"/>
              </a:solidFill>
              <a:round/>
              <a:tailEnd type="triangle" w="med" len="lg"/>
            </a:ln>
            <a:effectLst/>
          </p:spPr>
          <p:txBody>
            <a:bodyPr wrap="none"/>
            <a:lstStyle/>
            <a:p>
              <a:endParaRPr lang="zh-CN" altLang="en-US"/>
            </a:p>
          </p:txBody>
        </p:sp>
      </p:grpSp>
      <p:grpSp>
        <p:nvGrpSpPr>
          <p:cNvPr id="9" name="组合 36"/>
          <p:cNvGrpSpPr/>
          <p:nvPr/>
        </p:nvGrpSpPr>
        <p:grpSpPr>
          <a:xfrm>
            <a:off x="3348038" y="2874943"/>
            <a:ext cx="1541463" cy="1008063"/>
            <a:chOff x="3348038" y="2874943"/>
            <a:chExt cx="1541463" cy="1008063"/>
          </a:xfrm>
        </p:grpSpPr>
        <p:sp>
          <p:nvSpPr>
            <p:cNvPr id="261138" name="Text Box 18"/>
            <p:cNvSpPr txBox="1">
              <a:spLocks noChangeArrowheads="1"/>
            </p:cNvSpPr>
            <p:nvPr/>
          </p:nvSpPr>
          <p:spPr bwMode="auto">
            <a:xfrm>
              <a:off x="3736976" y="3090843"/>
              <a:ext cx="1152525" cy="769441"/>
            </a:xfrm>
            <a:prstGeom prst="rect">
              <a:avLst/>
            </a:prstGeom>
            <a:noFill/>
            <a:ln w="28575" algn="ctr">
              <a:noFill/>
              <a:miter lim="800000"/>
              <a:tailEnd type="none" w="med" len="lg"/>
            </a:ln>
            <a:effectLst/>
          </p:spPr>
          <p:txBody>
            <a:bodyPr lIns="0" tIns="0" rIns="0" bIns="0">
              <a:spAutoFit/>
            </a:bodyPr>
            <a:lstStyle/>
            <a:p>
              <a:pPr>
                <a:lnSpc>
                  <a:spcPct val="50000"/>
                </a:lnSpc>
                <a:spcBef>
                  <a:spcPct val="50000"/>
                </a:spcBef>
              </a:pPr>
              <a:r>
                <a:rPr lang="zh-CN" altLang="en-US" sz="2000" dirty="0">
                  <a:ea typeface="楷体" panose="02010609060101010101" pitchFamily="49" charset="-122"/>
                  <a:cs typeface="Times New Roman" panose="02020603050405020304" pitchFamily="18" charset="0"/>
                </a:rPr>
                <a:t>置</a:t>
              </a:r>
              <a:r>
                <a:rPr lang="en-US" altLang="zh-CN" sz="2000" dirty="0">
                  <a:ea typeface="楷体" panose="02010609060101010101" pitchFamily="49" charset="-122"/>
                  <a:cs typeface="Times New Roman" panose="02020603050405020304" pitchFamily="18" charset="0"/>
                </a:rPr>
                <a:t>visited</a:t>
              </a:r>
            </a:p>
            <a:p>
              <a:pPr>
                <a:lnSpc>
                  <a:spcPct val="50000"/>
                </a:lnSpc>
                <a:spcBef>
                  <a:spcPct val="50000"/>
                </a:spcBef>
              </a:pPr>
              <a:r>
                <a:rPr lang="en-US" altLang="zh-CN" sz="2000" dirty="0">
                  <a:ea typeface="楷体" panose="02010609060101010101" pitchFamily="49" charset="-122"/>
                  <a:cs typeface="Times New Roman" panose="02020603050405020304" pitchFamily="18" charset="0"/>
                </a:rPr>
                <a:t>[</a:t>
              </a:r>
              <a:r>
                <a:rPr lang="en-US" altLang="zh-CN" sz="2000" i="1" dirty="0">
                  <a:solidFill>
                    <a:srgbClr val="FF3300"/>
                  </a:solidFill>
                  <a:ea typeface="楷体" panose="02010609060101010101" pitchFamily="49" charset="-122"/>
                  <a:cs typeface="Times New Roman" panose="02020603050405020304" pitchFamily="18" charset="0"/>
                </a:rPr>
                <a:t>u</a:t>
              </a:r>
              <a:r>
                <a:rPr lang="en-US" altLang="zh-CN" sz="2000" i="1" baseline="-25000" dirty="0">
                  <a:solidFill>
                    <a:srgbClr val="FF3300"/>
                  </a:solidFill>
                  <a:ea typeface="楷体" panose="02010609060101010101" pitchFamily="49" charset="-122"/>
                  <a:cs typeface="Times New Roman" panose="02020603050405020304" pitchFamily="18" charset="0"/>
                </a:rPr>
                <a:t>m</a:t>
              </a:r>
              <a:r>
                <a:rPr lang="en-US" altLang="zh-CN" sz="2000" dirty="0">
                  <a:ea typeface="楷体" panose="02010609060101010101" pitchFamily="49" charset="-122"/>
                  <a:cs typeface="Times New Roman" panose="02020603050405020304" pitchFamily="18" charset="0"/>
                </a:rPr>
                <a:t>]=0</a:t>
              </a:r>
            </a:p>
            <a:p>
              <a:pPr>
                <a:lnSpc>
                  <a:spcPct val="50000"/>
                </a:lnSpc>
                <a:spcBef>
                  <a:spcPct val="50000"/>
                </a:spcBef>
              </a:pPr>
              <a:r>
                <a:rPr lang="zh-CN" altLang="en-US" sz="2000" dirty="0">
                  <a:ea typeface="楷体" panose="02010609060101010101" pitchFamily="49" charset="-122"/>
                  <a:cs typeface="Times New Roman" panose="02020603050405020304" pitchFamily="18" charset="0"/>
                </a:rPr>
                <a:t>回溯</a:t>
              </a:r>
            </a:p>
          </p:txBody>
        </p:sp>
        <p:sp>
          <p:nvSpPr>
            <p:cNvPr id="261151" name="AutoShape 31"/>
            <p:cNvSpPr>
              <a:spLocks noChangeArrowheads="1"/>
            </p:cNvSpPr>
            <p:nvPr/>
          </p:nvSpPr>
          <p:spPr bwMode="auto">
            <a:xfrm rot="10800000">
              <a:off x="3348038" y="2874943"/>
              <a:ext cx="288925" cy="1008063"/>
            </a:xfrm>
            <a:prstGeom prst="curvedRightArrow">
              <a:avLst>
                <a:gd name="adj1" fmla="val 69780"/>
                <a:gd name="adj2" fmla="val 139560"/>
                <a:gd name="adj3" fmla="val 33333"/>
              </a:avLst>
            </a:prstGeom>
            <a:solidFill>
              <a:srgbClr val="FFFFFF"/>
            </a:solidFill>
            <a:ln w="28575">
              <a:solidFill>
                <a:srgbClr val="3333FF"/>
              </a:solidFill>
              <a:miter lim="800000"/>
              <a:tailEnd type="none" w="med" len="lg"/>
            </a:ln>
            <a:effectLst/>
          </p:spPr>
          <p:txBody>
            <a:bodyPr wrap="none" anchor="ctr"/>
            <a:lstStyle/>
            <a:p>
              <a:endParaRPr lang="zh-CN" altLang="en-US">
                <a:ea typeface="楷体" panose="02010609060101010101" pitchFamily="49" charset="-122"/>
                <a:cs typeface="Times New Roman" panose="02020603050405020304" pitchFamily="18" charset="0"/>
              </a:endParaRPr>
            </a:p>
          </p:txBody>
        </p:sp>
      </p:grpSp>
      <p:grpSp>
        <p:nvGrpSpPr>
          <p:cNvPr id="10" name="组合 37"/>
          <p:cNvGrpSpPr/>
          <p:nvPr/>
        </p:nvGrpSpPr>
        <p:grpSpPr>
          <a:xfrm>
            <a:off x="7235825" y="2803506"/>
            <a:ext cx="1531762" cy="1008062"/>
            <a:chOff x="7235825" y="2803506"/>
            <a:chExt cx="1531762" cy="1008062"/>
          </a:xfrm>
        </p:grpSpPr>
        <p:sp>
          <p:nvSpPr>
            <p:cNvPr id="261140" name="AutoShape 20"/>
            <p:cNvSpPr>
              <a:spLocks noChangeArrowheads="1"/>
            </p:cNvSpPr>
            <p:nvPr/>
          </p:nvSpPr>
          <p:spPr bwMode="auto">
            <a:xfrm rot="10800000">
              <a:off x="7235825" y="2803506"/>
              <a:ext cx="288925" cy="1008062"/>
            </a:xfrm>
            <a:prstGeom prst="curvedRightArrow">
              <a:avLst>
                <a:gd name="adj1" fmla="val 69780"/>
                <a:gd name="adj2" fmla="val 139560"/>
                <a:gd name="adj3" fmla="val 33333"/>
              </a:avLst>
            </a:prstGeom>
            <a:solidFill>
              <a:srgbClr val="FFFFFF"/>
            </a:solidFill>
            <a:ln w="28575">
              <a:solidFill>
                <a:srgbClr val="3333FF"/>
              </a:solidFill>
              <a:miter lim="800000"/>
              <a:tailEnd type="none" w="med" len="lg"/>
            </a:ln>
            <a:effectLst/>
          </p:spPr>
          <p:txBody>
            <a:bodyPr wrap="none" anchor="ctr"/>
            <a:lstStyle/>
            <a:p>
              <a:endParaRPr lang="zh-CN" altLang="en-US">
                <a:ea typeface="楷体" panose="02010609060101010101" pitchFamily="49" charset="-122"/>
                <a:cs typeface="Times New Roman" panose="02020603050405020304" pitchFamily="18" charset="0"/>
              </a:endParaRPr>
            </a:p>
          </p:txBody>
        </p:sp>
        <p:sp>
          <p:nvSpPr>
            <p:cNvPr id="261152" name="Text Box 32"/>
            <p:cNvSpPr txBox="1">
              <a:spLocks noChangeArrowheads="1"/>
            </p:cNvSpPr>
            <p:nvPr/>
          </p:nvSpPr>
          <p:spPr bwMode="auto">
            <a:xfrm>
              <a:off x="7615062" y="2946381"/>
              <a:ext cx="1152525" cy="769441"/>
            </a:xfrm>
            <a:prstGeom prst="rect">
              <a:avLst/>
            </a:prstGeom>
            <a:noFill/>
            <a:ln w="28575" algn="ctr">
              <a:noFill/>
              <a:miter lim="800000"/>
              <a:tailEnd type="none" w="med" len="lg"/>
            </a:ln>
            <a:effectLst/>
          </p:spPr>
          <p:txBody>
            <a:bodyPr lIns="0" tIns="0" rIns="0" bIns="0">
              <a:spAutoFit/>
            </a:bodyPr>
            <a:lstStyle/>
            <a:p>
              <a:pPr>
                <a:lnSpc>
                  <a:spcPct val="50000"/>
                </a:lnSpc>
                <a:spcBef>
                  <a:spcPct val="50000"/>
                </a:spcBef>
              </a:pPr>
              <a:r>
                <a:rPr lang="zh-CN" altLang="en-US" sz="2000" dirty="0">
                  <a:ea typeface="楷体" panose="02010609060101010101" pitchFamily="49" charset="-122"/>
                  <a:cs typeface="Times New Roman" panose="02020603050405020304" pitchFamily="18" charset="0"/>
                </a:rPr>
                <a:t>置</a:t>
              </a:r>
              <a:r>
                <a:rPr lang="en-US" altLang="zh-CN" sz="2000" dirty="0">
                  <a:ea typeface="楷体" panose="02010609060101010101" pitchFamily="49" charset="-122"/>
                  <a:cs typeface="Times New Roman" panose="02020603050405020304" pitchFamily="18" charset="0"/>
                </a:rPr>
                <a:t>visited</a:t>
              </a:r>
            </a:p>
            <a:p>
              <a:pPr>
                <a:lnSpc>
                  <a:spcPct val="50000"/>
                </a:lnSpc>
                <a:spcBef>
                  <a:spcPct val="50000"/>
                </a:spcBef>
              </a:pPr>
              <a:r>
                <a:rPr lang="en-US" altLang="zh-CN" sz="2000" dirty="0">
                  <a:ea typeface="楷体" panose="02010609060101010101" pitchFamily="49" charset="-122"/>
                  <a:cs typeface="Times New Roman" panose="02020603050405020304" pitchFamily="18" charset="0"/>
                </a:rPr>
                <a:t>[</a:t>
              </a:r>
              <a:r>
                <a:rPr lang="en-US" altLang="zh-CN" sz="2000" i="1" dirty="0">
                  <a:solidFill>
                    <a:srgbClr val="FF3300"/>
                  </a:solidFill>
                  <a:ea typeface="楷体" panose="02010609060101010101" pitchFamily="49" charset="-122"/>
                  <a:cs typeface="Times New Roman" panose="02020603050405020304" pitchFamily="18" charset="0"/>
                </a:rPr>
                <a:t>u</a:t>
              </a:r>
              <a:r>
                <a:rPr lang="en-US" altLang="zh-CN" sz="2000" i="1" baseline="-25000" dirty="0">
                  <a:solidFill>
                    <a:srgbClr val="FF3300"/>
                  </a:solidFill>
                  <a:ea typeface="楷体" panose="02010609060101010101" pitchFamily="49" charset="-122"/>
                  <a:cs typeface="Times New Roman" panose="02020603050405020304" pitchFamily="18" charset="0"/>
                </a:rPr>
                <a:t>m</a:t>
              </a:r>
              <a:r>
                <a:rPr lang="en-US" altLang="zh-CN" sz="2000" dirty="0">
                  <a:ea typeface="楷体" panose="02010609060101010101" pitchFamily="49" charset="-122"/>
                  <a:cs typeface="Times New Roman" panose="02020603050405020304" pitchFamily="18" charset="0"/>
                </a:rPr>
                <a:t>]=0</a:t>
              </a:r>
            </a:p>
            <a:p>
              <a:pPr>
                <a:lnSpc>
                  <a:spcPct val="50000"/>
                </a:lnSpc>
                <a:spcBef>
                  <a:spcPct val="50000"/>
                </a:spcBef>
              </a:pPr>
              <a:r>
                <a:rPr lang="zh-CN" altLang="en-US" sz="2000" dirty="0">
                  <a:ea typeface="楷体" panose="02010609060101010101" pitchFamily="49" charset="-122"/>
                  <a:cs typeface="Times New Roman" panose="02020603050405020304" pitchFamily="18" charset="0"/>
                </a:rPr>
                <a:t>回溯</a:t>
              </a:r>
            </a:p>
          </p:txBody>
        </p:sp>
      </p:grpSp>
      <p:grpSp>
        <p:nvGrpSpPr>
          <p:cNvPr id="11" name="Group 43"/>
          <p:cNvGrpSpPr/>
          <p:nvPr/>
        </p:nvGrpSpPr>
        <p:grpSpPr bwMode="auto">
          <a:xfrm>
            <a:off x="5219700" y="1219181"/>
            <a:ext cx="2447925" cy="1008062"/>
            <a:chOff x="3288" y="482"/>
            <a:chExt cx="1542" cy="635"/>
          </a:xfrm>
        </p:grpSpPr>
        <p:sp>
          <p:nvSpPr>
            <p:cNvPr id="261136" name="Text Box 16"/>
            <p:cNvSpPr txBox="1">
              <a:spLocks noChangeArrowheads="1"/>
            </p:cNvSpPr>
            <p:nvPr/>
          </p:nvSpPr>
          <p:spPr bwMode="auto">
            <a:xfrm>
              <a:off x="3515" y="709"/>
              <a:ext cx="1315" cy="194"/>
            </a:xfrm>
            <a:prstGeom prst="rect">
              <a:avLst/>
            </a:prstGeom>
            <a:noFill/>
            <a:ln w="28575" algn="ctr">
              <a:noFill/>
              <a:miter lim="800000"/>
              <a:tailEnd type="none" w="med" len="lg"/>
            </a:ln>
            <a:effectLst/>
          </p:spPr>
          <p:txBody>
            <a:bodyPr lIns="0" tIns="0" rIns="0" bIns="0">
              <a:spAutoFit/>
            </a:bodyPr>
            <a:lstStyle/>
            <a:p>
              <a:pPr>
                <a:spcBef>
                  <a:spcPct val="50000"/>
                </a:spcBef>
              </a:pPr>
              <a:r>
                <a:rPr lang="en-US" altLang="zh-CN" sz="2000" dirty="0">
                  <a:ea typeface="楷体" panose="02010609060101010101" pitchFamily="49" charset="-122"/>
                  <a:cs typeface="Times New Roman" panose="02020603050405020304" pitchFamily="18" charset="0"/>
                </a:rPr>
                <a:t>visited[</a:t>
              </a:r>
              <a:r>
                <a:rPr lang="en-US" altLang="zh-CN" sz="2000" i="1" dirty="0" err="1">
                  <a:solidFill>
                    <a:srgbClr val="FF3300"/>
                  </a:solidFill>
                  <a:ea typeface="楷体" panose="02010609060101010101" pitchFamily="49" charset="-122"/>
                  <a:cs typeface="Times New Roman" panose="02020603050405020304" pitchFamily="18" charset="0"/>
                </a:rPr>
                <a:t>u</a:t>
              </a:r>
              <a:r>
                <a:rPr lang="en-US" altLang="zh-CN" sz="2000" baseline="-25000" dirty="0" err="1">
                  <a:solidFill>
                    <a:srgbClr val="FF3300"/>
                  </a:solidFill>
                  <a:ea typeface="楷体" panose="02010609060101010101" pitchFamily="49" charset="-122"/>
                  <a:cs typeface="Times New Roman" panose="02020603050405020304" pitchFamily="18" charset="0"/>
                </a:rPr>
                <a:t>1</a:t>
              </a:r>
              <a:r>
                <a:rPr lang="en-US" altLang="zh-CN" sz="2000" dirty="0">
                  <a:ea typeface="楷体" panose="02010609060101010101" pitchFamily="49" charset="-122"/>
                  <a:cs typeface="Times New Roman" panose="02020603050405020304" pitchFamily="18" charset="0"/>
                </a:rPr>
                <a:t>]=0</a:t>
              </a:r>
              <a:r>
                <a:rPr lang="zh-CN" altLang="en-US" sz="2000" dirty="0">
                  <a:ea typeface="楷体" panose="02010609060101010101" pitchFamily="49" charset="-122"/>
                  <a:cs typeface="Times New Roman" panose="02020603050405020304" pitchFamily="18" charset="0"/>
                </a:rPr>
                <a:t>回溯</a:t>
              </a:r>
            </a:p>
          </p:txBody>
        </p:sp>
        <p:sp>
          <p:nvSpPr>
            <p:cNvPr id="261153" name="AutoShape 33"/>
            <p:cNvSpPr>
              <a:spLocks noChangeArrowheads="1"/>
            </p:cNvSpPr>
            <p:nvPr/>
          </p:nvSpPr>
          <p:spPr bwMode="auto">
            <a:xfrm rot="10800000">
              <a:off x="3288" y="482"/>
              <a:ext cx="182" cy="635"/>
            </a:xfrm>
            <a:prstGeom prst="curvedRightArrow">
              <a:avLst>
                <a:gd name="adj1" fmla="val 69780"/>
                <a:gd name="adj2" fmla="val 139560"/>
                <a:gd name="adj3" fmla="val 33333"/>
              </a:avLst>
            </a:prstGeom>
            <a:solidFill>
              <a:srgbClr val="FFFFFF"/>
            </a:solidFill>
            <a:ln w="28575">
              <a:solidFill>
                <a:srgbClr val="3333FF"/>
              </a:solidFill>
              <a:miter lim="800000"/>
              <a:tailEnd type="none" w="med" len="lg"/>
            </a:ln>
            <a:effectLst/>
          </p:spPr>
          <p:txBody>
            <a:bodyPr wrap="none" anchor="ctr"/>
            <a:lstStyle/>
            <a:p>
              <a:endParaRPr lang="zh-CN" altLang="en-US">
                <a:ea typeface="楷体" panose="02010609060101010101" pitchFamily="49" charset="-122"/>
                <a:cs typeface="Times New Roman" panose="02020603050405020304" pitchFamily="18" charset="0"/>
              </a:endParaRPr>
            </a:p>
          </p:txBody>
        </p:sp>
      </p:grpSp>
      <p:sp>
        <p:nvSpPr>
          <p:cNvPr id="12" name="幻灯片编号占位符 11"/>
          <p:cNvSpPr>
            <a:spLocks noGrp="1"/>
          </p:cNvSpPr>
          <p:nvPr>
            <p:ph type="sldNum" sz="quarter" idx="12"/>
          </p:nvPr>
        </p:nvSpPr>
        <p:spPr/>
        <p:txBody>
          <a:bodyPr/>
          <a:lstStyle/>
          <a:p>
            <a:fld id="{7B73CAF9-FD11-4256-9668-6A8A3A0B73F9}" type="slidenum">
              <a:rPr lang="en-US" altLang="zh-CN" smtClean="0"/>
              <a:t>75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nodeType="clickEffect">
                                  <p:stCondLst>
                                    <p:cond delay="0"/>
                                  </p:stCondLst>
                                  <p:childTnLst>
                                    <p:animEffect transition="out" filter="wipe(down)">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22" presetClass="exit" presetSubtype="4" fill="hold" nodeType="withEffect">
                                  <p:stCondLst>
                                    <p:cond delay="0"/>
                                  </p:stCondLst>
                                  <p:childTnLst>
                                    <p:animEffect transition="out" filter="wipe(down)">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childTnLst>
                          </p:cTn>
                        </p:par>
                        <p:par>
                          <p:cTn id="31" fill="hold">
                            <p:stCondLst>
                              <p:cond delay="500"/>
                            </p:stCondLst>
                            <p:childTnLst>
                              <p:par>
                                <p:cTn id="32" presetID="22" presetClass="exit" presetSubtype="4" fill="hold" nodeType="afterEffect">
                                  <p:stCondLst>
                                    <p:cond delay="0"/>
                                  </p:stCondLst>
                                  <p:childTnLst>
                                    <p:animEffect transition="out" filter="wipe(down)">
                                      <p:cBhvr>
                                        <p:cTn id="33" dur="500"/>
                                        <p:tgtEl>
                                          <p:spTgt spid="4"/>
                                        </p:tgtEl>
                                      </p:cBhvr>
                                    </p:animEffect>
                                    <p:set>
                                      <p:cBhvr>
                                        <p:cTn id="34" dur="1" fill="hold">
                                          <p:stCondLst>
                                            <p:cond delay="499"/>
                                          </p:stCondLst>
                                        </p:cTn>
                                        <p:tgtEl>
                                          <p:spTgt spid="4"/>
                                        </p:tgtEl>
                                        <p:attrNameLst>
                                          <p:attrName>style.visibility</p:attrName>
                                        </p:attrNameLst>
                                      </p:cBhvr>
                                      <p:to>
                                        <p:strVal val="hidden"/>
                                      </p:to>
                                    </p:set>
                                  </p:childTnLst>
                                </p:cTn>
                              </p:par>
                              <p:par>
                                <p:cTn id="35" presetID="22" presetClass="exit" presetSubtype="4" fill="hold" nodeType="withEffect">
                                  <p:stCondLst>
                                    <p:cond delay="0"/>
                                  </p:stCondLst>
                                  <p:childTnLst>
                                    <p:animEffect transition="out" filter="wipe(down)">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nodeType="clickEffect">
                                  <p:stCondLst>
                                    <p:cond delay="0"/>
                                  </p:stCondLst>
                                  <p:childTnLst>
                                    <p:animEffect transition="out" filter="wipe(down)">
                                      <p:cBhvr>
                                        <p:cTn id="57" dur="500"/>
                                        <p:tgtEl>
                                          <p:spTgt spid="7"/>
                                        </p:tgtEl>
                                      </p:cBhvr>
                                    </p:animEffect>
                                    <p:set>
                                      <p:cBhvr>
                                        <p:cTn id="58" dur="1" fill="hold">
                                          <p:stCondLst>
                                            <p:cond delay="499"/>
                                          </p:stCondLst>
                                        </p:cTn>
                                        <p:tgtEl>
                                          <p:spTgt spid="7"/>
                                        </p:tgtEl>
                                        <p:attrNameLst>
                                          <p:attrName>style.visibility</p:attrName>
                                        </p:attrNameLst>
                                      </p:cBhvr>
                                      <p:to>
                                        <p:strVal val="hidden"/>
                                      </p:to>
                                    </p:set>
                                  </p:childTnLst>
                                </p:cTn>
                              </p:par>
                              <p:par>
                                <p:cTn id="59" presetID="22" presetClass="exit" presetSubtype="4" fill="hold" nodeType="withEffect">
                                  <p:stCondLst>
                                    <p:cond delay="0"/>
                                  </p:stCondLst>
                                  <p:childTnLst>
                                    <p:animEffect transition="out" filter="wipe(down)">
                                      <p:cBhvr>
                                        <p:cTn id="60" dur="500"/>
                                        <p:tgtEl>
                                          <p:spTgt spid="6"/>
                                        </p:tgtEl>
                                      </p:cBhvr>
                                    </p:animEffect>
                                    <p:set>
                                      <p:cBhvr>
                                        <p:cTn id="61" dur="1" fill="hold">
                                          <p:stCondLst>
                                            <p:cond delay="499"/>
                                          </p:stCondLst>
                                        </p:cTn>
                                        <p:tgtEl>
                                          <p:spTgt spid="6"/>
                                        </p:tgtEl>
                                        <p:attrNameLst>
                                          <p:attrName>style.visibility</p:attrName>
                                        </p:attrNameLst>
                                      </p:cBhvr>
                                      <p:to>
                                        <p:strVal val="hidden"/>
                                      </p:to>
                                    </p:set>
                                  </p:childTnLst>
                                </p:cTn>
                              </p:par>
                            </p:childTnLst>
                          </p:cTn>
                        </p:par>
                        <p:par>
                          <p:cTn id="62" fill="hold">
                            <p:stCondLst>
                              <p:cond delay="500"/>
                            </p:stCondLst>
                            <p:childTnLst>
                              <p:par>
                                <p:cTn id="63" presetID="22" presetClass="exit" presetSubtype="4" fill="hold" nodeType="afterEffect">
                                  <p:stCondLst>
                                    <p:cond delay="0"/>
                                  </p:stCondLst>
                                  <p:childTnLst>
                                    <p:animEffect transition="out" filter="wipe(down)">
                                      <p:cBhvr>
                                        <p:cTn id="64" dur="500"/>
                                        <p:tgtEl>
                                          <p:spTgt spid="8"/>
                                        </p:tgtEl>
                                      </p:cBhvr>
                                    </p:animEffect>
                                    <p:set>
                                      <p:cBhvr>
                                        <p:cTn id="65" dur="1" fill="hold">
                                          <p:stCondLst>
                                            <p:cond delay="499"/>
                                          </p:stCondLst>
                                        </p:cTn>
                                        <p:tgtEl>
                                          <p:spTgt spid="8"/>
                                        </p:tgtEl>
                                        <p:attrNameLst>
                                          <p:attrName>style.visibility</p:attrName>
                                        </p:attrNameLst>
                                      </p:cBhvr>
                                      <p:to>
                                        <p:strVal val="hidden"/>
                                      </p:to>
                                    </p:set>
                                  </p:childTnLst>
                                </p:cTn>
                              </p:par>
                              <p:par>
                                <p:cTn id="66" presetID="22" presetClass="exit" presetSubtype="4" fill="hold" nodeType="withEffect">
                                  <p:stCondLst>
                                    <p:cond delay="0"/>
                                  </p:stCondLst>
                                  <p:childTnLst>
                                    <p:animEffect transition="out" filter="wipe(down)">
                                      <p:cBhvr>
                                        <p:cTn id="67" dur="500"/>
                                        <p:tgtEl>
                                          <p:spTgt spid="10"/>
                                        </p:tgtEl>
                                      </p:cBhvr>
                                    </p:animEffect>
                                    <p:set>
                                      <p:cBhvr>
                                        <p:cTn id="68" dur="1" fill="hold">
                                          <p:stCondLst>
                                            <p:cond delay="499"/>
                                          </p:stCondLst>
                                        </p:cTn>
                                        <p:tgtEl>
                                          <p:spTgt spid="1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nodeType="clickEffect">
                                  <p:stCondLst>
                                    <p:cond delay="0"/>
                                  </p:stCondLst>
                                  <p:childTnLst>
                                    <p:animEffect transition="out" filter="wipe(down)">
                                      <p:cBhvr>
                                        <p:cTn id="76" dur="500"/>
                                        <p:tgtEl>
                                          <p:spTgt spid="3"/>
                                        </p:tgtEl>
                                      </p:cBhvr>
                                    </p:animEffect>
                                    <p:set>
                                      <p:cBhvr>
                                        <p:cTn id="77" dur="1" fill="hold">
                                          <p:stCondLst>
                                            <p:cond delay="499"/>
                                          </p:stCondLst>
                                        </p:cTn>
                                        <p:tgtEl>
                                          <p:spTgt spid="3"/>
                                        </p:tgtEl>
                                        <p:attrNameLst>
                                          <p:attrName>style.visibility</p:attrName>
                                        </p:attrNameLst>
                                      </p:cBhvr>
                                      <p:to>
                                        <p:strVal val="hidden"/>
                                      </p:to>
                                    </p:set>
                                  </p:childTnLst>
                                </p:cTn>
                              </p:par>
                            </p:childTnLst>
                          </p:cTn>
                        </p:par>
                        <p:par>
                          <p:cTn id="78" fill="hold">
                            <p:stCondLst>
                              <p:cond delay="500"/>
                            </p:stCondLst>
                            <p:childTnLst>
                              <p:par>
                                <p:cTn id="79" presetID="22" presetClass="exit" presetSubtype="4" fill="hold" nodeType="afterEffect">
                                  <p:stCondLst>
                                    <p:cond delay="0"/>
                                  </p:stCondLst>
                                  <p:childTnLst>
                                    <p:animEffect transition="out" filter="wipe(down)">
                                      <p:cBhvr>
                                        <p:cTn id="80" dur="500"/>
                                        <p:tgtEl>
                                          <p:spTgt spid="11"/>
                                        </p:tgtEl>
                                      </p:cBhvr>
                                    </p:animEffect>
                                    <p:set>
                                      <p:cBhvr>
                                        <p:cTn id="81" dur="1" fill="hold">
                                          <p:stCondLst>
                                            <p:cond delay="499"/>
                                          </p:stCondLst>
                                        </p:cTn>
                                        <p:tgtEl>
                                          <p:spTgt spid="11"/>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61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34"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179388" y="71414"/>
            <a:ext cx="8893175" cy="6093976"/>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l"/>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FindAllPath</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(AGraph </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u</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v</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中的</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路径</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长度，初始</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w,i</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 path[d]=u;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路径长度</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d</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增</a:t>
            </a:r>
            <a:r>
              <a:rPr kumimoji="1"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加入到路径中</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visited[u]=1;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置已访问标记</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u==v &amp;&amp; d&gt;=1</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找到一条路径则输出</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2d</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的第一个相邻点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w=p-&gt;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为顶点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的相邻顶点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(visited[w]==0)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若</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kumimoji="1" lang="zh-CN" altLang="en-US" sz="200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未</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访问</a:t>
            </a:r>
            <a:r>
              <a:rPr kumimoji="1"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递归</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访问它</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FindAllPath</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kumimoji="1"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指向顶点</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的下一个相邻点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12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visited[u</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p:txBody>
      </p:sp>
      <p:grpSp>
        <p:nvGrpSpPr>
          <p:cNvPr id="2" name="组合 5"/>
          <p:cNvGrpSpPr/>
          <p:nvPr/>
        </p:nvGrpSpPr>
        <p:grpSpPr>
          <a:xfrm>
            <a:off x="616628" y="3181348"/>
            <a:ext cx="7848600" cy="3357586"/>
            <a:chOff x="795366" y="2840049"/>
            <a:chExt cx="7848600" cy="3357586"/>
          </a:xfrm>
        </p:grpSpPr>
        <p:sp>
          <p:nvSpPr>
            <p:cNvPr id="7" name="Rectangle 5"/>
            <p:cNvSpPr>
              <a:spLocks noChangeArrowheads="1"/>
            </p:cNvSpPr>
            <p:nvPr/>
          </p:nvSpPr>
          <p:spPr bwMode="auto">
            <a:xfrm>
              <a:off x="795366" y="2840049"/>
              <a:ext cx="7848600" cy="2232025"/>
            </a:xfrm>
            <a:prstGeom prst="rect">
              <a:avLst/>
            </a:prstGeom>
            <a:solidFill>
              <a:schemeClr val="accent1">
                <a:alpha val="0"/>
              </a:schemeClr>
            </a:solidFill>
            <a:ln w="57150" algn="ctr">
              <a:solidFill>
                <a:srgbClr val="FF00FF"/>
              </a:solidFill>
              <a:prstDash val="sysDot"/>
              <a:miter lim="800000"/>
              <a:tailEnd type="none" w="med" len="lg"/>
            </a:ln>
            <a:effectLst/>
          </p:spPr>
          <p:txBody>
            <a:bodyPr wrap="none" anchor="ctr"/>
            <a:lstStyle/>
            <a:p>
              <a:endParaRPr lang="zh-CN" altLang="en-US"/>
            </a:p>
          </p:txBody>
        </p:sp>
        <p:cxnSp>
          <p:nvCxnSpPr>
            <p:cNvPr id="8" name="直接箭头连接符 7"/>
            <p:cNvCxnSpPr>
              <a:endCxn id="7" idx="2"/>
            </p:cNvCxnSpPr>
            <p:nvPr/>
          </p:nvCxnSpPr>
          <p:spPr bwMode="auto">
            <a:xfrm rot="5400000" flipH="1" flipV="1">
              <a:off x="4315298" y="5436077"/>
              <a:ext cx="768371" cy="40366"/>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9" name="TextBox 8"/>
            <p:cNvSpPr txBox="1"/>
            <p:nvPr/>
          </p:nvSpPr>
          <p:spPr>
            <a:xfrm>
              <a:off x="3714744" y="5797525"/>
              <a:ext cx="2000264" cy="400110"/>
            </a:xfrm>
            <a:prstGeom prst="rect">
              <a:avLst/>
            </a:prstGeom>
            <a:noFill/>
          </p:spPr>
          <p:txBody>
            <a:bodyPr wrap="square" rtlCol="0">
              <a:spAutoFit/>
            </a:bodyPr>
            <a:lstStyle/>
            <a:p>
              <a:pPr algn="ctr"/>
              <a:r>
                <a:rPr kumimoji="1" lang="zh-CN" altLang="en-US" sz="2000" smtClean="0">
                  <a:solidFill>
                    <a:srgbClr val="3333FF"/>
                  </a:solidFill>
                  <a:ea typeface="楷体" panose="02010609060101010101" pitchFamily="49" charset="-122"/>
                  <a:cs typeface="Times New Roman" panose="02020603050405020304" pitchFamily="18" charset="0"/>
                </a:rPr>
                <a:t>深度优先遍历</a:t>
              </a:r>
              <a:endParaRPr lang="zh-CN" altLang="en-US" sz="2000" dirty="0"/>
            </a:p>
          </p:txBody>
        </p:sp>
      </p:grpSp>
      <p:grpSp>
        <p:nvGrpSpPr>
          <p:cNvPr id="10" name="组合 9"/>
          <p:cNvGrpSpPr/>
          <p:nvPr/>
        </p:nvGrpSpPr>
        <p:grpSpPr>
          <a:xfrm>
            <a:off x="500034" y="5715814"/>
            <a:ext cx="2232025" cy="1085741"/>
            <a:chOff x="500034" y="5715814"/>
            <a:chExt cx="2232025" cy="1085741"/>
          </a:xfrm>
        </p:grpSpPr>
        <p:sp>
          <p:nvSpPr>
            <p:cNvPr id="200708" name="Text Box 4"/>
            <p:cNvSpPr txBox="1">
              <a:spLocks noChangeArrowheads="1"/>
            </p:cNvSpPr>
            <p:nvPr/>
          </p:nvSpPr>
          <p:spPr bwMode="auto">
            <a:xfrm>
              <a:off x="500034" y="6093669"/>
              <a:ext cx="2232025" cy="707886"/>
            </a:xfrm>
            <a:prstGeom prst="rect">
              <a:avLst/>
            </a:prstGeom>
            <a:noFill/>
            <a:ln w="19050" algn="ctr">
              <a:noFill/>
              <a:miter lim="800000"/>
              <a:tailEnd type="none" w="med" len="lg"/>
            </a:ln>
            <a:effectLst/>
          </p:spPr>
          <p:txBody>
            <a:bodyPr>
              <a:spAutoFit/>
            </a:bodyPr>
            <a:lstStyle/>
            <a:p>
              <a:pPr>
                <a:spcBef>
                  <a:spcPct val="50000"/>
                </a:spcBef>
              </a:pP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恢复环境，使</a:t>
              </a:r>
              <a:r>
                <a:rPr kumimoji="1" lang="zh-CN" altLang="en-US" sz="2000" dirty="0" smtClean="0">
                  <a:latin typeface="Consolas" panose="020B0609020204030204" pitchFamily="49" charset="0"/>
                  <a:ea typeface="楷体" panose="02010609060101010101" pitchFamily="49" charset="-122"/>
                  <a:cs typeface="Consolas" panose="020B0609020204030204" pitchFamily="49" charset="0"/>
                </a:rPr>
                <a:t>该顶点可重新使用</a:t>
              </a:r>
              <a:endParaRPr lang="zh-CN" altLang="en-US" sz="2000" dirty="0">
                <a:solidFill>
                  <a:srgbClr val="FF0000"/>
                </a:solidFill>
              </a:endParaRPr>
            </a:p>
          </p:txBody>
        </p:sp>
        <p:cxnSp>
          <p:nvCxnSpPr>
            <p:cNvPr id="11" name="直接箭头连接符 10"/>
            <p:cNvCxnSpPr/>
            <p:nvPr/>
          </p:nvCxnSpPr>
          <p:spPr bwMode="auto">
            <a:xfrm rot="5400000" flipH="1" flipV="1">
              <a:off x="1393011" y="5965051"/>
              <a:ext cx="500062"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grpSp>
      <p:sp>
        <p:nvSpPr>
          <p:cNvPr id="3" name="幻灯片编号占位符 2"/>
          <p:cNvSpPr>
            <a:spLocks noGrp="1"/>
          </p:cNvSpPr>
          <p:nvPr>
            <p:ph type="sldNum" sz="quarter" idx="12"/>
          </p:nvPr>
        </p:nvSpPr>
        <p:spPr/>
        <p:txBody>
          <a:bodyPr/>
          <a:lstStyle/>
          <a:p>
            <a:fld id="{7B73CAF9-FD11-4256-9668-6A8A3A0B73F9}" type="slidenum">
              <a:rPr lang="en-US" altLang="zh-CN" smtClean="0"/>
              <a:t>76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070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070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070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070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070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0706">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070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070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070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0706">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0706">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0706">
                                            <p:txEl>
                                              <p:pRg st="15" end="1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0706">
                                            <p:txEl>
                                              <p:pRg st="16" end="16"/>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00706">
                                            <p:txEl>
                                              <p:pRg st="17" end="17"/>
                                            </p:txEl>
                                          </p:spTgt>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785786" y="1071546"/>
            <a:ext cx="2736851" cy="2447926"/>
            <a:chOff x="4787900" y="981075"/>
            <a:chExt cx="2736851" cy="2447926"/>
          </a:xfrm>
        </p:grpSpPr>
        <p:sp>
          <p:nvSpPr>
            <p:cNvPr id="201732" name="Line 4"/>
            <p:cNvSpPr>
              <a:spLocks noChangeShapeType="1"/>
            </p:cNvSpPr>
            <p:nvPr/>
          </p:nvSpPr>
          <p:spPr bwMode="auto">
            <a:xfrm>
              <a:off x="6443663" y="1268413"/>
              <a:ext cx="649288" cy="647700"/>
            </a:xfrm>
            <a:prstGeom prst="line">
              <a:avLst/>
            </a:prstGeom>
            <a:noFill/>
            <a:ln w="28575">
              <a:solidFill>
                <a:srgbClr val="9900FF"/>
              </a:solidFill>
              <a:miter lim="800000"/>
            </a:ln>
            <a:effectLst/>
          </p:spPr>
          <p:txBody>
            <a:bodyPr wrap="none"/>
            <a:lstStyle/>
            <a:p>
              <a:endParaRPr lang="zh-CN" altLang="en-US"/>
            </a:p>
          </p:txBody>
        </p:sp>
        <p:sp>
          <p:nvSpPr>
            <p:cNvPr id="201733" name="Freeform 5"/>
            <p:cNvSpPr/>
            <p:nvPr/>
          </p:nvSpPr>
          <p:spPr bwMode="auto">
            <a:xfrm>
              <a:off x="5210175" y="2278063"/>
              <a:ext cx="842963" cy="784225"/>
            </a:xfrm>
            <a:custGeom>
              <a:avLst/>
              <a:gdLst/>
              <a:ahLst/>
              <a:cxnLst>
                <a:cxn ang="0">
                  <a:pos x="0" y="0"/>
                </a:cxn>
                <a:cxn ang="0">
                  <a:pos x="531" y="494"/>
                </a:cxn>
              </a:cxnLst>
              <a:rect l="0" t="0" r="r" b="b"/>
              <a:pathLst>
                <a:path w="531" h="494">
                  <a:moveTo>
                    <a:pt x="0" y="0"/>
                  </a:moveTo>
                  <a:lnTo>
                    <a:pt x="531" y="494"/>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201734" name="Freeform 6"/>
            <p:cNvSpPr/>
            <p:nvPr/>
          </p:nvSpPr>
          <p:spPr bwMode="auto">
            <a:xfrm>
              <a:off x="5240338" y="1322388"/>
              <a:ext cx="654050" cy="636588"/>
            </a:xfrm>
            <a:custGeom>
              <a:avLst/>
              <a:gdLst/>
              <a:ahLst/>
              <a:cxnLst>
                <a:cxn ang="0">
                  <a:pos x="412" y="0"/>
                </a:cxn>
                <a:cxn ang="0">
                  <a:pos x="0" y="401"/>
                </a:cxn>
              </a:cxnLst>
              <a:rect l="0" t="0" r="r" b="b"/>
              <a:pathLst>
                <a:path w="412" h="401">
                  <a:moveTo>
                    <a:pt x="412" y="0"/>
                  </a:moveTo>
                  <a:lnTo>
                    <a:pt x="0" y="401"/>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201735" name="Line 7"/>
            <p:cNvSpPr>
              <a:spLocks noChangeShapeType="1"/>
            </p:cNvSpPr>
            <p:nvPr/>
          </p:nvSpPr>
          <p:spPr bwMode="auto">
            <a:xfrm>
              <a:off x="5364163" y="2205038"/>
              <a:ext cx="576263" cy="0"/>
            </a:xfrm>
            <a:prstGeom prst="line">
              <a:avLst/>
            </a:prstGeom>
            <a:noFill/>
            <a:ln w="28575">
              <a:solidFill>
                <a:srgbClr val="9900FF"/>
              </a:solidFill>
              <a:miter lim="800000"/>
            </a:ln>
            <a:effectLst/>
          </p:spPr>
          <p:txBody>
            <a:bodyPr wrap="none"/>
            <a:lstStyle/>
            <a:p>
              <a:endParaRPr lang="zh-CN" altLang="en-US"/>
            </a:p>
          </p:txBody>
        </p:sp>
        <p:sp>
          <p:nvSpPr>
            <p:cNvPr id="201736" name="Line 8"/>
            <p:cNvSpPr>
              <a:spLocks noChangeShapeType="1"/>
            </p:cNvSpPr>
            <p:nvPr/>
          </p:nvSpPr>
          <p:spPr bwMode="auto">
            <a:xfrm>
              <a:off x="6156325" y="2420938"/>
              <a:ext cx="0" cy="503238"/>
            </a:xfrm>
            <a:prstGeom prst="line">
              <a:avLst/>
            </a:prstGeom>
            <a:noFill/>
            <a:ln w="28575">
              <a:solidFill>
                <a:srgbClr val="9900FF"/>
              </a:solidFill>
              <a:miter lim="800000"/>
            </a:ln>
            <a:effectLst/>
          </p:spPr>
          <p:txBody>
            <a:bodyPr wrap="none"/>
            <a:lstStyle/>
            <a:p>
              <a:endParaRPr lang="zh-CN" altLang="en-US"/>
            </a:p>
          </p:txBody>
        </p:sp>
        <p:sp>
          <p:nvSpPr>
            <p:cNvPr id="201737" name="Line 9"/>
            <p:cNvSpPr>
              <a:spLocks noChangeShapeType="1"/>
            </p:cNvSpPr>
            <p:nvPr/>
          </p:nvSpPr>
          <p:spPr bwMode="auto">
            <a:xfrm>
              <a:off x="6443663" y="2133600"/>
              <a:ext cx="576263" cy="0"/>
            </a:xfrm>
            <a:prstGeom prst="line">
              <a:avLst/>
            </a:prstGeom>
            <a:noFill/>
            <a:ln w="28575">
              <a:solidFill>
                <a:srgbClr val="9900FF"/>
              </a:solidFill>
              <a:miter lim="800000"/>
            </a:ln>
            <a:effectLst/>
          </p:spPr>
          <p:txBody>
            <a:bodyPr wrap="none"/>
            <a:lstStyle/>
            <a:p>
              <a:endParaRPr lang="zh-CN" altLang="en-US"/>
            </a:p>
          </p:txBody>
        </p:sp>
        <p:sp>
          <p:nvSpPr>
            <p:cNvPr id="201738" name="Oval 10"/>
            <p:cNvSpPr>
              <a:spLocks noChangeArrowheads="1"/>
            </p:cNvSpPr>
            <p:nvPr/>
          </p:nvSpPr>
          <p:spPr bwMode="auto">
            <a:xfrm>
              <a:off x="5867400" y="981075"/>
              <a:ext cx="576263" cy="503238"/>
            </a:xfrm>
            <a:prstGeom prst="ellipse">
              <a:avLst/>
            </a:prstGeom>
          </p:spPr>
          <p:style>
            <a:lnRef idx="1">
              <a:schemeClr val="accent6"/>
            </a:lnRef>
            <a:fillRef idx="3">
              <a:schemeClr val="accent6"/>
            </a:fillRef>
            <a:effectRef idx="2">
              <a:schemeClr val="accent6"/>
            </a:effectRef>
            <a:fontRef idx="minor">
              <a:schemeClr val="lt1"/>
            </a:fontRef>
          </p:style>
          <p:txBody>
            <a:bodyPr wrap="none" anchor="ctr"/>
            <a:lstStyle/>
            <a:p>
              <a:pPr algn="ct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01739" name="Oval 11"/>
            <p:cNvSpPr>
              <a:spLocks noChangeArrowheads="1"/>
            </p:cNvSpPr>
            <p:nvPr/>
          </p:nvSpPr>
          <p:spPr bwMode="auto">
            <a:xfrm>
              <a:off x="5867400" y="1917700"/>
              <a:ext cx="576263" cy="503238"/>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01740" name="Oval 12"/>
            <p:cNvSpPr>
              <a:spLocks noChangeArrowheads="1"/>
            </p:cNvSpPr>
            <p:nvPr/>
          </p:nvSpPr>
          <p:spPr bwMode="auto">
            <a:xfrm>
              <a:off x="4787900" y="1916113"/>
              <a:ext cx="576263" cy="503238"/>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kumimoji="1"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01741" name="Oval 13"/>
            <p:cNvSpPr>
              <a:spLocks noChangeArrowheads="1"/>
            </p:cNvSpPr>
            <p:nvPr/>
          </p:nvSpPr>
          <p:spPr bwMode="auto">
            <a:xfrm>
              <a:off x="5940425" y="2925763"/>
              <a:ext cx="576263" cy="503238"/>
            </a:xfrm>
            <a:prstGeom prst="ellipse">
              <a:avLst/>
            </a:prstGeom>
          </p:spPr>
          <p:style>
            <a:lnRef idx="1">
              <a:schemeClr val="accent6"/>
            </a:lnRef>
            <a:fillRef idx="3">
              <a:schemeClr val="accent6"/>
            </a:fillRef>
            <a:effectRef idx="2">
              <a:schemeClr val="accent6"/>
            </a:effectRef>
            <a:fontRef idx="minor">
              <a:schemeClr val="lt1"/>
            </a:fontRef>
          </p:style>
          <p:txBody>
            <a:bodyPr wrap="none" anchor="ctr"/>
            <a:lstStyle/>
            <a:p>
              <a:pPr algn="ctr"/>
              <a:r>
                <a:rPr kumimoji="1"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201742" name="Oval 14"/>
            <p:cNvSpPr>
              <a:spLocks noChangeArrowheads="1"/>
            </p:cNvSpPr>
            <p:nvPr/>
          </p:nvSpPr>
          <p:spPr bwMode="auto">
            <a:xfrm>
              <a:off x="6948488" y="1844675"/>
              <a:ext cx="576263" cy="503238"/>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kumimoji="1"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grpSp>
      <p:sp>
        <p:nvSpPr>
          <p:cNvPr id="201743" name="Text Box 15"/>
          <p:cNvSpPr txBox="1">
            <a:spLocks noChangeArrowheads="1"/>
          </p:cNvSpPr>
          <p:nvPr/>
        </p:nvSpPr>
        <p:spPr bwMode="auto">
          <a:xfrm>
            <a:off x="928662" y="357166"/>
            <a:ext cx="2286016" cy="457200"/>
          </a:xfrm>
          <a:prstGeom prst="rect">
            <a:avLst/>
          </a:prstGeom>
          <a:noFill/>
          <a:ln w="19050" algn="ctr">
            <a:noFill/>
            <a:miter lim="800000"/>
            <a:tailEnd type="none" w="med" len="lg"/>
          </a:ln>
          <a:effectLst/>
        </p:spPr>
        <p:txBody>
          <a:bodyPr wrap="square">
            <a:spAutoFit/>
          </a:bodyPr>
          <a:lstStyle/>
          <a:p>
            <a:pPr algn="l"/>
            <a:r>
              <a:rPr kumimoji="1" lang="zh-CN" altLang="en-US" smtClean="0">
                <a:solidFill>
                  <a:srgbClr val="FF0000"/>
                </a:solidFill>
                <a:latin typeface="微软雅黑" panose="020B0503020204020204" charset="-122"/>
                <a:ea typeface="微软雅黑" panose="020B0503020204020204" charset="-122"/>
                <a:cs typeface="Consolas" panose="020B0609020204030204" pitchFamily="49" charset="0"/>
              </a:rPr>
              <a:t>执行</a:t>
            </a:r>
            <a:r>
              <a:rPr kumimoji="1" lang="zh-CN" altLang="en-US" dirty="0" smtClean="0">
                <a:solidFill>
                  <a:srgbClr val="FF0000"/>
                </a:solidFill>
                <a:latin typeface="微软雅黑" panose="020B0503020204020204" charset="-122"/>
                <a:ea typeface="微软雅黑" panose="020B0503020204020204" charset="-122"/>
                <a:cs typeface="Consolas" panose="020B0609020204030204" pitchFamily="49" charset="0"/>
              </a:rPr>
              <a:t>结果</a:t>
            </a:r>
            <a:endParaRPr lang="zh-CN" altLang="en-US" dirty="0">
              <a:solidFill>
                <a:srgbClr val="FF0000"/>
              </a:solidFill>
              <a:latin typeface="微软雅黑" panose="020B0503020204020204" charset="-122"/>
              <a:ea typeface="微软雅黑" panose="020B0503020204020204" charset="-122"/>
              <a:cs typeface="Consolas" panose="020B0609020204030204" pitchFamily="49" charset="0"/>
            </a:endParaRPr>
          </a:p>
        </p:txBody>
      </p:sp>
      <p:grpSp>
        <p:nvGrpSpPr>
          <p:cNvPr id="17" name="组合 16"/>
          <p:cNvGrpSpPr/>
          <p:nvPr/>
        </p:nvGrpSpPr>
        <p:grpSpPr>
          <a:xfrm>
            <a:off x="3714744" y="1071546"/>
            <a:ext cx="3786214" cy="2154436"/>
            <a:chOff x="3714744" y="1071546"/>
            <a:chExt cx="3786214" cy="2154436"/>
          </a:xfrm>
        </p:grpSpPr>
        <p:sp>
          <p:nvSpPr>
            <p:cNvPr id="201730" name="Text Box 2" descr="羊皮纸"/>
            <p:cNvSpPr txBox="1">
              <a:spLocks noChangeArrowheads="1"/>
            </p:cNvSpPr>
            <p:nvPr/>
          </p:nvSpPr>
          <p:spPr bwMode="auto">
            <a:xfrm>
              <a:off x="4619646" y="1071546"/>
              <a:ext cx="2881312" cy="2154436"/>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l">
                <a:lnSpc>
                  <a:spcPct val="150000"/>
                </a:lnSpc>
              </a:pP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从</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到</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的所有路径</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30000"/>
                </a:lnSpc>
              </a:pP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1 2 4</a:t>
              </a:r>
            </a:p>
            <a:p>
              <a:pPr algn="l">
                <a:lnSpc>
                  <a:spcPct val="130000"/>
                </a:lnSpc>
              </a:pP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1 2 3 4</a:t>
              </a:r>
            </a:p>
            <a:p>
              <a:pPr algn="l">
                <a:lnSpc>
                  <a:spcPct val="130000"/>
                </a:lnSpc>
              </a:pP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1 0 3 4</a:t>
              </a:r>
            </a:p>
            <a:p>
              <a:pPr algn="l">
                <a:lnSpc>
                  <a:spcPct val="130000"/>
                </a:lnSpc>
              </a:pP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1 0 3 2 4</a:t>
              </a:r>
            </a:p>
          </p:txBody>
        </p:sp>
        <p:sp>
          <p:nvSpPr>
            <p:cNvPr id="16" name="右箭头 15"/>
            <p:cNvSpPr/>
            <p:nvPr/>
          </p:nvSpPr>
          <p:spPr>
            <a:xfrm>
              <a:off x="3714744" y="2000240"/>
              <a:ext cx="642942" cy="35719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77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539750" y="692150"/>
            <a:ext cx="8135938" cy="884238"/>
          </a:xfrm>
          <a:prstGeom prst="rect">
            <a:avLst/>
          </a:prstGeom>
          <a:noFill/>
          <a:ln w="9525">
            <a:noFill/>
            <a:miter lim="800000"/>
          </a:ln>
        </p:spPr>
        <p:txBody>
          <a:bodyPr>
            <a:spAutoFit/>
          </a:bodyPr>
          <a:lstStyle/>
          <a:p>
            <a:pPr algn="l">
              <a:spcBef>
                <a:spcPct val="50000"/>
              </a:spcBef>
            </a:pPr>
            <a:r>
              <a:rPr kumimoji="1" lang="en-US" altLang="zh-CN" sz="2800" dirty="0">
                <a:solidFill>
                  <a:srgbClr val="FF0000"/>
                </a:solidFill>
                <a:ea typeface="楷体" panose="02010609060101010101" pitchFamily="49" charset="-122"/>
                <a:cs typeface="Times New Roman" panose="02020603050405020304" pitchFamily="18" charset="0"/>
              </a:rPr>
              <a:t>  </a:t>
            </a:r>
            <a:r>
              <a:rPr kumimoji="1" lang="en-US" altLang="zh-CN" sz="2800" dirty="0" smtClean="0">
                <a:solidFill>
                  <a:srgbClr val="FF0000"/>
                </a:solidFill>
                <a:ea typeface="楷体" panose="02010609060101010101" pitchFamily="49" charset="-122"/>
                <a:cs typeface="Times New Roman" panose="02020603050405020304" pitchFamily="18" charset="0"/>
              </a:rPr>
              <a:t>    </a:t>
            </a:r>
            <a:r>
              <a:rPr kumimoji="1" lang="en-US" altLang="zh-CN" sz="2800" smtClean="0">
                <a:solidFill>
                  <a:srgbClr val="FF3300"/>
                </a:solidFill>
                <a:ea typeface="楷体" panose="02010609060101010101" pitchFamily="49" charset="-122"/>
                <a:cs typeface="Times New Roman" panose="02020603050405020304" pitchFamily="18" charset="0"/>
              </a:rPr>
              <a:t>【</a:t>
            </a:r>
            <a:r>
              <a:rPr kumimoji="1" lang="zh-CN" altLang="en-US" sz="2800">
                <a:solidFill>
                  <a:srgbClr val="FF3300"/>
                </a:solidFill>
                <a:ea typeface="楷体" panose="02010609060101010101" pitchFamily="49" charset="-122"/>
                <a:cs typeface="Times New Roman" panose="02020603050405020304" pitchFamily="18" charset="0"/>
              </a:rPr>
              <a:t>例</a:t>
            </a:r>
            <a:r>
              <a:rPr kumimoji="1" lang="en-US" altLang="zh-CN" sz="2800" smtClean="0">
                <a:solidFill>
                  <a:srgbClr val="FF3300"/>
                </a:solidFill>
                <a:ea typeface="楷体" panose="02010609060101010101" pitchFamily="49" charset="-122"/>
                <a:cs typeface="Times New Roman" panose="02020603050405020304" pitchFamily="18" charset="0"/>
              </a:rPr>
              <a:t>8-7】</a:t>
            </a:r>
            <a:r>
              <a:rPr kumimoji="1" lang="zh-CN" altLang="en-US" dirty="0">
                <a:ea typeface="楷体" panose="02010609060101010101" pitchFamily="49" charset="-122"/>
                <a:cs typeface="Times New Roman" panose="02020603050405020304" pitchFamily="18" charset="0"/>
              </a:rPr>
              <a:t>假设图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采用邻接</a:t>
            </a:r>
            <a:r>
              <a:rPr kumimoji="1" lang="zh-CN" altLang="en-US">
                <a:ea typeface="楷体" panose="02010609060101010101" pitchFamily="49" charset="-122"/>
                <a:cs typeface="Times New Roman" panose="02020603050405020304" pitchFamily="18" charset="0"/>
              </a:rPr>
              <a:t>表</a:t>
            </a:r>
            <a:r>
              <a:rPr kumimoji="1" lang="zh-CN" altLang="en-US" smtClean="0">
                <a:ea typeface="楷体" panose="02010609060101010101" pitchFamily="49" charset="-122"/>
                <a:cs typeface="Times New Roman" panose="02020603050405020304" pitchFamily="18" charset="0"/>
              </a:rPr>
              <a:t>存储，设计</a:t>
            </a:r>
            <a:r>
              <a:rPr kumimoji="1" lang="zh-CN" altLang="en-US" dirty="0">
                <a:ea typeface="楷体" panose="02010609060101010101" pitchFamily="49" charset="-122"/>
                <a:cs typeface="Times New Roman" panose="02020603050405020304" pitchFamily="18" charset="0"/>
              </a:rPr>
              <a:t>一</a:t>
            </a:r>
            <a:r>
              <a:rPr kumimoji="1" lang="zh-CN" altLang="en-US">
                <a:ea typeface="楷体" panose="02010609060101010101" pitchFamily="49" charset="-122"/>
                <a:cs typeface="Times New Roman" panose="02020603050405020304" pitchFamily="18" charset="0"/>
              </a:rPr>
              <a:t>个</a:t>
            </a:r>
            <a:r>
              <a:rPr kumimoji="1" lang="zh-CN" altLang="en-US" smtClean="0">
                <a:ea typeface="楷体" panose="02010609060101010101" pitchFamily="49" charset="-122"/>
                <a:cs typeface="Times New Roman" panose="02020603050405020304" pitchFamily="18" charset="0"/>
              </a:rPr>
              <a:t>算法，输出</a:t>
            </a:r>
            <a:r>
              <a:rPr kumimoji="1" lang="zh-CN" altLang="en-US" dirty="0">
                <a:ea typeface="楷体" panose="02010609060101010101" pitchFamily="49" charset="-122"/>
                <a:cs typeface="Times New Roman" panose="02020603050405020304" pitchFamily="18" charset="0"/>
              </a:rPr>
              <a:t>图</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中从顶点</a:t>
            </a:r>
            <a:r>
              <a:rPr kumimoji="1" lang="en-US" altLang="zh-CN" i="1" dirty="0">
                <a:ea typeface="楷体" panose="02010609060101010101" pitchFamily="49" charset="-122"/>
                <a:cs typeface="Times New Roman" panose="02020603050405020304" pitchFamily="18" charset="0"/>
              </a:rPr>
              <a:t>u</a:t>
            </a:r>
            <a:r>
              <a:rPr kumimoji="1" lang="zh-CN" altLang="en-US" dirty="0">
                <a:ea typeface="楷体" panose="02010609060101010101" pitchFamily="49" charset="-122"/>
                <a:cs typeface="Times New Roman" panose="02020603050405020304" pitchFamily="18" charset="0"/>
              </a:rPr>
              <a:t>到</a:t>
            </a:r>
            <a:r>
              <a:rPr kumimoji="1" lang="en-US" altLang="zh-CN" i="1" dirty="0">
                <a:ea typeface="楷体" panose="02010609060101010101" pitchFamily="49" charset="-122"/>
                <a:cs typeface="Times New Roman" panose="02020603050405020304" pitchFamily="18" charset="0"/>
              </a:rPr>
              <a:t>v</a:t>
            </a:r>
            <a:r>
              <a:rPr kumimoji="1" lang="zh-CN" altLang="en-US" dirty="0">
                <a:ea typeface="楷体" panose="02010609060101010101" pitchFamily="49" charset="-122"/>
                <a:cs typeface="Times New Roman" panose="02020603050405020304" pitchFamily="18" charset="0"/>
              </a:rPr>
              <a:t>的长度为</a:t>
            </a:r>
            <a:r>
              <a:rPr kumimoji="1" lang="en-US" altLang="zh-CN" i="1" dirty="0">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的所有简单路径。</a:t>
            </a:r>
          </a:p>
        </p:txBody>
      </p:sp>
      <p:sp>
        <p:nvSpPr>
          <p:cNvPr id="30723" name="Text Box 5"/>
          <p:cNvSpPr txBox="1">
            <a:spLocks noChangeArrowheads="1"/>
          </p:cNvSpPr>
          <p:nvPr/>
        </p:nvSpPr>
        <p:spPr bwMode="auto">
          <a:xfrm>
            <a:off x="468313" y="1844675"/>
            <a:ext cx="8424862" cy="830997"/>
          </a:xfrm>
          <a:prstGeom prst="rect">
            <a:avLst/>
          </a:prstGeom>
          <a:noFill/>
          <a:ln w="9525">
            <a:noFill/>
            <a:miter lim="800000"/>
          </a:ln>
        </p:spPr>
        <p:txBody>
          <a:bodyPr>
            <a:spAutoFit/>
          </a:bodyPr>
          <a:lstStyle/>
          <a:p>
            <a:pPr algn="l">
              <a:spcBef>
                <a:spcPct val="50000"/>
              </a:spcBef>
            </a:pPr>
            <a:r>
              <a:rPr kumimoji="1" lang="zh-CN" altLang="en-US" dirty="0" smtClean="0">
                <a:ea typeface="楷体" panose="02010609060101010101" pitchFamily="49" charset="-122"/>
                <a:cs typeface="Times New Roman" panose="02020603050405020304" pitchFamily="18" charset="0"/>
              </a:rPr>
              <a:t>       遍历</a:t>
            </a:r>
            <a:r>
              <a:rPr kumimoji="1" lang="zh-CN" altLang="en-US" dirty="0">
                <a:ea typeface="楷体" panose="02010609060101010101" pitchFamily="49" charset="-122"/>
                <a:cs typeface="Times New Roman" panose="02020603050405020304" pitchFamily="18" charset="0"/>
              </a:rPr>
              <a:t>思路和</a:t>
            </a:r>
            <a:r>
              <a:rPr kumimoji="1" lang="zh-CN" altLang="en-US">
                <a:ea typeface="楷体" panose="02010609060101010101" pitchFamily="49" charset="-122"/>
                <a:cs typeface="Times New Roman" panose="02020603050405020304" pitchFamily="18" charset="0"/>
              </a:rPr>
              <a:t>上例</a:t>
            </a:r>
            <a:r>
              <a:rPr kumimoji="1" lang="zh-CN" altLang="en-US" smtClean="0">
                <a:ea typeface="楷体" panose="02010609060101010101" pitchFamily="49" charset="-122"/>
                <a:cs typeface="Times New Roman" panose="02020603050405020304" pitchFamily="18" charset="0"/>
              </a:rPr>
              <a:t>相似，只需</a:t>
            </a:r>
            <a:r>
              <a:rPr kumimoji="1" lang="zh-CN" altLang="en-US" dirty="0">
                <a:ea typeface="楷体" panose="02010609060101010101" pitchFamily="49" charset="-122"/>
                <a:cs typeface="Times New Roman" panose="02020603050405020304" pitchFamily="18" charset="0"/>
              </a:rPr>
              <a:t>将路径输出条件改为：</a:t>
            </a:r>
            <a:r>
              <a:rPr kumimoji="1" lang="en-US" altLang="zh-CN" i="1" dirty="0">
                <a:solidFill>
                  <a:srgbClr val="FF00FF"/>
                </a:solidFill>
                <a:ea typeface="楷体" panose="02010609060101010101" pitchFamily="49" charset="-122"/>
                <a:cs typeface="Times New Roman" panose="02020603050405020304" pitchFamily="18" charset="0"/>
              </a:rPr>
              <a:t>u</a:t>
            </a:r>
            <a:r>
              <a:rPr kumimoji="1" lang="en-US" altLang="zh-CN"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v</a:t>
            </a:r>
            <a:r>
              <a:rPr kumimoji="1" lang="zh-CN" altLang="en-US" dirty="0">
                <a:ea typeface="楷体" panose="02010609060101010101" pitchFamily="49" charset="-122"/>
                <a:cs typeface="Times New Roman" panose="02020603050405020304" pitchFamily="18" charset="0"/>
              </a:rPr>
              <a:t>且</a:t>
            </a:r>
            <a:r>
              <a:rPr kumimoji="1" lang="en-US" altLang="zh-CN" i="1" dirty="0">
                <a:solidFill>
                  <a:srgbClr val="FF00FF"/>
                </a:solidFill>
                <a:ea typeface="楷体" panose="02010609060101010101" pitchFamily="49" charset="-122"/>
                <a:cs typeface="Times New Roman" panose="02020603050405020304" pitchFamily="18" charset="0"/>
              </a:rPr>
              <a:t>d</a:t>
            </a:r>
            <a:r>
              <a:rPr kumimoji="1" lang="en-US" altLang="zh-CN" dirty="0">
                <a:solidFill>
                  <a:srgbClr val="FF00FF"/>
                </a:solidFill>
                <a:ea typeface="楷体" panose="02010609060101010101" pitchFamily="49" charset="-122"/>
                <a:cs typeface="Times New Roman" panose="02020603050405020304" pitchFamily="18" charset="0"/>
              </a:rPr>
              <a:t>==</a:t>
            </a:r>
            <a:r>
              <a:rPr kumimoji="1" lang="en-US" altLang="zh-CN" i="1" dirty="0">
                <a:solidFill>
                  <a:srgbClr val="FF00FF"/>
                </a:solidFill>
                <a:ea typeface="楷体" panose="02010609060101010101" pitchFamily="49" charset="-122"/>
                <a:cs typeface="Times New Roman" panose="02020603050405020304" pitchFamily="18" charset="0"/>
              </a:rPr>
              <a:t>l</a:t>
            </a:r>
            <a:r>
              <a:rPr kumimoji="1" lang="zh-CN" altLang="en-US" dirty="0">
                <a:ea typeface="楷体" panose="02010609060101010101" pitchFamily="49" charset="-122"/>
                <a:cs typeface="Times New Roman" panose="02020603050405020304" pitchFamily="18" charset="0"/>
              </a:rPr>
              <a:t>。 　</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78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109538" y="142852"/>
            <a:ext cx="8893175" cy="5786199"/>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PathlenAll</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l</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是到当前为止已走过的路径</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长度，调用</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时初值为</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 </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visited[u</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path[d]=u;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路径长度增</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，将当前顶点添加到路径中</a:t>
            </a:r>
          </a:p>
          <a:p>
            <a:pPr algn="l"/>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u==v &amp;&amp; d==l</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输出一条路径</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for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=0;i&lt;=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 </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p</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指向</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的第一条边的边</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头结点</a:t>
            </a:r>
            <a:endPar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(p!=NULL)</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w=p-&gt;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为</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的邻接顶点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(visited[w]==0)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若顶点未标记</a:t>
            </a:r>
            <a:r>
              <a:rPr kumimoji="1"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访问，则</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递归访问之</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PathlenAll</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w</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a:t>
            </a:r>
            <a:r>
              <a:rPr kumimoji="1"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a:t>
            </a:r>
            <a:r>
              <a:rPr kumimoji="1"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的下一个邻接顶点</a:t>
            </a:r>
          </a:p>
          <a:p>
            <a:pPr algn="l"/>
            <a:r>
              <a:rPr kumimoji="1"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spcBef>
                <a:spcPts val="1200"/>
              </a:spcBef>
            </a:pP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visited[u</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r>
              <a:rPr kumimoji="1" lang="en-US" altLang="zh-CN" sz="2000" b="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恢复环境</a:t>
            </a:r>
          </a:p>
          <a:p>
            <a:pPr algn="l"/>
            <a:r>
              <a:rPr kumimoji="1"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p:txBody>
      </p:sp>
      <p:grpSp>
        <p:nvGrpSpPr>
          <p:cNvPr id="6" name="组合 5"/>
          <p:cNvGrpSpPr/>
          <p:nvPr/>
        </p:nvGrpSpPr>
        <p:grpSpPr>
          <a:xfrm>
            <a:off x="581052" y="2984813"/>
            <a:ext cx="7848600" cy="3252499"/>
            <a:chOff x="795366" y="2840049"/>
            <a:chExt cx="7848600" cy="3252499"/>
          </a:xfrm>
        </p:grpSpPr>
        <p:sp>
          <p:nvSpPr>
            <p:cNvPr id="7" name="Rectangle 5"/>
            <p:cNvSpPr>
              <a:spLocks noChangeArrowheads="1"/>
            </p:cNvSpPr>
            <p:nvPr/>
          </p:nvSpPr>
          <p:spPr bwMode="auto">
            <a:xfrm>
              <a:off x="795366" y="2840049"/>
              <a:ext cx="7848600" cy="2109491"/>
            </a:xfrm>
            <a:prstGeom prst="rect">
              <a:avLst/>
            </a:prstGeom>
            <a:solidFill>
              <a:schemeClr val="accent1">
                <a:alpha val="0"/>
              </a:schemeClr>
            </a:solidFill>
            <a:ln w="57150" algn="ctr">
              <a:solidFill>
                <a:srgbClr val="FF00FF"/>
              </a:solidFill>
              <a:prstDash val="sysDot"/>
              <a:miter lim="800000"/>
              <a:tailEnd type="none" w="med" len="lg"/>
            </a:ln>
            <a:effectLst/>
          </p:spPr>
          <p:txBody>
            <a:bodyPr wrap="none" anchor="ctr"/>
            <a:lstStyle/>
            <a:p>
              <a:endParaRPr lang="zh-CN" altLang="en-US"/>
            </a:p>
          </p:txBody>
        </p:sp>
        <p:cxnSp>
          <p:nvCxnSpPr>
            <p:cNvPr id="8" name="直接箭头连接符 7"/>
            <p:cNvCxnSpPr>
              <a:endCxn id="7" idx="2"/>
            </p:cNvCxnSpPr>
            <p:nvPr/>
          </p:nvCxnSpPr>
          <p:spPr bwMode="auto">
            <a:xfrm rot="5400000" flipH="1" flipV="1">
              <a:off x="4371853" y="5296559"/>
              <a:ext cx="694832" cy="794"/>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9" name="TextBox 8"/>
            <p:cNvSpPr txBox="1"/>
            <p:nvPr/>
          </p:nvSpPr>
          <p:spPr>
            <a:xfrm>
              <a:off x="3714744" y="5692438"/>
              <a:ext cx="2000264" cy="400110"/>
            </a:xfrm>
            <a:prstGeom prst="rect">
              <a:avLst/>
            </a:prstGeom>
            <a:noFill/>
          </p:spPr>
          <p:txBody>
            <a:bodyPr wrap="square" rtlCol="0">
              <a:spAutoFit/>
            </a:bodyPr>
            <a:lstStyle/>
            <a:p>
              <a:pPr algn="ctr"/>
              <a:r>
                <a:rPr kumimoji="1" lang="zh-CN" altLang="en-US" sz="2000" smtClean="0">
                  <a:solidFill>
                    <a:srgbClr val="3333FF"/>
                  </a:solidFill>
                  <a:ea typeface="楷体" panose="02010609060101010101" pitchFamily="49" charset="-122"/>
                  <a:cs typeface="Times New Roman" panose="02020603050405020304" pitchFamily="18" charset="0"/>
                </a:rPr>
                <a:t>深度优先遍历</a:t>
              </a:r>
              <a:endParaRPr lang="zh-CN" altLang="en-US" sz="2000" dirty="0"/>
            </a:p>
          </p:txBody>
        </p:sp>
      </p:grpSp>
      <p:grpSp>
        <p:nvGrpSpPr>
          <p:cNvPr id="10" name="组合 9"/>
          <p:cNvGrpSpPr/>
          <p:nvPr/>
        </p:nvGrpSpPr>
        <p:grpSpPr>
          <a:xfrm>
            <a:off x="428596" y="5557172"/>
            <a:ext cx="2232025" cy="1086538"/>
            <a:chOff x="374605" y="5771487"/>
            <a:chExt cx="2232025" cy="1086538"/>
          </a:xfrm>
        </p:grpSpPr>
        <p:sp>
          <p:nvSpPr>
            <p:cNvPr id="11" name="Text Box 4"/>
            <p:cNvSpPr txBox="1">
              <a:spLocks noChangeArrowheads="1"/>
            </p:cNvSpPr>
            <p:nvPr/>
          </p:nvSpPr>
          <p:spPr bwMode="auto">
            <a:xfrm>
              <a:off x="374605" y="6150139"/>
              <a:ext cx="2232025" cy="707886"/>
            </a:xfrm>
            <a:prstGeom prst="rect">
              <a:avLst/>
            </a:prstGeom>
            <a:noFill/>
            <a:ln w="19050" algn="ctr">
              <a:noFill/>
              <a:miter lim="800000"/>
              <a:tailEnd type="none" w="med" len="lg"/>
            </a:ln>
            <a:effectLst/>
          </p:spPr>
          <p:txBody>
            <a:bodyPr>
              <a:spAutoFit/>
            </a:bodyPr>
            <a:lstStyle/>
            <a:p>
              <a:pPr>
                <a:spcBef>
                  <a:spcPct val="50000"/>
                </a:spcBef>
              </a:pPr>
              <a:r>
                <a:rPr kumimoji="1" lang="zh-CN" altLang="en-US" sz="2000" smtClean="0">
                  <a:latin typeface="Consolas" panose="020B0609020204030204" pitchFamily="49" charset="0"/>
                  <a:ea typeface="楷体" panose="02010609060101010101" pitchFamily="49" charset="-122"/>
                  <a:cs typeface="Consolas" panose="020B0609020204030204" pitchFamily="49" charset="0"/>
                </a:rPr>
                <a:t>恢复环境，使</a:t>
              </a:r>
              <a:r>
                <a:rPr kumimoji="1" lang="zh-CN" altLang="en-US" sz="2000" dirty="0" smtClean="0">
                  <a:latin typeface="Consolas" panose="020B0609020204030204" pitchFamily="49" charset="0"/>
                  <a:ea typeface="楷体" panose="02010609060101010101" pitchFamily="49" charset="-122"/>
                  <a:cs typeface="Consolas" panose="020B0609020204030204" pitchFamily="49" charset="0"/>
                </a:rPr>
                <a:t>该顶点可重新使用</a:t>
              </a:r>
              <a:endParaRPr lang="zh-CN" altLang="en-US" sz="2000" dirty="0">
                <a:solidFill>
                  <a:srgbClr val="FF0000"/>
                </a:solidFill>
              </a:endParaRPr>
            </a:p>
          </p:txBody>
        </p:sp>
        <p:cxnSp>
          <p:nvCxnSpPr>
            <p:cNvPr id="12" name="直接箭头连接符 11"/>
            <p:cNvCxnSpPr>
              <a:stCxn id="11" idx="0"/>
            </p:cNvCxnSpPr>
            <p:nvPr/>
          </p:nvCxnSpPr>
          <p:spPr bwMode="auto">
            <a:xfrm rot="5400000" flipH="1" flipV="1">
              <a:off x="1314789" y="5947316"/>
              <a:ext cx="378653" cy="26995"/>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79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74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4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74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74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746">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746">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746">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746">
                                            <p:txEl>
                                              <p:pRg st="15" end="15"/>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1746">
                                            <p:txEl>
                                              <p:pRg st="16" end="16"/>
                                            </p:txEl>
                                          </p:spTgt>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68313" y="1125538"/>
            <a:ext cx="8091487" cy="1754326"/>
          </a:xfrm>
          <a:prstGeom prst="rect">
            <a:avLst/>
          </a:prstGeom>
          <a:noFill/>
          <a:ln w="9525">
            <a:noFill/>
            <a:miter lim="800000"/>
          </a:ln>
          <a:effectLst/>
        </p:spPr>
        <p:txBody>
          <a:bodyPr>
            <a:spAutoFit/>
          </a:bodyPr>
          <a:lstStyle/>
          <a:p>
            <a:pPr algn="just">
              <a:lnSpc>
                <a:spcPct val="150000"/>
              </a:lnSpc>
              <a:spcBef>
                <a:spcPts val="0"/>
              </a:spcBef>
            </a:pPr>
            <a:r>
              <a:rPr kumimoji="1" lang="zh-CN" altLang="en-US" smtClean="0">
                <a:ea typeface="楷体" panose="02010609060101010101" pitchFamily="49" charset="-122"/>
                <a:cs typeface="Times New Roman" panose="02020603050405020304" pitchFamily="18" charset="0"/>
              </a:rPr>
              <a:t>      当</a:t>
            </a:r>
            <a:r>
              <a:rPr kumimoji="1" lang="zh-CN" altLang="en-US" dirty="0">
                <a:ea typeface="楷体" panose="02010609060101010101" pitchFamily="49" charset="-122"/>
                <a:cs typeface="Times New Roman" panose="02020603050405020304" pitchFamily="18" charset="0"/>
              </a:rPr>
              <a:t>一个图接近</a:t>
            </a:r>
            <a:r>
              <a:rPr kumimoji="1" lang="zh-CN" altLang="en-US">
                <a:ea typeface="楷体" panose="02010609060101010101" pitchFamily="49" charset="-122"/>
                <a:cs typeface="Times New Roman" panose="02020603050405020304" pitchFamily="18" charset="0"/>
              </a:rPr>
              <a:t>完全图</a:t>
            </a:r>
            <a:r>
              <a:rPr kumimoji="1" lang="zh-CN" altLang="en-US" smtClean="0">
                <a:ea typeface="楷体" panose="02010609060101010101" pitchFamily="49" charset="-122"/>
                <a:cs typeface="Times New Roman" panose="02020603050405020304" pitchFamily="18" charset="0"/>
              </a:rPr>
              <a:t>时，则</a:t>
            </a:r>
            <a:r>
              <a:rPr kumimoji="1" lang="zh-CN" altLang="en-US" dirty="0">
                <a:ea typeface="楷体" panose="02010609060101010101" pitchFamily="49" charset="-122"/>
                <a:cs typeface="Times New Roman" panose="02020603050405020304" pitchFamily="18" charset="0"/>
              </a:rPr>
              <a:t>称为</a:t>
            </a:r>
            <a:r>
              <a:rPr kumimoji="1" lang="zh-CN" altLang="en-US" dirty="0">
                <a:solidFill>
                  <a:srgbClr val="FF0000"/>
                </a:solidFill>
                <a:ea typeface="楷体" panose="02010609060101010101" pitchFamily="49" charset="-122"/>
                <a:cs typeface="Times New Roman" panose="02020603050405020304" pitchFamily="18" charset="0"/>
              </a:rPr>
              <a:t>稠密图</a:t>
            </a:r>
            <a:r>
              <a:rPr kumimoji="1" lang="zh-CN" altLang="en-US" dirty="0" smtClean="0">
                <a:ea typeface="楷体" panose="02010609060101010101" pitchFamily="49" charset="-122"/>
                <a:cs typeface="Times New Roman" panose="02020603050405020304" pitchFamily="18" charset="0"/>
              </a:rPr>
              <a:t>。</a:t>
            </a:r>
            <a:endParaRPr kumimoji="1" lang="en-US" altLang="zh-CN" dirty="0" smtClean="0">
              <a:ea typeface="楷体" panose="02010609060101010101" pitchFamily="49" charset="-122"/>
              <a:cs typeface="Times New Roman" panose="02020603050405020304" pitchFamily="18" charset="0"/>
            </a:endParaRPr>
          </a:p>
          <a:p>
            <a:pPr algn="just">
              <a:lnSpc>
                <a:spcPct val="150000"/>
              </a:lnSpc>
              <a:spcBef>
                <a:spcPts val="0"/>
              </a:spcBef>
            </a:pPr>
            <a:r>
              <a:rPr kumimoji="1" lang="en-US" altLang="zh-CN" smtClean="0">
                <a:ea typeface="楷体" panose="02010609060101010101" pitchFamily="49" charset="-122"/>
                <a:cs typeface="Times New Roman" panose="02020603050405020304" pitchFamily="18" charset="0"/>
              </a:rPr>
              <a:t>      </a:t>
            </a:r>
            <a:r>
              <a:rPr kumimoji="1" lang="zh-CN" altLang="en-US" smtClean="0">
                <a:ea typeface="楷体" panose="02010609060101010101" pitchFamily="49" charset="-122"/>
                <a:cs typeface="Times New Roman" panose="02020603050405020304" pitchFamily="18" charset="0"/>
              </a:rPr>
              <a:t>相反，当</a:t>
            </a:r>
            <a:r>
              <a:rPr kumimoji="1" lang="zh-CN" altLang="en-US" dirty="0">
                <a:ea typeface="楷体" panose="02010609060101010101" pitchFamily="49" charset="-122"/>
                <a:cs typeface="Times New Roman" panose="02020603050405020304" pitchFamily="18" charset="0"/>
              </a:rPr>
              <a:t>一个图含有较少的边数（即当</a:t>
            </a:r>
            <a:r>
              <a:rPr kumimoji="1" lang="en-US" altLang="zh-CN" dirty="0">
                <a:ea typeface="楷体" panose="02010609060101010101" pitchFamily="49" charset="-122"/>
                <a:cs typeface="Times New Roman" panose="02020603050405020304" pitchFamily="18" charset="0"/>
              </a:rPr>
              <a:t>e&lt;&lt;</a:t>
            </a:r>
            <a:r>
              <a:rPr kumimoji="1" lang="en-US" altLang="zh-CN" i="1" dirty="0">
                <a:ea typeface="楷体" panose="02010609060101010101" pitchFamily="49" charset="-122"/>
                <a:cs typeface="Times New Roman" panose="02020603050405020304" pitchFamily="18" charset="0"/>
              </a:rPr>
              <a:t>n</a:t>
            </a:r>
            <a:r>
              <a:rPr kumimoji="1" lang="en-US" altLang="zh-CN" dirty="0">
                <a:ea typeface="楷体" panose="02010609060101010101" pitchFamily="49" charset="-122"/>
                <a:cs typeface="Times New Roman" panose="02020603050405020304" pitchFamily="18" charset="0"/>
              </a:rPr>
              <a:t>(</a:t>
            </a:r>
            <a:r>
              <a:rPr kumimoji="1" lang="en-US" altLang="zh-CN" i="1" dirty="0">
                <a:ea typeface="楷体" panose="02010609060101010101" pitchFamily="49" charset="-122"/>
                <a:cs typeface="Times New Roman" panose="02020603050405020304" pitchFamily="18" charset="0"/>
              </a:rPr>
              <a:t>n</a:t>
            </a:r>
            <a:r>
              <a:rPr kumimoji="1" lang="en-US" altLang="zh-CN" dirty="0">
                <a:latin typeface="+mj-ea"/>
                <a:ea typeface="+mj-ea"/>
                <a:cs typeface="Times New Roman" panose="02020603050405020304" pitchFamily="18" charset="0"/>
              </a:rPr>
              <a:t>-</a:t>
            </a:r>
            <a:r>
              <a:rPr kumimoji="1" lang="en-US" altLang="zh-CN" dirty="0">
                <a:ea typeface="楷体" panose="02010609060101010101" pitchFamily="49" charset="-122"/>
                <a:cs typeface="Times New Roman" panose="02020603050405020304" pitchFamily="18" charset="0"/>
              </a:rPr>
              <a:t>1)</a:t>
            </a:r>
            <a:r>
              <a:rPr kumimoji="1" lang="zh-CN" altLang="en-US">
                <a:ea typeface="楷体" panose="02010609060101010101" pitchFamily="49" charset="-122"/>
                <a:cs typeface="Times New Roman" panose="02020603050405020304" pitchFamily="18" charset="0"/>
              </a:rPr>
              <a:t>）</a:t>
            </a:r>
            <a:r>
              <a:rPr kumimoji="1" lang="zh-CN" altLang="en-US" smtClean="0">
                <a:ea typeface="楷体" panose="02010609060101010101" pitchFamily="49" charset="-122"/>
                <a:cs typeface="Times New Roman" panose="02020603050405020304" pitchFamily="18" charset="0"/>
              </a:rPr>
              <a:t>时，则</a:t>
            </a:r>
            <a:r>
              <a:rPr kumimoji="1" lang="zh-CN" altLang="en-US" dirty="0">
                <a:ea typeface="楷体" panose="02010609060101010101" pitchFamily="49" charset="-122"/>
                <a:cs typeface="Times New Roman" panose="02020603050405020304" pitchFamily="18" charset="0"/>
              </a:rPr>
              <a:t>称为</a:t>
            </a:r>
            <a:r>
              <a:rPr kumimoji="1" lang="zh-CN" altLang="en-US" dirty="0">
                <a:solidFill>
                  <a:srgbClr val="FF0000"/>
                </a:solidFill>
                <a:ea typeface="楷体" panose="02010609060101010101" pitchFamily="49" charset="-122"/>
                <a:cs typeface="Times New Roman" panose="02020603050405020304" pitchFamily="18" charset="0"/>
              </a:rPr>
              <a:t>稀疏图</a:t>
            </a:r>
            <a:r>
              <a:rPr kumimoji="1" lang="zh-CN" altLang="en-US" dirty="0">
                <a:solidFill>
                  <a:srgbClr val="0000FF"/>
                </a:solidFill>
                <a:ea typeface="楷体" panose="02010609060101010101" pitchFamily="49" charset="-122"/>
                <a:cs typeface="Times New Roman" panose="02020603050405020304" pitchFamily="18" charset="0"/>
              </a:rPr>
              <a:t>。</a:t>
            </a:r>
            <a:r>
              <a:rPr kumimoji="1" lang="zh-CN" altLang="en-US" dirty="0">
                <a:solidFill>
                  <a:srgbClr val="FF0000"/>
                </a:solidFill>
                <a:ea typeface="楷体" panose="02010609060101010101" pitchFamily="49" charset="-122"/>
                <a:cs typeface="Times New Roman" panose="02020603050405020304" pitchFamily="18" charset="0"/>
              </a:rPr>
              <a:t> </a:t>
            </a:r>
            <a:endParaRPr kumimoji="1" lang="zh-CN" altLang="en-US" dirty="0">
              <a:ea typeface="楷体" panose="02010609060101010101" pitchFamily="49" charset="-122"/>
              <a:cs typeface="Times New Roman" panose="02020603050405020304" pitchFamily="18" charset="0"/>
            </a:endParaRPr>
          </a:p>
        </p:txBody>
      </p:sp>
      <p:sp>
        <p:nvSpPr>
          <p:cNvPr id="4" name="TextBox 3"/>
          <p:cNvSpPr txBox="1"/>
          <p:nvPr/>
        </p:nvSpPr>
        <p:spPr>
          <a:xfrm>
            <a:off x="571472" y="428604"/>
            <a:ext cx="3357586" cy="461665"/>
          </a:xfrm>
          <a:prstGeom prst="rect">
            <a:avLst/>
          </a:prstGeom>
          <a:noFill/>
        </p:spPr>
        <p:txBody>
          <a:bodyPr wrap="square" rtlCol="0">
            <a:spAutoFit/>
          </a:bodyPr>
          <a:lstStyle/>
          <a:p>
            <a:pPr algn="l"/>
            <a:r>
              <a:rPr kumimoji="1" lang="en-US" altLang="zh-CN" smtClean="0">
                <a:solidFill>
                  <a:srgbClr val="FF0000"/>
                </a:solidFill>
                <a:ea typeface="黑体" panose="02010609060101010101" pitchFamily="49" charset="-122"/>
                <a:cs typeface="Times New Roman" panose="02020603050405020304" pitchFamily="18" charset="0"/>
              </a:rPr>
              <a:t> 4</a:t>
            </a:r>
            <a:r>
              <a:rPr kumimoji="1" lang="zh-CN" altLang="en-US" smtClean="0">
                <a:solidFill>
                  <a:srgbClr val="FF0000"/>
                </a:solidFill>
                <a:ea typeface="黑体" panose="02010609060101010101" pitchFamily="49" charset="-122"/>
                <a:cs typeface="Times New Roman" panose="02020603050405020304" pitchFamily="18" charset="0"/>
              </a:rPr>
              <a:t>、稠密图、稀疏图</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8</a:t>
            </a:fld>
            <a:endParaRPr lang="en-US" altLang="zh-C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4"/>
          <p:cNvGrpSpPr/>
          <p:nvPr/>
        </p:nvGrpSpPr>
        <p:grpSpPr>
          <a:xfrm>
            <a:off x="785786" y="1071546"/>
            <a:ext cx="2736851" cy="2447926"/>
            <a:chOff x="4787900" y="981075"/>
            <a:chExt cx="2736851" cy="2447926"/>
          </a:xfrm>
        </p:grpSpPr>
        <p:sp>
          <p:nvSpPr>
            <p:cNvPr id="201732" name="Line 4"/>
            <p:cNvSpPr>
              <a:spLocks noChangeShapeType="1"/>
            </p:cNvSpPr>
            <p:nvPr/>
          </p:nvSpPr>
          <p:spPr bwMode="auto">
            <a:xfrm>
              <a:off x="6443663" y="1268413"/>
              <a:ext cx="649288" cy="647700"/>
            </a:xfrm>
            <a:prstGeom prst="line">
              <a:avLst/>
            </a:prstGeom>
            <a:noFill/>
            <a:ln w="28575">
              <a:solidFill>
                <a:srgbClr val="9900FF"/>
              </a:solidFill>
              <a:miter lim="800000"/>
            </a:ln>
            <a:effectLst/>
          </p:spPr>
          <p:txBody>
            <a:bodyPr wrap="none"/>
            <a:lstStyle/>
            <a:p>
              <a:endParaRPr lang="zh-CN" altLang="en-US"/>
            </a:p>
          </p:txBody>
        </p:sp>
        <p:sp>
          <p:nvSpPr>
            <p:cNvPr id="201733" name="Freeform 5"/>
            <p:cNvSpPr/>
            <p:nvPr/>
          </p:nvSpPr>
          <p:spPr bwMode="auto">
            <a:xfrm>
              <a:off x="5210175" y="2278063"/>
              <a:ext cx="842963" cy="784225"/>
            </a:xfrm>
            <a:custGeom>
              <a:avLst/>
              <a:gdLst/>
              <a:ahLst/>
              <a:cxnLst>
                <a:cxn ang="0">
                  <a:pos x="0" y="0"/>
                </a:cxn>
                <a:cxn ang="0">
                  <a:pos x="531" y="494"/>
                </a:cxn>
              </a:cxnLst>
              <a:rect l="0" t="0" r="r" b="b"/>
              <a:pathLst>
                <a:path w="531" h="494">
                  <a:moveTo>
                    <a:pt x="0" y="0"/>
                  </a:moveTo>
                  <a:lnTo>
                    <a:pt x="531" y="494"/>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201734" name="Freeform 6"/>
            <p:cNvSpPr/>
            <p:nvPr/>
          </p:nvSpPr>
          <p:spPr bwMode="auto">
            <a:xfrm>
              <a:off x="5240338" y="1322388"/>
              <a:ext cx="654050" cy="636588"/>
            </a:xfrm>
            <a:custGeom>
              <a:avLst/>
              <a:gdLst/>
              <a:ahLst/>
              <a:cxnLst>
                <a:cxn ang="0">
                  <a:pos x="412" y="0"/>
                </a:cxn>
                <a:cxn ang="0">
                  <a:pos x="0" y="401"/>
                </a:cxn>
              </a:cxnLst>
              <a:rect l="0" t="0" r="r" b="b"/>
              <a:pathLst>
                <a:path w="412" h="401">
                  <a:moveTo>
                    <a:pt x="412" y="0"/>
                  </a:moveTo>
                  <a:lnTo>
                    <a:pt x="0" y="401"/>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201735" name="Line 7"/>
            <p:cNvSpPr>
              <a:spLocks noChangeShapeType="1"/>
            </p:cNvSpPr>
            <p:nvPr/>
          </p:nvSpPr>
          <p:spPr bwMode="auto">
            <a:xfrm>
              <a:off x="5364163" y="2205038"/>
              <a:ext cx="576263" cy="0"/>
            </a:xfrm>
            <a:prstGeom prst="line">
              <a:avLst/>
            </a:prstGeom>
            <a:noFill/>
            <a:ln w="28575">
              <a:solidFill>
                <a:srgbClr val="9900FF"/>
              </a:solidFill>
              <a:miter lim="800000"/>
            </a:ln>
            <a:effectLst/>
          </p:spPr>
          <p:txBody>
            <a:bodyPr wrap="none"/>
            <a:lstStyle/>
            <a:p>
              <a:endParaRPr lang="zh-CN" altLang="en-US"/>
            </a:p>
          </p:txBody>
        </p:sp>
        <p:sp>
          <p:nvSpPr>
            <p:cNvPr id="201736" name="Line 8"/>
            <p:cNvSpPr>
              <a:spLocks noChangeShapeType="1"/>
            </p:cNvSpPr>
            <p:nvPr/>
          </p:nvSpPr>
          <p:spPr bwMode="auto">
            <a:xfrm>
              <a:off x="6156325" y="2420938"/>
              <a:ext cx="0" cy="503238"/>
            </a:xfrm>
            <a:prstGeom prst="line">
              <a:avLst/>
            </a:prstGeom>
            <a:noFill/>
            <a:ln w="28575">
              <a:solidFill>
                <a:srgbClr val="9900FF"/>
              </a:solidFill>
              <a:miter lim="800000"/>
            </a:ln>
            <a:effectLst/>
          </p:spPr>
          <p:txBody>
            <a:bodyPr wrap="none"/>
            <a:lstStyle/>
            <a:p>
              <a:endParaRPr lang="zh-CN" altLang="en-US"/>
            </a:p>
          </p:txBody>
        </p:sp>
        <p:sp>
          <p:nvSpPr>
            <p:cNvPr id="201737" name="Line 9"/>
            <p:cNvSpPr>
              <a:spLocks noChangeShapeType="1"/>
            </p:cNvSpPr>
            <p:nvPr/>
          </p:nvSpPr>
          <p:spPr bwMode="auto">
            <a:xfrm>
              <a:off x="6443663" y="2133600"/>
              <a:ext cx="576263" cy="0"/>
            </a:xfrm>
            <a:prstGeom prst="line">
              <a:avLst/>
            </a:prstGeom>
            <a:noFill/>
            <a:ln w="28575">
              <a:solidFill>
                <a:srgbClr val="9900FF"/>
              </a:solidFill>
              <a:miter lim="800000"/>
            </a:ln>
            <a:effectLst/>
          </p:spPr>
          <p:txBody>
            <a:bodyPr wrap="none"/>
            <a:lstStyle/>
            <a:p>
              <a:endParaRPr lang="zh-CN" altLang="en-US"/>
            </a:p>
          </p:txBody>
        </p:sp>
        <p:sp>
          <p:nvSpPr>
            <p:cNvPr id="201738" name="Oval 10"/>
            <p:cNvSpPr>
              <a:spLocks noChangeArrowheads="1"/>
            </p:cNvSpPr>
            <p:nvPr/>
          </p:nvSpPr>
          <p:spPr bwMode="auto">
            <a:xfrm>
              <a:off x="5867400" y="981075"/>
              <a:ext cx="576263" cy="503238"/>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01739" name="Oval 11"/>
            <p:cNvSpPr>
              <a:spLocks noChangeArrowheads="1"/>
            </p:cNvSpPr>
            <p:nvPr/>
          </p:nvSpPr>
          <p:spPr bwMode="auto">
            <a:xfrm>
              <a:off x="5867400" y="1917700"/>
              <a:ext cx="576263" cy="503238"/>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kumimoji="1"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01740" name="Oval 12"/>
            <p:cNvSpPr>
              <a:spLocks noChangeArrowheads="1"/>
            </p:cNvSpPr>
            <p:nvPr/>
          </p:nvSpPr>
          <p:spPr bwMode="auto">
            <a:xfrm>
              <a:off x="4787900" y="1916113"/>
              <a:ext cx="576263" cy="503238"/>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kumimoji="1"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01741" name="Oval 13"/>
            <p:cNvSpPr>
              <a:spLocks noChangeArrowheads="1"/>
            </p:cNvSpPr>
            <p:nvPr/>
          </p:nvSpPr>
          <p:spPr bwMode="auto">
            <a:xfrm>
              <a:off x="5940425" y="2925763"/>
              <a:ext cx="576263" cy="503238"/>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kumimoji="1"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201742" name="Oval 14"/>
            <p:cNvSpPr>
              <a:spLocks noChangeArrowheads="1"/>
            </p:cNvSpPr>
            <p:nvPr/>
          </p:nvSpPr>
          <p:spPr bwMode="auto">
            <a:xfrm>
              <a:off x="6948488" y="1844675"/>
              <a:ext cx="576263" cy="503238"/>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kumimoji="1" lang="en-US" altLang="zh-CN" sz="200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grpSp>
      <p:sp>
        <p:nvSpPr>
          <p:cNvPr id="201743" name="Text Box 15"/>
          <p:cNvSpPr txBox="1">
            <a:spLocks noChangeArrowheads="1"/>
          </p:cNvSpPr>
          <p:nvPr/>
        </p:nvSpPr>
        <p:spPr bwMode="auto">
          <a:xfrm>
            <a:off x="642910" y="257156"/>
            <a:ext cx="1428760" cy="457200"/>
          </a:xfrm>
          <a:prstGeom prst="rect">
            <a:avLst/>
          </a:prstGeom>
          <a:noFill/>
          <a:ln w="19050" algn="ctr">
            <a:noFill/>
            <a:miter lim="800000"/>
            <a:tailEnd type="none" w="med" len="lg"/>
          </a:ln>
          <a:effectLst/>
        </p:spPr>
        <p:txBody>
          <a:bodyPr wrap="square">
            <a:spAutoFit/>
          </a:bodyPr>
          <a:lstStyle/>
          <a:p>
            <a:pPr algn="l"/>
            <a:r>
              <a:rPr kumimoji="1" lang="zh-CN" altLang="en-US" smtClean="0">
                <a:solidFill>
                  <a:srgbClr val="FF0000"/>
                </a:solidFill>
                <a:latin typeface="微软雅黑" panose="020B0503020204020204" charset="-122"/>
                <a:ea typeface="微软雅黑" panose="020B0503020204020204" charset="-122"/>
                <a:cs typeface="Consolas" panose="020B0609020204030204" pitchFamily="49" charset="0"/>
              </a:rPr>
              <a:t>执行</a:t>
            </a:r>
            <a:r>
              <a:rPr kumimoji="1" lang="zh-CN" altLang="en-US" dirty="0" smtClean="0">
                <a:solidFill>
                  <a:srgbClr val="FF0000"/>
                </a:solidFill>
                <a:latin typeface="微软雅黑" panose="020B0503020204020204" charset="-122"/>
                <a:ea typeface="微软雅黑" panose="020B0503020204020204" charset="-122"/>
                <a:cs typeface="Consolas" panose="020B0609020204030204" pitchFamily="49" charset="0"/>
              </a:rPr>
              <a:t>结果</a:t>
            </a:r>
            <a:endParaRPr lang="zh-CN" altLang="en-US" dirty="0">
              <a:solidFill>
                <a:srgbClr val="FF0000"/>
              </a:solidFill>
              <a:latin typeface="微软雅黑" panose="020B0503020204020204" charset="-122"/>
              <a:ea typeface="微软雅黑" panose="020B0503020204020204" charset="-122"/>
              <a:cs typeface="Consolas" panose="020B0609020204030204" pitchFamily="49" charset="0"/>
            </a:endParaRPr>
          </a:p>
        </p:txBody>
      </p:sp>
      <p:grpSp>
        <p:nvGrpSpPr>
          <p:cNvPr id="3" name="组合 16"/>
          <p:cNvGrpSpPr/>
          <p:nvPr/>
        </p:nvGrpSpPr>
        <p:grpSpPr>
          <a:xfrm>
            <a:off x="3714744" y="1571612"/>
            <a:ext cx="4000528" cy="1261884"/>
            <a:chOff x="3714744" y="1571612"/>
            <a:chExt cx="4000528" cy="1261884"/>
          </a:xfrm>
        </p:grpSpPr>
        <p:sp>
          <p:nvSpPr>
            <p:cNvPr id="201730" name="Text Box 2" descr="羊皮纸"/>
            <p:cNvSpPr txBox="1">
              <a:spLocks noChangeArrowheads="1"/>
            </p:cNvSpPr>
            <p:nvPr/>
          </p:nvSpPr>
          <p:spPr bwMode="auto">
            <a:xfrm>
              <a:off x="4500562" y="1571612"/>
              <a:ext cx="3214710" cy="126188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l">
                <a:lnSpc>
                  <a:spcPct val="150000"/>
                </a:lnSpc>
              </a:pP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从</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到</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的所有长度为</a:t>
              </a:r>
              <a:r>
                <a:rPr kumimoji="1"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路径</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t>
              </a:r>
            </a:p>
            <a:p>
              <a:pPr algn="l">
                <a:lnSpc>
                  <a:spcPct val="130000"/>
                </a:lnSpc>
              </a:pP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1 2 3 4 </a:t>
              </a:r>
            </a:p>
            <a:p>
              <a:pPr algn="l"/>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00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1 0 </a:t>
              </a:r>
              <a:r>
                <a:rPr kumimoji="1" lang="en-US" altLang="zh-CN" sz="2000" dirty="0"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3 4 </a:t>
              </a:r>
              <a:endParaRPr kumimoji="1" lang="en-US" altLang="zh-CN" sz="2000" dirty="0">
                <a:solidFill>
                  <a:srgbClr val="FF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右箭头 15"/>
            <p:cNvSpPr/>
            <p:nvPr/>
          </p:nvSpPr>
          <p:spPr>
            <a:xfrm>
              <a:off x="3714744" y="2000240"/>
              <a:ext cx="642942" cy="35719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4" name="幻灯片编号占位符 3"/>
          <p:cNvSpPr>
            <a:spLocks noGrp="1"/>
          </p:cNvSpPr>
          <p:nvPr>
            <p:ph type="sldNum" sz="quarter" idx="12"/>
          </p:nvPr>
        </p:nvSpPr>
        <p:spPr/>
        <p:txBody>
          <a:bodyPr/>
          <a:lstStyle/>
          <a:p>
            <a:fld id="{7B73CAF9-FD11-4256-9668-6A8A3A0B73F9}" type="slidenum">
              <a:rPr lang="en-US" altLang="zh-CN" smtClean="0"/>
              <a:t>80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357166"/>
            <a:ext cx="8072494" cy="1438855"/>
          </a:xfrm>
          <a:prstGeom prst="rect">
            <a:avLst/>
          </a:prstGeom>
          <a:noFill/>
        </p:spPr>
        <p:txBody>
          <a:bodyPr wrap="square" rtlCol="0">
            <a:spAutoFit/>
          </a:bodyPr>
          <a:lstStyle/>
          <a:p>
            <a:pPr algn="l">
              <a:lnSpc>
                <a:spcPts val="3500"/>
              </a:lnSpc>
            </a:pPr>
            <a:r>
              <a:rPr lang="en-US" altLang="zh-CN" smtClean="0">
                <a:ea typeface="楷体" panose="02010609060101010101" pitchFamily="49" charset="-122"/>
                <a:cs typeface="Times New Roman" panose="02020603050405020304" pitchFamily="18" charset="0"/>
              </a:rPr>
              <a:t>      </a:t>
            </a:r>
            <a:r>
              <a:rPr lang="en-US" altLang="zh-CN" smtClean="0">
                <a:solidFill>
                  <a:srgbClr val="FF0000"/>
                </a:solidFill>
                <a:ea typeface="黑体" panose="02010609060101010101" pitchFamily="49" charset="-122"/>
                <a:cs typeface="Times New Roman" panose="02020603050405020304" pitchFamily="18" charset="0"/>
              </a:rPr>
              <a:t> </a:t>
            </a:r>
            <a:r>
              <a:rPr lang="en-US" altLang="zh-CN" sz="2800" smtClean="0">
                <a:solidFill>
                  <a:srgbClr val="FF0000"/>
                </a:solidFill>
                <a:ea typeface="黑体" panose="02010609060101010101" pitchFamily="49" charset="-122"/>
                <a:cs typeface="Times New Roman" panose="02020603050405020304" pitchFamily="18" charset="0"/>
              </a:rPr>
              <a:t>【</a:t>
            </a:r>
            <a:r>
              <a:rPr lang="zh-CN" altLang="en-US" sz="2800" smtClean="0">
                <a:solidFill>
                  <a:srgbClr val="FF0000"/>
                </a:solidFill>
                <a:ea typeface="黑体" panose="02010609060101010101" pitchFamily="49" charset="-122"/>
                <a:cs typeface="Times New Roman" panose="02020603050405020304" pitchFamily="18" charset="0"/>
              </a:rPr>
              <a:t>例</a:t>
            </a:r>
            <a:r>
              <a:rPr lang="en-US" sz="2800" smtClean="0">
                <a:solidFill>
                  <a:srgbClr val="FF0000"/>
                </a:solidFill>
                <a:ea typeface="黑体" panose="02010609060101010101" pitchFamily="49" charset="-122"/>
                <a:cs typeface="Times New Roman" panose="02020603050405020304" pitchFamily="18" charset="0"/>
              </a:rPr>
              <a:t>8-8</a:t>
            </a:r>
            <a:r>
              <a:rPr lang="en-US" altLang="zh-CN" sz="2800" smtClean="0">
                <a:solidFill>
                  <a:srgbClr val="FF0000"/>
                </a:solidFill>
                <a:ea typeface="黑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假设图</a:t>
            </a:r>
            <a:r>
              <a:rPr lang="en-US" i="1" smtClean="0">
                <a:ea typeface="楷体" panose="02010609060101010101" pitchFamily="49" charset="-122"/>
                <a:cs typeface="Times New Roman" panose="02020603050405020304" pitchFamily="18" charset="0"/>
              </a:rPr>
              <a:t>G</a:t>
            </a:r>
            <a:r>
              <a:rPr lang="zh-CN" altLang="en-US" smtClean="0">
                <a:ea typeface="楷体" panose="02010609060101010101" pitchFamily="49" charset="-122"/>
                <a:cs typeface="Times New Roman" panose="02020603050405020304" pitchFamily="18" charset="0"/>
              </a:rPr>
              <a:t>采用邻接表存储，设计一个算法，求图中通过某顶点</a:t>
            </a:r>
            <a:r>
              <a:rPr lang="en-US" i="1" smtClean="0">
                <a:ea typeface="楷体" panose="02010609060101010101" pitchFamily="49" charset="-122"/>
                <a:cs typeface="Times New Roman" panose="02020603050405020304" pitchFamily="18" charset="0"/>
              </a:rPr>
              <a:t>k</a:t>
            </a:r>
            <a:r>
              <a:rPr lang="zh-CN" altLang="en-US" smtClean="0">
                <a:ea typeface="楷体" panose="02010609060101010101" pitchFamily="49" charset="-122"/>
                <a:cs typeface="Times New Roman" panose="02020603050405020304" pitchFamily="18" charset="0"/>
              </a:rPr>
              <a:t>的所有简单回路（若存在）。并输出如下图所示的有向图的邻接表和通过顶点</a:t>
            </a:r>
            <a:r>
              <a:rPr lang="en-US" smtClean="0">
                <a:ea typeface="楷体" panose="02010609060101010101" pitchFamily="49" charset="-122"/>
                <a:cs typeface="Times New Roman" panose="02020603050405020304" pitchFamily="18" charset="0"/>
              </a:rPr>
              <a:t>0</a:t>
            </a:r>
            <a:r>
              <a:rPr lang="zh-CN" altLang="en-US" smtClean="0">
                <a:ea typeface="楷体" panose="02010609060101010101" pitchFamily="49" charset="-122"/>
                <a:cs typeface="Times New Roman" panose="02020603050405020304" pitchFamily="18" charset="0"/>
              </a:rPr>
              <a:t>的所有回路。</a:t>
            </a:r>
            <a:endParaRPr lang="zh-CN" altLang="en-US">
              <a:ea typeface="楷体" panose="02010609060101010101" pitchFamily="49" charset="-122"/>
              <a:cs typeface="Times New Roman" panose="02020603050405020304" pitchFamily="18" charset="0"/>
            </a:endParaRPr>
          </a:p>
        </p:txBody>
      </p:sp>
      <p:grpSp>
        <p:nvGrpSpPr>
          <p:cNvPr id="24" name="组合 23"/>
          <p:cNvGrpSpPr/>
          <p:nvPr/>
        </p:nvGrpSpPr>
        <p:grpSpPr>
          <a:xfrm>
            <a:off x="2714612" y="2357430"/>
            <a:ext cx="2468264" cy="2357454"/>
            <a:chOff x="2714612" y="2357430"/>
            <a:chExt cx="2468264" cy="2357454"/>
          </a:xfrm>
        </p:grpSpPr>
        <p:sp>
          <p:nvSpPr>
            <p:cNvPr id="4" name="椭圆 3"/>
            <p:cNvSpPr/>
            <p:nvPr/>
          </p:nvSpPr>
          <p:spPr>
            <a:xfrm>
              <a:off x="3786182" y="2357430"/>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6" name="椭圆 5"/>
            <p:cNvSpPr/>
            <p:nvPr/>
          </p:nvSpPr>
          <p:spPr>
            <a:xfrm>
              <a:off x="4286248" y="4246884"/>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7" name="椭圆 6"/>
            <p:cNvSpPr/>
            <p:nvPr/>
          </p:nvSpPr>
          <p:spPr>
            <a:xfrm>
              <a:off x="3286116" y="4246884"/>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8" name="椭圆 7"/>
            <p:cNvSpPr/>
            <p:nvPr/>
          </p:nvSpPr>
          <p:spPr>
            <a:xfrm>
              <a:off x="4714876" y="3214686"/>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4</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9" name="椭圆 8"/>
            <p:cNvSpPr/>
            <p:nvPr/>
          </p:nvSpPr>
          <p:spPr>
            <a:xfrm>
              <a:off x="2714612" y="3214686"/>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1</a:t>
              </a:r>
              <a:endParaRPr lang="zh-CN" altLang="en-US" sz="2000">
                <a:solidFill>
                  <a:srgbClr val="0000FF"/>
                </a:solidFill>
                <a:latin typeface="Times New Roman" panose="02020603050405020304" pitchFamily="18" charset="0"/>
                <a:cs typeface="Times New Roman" panose="02020603050405020304" pitchFamily="18" charset="0"/>
              </a:endParaRPr>
            </a:p>
          </p:txBody>
        </p:sp>
        <p:cxnSp>
          <p:nvCxnSpPr>
            <p:cNvPr id="11" name="直接箭头连接符 10"/>
            <p:cNvCxnSpPr>
              <a:stCxn id="4" idx="2"/>
              <a:endCxn id="9" idx="7"/>
            </p:cNvCxnSpPr>
            <p:nvPr/>
          </p:nvCxnSpPr>
          <p:spPr>
            <a:xfrm rot="10800000" flipV="1">
              <a:off x="3114076" y="2591429"/>
              <a:ext cx="672107" cy="691793"/>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4"/>
              <a:endCxn id="7" idx="1"/>
            </p:cNvCxnSpPr>
            <p:nvPr/>
          </p:nvCxnSpPr>
          <p:spPr>
            <a:xfrm rot="16200000" flipH="1">
              <a:off x="2835265" y="3796032"/>
              <a:ext cx="632735" cy="406041"/>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7" idx="6"/>
              <a:endCxn id="6" idx="2"/>
            </p:cNvCxnSpPr>
            <p:nvPr/>
          </p:nvCxnSpPr>
          <p:spPr>
            <a:xfrm>
              <a:off x="3754116" y="4480884"/>
              <a:ext cx="532132"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7"/>
              <a:endCxn id="8" idx="4"/>
            </p:cNvCxnSpPr>
            <p:nvPr/>
          </p:nvCxnSpPr>
          <p:spPr>
            <a:xfrm rot="5400000" flipH="1" flipV="1">
              <a:off x="4500926" y="3867472"/>
              <a:ext cx="632735" cy="263165"/>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0"/>
              <a:endCxn id="4" idx="6"/>
            </p:cNvCxnSpPr>
            <p:nvPr/>
          </p:nvCxnSpPr>
          <p:spPr>
            <a:xfrm rot="16200000" flipV="1">
              <a:off x="4289901" y="2555711"/>
              <a:ext cx="623256" cy="694694"/>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4" idx="4"/>
              <a:endCxn id="7" idx="0"/>
            </p:cNvCxnSpPr>
            <p:nvPr/>
          </p:nvCxnSpPr>
          <p:spPr>
            <a:xfrm rot="5400000">
              <a:off x="3059422" y="3286124"/>
              <a:ext cx="1421454" cy="500066"/>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7" idx="7"/>
              <a:endCxn id="8" idx="2"/>
            </p:cNvCxnSpPr>
            <p:nvPr/>
          </p:nvCxnSpPr>
          <p:spPr>
            <a:xfrm rot="5400000" flipH="1" flipV="1">
              <a:off x="3766860" y="3367406"/>
              <a:ext cx="866735" cy="1029297"/>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81</a:t>
            </a:fld>
            <a:endParaRPr lang="en-US" altLang="zh-CN"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500042"/>
            <a:ext cx="8429684" cy="3508653"/>
          </a:xfrm>
          <a:prstGeom prst="rect">
            <a:avLst/>
          </a:prstGeom>
          <a:noFill/>
        </p:spPr>
        <p:txBody>
          <a:bodyPr wrap="square" rtlCol="0">
            <a:spAutoFit/>
          </a:bodyPr>
          <a:lstStyle/>
          <a:p>
            <a:pPr algn="l">
              <a:lnSpc>
                <a:spcPct val="150000"/>
              </a:lnSpc>
            </a:pPr>
            <a:r>
              <a:rPr lang="zh-CN" altLang="en-US" smtClean="0">
                <a:ea typeface="楷体" panose="02010609060101010101" pitchFamily="49" charset="-122"/>
                <a:cs typeface="Times New Roman" panose="02020603050405020304" pitchFamily="18" charset="0"/>
              </a:rPr>
              <a:t>         </a:t>
            </a:r>
            <a:r>
              <a:rPr lang="zh-CN" altLang="en-US" sz="280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解：</a:t>
            </a:r>
            <a:r>
              <a:rPr lang="zh-CN" altLang="en-US" smtClean="0">
                <a:ea typeface="楷体" panose="02010609060101010101" pitchFamily="49" charset="-122"/>
                <a:cs typeface="Times New Roman" panose="02020603050405020304" pitchFamily="18" charset="0"/>
              </a:rPr>
              <a:t>所谓简单回路是指路径上的顶点不重复，但第一个顶点与最后一个顶点相同的回路。</a:t>
            </a:r>
            <a:endParaRPr lang="en-US" altLang="zh-CN" smtClean="0">
              <a:ea typeface="楷体" panose="02010609060101010101" pitchFamily="49" charset="-122"/>
              <a:cs typeface="Times New Roman" panose="02020603050405020304" pitchFamily="18" charset="0"/>
            </a:endParaRPr>
          </a:p>
          <a:p>
            <a:pPr algn="l">
              <a:lnSpc>
                <a:spcPct val="150000"/>
              </a:lnSpc>
            </a:pPr>
            <a:r>
              <a:rPr lang="en-US" altLang="zh-CN" smtClean="0">
                <a:ea typeface="楷体" panose="02010609060101010101" pitchFamily="49" charset="-122"/>
                <a:cs typeface="Times New Roman" panose="02020603050405020304" pitchFamily="18" charset="0"/>
              </a:rPr>
              <a:t>        </a:t>
            </a:r>
            <a:r>
              <a:rPr lang="zh-CN" altLang="en-US" smtClean="0">
                <a:ea typeface="楷体" panose="02010609060101010101" pitchFamily="49" charset="-122"/>
                <a:cs typeface="Times New Roman" panose="02020603050405020304" pitchFamily="18" charset="0"/>
              </a:rPr>
              <a:t>利用</a:t>
            </a:r>
            <a:r>
              <a:rPr lang="zh-CN" altLang="en-US" smtClean="0">
                <a:solidFill>
                  <a:srgbClr val="FF00FF"/>
                </a:solidFill>
                <a:ea typeface="楷体" panose="02010609060101010101" pitchFamily="49" charset="-122"/>
                <a:cs typeface="Times New Roman" panose="02020603050405020304" pitchFamily="18" charset="0"/>
              </a:rPr>
              <a:t>回溯的深度优先搜索</a:t>
            </a:r>
            <a:r>
              <a:rPr lang="zh-CN" altLang="en-US" smtClean="0">
                <a:ea typeface="楷体" panose="02010609060101010101" pitchFamily="49" charset="-122"/>
                <a:cs typeface="Times New Roman" panose="02020603050405020304" pitchFamily="18" charset="0"/>
              </a:rPr>
              <a:t>方法，从顶点</a:t>
            </a:r>
            <a:r>
              <a:rPr lang="en-US" i="1" smtClean="0">
                <a:ea typeface="楷体" panose="02010609060101010101" pitchFamily="49" charset="-122"/>
                <a:cs typeface="Times New Roman" panose="02020603050405020304" pitchFamily="18" charset="0"/>
              </a:rPr>
              <a:t>u</a:t>
            </a:r>
            <a:r>
              <a:rPr lang="zh-CN" altLang="en-US" smtClean="0">
                <a:ea typeface="楷体" panose="02010609060101010101" pitchFamily="49" charset="-122"/>
                <a:cs typeface="Times New Roman" panose="02020603050405020304" pitchFamily="18" charset="0"/>
              </a:rPr>
              <a:t>开始搜索与之相邻的顶点</a:t>
            </a:r>
            <a:r>
              <a:rPr lang="en-US" i="1" smtClean="0">
                <a:ea typeface="楷体" panose="02010609060101010101" pitchFamily="49" charset="-122"/>
                <a:cs typeface="Times New Roman" panose="02020603050405020304" pitchFamily="18" charset="0"/>
              </a:rPr>
              <a:t>w</a:t>
            </a:r>
            <a:r>
              <a:rPr lang="zh-CN" altLang="en-US" smtClean="0">
                <a:ea typeface="楷体" panose="02010609060101010101" pitchFamily="49" charset="-122"/>
                <a:cs typeface="Times New Roman" panose="02020603050405020304" pitchFamily="18" charset="0"/>
              </a:rPr>
              <a:t>，若</a:t>
            </a:r>
            <a:r>
              <a:rPr lang="en-US" i="1" smtClean="0">
                <a:ea typeface="楷体" panose="02010609060101010101" pitchFamily="49" charset="-122"/>
                <a:cs typeface="Times New Roman" panose="02020603050405020304" pitchFamily="18" charset="0"/>
              </a:rPr>
              <a:t>w</a:t>
            </a:r>
            <a:r>
              <a:rPr lang="zh-CN" altLang="en-US" smtClean="0">
                <a:ea typeface="楷体" panose="02010609060101010101" pitchFamily="49" charset="-122"/>
                <a:cs typeface="Times New Roman" panose="02020603050405020304" pitchFamily="18" charset="0"/>
              </a:rPr>
              <a:t>等于顶点</a:t>
            </a:r>
            <a:r>
              <a:rPr lang="en-US" i="1" smtClean="0">
                <a:ea typeface="楷体" panose="02010609060101010101" pitchFamily="49" charset="-122"/>
                <a:cs typeface="Times New Roman" panose="02020603050405020304" pitchFamily="18" charset="0"/>
              </a:rPr>
              <a:t>v</a:t>
            </a:r>
            <a:r>
              <a:rPr lang="zh-CN" altLang="en-US" smtClean="0">
                <a:ea typeface="楷体" panose="02010609060101010101" pitchFamily="49" charset="-122"/>
                <a:cs typeface="Times New Roman" panose="02020603050405020304" pitchFamily="18" charset="0"/>
              </a:rPr>
              <a:t>，且路径长度大于</a:t>
            </a:r>
            <a:r>
              <a:rPr lang="en-US" smtClean="0">
                <a:ea typeface="楷体" panose="02010609060101010101" pitchFamily="49" charset="-122"/>
                <a:cs typeface="Times New Roman" panose="02020603050405020304" pitchFamily="18" charset="0"/>
              </a:rPr>
              <a:t>0</a:t>
            </a:r>
            <a:r>
              <a:rPr lang="zh-CN" altLang="en-US" smtClean="0">
                <a:ea typeface="楷体" panose="02010609060101010101" pitchFamily="49" charset="-122"/>
                <a:cs typeface="Times New Roman" panose="02020603050405020304" pitchFamily="18" charset="0"/>
              </a:rPr>
              <a:t>，表示找到了一条回路，输出</a:t>
            </a:r>
            <a:r>
              <a:rPr lang="en-US" i="1" smtClean="0">
                <a:ea typeface="楷体" panose="02010609060101010101" pitchFamily="49" charset="-122"/>
                <a:cs typeface="Times New Roman" panose="02020603050405020304" pitchFamily="18" charset="0"/>
              </a:rPr>
              <a:t>path</a:t>
            </a:r>
            <a:r>
              <a:rPr lang="zh-CN" altLang="en-US" smtClean="0">
                <a:ea typeface="楷体" panose="02010609060101010101" pitchFamily="49" charset="-122"/>
                <a:cs typeface="Times New Roman" panose="02020603050405020304" pitchFamily="18" charset="0"/>
              </a:rPr>
              <a:t>数组，然后继续搜索顶点</a:t>
            </a:r>
            <a:r>
              <a:rPr lang="en-US" i="1" smtClean="0">
                <a:ea typeface="楷体" panose="02010609060101010101" pitchFamily="49" charset="-122"/>
                <a:cs typeface="Times New Roman" panose="02020603050405020304" pitchFamily="18" charset="0"/>
              </a:rPr>
              <a:t>u</a:t>
            </a:r>
            <a:r>
              <a:rPr lang="zh-CN" altLang="en-US" smtClean="0">
                <a:ea typeface="楷体" panose="02010609060101010101" pitchFamily="49" charset="-122"/>
                <a:cs typeface="Times New Roman" panose="02020603050405020304" pitchFamily="18" charset="0"/>
              </a:rPr>
              <a:t>的未访问的邻接点查找其他回路。</a:t>
            </a:r>
            <a:endParaRPr lang="zh-CN" altLang="en-US">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82</a:t>
            </a:fld>
            <a:endParaRPr lang="en-US" altLang="zh-CN"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42918"/>
            <a:ext cx="8215370" cy="33239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 visited[MAXV]</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全局变量</a:t>
            </a:r>
          </a:p>
          <a:p>
            <a:pPr algn="l">
              <a:lnSpc>
                <a:spcPct val="150000"/>
              </a:lnSpc>
            </a:pP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void DFSPath(AdjGraph *G</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int u</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int v</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int path[]</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int d)</a:t>
            </a:r>
            <a:endPar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path</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中的路径长度，初始为</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w, i;  ArcNode *p;</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visited[u]=1;</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 path[d]=u;</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p=G-&gt;adjlist[u].firstarc;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//p</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指向顶点</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的第一个邻接点</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83</a:t>
            </a:fld>
            <a:endParaRPr lang="en-US" altLang="zh-C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8215370" cy="440120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(p!=NULL)</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w=p-&gt;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adjvex</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为顶点</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的邻接点</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(w==v &amp;&amp; d&gt;0)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找到一个回路，输出之</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=0;i&lt;=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d;i</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 ",path[</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n",v</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(visited[w]==0)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若</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未访问</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则递归访问之</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DFSPath</a:t>
            </a:r>
            <a:r>
              <a:rPr 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path</a:t>
            </a:r>
            <a:r>
              <a:rPr lang="zh-CN" alt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a:t>
            </a:r>
            <a:endParaRPr lang="zh-CN" altLang="en-US" sz="20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p=p-&gt;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找</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的下一个邻接点</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visited[u]=0;		</a:t>
            </a:r>
            <a:r>
              <a:rPr 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恢复环境：使该顶点可重新使用</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84</a:t>
            </a:fld>
            <a:endParaRPr lang="en-US" altLang="zh-CN"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785794"/>
            <a:ext cx="8072494"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FindCyclePath</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 *G,int k)	</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输出经过顶点</a:t>
            </a:r>
            <a:r>
              <a:rPr 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000" smtClean="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的所有回路</a:t>
            </a:r>
          </a:p>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path[MAXV];</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DFSPath(G</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k</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path</a:t>
            </a:r>
            <a:r>
              <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endParaRPr lang="zh-CN" alt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gn="l">
              <a:lnSpc>
                <a:spcPct val="150000"/>
              </a:lnSpc>
            </a:pP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TextBox 4"/>
          <p:cNvSpPr txBox="1"/>
          <p:nvPr/>
        </p:nvSpPr>
        <p:spPr>
          <a:xfrm>
            <a:off x="2143108" y="3000372"/>
            <a:ext cx="2286016" cy="400110"/>
          </a:xfrm>
          <a:prstGeom prst="rect">
            <a:avLst/>
          </a:prstGeom>
          <a:noFill/>
        </p:spPr>
        <p:txBody>
          <a:bodyPr wrap="square" rtlCol="0">
            <a:spAutoFit/>
          </a:bodyPr>
          <a:lstStyle/>
          <a:p>
            <a:pPr algn="l"/>
            <a:r>
              <a:rPr lang="zh-CN" altLang="en-US" sz="2000" smtClean="0">
                <a:latin typeface="微软雅黑" panose="020B0503020204020204" charset="-122"/>
                <a:ea typeface="微软雅黑" panose="020B0503020204020204" charset="-122"/>
              </a:rPr>
              <a:t>起点和终点都是</a:t>
            </a:r>
            <a:r>
              <a:rPr lang="en-US" altLang="zh-CN" sz="2000" smtClean="0">
                <a:latin typeface="微软雅黑" panose="020B0503020204020204" charset="-122"/>
                <a:ea typeface="微软雅黑" panose="020B0503020204020204" charset="-122"/>
              </a:rPr>
              <a:t>k</a:t>
            </a:r>
            <a:endParaRPr lang="zh-CN" altLang="en-US" sz="2000">
              <a:latin typeface="微软雅黑" panose="020B0503020204020204" charset="-122"/>
              <a:ea typeface="微软雅黑" panose="020B0503020204020204" charset="-122"/>
            </a:endParaRPr>
          </a:p>
        </p:txBody>
      </p:sp>
      <p:cxnSp>
        <p:nvCxnSpPr>
          <p:cNvPr id="7" name="直接箭头连接符 6"/>
          <p:cNvCxnSpPr/>
          <p:nvPr/>
        </p:nvCxnSpPr>
        <p:spPr>
          <a:xfrm rot="5400000" flipH="1" flipV="1">
            <a:off x="2428860" y="2428868"/>
            <a:ext cx="785818" cy="35719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16200000" flipV="1">
            <a:off x="3178959" y="2536025"/>
            <a:ext cx="785818" cy="142876"/>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 name="幻灯片编号占位符 1"/>
          <p:cNvSpPr>
            <a:spLocks noGrp="1"/>
          </p:cNvSpPr>
          <p:nvPr>
            <p:ph type="sldNum" sz="quarter" idx="12"/>
          </p:nvPr>
        </p:nvSpPr>
        <p:spPr/>
        <p:txBody>
          <a:bodyPr/>
          <a:lstStyle/>
          <a:p>
            <a:fld id="{7B73CAF9-FD11-4256-9668-6A8A3A0B73F9}" type="slidenum">
              <a:rPr lang="en-US" altLang="zh-CN" smtClean="0"/>
              <a:t>85</a:t>
            </a:fld>
            <a:endParaRPr lang="en-US" altLang="zh-CN"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14612" y="3500438"/>
            <a:ext cx="3929090" cy="163121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中经过顶点</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的所有回路</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0 1 2 3 4 0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0 1 2 4 0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0 2 3 4 0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0 2 4 0 </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 name="组合 3"/>
          <p:cNvGrpSpPr/>
          <p:nvPr/>
        </p:nvGrpSpPr>
        <p:grpSpPr>
          <a:xfrm>
            <a:off x="2214546" y="642918"/>
            <a:ext cx="2468264" cy="2357454"/>
            <a:chOff x="2714612" y="2357430"/>
            <a:chExt cx="2468264" cy="2357454"/>
          </a:xfrm>
        </p:grpSpPr>
        <p:sp>
          <p:nvSpPr>
            <p:cNvPr id="5" name="椭圆 4"/>
            <p:cNvSpPr/>
            <p:nvPr/>
          </p:nvSpPr>
          <p:spPr>
            <a:xfrm>
              <a:off x="3786182" y="2357430"/>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0</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6" name="椭圆 5"/>
            <p:cNvSpPr/>
            <p:nvPr/>
          </p:nvSpPr>
          <p:spPr>
            <a:xfrm>
              <a:off x="4286248" y="4246884"/>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3</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7" name="椭圆 6"/>
            <p:cNvSpPr/>
            <p:nvPr/>
          </p:nvSpPr>
          <p:spPr>
            <a:xfrm>
              <a:off x="3286116" y="4246884"/>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2</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8" name="椭圆 7"/>
            <p:cNvSpPr/>
            <p:nvPr/>
          </p:nvSpPr>
          <p:spPr>
            <a:xfrm>
              <a:off x="4714876" y="3214686"/>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4</a:t>
              </a:r>
              <a:endParaRPr lang="zh-CN" altLang="en-US" sz="2000">
                <a:solidFill>
                  <a:srgbClr val="0000FF"/>
                </a:solidFill>
                <a:latin typeface="Times New Roman" panose="02020603050405020304" pitchFamily="18" charset="0"/>
                <a:cs typeface="Times New Roman" panose="02020603050405020304" pitchFamily="18" charset="0"/>
              </a:endParaRPr>
            </a:p>
          </p:txBody>
        </p:sp>
        <p:sp>
          <p:nvSpPr>
            <p:cNvPr id="9" name="椭圆 8"/>
            <p:cNvSpPr/>
            <p:nvPr/>
          </p:nvSpPr>
          <p:spPr>
            <a:xfrm>
              <a:off x="2714612" y="3214686"/>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000" smtClean="0">
                  <a:solidFill>
                    <a:srgbClr val="0000FF"/>
                  </a:solidFill>
                  <a:latin typeface="Times New Roman" panose="02020603050405020304" pitchFamily="18" charset="0"/>
                  <a:cs typeface="Times New Roman" panose="02020603050405020304" pitchFamily="18" charset="0"/>
                </a:rPr>
                <a:t>1</a:t>
              </a:r>
              <a:endParaRPr lang="zh-CN" altLang="en-US" sz="2000">
                <a:solidFill>
                  <a:srgbClr val="0000FF"/>
                </a:solidFill>
                <a:latin typeface="Times New Roman" panose="02020603050405020304" pitchFamily="18" charset="0"/>
                <a:cs typeface="Times New Roman" panose="02020603050405020304" pitchFamily="18" charset="0"/>
              </a:endParaRPr>
            </a:p>
          </p:txBody>
        </p:sp>
        <p:cxnSp>
          <p:nvCxnSpPr>
            <p:cNvPr id="10" name="直接箭头连接符 9"/>
            <p:cNvCxnSpPr>
              <a:stCxn id="5" idx="2"/>
              <a:endCxn id="9" idx="7"/>
            </p:cNvCxnSpPr>
            <p:nvPr/>
          </p:nvCxnSpPr>
          <p:spPr>
            <a:xfrm rot="10800000" flipV="1">
              <a:off x="3114076" y="2591429"/>
              <a:ext cx="672107" cy="691793"/>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9" idx="4"/>
              <a:endCxn id="7" idx="1"/>
            </p:cNvCxnSpPr>
            <p:nvPr/>
          </p:nvCxnSpPr>
          <p:spPr>
            <a:xfrm rot="16200000" flipH="1">
              <a:off x="2835265" y="3796032"/>
              <a:ext cx="632735" cy="406041"/>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6"/>
              <a:endCxn id="6" idx="2"/>
            </p:cNvCxnSpPr>
            <p:nvPr/>
          </p:nvCxnSpPr>
          <p:spPr>
            <a:xfrm>
              <a:off x="3754116" y="4480884"/>
              <a:ext cx="532132" cy="1588"/>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7"/>
              <a:endCxn id="8" idx="4"/>
            </p:cNvCxnSpPr>
            <p:nvPr/>
          </p:nvCxnSpPr>
          <p:spPr>
            <a:xfrm rot="5400000" flipH="1" flipV="1">
              <a:off x="4500926" y="3867472"/>
              <a:ext cx="632735" cy="263165"/>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0"/>
              <a:endCxn id="5" idx="6"/>
            </p:cNvCxnSpPr>
            <p:nvPr/>
          </p:nvCxnSpPr>
          <p:spPr>
            <a:xfrm rot="16200000" flipV="1">
              <a:off x="4289901" y="2555711"/>
              <a:ext cx="623256" cy="694694"/>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4"/>
              <a:endCxn id="7" idx="0"/>
            </p:cNvCxnSpPr>
            <p:nvPr/>
          </p:nvCxnSpPr>
          <p:spPr>
            <a:xfrm rot="5400000">
              <a:off x="3059422" y="3286124"/>
              <a:ext cx="1421454" cy="500066"/>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7"/>
              <a:endCxn id="8" idx="2"/>
            </p:cNvCxnSpPr>
            <p:nvPr/>
          </p:nvCxnSpPr>
          <p:spPr>
            <a:xfrm rot="5400000" flipH="1" flipV="1">
              <a:off x="3766860" y="3367406"/>
              <a:ext cx="866735" cy="1029297"/>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grpSp>
      <p:sp>
        <p:nvSpPr>
          <p:cNvPr id="17" name="左弧形箭头 16"/>
          <p:cNvSpPr/>
          <p:nvPr/>
        </p:nvSpPr>
        <p:spPr>
          <a:xfrm>
            <a:off x="2143108" y="2571744"/>
            <a:ext cx="428628" cy="1000132"/>
          </a:xfrm>
          <a:prstGeom prst="curved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solidFill>
                <a:schemeClr val="tx1"/>
              </a:solidFill>
            </a:endParaRPr>
          </a:p>
        </p:txBody>
      </p:sp>
      <p:sp>
        <p:nvSpPr>
          <p:cNvPr id="20" name="TextBox 19"/>
          <p:cNvSpPr txBox="1"/>
          <p:nvPr/>
        </p:nvSpPr>
        <p:spPr>
          <a:xfrm>
            <a:off x="428596" y="571480"/>
            <a:ext cx="1857388" cy="461665"/>
          </a:xfrm>
          <a:prstGeom prst="rect">
            <a:avLst/>
          </a:prstGeom>
          <a:noFill/>
        </p:spPr>
        <p:txBody>
          <a:bodyPr wrap="square" rtlCol="0">
            <a:spAutoFit/>
          </a:bodyPr>
          <a:lstStyle/>
          <a:p>
            <a:r>
              <a:rPr lang="zh-CN" altLang="en-US" smtClean="0">
                <a:solidFill>
                  <a:srgbClr val="FF0000"/>
                </a:solidFill>
                <a:latin typeface="微软雅黑" panose="020B0503020204020204" charset="-122"/>
                <a:ea typeface="微软雅黑" panose="020B0503020204020204" charset="-122"/>
              </a:rPr>
              <a:t>执行结果</a:t>
            </a:r>
            <a:endParaRPr lang="zh-CN" altLang="en-US">
              <a:solidFill>
                <a:srgbClr val="FF0000"/>
              </a:solidFill>
              <a:latin typeface="微软雅黑" panose="020B0503020204020204" charset="-122"/>
              <a:ea typeface="微软雅黑" panose="020B0503020204020204"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86</a:t>
            </a:fld>
            <a:endParaRPr lang="en-US" altLang="zh-CN"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3"/>
          <p:cNvSpPr>
            <a:spLocks noChangeArrowheads="1"/>
          </p:cNvSpPr>
          <p:nvPr/>
        </p:nvSpPr>
        <p:spPr bwMode="auto">
          <a:xfrm>
            <a:off x="3563938" y="2995613"/>
            <a:ext cx="503237" cy="468312"/>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i="1" dirty="0" smtClean="0">
                <a:solidFill>
                  <a:srgbClr val="0000FF"/>
                </a:solidFill>
                <a:latin typeface="Times New Roman" panose="02020603050405020304" pitchFamily="18" charset="0"/>
                <a:cs typeface="Times New Roman" panose="02020603050405020304" pitchFamily="18" charset="0"/>
              </a:rPr>
              <a:t>u</a:t>
            </a:r>
            <a:endParaRPr lang="en-US" altLang="zh-CN" i="1" dirty="0">
              <a:solidFill>
                <a:srgbClr val="0000FF"/>
              </a:solidFill>
              <a:latin typeface="Times New Roman" panose="02020603050405020304" pitchFamily="18" charset="0"/>
              <a:cs typeface="Times New Roman" panose="02020603050405020304" pitchFamily="18" charset="0"/>
            </a:endParaRPr>
          </a:p>
        </p:txBody>
      </p:sp>
      <p:sp>
        <p:nvSpPr>
          <p:cNvPr id="11" name="Text Box 4"/>
          <p:cNvSpPr txBox="1">
            <a:spLocks noChangeArrowheads="1"/>
          </p:cNvSpPr>
          <p:nvPr/>
        </p:nvSpPr>
        <p:spPr bwMode="auto">
          <a:xfrm>
            <a:off x="2357422" y="5357826"/>
            <a:ext cx="3094039" cy="457200"/>
          </a:xfrm>
          <a:prstGeom prst="rect">
            <a:avLst/>
          </a:prstGeom>
          <a:noFill/>
          <a:ln w="9525">
            <a:noFill/>
            <a:miter lim="800000"/>
          </a:ln>
          <a:effectLst/>
        </p:spPr>
        <p:txBody>
          <a:bodyPr wrap="square">
            <a:spAutoFit/>
          </a:bodyPr>
          <a:lstStyle/>
          <a:p>
            <a:pPr algn="ctr">
              <a:spcBef>
                <a:spcPct val="50000"/>
              </a:spcBef>
            </a:pPr>
            <a:r>
              <a:rPr lang="zh-CN" altLang="en-US" dirty="0">
                <a:solidFill>
                  <a:srgbClr val="0000FF"/>
                </a:solidFill>
                <a:latin typeface="楷体" panose="02010609060101010101" pitchFamily="49" charset="-122"/>
                <a:ea typeface="楷体" panose="02010609060101010101" pitchFamily="49" charset="-122"/>
              </a:rPr>
              <a:t>一圈一圈向外走。</a:t>
            </a:r>
          </a:p>
        </p:txBody>
      </p:sp>
      <p:sp>
        <p:nvSpPr>
          <p:cNvPr id="12" name="Text Box 2"/>
          <p:cNvSpPr txBox="1">
            <a:spLocks noChangeArrowheads="1"/>
          </p:cNvSpPr>
          <p:nvPr/>
        </p:nvSpPr>
        <p:spPr bwMode="auto">
          <a:xfrm>
            <a:off x="468313" y="1125538"/>
            <a:ext cx="1871662" cy="461665"/>
          </a:xfrm>
          <a:prstGeom prst="rect">
            <a:avLst/>
          </a:prstGeom>
          <a:noFill/>
          <a:ln w="9525">
            <a:noFill/>
            <a:miter lim="800000"/>
          </a:ln>
          <a:effectLst/>
        </p:spPr>
        <p:txBody>
          <a:bodyPr>
            <a:spAutoFit/>
          </a:bodyPr>
          <a:lstStyle/>
          <a:p>
            <a:pPr algn="l">
              <a:spcBef>
                <a:spcPct val="50000"/>
              </a:spcBef>
            </a:pPr>
            <a:r>
              <a:rPr lang="en-US" altLang="zh-CN" smtClean="0">
                <a:solidFill>
                  <a:srgbClr val="FF0000"/>
                </a:solidFill>
                <a:ea typeface="楷体" panose="02010609060101010101" pitchFamily="49" charset="-122"/>
                <a:cs typeface="Times New Roman" panose="02020603050405020304" pitchFamily="18" charset="0"/>
              </a:rPr>
              <a:t>BFS</a:t>
            </a:r>
            <a:r>
              <a:rPr lang="zh-CN" altLang="en-US" smtClean="0">
                <a:solidFill>
                  <a:srgbClr val="FF0000"/>
                </a:solidFill>
                <a:ea typeface="楷体" panose="02010609060101010101" pitchFamily="49" charset="-122"/>
                <a:cs typeface="Times New Roman" panose="02020603050405020304" pitchFamily="18" charset="0"/>
              </a:rPr>
              <a:t>过程：</a:t>
            </a:r>
            <a:endParaRPr lang="zh-CN" altLang="en-US" dirty="0">
              <a:solidFill>
                <a:srgbClr val="FF0000"/>
              </a:solidFill>
              <a:ea typeface="楷体" panose="02010609060101010101" pitchFamily="49" charset="-122"/>
              <a:cs typeface="Times New Roman" panose="02020603050405020304" pitchFamily="18" charset="0"/>
            </a:endParaRPr>
          </a:p>
        </p:txBody>
      </p:sp>
      <p:sp>
        <p:nvSpPr>
          <p:cNvPr id="7" name="Oval 5"/>
          <p:cNvSpPr>
            <a:spLocks noChangeArrowheads="1"/>
          </p:cNvSpPr>
          <p:nvPr/>
        </p:nvSpPr>
        <p:spPr bwMode="auto">
          <a:xfrm>
            <a:off x="3000364" y="2500306"/>
            <a:ext cx="1727200" cy="1511300"/>
          </a:xfrm>
          <a:prstGeom prst="ellipse">
            <a:avLst/>
          </a:prstGeom>
          <a:solidFill>
            <a:schemeClr val="accent1">
              <a:alpha val="0"/>
            </a:schemeClr>
          </a:solidFill>
          <a:ln w="28575">
            <a:solidFill>
              <a:schemeClr val="tx1"/>
            </a:solidFill>
            <a:round/>
          </a:ln>
          <a:effectLst/>
        </p:spPr>
        <p:txBody>
          <a:bodyPr wrap="none" anchor="ctr"/>
          <a:lstStyle/>
          <a:p>
            <a:endParaRPr lang="zh-CN" altLang="en-US"/>
          </a:p>
        </p:txBody>
      </p:sp>
      <p:grpSp>
        <p:nvGrpSpPr>
          <p:cNvPr id="17" name="组合 16"/>
          <p:cNvGrpSpPr/>
          <p:nvPr/>
        </p:nvGrpSpPr>
        <p:grpSpPr>
          <a:xfrm>
            <a:off x="2357422" y="2051058"/>
            <a:ext cx="3109919" cy="2520950"/>
            <a:chOff x="2390775" y="2032000"/>
            <a:chExt cx="3109919" cy="2520950"/>
          </a:xfrm>
        </p:grpSpPr>
        <p:sp>
          <p:nvSpPr>
            <p:cNvPr id="8" name="Oval 6"/>
            <p:cNvSpPr>
              <a:spLocks noChangeArrowheads="1"/>
            </p:cNvSpPr>
            <p:nvPr/>
          </p:nvSpPr>
          <p:spPr bwMode="auto">
            <a:xfrm>
              <a:off x="2390775" y="2032000"/>
              <a:ext cx="2951163" cy="2520950"/>
            </a:xfrm>
            <a:prstGeom prst="ellipse">
              <a:avLst/>
            </a:prstGeom>
            <a:solidFill>
              <a:schemeClr val="accent1">
                <a:alpha val="0"/>
              </a:schemeClr>
            </a:solidFill>
            <a:ln w="28575">
              <a:solidFill>
                <a:schemeClr val="tx1"/>
              </a:solidFill>
              <a:round/>
            </a:ln>
            <a:effectLst/>
          </p:spPr>
          <p:txBody>
            <a:bodyPr wrap="none" anchor="ctr"/>
            <a:lstStyle/>
            <a:p>
              <a:endParaRPr lang="zh-CN" altLang="en-US"/>
            </a:p>
          </p:txBody>
        </p:sp>
        <p:sp>
          <p:nvSpPr>
            <p:cNvPr id="13" name="Oval 3"/>
            <p:cNvSpPr>
              <a:spLocks noChangeArrowheads="1"/>
            </p:cNvSpPr>
            <p:nvPr/>
          </p:nvSpPr>
          <p:spPr bwMode="auto">
            <a:xfrm>
              <a:off x="4997457" y="3317878"/>
              <a:ext cx="503237" cy="46831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i="1" dirty="0" err="1" smtClean="0">
                  <a:solidFill>
                    <a:srgbClr val="0000FF"/>
                  </a:solidFill>
                  <a:latin typeface="Times New Roman" panose="02020603050405020304" pitchFamily="18" charset="0"/>
                  <a:cs typeface="Times New Roman" panose="02020603050405020304" pitchFamily="18" charset="0"/>
                </a:rPr>
                <a:t>u</a:t>
              </a:r>
              <a:r>
                <a:rPr lang="en-US" altLang="zh-CN" baseline="-25000" dirty="0" err="1" smtClean="0">
                  <a:solidFill>
                    <a:srgbClr val="0000FF"/>
                  </a:solidFill>
                  <a:latin typeface="Times New Roman" panose="02020603050405020304" pitchFamily="18" charset="0"/>
                  <a:cs typeface="Times New Roman" panose="02020603050405020304" pitchFamily="18" charset="0"/>
                </a:rPr>
                <a:t>1</a:t>
              </a:r>
              <a:endParaRPr lang="en-US" altLang="zh-CN" baseline="-25000" dirty="0">
                <a:solidFill>
                  <a:srgbClr val="0000FF"/>
                </a:solidFill>
                <a:latin typeface="Times New Roman" panose="02020603050405020304" pitchFamily="18" charset="0"/>
                <a:cs typeface="Times New Roman" panose="02020603050405020304" pitchFamily="18" charset="0"/>
              </a:endParaRPr>
            </a:p>
          </p:txBody>
        </p:sp>
      </p:grpSp>
      <p:grpSp>
        <p:nvGrpSpPr>
          <p:cNvPr id="18" name="组合 17"/>
          <p:cNvGrpSpPr/>
          <p:nvPr/>
        </p:nvGrpSpPr>
        <p:grpSpPr>
          <a:xfrm>
            <a:off x="1749439" y="1484313"/>
            <a:ext cx="4394197" cy="3600450"/>
            <a:chOff x="1752610" y="1484313"/>
            <a:chExt cx="4394197" cy="3600450"/>
          </a:xfrm>
        </p:grpSpPr>
        <p:sp>
          <p:nvSpPr>
            <p:cNvPr id="9" name="Oval 7"/>
            <p:cNvSpPr>
              <a:spLocks noChangeArrowheads="1"/>
            </p:cNvSpPr>
            <p:nvPr/>
          </p:nvSpPr>
          <p:spPr bwMode="auto">
            <a:xfrm>
              <a:off x="1752610" y="1484313"/>
              <a:ext cx="4248150" cy="3600450"/>
            </a:xfrm>
            <a:prstGeom prst="ellipse">
              <a:avLst/>
            </a:prstGeom>
            <a:solidFill>
              <a:schemeClr val="accent1">
                <a:alpha val="0"/>
              </a:schemeClr>
            </a:solidFill>
            <a:ln w="28575">
              <a:solidFill>
                <a:srgbClr val="CC00CC"/>
              </a:solidFill>
              <a:round/>
            </a:ln>
            <a:effectLst/>
          </p:spPr>
          <p:txBody>
            <a:bodyPr wrap="none" anchor="ctr"/>
            <a:lstStyle/>
            <a:p>
              <a:endParaRPr lang="zh-CN" altLang="en-US"/>
            </a:p>
          </p:txBody>
        </p:sp>
        <p:sp>
          <p:nvSpPr>
            <p:cNvPr id="14" name="Oval 3"/>
            <p:cNvSpPr>
              <a:spLocks noChangeArrowheads="1"/>
            </p:cNvSpPr>
            <p:nvPr/>
          </p:nvSpPr>
          <p:spPr bwMode="auto">
            <a:xfrm>
              <a:off x="5643570" y="2571744"/>
              <a:ext cx="503237" cy="468312"/>
            </a:xfrm>
            <a:prstGeom prst="ellipse">
              <a:avLst/>
            </a:prstGeom>
            <a:ln>
              <a:solidFill>
                <a:srgbClr val="CC00CC"/>
              </a:solidFill>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i="1" dirty="0" smtClean="0">
                  <a:solidFill>
                    <a:srgbClr val="0033CC"/>
                  </a:solidFill>
                  <a:latin typeface="Times New Roman" panose="02020603050405020304" pitchFamily="18" charset="0"/>
                  <a:cs typeface="Times New Roman" panose="02020603050405020304" pitchFamily="18" charset="0"/>
                </a:rPr>
                <a:t>v</a:t>
              </a:r>
              <a:endParaRPr lang="en-US" altLang="zh-CN" i="1" dirty="0">
                <a:solidFill>
                  <a:srgbClr val="0033CC"/>
                </a:solidFill>
                <a:latin typeface="Times New Roman" panose="02020603050405020304" pitchFamily="18" charset="0"/>
                <a:cs typeface="Times New Roman" panose="02020603050405020304" pitchFamily="18" charset="0"/>
              </a:endParaRPr>
            </a:p>
          </p:txBody>
        </p:sp>
      </p:grpSp>
      <p:sp>
        <p:nvSpPr>
          <p:cNvPr id="16" name="TextBox 15"/>
          <p:cNvSpPr txBox="1"/>
          <p:nvPr/>
        </p:nvSpPr>
        <p:spPr>
          <a:xfrm>
            <a:off x="6500826" y="1142984"/>
            <a:ext cx="500066" cy="4093428"/>
          </a:xfrm>
          <a:prstGeom prst="rect">
            <a:avLst/>
          </a:prstGeom>
          <a:noFill/>
        </p:spPr>
        <p:txBody>
          <a:bodyPr wrap="square" rtlCol="0">
            <a:spAutoFit/>
          </a:bodyPr>
          <a:lstStyle/>
          <a:p>
            <a:pPr algn="ctr"/>
            <a:r>
              <a:rPr lang="zh-CN" altLang="en-US" sz="2000" smtClean="0">
                <a:solidFill>
                  <a:srgbClr val="0000FF"/>
                </a:solidFill>
                <a:ea typeface="楷体" panose="02010609060101010101" pitchFamily="49" charset="-122"/>
                <a:cs typeface="Times New Roman" panose="02020603050405020304" pitchFamily="18" charset="0"/>
              </a:rPr>
              <a:t>以</a:t>
            </a:r>
            <a:r>
              <a:rPr lang="en-US" altLang="zh-CN" sz="2000" i="1" smtClean="0">
                <a:solidFill>
                  <a:srgbClr val="0000FF"/>
                </a:solidFill>
                <a:ea typeface="楷体" panose="02010609060101010101" pitchFamily="49" charset="-122"/>
                <a:cs typeface="Times New Roman" panose="02020603050405020304" pitchFamily="18" charset="0"/>
              </a:rPr>
              <a:t>u</a:t>
            </a:r>
          </a:p>
          <a:p>
            <a:pPr algn="ctr"/>
            <a:r>
              <a:rPr lang="zh-CN" altLang="en-US" sz="2000" smtClean="0">
                <a:solidFill>
                  <a:srgbClr val="0000FF"/>
                </a:solidFill>
                <a:ea typeface="楷体" panose="02010609060101010101" pitchFamily="49" charset="-122"/>
                <a:cs typeface="Times New Roman" panose="02020603050405020304" pitchFamily="18" charset="0"/>
              </a:rPr>
              <a:t>↓</a:t>
            </a:r>
            <a:endParaRPr lang="en-US" altLang="zh-CN" sz="2000" smtClean="0">
              <a:solidFill>
                <a:srgbClr val="0000FF"/>
              </a:solidFill>
              <a:ea typeface="楷体" panose="02010609060101010101" pitchFamily="49" charset="-122"/>
              <a:cs typeface="Times New Roman" panose="02020603050405020304" pitchFamily="18" charset="0"/>
            </a:endParaRPr>
          </a:p>
          <a:p>
            <a:pPr algn="ctr"/>
            <a:r>
              <a:rPr lang="en-US" altLang="zh-CN" sz="2000" i="1" smtClean="0">
                <a:solidFill>
                  <a:srgbClr val="0000FF"/>
                </a:solidFill>
                <a:ea typeface="楷体" panose="02010609060101010101" pitchFamily="49" charset="-122"/>
                <a:cs typeface="Times New Roman" panose="02020603050405020304" pitchFamily="18" charset="0"/>
              </a:rPr>
              <a:t>v</a:t>
            </a:r>
            <a:r>
              <a:rPr lang="zh-CN" altLang="en-US" sz="2000" dirty="0" smtClean="0">
                <a:solidFill>
                  <a:srgbClr val="0000FF"/>
                </a:solidFill>
                <a:ea typeface="楷体" panose="02010609060101010101" pitchFamily="49" charset="-122"/>
                <a:cs typeface="Times New Roman" panose="02020603050405020304" pitchFamily="18" charset="0"/>
              </a:rPr>
              <a:t>的</a:t>
            </a:r>
            <a:r>
              <a:rPr lang="zh-CN" altLang="en-US" sz="2000" dirty="0" smtClean="0">
                <a:solidFill>
                  <a:srgbClr val="339933"/>
                </a:solidFill>
                <a:ea typeface="楷体" panose="02010609060101010101" pitchFamily="49" charset="-122"/>
                <a:cs typeface="Times New Roman" panose="02020603050405020304" pitchFamily="18" charset="0"/>
              </a:rPr>
              <a:t>最短路径</a:t>
            </a:r>
            <a:r>
              <a:rPr lang="zh-CN" altLang="en-US" sz="2000" dirty="0" smtClean="0">
                <a:solidFill>
                  <a:srgbClr val="0000FF"/>
                </a:solidFill>
                <a:ea typeface="楷体" panose="02010609060101010101" pitchFamily="49" charset="-122"/>
                <a:cs typeface="Times New Roman" panose="02020603050405020304" pitchFamily="18" charset="0"/>
              </a:rPr>
              <a:t>构成分层</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20" name="Text Box 16"/>
          <p:cNvSpPr txBox="1">
            <a:spLocks noChangeArrowheads="1"/>
          </p:cNvSpPr>
          <p:nvPr/>
        </p:nvSpPr>
        <p:spPr bwMode="auto">
          <a:xfrm>
            <a:off x="357159" y="357166"/>
            <a:ext cx="4857783" cy="461665"/>
          </a:xfrm>
          <a:prstGeom prst="rect">
            <a:avLst/>
          </a:prstGeom>
          <a:ln>
            <a:tailEnd type="none" w="med" len="lg"/>
          </a:ln>
        </p:spPr>
        <p:style>
          <a:lnRef idx="1">
            <a:schemeClr val="accent1"/>
          </a:lnRef>
          <a:fillRef idx="3">
            <a:schemeClr val="accent1"/>
          </a:fillRef>
          <a:effectRef idx="2">
            <a:schemeClr val="accent1"/>
          </a:effectRef>
          <a:fontRef idx="minor">
            <a:schemeClr val="lt1"/>
          </a:fontRef>
        </p:style>
        <p:txBody>
          <a:bodyPr wrap="square">
            <a:spAutoFit/>
          </a:bodyPr>
          <a:lstStyle/>
          <a:p>
            <a:pPr>
              <a:spcBef>
                <a:spcPct val="50000"/>
              </a:spcBef>
            </a:pPr>
            <a:r>
              <a:rPr lang="en-US" altLang="zh-CN">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 </a:t>
            </a:r>
            <a:r>
              <a:rPr lang="en-US" altLang="zh-CN"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2. </a:t>
            </a:r>
            <a:r>
              <a:rPr lang="zh-CN" altLang="en-US"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基于广度</a:t>
            </a:r>
            <a:r>
              <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优先遍历算法的应用</a:t>
            </a:r>
          </a:p>
        </p:txBody>
      </p:sp>
      <p:sp>
        <p:nvSpPr>
          <p:cNvPr id="2" name="幻灯片编号占位符 1"/>
          <p:cNvSpPr>
            <a:spLocks noGrp="1"/>
          </p:cNvSpPr>
          <p:nvPr>
            <p:ph type="sldNum" sz="quarter" idx="12"/>
          </p:nvPr>
        </p:nvSpPr>
        <p:spPr/>
        <p:txBody>
          <a:bodyPr/>
          <a:lstStyle/>
          <a:p>
            <a:fld id="{153172AD-FDDA-44AA-B287-01558B314681}" type="slidenum">
              <a:rPr lang="en-US" altLang="zh-CN" smtClean="0"/>
              <a:t>87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7" grpId="0" bldLvl="0" animBg="1"/>
      <p:bldP spid="1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500034" y="1000108"/>
            <a:ext cx="8281987" cy="1612749"/>
          </a:xfrm>
          <a:prstGeom prst="rect">
            <a:avLst/>
          </a:prstGeom>
          <a:noFill/>
          <a:ln w="19050" algn="ctr">
            <a:noFill/>
            <a:miter lim="800000"/>
            <a:tailEnd type="none" w="med" len="lg"/>
          </a:ln>
        </p:spPr>
        <p:txBody>
          <a:bodyPr>
            <a:spAutoFit/>
          </a:bodyPr>
          <a:lstStyle/>
          <a:p>
            <a:pPr algn="l">
              <a:lnSpc>
                <a:spcPct val="130000"/>
              </a:lnSpc>
            </a:pPr>
            <a:r>
              <a:rPr lang="en-US" altLang="zh-CN" dirty="0" smtClean="0">
                <a:solidFill>
                  <a:srgbClr val="FF3300"/>
                </a:solidFill>
                <a:latin typeface="Arial" panose="020B0604020202020204" pitchFamily="34" charset="0"/>
                <a:ea typeface="黑体" panose="02010609060101010101" pitchFamily="49" charset="-122"/>
              </a:rPr>
              <a:t>       </a:t>
            </a:r>
            <a:r>
              <a:rPr lang="en-US" altLang="zh-CN" sz="2800" smtClean="0">
                <a:solidFill>
                  <a:srgbClr val="FF3300"/>
                </a:solidFill>
                <a:ea typeface="黑体" panose="02010609060101010101" pitchFamily="49" charset="-122"/>
                <a:cs typeface="Times New Roman" panose="02020603050405020304" pitchFamily="18" charset="0"/>
              </a:rPr>
              <a:t>【</a:t>
            </a:r>
            <a:r>
              <a:rPr lang="zh-CN" altLang="en-US" sz="2800" smtClean="0">
                <a:solidFill>
                  <a:srgbClr val="FF3300"/>
                </a:solidFill>
                <a:ea typeface="黑体" panose="02010609060101010101" pitchFamily="49" charset="-122"/>
                <a:cs typeface="Times New Roman" panose="02020603050405020304" pitchFamily="18" charset="0"/>
              </a:rPr>
              <a:t>例</a:t>
            </a:r>
            <a:r>
              <a:rPr lang="en-US" altLang="zh-CN" sz="2800" smtClean="0">
                <a:solidFill>
                  <a:srgbClr val="FF3300"/>
                </a:solidFill>
                <a:ea typeface="黑体" panose="02010609060101010101" pitchFamily="49" charset="-122"/>
                <a:cs typeface="Times New Roman" panose="02020603050405020304" pitchFamily="18" charset="0"/>
              </a:rPr>
              <a:t>8-9】</a:t>
            </a:r>
            <a:r>
              <a:rPr lang="zh-CN" altLang="en-US" dirty="0" smtClean="0">
                <a:solidFill>
                  <a:srgbClr val="3333FF"/>
                </a:solidFill>
                <a:ea typeface="楷体" panose="02010609060101010101" pitchFamily="49" charset="-122"/>
                <a:cs typeface="Times New Roman" panose="02020603050405020304" pitchFamily="18" charset="0"/>
              </a:rPr>
              <a:t>假设</a:t>
            </a:r>
            <a:r>
              <a:rPr lang="zh-CN" altLang="en-US" dirty="0">
                <a:solidFill>
                  <a:srgbClr val="3333FF"/>
                </a:solidFill>
                <a:ea typeface="楷体" panose="02010609060101010101" pitchFamily="49" charset="-122"/>
                <a:cs typeface="Times New Roman" panose="02020603050405020304" pitchFamily="18" charset="0"/>
              </a:rPr>
              <a:t>图</a:t>
            </a:r>
            <a:r>
              <a:rPr lang="en-US" altLang="zh-CN" dirty="0">
                <a:solidFill>
                  <a:srgbClr val="3333FF"/>
                </a:solidFill>
                <a:ea typeface="楷体" panose="02010609060101010101" pitchFamily="49" charset="-122"/>
                <a:cs typeface="Times New Roman" panose="02020603050405020304" pitchFamily="18" charset="0"/>
              </a:rPr>
              <a:t>G</a:t>
            </a:r>
            <a:r>
              <a:rPr lang="zh-CN" altLang="en-US" dirty="0">
                <a:solidFill>
                  <a:srgbClr val="3333FF"/>
                </a:solidFill>
                <a:ea typeface="楷体" panose="02010609060101010101" pitchFamily="49" charset="-122"/>
                <a:cs typeface="Times New Roman" panose="02020603050405020304" pitchFamily="18" charset="0"/>
              </a:rPr>
              <a:t>采用邻接</a:t>
            </a:r>
            <a:r>
              <a:rPr lang="zh-CN" altLang="en-US">
                <a:solidFill>
                  <a:srgbClr val="3333FF"/>
                </a:solidFill>
                <a:ea typeface="楷体" panose="02010609060101010101" pitchFamily="49" charset="-122"/>
                <a:cs typeface="Times New Roman" panose="02020603050405020304" pitchFamily="18" charset="0"/>
              </a:rPr>
              <a:t>表</a:t>
            </a:r>
            <a:r>
              <a:rPr lang="zh-CN" altLang="en-US" smtClean="0">
                <a:solidFill>
                  <a:srgbClr val="3333FF"/>
                </a:solidFill>
                <a:ea typeface="楷体" panose="02010609060101010101" pitchFamily="49" charset="-122"/>
                <a:cs typeface="Times New Roman" panose="02020603050405020304" pitchFamily="18" charset="0"/>
              </a:rPr>
              <a:t>存储，设计</a:t>
            </a:r>
            <a:r>
              <a:rPr lang="zh-CN" altLang="en-US" dirty="0">
                <a:solidFill>
                  <a:srgbClr val="3333FF"/>
                </a:solidFill>
                <a:ea typeface="楷体" panose="02010609060101010101" pitchFamily="49" charset="-122"/>
                <a:cs typeface="Times New Roman" panose="02020603050405020304" pitchFamily="18" charset="0"/>
              </a:rPr>
              <a:t>一</a:t>
            </a:r>
            <a:r>
              <a:rPr lang="zh-CN" altLang="en-US">
                <a:solidFill>
                  <a:srgbClr val="3333FF"/>
                </a:solidFill>
                <a:ea typeface="楷体" panose="02010609060101010101" pitchFamily="49" charset="-122"/>
                <a:cs typeface="Times New Roman" panose="02020603050405020304" pitchFamily="18" charset="0"/>
              </a:rPr>
              <a:t>个</a:t>
            </a:r>
            <a:r>
              <a:rPr lang="zh-CN" altLang="en-US" smtClean="0">
                <a:solidFill>
                  <a:srgbClr val="3333FF"/>
                </a:solidFill>
                <a:ea typeface="楷体" panose="02010609060101010101" pitchFamily="49" charset="-122"/>
                <a:cs typeface="Times New Roman" panose="02020603050405020304" pitchFamily="18" charset="0"/>
              </a:rPr>
              <a:t>算法，求</a:t>
            </a:r>
            <a:r>
              <a:rPr lang="zh-CN" altLang="en-US" dirty="0">
                <a:solidFill>
                  <a:srgbClr val="3333FF"/>
                </a:solidFill>
                <a:ea typeface="楷体" panose="02010609060101010101" pitchFamily="49" charset="-122"/>
                <a:cs typeface="Times New Roman" panose="02020603050405020304" pitchFamily="18" charset="0"/>
              </a:rPr>
              <a:t>不带权无向连通图</a:t>
            </a:r>
            <a:r>
              <a:rPr lang="en-US" altLang="zh-CN" dirty="0">
                <a:solidFill>
                  <a:srgbClr val="3333FF"/>
                </a:solidFill>
                <a:ea typeface="楷体" panose="02010609060101010101" pitchFamily="49" charset="-122"/>
                <a:cs typeface="Times New Roman" panose="02020603050405020304" pitchFamily="18" charset="0"/>
              </a:rPr>
              <a:t>G</a:t>
            </a:r>
            <a:r>
              <a:rPr lang="zh-CN" altLang="en-US" dirty="0">
                <a:solidFill>
                  <a:srgbClr val="3333FF"/>
                </a:solidFill>
                <a:ea typeface="楷体" panose="02010609060101010101" pitchFamily="49" charset="-122"/>
                <a:cs typeface="Times New Roman" panose="02020603050405020304" pitchFamily="18" charset="0"/>
              </a:rPr>
              <a:t>中从</a:t>
            </a:r>
            <a:r>
              <a:rPr lang="zh-CN" altLang="en-US">
                <a:solidFill>
                  <a:srgbClr val="3333FF"/>
                </a:solidFill>
                <a:ea typeface="楷体" panose="02010609060101010101" pitchFamily="49" charset="-122"/>
                <a:cs typeface="Times New Roman" panose="02020603050405020304" pitchFamily="18" charset="0"/>
              </a:rPr>
              <a:t>顶点</a:t>
            </a:r>
            <a:r>
              <a:rPr lang="en-US" altLang="zh-CN" i="1" smtClean="0">
                <a:solidFill>
                  <a:srgbClr val="3333FF"/>
                </a:solidFill>
                <a:ea typeface="楷体" panose="02010609060101010101" pitchFamily="49" charset="-122"/>
                <a:cs typeface="Times New Roman" panose="02020603050405020304" pitchFamily="18" charset="0"/>
              </a:rPr>
              <a:t>u</a:t>
            </a:r>
            <a:r>
              <a:rPr lang="zh-CN" altLang="en-US" smtClean="0">
                <a:solidFill>
                  <a:srgbClr val="3333FF"/>
                </a:solidFill>
                <a:ea typeface="楷体" panose="02010609060101010101" pitchFamily="49" charset="-122"/>
                <a:cs typeface="Times New Roman" panose="02020603050405020304" pitchFamily="18" charset="0"/>
                <a:sym typeface="Wingdings" panose="05000000000000000000"/>
              </a:rPr>
              <a:t></a:t>
            </a:r>
            <a:r>
              <a:rPr lang="en-US" altLang="zh-CN" i="1" smtClean="0">
                <a:solidFill>
                  <a:srgbClr val="3333FF"/>
                </a:solidFill>
                <a:ea typeface="楷体" panose="02010609060101010101" pitchFamily="49" charset="-122"/>
                <a:cs typeface="Times New Roman" panose="02020603050405020304" pitchFamily="18" charset="0"/>
              </a:rPr>
              <a:t>v</a:t>
            </a:r>
            <a:r>
              <a:rPr lang="zh-CN" altLang="en-US" dirty="0">
                <a:solidFill>
                  <a:srgbClr val="3333FF"/>
                </a:solidFill>
                <a:ea typeface="楷体" panose="02010609060101010101" pitchFamily="49" charset="-122"/>
                <a:cs typeface="Times New Roman" panose="02020603050405020304" pitchFamily="18" charset="0"/>
              </a:rPr>
              <a:t>的一条</a:t>
            </a:r>
            <a:r>
              <a:rPr lang="zh-CN" altLang="en-US" dirty="0">
                <a:solidFill>
                  <a:srgbClr val="A50021"/>
                </a:solidFill>
                <a:ea typeface="楷体" panose="02010609060101010101" pitchFamily="49" charset="-122"/>
                <a:cs typeface="Times New Roman" panose="02020603050405020304" pitchFamily="18" charset="0"/>
              </a:rPr>
              <a:t>最短</a:t>
            </a:r>
            <a:r>
              <a:rPr lang="zh-CN" altLang="en-US" dirty="0" smtClean="0">
                <a:solidFill>
                  <a:srgbClr val="A50021"/>
                </a:solidFill>
                <a:ea typeface="楷体" panose="02010609060101010101" pitchFamily="49" charset="-122"/>
                <a:cs typeface="Times New Roman" panose="02020603050405020304" pitchFamily="18" charset="0"/>
              </a:rPr>
              <a:t>路径</a:t>
            </a:r>
            <a:r>
              <a:rPr lang="zh-CN" altLang="en-US" dirty="0" smtClean="0">
                <a:solidFill>
                  <a:srgbClr val="0000FF"/>
                </a:solidFill>
                <a:ea typeface="楷体" panose="02010609060101010101" pitchFamily="49" charset="-122"/>
                <a:cs typeface="Times New Roman" panose="02020603050405020304" pitchFamily="18" charset="0"/>
              </a:rPr>
              <a:t>（路径上经过的顶点数最少）</a:t>
            </a:r>
            <a:r>
              <a:rPr lang="zh-CN" altLang="en-US" dirty="0" smtClean="0">
                <a:solidFill>
                  <a:srgbClr val="3333FF"/>
                </a:solidFill>
                <a:ea typeface="楷体" panose="02010609060101010101" pitchFamily="49" charset="-122"/>
                <a:cs typeface="Times New Roman" panose="02020603050405020304" pitchFamily="18" charset="0"/>
              </a:rPr>
              <a:t>。</a:t>
            </a:r>
            <a:endParaRPr lang="zh-CN" altLang="en-US" dirty="0">
              <a:solidFill>
                <a:srgbClr val="3333FF"/>
              </a:solidFill>
              <a:ea typeface="楷体" panose="02010609060101010101" pitchFamily="49" charset="-122"/>
              <a:cs typeface="Times New Roman" panose="02020603050405020304" pitchFamily="18" charset="0"/>
            </a:endParaRPr>
          </a:p>
        </p:txBody>
      </p:sp>
      <p:sp>
        <p:nvSpPr>
          <p:cNvPr id="5" name="TextBox 4"/>
          <p:cNvSpPr txBox="1"/>
          <p:nvPr/>
        </p:nvSpPr>
        <p:spPr>
          <a:xfrm>
            <a:off x="1643042" y="3000372"/>
            <a:ext cx="5214974" cy="461665"/>
          </a:xfrm>
          <a:prstGeom prst="rect">
            <a:avLst/>
          </a:prstGeom>
          <a:noFill/>
        </p:spPr>
        <p:txBody>
          <a:bodyPr wrap="square" rtlCol="0">
            <a:spAutoFit/>
          </a:bodyPr>
          <a:lstStyle/>
          <a:p>
            <a:r>
              <a:rPr lang="zh-CN" altLang="en-US" dirty="0" smtClean="0">
                <a:solidFill>
                  <a:srgbClr val="0000FF"/>
                </a:solidFill>
                <a:ea typeface="楷体" panose="02010609060101010101" pitchFamily="49" charset="-122"/>
                <a:cs typeface="Times New Roman" panose="02020603050405020304" pitchFamily="18" charset="0"/>
              </a:rPr>
              <a:t>最好采用</a:t>
            </a:r>
            <a:r>
              <a:rPr lang="zh-CN" altLang="en-US" dirty="0" smtClean="0">
                <a:solidFill>
                  <a:srgbClr val="FF00FF"/>
                </a:solidFill>
                <a:ea typeface="楷体" panose="02010609060101010101" pitchFamily="49" charset="-122"/>
                <a:cs typeface="Times New Roman" panose="02020603050405020304" pitchFamily="18" charset="0"/>
              </a:rPr>
              <a:t>广度优先遍历</a:t>
            </a:r>
            <a:r>
              <a:rPr lang="zh-CN" altLang="en-US" dirty="0" smtClean="0">
                <a:solidFill>
                  <a:srgbClr val="0000FF"/>
                </a:solidFill>
                <a:ea typeface="楷体" panose="02010609060101010101" pitchFamily="49" charset="-122"/>
                <a:cs typeface="Times New Roman" panose="02020603050405020304" pitchFamily="18" charset="0"/>
              </a:rPr>
              <a:t>来实现。</a:t>
            </a:r>
            <a:endParaRPr lang="zh-CN" altLang="en-US" dirty="0">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88</a:t>
            </a:fld>
            <a:endParaRPr lang="en-US" altLang="zh-CN"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579466" y="285728"/>
            <a:ext cx="4492600" cy="1311275"/>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wrap="square">
            <a:spAutoFit/>
          </a:bodyPr>
          <a:lstStyle/>
          <a:p>
            <a:pPr algn="l" eaLnBrk="1" hangingPunct="1"/>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顶点编号</a:t>
            </a:r>
          </a:p>
          <a:p>
            <a:pPr algn="l" eaLnBrk="1" hangingPunct="1"/>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parent;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前一个顶点的位置</a:t>
            </a:r>
          </a:p>
          <a:p>
            <a:pPr algn="l" eaLnBrk="1" hangingPunct="1"/>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FF00FF"/>
                </a:solidFill>
                <a:latin typeface="Times New Roman" panose="02020603050405020304" pitchFamily="18" charset="0"/>
                <a:ea typeface="楷体" panose="02010609060101010101" pitchFamily="49" charset="-122"/>
                <a:cs typeface="Times New Roman" panose="02020603050405020304" pitchFamily="18" charset="0"/>
              </a:rPr>
              <a:t>QUERE</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2227" name="Text Box 3"/>
          <p:cNvSpPr txBox="1">
            <a:spLocks noChangeArrowheads="1"/>
          </p:cNvSpPr>
          <p:nvPr/>
        </p:nvSpPr>
        <p:spPr bwMode="auto">
          <a:xfrm>
            <a:off x="539751" y="1870053"/>
            <a:ext cx="6961208" cy="4093428"/>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wrap="square">
            <a:spAutoFit/>
          </a:bodyPr>
          <a:lstStyle/>
          <a:p>
            <a:pPr algn="l" eaLnBrk="1" hangingPunct="1"/>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ShortPath</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(AdjGraph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G,int u,int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p>
          <a:p>
            <a:pPr algn="l" eaLnBrk="1" hangingPunct="1"/>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输出从顶点</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到顶点</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a:t>
            </a: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的最短逆路径</a:t>
            </a:r>
          </a:p>
          <a:p>
            <a:pPr algn="l" eaLnBrk="1" hangingPunct="1"/>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eaLnBrk="1" hangingPunct="1"/>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QUERE</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MAXV</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定义非</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循环队列</a:t>
            </a:r>
          </a:p>
          <a:p>
            <a:pPr algn="l" eaLnBrk="1" hangingPunct="1"/>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front</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rear</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队列的头、尾指针</a:t>
            </a:r>
          </a:p>
          <a:p>
            <a:pPr algn="l" eaLnBrk="1" hangingPunct="1"/>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MAXV</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eaLnBrk="1" hangingPunct="1"/>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&lt;G-&gt;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访问标记置初值</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0</a:t>
            </a:r>
          </a:p>
          <a:p>
            <a:pPr algn="l" eaLnBrk="1" hangingPunct="1"/>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a:t>
            </a:r>
          </a:p>
          <a:p>
            <a:pPr algn="l" eaLnBrk="1" hangingPunct="1"/>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rear</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顶点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u</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进队</a:t>
            </a:r>
          </a:p>
          <a:p>
            <a:pPr algn="l" eaLnBrk="1" hangingPunct="1"/>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[rear</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].data=u;</a:t>
            </a:r>
          </a:p>
          <a:p>
            <a:pPr algn="l" eaLnBrk="1" hangingPunct="1"/>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[rear</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].parent=-1;</a:t>
            </a:r>
          </a:p>
          <a:p>
            <a:pPr algn="l" eaLnBrk="1" hangingPunct="1"/>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visited[u</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eaLnBrk="1" hangingPunct="1"/>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TextBox 3"/>
          <p:cNvSpPr txBox="1"/>
          <p:nvPr/>
        </p:nvSpPr>
        <p:spPr>
          <a:xfrm>
            <a:off x="5643570" y="714356"/>
            <a:ext cx="2214578" cy="400110"/>
          </a:xfrm>
          <a:prstGeom prst="rect">
            <a:avLst/>
          </a:prstGeom>
          <a:noFill/>
        </p:spPr>
        <p:txBody>
          <a:bodyPr wrap="square" rtlCol="0">
            <a:spAutoFit/>
          </a:bodyPr>
          <a:lstStyle/>
          <a:p>
            <a:r>
              <a:rPr lang="zh-CN" altLang="en-US" sz="2000" dirty="0" smtClean="0">
                <a:solidFill>
                  <a:srgbClr val="0000FF"/>
                </a:solidFill>
                <a:ea typeface="楷体" panose="02010609060101010101" pitchFamily="49" charset="-122"/>
                <a:cs typeface="Times New Roman" panose="02020603050405020304" pitchFamily="18" charset="0"/>
              </a:rPr>
              <a:t>非循环队列类型</a:t>
            </a:r>
            <a:endParaRPr lang="zh-CN" altLang="en-US" sz="2000" dirty="0"/>
          </a:p>
        </p:txBody>
      </p:sp>
      <p:sp>
        <p:nvSpPr>
          <p:cNvPr id="5" name="右大括号 4"/>
          <p:cNvSpPr/>
          <p:nvPr/>
        </p:nvSpPr>
        <p:spPr>
          <a:xfrm>
            <a:off x="5429256" y="357166"/>
            <a:ext cx="285752" cy="1214446"/>
          </a:xfrm>
          <a:prstGeom prst="rightBrace">
            <a:avLst/>
          </a:prstGeom>
          <a:ln w="28575">
            <a:solidFill>
              <a:srgbClr val="CC00CC"/>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89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22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22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22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227">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2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Text Box 2"/>
          <p:cNvSpPr txBox="1">
            <a:spLocks noChangeArrowheads="1"/>
          </p:cNvSpPr>
          <p:nvPr/>
        </p:nvSpPr>
        <p:spPr bwMode="auto">
          <a:xfrm>
            <a:off x="250825" y="785794"/>
            <a:ext cx="8893175" cy="913070"/>
          </a:xfrm>
          <a:prstGeom prst="rect">
            <a:avLst/>
          </a:prstGeom>
          <a:noFill/>
          <a:ln w="9525">
            <a:noFill/>
            <a:miter lim="800000"/>
          </a:ln>
          <a:effectLst/>
        </p:spPr>
        <p:txBody>
          <a:bodyPr>
            <a:spAutoFit/>
          </a:bodyPr>
          <a:lstStyle/>
          <a:p>
            <a:pPr algn="just">
              <a:lnSpc>
                <a:spcPts val="3200"/>
              </a:lnSpc>
              <a:spcBef>
                <a:spcPct val="50000"/>
              </a:spcBef>
            </a:pPr>
            <a:r>
              <a:rPr kumimoji="1" lang="zh-CN" altLang="en-US" smtClean="0">
                <a:ea typeface="楷体" panose="02010609060101010101" pitchFamily="49" charset="-122"/>
                <a:cs typeface="Times New Roman" panose="02020603050405020304" pitchFamily="18" charset="0"/>
              </a:rPr>
              <a:t>        设有</a:t>
            </a:r>
            <a:r>
              <a:rPr kumimoji="1" lang="zh-CN" altLang="en-US" dirty="0">
                <a:ea typeface="楷体" panose="02010609060101010101" pitchFamily="49" charset="-122"/>
                <a:cs typeface="Times New Roman" panose="02020603050405020304" pitchFamily="18" charset="0"/>
              </a:rPr>
              <a:t>两个图</a:t>
            </a:r>
            <a:r>
              <a:rPr kumimoji="1" lang="en-US" altLang="zh-CN" dirty="0">
                <a:ea typeface="楷体" panose="02010609060101010101" pitchFamily="49" charset="-122"/>
                <a:cs typeface="Times New Roman" panose="02020603050405020304" pitchFamily="18" charset="0"/>
              </a:rPr>
              <a:t>G</a:t>
            </a:r>
            <a:r>
              <a:rPr kumimoji="1" lang="en-US" altLang="zh-CN">
                <a:ea typeface="楷体" panose="02010609060101010101" pitchFamily="49" charset="-122"/>
                <a:cs typeface="Times New Roman" panose="02020603050405020304" pitchFamily="18" charset="0"/>
              </a:rPr>
              <a:t>=(</a:t>
            </a:r>
            <a:r>
              <a:rPr kumimoji="1" lang="en-US" altLang="zh-CN" smtClean="0">
                <a:ea typeface="楷体" panose="02010609060101010101" pitchFamily="49" charset="-122"/>
                <a:cs typeface="Times New Roman" panose="02020603050405020304" pitchFamily="18" charset="0"/>
              </a:rPr>
              <a:t>V</a:t>
            </a:r>
            <a:r>
              <a:rPr kumimoji="1" lang="zh-CN" altLang="en-US" smtClean="0">
                <a:ea typeface="楷体" panose="02010609060101010101" pitchFamily="49" charset="-122"/>
                <a:cs typeface="Times New Roman" panose="02020603050405020304" pitchFamily="18" charset="0"/>
              </a:rPr>
              <a:t>，</a:t>
            </a:r>
            <a:r>
              <a:rPr kumimoji="1" lang="en-US" altLang="zh-CN" smtClean="0">
                <a:ea typeface="楷体" panose="02010609060101010101" pitchFamily="49" charset="-122"/>
                <a:cs typeface="Times New Roman" panose="02020603050405020304" pitchFamily="18" charset="0"/>
              </a:rPr>
              <a:t>E</a:t>
            </a:r>
            <a:r>
              <a:rPr kumimoji="1" lang="en-US" altLang="zh-CN" dirty="0">
                <a:ea typeface="楷体" panose="02010609060101010101" pitchFamily="49" charset="-122"/>
                <a:cs typeface="Times New Roman" panose="02020603050405020304" pitchFamily="18" charset="0"/>
              </a:rPr>
              <a:t>)</a:t>
            </a:r>
            <a:r>
              <a:rPr kumimoji="1" lang="zh-CN" altLang="en-US">
                <a:ea typeface="楷体" panose="02010609060101010101" pitchFamily="49" charset="-122"/>
                <a:cs typeface="Times New Roman" panose="02020603050405020304" pitchFamily="18" charset="0"/>
              </a:rPr>
              <a:t>和</a:t>
            </a:r>
            <a:r>
              <a:rPr kumimoji="1" lang="en-US" altLang="zh-CN" smtClean="0">
                <a:ea typeface="楷体" panose="02010609060101010101" pitchFamily="49" charset="-122"/>
                <a:cs typeface="Times New Roman" panose="02020603050405020304" pitchFamily="18" charset="0"/>
              </a:rPr>
              <a:t>G'=(V'</a:t>
            </a:r>
            <a:r>
              <a:rPr kumimoji="1" lang="zh-CN" altLang="en-US" smtClean="0">
                <a:ea typeface="楷体" panose="02010609060101010101" pitchFamily="49" charset="-122"/>
                <a:cs typeface="Times New Roman" panose="02020603050405020304" pitchFamily="18" charset="0"/>
              </a:rPr>
              <a:t>，</a:t>
            </a:r>
            <a:r>
              <a:rPr kumimoji="1" lang="en-US" altLang="zh-CN" smtClean="0">
                <a:ea typeface="楷体" panose="02010609060101010101" pitchFamily="49" charset="-122"/>
                <a:cs typeface="Times New Roman" panose="02020603050405020304" pitchFamily="18" charset="0"/>
              </a:rPr>
              <a:t>E')</a:t>
            </a:r>
            <a:r>
              <a:rPr kumimoji="1" lang="zh-CN" altLang="en-US" smtClean="0">
                <a:ea typeface="楷体" panose="02010609060101010101" pitchFamily="49" charset="-122"/>
                <a:cs typeface="Times New Roman" panose="02020603050405020304" pitchFamily="18" charset="0"/>
              </a:rPr>
              <a:t>，若</a:t>
            </a:r>
            <a:r>
              <a:rPr kumimoji="1" lang="en-US" altLang="zh-CN" smtClean="0">
                <a:ea typeface="楷体" panose="02010609060101010101" pitchFamily="49" charset="-122"/>
                <a:cs typeface="Times New Roman" panose="02020603050405020304" pitchFamily="18" charset="0"/>
              </a:rPr>
              <a:t>V'</a:t>
            </a:r>
            <a:r>
              <a:rPr kumimoji="1" lang="zh-CN" altLang="en-US" smtClean="0">
                <a:ea typeface="楷体" panose="02010609060101010101" pitchFamily="49" charset="-122"/>
                <a:cs typeface="Times New Roman" panose="02020603050405020304" pitchFamily="18" charset="0"/>
              </a:rPr>
              <a:t>是</a:t>
            </a:r>
            <a:r>
              <a:rPr kumimoji="1" lang="en-US" altLang="zh-CN" dirty="0">
                <a:ea typeface="楷体" panose="02010609060101010101" pitchFamily="49" charset="-122"/>
                <a:cs typeface="Times New Roman" panose="02020603050405020304" pitchFamily="18" charset="0"/>
              </a:rPr>
              <a:t>V</a:t>
            </a:r>
            <a:r>
              <a:rPr kumimoji="1" lang="zh-CN" altLang="en-US">
                <a:ea typeface="楷体" panose="02010609060101010101" pitchFamily="49" charset="-122"/>
                <a:cs typeface="Times New Roman" panose="02020603050405020304" pitchFamily="18" charset="0"/>
              </a:rPr>
              <a:t>的</a:t>
            </a:r>
            <a:r>
              <a:rPr kumimoji="1" lang="zh-CN" altLang="en-US" smtClean="0">
                <a:ea typeface="楷体" panose="02010609060101010101" pitchFamily="49" charset="-122"/>
                <a:cs typeface="Times New Roman" panose="02020603050405020304" pitchFamily="18" charset="0"/>
              </a:rPr>
              <a:t>子集，即</a:t>
            </a:r>
            <a:r>
              <a:rPr kumimoji="1" lang="en-US" altLang="zh-CN" smtClean="0">
                <a:ea typeface="楷体" panose="02010609060101010101" pitchFamily="49" charset="-122"/>
                <a:cs typeface="Times New Roman" panose="02020603050405020304" pitchFamily="18" charset="0"/>
              </a:rPr>
              <a:t>V'</a:t>
            </a:r>
            <a:r>
              <a:rPr kumimoji="1" lang="en-US" altLang="zh-CN" smtClean="0">
                <a:ea typeface="楷体" panose="02010609060101010101" pitchFamily="49" charset="-122"/>
                <a:cs typeface="Times New Roman" panose="02020603050405020304" pitchFamily="18" charset="0"/>
                <a:sym typeface="Symbol" panose="05050102010706020507" pitchFamily="18" charset="2"/>
              </a:rPr>
              <a:t></a:t>
            </a:r>
            <a:r>
              <a:rPr kumimoji="1" lang="en-US" altLang="zh-CN" smtClean="0">
                <a:ea typeface="楷体" panose="02010609060101010101" pitchFamily="49" charset="-122"/>
                <a:cs typeface="Times New Roman" panose="02020603050405020304" pitchFamily="18" charset="0"/>
              </a:rPr>
              <a:t>V</a:t>
            </a:r>
            <a:r>
              <a:rPr kumimoji="1" lang="zh-CN" altLang="en-US" smtClean="0">
                <a:ea typeface="楷体" panose="02010609060101010101" pitchFamily="49" charset="-122"/>
                <a:cs typeface="Times New Roman" panose="02020603050405020304" pitchFamily="18" charset="0"/>
              </a:rPr>
              <a:t>，且</a:t>
            </a:r>
            <a:r>
              <a:rPr kumimoji="1" lang="en-US" altLang="zh-CN" smtClean="0">
                <a:ea typeface="楷体" panose="02010609060101010101" pitchFamily="49" charset="-122"/>
                <a:cs typeface="Times New Roman" panose="02020603050405020304" pitchFamily="18" charset="0"/>
              </a:rPr>
              <a:t>E'</a:t>
            </a:r>
            <a:r>
              <a:rPr kumimoji="1" lang="zh-CN" altLang="en-US" smtClean="0">
                <a:ea typeface="楷体" panose="02010609060101010101" pitchFamily="49" charset="-122"/>
                <a:cs typeface="Times New Roman" panose="02020603050405020304" pitchFamily="18" charset="0"/>
              </a:rPr>
              <a:t>是</a:t>
            </a:r>
            <a:r>
              <a:rPr kumimoji="1" lang="en-US" altLang="zh-CN" dirty="0">
                <a:ea typeface="楷体" panose="02010609060101010101" pitchFamily="49" charset="-122"/>
                <a:cs typeface="Times New Roman" panose="02020603050405020304" pitchFamily="18" charset="0"/>
              </a:rPr>
              <a:t>E</a:t>
            </a:r>
            <a:r>
              <a:rPr kumimoji="1" lang="zh-CN" altLang="en-US">
                <a:ea typeface="楷体" panose="02010609060101010101" pitchFamily="49" charset="-122"/>
                <a:cs typeface="Times New Roman" panose="02020603050405020304" pitchFamily="18" charset="0"/>
              </a:rPr>
              <a:t>的</a:t>
            </a:r>
            <a:r>
              <a:rPr kumimoji="1" lang="zh-CN" altLang="en-US" smtClean="0">
                <a:ea typeface="楷体" panose="02010609060101010101" pitchFamily="49" charset="-122"/>
                <a:cs typeface="Times New Roman" panose="02020603050405020304" pitchFamily="18" charset="0"/>
              </a:rPr>
              <a:t>子集，即</a:t>
            </a:r>
            <a:r>
              <a:rPr kumimoji="1" lang="en-US" altLang="zh-CN" smtClean="0">
                <a:ea typeface="楷体" panose="02010609060101010101" pitchFamily="49" charset="-122"/>
                <a:cs typeface="Times New Roman" panose="02020603050405020304" pitchFamily="18" charset="0"/>
              </a:rPr>
              <a:t>E'</a:t>
            </a:r>
            <a:r>
              <a:rPr kumimoji="1" lang="en-US" altLang="zh-CN" smtClean="0">
                <a:ea typeface="楷体" panose="02010609060101010101" pitchFamily="49" charset="-122"/>
                <a:cs typeface="Times New Roman" panose="02020603050405020304" pitchFamily="18" charset="0"/>
                <a:sym typeface="Symbol" panose="05050102010706020507" pitchFamily="18" charset="2"/>
              </a:rPr>
              <a:t></a:t>
            </a:r>
            <a:r>
              <a:rPr kumimoji="1" lang="en-US" altLang="zh-CN" smtClean="0">
                <a:ea typeface="楷体" panose="02010609060101010101" pitchFamily="49" charset="-122"/>
                <a:cs typeface="Times New Roman" panose="02020603050405020304" pitchFamily="18" charset="0"/>
              </a:rPr>
              <a:t>E</a:t>
            </a:r>
            <a:r>
              <a:rPr kumimoji="1" lang="zh-CN" altLang="en-US" smtClean="0">
                <a:ea typeface="楷体" panose="02010609060101010101" pitchFamily="49" charset="-122"/>
                <a:cs typeface="Times New Roman" panose="02020603050405020304" pitchFamily="18" charset="0"/>
              </a:rPr>
              <a:t>，则</a:t>
            </a:r>
            <a:r>
              <a:rPr kumimoji="1" lang="zh-CN" altLang="en-US">
                <a:ea typeface="楷体" panose="02010609060101010101" pitchFamily="49" charset="-122"/>
                <a:cs typeface="Times New Roman" panose="02020603050405020304" pitchFamily="18" charset="0"/>
              </a:rPr>
              <a:t>称</a:t>
            </a:r>
            <a:r>
              <a:rPr kumimoji="1" lang="en-US" altLang="zh-CN" smtClean="0">
                <a:ea typeface="楷体" panose="02010609060101010101" pitchFamily="49" charset="-122"/>
                <a:cs typeface="Times New Roman" panose="02020603050405020304" pitchFamily="18" charset="0"/>
              </a:rPr>
              <a:t>G'</a:t>
            </a:r>
            <a:r>
              <a:rPr kumimoji="1" lang="zh-CN" altLang="en-US" smtClean="0">
                <a:ea typeface="楷体" panose="02010609060101010101" pitchFamily="49" charset="-122"/>
                <a:cs typeface="Times New Roman" panose="02020603050405020304" pitchFamily="18" charset="0"/>
              </a:rPr>
              <a:t>是</a:t>
            </a:r>
            <a:r>
              <a:rPr kumimoji="1" lang="en-US" altLang="zh-CN" dirty="0">
                <a:ea typeface="楷体" panose="02010609060101010101" pitchFamily="49" charset="-122"/>
                <a:cs typeface="Times New Roman" panose="02020603050405020304" pitchFamily="18" charset="0"/>
              </a:rPr>
              <a:t>G</a:t>
            </a:r>
            <a:r>
              <a:rPr kumimoji="1" lang="zh-CN" altLang="en-US" dirty="0">
                <a:ea typeface="楷体" panose="02010609060101010101" pitchFamily="49" charset="-122"/>
                <a:cs typeface="Times New Roman" panose="02020603050405020304" pitchFamily="18" charset="0"/>
              </a:rPr>
              <a:t>的</a:t>
            </a:r>
            <a:r>
              <a:rPr kumimoji="1" lang="zh-CN" altLang="en-US" dirty="0">
                <a:solidFill>
                  <a:srgbClr val="FF0000"/>
                </a:solidFill>
                <a:ea typeface="楷体" panose="02010609060101010101" pitchFamily="49" charset="-122"/>
                <a:cs typeface="Times New Roman" panose="02020603050405020304" pitchFamily="18" charset="0"/>
              </a:rPr>
              <a:t>子图</a:t>
            </a:r>
            <a:r>
              <a:rPr kumimoji="1" lang="zh-CN" altLang="en-US" dirty="0">
                <a:ea typeface="楷体" panose="02010609060101010101" pitchFamily="49" charset="-122"/>
                <a:cs typeface="Times New Roman" panose="02020603050405020304" pitchFamily="18" charset="0"/>
              </a:rPr>
              <a:t>。</a:t>
            </a:r>
          </a:p>
        </p:txBody>
      </p:sp>
      <p:grpSp>
        <p:nvGrpSpPr>
          <p:cNvPr id="45" name="组合 44"/>
          <p:cNvGrpSpPr/>
          <p:nvPr/>
        </p:nvGrpSpPr>
        <p:grpSpPr>
          <a:xfrm>
            <a:off x="323850" y="3756014"/>
            <a:ext cx="2533650" cy="1989137"/>
            <a:chOff x="323850" y="4030663"/>
            <a:chExt cx="2533650" cy="1989137"/>
          </a:xfrm>
        </p:grpSpPr>
        <p:sp>
          <p:nvSpPr>
            <p:cNvPr id="258052" name="Line 4"/>
            <p:cNvSpPr>
              <a:spLocks noChangeShapeType="1"/>
            </p:cNvSpPr>
            <p:nvPr/>
          </p:nvSpPr>
          <p:spPr bwMode="auto">
            <a:xfrm>
              <a:off x="1570038" y="4271963"/>
              <a:ext cx="12700" cy="488950"/>
            </a:xfrm>
            <a:prstGeom prst="line">
              <a:avLst/>
            </a:prstGeom>
            <a:noFill/>
            <a:ln w="28575">
              <a:solidFill>
                <a:srgbClr val="3333FF"/>
              </a:solidFill>
              <a:round/>
              <a:tailEnd type="arrow" w="sm" len="sm"/>
            </a:ln>
          </p:spPr>
          <p:txBody>
            <a:bodyPr tIns="108000"/>
            <a:lstStyle/>
            <a:p>
              <a:endParaRPr lang="zh-CN" altLang="en-US"/>
            </a:p>
          </p:txBody>
        </p:sp>
        <p:sp>
          <p:nvSpPr>
            <p:cNvPr id="258053" name="Line 5"/>
            <p:cNvSpPr>
              <a:spLocks noChangeShapeType="1"/>
            </p:cNvSpPr>
            <p:nvPr/>
          </p:nvSpPr>
          <p:spPr bwMode="auto">
            <a:xfrm flipV="1">
              <a:off x="1590675" y="5187950"/>
              <a:ext cx="0" cy="438150"/>
            </a:xfrm>
            <a:prstGeom prst="line">
              <a:avLst/>
            </a:prstGeom>
            <a:noFill/>
            <a:ln w="28575">
              <a:solidFill>
                <a:srgbClr val="3333FF"/>
              </a:solidFill>
              <a:round/>
              <a:tailEnd type="arrow" w="sm" len="sm"/>
            </a:ln>
          </p:spPr>
          <p:txBody>
            <a:bodyPr tIns="108000"/>
            <a:lstStyle/>
            <a:p>
              <a:endParaRPr lang="zh-CN" altLang="en-US"/>
            </a:p>
          </p:txBody>
        </p:sp>
        <p:sp>
          <p:nvSpPr>
            <p:cNvPr id="258054" name="Line 6"/>
            <p:cNvSpPr>
              <a:spLocks noChangeShapeType="1"/>
            </p:cNvSpPr>
            <p:nvPr/>
          </p:nvSpPr>
          <p:spPr bwMode="auto">
            <a:xfrm flipH="1">
              <a:off x="1843088" y="4970463"/>
              <a:ext cx="506412" cy="0"/>
            </a:xfrm>
            <a:prstGeom prst="line">
              <a:avLst/>
            </a:prstGeom>
            <a:noFill/>
            <a:ln w="28575">
              <a:solidFill>
                <a:srgbClr val="3333FF"/>
              </a:solidFill>
              <a:round/>
              <a:tailEnd type="arrow" w="sm" len="sm"/>
            </a:ln>
          </p:spPr>
          <p:txBody>
            <a:bodyPr tIns="108000"/>
            <a:lstStyle/>
            <a:p>
              <a:endParaRPr lang="zh-CN" altLang="en-US"/>
            </a:p>
          </p:txBody>
        </p:sp>
        <p:sp>
          <p:nvSpPr>
            <p:cNvPr id="258055" name="Line 7"/>
            <p:cNvSpPr>
              <a:spLocks noChangeShapeType="1"/>
            </p:cNvSpPr>
            <p:nvPr/>
          </p:nvSpPr>
          <p:spPr bwMode="auto">
            <a:xfrm>
              <a:off x="809625" y="4970463"/>
              <a:ext cx="506413" cy="0"/>
            </a:xfrm>
            <a:prstGeom prst="line">
              <a:avLst/>
            </a:prstGeom>
            <a:noFill/>
            <a:ln w="28575">
              <a:solidFill>
                <a:srgbClr val="3333FF"/>
              </a:solidFill>
              <a:round/>
              <a:tailEnd type="arrow" w="sm" len="sm"/>
            </a:ln>
          </p:spPr>
          <p:txBody>
            <a:bodyPr tIns="108000"/>
            <a:lstStyle/>
            <a:p>
              <a:endParaRPr lang="zh-CN" altLang="en-US"/>
            </a:p>
          </p:txBody>
        </p:sp>
        <p:sp>
          <p:nvSpPr>
            <p:cNvPr id="258056" name="Freeform 8"/>
            <p:cNvSpPr/>
            <p:nvPr/>
          </p:nvSpPr>
          <p:spPr bwMode="auto">
            <a:xfrm>
              <a:off x="700088" y="5170488"/>
              <a:ext cx="590550" cy="515937"/>
            </a:xfrm>
            <a:custGeom>
              <a:avLst/>
              <a:gdLst/>
              <a:ahLst/>
              <a:cxnLst>
                <a:cxn ang="0">
                  <a:pos x="0" y="0"/>
                </a:cxn>
                <a:cxn ang="0">
                  <a:pos x="420" y="367"/>
                </a:cxn>
              </a:cxnLst>
              <a:rect l="0" t="0" r="r" b="b"/>
              <a:pathLst>
                <a:path w="420" h="367">
                  <a:moveTo>
                    <a:pt x="0" y="0"/>
                  </a:moveTo>
                  <a:lnTo>
                    <a:pt x="420" y="367"/>
                  </a:lnTo>
                </a:path>
              </a:pathLst>
            </a:custGeom>
            <a:solidFill>
              <a:schemeClr val="accent1"/>
            </a:solidFill>
            <a:ln w="28575">
              <a:solidFill>
                <a:srgbClr val="3333FF"/>
              </a:solidFill>
              <a:round/>
              <a:tailEnd type="arrow" w="sm" len="sm"/>
            </a:ln>
          </p:spPr>
          <p:txBody>
            <a:bodyPr tIns="108000"/>
            <a:lstStyle/>
            <a:p>
              <a:endParaRPr lang="zh-CN" altLang="en-US"/>
            </a:p>
          </p:txBody>
        </p:sp>
        <p:sp>
          <p:nvSpPr>
            <p:cNvPr id="258057" name="Freeform 9"/>
            <p:cNvSpPr/>
            <p:nvPr/>
          </p:nvSpPr>
          <p:spPr bwMode="auto">
            <a:xfrm>
              <a:off x="1784350" y="5222875"/>
              <a:ext cx="706438" cy="515938"/>
            </a:xfrm>
            <a:custGeom>
              <a:avLst/>
              <a:gdLst/>
              <a:ahLst/>
              <a:cxnLst>
                <a:cxn ang="0">
                  <a:pos x="0" y="367"/>
                </a:cxn>
                <a:cxn ang="0">
                  <a:pos x="502" y="0"/>
                </a:cxn>
              </a:cxnLst>
              <a:rect l="0" t="0" r="r" b="b"/>
              <a:pathLst>
                <a:path w="502" h="367">
                  <a:moveTo>
                    <a:pt x="0" y="367"/>
                  </a:moveTo>
                  <a:lnTo>
                    <a:pt x="502" y="0"/>
                  </a:lnTo>
                </a:path>
              </a:pathLst>
            </a:custGeom>
            <a:solidFill>
              <a:schemeClr val="accent1"/>
            </a:solidFill>
            <a:ln w="28575">
              <a:solidFill>
                <a:srgbClr val="3333FF"/>
              </a:solidFill>
              <a:round/>
              <a:tailEnd type="arrow" w="sm" len="sm"/>
            </a:ln>
          </p:spPr>
          <p:txBody>
            <a:bodyPr tIns="108000"/>
            <a:lstStyle/>
            <a:p>
              <a:endParaRPr lang="zh-CN" altLang="en-US"/>
            </a:p>
          </p:txBody>
        </p:sp>
        <p:sp>
          <p:nvSpPr>
            <p:cNvPr id="258058" name="Freeform 10"/>
            <p:cNvSpPr/>
            <p:nvPr/>
          </p:nvSpPr>
          <p:spPr bwMode="auto">
            <a:xfrm>
              <a:off x="1825625" y="4297363"/>
              <a:ext cx="654050" cy="495300"/>
            </a:xfrm>
            <a:custGeom>
              <a:avLst/>
              <a:gdLst/>
              <a:ahLst/>
              <a:cxnLst>
                <a:cxn ang="0">
                  <a:pos x="465" y="353"/>
                </a:cxn>
                <a:cxn ang="0">
                  <a:pos x="0" y="0"/>
                </a:cxn>
              </a:cxnLst>
              <a:rect l="0" t="0" r="r" b="b"/>
              <a:pathLst>
                <a:path w="465" h="353">
                  <a:moveTo>
                    <a:pt x="465" y="353"/>
                  </a:moveTo>
                  <a:lnTo>
                    <a:pt x="0" y="0"/>
                  </a:lnTo>
                </a:path>
              </a:pathLst>
            </a:custGeom>
            <a:solidFill>
              <a:schemeClr val="accent1"/>
            </a:solidFill>
            <a:ln w="28575">
              <a:solidFill>
                <a:srgbClr val="3333FF"/>
              </a:solidFill>
              <a:round/>
              <a:tailEnd type="arrow" w="sm" len="sm"/>
            </a:ln>
          </p:spPr>
          <p:txBody>
            <a:bodyPr tIns="108000"/>
            <a:lstStyle/>
            <a:p>
              <a:endParaRPr lang="zh-CN" altLang="en-US"/>
            </a:p>
          </p:txBody>
        </p:sp>
        <p:sp>
          <p:nvSpPr>
            <p:cNvPr id="258059" name="Freeform 11"/>
            <p:cNvSpPr/>
            <p:nvPr/>
          </p:nvSpPr>
          <p:spPr bwMode="auto">
            <a:xfrm>
              <a:off x="696913" y="4279900"/>
              <a:ext cx="685800" cy="515938"/>
            </a:xfrm>
            <a:custGeom>
              <a:avLst/>
              <a:gdLst/>
              <a:ahLst/>
              <a:cxnLst>
                <a:cxn ang="0">
                  <a:pos x="487" y="0"/>
                </a:cxn>
                <a:cxn ang="0">
                  <a:pos x="0" y="369"/>
                </a:cxn>
              </a:cxnLst>
              <a:rect l="0" t="0" r="r" b="b"/>
              <a:pathLst>
                <a:path w="487" h="369">
                  <a:moveTo>
                    <a:pt x="487" y="0"/>
                  </a:moveTo>
                  <a:lnTo>
                    <a:pt x="0" y="369"/>
                  </a:lnTo>
                </a:path>
              </a:pathLst>
            </a:custGeom>
            <a:solidFill>
              <a:schemeClr val="accent1"/>
            </a:solidFill>
            <a:ln w="28575">
              <a:solidFill>
                <a:srgbClr val="3333FF"/>
              </a:solidFill>
              <a:round/>
              <a:headEnd type="none" w="sm" len="med"/>
              <a:tailEnd type="arrow" w="sm" len="sm"/>
            </a:ln>
          </p:spPr>
          <p:txBody>
            <a:bodyPr tIns="108000"/>
            <a:lstStyle/>
            <a:p>
              <a:endParaRPr lang="zh-CN" altLang="en-US"/>
            </a:p>
          </p:txBody>
        </p:sp>
        <p:sp>
          <p:nvSpPr>
            <p:cNvPr id="258060" name="Oval 12"/>
            <p:cNvSpPr>
              <a:spLocks noChangeArrowheads="1"/>
            </p:cNvSpPr>
            <p:nvPr/>
          </p:nvSpPr>
          <p:spPr bwMode="auto">
            <a:xfrm>
              <a:off x="1336675" y="4030663"/>
              <a:ext cx="506413" cy="4381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58061" name="Oval 13"/>
            <p:cNvSpPr>
              <a:spLocks noChangeArrowheads="1"/>
            </p:cNvSpPr>
            <p:nvPr/>
          </p:nvSpPr>
          <p:spPr bwMode="auto">
            <a:xfrm>
              <a:off x="1336675" y="4767263"/>
              <a:ext cx="506413" cy="4381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58062" name="Oval 14"/>
            <p:cNvSpPr>
              <a:spLocks noChangeArrowheads="1"/>
            </p:cNvSpPr>
            <p:nvPr/>
          </p:nvSpPr>
          <p:spPr bwMode="auto">
            <a:xfrm>
              <a:off x="2349500" y="4767263"/>
              <a:ext cx="508000" cy="4381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58063" name="Oval 15"/>
            <p:cNvSpPr>
              <a:spLocks noChangeArrowheads="1"/>
            </p:cNvSpPr>
            <p:nvPr/>
          </p:nvSpPr>
          <p:spPr bwMode="auto">
            <a:xfrm>
              <a:off x="323850" y="4767263"/>
              <a:ext cx="506413" cy="4381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58064" name="Oval 16"/>
            <p:cNvSpPr>
              <a:spLocks noChangeArrowheads="1"/>
            </p:cNvSpPr>
            <p:nvPr/>
          </p:nvSpPr>
          <p:spPr bwMode="auto">
            <a:xfrm>
              <a:off x="1295400" y="5581650"/>
              <a:ext cx="506413" cy="43815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grpSp>
      <p:grpSp>
        <p:nvGrpSpPr>
          <p:cNvPr id="46" name="组合 45"/>
          <p:cNvGrpSpPr/>
          <p:nvPr/>
        </p:nvGrpSpPr>
        <p:grpSpPr>
          <a:xfrm>
            <a:off x="5148263" y="1785926"/>
            <a:ext cx="2700337" cy="2087563"/>
            <a:chOff x="5148263" y="2060575"/>
            <a:chExt cx="2700337" cy="2087563"/>
          </a:xfrm>
        </p:grpSpPr>
        <p:sp>
          <p:nvSpPr>
            <p:cNvPr id="258065" name="Line 17"/>
            <p:cNvSpPr>
              <a:spLocks noChangeShapeType="1"/>
            </p:cNvSpPr>
            <p:nvPr/>
          </p:nvSpPr>
          <p:spPr bwMode="auto">
            <a:xfrm>
              <a:off x="6475413" y="2311400"/>
              <a:ext cx="15875" cy="515938"/>
            </a:xfrm>
            <a:prstGeom prst="line">
              <a:avLst/>
            </a:prstGeom>
            <a:noFill/>
            <a:ln w="28575">
              <a:solidFill>
                <a:srgbClr val="3333FF"/>
              </a:solidFill>
              <a:round/>
              <a:tailEnd type="arrow" w="sm" len="sm"/>
            </a:ln>
          </p:spPr>
          <p:txBody>
            <a:bodyPr tIns="108000"/>
            <a:lstStyle/>
            <a:p>
              <a:endParaRPr lang="zh-CN" altLang="en-US"/>
            </a:p>
          </p:txBody>
        </p:sp>
        <p:sp>
          <p:nvSpPr>
            <p:cNvPr id="258066" name="Line 18"/>
            <p:cNvSpPr>
              <a:spLocks noChangeShapeType="1"/>
            </p:cNvSpPr>
            <p:nvPr/>
          </p:nvSpPr>
          <p:spPr bwMode="auto">
            <a:xfrm flipH="1">
              <a:off x="6769100" y="3049588"/>
              <a:ext cx="539750" cy="0"/>
            </a:xfrm>
            <a:prstGeom prst="line">
              <a:avLst/>
            </a:prstGeom>
            <a:noFill/>
            <a:ln w="28575">
              <a:solidFill>
                <a:srgbClr val="3333FF"/>
              </a:solidFill>
              <a:round/>
              <a:tailEnd type="arrow" w="sm" len="sm"/>
            </a:ln>
          </p:spPr>
          <p:txBody>
            <a:bodyPr tIns="108000"/>
            <a:lstStyle/>
            <a:p>
              <a:endParaRPr lang="zh-CN" altLang="en-US"/>
            </a:p>
          </p:txBody>
        </p:sp>
        <p:sp>
          <p:nvSpPr>
            <p:cNvPr id="258067" name="Freeform 19"/>
            <p:cNvSpPr/>
            <p:nvPr/>
          </p:nvSpPr>
          <p:spPr bwMode="auto">
            <a:xfrm>
              <a:off x="5549900" y="3259138"/>
              <a:ext cx="630238" cy="542925"/>
            </a:xfrm>
            <a:custGeom>
              <a:avLst/>
              <a:gdLst/>
              <a:ahLst/>
              <a:cxnLst>
                <a:cxn ang="0">
                  <a:pos x="0" y="0"/>
                </a:cxn>
                <a:cxn ang="0">
                  <a:pos x="420" y="367"/>
                </a:cxn>
              </a:cxnLst>
              <a:rect l="0" t="0" r="r" b="b"/>
              <a:pathLst>
                <a:path w="420" h="367">
                  <a:moveTo>
                    <a:pt x="0" y="0"/>
                  </a:moveTo>
                  <a:lnTo>
                    <a:pt x="420" y="367"/>
                  </a:lnTo>
                </a:path>
              </a:pathLst>
            </a:custGeom>
            <a:solidFill>
              <a:schemeClr val="accent1"/>
            </a:solidFill>
            <a:ln w="28575">
              <a:solidFill>
                <a:srgbClr val="3333FF"/>
              </a:solidFill>
              <a:round/>
              <a:tailEnd type="arrow" w="sm" len="sm"/>
            </a:ln>
          </p:spPr>
          <p:txBody>
            <a:bodyPr tIns="108000"/>
            <a:lstStyle/>
            <a:p>
              <a:endParaRPr lang="zh-CN" altLang="en-US"/>
            </a:p>
          </p:txBody>
        </p:sp>
        <p:sp>
          <p:nvSpPr>
            <p:cNvPr id="258068" name="Freeform 20"/>
            <p:cNvSpPr/>
            <p:nvPr/>
          </p:nvSpPr>
          <p:spPr bwMode="auto">
            <a:xfrm>
              <a:off x="6704013" y="3314700"/>
              <a:ext cx="754062" cy="541338"/>
            </a:xfrm>
            <a:custGeom>
              <a:avLst/>
              <a:gdLst/>
              <a:ahLst/>
              <a:cxnLst>
                <a:cxn ang="0">
                  <a:pos x="0" y="367"/>
                </a:cxn>
                <a:cxn ang="0">
                  <a:pos x="502" y="0"/>
                </a:cxn>
              </a:cxnLst>
              <a:rect l="0" t="0" r="r" b="b"/>
              <a:pathLst>
                <a:path w="502" h="367">
                  <a:moveTo>
                    <a:pt x="0" y="367"/>
                  </a:moveTo>
                  <a:lnTo>
                    <a:pt x="502" y="0"/>
                  </a:lnTo>
                </a:path>
              </a:pathLst>
            </a:custGeom>
            <a:solidFill>
              <a:schemeClr val="accent1"/>
            </a:solidFill>
            <a:ln w="28575">
              <a:solidFill>
                <a:srgbClr val="3333FF"/>
              </a:solidFill>
              <a:round/>
              <a:tailEnd type="arrow" w="sm" len="sm"/>
            </a:ln>
          </p:spPr>
          <p:txBody>
            <a:bodyPr tIns="108000"/>
            <a:lstStyle/>
            <a:p>
              <a:endParaRPr lang="zh-CN" altLang="en-US"/>
            </a:p>
          </p:txBody>
        </p:sp>
        <p:sp>
          <p:nvSpPr>
            <p:cNvPr id="258069" name="Freeform 21"/>
            <p:cNvSpPr/>
            <p:nvPr/>
          </p:nvSpPr>
          <p:spPr bwMode="auto">
            <a:xfrm>
              <a:off x="5545138" y="2325688"/>
              <a:ext cx="731837" cy="541337"/>
            </a:xfrm>
            <a:custGeom>
              <a:avLst/>
              <a:gdLst/>
              <a:ahLst/>
              <a:cxnLst>
                <a:cxn ang="0">
                  <a:pos x="487" y="0"/>
                </a:cxn>
                <a:cxn ang="0">
                  <a:pos x="0" y="369"/>
                </a:cxn>
              </a:cxnLst>
              <a:rect l="0" t="0" r="r" b="b"/>
              <a:pathLst>
                <a:path w="487" h="369">
                  <a:moveTo>
                    <a:pt x="487" y="0"/>
                  </a:moveTo>
                  <a:lnTo>
                    <a:pt x="0" y="369"/>
                  </a:lnTo>
                </a:path>
              </a:pathLst>
            </a:custGeom>
            <a:solidFill>
              <a:schemeClr val="accent1"/>
            </a:solidFill>
            <a:ln w="28575">
              <a:solidFill>
                <a:srgbClr val="3333FF"/>
              </a:solidFill>
              <a:round/>
              <a:headEnd type="none" w="sm" len="med"/>
              <a:tailEnd type="arrow" w="sm" len="sm"/>
            </a:ln>
          </p:spPr>
          <p:txBody>
            <a:bodyPr tIns="108000"/>
            <a:lstStyle/>
            <a:p>
              <a:endParaRPr lang="zh-CN" altLang="en-US"/>
            </a:p>
          </p:txBody>
        </p:sp>
        <p:sp>
          <p:nvSpPr>
            <p:cNvPr id="258070" name="Oval 22"/>
            <p:cNvSpPr>
              <a:spLocks noChangeArrowheads="1"/>
            </p:cNvSpPr>
            <p:nvPr/>
          </p:nvSpPr>
          <p:spPr bwMode="auto">
            <a:xfrm>
              <a:off x="6227763" y="2060575"/>
              <a:ext cx="541337" cy="460375"/>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58071" name="Oval 23"/>
            <p:cNvSpPr>
              <a:spLocks noChangeArrowheads="1"/>
            </p:cNvSpPr>
            <p:nvPr/>
          </p:nvSpPr>
          <p:spPr bwMode="auto">
            <a:xfrm>
              <a:off x="6227763" y="2835275"/>
              <a:ext cx="541337" cy="460375"/>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58072" name="Oval 24"/>
            <p:cNvSpPr>
              <a:spLocks noChangeArrowheads="1"/>
            </p:cNvSpPr>
            <p:nvPr/>
          </p:nvSpPr>
          <p:spPr bwMode="auto">
            <a:xfrm>
              <a:off x="7308850" y="2835275"/>
              <a:ext cx="539750" cy="460375"/>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58073" name="Oval 25"/>
            <p:cNvSpPr>
              <a:spLocks noChangeArrowheads="1"/>
            </p:cNvSpPr>
            <p:nvPr/>
          </p:nvSpPr>
          <p:spPr bwMode="auto">
            <a:xfrm>
              <a:off x="5148263" y="2835275"/>
              <a:ext cx="539750" cy="460375"/>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58074" name="Oval 26"/>
            <p:cNvSpPr>
              <a:spLocks noChangeArrowheads="1"/>
            </p:cNvSpPr>
            <p:nvPr/>
          </p:nvSpPr>
          <p:spPr bwMode="auto">
            <a:xfrm>
              <a:off x="6183313" y="3690938"/>
              <a:ext cx="539750" cy="45720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grpSp>
      <p:grpSp>
        <p:nvGrpSpPr>
          <p:cNvPr id="47" name="组合 46"/>
          <p:cNvGrpSpPr/>
          <p:nvPr/>
        </p:nvGrpSpPr>
        <p:grpSpPr>
          <a:xfrm>
            <a:off x="5219700" y="4044939"/>
            <a:ext cx="2620963" cy="2205037"/>
            <a:chOff x="5219700" y="4319588"/>
            <a:chExt cx="2620963" cy="2205037"/>
          </a:xfrm>
        </p:grpSpPr>
        <p:sp>
          <p:nvSpPr>
            <p:cNvPr id="258076" name="Line 28"/>
            <p:cNvSpPr>
              <a:spLocks noChangeShapeType="1"/>
            </p:cNvSpPr>
            <p:nvPr/>
          </p:nvSpPr>
          <p:spPr bwMode="auto">
            <a:xfrm flipV="1">
              <a:off x="6529388" y="5605463"/>
              <a:ext cx="0" cy="487362"/>
            </a:xfrm>
            <a:prstGeom prst="line">
              <a:avLst/>
            </a:prstGeom>
            <a:noFill/>
            <a:ln w="28575">
              <a:solidFill>
                <a:srgbClr val="3333FF"/>
              </a:solidFill>
              <a:round/>
              <a:tailEnd type="arrow" w="sm" len="sm"/>
            </a:ln>
          </p:spPr>
          <p:txBody>
            <a:bodyPr tIns="108000"/>
            <a:lstStyle/>
            <a:p>
              <a:endParaRPr lang="zh-CN" altLang="en-US"/>
            </a:p>
          </p:txBody>
        </p:sp>
        <p:sp>
          <p:nvSpPr>
            <p:cNvPr id="258077" name="Freeform 29"/>
            <p:cNvSpPr/>
            <p:nvPr/>
          </p:nvSpPr>
          <p:spPr bwMode="auto">
            <a:xfrm>
              <a:off x="5608638" y="5586413"/>
              <a:ext cx="611187" cy="571500"/>
            </a:xfrm>
            <a:custGeom>
              <a:avLst/>
              <a:gdLst/>
              <a:ahLst/>
              <a:cxnLst>
                <a:cxn ang="0">
                  <a:pos x="0" y="0"/>
                </a:cxn>
                <a:cxn ang="0">
                  <a:pos x="420" y="367"/>
                </a:cxn>
              </a:cxnLst>
              <a:rect l="0" t="0" r="r" b="b"/>
              <a:pathLst>
                <a:path w="420" h="367">
                  <a:moveTo>
                    <a:pt x="0" y="0"/>
                  </a:moveTo>
                  <a:lnTo>
                    <a:pt x="420" y="367"/>
                  </a:lnTo>
                </a:path>
              </a:pathLst>
            </a:custGeom>
            <a:solidFill>
              <a:schemeClr val="accent1"/>
            </a:solidFill>
            <a:ln w="28575">
              <a:solidFill>
                <a:srgbClr val="3333FF"/>
              </a:solidFill>
              <a:round/>
              <a:tailEnd type="arrow" w="sm" len="sm"/>
            </a:ln>
          </p:spPr>
          <p:txBody>
            <a:bodyPr tIns="108000"/>
            <a:lstStyle/>
            <a:p>
              <a:endParaRPr lang="zh-CN" altLang="en-US"/>
            </a:p>
          </p:txBody>
        </p:sp>
        <p:sp>
          <p:nvSpPr>
            <p:cNvPr id="258078" name="Freeform 30"/>
            <p:cNvSpPr/>
            <p:nvPr/>
          </p:nvSpPr>
          <p:spPr bwMode="auto">
            <a:xfrm>
              <a:off x="5605463" y="4587875"/>
              <a:ext cx="709612" cy="573088"/>
            </a:xfrm>
            <a:custGeom>
              <a:avLst/>
              <a:gdLst/>
              <a:ahLst/>
              <a:cxnLst>
                <a:cxn ang="0">
                  <a:pos x="487" y="0"/>
                </a:cxn>
                <a:cxn ang="0">
                  <a:pos x="0" y="369"/>
                </a:cxn>
              </a:cxnLst>
              <a:rect l="0" t="0" r="r" b="b"/>
              <a:pathLst>
                <a:path w="487" h="369">
                  <a:moveTo>
                    <a:pt x="487" y="0"/>
                  </a:moveTo>
                  <a:lnTo>
                    <a:pt x="0" y="369"/>
                  </a:lnTo>
                </a:path>
              </a:pathLst>
            </a:custGeom>
            <a:solidFill>
              <a:schemeClr val="accent1"/>
            </a:solidFill>
            <a:ln w="28575">
              <a:solidFill>
                <a:srgbClr val="3333FF"/>
              </a:solidFill>
              <a:round/>
              <a:headEnd type="none" w="sm" len="med"/>
              <a:tailEnd type="arrow" w="sm" len="sm"/>
            </a:ln>
          </p:spPr>
          <p:txBody>
            <a:bodyPr tIns="108000"/>
            <a:lstStyle/>
            <a:p>
              <a:endParaRPr lang="zh-CN" altLang="en-US"/>
            </a:p>
          </p:txBody>
        </p:sp>
        <p:sp>
          <p:nvSpPr>
            <p:cNvPr id="258079" name="Oval 31"/>
            <p:cNvSpPr>
              <a:spLocks noChangeArrowheads="1"/>
            </p:cNvSpPr>
            <p:nvPr/>
          </p:nvSpPr>
          <p:spPr bwMode="auto">
            <a:xfrm>
              <a:off x="6267450" y="4319588"/>
              <a:ext cx="523875" cy="487362"/>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58080" name="Oval 32"/>
            <p:cNvSpPr>
              <a:spLocks noChangeArrowheads="1"/>
            </p:cNvSpPr>
            <p:nvPr/>
          </p:nvSpPr>
          <p:spPr bwMode="auto">
            <a:xfrm>
              <a:off x="6267450" y="5137150"/>
              <a:ext cx="523875" cy="487363"/>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258081" name="Oval 33"/>
            <p:cNvSpPr>
              <a:spLocks noChangeArrowheads="1"/>
            </p:cNvSpPr>
            <p:nvPr/>
          </p:nvSpPr>
          <p:spPr bwMode="auto">
            <a:xfrm>
              <a:off x="7315200" y="5137150"/>
              <a:ext cx="525463" cy="487363"/>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58082" name="Oval 34"/>
            <p:cNvSpPr>
              <a:spLocks noChangeArrowheads="1"/>
            </p:cNvSpPr>
            <p:nvPr/>
          </p:nvSpPr>
          <p:spPr bwMode="auto">
            <a:xfrm>
              <a:off x="5219700" y="5137150"/>
              <a:ext cx="523875" cy="487363"/>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258083" name="Oval 35"/>
            <p:cNvSpPr>
              <a:spLocks noChangeArrowheads="1"/>
            </p:cNvSpPr>
            <p:nvPr/>
          </p:nvSpPr>
          <p:spPr bwMode="auto">
            <a:xfrm>
              <a:off x="6224588" y="6042025"/>
              <a:ext cx="523875" cy="482600"/>
            </a:xfrm>
            <a:prstGeom prst="ellipse">
              <a:avLst/>
            </a:prstGeom>
          </p:spPr>
          <p:style>
            <a:lnRef idx="1">
              <a:schemeClr val="accent3"/>
            </a:lnRef>
            <a:fillRef idx="2">
              <a:schemeClr val="accent3"/>
            </a:fillRef>
            <a:effectRef idx="1">
              <a:schemeClr val="accent3"/>
            </a:effectRef>
            <a:fontRef idx="minor">
              <a:schemeClr val="dk1"/>
            </a:fontRef>
          </p:style>
          <p:txBody>
            <a:bodyPr lIns="0" tIns="108000" rIns="0" bIns="0"/>
            <a:lstStyle/>
            <a:p>
              <a:pPr>
                <a:lnSpc>
                  <a:spcPct val="72000"/>
                </a:lnSpc>
              </a:pPr>
              <a:r>
                <a:rPr lang="en-US" altLang="zh-CN" sz="200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258085" name="Freeform 37"/>
            <p:cNvSpPr/>
            <p:nvPr/>
          </p:nvSpPr>
          <p:spPr bwMode="auto">
            <a:xfrm>
              <a:off x="6731000" y="5508625"/>
              <a:ext cx="650875" cy="712788"/>
            </a:xfrm>
            <a:custGeom>
              <a:avLst/>
              <a:gdLst/>
              <a:ahLst/>
              <a:cxnLst>
                <a:cxn ang="0">
                  <a:pos x="410" y="0"/>
                </a:cxn>
                <a:cxn ang="0">
                  <a:pos x="0" y="449"/>
                </a:cxn>
              </a:cxnLst>
              <a:rect l="0" t="0" r="r" b="b"/>
              <a:pathLst>
                <a:path w="410" h="449">
                  <a:moveTo>
                    <a:pt x="410" y="0"/>
                  </a:moveTo>
                  <a:lnTo>
                    <a:pt x="0" y="449"/>
                  </a:lnTo>
                </a:path>
              </a:pathLst>
            </a:custGeom>
            <a:noFill/>
            <a:ln w="28575" cap="flat" cmpd="sng">
              <a:solidFill>
                <a:srgbClr val="FF0000"/>
              </a:solidFill>
              <a:prstDash val="solid"/>
              <a:round/>
              <a:headEnd type="none" w="med" len="med"/>
              <a:tailEnd type="stealth" w="med" len="lg"/>
            </a:ln>
            <a:effectLst/>
          </p:spPr>
          <p:txBody>
            <a:bodyPr wrap="none"/>
            <a:lstStyle/>
            <a:p>
              <a:endParaRPr lang="zh-CN" altLang="en-US"/>
            </a:p>
          </p:txBody>
        </p:sp>
      </p:grpSp>
      <p:grpSp>
        <p:nvGrpSpPr>
          <p:cNvPr id="258093" name="Group 45"/>
          <p:cNvGrpSpPr/>
          <p:nvPr/>
        </p:nvGrpSpPr>
        <p:grpSpPr bwMode="auto">
          <a:xfrm>
            <a:off x="3068638" y="3021001"/>
            <a:ext cx="1647825" cy="852488"/>
            <a:chOff x="1933" y="2213"/>
            <a:chExt cx="1038" cy="537"/>
          </a:xfrm>
        </p:grpSpPr>
        <p:sp>
          <p:nvSpPr>
            <p:cNvPr id="258089" name="Line 41"/>
            <p:cNvSpPr>
              <a:spLocks noChangeShapeType="1"/>
            </p:cNvSpPr>
            <p:nvPr/>
          </p:nvSpPr>
          <p:spPr bwMode="auto">
            <a:xfrm flipH="1">
              <a:off x="2018" y="2251"/>
              <a:ext cx="953" cy="499"/>
            </a:xfrm>
            <a:prstGeom prst="line">
              <a:avLst/>
            </a:prstGeom>
            <a:noFill/>
            <a:ln w="57150">
              <a:solidFill>
                <a:srgbClr val="FF00FF"/>
              </a:solidFill>
              <a:round/>
              <a:tailEnd type="stealth" w="med" len="lg"/>
            </a:ln>
            <a:effectLst/>
          </p:spPr>
          <p:txBody>
            <a:bodyPr wrap="none"/>
            <a:lstStyle/>
            <a:p>
              <a:endParaRPr lang="zh-CN" altLang="en-US" sz="2000">
                <a:latin typeface="楷体" panose="02010609060101010101" pitchFamily="49" charset="-122"/>
                <a:ea typeface="楷体" panose="02010609060101010101" pitchFamily="49" charset="-122"/>
              </a:endParaRPr>
            </a:p>
          </p:txBody>
        </p:sp>
        <p:sp>
          <p:nvSpPr>
            <p:cNvPr id="258091" name="Text Box 43"/>
            <p:cNvSpPr txBox="1">
              <a:spLocks noChangeArrowheads="1"/>
            </p:cNvSpPr>
            <p:nvPr/>
          </p:nvSpPr>
          <p:spPr bwMode="auto">
            <a:xfrm rot="19823069">
              <a:off x="1933" y="2213"/>
              <a:ext cx="953" cy="194"/>
            </a:xfrm>
            <a:prstGeom prst="rect">
              <a:avLst/>
            </a:prstGeom>
            <a:noFill/>
            <a:ln w="28575" algn="ctr">
              <a:noFill/>
              <a:miter lim="800000"/>
              <a:tailEnd type="none" w="med" len="lg"/>
            </a:ln>
            <a:effectLst/>
          </p:spPr>
          <p:txBody>
            <a:bodyPr lIns="0" tIns="0" rIns="0" bIns="0">
              <a:spAutoFit/>
            </a:bodyPr>
            <a:lstStyle/>
            <a:p>
              <a:pPr>
                <a:spcBef>
                  <a:spcPct val="50000"/>
                </a:spcBef>
              </a:pPr>
              <a:r>
                <a:rPr lang="zh-CN" altLang="en-US" sz="2000" dirty="0">
                  <a:latin typeface="楷体" panose="02010609060101010101" pitchFamily="49" charset="-122"/>
                  <a:ea typeface="楷体" panose="02010609060101010101" pitchFamily="49" charset="-122"/>
                </a:rPr>
                <a:t>是子图</a:t>
              </a:r>
            </a:p>
          </p:txBody>
        </p:sp>
      </p:grpSp>
      <p:grpSp>
        <p:nvGrpSpPr>
          <p:cNvPr id="258094" name="Group 46"/>
          <p:cNvGrpSpPr/>
          <p:nvPr/>
        </p:nvGrpSpPr>
        <p:grpSpPr bwMode="auto">
          <a:xfrm>
            <a:off x="3419475" y="4722801"/>
            <a:ext cx="1789113" cy="661988"/>
            <a:chOff x="2154" y="3285"/>
            <a:chExt cx="1127" cy="417"/>
          </a:xfrm>
        </p:grpSpPr>
        <p:sp>
          <p:nvSpPr>
            <p:cNvPr id="258090" name="Line 42"/>
            <p:cNvSpPr>
              <a:spLocks noChangeShapeType="1"/>
            </p:cNvSpPr>
            <p:nvPr/>
          </p:nvSpPr>
          <p:spPr bwMode="auto">
            <a:xfrm flipH="1" flipV="1">
              <a:off x="2154" y="3385"/>
              <a:ext cx="998" cy="317"/>
            </a:xfrm>
            <a:prstGeom prst="line">
              <a:avLst/>
            </a:prstGeom>
            <a:noFill/>
            <a:ln w="57150">
              <a:solidFill>
                <a:srgbClr val="FF00FF"/>
              </a:solidFill>
              <a:round/>
              <a:tailEnd type="stealth" w="med" len="lg"/>
            </a:ln>
            <a:effectLst/>
          </p:spPr>
          <p:txBody>
            <a:bodyPr wrap="none"/>
            <a:lstStyle/>
            <a:p>
              <a:endParaRPr lang="zh-CN" altLang="en-US" sz="2000">
                <a:latin typeface="楷体" panose="02010609060101010101" pitchFamily="49" charset="-122"/>
                <a:ea typeface="楷体" panose="02010609060101010101" pitchFamily="49" charset="-122"/>
              </a:endParaRPr>
            </a:p>
          </p:txBody>
        </p:sp>
        <p:sp>
          <p:nvSpPr>
            <p:cNvPr id="258092" name="Text Box 44"/>
            <p:cNvSpPr txBox="1">
              <a:spLocks noChangeArrowheads="1"/>
            </p:cNvSpPr>
            <p:nvPr/>
          </p:nvSpPr>
          <p:spPr bwMode="auto">
            <a:xfrm rot="1031848">
              <a:off x="2328" y="3285"/>
              <a:ext cx="953" cy="194"/>
            </a:xfrm>
            <a:prstGeom prst="rect">
              <a:avLst/>
            </a:prstGeom>
            <a:noFill/>
            <a:ln w="28575" algn="ctr">
              <a:noFill/>
              <a:miter lim="800000"/>
              <a:tailEnd type="none" w="med" len="lg"/>
            </a:ln>
            <a:effectLst/>
          </p:spPr>
          <p:txBody>
            <a:bodyPr lIns="0" tIns="0" rIns="0" bIns="0">
              <a:spAutoFit/>
            </a:bodyPr>
            <a:lstStyle/>
            <a:p>
              <a:pPr>
                <a:spcBef>
                  <a:spcPct val="50000"/>
                </a:spcBef>
              </a:pPr>
              <a:r>
                <a:rPr lang="zh-CN" altLang="en-US" sz="2000" dirty="0">
                  <a:latin typeface="楷体" panose="02010609060101010101" pitchFamily="49" charset="-122"/>
                  <a:ea typeface="楷体" panose="02010609060101010101" pitchFamily="49" charset="-122"/>
                </a:rPr>
                <a:t>不是子图</a:t>
              </a:r>
            </a:p>
          </p:txBody>
        </p:sp>
      </p:grpSp>
      <p:sp>
        <p:nvSpPr>
          <p:cNvPr id="49" name="TextBox 48"/>
          <p:cNvSpPr txBox="1"/>
          <p:nvPr/>
        </p:nvSpPr>
        <p:spPr>
          <a:xfrm>
            <a:off x="285720" y="142852"/>
            <a:ext cx="2071702" cy="461665"/>
          </a:xfrm>
          <a:prstGeom prst="rect">
            <a:avLst/>
          </a:prstGeom>
          <a:noFill/>
        </p:spPr>
        <p:txBody>
          <a:bodyPr wrap="square" rtlCol="0">
            <a:spAutoFit/>
          </a:bodyPr>
          <a:lstStyle/>
          <a:p>
            <a:pPr algn="l"/>
            <a:r>
              <a:rPr kumimoji="1" lang="en-US" altLang="zh-CN" smtClean="0">
                <a:solidFill>
                  <a:srgbClr val="FF0000"/>
                </a:solidFill>
                <a:ea typeface="黑体" panose="02010609060101010101" pitchFamily="49" charset="-122"/>
                <a:cs typeface="Times New Roman" panose="02020603050405020304" pitchFamily="18" charset="0"/>
              </a:rPr>
              <a:t>5</a:t>
            </a:r>
            <a:r>
              <a:rPr kumimoji="1" lang="zh-CN" altLang="en-US" smtClean="0">
                <a:solidFill>
                  <a:srgbClr val="FF0000"/>
                </a:solidFill>
                <a:ea typeface="黑体" panose="02010609060101010101" pitchFamily="49" charset="-122"/>
                <a:cs typeface="Times New Roman" panose="02020603050405020304" pitchFamily="18" charset="0"/>
              </a:rPr>
              <a:t>、子图</a:t>
            </a:r>
            <a:endParaRPr lang="zh-CN" altLang="en-US">
              <a:ea typeface="黑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0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80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287368" y="184169"/>
            <a:ext cx="8642350" cy="6155531"/>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a:spAutoFit/>
          </a:bodyPr>
          <a:lstStyle/>
          <a:p>
            <a:pPr algn="l" eaLnBrk="1" hangingPunct="1">
              <a:lnSpc>
                <a:spcPct val="8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(front!=rear)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队不空循环</a:t>
            </a:r>
          </a:p>
          <a:p>
            <a:pPr algn="l" eaLnBrk="1" hangingPunct="1">
              <a:lnSpc>
                <a:spcPct val="800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front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出队顶点</a:t>
            </a:r>
            <a:r>
              <a:rPr lang="en-US"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p>
          <a:p>
            <a:pPr algn="l" eaLnBrk="1" hangingPunct="1">
              <a:lnSpc>
                <a:spcPct val="8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[front</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a:t>
            </a:r>
          </a:p>
          <a:p>
            <a:pPr algn="l" eaLnBrk="1" hangingPunct="1">
              <a:lnSpc>
                <a:spcPct val="8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if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w==v</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lnSpc>
                <a:spcPct val="800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=front</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lnSpc>
                <a:spcPct val="80000"/>
              </a:lnSpc>
            </a:pPr>
            <a:r>
              <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].parent!=-1)</a:t>
            </a:r>
          </a:p>
          <a:p>
            <a:pPr algn="l" eaLnBrk="1" hangingPunct="1">
              <a:lnSpc>
                <a:spcPct val="8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2d</a:t>
            </a:r>
            <a:r>
              <a:rPr lang="en-US"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",qu[i</a:t>
            </a: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a:t>
            </a:r>
          </a:p>
          <a:p>
            <a:pPr algn="l" eaLnBrk="1" hangingPunct="1">
              <a:lnSpc>
                <a:spcPct val="80000"/>
              </a:lnSpc>
            </a:pPr>
            <a:r>
              <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i=qu[i].parent;</a:t>
            </a:r>
          </a:p>
          <a:p>
            <a:pPr algn="l" eaLnBrk="1" hangingPunct="1">
              <a:lnSpc>
                <a:spcPct val="80000"/>
              </a:lnSpc>
            </a:pP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lnSpc>
                <a:spcPct val="80000"/>
              </a:lnSpc>
            </a:pP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printf</a:t>
            </a: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nb-NO"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2d\n</a:t>
            </a:r>
            <a:r>
              <a:rPr lang="nb-NO"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",qu[i</a:t>
            </a: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].data);</a:t>
            </a:r>
          </a:p>
          <a:p>
            <a:pPr algn="l" eaLnBrk="1" hangingPunct="1">
              <a:lnSpc>
                <a:spcPct val="80000"/>
              </a:lnSpc>
            </a:pP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break</a:t>
            </a: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eaLnBrk="1" hangingPunct="1">
              <a:lnSpc>
                <a:spcPct val="80000"/>
              </a:lnSpc>
            </a:pP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eaLnBrk="1" hangingPunct="1">
              <a:lnSpc>
                <a:spcPct val="80000"/>
              </a:lnSpc>
              <a:spcBef>
                <a:spcPts val="1200"/>
              </a:spcBef>
            </a:pP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p=G-&gt;adjlist[w].firstarc; </a:t>
            </a:r>
            <a:r>
              <a:rPr lang="nb-NO"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nb-NO"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a:t>
            </a:r>
            <a:r>
              <a:rPr lang="nb-NO"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nb-NO"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的第一个邻接点</a:t>
            </a:r>
          </a:p>
          <a:p>
            <a:pPr algn="l" eaLnBrk="1" hangingPunct="1">
              <a:lnSpc>
                <a:spcPct val="80000"/>
              </a:lnSpc>
            </a:pPr>
            <a:r>
              <a:rPr lang="zh-CN" altLang="nb-NO"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while (p!=NULL)</a:t>
            </a:r>
          </a:p>
          <a:p>
            <a:pPr algn="l" eaLnBrk="1" hangingPunct="1">
              <a:lnSpc>
                <a:spcPct val="80000"/>
              </a:lnSpc>
            </a:pP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nb-NO"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if (visited[p-&gt;adjvex]==0)</a:t>
            </a:r>
          </a:p>
          <a:p>
            <a:pPr algn="l" eaLnBrk="1" hangingPunct="1">
              <a:lnSpc>
                <a:spcPct val="80000"/>
              </a:lnSpc>
            </a:pP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visited[p-&gt;adjvex]=1;</a:t>
            </a:r>
          </a:p>
          <a:p>
            <a:pPr algn="l" eaLnBrk="1" hangingPunct="1">
              <a:lnSpc>
                <a:spcPct val="80000"/>
              </a:lnSpc>
            </a:pPr>
            <a:r>
              <a:rPr lang="nb-NO"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rear++;		 </a:t>
            </a:r>
            <a:r>
              <a:rPr lang="nb-NO"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nb-NO"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nb-NO"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将</a:t>
            </a:r>
            <a:r>
              <a:rPr lang="nb-NO"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nb-NO"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的未访问过的邻接点进队</a:t>
            </a:r>
          </a:p>
          <a:p>
            <a:pPr algn="l" eaLnBrk="1" hangingPunct="1">
              <a:lnSpc>
                <a:spcPct val="80000"/>
              </a:lnSpc>
            </a:pPr>
            <a:r>
              <a:rPr lang="zh-CN" altLang="nb-NO"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qu[rear].data=p-&gt;adjvex;</a:t>
            </a:r>
          </a:p>
          <a:p>
            <a:pPr algn="l" eaLnBrk="1" hangingPunct="1">
              <a:lnSpc>
                <a:spcPct val="80000"/>
              </a:lnSpc>
            </a:pPr>
            <a:r>
              <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qu[rear].parent=front;</a:t>
            </a:r>
          </a:p>
          <a:p>
            <a:pPr algn="l" eaLnBrk="1" hangingPunct="1">
              <a:lnSpc>
                <a:spcPct val="80000"/>
              </a:lnSpc>
            </a:pPr>
            <a:r>
              <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pt-BR"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lnSpc>
                <a:spcPct val="80000"/>
              </a:lnSpc>
            </a:pPr>
            <a:r>
              <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pt-BR"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p=p-</a:t>
            </a:r>
            <a:r>
              <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&gt;nextarc;		</a:t>
            </a:r>
            <a:r>
              <a:rPr lang="pt-BR"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pt-BR"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找</a:t>
            </a:r>
            <a:r>
              <a:rPr lang="pt-BR" altLang="zh-CN"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w</a:t>
            </a:r>
            <a:r>
              <a:rPr lang="zh-CN" altLang="pt-BR"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的下一个邻接点</a:t>
            </a:r>
          </a:p>
          <a:p>
            <a:pPr algn="l" eaLnBrk="1" hangingPunct="1">
              <a:lnSpc>
                <a:spcPct val="80000"/>
              </a:lnSpc>
            </a:pPr>
            <a:r>
              <a:rPr lang="zh-CN" altLang="pt-BR"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eaLnBrk="1" hangingPunct="1">
              <a:lnSpc>
                <a:spcPct val="80000"/>
              </a:lnSpc>
            </a:pPr>
            <a:r>
              <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pt-BR" altLang="zh-CN"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eaLnBrk="1" hangingPunct="1">
              <a:lnSpc>
                <a:spcPct val="80000"/>
              </a:lnSpc>
            </a:pPr>
            <a:r>
              <a:rPr lang="pt-BR"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7" name="组合 6"/>
          <p:cNvGrpSpPr/>
          <p:nvPr/>
        </p:nvGrpSpPr>
        <p:grpSpPr>
          <a:xfrm>
            <a:off x="1136657" y="920754"/>
            <a:ext cx="6783422" cy="2268000"/>
            <a:chOff x="1100114" y="1454135"/>
            <a:chExt cx="6783422" cy="2268000"/>
          </a:xfrm>
        </p:grpSpPr>
        <p:sp>
          <p:nvSpPr>
            <p:cNvPr id="53252" name="Rectangle 3"/>
            <p:cNvSpPr>
              <a:spLocks noChangeArrowheads="1"/>
            </p:cNvSpPr>
            <p:nvPr/>
          </p:nvSpPr>
          <p:spPr bwMode="auto">
            <a:xfrm>
              <a:off x="1100114" y="1454135"/>
              <a:ext cx="4614894" cy="2268000"/>
            </a:xfrm>
            <a:prstGeom prst="rect">
              <a:avLst/>
            </a:prstGeom>
            <a:solidFill>
              <a:schemeClr val="folHlink">
                <a:alpha val="0"/>
              </a:schemeClr>
            </a:solidFill>
            <a:ln w="57150" algn="ctr">
              <a:solidFill>
                <a:srgbClr val="FF00FF"/>
              </a:solidFill>
              <a:prstDash val="sysDot"/>
              <a:miter lim="800000"/>
            </a:ln>
          </p:spPr>
          <p:txBody>
            <a:bodyPr wrap="none" lIns="91435" tIns="45718" rIns="91435" bIns="45718" anchor="ctr"/>
            <a:lstStyle/>
            <a:p>
              <a:endParaRPr lang="zh-CN" altLang="en-US"/>
            </a:p>
          </p:txBody>
        </p:sp>
        <p:sp>
          <p:nvSpPr>
            <p:cNvPr id="268292" name="Text Box 4"/>
            <p:cNvSpPr txBox="1">
              <a:spLocks noChangeArrowheads="1"/>
            </p:cNvSpPr>
            <p:nvPr/>
          </p:nvSpPr>
          <p:spPr bwMode="auto">
            <a:xfrm>
              <a:off x="6156336" y="2000240"/>
              <a:ext cx="1727200" cy="400105"/>
            </a:xfrm>
            <a:prstGeom prst="rect">
              <a:avLst/>
            </a:prstGeom>
            <a:noFill/>
            <a:ln w="3175" algn="ctr">
              <a:noFill/>
              <a:miter lim="800000"/>
            </a:ln>
            <a:effectLst/>
          </p:spPr>
          <p:txBody>
            <a:bodyPr lIns="91435" tIns="45718" rIns="91435" bIns="45718">
              <a:spAutoFit/>
            </a:bodyPr>
            <a:lstStyle/>
            <a:p>
              <a:pPr>
                <a:spcBef>
                  <a:spcPct val="50000"/>
                </a:spcBef>
                <a:defRPr/>
              </a:pPr>
              <a:r>
                <a:rPr lang="zh-CN" altLang="en-US" sz="2000" dirty="0" smtClean="0">
                  <a:solidFill>
                    <a:srgbClr val="0000FF"/>
                  </a:solidFill>
                  <a:latin typeface="微软雅黑" panose="020B0503020204020204" charset="-122"/>
                  <a:ea typeface="微软雅黑" panose="020B0503020204020204" charset="-122"/>
                  <a:cs typeface="Times New Roman" panose="02020603050405020304" pitchFamily="18" charset="0"/>
                </a:rPr>
                <a:t>输出逆路径</a:t>
              </a:r>
              <a:endParaRPr lang="zh-CN" altLang="en-US" sz="2000" dirty="0">
                <a:solidFill>
                  <a:srgbClr val="A50021"/>
                </a:solidFill>
                <a:effectLst>
                  <a:outerShdw blurRad="38100" dist="38100" dir="2700000" algn="tl">
                    <a:srgbClr val="C0C0C0"/>
                  </a:outerShdw>
                </a:effectLst>
                <a:latin typeface="微软雅黑" panose="020B0503020204020204" charset="-122"/>
                <a:ea typeface="微软雅黑" panose="020B0503020204020204" charset="-122"/>
              </a:endParaRPr>
            </a:p>
          </p:txBody>
        </p:sp>
        <p:sp>
          <p:nvSpPr>
            <p:cNvPr id="53254" name="Line 5"/>
            <p:cNvSpPr>
              <a:spLocks noChangeShapeType="1"/>
            </p:cNvSpPr>
            <p:nvPr/>
          </p:nvSpPr>
          <p:spPr bwMode="auto">
            <a:xfrm flipH="1">
              <a:off x="5715008" y="2239954"/>
              <a:ext cx="576263" cy="0"/>
            </a:xfrm>
            <a:prstGeom prst="line">
              <a:avLst/>
            </a:prstGeom>
            <a:noFill/>
            <a:ln w="38100">
              <a:solidFill>
                <a:srgbClr val="0000FF"/>
              </a:solidFill>
              <a:round/>
              <a:tailEnd type="triangle" w="med" len="med"/>
            </a:ln>
          </p:spPr>
          <p:txBody>
            <a:bodyPr wrap="none" lIns="91435" tIns="45718" rIns="91435" bIns="45718" anchor="ctr"/>
            <a:lstStyle/>
            <a:p>
              <a:endParaRPr lang="zh-CN" altLang="en-US"/>
            </a:p>
          </p:txBody>
        </p:sp>
      </p:grpSp>
      <p:sp>
        <p:nvSpPr>
          <p:cNvPr id="2" name="幻灯片编号占位符 1"/>
          <p:cNvSpPr>
            <a:spLocks noGrp="1"/>
          </p:cNvSpPr>
          <p:nvPr>
            <p:ph type="sldNum" sz="quarter" idx="12"/>
          </p:nvPr>
        </p:nvSpPr>
        <p:spPr/>
        <p:txBody>
          <a:bodyPr/>
          <a:lstStyle/>
          <a:p>
            <a:fld id="{7B73CAF9-FD11-4256-9668-6A8A3A0B73F9}" type="slidenum">
              <a:rPr lang="en-US" altLang="zh-CN" smtClean="0"/>
              <a:t>90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5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25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25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25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25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25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250">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250">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250">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250">
                                            <p:txEl>
                                              <p:pRg st="11" end="11"/>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3250">
                                            <p:txEl>
                                              <p:pRg st="12" end="1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3250">
                                            <p:txEl>
                                              <p:pRg st="13" end="13"/>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3250">
                                            <p:txEl>
                                              <p:pRg st="14" end="14"/>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3250">
                                            <p:txEl>
                                              <p:pRg st="15" end="15"/>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53250">
                                            <p:txEl>
                                              <p:pRg st="16" end="16"/>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53250">
                                            <p:txEl>
                                              <p:pRg st="17" end="17"/>
                                            </p:txEl>
                                          </p:spTgt>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53250">
                                            <p:txEl>
                                              <p:pRg st="18" end="18"/>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53250">
                                            <p:txEl>
                                              <p:pRg st="19" end="19"/>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53250">
                                            <p:txEl>
                                              <p:pRg st="20" end="20"/>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3250">
                                            <p:txEl>
                                              <p:pRg st="21" end="21"/>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53250">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502922" y="1529664"/>
            <a:ext cx="7961340" cy="1518364"/>
          </a:xfrm>
          <a:prstGeom prst="rect">
            <a:avLst/>
          </a:prstGeom>
          <a:noFill/>
          <a:ln w="28575" algn="ctr">
            <a:noFill/>
            <a:miter lim="800000"/>
            <a:tailEnd type="none" w="med" len="lg"/>
          </a:ln>
          <a:scene3d>
            <a:camera prst="perspectiveAbove"/>
            <a:lightRig rig="threePt" dir="t"/>
          </a:scene3d>
        </p:spPr>
        <p:txBody>
          <a:bodyPr wrap="square">
            <a:spAutoFit/>
          </a:bodyPr>
          <a:lstStyle/>
          <a:p>
            <a:pPr algn="l">
              <a:spcBef>
                <a:spcPct val="50000"/>
              </a:spcBef>
            </a:pPr>
            <a:r>
              <a:rPr lang="zh-CN" altLang="en-US" dirty="0">
                <a:solidFill>
                  <a:srgbClr val="FF3300"/>
                </a:solidFill>
                <a:latin typeface="黑体" panose="02010609060101010101" pitchFamily="49" charset="-122"/>
                <a:ea typeface="黑体" panose="02010609060101010101" pitchFamily="49" charset="-122"/>
                <a:cs typeface="Times New Roman" panose="02020603050405020304" pitchFamily="18" charset="0"/>
              </a:rPr>
              <a:t>思考题</a:t>
            </a:r>
          </a:p>
          <a:p>
            <a:pPr algn="l">
              <a:lnSpc>
                <a:spcPts val="3400"/>
              </a:lnSpc>
              <a:spcBef>
                <a:spcPct val="50000"/>
              </a:spcBef>
            </a:pPr>
            <a:r>
              <a:rPr lang="zh-CN" altLang="en-US" dirty="0">
                <a:ea typeface="楷体" panose="02010609060101010101" pitchFamily="49" charset="-122"/>
                <a:cs typeface="Times New Roman" panose="02020603050405020304" pitchFamily="18" charset="0"/>
              </a:rPr>
              <a:t>　　如果一个图是</a:t>
            </a:r>
            <a:r>
              <a:rPr lang="zh-CN" altLang="en-US" dirty="0">
                <a:solidFill>
                  <a:srgbClr val="FF00FF"/>
                </a:solidFill>
                <a:ea typeface="楷体" panose="02010609060101010101" pitchFamily="49" charset="-122"/>
                <a:cs typeface="Times New Roman" panose="02020603050405020304" pitchFamily="18" charset="0"/>
              </a:rPr>
              <a:t>带</a:t>
            </a:r>
            <a:r>
              <a:rPr lang="zh-CN" altLang="en-US">
                <a:solidFill>
                  <a:srgbClr val="FF00FF"/>
                </a:solidFill>
                <a:ea typeface="楷体" panose="02010609060101010101" pitchFamily="49" charset="-122"/>
                <a:cs typeface="Times New Roman" panose="02020603050405020304" pitchFamily="18" charset="0"/>
              </a:rPr>
              <a:t>权</a:t>
            </a:r>
            <a:r>
              <a:rPr lang="zh-CN" altLang="en-US" smtClean="0">
                <a:solidFill>
                  <a:srgbClr val="FF00FF"/>
                </a:solidFill>
                <a:ea typeface="楷体" panose="02010609060101010101" pitchFamily="49" charset="-122"/>
                <a:cs typeface="Times New Roman" panose="02020603050405020304" pitchFamily="18" charset="0"/>
              </a:rPr>
              <a:t>图</a:t>
            </a:r>
            <a:r>
              <a:rPr lang="zh-CN" altLang="en-US" smtClean="0">
                <a:ea typeface="楷体" panose="02010609060101010101" pitchFamily="49" charset="-122"/>
                <a:cs typeface="Times New Roman" panose="02020603050405020304" pitchFamily="18" charset="0"/>
              </a:rPr>
              <a:t>，能够</a:t>
            </a:r>
            <a:r>
              <a:rPr lang="zh-CN" altLang="en-US" dirty="0">
                <a:ea typeface="楷体" panose="02010609060101010101" pitchFamily="49" charset="-122"/>
                <a:cs typeface="Times New Roman" panose="02020603050405020304" pitchFamily="18" charset="0"/>
              </a:rPr>
              <a:t>采用上例广度优先遍历方法求顶点</a:t>
            </a:r>
            <a:r>
              <a:rPr lang="en-US" altLang="zh-CN" i="1" dirty="0">
                <a:ea typeface="楷体" panose="02010609060101010101" pitchFamily="49" charset="-122"/>
                <a:cs typeface="Times New Roman" panose="02020603050405020304" pitchFamily="18" charset="0"/>
              </a:rPr>
              <a:t>u</a:t>
            </a:r>
            <a:r>
              <a:rPr lang="zh-CN" altLang="en-US" dirty="0">
                <a:ea typeface="楷体" panose="02010609060101010101" pitchFamily="49" charset="-122"/>
                <a:cs typeface="Times New Roman" panose="02020603050405020304" pitchFamily="18" charset="0"/>
              </a:rPr>
              <a:t>到</a:t>
            </a:r>
            <a:r>
              <a:rPr lang="en-US" altLang="zh-CN" i="1" dirty="0">
                <a:ea typeface="楷体" panose="02010609060101010101" pitchFamily="49" charset="-122"/>
                <a:cs typeface="Times New Roman" panose="02020603050405020304" pitchFamily="18" charset="0"/>
              </a:rPr>
              <a:t>v</a:t>
            </a:r>
            <a:r>
              <a:rPr lang="zh-CN" altLang="en-US" dirty="0">
                <a:ea typeface="楷体" panose="02010609060101010101" pitchFamily="49" charset="-122"/>
                <a:cs typeface="Times New Roman" panose="02020603050405020304" pitchFamily="18" charset="0"/>
              </a:rPr>
              <a:t>的最短路径吗？</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91</a:t>
            </a:fld>
            <a:endParaRPr lang="en-US" altLang="zh-CN"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组合 112"/>
          <p:cNvGrpSpPr/>
          <p:nvPr/>
        </p:nvGrpSpPr>
        <p:grpSpPr>
          <a:xfrm>
            <a:off x="214282" y="2300856"/>
            <a:ext cx="2671755" cy="2628342"/>
            <a:chOff x="214282" y="2300856"/>
            <a:chExt cx="2671755" cy="2628342"/>
          </a:xfrm>
        </p:grpSpPr>
        <p:sp>
          <p:nvSpPr>
            <p:cNvPr id="5" name="Text Box 134"/>
            <p:cNvSpPr txBox="1">
              <a:spLocks noChangeArrowheads="1"/>
            </p:cNvSpPr>
            <p:nvPr/>
          </p:nvSpPr>
          <p:spPr bwMode="auto">
            <a:xfrm>
              <a:off x="625443" y="2300856"/>
              <a:ext cx="2260594" cy="369332"/>
            </a:xfrm>
            <a:prstGeom prst="rect">
              <a:avLst/>
            </a:prstGeom>
            <a:noFill/>
            <a:ln w="9525">
              <a:noFill/>
              <a:miter lim="800000"/>
            </a:ln>
          </p:spPr>
          <p:txBody>
            <a:bodyPr wrap="square">
              <a:spAutoFit/>
            </a:bodyPr>
            <a:lstStyle/>
            <a:p>
              <a:pPr algn="l"/>
              <a:r>
                <a:rPr lang="en-US" altLang="zh-CN" sz="1800" dirty="0">
                  <a:solidFill>
                    <a:srgbClr val="0000FF"/>
                  </a:solidFill>
                  <a:ea typeface="宋体" panose="02010600030101010101" pitchFamily="2" charset="-122"/>
                  <a:cs typeface="Times New Roman" panose="02020603050405020304" pitchFamily="18" charset="0"/>
                </a:rPr>
                <a:t>0   </a:t>
              </a:r>
              <a:r>
                <a:rPr lang="en-US" altLang="zh-CN" sz="1800" dirty="0" smtClean="0">
                  <a:solidFill>
                    <a:srgbClr val="0000FF"/>
                  </a:solidFill>
                  <a:ea typeface="宋体" panose="02010600030101010101" pitchFamily="2" charset="-122"/>
                  <a:cs typeface="Times New Roman" panose="02020603050405020304" pitchFamily="18" charset="0"/>
                </a:rPr>
                <a:t> 1    </a:t>
              </a:r>
              <a:r>
                <a:rPr lang="en-US" altLang="zh-CN" sz="1800" dirty="0">
                  <a:solidFill>
                    <a:srgbClr val="0000FF"/>
                  </a:solidFill>
                  <a:ea typeface="宋体" panose="02010600030101010101" pitchFamily="2" charset="-122"/>
                  <a:cs typeface="Times New Roman" panose="02020603050405020304" pitchFamily="18" charset="0"/>
                </a:rPr>
                <a:t>2   </a:t>
              </a:r>
              <a:r>
                <a:rPr lang="en-US" altLang="zh-CN" sz="1800" dirty="0" smtClean="0">
                  <a:solidFill>
                    <a:srgbClr val="0000FF"/>
                  </a:solidFill>
                  <a:ea typeface="宋体" panose="02010600030101010101" pitchFamily="2" charset="-122"/>
                  <a:cs typeface="Times New Roman" panose="02020603050405020304" pitchFamily="18" charset="0"/>
                </a:rPr>
                <a:t>  </a:t>
              </a:r>
              <a:r>
                <a:rPr lang="en-US" altLang="zh-CN" sz="1800" dirty="0">
                  <a:solidFill>
                    <a:srgbClr val="0000FF"/>
                  </a:solidFill>
                  <a:ea typeface="宋体" panose="02010600030101010101" pitchFamily="2" charset="-122"/>
                  <a:cs typeface="Times New Roman" panose="02020603050405020304" pitchFamily="18" charset="0"/>
                </a:rPr>
                <a:t>3    4   </a:t>
              </a:r>
              <a:r>
                <a:rPr lang="en-US" altLang="zh-CN" sz="1800" dirty="0" smtClean="0">
                  <a:solidFill>
                    <a:srgbClr val="0000FF"/>
                  </a:solidFill>
                  <a:ea typeface="宋体" panose="02010600030101010101" pitchFamily="2" charset="-122"/>
                  <a:cs typeface="Times New Roman" panose="02020603050405020304" pitchFamily="18" charset="0"/>
                </a:rPr>
                <a:t> 5</a:t>
              </a:r>
              <a:endParaRPr lang="en-US" altLang="zh-CN" sz="1800" dirty="0">
                <a:solidFill>
                  <a:srgbClr val="0000FF"/>
                </a:solidFill>
                <a:ea typeface="宋体" panose="02010600030101010101" pitchFamily="2" charset="-122"/>
                <a:cs typeface="Times New Roman" panose="02020603050405020304" pitchFamily="18" charset="0"/>
              </a:endParaRPr>
            </a:p>
          </p:txBody>
        </p:sp>
        <p:sp>
          <p:nvSpPr>
            <p:cNvPr id="6" name="Text Box 135"/>
            <p:cNvSpPr txBox="1">
              <a:spLocks noChangeArrowheads="1"/>
            </p:cNvSpPr>
            <p:nvPr/>
          </p:nvSpPr>
          <p:spPr bwMode="auto">
            <a:xfrm>
              <a:off x="214282" y="2693998"/>
              <a:ext cx="433387" cy="2235200"/>
            </a:xfrm>
            <a:prstGeom prst="rect">
              <a:avLst/>
            </a:prstGeom>
            <a:noFill/>
            <a:ln w="9525">
              <a:noFill/>
              <a:miter lim="800000"/>
            </a:ln>
          </p:spPr>
          <p:txBody>
            <a:bodyPr>
              <a:spAutoFit/>
            </a:bodyPr>
            <a:lstStyle/>
            <a:p>
              <a:pPr algn="l">
                <a:lnSpc>
                  <a:spcPct val="130000"/>
                </a:lnSpc>
              </a:pPr>
              <a:r>
                <a:rPr lang="en-US" altLang="zh-CN" sz="1800" dirty="0">
                  <a:solidFill>
                    <a:srgbClr val="0000FF"/>
                  </a:solidFill>
                  <a:ea typeface="宋体" panose="02010600030101010101" pitchFamily="2" charset="-122"/>
                  <a:cs typeface="Times New Roman" panose="02020603050405020304" pitchFamily="18" charset="0"/>
                </a:rPr>
                <a:t>0   1    2    3    4   5</a:t>
              </a:r>
            </a:p>
          </p:txBody>
        </p:sp>
        <p:sp>
          <p:nvSpPr>
            <p:cNvPr id="7" name="Rectangle 33"/>
            <p:cNvSpPr>
              <a:spLocks noChangeArrowheads="1"/>
            </p:cNvSpPr>
            <p:nvPr/>
          </p:nvSpPr>
          <p:spPr bwMode="auto">
            <a:xfrm>
              <a:off x="600021" y="2741626"/>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8" name="Rectangle 43"/>
            <p:cNvSpPr>
              <a:spLocks noChangeArrowheads="1"/>
            </p:cNvSpPr>
            <p:nvPr/>
          </p:nvSpPr>
          <p:spPr bwMode="auto">
            <a:xfrm>
              <a:off x="600021" y="3100401"/>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9" name="Rectangle 53"/>
            <p:cNvSpPr>
              <a:spLocks noChangeArrowheads="1"/>
            </p:cNvSpPr>
            <p:nvPr/>
          </p:nvSpPr>
          <p:spPr bwMode="auto">
            <a:xfrm>
              <a:off x="600021" y="3460763"/>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0" name="Rectangle 63"/>
            <p:cNvSpPr>
              <a:spLocks noChangeArrowheads="1"/>
            </p:cNvSpPr>
            <p:nvPr/>
          </p:nvSpPr>
          <p:spPr bwMode="auto">
            <a:xfrm>
              <a:off x="600021" y="3821126"/>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1" name="Rectangle 73"/>
            <p:cNvSpPr>
              <a:spLocks noChangeArrowheads="1"/>
            </p:cNvSpPr>
            <p:nvPr/>
          </p:nvSpPr>
          <p:spPr bwMode="auto">
            <a:xfrm>
              <a:off x="600021" y="4181488"/>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2" name="Rectangle 83"/>
            <p:cNvSpPr>
              <a:spLocks noChangeArrowheads="1"/>
            </p:cNvSpPr>
            <p:nvPr/>
          </p:nvSpPr>
          <p:spPr bwMode="auto">
            <a:xfrm>
              <a:off x="600021" y="4541851"/>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3" name="Rectangle 33"/>
            <p:cNvSpPr>
              <a:spLocks noChangeArrowheads="1"/>
            </p:cNvSpPr>
            <p:nvPr/>
          </p:nvSpPr>
          <p:spPr bwMode="auto">
            <a:xfrm>
              <a:off x="958796" y="2741626"/>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4" name="Rectangle 43"/>
            <p:cNvSpPr>
              <a:spLocks noChangeArrowheads="1"/>
            </p:cNvSpPr>
            <p:nvPr/>
          </p:nvSpPr>
          <p:spPr bwMode="auto">
            <a:xfrm>
              <a:off x="958796" y="3100401"/>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5" name="Rectangle 53"/>
            <p:cNvSpPr>
              <a:spLocks noChangeArrowheads="1"/>
            </p:cNvSpPr>
            <p:nvPr/>
          </p:nvSpPr>
          <p:spPr bwMode="auto">
            <a:xfrm>
              <a:off x="958796" y="3460763"/>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6" name="Rectangle 63"/>
            <p:cNvSpPr>
              <a:spLocks noChangeArrowheads="1"/>
            </p:cNvSpPr>
            <p:nvPr/>
          </p:nvSpPr>
          <p:spPr bwMode="auto">
            <a:xfrm>
              <a:off x="958796" y="3821126"/>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7" name="Rectangle 73"/>
            <p:cNvSpPr>
              <a:spLocks noChangeArrowheads="1"/>
            </p:cNvSpPr>
            <p:nvPr/>
          </p:nvSpPr>
          <p:spPr bwMode="auto">
            <a:xfrm>
              <a:off x="958796" y="4181488"/>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8" name="Rectangle 83"/>
            <p:cNvSpPr>
              <a:spLocks noChangeArrowheads="1"/>
            </p:cNvSpPr>
            <p:nvPr/>
          </p:nvSpPr>
          <p:spPr bwMode="auto">
            <a:xfrm>
              <a:off x="958796" y="4541851"/>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19" name="Rectangle 33"/>
            <p:cNvSpPr>
              <a:spLocks noChangeArrowheads="1"/>
            </p:cNvSpPr>
            <p:nvPr/>
          </p:nvSpPr>
          <p:spPr bwMode="auto">
            <a:xfrm>
              <a:off x="1315986" y="2741626"/>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0" name="Rectangle 43"/>
            <p:cNvSpPr>
              <a:spLocks noChangeArrowheads="1"/>
            </p:cNvSpPr>
            <p:nvPr/>
          </p:nvSpPr>
          <p:spPr bwMode="auto">
            <a:xfrm>
              <a:off x="1315986" y="3100401"/>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1" name="Rectangle 53"/>
            <p:cNvSpPr>
              <a:spLocks noChangeArrowheads="1"/>
            </p:cNvSpPr>
            <p:nvPr/>
          </p:nvSpPr>
          <p:spPr bwMode="auto">
            <a:xfrm>
              <a:off x="1315986" y="3460763"/>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2" name="Rectangle 63"/>
            <p:cNvSpPr>
              <a:spLocks noChangeArrowheads="1"/>
            </p:cNvSpPr>
            <p:nvPr/>
          </p:nvSpPr>
          <p:spPr bwMode="auto">
            <a:xfrm>
              <a:off x="1315986" y="3821126"/>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3" name="Rectangle 73"/>
            <p:cNvSpPr>
              <a:spLocks noChangeArrowheads="1"/>
            </p:cNvSpPr>
            <p:nvPr/>
          </p:nvSpPr>
          <p:spPr bwMode="auto">
            <a:xfrm>
              <a:off x="1315986" y="4181488"/>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4" name="Rectangle 83"/>
            <p:cNvSpPr>
              <a:spLocks noChangeArrowheads="1"/>
            </p:cNvSpPr>
            <p:nvPr/>
          </p:nvSpPr>
          <p:spPr bwMode="auto">
            <a:xfrm>
              <a:off x="1315986" y="4541851"/>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5" name="Rectangle 33"/>
            <p:cNvSpPr>
              <a:spLocks noChangeArrowheads="1"/>
            </p:cNvSpPr>
            <p:nvPr/>
          </p:nvSpPr>
          <p:spPr bwMode="auto">
            <a:xfrm>
              <a:off x="1674761" y="2741626"/>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6" name="Rectangle 43"/>
            <p:cNvSpPr>
              <a:spLocks noChangeArrowheads="1"/>
            </p:cNvSpPr>
            <p:nvPr/>
          </p:nvSpPr>
          <p:spPr bwMode="auto">
            <a:xfrm>
              <a:off x="1674761" y="3100401"/>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7" name="Rectangle 53"/>
            <p:cNvSpPr>
              <a:spLocks noChangeArrowheads="1"/>
            </p:cNvSpPr>
            <p:nvPr/>
          </p:nvSpPr>
          <p:spPr bwMode="auto">
            <a:xfrm>
              <a:off x="1674761" y="3460763"/>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8" name="Rectangle 63"/>
            <p:cNvSpPr>
              <a:spLocks noChangeArrowheads="1"/>
            </p:cNvSpPr>
            <p:nvPr/>
          </p:nvSpPr>
          <p:spPr bwMode="auto">
            <a:xfrm>
              <a:off x="1674761" y="3821126"/>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29" name="Rectangle 73"/>
            <p:cNvSpPr>
              <a:spLocks noChangeArrowheads="1"/>
            </p:cNvSpPr>
            <p:nvPr/>
          </p:nvSpPr>
          <p:spPr bwMode="auto">
            <a:xfrm>
              <a:off x="1674761" y="4181488"/>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0" name="Rectangle 83"/>
            <p:cNvSpPr>
              <a:spLocks noChangeArrowheads="1"/>
            </p:cNvSpPr>
            <p:nvPr/>
          </p:nvSpPr>
          <p:spPr bwMode="auto">
            <a:xfrm>
              <a:off x="1674761" y="4541851"/>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1" name="Rectangle 33"/>
            <p:cNvSpPr>
              <a:spLocks noChangeArrowheads="1"/>
            </p:cNvSpPr>
            <p:nvPr/>
          </p:nvSpPr>
          <p:spPr bwMode="auto">
            <a:xfrm>
              <a:off x="2030366" y="2741626"/>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2" name="Rectangle 43"/>
            <p:cNvSpPr>
              <a:spLocks noChangeArrowheads="1"/>
            </p:cNvSpPr>
            <p:nvPr/>
          </p:nvSpPr>
          <p:spPr bwMode="auto">
            <a:xfrm>
              <a:off x="2030366" y="3100401"/>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3" name="Rectangle 53"/>
            <p:cNvSpPr>
              <a:spLocks noChangeArrowheads="1"/>
            </p:cNvSpPr>
            <p:nvPr/>
          </p:nvSpPr>
          <p:spPr bwMode="auto">
            <a:xfrm>
              <a:off x="2030366" y="3460763"/>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4" name="Rectangle 63"/>
            <p:cNvSpPr>
              <a:spLocks noChangeArrowheads="1"/>
            </p:cNvSpPr>
            <p:nvPr/>
          </p:nvSpPr>
          <p:spPr bwMode="auto">
            <a:xfrm>
              <a:off x="2030366" y="3821126"/>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5" name="Rectangle 73"/>
            <p:cNvSpPr>
              <a:spLocks noChangeArrowheads="1"/>
            </p:cNvSpPr>
            <p:nvPr/>
          </p:nvSpPr>
          <p:spPr bwMode="auto">
            <a:xfrm>
              <a:off x="2030366" y="4181488"/>
              <a:ext cx="358775" cy="358775"/>
            </a:xfrm>
            <a:prstGeom prst="rect">
              <a:avLst/>
            </a:prstGeom>
          </p:spPr>
          <p:style>
            <a:lnRef idx="2">
              <a:schemeClr val="accent6"/>
            </a:lnRef>
            <a:fillRef idx="1">
              <a:schemeClr val="lt1"/>
            </a:fillRef>
            <a:effectRef idx="0">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6" name="Rectangle 83"/>
            <p:cNvSpPr>
              <a:spLocks noChangeArrowheads="1"/>
            </p:cNvSpPr>
            <p:nvPr/>
          </p:nvSpPr>
          <p:spPr bwMode="auto">
            <a:xfrm>
              <a:off x="2030366" y="4541851"/>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7" name="Rectangle 33"/>
            <p:cNvSpPr>
              <a:spLocks noChangeArrowheads="1"/>
            </p:cNvSpPr>
            <p:nvPr/>
          </p:nvSpPr>
          <p:spPr bwMode="auto">
            <a:xfrm>
              <a:off x="2389141" y="2741626"/>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8" name="Rectangle 43"/>
            <p:cNvSpPr>
              <a:spLocks noChangeArrowheads="1"/>
            </p:cNvSpPr>
            <p:nvPr/>
          </p:nvSpPr>
          <p:spPr bwMode="auto">
            <a:xfrm>
              <a:off x="2389141" y="3100401"/>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39" name="Rectangle 53"/>
            <p:cNvSpPr>
              <a:spLocks noChangeArrowheads="1"/>
            </p:cNvSpPr>
            <p:nvPr/>
          </p:nvSpPr>
          <p:spPr bwMode="auto">
            <a:xfrm>
              <a:off x="2389141" y="3460763"/>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40" name="Rectangle 63"/>
            <p:cNvSpPr>
              <a:spLocks noChangeArrowheads="1"/>
            </p:cNvSpPr>
            <p:nvPr/>
          </p:nvSpPr>
          <p:spPr bwMode="auto">
            <a:xfrm>
              <a:off x="2389141" y="3821126"/>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41" name="Rectangle 73"/>
            <p:cNvSpPr>
              <a:spLocks noChangeArrowheads="1"/>
            </p:cNvSpPr>
            <p:nvPr/>
          </p:nvSpPr>
          <p:spPr bwMode="auto">
            <a:xfrm>
              <a:off x="2389141" y="4181488"/>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42" name="Rectangle 83"/>
            <p:cNvSpPr>
              <a:spLocks noChangeArrowheads="1"/>
            </p:cNvSpPr>
            <p:nvPr/>
          </p:nvSpPr>
          <p:spPr bwMode="auto">
            <a:xfrm>
              <a:off x="2389141" y="4541851"/>
              <a:ext cx="358775" cy="358775"/>
            </a:xfrm>
            <a:prstGeom prst="rect">
              <a:avLst/>
            </a:prstGeom>
          </p:spPr>
          <p:style>
            <a:lnRef idx="1">
              <a:schemeClr val="accent6"/>
            </a:lnRef>
            <a:fillRef idx="2">
              <a:schemeClr val="accent6"/>
            </a:fillRef>
            <a:effectRef idx="1">
              <a:schemeClr val="accent6"/>
            </a:effectRef>
            <a:fontRef idx="minor">
              <a:schemeClr val="dk1"/>
            </a:fontRef>
          </p:style>
          <p:txBody>
            <a:bodyPr wrap="none" anchor="ctr"/>
            <a:lstStyle/>
            <a:p>
              <a:pPr algn="l"/>
              <a:endParaRPr lang="zh-CN" altLang="zh-CN" sz="1800" b="0">
                <a:solidFill>
                  <a:schemeClr val="tx1"/>
                </a:solidFill>
                <a:latin typeface="Arial" panose="020B0604020202020204" pitchFamily="34" charset="0"/>
                <a:ea typeface="宋体" panose="02010600030101010101" pitchFamily="2" charset="-122"/>
              </a:endParaRPr>
            </a:p>
          </p:txBody>
        </p:sp>
        <p:sp>
          <p:nvSpPr>
            <p:cNvPr id="43" name="Text Box 184"/>
            <p:cNvSpPr txBox="1">
              <a:spLocks noChangeArrowheads="1"/>
            </p:cNvSpPr>
            <p:nvPr/>
          </p:nvSpPr>
          <p:spPr bwMode="auto">
            <a:xfrm>
              <a:off x="1001663" y="3122623"/>
              <a:ext cx="287338" cy="304800"/>
            </a:xfrm>
            <a:prstGeom prst="rect">
              <a:avLst/>
            </a:prstGeom>
            <a:solidFill>
              <a:schemeClr val="bg1"/>
            </a:solidFill>
            <a:ln w="38100" algn="ctr">
              <a:noFill/>
              <a:miter lim="800000"/>
            </a:ln>
            <a:effectLst/>
          </p:spPr>
          <p:txBody>
            <a:bodyPr lIns="0" tIns="0" rIns="0" bIns="0">
              <a:spAutoFit/>
            </a:bodyPr>
            <a:lstStyle/>
            <a:p>
              <a:pPr>
                <a:spcBef>
                  <a:spcPct val="50000"/>
                </a:spcBef>
              </a:pPr>
              <a:r>
                <a:rPr lang="en-US" altLang="zh-CN" sz="2000" dirty="0" smtClean="0">
                  <a:solidFill>
                    <a:srgbClr val="FF0000"/>
                  </a:solidFill>
                  <a:latin typeface="楷体_GB2312" pitchFamily="49" charset="-122"/>
                </a:rPr>
                <a:t>●</a:t>
              </a:r>
              <a:endParaRPr lang="en-US" altLang="zh-CN" sz="2000" dirty="0">
                <a:solidFill>
                  <a:srgbClr val="FF0000"/>
                </a:solidFill>
                <a:latin typeface="楷体_GB2312" pitchFamily="49" charset="-122"/>
              </a:endParaRPr>
            </a:p>
          </p:txBody>
        </p:sp>
        <p:sp>
          <p:nvSpPr>
            <p:cNvPr id="44" name="Text Box 184"/>
            <p:cNvSpPr txBox="1">
              <a:spLocks noChangeArrowheads="1"/>
            </p:cNvSpPr>
            <p:nvPr/>
          </p:nvSpPr>
          <p:spPr bwMode="auto">
            <a:xfrm>
              <a:off x="2065295" y="4197376"/>
              <a:ext cx="287338" cy="304800"/>
            </a:xfrm>
            <a:prstGeom prst="rect">
              <a:avLst/>
            </a:prstGeom>
            <a:solidFill>
              <a:schemeClr val="bg1"/>
            </a:solidFill>
            <a:ln w="38100" algn="ctr">
              <a:noFill/>
              <a:miter lim="800000"/>
            </a:ln>
            <a:effectLst/>
          </p:spPr>
          <p:txBody>
            <a:bodyPr lIns="0" tIns="0" rIns="0" bIns="0">
              <a:spAutoFit/>
            </a:bodyPr>
            <a:lstStyle/>
            <a:p>
              <a:pPr>
                <a:spcBef>
                  <a:spcPct val="50000"/>
                </a:spcBef>
              </a:pPr>
              <a:r>
                <a:rPr lang="en-US" altLang="zh-CN" sz="2000" dirty="0" smtClean="0">
                  <a:solidFill>
                    <a:srgbClr val="FF0000"/>
                  </a:solidFill>
                  <a:latin typeface="楷体_GB2312" pitchFamily="49" charset="-122"/>
                </a:rPr>
                <a:t>●</a:t>
              </a:r>
              <a:endParaRPr lang="en-US" altLang="zh-CN" sz="2000" dirty="0">
                <a:solidFill>
                  <a:srgbClr val="FF0000"/>
                </a:solidFill>
                <a:latin typeface="楷体_GB2312" pitchFamily="49" charset="-122"/>
              </a:endParaRPr>
            </a:p>
          </p:txBody>
        </p:sp>
      </p:grpSp>
      <p:grpSp>
        <p:nvGrpSpPr>
          <p:cNvPr id="120" name="组合 119"/>
          <p:cNvGrpSpPr/>
          <p:nvPr/>
        </p:nvGrpSpPr>
        <p:grpSpPr>
          <a:xfrm>
            <a:off x="4357686" y="2038641"/>
            <a:ext cx="3786214" cy="3962127"/>
            <a:chOff x="4357686" y="2038641"/>
            <a:chExt cx="3786214" cy="3962127"/>
          </a:xfrm>
        </p:grpSpPr>
        <p:sp>
          <p:nvSpPr>
            <p:cNvPr id="64" name="矩形 63"/>
            <p:cNvSpPr/>
            <p:nvPr/>
          </p:nvSpPr>
          <p:spPr bwMode="auto">
            <a:xfrm>
              <a:off x="5168904" y="2038641"/>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p>
          </p:txBody>
        </p:sp>
        <p:sp>
          <p:nvSpPr>
            <p:cNvPr id="65" name="TextBox 64"/>
            <p:cNvSpPr txBox="1"/>
            <p:nvPr/>
          </p:nvSpPr>
          <p:spPr>
            <a:xfrm>
              <a:off x="4357686" y="2206917"/>
              <a:ext cx="714380" cy="307777"/>
            </a:xfrm>
            <a:prstGeom prst="rect">
              <a:avLst/>
            </a:prstGeom>
            <a:noFill/>
          </p:spPr>
          <p:txBody>
            <a:bodyPr wrap="square" lIns="0" tIns="0" rIns="0" bIns="0" rtlCol="0">
              <a:spAutoFit/>
            </a:bodyPr>
            <a:lstStyle/>
            <a:p>
              <a:r>
                <a:rPr lang="en-US" altLang="zh-CN" sz="2000" smtClean="0"/>
                <a:t>(0,0</a:t>
              </a:r>
              <a:r>
                <a:rPr lang="en-US" altLang="zh-CN" sz="2000" dirty="0" smtClean="0"/>
                <a:t>)</a:t>
              </a:r>
              <a:endParaRPr lang="zh-CN" altLang="en-US" sz="2000" dirty="0"/>
            </a:p>
          </p:txBody>
        </p:sp>
        <p:sp>
          <p:nvSpPr>
            <p:cNvPr id="80" name="矩形 79"/>
            <p:cNvSpPr/>
            <p:nvPr/>
          </p:nvSpPr>
          <p:spPr bwMode="auto">
            <a:xfrm>
              <a:off x="5929322" y="3538839"/>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(1,2</a:t>
              </a:r>
              <a:r>
                <a:rPr lang="en-US" altLang="zh-CN"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1" name="矩形 80"/>
            <p:cNvSpPr/>
            <p:nvPr/>
          </p:nvSpPr>
          <p:spPr bwMode="auto">
            <a:xfrm>
              <a:off x="6500826" y="3538839"/>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4" name="矩形 83"/>
            <p:cNvSpPr/>
            <p:nvPr/>
          </p:nvSpPr>
          <p:spPr bwMode="auto">
            <a:xfrm>
              <a:off x="7143768" y="3538839"/>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(2,1</a:t>
              </a:r>
              <a:r>
                <a:rPr lang="en-US" altLang="zh-CN"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85" name="矩形 84"/>
            <p:cNvSpPr/>
            <p:nvPr/>
          </p:nvSpPr>
          <p:spPr bwMode="auto">
            <a:xfrm>
              <a:off x="7715272" y="3538839"/>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86" name="直接箭头连接符 85"/>
            <p:cNvCxnSpPr/>
            <p:nvPr/>
          </p:nvCxnSpPr>
          <p:spPr>
            <a:xfrm>
              <a:off x="6715140" y="3719815"/>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89" name="矩形 88"/>
            <p:cNvSpPr/>
            <p:nvPr/>
          </p:nvSpPr>
          <p:spPr bwMode="auto">
            <a:xfrm>
              <a:off x="5168904" y="3395963"/>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90" name="TextBox 89"/>
            <p:cNvSpPr txBox="1"/>
            <p:nvPr/>
          </p:nvSpPr>
          <p:spPr>
            <a:xfrm>
              <a:off x="4357686" y="3564239"/>
              <a:ext cx="714380" cy="307777"/>
            </a:xfrm>
            <a:prstGeom prst="rect">
              <a:avLst/>
            </a:prstGeom>
            <a:noFill/>
          </p:spPr>
          <p:txBody>
            <a:bodyPr wrap="square" lIns="0" tIns="0" rIns="0" bIns="0" rtlCol="0">
              <a:spAutoFit/>
            </a:bodyPr>
            <a:lstStyle/>
            <a:p>
              <a:r>
                <a:rPr lang="en-US" altLang="zh-CN" sz="2000" smtClean="0"/>
                <a:t>(1,1</a:t>
              </a:r>
              <a:r>
                <a:rPr lang="en-US" altLang="zh-CN" sz="2000" dirty="0" smtClean="0"/>
                <a:t>)</a:t>
              </a:r>
              <a:endParaRPr lang="zh-CN" altLang="en-US" sz="2000" dirty="0"/>
            </a:p>
          </p:txBody>
        </p:sp>
        <p:cxnSp>
          <p:nvCxnSpPr>
            <p:cNvPr id="91" name="直接箭头连接符 90"/>
            <p:cNvCxnSpPr/>
            <p:nvPr/>
          </p:nvCxnSpPr>
          <p:spPr>
            <a:xfrm>
              <a:off x="5357818" y="3732515"/>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2" name="矩形 91"/>
            <p:cNvSpPr/>
            <p:nvPr/>
          </p:nvSpPr>
          <p:spPr bwMode="auto">
            <a:xfrm>
              <a:off x="5929322" y="4181781"/>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(1,1</a:t>
              </a:r>
              <a:r>
                <a:rPr lang="en-US" altLang="zh-CN"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3" name="矩形 92"/>
            <p:cNvSpPr/>
            <p:nvPr/>
          </p:nvSpPr>
          <p:spPr bwMode="auto">
            <a:xfrm>
              <a:off x="6500826" y="4181781"/>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4" name="矩形 93"/>
            <p:cNvSpPr/>
            <p:nvPr/>
          </p:nvSpPr>
          <p:spPr bwMode="auto">
            <a:xfrm>
              <a:off x="7143768" y="4181781"/>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(1,3</a:t>
              </a:r>
              <a:r>
                <a:rPr lang="en-US" altLang="zh-CN"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95" name="矩形 94"/>
            <p:cNvSpPr/>
            <p:nvPr/>
          </p:nvSpPr>
          <p:spPr bwMode="auto">
            <a:xfrm>
              <a:off x="7715272" y="4181781"/>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96" name="直接箭头连接符 95"/>
            <p:cNvCxnSpPr/>
            <p:nvPr/>
          </p:nvCxnSpPr>
          <p:spPr>
            <a:xfrm>
              <a:off x="6715140" y="4362757"/>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98" name="矩形 97"/>
            <p:cNvSpPr/>
            <p:nvPr/>
          </p:nvSpPr>
          <p:spPr bwMode="auto">
            <a:xfrm>
              <a:off x="5168904" y="4038905"/>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99" name="TextBox 98"/>
            <p:cNvSpPr txBox="1"/>
            <p:nvPr/>
          </p:nvSpPr>
          <p:spPr>
            <a:xfrm>
              <a:off x="4357686" y="4207181"/>
              <a:ext cx="714380" cy="307777"/>
            </a:xfrm>
            <a:prstGeom prst="rect">
              <a:avLst/>
            </a:prstGeom>
            <a:noFill/>
          </p:spPr>
          <p:txBody>
            <a:bodyPr wrap="square" lIns="0" tIns="0" rIns="0" bIns="0" rtlCol="0">
              <a:spAutoFit/>
            </a:bodyPr>
            <a:lstStyle/>
            <a:p>
              <a:r>
                <a:rPr lang="en-US" altLang="zh-CN" sz="2000" smtClean="0"/>
                <a:t>(1,2</a:t>
              </a:r>
              <a:r>
                <a:rPr lang="en-US" altLang="zh-CN" sz="2000" dirty="0" smtClean="0"/>
                <a:t>)</a:t>
              </a:r>
              <a:endParaRPr lang="zh-CN" altLang="en-US" sz="2000" dirty="0"/>
            </a:p>
          </p:txBody>
        </p:sp>
        <p:cxnSp>
          <p:nvCxnSpPr>
            <p:cNvPr id="100" name="直接箭头连接符 99"/>
            <p:cNvCxnSpPr/>
            <p:nvPr/>
          </p:nvCxnSpPr>
          <p:spPr>
            <a:xfrm>
              <a:off x="5357818" y="4375457"/>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bwMode="auto">
            <a:xfrm>
              <a:off x="5929322" y="4824723"/>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(1,2</a:t>
              </a:r>
              <a:r>
                <a:rPr lang="en-US" altLang="zh-CN"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04" name="矩形 103"/>
            <p:cNvSpPr/>
            <p:nvPr/>
          </p:nvSpPr>
          <p:spPr bwMode="auto">
            <a:xfrm>
              <a:off x="6500826" y="4824723"/>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07" name="矩形 106"/>
            <p:cNvSpPr/>
            <p:nvPr/>
          </p:nvSpPr>
          <p:spPr bwMode="auto">
            <a:xfrm>
              <a:off x="5168904" y="4681847"/>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108" name="TextBox 107"/>
            <p:cNvSpPr txBox="1"/>
            <p:nvPr/>
          </p:nvSpPr>
          <p:spPr>
            <a:xfrm>
              <a:off x="4357686" y="4850123"/>
              <a:ext cx="714380" cy="307777"/>
            </a:xfrm>
            <a:prstGeom prst="rect">
              <a:avLst/>
            </a:prstGeom>
            <a:noFill/>
          </p:spPr>
          <p:txBody>
            <a:bodyPr wrap="square" lIns="0" tIns="0" rIns="0" bIns="0" rtlCol="0">
              <a:spAutoFit/>
            </a:bodyPr>
            <a:lstStyle/>
            <a:p>
              <a:r>
                <a:rPr lang="en-US" altLang="zh-CN" sz="2000" smtClean="0"/>
                <a:t>(1,3</a:t>
              </a:r>
              <a:r>
                <a:rPr lang="en-US" altLang="zh-CN" sz="2000" dirty="0" smtClean="0"/>
                <a:t>)</a:t>
              </a:r>
              <a:endParaRPr lang="zh-CN" altLang="en-US" sz="2000" dirty="0"/>
            </a:p>
          </p:txBody>
        </p:sp>
        <p:cxnSp>
          <p:nvCxnSpPr>
            <p:cNvPr id="109" name="直接箭头连接符 108"/>
            <p:cNvCxnSpPr/>
            <p:nvPr/>
          </p:nvCxnSpPr>
          <p:spPr>
            <a:xfrm>
              <a:off x="5357818" y="5018399"/>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5286380" y="2824459"/>
              <a:ext cx="1285884" cy="461665"/>
            </a:xfrm>
            <a:prstGeom prst="rect">
              <a:avLst/>
            </a:prstGeom>
            <a:noFill/>
          </p:spPr>
          <p:txBody>
            <a:bodyPr wrap="square" rtlCol="0">
              <a:spAutoFit/>
            </a:bodyPr>
            <a:lstStyle/>
            <a:p>
              <a:r>
                <a:rPr lang="zh-CN" altLang="en-US" dirty="0" smtClean="0">
                  <a:sym typeface="Symbol" panose="05050102010706020507"/>
                </a:rPr>
                <a:t></a:t>
              </a:r>
              <a:endParaRPr lang="zh-CN" altLang="en-US" dirty="0"/>
            </a:p>
          </p:txBody>
        </p:sp>
        <p:sp>
          <p:nvSpPr>
            <p:cNvPr id="111" name="TextBox 110"/>
            <p:cNvSpPr txBox="1"/>
            <p:nvPr/>
          </p:nvSpPr>
          <p:spPr>
            <a:xfrm>
              <a:off x="5429256" y="5539103"/>
              <a:ext cx="1285884" cy="461665"/>
            </a:xfrm>
            <a:prstGeom prst="rect">
              <a:avLst/>
            </a:prstGeom>
            <a:noFill/>
          </p:spPr>
          <p:txBody>
            <a:bodyPr wrap="square" rtlCol="0">
              <a:spAutoFit/>
            </a:bodyPr>
            <a:lstStyle/>
            <a:p>
              <a:r>
                <a:rPr lang="zh-CN" altLang="en-US" dirty="0" smtClean="0">
                  <a:sym typeface="Symbol" panose="05050102010706020507"/>
                </a:rPr>
                <a:t></a:t>
              </a:r>
              <a:endParaRPr lang="zh-CN" altLang="en-US" dirty="0"/>
            </a:p>
          </p:txBody>
        </p:sp>
      </p:grpSp>
      <p:sp>
        <p:nvSpPr>
          <p:cNvPr id="112" name="TextBox 111"/>
          <p:cNvSpPr txBox="1"/>
          <p:nvPr/>
        </p:nvSpPr>
        <p:spPr>
          <a:xfrm>
            <a:off x="571472" y="1142984"/>
            <a:ext cx="3714776" cy="461665"/>
          </a:xfrm>
          <a:prstGeom prst="rect">
            <a:avLst/>
          </a:prstGeom>
          <a:noFill/>
        </p:spPr>
        <p:txBody>
          <a:bodyPr wrap="square" rtlCol="0">
            <a:spAutoFit/>
          </a:bodyPr>
          <a:lstStyle/>
          <a:p>
            <a:pPr algn="l"/>
            <a:r>
              <a:rPr lang="zh-CN" altLang="en-US" dirty="0" smtClean="0">
                <a:latin typeface="楷体" panose="02010609060101010101" pitchFamily="49" charset="-122"/>
                <a:ea typeface="楷体" panose="02010609060101010101" pitchFamily="49" charset="-122"/>
              </a:rPr>
              <a:t>创建迷宫问题的邻接表：</a:t>
            </a:r>
            <a:endParaRPr lang="zh-CN" altLang="en-US" dirty="0">
              <a:latin typeface="楷体" panose="02010609060101010101" pitchFamily="49" charset="-122"/>
              <a:ea typeface="楷体" panose="02010609060101010101" pitchFamily="49" charset="-122"/>
            </a:endParaRPr>
          </a:p>
        </p:txBody>
      </p:sp>
      <p:cxnSp>
        <p:nvCxnSpPr>
          <p:cNvPr id="116" name="直接箭头连接符 115"/>
          <p:cNvCxnSpPr/>
          <p:nvPr/>
        </p:nvCxnSpPr>
        <p:spPr>
          <a:xfrm rot="10800000">
            <a:off x="1170732" y="3319464"/>
            <a:ext cx="3174254" cy="398665"/>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117" name="右箭头 116"/>
          <p:cNvSpPr/>
          <p:nvPr/>
        </p:nvSpPr>
        <p:spPr>
          <a:xfrm>
            <a:off x="3000364" y="3857628"/>
            <a:ext cx="785818" cy="28575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4" name="Text Box 16"/>
          <p:cNvSpPr txBox="1">
            <a:spLocks noChangeArrowheads="1"/>
          </p:cNvSpPr>
          <p:nvPr/>
        </p:nvSpPr>
        <p:spPr bwMode="auto">
          <a:xfrm>
            <a:off x="428596" y="428604"/>
            <a:ext cx="4429156" cy="461665"/>
          </a:xfrm>
          <a:prstGeom prst="rect">
            <a:avLst/>
          </a:prstGeom>
          <a:ln>
            <a:tailEnd type="none" w="med" len="lg"/>
          </a:ln>
        </p:spPr>
        <p:style>
          <a:lnRef idx="1">
            <a:schemeClr val="accent1"/>
          </a:lnRef>
          <a:fillRef idx="3">
            <a:schemeClr val="accent1"/>
          </a:fillRef>
          <a:effectRef idx="2">
            <a:schemeClr val="accent1"/>
          </a:effectRef>
          <a:fontRef idx="minor">
            <a:schemeClr val="lt1"/>
          </a:fontRef>
        </p:style>
        <p:txBody>
          <a:bodyPr wrap="square">
            <a:spAutoFit/>
          </a:bodyPr>
          <a:lstStyle/>
          <a:p>
            <a:pPr>
              <a:spcBef>
                <a:spcPct val="50000"/>
              </a:spcBef>
            </a:pPr>
            <a:r>
              <a:rPr lang="en-US" altLang="zh-CN">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pitchFamily="2" charset="2"/>
              </a:rPr>
              <a:t> </a:t>
            </a:r>
            <a:r>
              <a:rPr lang="en-US" smtClean="0">
                <a:latin typeface="Times New Roman" panose="02020603050405020304" pitchFamily="18" charset="0"/>
                <a:ea typeface="黑体" panose="02010609060101010101" pitchFamily="49" charset="-122"/>
                <a:cs typeface="Times New Roman" panose="02020603050405020304" pitchFamily="18" charset="0"/>
              </a:rPr>
              <a:t>3. </a:t>
            </a:r>
            <a:r>
              <a:rPr lang="zh-CN" altLang="en-US" smtClean="0">
                <a:latin typeface="Times New Roman" panose="02020603050405020304" pitchFamily="18" charset="0"/>
                <a:ea typeface="黑体" panose="02010609060101010101" pitchFamily="49" charset="-122"/>
                <a:cs typeface="Times New Roman" panose="02020603050405020304" pitchFamily="18" charset="0"/>
              </a:rPr>
              <a:t>图遍历方法求解迷宫问题</a:t>
            </a: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92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childTnLst>
                          </p:cTn>
                        </p:par>
                        <p:par>
                          <p:cTn id="17" fill="hold">
                            <p:stCondLst>
                              <p:cond delay="0"/>
                            </p:stCondLst>
                            <p:childTnLst>
                              <p:par>
                                <p:cTn id="18" presetID="26" presetClass="emph" presetSubtype="0" fill="hold" nodeType="afterEffect">
                                  <p:stCondLst>
                                    <p:cond delay="0"/>
                                  </p:stCondLst>
                                  <p:childTnLst>
                                    <p:animEffect transition="out" filter="fade">
                                      <p:cBhvr>
                                        <p:cTn id="19" dur="500" tmFilter="0, 0; .2, .5; .8, .5; 1, 0"/>
                                        <p:tgtEl>
                                          <p:spTgt spid="116"/>
                                        </p:tgtEl>
                                      </p:cBhvr>
                                    </p:animEffect>
                                    <p:animScale>
                                      <p:cBhvr>
                                        <p:cTn id="20" dur="250" autoRev="1" fill="hold"/>
                                        <p:tgtEl>
                                          <p:spTgt spid="1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2571736" y="676801"/>
            <a:ext cx="3786214" cy="642942"/>
            <a:chOff x="2071670" y="500042"/>
            <a:chExt cx="3786214" cy="642942"/>
          </a:xfrm>
        </p:grpSpPr>
        <p:sp>
          <p:nvSpPr>
            <p:cNvPr id="10" name="矩形 9"/>
            <p:cNvSpPr/>
            <p:nvPr/>
          </p:nvSpPr>
          <p:spPr bwMode="auto">
            <a:xfrm>
              <a:off x="3643306" y="64291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(1,2</a:t>
              </a:r>
              <a:r>
                <a:rPr lang="en-US" altLang="zh-CN"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1" name="矩形 10"/>
            <p:cNvSpPr/>
            <p:nvPr/>
          </p:nvSpPr>
          <p:spPr bwMode="auto">
            <a:xfrm>
              <a:off x="4214810" y="64291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2" name="矩形 11"/>
            <p:cNvSpPr/>
            <p:nvPr/>
          </p:nvSpPr>
          <p:spPr bwMode="auto">
            <a:xfrm>
              <a:off x="4857752" y="642918"/>
              <a:ext cx="571504"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zh-CN" sz="2000" smtClean="0">
                  <a:solidFill>
                    <a:srgbClr val="0000FF"/>
                  </a:solidFill>
                  <a:latin typeface="Times New Roman" panose="02020603050405020304" pitchFamily="18" charset="0"/>
                  <a:cs typeface="Times New Roman" panose="02020603050405020304" pitchFamily="18" charset="0"/>
                </a:rPr>
                <a:t>(2,1</a:t>
              </a:r>
              <a:r>
                <a:rPr lang="en-US" altLang="zh-CN"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sp>
          <p:nvSpPr>
            <p:cNvPr id="13" name="矩形 12"/>
            <p:cNvSpPr/>
            <p:nvPr/>
          </p:nvSpPr>
          <p:spPr bwMode="auto">
            <a:xfrm>
              <a:off x="5429256" y="642918"/>
              <a:ext cx="428628" cy="357190"/>
            </a:xfrm>
            <a:prstGeom prst="rect">
              <a:avLst/>
            </a:prstGeom>
            <a:ln>
              <a:headEnd type="stealth" w="med" len="lg"/>
              <a:tailEnd type="none" w="med" len="med"/>
            </a:ln>
          </p:spPr>
          <p:style>
            <a:lnRef idx="1">
              <a:schemeClr val="accent1"/>
            </a:lnRef>
            <a:fillRef idx="2">
              <a:schemeClr val="accent1"/>
            </a:fillRef>
            <a:effectRef idx="1">
              <a:schemeClr val="accent1"/>
            </a:effectRef>
            <a:fontRef idx="minor">
              <a:schemeClr val="dk1"/>
            </a:fontRef>
          </p:style>
          <p:txBody>
            <a:bodyPr wrap="none" rtlCol="0" anchor="ctr"/>
            <a:lstStyle/>
            <a:p>
              <a:r>
                <a:rPr lang="zh-CN" altLang="en-US" sz="2000" dirty="0" smtClean="0">
                  <a:solidFill>
                    <a:srgbClr val="0000FF"/>
                  </a:solidFill>
                  <a:latin typeface="Times New Roman" panose="02020603050405020304" pitchFamily="18" charset="0"/>
                  <a:cs typeface="Times New Roman" panose="02020603050405020304" pitchFamily="18" charset="0"/>
                </a:rPr>
                <a:t>∧</a:t>
              </a:r>
              <a:endParaRPr lang="zh-CN" altLang="en-US" sz="2000" dirty="0">
                <a:solidFill>
                  <a:srgbClr val="0000FF"/>
                </a:solidFill>
                <a:latin typeface="Times New Roman" panose="02020603050405020304" pitchFamily="18" charset="0"/>
                <a:cs typeface="Times New Roman" panose="02020603050405020304" pitchFamily="18" charset="0"/>
              </a:endParaRPr>
            </a:p>
          </p:txBody>
        </p:sp>
        <p:cxnSp>
          <p:nvCxnSpPr>
            <p:cNvPr id="14" name="直接箭头连接符 13"/>
            <p:cNvCxnSpPr/>
            <p:nvPr/>
          </p:nvCxnSpPr>
          <p:spPr>
            <a:xfrm>
              <a:off x="4429124" y="823894"/>
              <a:ext cx="428628"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6" name="矩形 15"/>
            <p:cNvSpPr/>
            <p:nvPr/>
          </p:nvSpPr>
          <p:spPr bwMode="auto">
            <a:xfrm>
              <a:off x="2882888" y="500042"/>
              <a:ext cx="428628" cy="642942"/>
            </a:xfrm>
            <a:prstGeom prst="rect">
              <a:avLst/>
            </a:prstGeom>
            <a:ln>
              <a:headEnd type="stealth" w="med" len="lg"/>
              <a:tailEnd type="none" w="med" len="med"/>
            </a:ln>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lang="zh-CN" altLang="en-US" sz="2000" baseline="-25000" dirty="0"/>
            </a:p>
          </p:txBody>
        </p:sp>
        <p:sp>
          <p:nvSpPr>
            <p:cNvPr id="17" name="TextBox 16"/>
            <p:cNvSpPr txBox="1"/>
            <p:nvPr/>
          </p:nvSpPr>
          <p:spPr>
            <a:xfrm>
              <a:off x="2071670" y="692331"/>
              <a:ext cx="714380" cy="307777"/>
            </a:xfrm>
            <a:prstGeom prst="rect">
              <a:avLst/>
            </a:prstGeom>
            <a:noFill/>
          </p:spPr>
          <p:txBody>
            <a:bodyPr wrap="square" lIns="0" tIns="0" rIns="0" bIns="0" rtlCol="0">
              <a:spAutoFit/>
            </a:bodyPr>
            <a:lstStyle/>
            <a:p>
              <a:r>
                <a:rPr lang="en-US" altLang="zh-CN" sz="2000" smtClean="0"/>
                <a:t>(1,1</a:t>
              </a:r>
              <a:r>
                <a:rPr lang="en-US" altLang="zh-CN" sz="2000" dirty="0" smtClean="0"/>
                <a:t>)</a:t>
              </a:r>
              <a:endParaRPr lang="zh-CN" altLang="en-US" sz="2000" dirty="0"/>
            </a:p>
          </p:txBody>
        </p:sp>
        <p:cxnSp>
          <p:nvCxnSpPr>
            <p:cNvPr id="18" name="直接箭头连接符 17"/>
            <p:cNvCxnSpPr/>
            <p:nvPr/>
          </p:nvCxnSpPr>
          <p:spPr>
            <a:xfrm>
              <a:off x="3071802" y="836594"/>
              <a:ext cx="571504"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2714612" y="4177263"/>
            <a:ext cx="4643470" cy="132343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l"/>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adjlist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M+2</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N+2</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AdjGraph</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迷宫图的邻接表类型</a:t>
            </a:r>
            <a:r>
              <a:rPr lang="en-US" altLang="zh-CN" sz="2000" dirty="0" smtClean="0">
                <a:solidFill>
                  <a:srgbClr val="00B0F0"/>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000" dirty="0">
              <a:solidFill>
                <a:srgbClr val="00B0F0"/>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5" name="组合 44"/>
          <p:cNvGrpSpPr/>
          <p:nvPr/>
        </p:nvGrpSpPr>
        <p:grpSpPr>
          <a:xfrm>
            <a:off x="5143504" y="1248305"/>
            <a:ext cx="3571900" cy="2395009"/>
            <a:chOff x="4643438" y="1071546"/>
            <a:chExt cx="3571900" cy="2395009"/>
          </a:xfrm>
        </p:grpSpPr>
        <p:sp>
          <p:nvSpPr>
            <p:cNvPr id="36" name="TextBox 35"/>
            <p:cNvSpPr txBox="1"/>
            <p:nvPr/>
          </p:nvSpPr>
          <p:spPr>
            <a:xfrm>
              <a:off x="4643438" y="2143116"/>
              <a:ext cx="3571900"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ANode</a:t>
              </a:r>
              <a:endPar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 j</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nextarc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42" name="直接箭头连接符 41"/>
            <p:cNvCxnSpPr>
              <a:stCxn id="36" idx="0"/>
            </p:cNvCxnSpPr>
            <p:nvPr/>
          </p:nvCxnSpPr>
          <p:spPr>
            <a:xfrm rot="16200000" flipV="1">
              <a:off x="5357818" y="1071546"/>
              <a:ext cx="1071570" cy="1071570"/>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0100" y="1391182"/>
            <a:ext cx="3071834" cy="2252132"/>
            <a:chOff x="500034" y="1214423"/>
            <a:chExt cx="3071834" cy="2252132"/>
          </a:xfrm>
        </p:grpSpPr>
        <p:sp>
          <p:nvSpPr>
            <p:cNvPr id="38" name="TextBox 37"/>
            <p:cNvSpPr txBox="1"/>
            <p:nvPr/>
          </p:nvSpPr>
          <p:spPr>
            <a:xfrm>
              <a:off x="500034" y="2143116"/>
              <a:ext cx="3071834"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typedef</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struct</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FF00FF"/>
                  </a:solidFill>
                  <a:latin typeface="Times New Roman" panose="02020603050405020304" pitchFamily="18" charset="0"/>
                  <a:ea typeface="楷体" panose="02010609060101010101" pitchFamily="49" charset="-122"/>
                  <a:cs typeface="Times New Roman" panose="02020603050405020304" pitchFamily="18" charset="0"/>
                </a:rPr>
                <a:t>ArcNode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firstarc</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algn="l"/>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VNode</a:t>
              </a:r>
              <a:r>
                <a:rPr lang="en-US" sz="20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44" name="直接箭头连接符 43"/>
            <p:cNvCxnSpPr>
              <a:stCxn id="38" idx="0"/>
            </p:cNvCxnSpPr>
            <p:nvPr/>
          </p:nvCxnSpPr>
          <p:spPr>
            <a:xfrm rot="5400000" flipH="1" flipV="1">
              <a:off x="2018091" y="1232282"/>
              <a:ext cx="928694" cy="892975"/>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357190" y="252691"/>
            <a:ext cx="2571736" cy="461665"/>
          </a:xfrm>
          <a:prstGeom prst="rect">
            <a:avLst/>
          </a:prstGeom>
          <a:noFill/>
        </p:spPr>
        <p:txBody>
          <a:bodyPr wrap="square" rtlCol="0">
            <a:spAutoFit/>
          </a:bodyPr>
          <a:lstStyle/>
          <a:p>
            <a:pPr algn="l"/>
            <a:r>
              <a:rPr lang="zh-CN" altLang="en-US" smtClean="0">
                <a:latin typeface="楷体" panose="02010609060101010101" pitchFamily="49" charset="-122"/>
                <a:ea typeface="楷体" panose="02010609060101010101" pitchFamily="49" charset="-122"/>
              </a:rPr>
              <a:t>邻接表设计：</a:t>
            </a:r>
            <a:endParaRPr lang="zh-CN" altLang="en-US" dirty="0"/>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93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2976" y="1357298"/>
            <a:ext cx="4286280" cy="2308324"/>
          </a:xfrm>
          <a:prstGeom prst="rect">
            <a:avLst/>
          </a:prstGeom>
          <a:noFill/>
          <a:scene3d>
            <a:camera prst="perspectiveRight"/>
            <a:lightRig rig="threePt" dir="t"/>
          </a:scene3d>
        </p:spPr>
        <p:txBody>
          <a:bodyPr wrap="square" rtlCol="0">
            <a:spAutoFit/>
          </a:bodyPr>
          <a:lstStyle/>
          <a:p>
            <a:pPr marL="457200" indent="-457200" algn="l">
              <a:lnSpc>
                <a:spcPct val="150000"/>
              </a:lnSpc>
              <a:buBlip>
                <a:blip r:embed="rId2"/>
              </a:buBlip>
            </a:pPr>
            <a:r>
              <a:rPr lang="zh-CN" altLang="en-US" dirty="0" smtClean="0">
                <a:ea typeface="楷体" panose="02010609060101010101" pitchFamily="49" charset="-122"/>
                <a:cs typeface="Times New Roman" panose="02020603050405020304" pitchFamily="18" charset="0"/>
              </a:rPr>
              <a:t>采用</a:t>
            </a:r>
            <a:r>
              <a:rPr lang="en-US" altLang="zh-CN" dirty="0" err="1" smtClean="0">
                <a:ea typeface="楷体" panose="02010609060101010101" pitchFamily="49" charset="-122"/>
                <a:cs typeface="Times New Roman" panose="02020603050405020304" pitchFamily="18" charset="0"/>
              </a:rPr>
              <a:t>DFS</a:t>
            </a:r>
            <a:r>
              <a:rPr lang="zh-CN" altLang="en-US" dirty="0" smtClean="0">
                <a:ea typeface="楷体" panose="02010609060101010101" pitchFamily="49" charset="-122"/>
                <a:cs typeface="Times New Roman" panose="02020603050405020304" pitchFamily="18" charset="0"/>
              </a:rPr>
              <a:t>或者</a:t>
            </a:r>
            <a:r>
              <a:rPr lang="en-US" altLang="zh-CN" dirty="0" err="1" smtClean="0">
                <a:ea typeface="楷体" panose="02010609060101010101" pitchFamily="49" charset="-122"/>
                <a:cs typeface="Times New Roman" panose="02020603050405020304" pitchFamily="18" charset="0"/>
              </a:rPr>
              <a:t>BFS</a:t>
            </a:r>
            <a:r>
              <a:rPr lang="zh-CN" altLang="en-US" dirty="0" smtClean="0">
                <a:ea typeface="楷体" panose="02010609060101010101" pitchFamily="49" charset="-122"/>
                <a:cs typeface="Times New Roman" panose="02020603050405020304" pitchFamily="18" charset="0"/>
              </a:rPr>
              <a:t>算法</a:t>
            </a:r>
            <a:endParaRPr lang="en-US" altLang="zh-CN" dirty="0" smtClean="0">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zh-CN" altLang="en-US" dirty="0" smtClean="0">
                <a:ea typeface="楷体" panose="02010609060101010101" pitchFamily="49" charset="-122"/>
                <a:cs typeface="Times New Roman" panose="02020603050405020304" pitchFamily="18" charset="0"/>
              </a:rPr>
              <a:t>入口作为初始顶点</a:t>
            </a:r>
            <a:endParaRPr lang="en-US" altLang="zh-CN" dirty="0" smtClean="0">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zh-CN" altLang="en-US" dirty="0" smtClean="0">
                <a:ea typeface="楷体" panose="02010609060101010101" pitchFamily="49" charset="-122"/>
                <a:cs typeface="Times New Roman" panose="02020603050405020304" pitchFamily="18" charset="0"/>
              </a:rPr>
              <a:t>结束条件为找到出口</a:t>
            </a:r>
            <a:endParaRPr lang="en-US" altLang="zh-CN" dirty="0" smtClean="0">
              <a:ea typeface="楷体" panose="02010609060101010101" pitchFamily="49" charset="-122"/>
              <a:cs typeface="Times New Roman" panose="02020603050405020304" pitchFamily="18" charset="0"/>
            </a:endParaRPr>
          </a:p>
          <a:p>
            <a:pPr marL="457200" indent="-457200" algn="l">
              <a:lnSpc>
                <a:spcPct val="150000"/>
              </a:lnSpc>
              <a:buBlip>
                <a:blip r:embed="rId2"/>
              </a:buBlip>
            </a:pPr>
            <a:r>
              <a:rPr lang="en-US" altLang="zh-CN" dirty="0" smtClean="0">
                <a:ea typeface="楷体" panose="02010609060101010101" pitchFamily="49" charset="-122"/>
                <a:cs typeface="Times New Roman" panose="02020603050405020304" pitchFamily="18" charset="0"/>
              </a:rPr>
              <a:t>visited</a:t>
            </a:r>
            <a:r>
              <a:rPr lang="zh-CN" altLang="en-US" dirty="0" smtClean="0">
                <a:ea typeface="楷体" panose="02010609060101010101" pitchFamily="49" charset="-122"/>
                <a:cs typeface="Times New Roman" panose="02020603050405020304" pitchFamily="18" charset="0"/>
              </a:rPr>
              <a:t>改为二维数组</a:t>
            </a:r>
            <a:endParaRPr lang="zh-CN" altLang="en-US" dirty="0">
              <a:ea typeface="楷体" panose="02010609060101010101" pitchFamily="49" charset="-122"/>
              <a:cs typeface="Times New Roman" panose="02020603050405020304" pitchFamily="18" charset="0"/>
            </a:endParaRPr>
          </a:p>
        </p:txBody>
      </p:sp>
      <p:sp>
        <p:nvSpPr>
          <p:cNvPr id="6" name="TextBox 5"/>
          <p:cNvSpPr txBox="1"/>
          <p:nvPr/>
        </p:nvSpPr>
        <p:spPr>
          <a:xfrm>
            <a:off x="785786" y="785794"/>
            <a:ext cx="1928826" cy="461665"/>
          </a:xfrm>
          <a:prstGeom prst="rect">
            <a:avLst/>
          </a:prstGeom>
          <a:noFill/>
        </p:spPr>
        <p:txBody>
          <a:bodyPr wrap="square" rtlCol="0">
            <a:spAutoFit/>
          </a:bodyPr>
          <a:lstStyle/>
          <a:p>
            <a:pPr algn="l"/>
            <a:r>
              <a:rPr lang="zh-CN" altLang="en-US" dirty="0" smtClean="0">
                <a:solidFill>
                  <a:srgbClr val="FF0000"/>
                </a:solidFill>
                <a:latin typeface="黑体" panose="02010609060101010101" pitchFamily="49" charset="-122"/>
                <a:ea typeface="黑体" panose="02010609060101010101" pitchFamily="49" charset="-122"/>
              </a:rPr>
              <a:t>算法设计</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7" name="TextBox 6"/>
          <p:cNvSpPr txBox="1"/>
          <p:nvPr/>
        </p:nvSpPr>
        <p:spPr>
          <a:xfrm>
            <a:off x="857224" y="4286256"/>
            <a:ext cx="5072098" cy="707886"/>
          </a:xfrm>
          <a:prstGeom prst="rect">
            <a:avLst/>
          </a:prstGeom>
          <a:noFill/>
        </p:spPr>
        <p:txBody>
          <a:bodyPr wrap="square" rtlCol="0">
            <a:spAutoFit/>
          </a:bodyPr>
          <a:lstStyle/>
          <a:p>
            <a:pPr algn="l"/>
            <a:r>
              <a:rPr lang="zh-CN" altLang="en-US" smtClean="0">
                <a:latin typeface="楷体" panose="02010609060101010101" pitchFamily="49" charset="-122"/>
                <a:ea typeface="楷体" panose="02010609060101010101" pitchFamily="49" charset="-122"/>
              </a:rPr>
              <a:t>具体算法请你实现！ </a:t>
            </a:r>
            <a:r>
              <a:rPr lang="zh-CN" altLang="en-US" sz="4000" smtClean="0">
                <a:solidFill>
                  <a:srgbClr val="FF0000"/>
                </a:solidFill>
                <a:latin typeface="楷体" panose="02010609060101010101" pitchFamily="49" charset="-122"/>
                <a:ea typeface="楷体" panose="02010609060101010101" pitchFamily="49" charset="-122"/>
                <a:sym typeface="Wingdings" panose="05000000000000000000"/>
              </a:rPr>
              <a:t></a:t>
            </a:r>
            <a:endParaRPr lang="zh-CN" altLang="en-US" sz="4000">
              <a:solidFill>
                <a:srgbClr val="FF0000"/>
              </a:solidFill>
              <a:latin typeface="楷体" panose="02010609060101010101" pitchFamily="49" charset="-122"/>
              <a:ea typeface="楷体" panose="02010609060101010101" pitchFamily="49" charset="-122"/>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94</a:t>
            </a:fld>
            <a:endParaRPr lang="en-US" altLang="zh-CN"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57158" y="571480"/>
            <a:ext cx="5072098" cy="461665"/>
          </a:xfrm>
          <a:prstGeom prst="rect">
            <a:avLst/>
          </a:prstGeom>
          <a:ln>
            <a:tailEnd type="none" w="med" len="lg"/>
          </a:ln>
        </p:spPr>
        <p:style>
          <a:lnRef idx="1">
            <a:schemeClr val="accent1"/>
          </a:lnRef>
          <a:fillRef idx="3">
            <a:schemeClr val="accent1"/>
          </a:fillRef>
          <a:effectRef idx="2">
            <a:schemeClr val="accent1"/>
          </a:effectRef>
          <a:fontRef idx="minor">
            <a:schemeClr val="lt1"/>
          </a:fontRef>
        </p:style>
        <p:txBody>
          <a:bodyPr wrap="square">
            <a:spAutoFit/>
          </a:bodyPr>
          <a:lstStyle/>
          <a:p>
            <a:pPr eaLnBrk="1" hangingPunct="1">
              <a:spcBef>
                <a:spcPct val="50000"/>
              </a:spcBef>
            </a:pPr>
            <a:r>
              <a:rPr lang="en-US" altLang="zh-CN"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4.  DFS</a:t>
            </a: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和</a:t>
            </a:r>
            <a:r>
              <a:rPr lang="en-US" altLang="zh-CN" dirty="0" err="1"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BFS</a:t>
            </a: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sym typeface="Wingdings" panose="05000000000000000000"/>
              </a:rPr>
              <a:t>求解迷宫问题</a:t>
            </a:r>
            <a:r>
              <a:rPr lang="zh-CN" altLang="en-US"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的差别</a:t>
            </a:r>
            <a:endParaRPr lang="zh-CN" altLang="en-US"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Line 4"/>
          <p:cNvSpPr>
            <a:spLocks noChangeShapeType="1"/>
          </p:cNvSpPr>
          <p:nvPr/>
        </p:nvSpPr>
        <p:spPr bwMode="auto">
          <a:xfrm>
            <a:off x="2155797" y="2125668"/>
            <a:ext cx="649288" cy="647700"/>
          </a:xfrm>
          <a:prstGeom prst="line">
            <a:avLst/>
          </a:prstGeom>
          <a:noFill/>
          <a:ln w="28575">
            <a:solidFill>
              <a:srgbClr val="9900FF"/>
            </a:solidFill>
            <a:miter lim="800000"/>
          </a:ln>
          <a:effectLst/>
        </p:spPr>
        <p:txBody>
          <a:bodyPr wrap="none"/>
          <a:lstStyle/>
          <a:p>
            <a:endParaRPr lang="zh-CN" altLang="en-US"/>
          </a:p>
        </p:txBody>
      </p:sp>
      <p:sp>
        <p:nvSpPr>
          <p:cNvPr id="6" name="Freeform 5"/>
          <p:cNvSpPr/>
          <p:nvPr/>
        </p:nvSpPr>
        <p:spPr bwMode="auto">
          <a:xfrm>
            <a:off x="922309" y="3135318"/>
            <a:ext cx="842963" cy="784225"/>
          </a:xfrm>
          <a:custGeom>
            <a:avLst/>
            <a:gdLst/>
            <a:ahLst/>
            <a:cxnLst>
              <a:cxn ang="0">
                <a:pos x="0" y="0"/>
              </a:cxn>
              <a:cxn ang="0">
                <a:pos x="531" y="494"/>
              </a:cxn>
            </a:cxnLst>
            <a:rect l="0" t="0" r="r" b="b"/>
            <a:pathLst>
              <a:path w="531" h="494">
                <a:moveTo>
                  <a:pt x="0" y="0"/>
                </a:moveTo>
                <a:lnTo>
                  <a:pt x="531" y="494"/>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7" name="Freeform 6"/>
          <p:cNvSpPr/>
          <p:nvPr/>
        </p:nvSpPr>
        <p:spPr bwMode="auto">
          <a:xfrm>
            <a:off x="952472" y="2179643"/>
            <a:ext cx="654050" cy="636588"/>
          </a:xfrm>
          <a:custGeom>
            <a:avLst/>
            <a:gdLst/>
            <a:ahLst/>
            <a:cxnLst>
              <a:cxn ang="0">
                <a:pos x="412" y="0"/>
              </a:cxn>
              <a:cxn ang="0">
                <a:pos x="0" y="401"/>
              </a:cxn>
            </a:cxnLst>
            <a:rect l="0" t="0" r="r" b="b"/>
            <a:pathLst>
              <a:path w="412" h="401">
                <a:moveTo>
                  <a:pt x="412" y="0"/>
                </a:moveTo>
                <a:lnTo>
                  <a:pt x="0" y="401"/>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8" name="Line 7"/>
          <p:cNvSpPr>
            <a:spLocks noChangeShapeType="1"/>
          </p:cNvSpPr>
          <p:nvPr/>
        </p:nvSpPr>
        <p:spPr bwMode="auto">
          <a:xfrm>
            <a:off x="1076297" y="3062293"/>
            <a:ext cx="576263" cy="0"/>
          </a:xfrm>
          <a:prstGeom prst="line">
            <a:avLst/>
          </a:prstGeom>
          <a:noFill/>
          <a:ln w="28575">
            <a:solidFill>
              <a:srgbClr val="9900FF"/>
            </a:solidFill>
            <a:miter lim="800000"/>
          </a:ln>
          <a:effectLst/>
        </p:spPr>
        <p:txBody>
          <a:bodyPr wrap="none"/>
          <a:lstStyle/>
          <a:p>
            <a:endParaRPr lang="zh-CN" altLang="en-US"/>
          </a:p>
        </p:txBody>
      </p:sp>
      <p:sp>
        <p:nvSpPr>
          <p:cNvPr id="9" name="Line 8"/>
          <p:cNvSpPr>
            <a:spLocks noChangeShapeType="1"/>
          </p:cNvSpPr>
          <p:nvPr/>
        </p:nvSpPr>
        <p:spPr bwMode="auto">
          <a:xfrm>
            <a:off x="1868459" y="3278193"/>
            <a:ext cx="0" cy="503238"/>
          </a:xfrm>
          <a:prstGeom prst="line">
            <a:avLst/>
          </a:prstGeom>
          <a:noFill/>
          <a:ln w="28575">
            <a:solidFill>
              <a:srgbClr val="9900FF"/>
            </a:solidFill>
            <a:miter lim="800000"/>
          </a:ln>
          <a:effectLst/>
        </p:spPr>
        <p:txBody>
          <a:bodyPr wrap="none"/>
          <a:lstStyle/>
          <a:p>
            <a:endParaRPr lang="zh-CN" altLang="en-US"/>
          </a:p>
        </p:txBody>
      </p:sp>
      <p:sp>
        <p:nvSpPr>
          <p:cNvPr id="10" name="Line 9"/>
          <p:cNvSpPr>
            <a:spLocks noChangeShapeType="1"/>
          </p:cNvSpPr>
          <p:nvPr/>
        </p:nvSpPr>
        <p:spPr bwMode="auto">
          <a:xfrm>
            <a:off x="2155797" y="2990855"/>
            <a:ext cx="576263" cy="0"/>
          </a:xfrm>
          <a:prstGeom prst="line">
            <a:avLst/>
          </a:prstGeom>
          <a:noFill/>
          <a:ln w="28575">
            <a:solidFill>
              <a:srgbClr val="9900FF"/>
            </a:solidFill>
            <a:miter lim="800000"/>
          </a:ln>
          <a:effectLst/>
        </p:spPr>
        <p:txBody>
          <a:bodyPr wrap="none"/>
          <a:lstStyle/>
          <a:p>
            <a:endParaRPr lang="zh-CN" altLang="en-US"/>
          </a:p>
        </p:txBody>
      </p:sp>
      <p:sp>
        <p:nvSpPr>
          <p:cNvPr id="11" name="Oval 10"/>
          <p:cNvSpPr>
            <a:spLocks noChangeArrowheads="1"/>
          </p:cNvSpPr>
          <p:nvPr/>
        </p:nvSpPr>
        <p:spPr bwMode="auto">
          <a:xfrm>
            <a:off x="1579534" y="1838330"/>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a:solidFill>
                  <a:schemeClr val="tx1"/>
                </a:solidFill>
                <a:ea typeface="宋体" panose="02010600030101010101" pitchFamily="2" charset="-122"/>
              </a:rPr>
              <a:t>1</a:t>
            </a:r>
          </a:p>
        </p:txBody>
      </p:sp>
      <p:sp>
        <p:nvSpPr>
          <p:cNvPr id="12" name="Oval 11"/>
          <p:cNvSpPr>
            <a:spLocks noChangeArrowheads="1"/>
          </p:cNvSpPr>
          <p:nvPr/>
        </p:nvSpPr>
        <p:spPr bwMode="auto">
          <a:xfrm>
            <a:off x="1579534" y="2774955"/>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a:solidFill>
                  <a:schemeClr val="tx1"/>
                </a:solidFill>
                <a:ea typeface="宋体" panose="02010600030101010101" pitchFamily="2" charset="-122"/>
              </a:rPr>
              <a:t>3</a:t>
            </a:r>
          </a:p>
        </p:txBody>
      </p:sp>
      <p:sp>
        <p:nvSpPr>
          <p:cNvPr id="13" name="Oval 12"/>
          <p:cNvSpPr>
            <a:spLocks noChangeArrowheads="1"/>
          </p:cNvSpPr>
          <p:nvPr/>
        </p:nvSpPr>
        <p:spPr bwMode="auto">
          <a:xfrm>
            <a:off x="500034" y="2773368"/>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a:solidFill>
                  <a:schemeClr val="tx1"/>
                </a:solidFill>
                <a:ea typeface="宋体" panose="02010600030101010101" pitchFamily="2" charset="-122"/>
              </a:rPr>
              <a:t>2</a:t>
            </a:r>
          </a:p>
        </p:txBody>
      </p:sp>
      <p:sp>
        <p:nvSpPr>
          <p:cNvPr id="14" name="Oval 13"/>
          <p:cNvSpPr>
            <a:spLocks noChangeArrowheads="1"/>
          </p:cNvSpPr>
          <p:nvPr/>
        </p:nvSpPr>
        <p:spPr bwMode="auto">
          <a:xfrm>
            <a:off x="1652559" y="3783018"/>
            <a:ext cx="576263" cy="503238"/>
          </a:xfrm>
          <a:prstGeom prst="ellipse">
            <a:avLst/>
          </a:prstGeom>
          <a:solidFill>
            <a:srgbClr val="FF9900"/>
          </a:solidFill>
          <a:ln w="9525">
            <a:solidFill>
              <a:schemeClr val="tx1"/>
            </a:solidFill>
            <a:miter lim="800000"/>
          </a:ln>
          <a:effectLst/>
        </p:spPr>
        <p:txBody>
          <a:bodyPr wrap="none" anchor="ctr"/>
          <a:lstStyle/>
          <a:p>
            <a:pPr algn="ctr"/>
            <a:r>
              <a:rPr kumimoji="1" lang="en-US" altLang="zh-CN">
                <a:solidFill>
                  <a:schemeClr val="tx1"/>
                </a:solidFill>
                <a:ea typeface="宋体" panose="02010600030101010101" pitchFamily="2" charset="-122"/>
              </a:rPr>
              <a:t>4</a:t>
            </a:r>
          </a:p>
        </p:txBody>
      </p:sp>
      <p:sp>
        <p:nvSpPr>
          <p:cNvPr id="15" name="Oval 14"/>
          <p:cNvSpPr>
            <a:spLocks noChangeArrowheads="1"/>
          </p:cNvSpPr>
          <p:nvPr/>
        </p:nvSpPr>
        <p:spPr bwMode="auto">
          <a:xfrm>
            <a:off x="2660622" y="2701930"/>
            <a:ext cx="576263" cy="503238"/>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pPr algn="ctr"/>
            <a:r>
              <a:rPr kumimoji="1"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grpSp>
        <p:nvGrpSpPr>
          <p:cNvPr id="30" name="组合 29"/>
          <p:cNvGrpSpPr/>
          <p:nvPr/>
        </p:nvGrpSpPr>
        <p:grpSpPr>
          <a:xfrm>
            <a:off x="3428992" y="1583433"/>
            <a:ext cx="5072098" cy="3060013"/>
            <a:chOff x="3428992" y="1583433"/>
            <a:chExt cx="5072098" cy="3060013"/>
          </a:xfrm>
        </p:grpSpPr>
        <p:sp>
          <p:nvSpPr>
            <p:cNvPr id="33" name="椭圆 32"/>
            <p:cNvSpPr/>
            <p:nvPr/>
          </p:nvSpPr>
          <p:spPr bwMode="auto">
            <a:xfrm>
              <a:off x="5143504" y="1583433"/>
              <a:ext cx="3357586" cy="2857520"/>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sp>
          <p:nvSpPr>
            <p:cNvPr id="23" name="椭圆 22"/>
            <p:cNvSpPr/>
            <p:nvPr/>
          </p:nvSpPr>
          <p:spPr bwMode="auto">
            <a:xfrm>
              <a:off x="5981886" y="2282820"/>
              <a:ext cx="1714512" cy="1500198"/>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sp>
          <p:nvSpPr>
            <p:cNvPr id="16" name="Oval 14"/>
            <p:cNvSpPr>
              <a:spLocks noChangeArrowheads="1"/>
            </p:cNvSpPr>
            <p:nvPr/>
          </p:nvSpPr>
          <p:spPr bwMode="auto">
            <a:xfrm>
              <a:off x="6553390" y="2782886"/>
              <a:ext cx="576263" cy="503238"/>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pPr algn="ctr"/>
              <a:r>
                <a:rPr kumimoji="1"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7" name="Oval 14"/>
            <p:cNvSpPr>
              <a:spLocks noChangeArrowheads="1"/>
            </p:cNvSpPr>
            <p:nvPr/>
          </p:nvSpPr>
          <p:spPr bwMode="auto">
            <a:xfrm>
              <a:off x="5691375" y="2782886"/>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1</a:t>
              </a:r>
              <a:endParaRPr kumimoji="1" lang="en-US" altLang="zh-CN" dirty="0">
                <a:solidFill>
                  <a:schemeClr val="tx1"/>
                </a:solidFill>
                <a:ea typeface="宋体" panose="02010600030101010101" pitchFamily="2" charset="-122"/>
              </a:endParaRPr>
            </a:p>
          </p:txBody>
        </p:sp>
        <p:sp>
          <p:nvSpPr>
            <p:cNvPr id="21" name="Oval 14"/>
            <p:cNvSpPr>
              <a:spLocks noChangeArrowheads="1"/>
            </p:cNvSpPr>
            <p:nvPr/>
          </p:nvSpPr>
          <p:spPr bwMode="auto">
            <a:xfrm>
              <a:off x="7405887" y="2779714"/>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3</a:t>
              </a:r>
              <a:endParaRPr kumimoji="1" lang="en-US" altLang="zh-CN" dirty="0">
                <a:solidFill>
                  <a:schemeClr val="tx1"/>
                </a:solidFill>
                <a:ea typeface="宋体" panose="02010600030101010101" pitchFamily="2" charset="-122"/>
              </a:endParaRPr>
            </a:p>
          </p:txBody>
        </p:sp>
        <p:sp>
          <p:nvSpPr>
            <p:cNvPr id="22" name="Oval 14"/>
            <p:cNvSpPr>
              <a:spLocks noChangeArrowheads="1"/>
            </p:cNvSpPr>
            <p:nvPr/>
          </p:nvSpPr>
          <p:spPr bwMode="auto">
            <a:xfrm>
              <a:off x="6553390" y="4140208"/>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2</a:t>
              </a:r>
              <a:endParaRPr kumimoji="1" lang="en-US" altLang="zh-CN" dirty="0">
                <a:solidFill>
                  <a:schemeClr val="tx1"/>
                </a:solidFill>
                <a:ea typeface="宋体" panose="02010600030101010101" pitchFamily="2" charset="-122"/>
              </a:endParaRPr>
            </a:p>
          </p:txBody>
        </p:sp>
        <p:cxnSp>
          <p:nvCxnSpPr>
            <p:cNvPr id="25" name="直接箭头连接符 24"/>
            <p:cNvCxnSpPr>
              <a:stCxn id="16" idx="6"/>
              <a:endCxn id="21" idx="2"/>
            </p:cNvCxnSpPr>
            <p:nvPr/>
          </p:nvCxnSpPr>
          <p:spPr bwMode="auto">
            <a:xfrm flipV="1">
              <a:off x="7129653" y="3031333"/>
              <a:ext cx="276234" cy="317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7" name="直接箭头连接符 26"/>
            <p:cNvCxnSpPr>
              <a:stCxn id="16" idx="2"/>
              <a:endCxn id="17" idx="6"/>
            </p:cNvCxnSpPr>
            <p:nvPr/>
          </p:nvCxnSpPr>
          <p:spPr bwMode="auto">
            <a:xfrm rot="10800000">
              <a:off x="6267638" y="3034505"/>
              <a:ext cx="285752"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9" name="直接箭头连接符 28"/>
            <p:cNvCxnSpPr>
              <a:stCxn id="17" idx="4"/>
              <a:endCxn id="22" idx="1"/>
            </p:cNvCxnSpPr>
            <p:nvPr/>
          </p:nvCxnSpPr>
          <p:spPr bwMode="auto">
            <a:xfrm rot="16200000" flipH="1">
              <a:off x="5844754" y="3420876"/>
              <a:ext cx="927781" cy="658275"/>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31" name="直接箭头连接符 30"/>
            <p:cNvCxnSpPr>
              <a:stCxn id="21" idx="4"/>
              <a:endCxn id="22" idx="7"/>
            </p:cNvCxnSpPr>
            <p:nvPr/>
          </p:nvCxnSpPr>
          <p:spPr bwMode="auto">
            <a:xfrm rot="5400000">
              <a:off x="6904164" y="3424049"/>
              <a:ext cx="930953" cy="64875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32" name="Oval 14"/>
            <p:cNvSpPr>
              <a:spLocks noChangeArrowheads="1"/>
            </p:cNvSpPr>
            <p:nvPr/>
          </p:nvSpPr>
          <p:spPr bwMode="auto">
            <a:xfrm>
              <a:off x="7890960" y="3568704"/>
              <a:ext cx="576263" cy="503238"/>
            </a:xfrm>
            <a:prstGeom prst="ellipse">
              <a:avLst/>
            </a:prstGeom>
            <a:solidFill>
              <a:srgbClr val="FF990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4</a:t>
              </a:r>
              <a:endParaRPr kumimoji="1" lang="en-US" altLang="zh-CN" dirty="0">
                <a:solidFill>
                  <a:schemeClr val="tx1"/>
                </a:solidFill>
                <a:ea typeface="宋体" panose="02010600030101010101" pitchFamily="2" charset="-122"/>
              </a:endParaRPr>
            </a:p>
          </p:txBody>
        </p:sp>
        <p:cxnSp>
          <p:nvCxnSpPr>
            <p:cNvPr id="35" name="直接箭头连接符 34"/>
            <p:cNvCxnSpPr>
              <a:stCxn id="21" idx="5"/>
              <a:endCxn id="32" idx="0"/>
            </p:cNvCxnSpPr>
            <p:nvPr/>
          </p:nvCxnSpPr>
          <p:spPr bwMode="auto">
            <a:xfrm rot="16200000" flipH="1">
              <a:off x="7858701" y="3248312"/>
              <a:ext cx="359449" cy="281334"/>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37" name="直接箭头连接符 36"/>
            <p:cNvCxnSpPr>
              <a:stCxn id="22" idx="6"/>
              <a:endCxn id="32" idx="3"/>
            </p:cNvCxnSpPr>
            <p:nvPr/>
          </p:nvCxnSpPr>
          <p:spPr bwMode="auto">
            <a:xfrm flipV="1">
              <a:off x="7129653" y="3998245"/>
              <a:ext cx="845699" cy="39358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38" name="TextBox 37"/>
            <p:cNvSpPr txBox="1"/>
            <p:nvPr/>
          </p:nvSpPr>
          <p:spPr>
            <a:xfrm>
              <a:off x="3500430" y="1714488"/>
              <a:ext cx="1285884" cy="1015663"/>
            </a:xfrm>
            <a:prstGeom prst="rect">
              <a:avLst/>
            </a:prstGeom>
            <a:noFill/>
          </p:spPr>
          <p:txBody>
            <a:bodyPr wrap="square" rtlCol="0">
              <a:spAutoFit/>
            </a:bodyPr>
            <a:lstStyle/>
            <a:p>
              <a:pPr algn="ctr"/>
              <a:r>
                <a:rPr lang="zh-CN" altLang="en-US" sz="2000" smtClean="0">
                  <a:solidFill>
                    <a:srgbClr val="0000FF"/>
                  </a:solidFill>
                  <a:ea typeface="楷体" panose="02010609060101010101" pitchFamily="49" charset="-122"/>
                  <a:cs typeface="Times New Roman" panose="02020603050405020304" pitchFamily="18" charset="0"/>
                </a:rPr>
                <a:t>以</a:t>
              </a:r>
              <a:r>
                <a:rPr lang="en-US" altLang="zh-CN" sz="2000" smtClean="0">
                  <a:solidFill>
                    <a:srgbClr val="0000FF"/>
                  </a:solidFill>
                  <a:ea typeface="楷体" panose="02010609060101010101" pitchFamily="49" charset="-122"/>
                  <a:cs typeface="Times New Roman" panose="02020603050405020304" pitchFamily="18" charset="0"/>
                </a:rPr>
                <a:t>0</a:t>
              </a:r>
              <a:r>
                <a:rPr lang="zh-CN" altLang="en-US" sz="2000" smtClean="0">
                  <a:solidFill>
                    <a:srgbClr val="0000FF"/>
                  </a:solidFill>
                  <a:ea typeface="楷体" panose="02010609060101010101" pitchFamily="49" charset="-122"/>
                  <a:cs typeface="Times New Roman" panose="02020603050405020304" pitchFamily="18" charset="0"/>
                </a:rPr>
                <a:t>→</a:t>
              </a:r>
              <a:r>
                <a:rPr lang="en-US" altLang="zh-CN" sz="2000" i="1" smtClean="0">
                  <a:solidFill>
                    <a:srgbClr val="0000FF"/>
                  </a:solidFill>
                  <a:ea typeface="楷体" panose="02010609060101010101" pitchFamily="49" charset="-122"/>
                  <a:cs typeface="Times New Roman" panose="02020603050405020304" pitchFamily="18" charset="0"/>
                </a:rPr>
                <a:t>v</a:t>
              </a:r>
              <a:r>
                <a:rPr lang="zh-CN" altLang="en-US" sz="2000" dirty="0" smtClean="0">
                  <a:solidFill>
                    <a:srgbClr val="0000FF"/>
                  </a:solidFill>
                  <a:ea typeface="楷体" panose="02010609060101010101" pitchFamily="49" charset="-122"/>
                  <a:cs typeface="Times New Roman" panose="02020603050405020304" pitchFamily="18" charset="0"/>
                </a:rPr>
                <a:t>的最短路径构成分层</a:t>
              </a:r>
              <a:endParaRPr lang="zh-CN" altLang="en-US" sz="2000" dirty="0">
                <a:solidFill>
                  <a:srgbClr val="0000FF"/>
                </a:solidFill>
                <a:ea typeface="楷体" panose="02010609060101010101" pitchFamily="49" charset="-122"/>
                <a:cs typeface="Times New Roman" panose="02020603050405020304" pitchFamily="18" charset="0"/>
              </a:endParaRPr>
            </a:p>
          </p:txBody>
        </p:sp>
        <p:sp>
          <p:nvSpPr>
            <p:cNvPr id="39" name="右箭头 38"/>
            <p:cNvSpPr/>
            <p:nvPr/>
          </p:nvSpPr>
          <p:spPr bwMode="auto">
            <a:xfrm>
              <a:off x="3428992" y="2857496"/>
              <a:ext cx="1571636" cy="357190"/>
            </a:xfrm>
            <a:prstGeom prst="rightArrow">
              <a:avLst/>
            </a:prstGeom>
            <a:solidFill>
              <a:srgbClr val="9900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grpSp>
      <p:sp>
        <p:nvSpPr>
          <p:cNvPr id="34" name="TextBox 33"/>
          <p:cNvSpPr txBox="1"/>
          <p:nvPr/>
        </p:nvSpPr>
        <p:spPr>
          <a:xfrm>
            <a:off x="428596" y="4500570"/>
            <a:ext cx="2928958" cy="400110"/>
          </a:xfrm>
          <a:prstGeom prst="rect">
            <a:avLst/>
          </a:prstGeom>
          <a:noFill/>
        </p:spPr>
        <p:txBody>
          <a:bodyPr wrap="square" rtlCol="0">
            <a:spAutoFit/>
          </a:bodyPr>
          <a:lstStyle/>
          <a:p>
            <a:r>
              <a:rPr lang="zh-CN" altLang="en-US" sz="2000" dirty="0" smtClean="0">
                <a:latin typeface="楷体" panose="02010609060101010101" pitchFamily="49" charset="-122"/>
                <a:ea typeface="楷体" panose="02010609060101010101" pitchFamily="49" charset="-122"/>
              </a:rPr>
              <a:t>每个顶点表示一个方块</a:t>
            </a:r>
            <a:endParaRPr lang="zh-CN" altLang="en-US" sz="2000" dirty="0">
              <a:latin typeface="楷体" panose="02010609060101010101" pitchFamily="49" charset="-122"/>
              <a:ea typeface="楷体" panose="02010609060101010101" pitchFamily="49" charset="-122"/>
            </a:endParaRPr>
          </a:p>
        </p:txBody>
      </p:sp>
      <p:sp>
        <p:nvSpPr>
          <p:cNvPr id="36" name="TextBox 35"/>
          <p:cNvSpPr txBox="1"/>
          <p:nvPr/>
        </p:nvSpPr>
        <p:spPr>
          <a:xfrm>
            <a:off x="2714612" y="3429000"/>
            <a:ext cx="928694" cy="400110"/>
          </a:xfrm>
          <a:prstGeom prst="rect">
            <a:avLst/>
          </a:prstGeom>
          <a:noFill/>
        </p:spPr>
        <p:txBody>
          <a:bodyPr wrap="square" rtlCol="0">
            <a:spAutoFit/>
          </a:bodyPr>
          <a:lstStyle/>
          <a:p>
            <a:r>
              <a:rPr lang="zh-CN" altLang="en-US" sz="2000" smtClean="0">
                <a:solidFill>
                  <a:srgbClr val="FF00FF"/>
                </a:solidFill>
                <a:latin typeface="楷体" panose="02010609060101010101" pitchFamily="49" charset="-122"/>
                <a:ea typeface="楷体" panose="02010609060101010101" pitchFamily="49" charset="-122"/>
              </a:rPr>
              <a:t>起点</a:t>
            </a:r>
            <a:endParaRPr lang="zh-CN" altLang="en-US" sz="2000">
              <a:solidFill>
                <a:srgbClr val="FF00FF"/>
              </a:solidFill>
              <a:latin typeface="楷体" panose="02010609060101010101" pitchFamily="49" charset="-122"/>
              <a:ea typeface="楷体" panose="02010609060101010101" pitchFamily="49" charset="-122"/>
            </a:endParaRPr>
          </a:p>
        </p:txBody>
      </p:sp>
      <p:cxnSp>
        <p:nvCxnSpPr>
          <p:cNvPr id="42" name="直接箭头连接符 41"/>
          <p:cNvCxnSpPr>
            <a:stCxn id="36" idx="0"/>
            <a:endCxn id="15" idx="4"/>
          </p:cNvCxnSpPr>
          <p:nvPr/>
        </p:nvCxnSpPr>
        <p:spPr>
          <a:xfrm rot="16200000" flipV="1">
            <a:off x="2951941" y="3201981"/>
            <a:ext cx="223832" cy="230205"/>
          </a:xfrm>
          <a:prstGeom prst="straightConnector1">
            <a:avLst/>
          </a:prstGeom>
          <a:ln w="28575">
            <a:solidFill>
              <a:srgbClr val="339933"/>
            </a:solidFill>
            <a:tailEnd type="arrow"/>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786446" y="5072074"/>
            <a:ext cx="2643206" cy="430887"/>
            <a:chOff x="5786446" y="5072074"/>
            <a:chExt cx="2643206" cy="430887"/>
          </a:xfrm>
        </p:grpSpPr>
        <p:sp>
          <p:nvSpPr>
            <p:cNvPr id="40" name="TextBox 39"/>
            <p:cNvSpPr txBox="1"/>
            <p:nvPr/>
          </p:nvSpPr>
          <p:spPr>
            <a:xfrm>
              <a:off x="6429388" y="5072074"/>
              <a:ext cx="2000264" cy="430887"/>
            </a:xfrm>
            <a:prstGeom prst="rect">
              <a:avLst/>
            </a:prstGeom>
            <a:noFill/>
          </p:spPr>
          <p:txBody>
            <a:bodyPr wrap="square" rtlCol="0">
              <a:spAutoFit/>
            </a:bodyPr>
            <a:lstStyle/>
            <a:p>
              <a:pPr algn="l"/>
              <a:r>
                <a:rPr lang="zh-CN" altLang="en-US" sz="2200" smtClean="0">
                  <a:latin typeface="楷体" panose="02010609060101010101" pitchFamily="49" charset="-122"/>
                  <a:ea typeface="楷体" panose="02010609060101010101" pitchFamily="49" charset="-122"/>
                </a:rPr>
                <a:t>表示相邻的边</a:t>
              </a:r>
              <a:endParaRPr lang="zh-CN" altLang="en-US" sz="2200">
                <a:latin typeface="楷体" panose="02010609060101010101" pitchFamily="49" charset="-122"/>
                <a:ea typeface="楷体" panose="02010609060101010101" pitchFamily="49" charset="-122"/>
              </a:endParaRPr>
            </a:p>
          </p:txBody>
        </p:sp>
        <p:cxnSp>
          <p:nvCxnSpPr>
            <p:cNvPr id="50" name="直接箭头连接符 49"/>
            <p:cNvCxnSpPr/>
            <p:nvPr/>
          </p:nvCxnSpPr>
          <p:spPr>
            <a:xfrm flipV="1">
              <a:off x="5786446" y="5332426"/>
              <a:ext cx="642942"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2" name="幻灯片编号占位符 1"/>
          <p:cNvSpPr>
            <a:spLocks noGrp="1"/>
          </p:cNvSpPr>
          <p:nvPr>
            <p:ph type="sldNum" sz="quarter" idx="12"/>
          </p:nvPr>
        </p:nvSpPr>
        <p:spPr/>
        <p:txBody>
          <a:bodyPr/>
          <a:lstStyle/>
          <a:p>
            <a:fld id="{7B73CAF9-FD11-4256-9668-6A8A3A0B73F9}" type="slidenum">
              <a:rPr lang="en-US" altLang="zh-CN" smtClean="0"/>
              <a:t>95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椭圆 32"/>
          <p:cNvSpPr/>
          <p:nvPr/>
        </p:nvSpPr>
        <p:spPr bwMode="auto">
          <a:xfrm>
            <a:off x="4357686" y="1154805"/>
            <a:ext cx="3357586" cy="2857520"/>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sp>
        <p:nvSpPr>
          <p:cNvPr id="23" name="椭圆 22"/>
          <p:cNvSpPr/>
          <p:nvPr/>
        </p:nvSpPr>
        <p:spPr bwMode="auto">
          <a:xfrm>
            <a:off x="5196068" y="1854192"/>
            <a:ext cx="1714512" cy="1500198"/>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sp>
        <p:nvSpPr>
          <p:cNvPr id="4" name="Text Box 4"/>
          <p:cNvSpPr txBox="1">
            <a:spLocks noChangeArrowheads="1"/>
          </p:cNvSpPr>
          <p:nvPr/>
        </p:nvSpPr>
        <p:spPr bwMode="auto">
          <a:xfrm>
            <a:off x="571472" y="467005"/>
            <a:ext cx="5857916" cy="461665"/>
          </a:xfrm>
          <a:prstGeom prst="rect">
            <a:avLst/>
          </a:prstGeom>
          <a:noFill/>
          <a:ln w="19050" algn="ctr">
            <a:noFill/>
            <a:miter lim="800000"/>
            <a:tailEnd type="none" w="med" len="lg"/>
          </a:ln>
        </p:spPr>
        <p:txBody>
          <a:bodyPr wrap="square">
            <a:spAutoFit/>
          </a:bodyPr>
          <a:lstStyle/>
          <a:p>
            <a:pPr>
              <a:spcBef>
                <a:spcPct val="50000"/>
              </a:spcBef>
            </a:pPr>
            <a:r>
              <a:rPr lang="zh-CN" altLang="en-US" dirty="0" smtClean="0">
                <a:solidFill>
                  <a:srgbClr val="FF0000"/>
                </a:solidFill>
                <a:latin typeface="楷体" panose="02010609060101010101" pitchFamily="49" charset="-122"/>
                <a:ea typeface="楷体" panose="02010609060101010101" pitchFamily="49" charset="-122"/>
              </a:rPr>
              <a:t>深度优先遍历</a:t>
            </a:r>
            <a:r>
              <a:rPr lang="zh-CN" altLang="en-US" smtClean="0">
                <a:solidFill>
                  <a:srgbClr val="0000FF"/>
                </a:solidFill>
                <a:latin typeface="楷体" panose="02010609060101010101" pitchFamily="49" charset="-122"/>
                <a:ea typeface="楷体" panose="02010609060101010101" pitchFamily="49" charset="-122"/>
              </a:rPr>
              <a:t>可能找到</a:t>
            </a:r>
            <a:r>
              <a:rPr lang="en-US" altLang="zh-CN" smtClean="0">
                <a:solidFill>
                  <a:srgbClr val="0000FF"/>
                </a:solidFill>
                <a:ea typeface="楷体" panose="02010609060101010101" pitchFamily="49" charset="-122"/>
                <a:cs typeface="Times New Roman" panose="02020603050405020304" pitchFamily="18" charset="0"/>
              </a:rPr>
              <a:t>0</a:t>
            </a:r>
            <a:r>
              <a:rPr lang="en-US" altLang="zh-CN" smtClean="0">
                <a:solidFill>
                  <a:srgbClr val="0000FF"/>
                </a:solidFill>
                <a:ea typeface="楷体" panose="02010609060101010101" pitchFamily="49" charset="-122"/>
                <a:cs typeface="Times New Roman" panose="02020603050405020304" pitchFamily="18" charset="0"/>
                <a:sym typeface="Wingdings" panose="05000000000000000000"/>
              </a:rPr>
              <a:t>4</a:t>
            </a:r>
            <a:r>
              <a:rPr lang="zh-CN" altLang="en-US" smtClean="0">
                <a:solidFill>
                  <a:srgbClr val="0000FF"/>
                </a:solidFill>
                <a:latin typeface="楷体" panose="02010609060101010101" pitchFamily="49" charset="-122"/>
                <a:ea typeface="楷体" panose="02010609060101010101" pitchFamily="49" charset="-122"/>
              </a:rPr>
              <a:t>的</a:t>
            </a:r>
            <a:r>
              <a:rPr lang="zh-CN" altLang="en-US" dirty="0" smtClean="0">
                <a:solidFill>
                  <a:srgbClr val="0000FF"/>
                </a:solidFill>
                <a:latin typeface="楷体" panose="02010609060101010101" pitchFamily="49" charset="-122"/>
                <a:ea typeface="楷体" panose="02010609060101010101" pitchFamily="49" charset="-122"/>
              </a:rPr>
              <a:t>一条路径：</a:t>
            </a:r>
            <a:endParaRPr lang="zh-CN" altLang="en-US" dirty="0">
              <a:solidFill>
                <a:srgbClr val="0000FF"/>
              </a:solidFill>
              <a:latin typeface="楷体" panose="02010609060101010101" pitchFamily="49" charset="-122"/>
              <a:ea typeface="楷体" panose="02010609060101010101" pitchFamily="49" charset="-122"/>
            </a:endParaRPr>
          </a:p>
        </p:txBody>
      </p:sp>
      <p:sp>
        <p:nvSpPr>
          <p:cNvPr id="5" name="Line 4"/>
          <p:cNvSpPr>
            <a:spLocks noChangeShapeType="1"/>
          </p:cNvSpPr>
          <p:nvPr/>
        </p:nvSpPr>
        <p:spPr bwMode="auto">
          <a:xfrm>
            <a:off x="2584425" y="1697040"/>
            <a:ext cx="649288" cy="647700"/>
          </a:xfrm>
          <a:prstGeom prst="line">
            <a:avLst/>
          </a:prstGeom>
          <a:noFill/>
          <a:ln w="28575">
            <a:solidFill>
              <a:srgbClr val="9900FF"/>
            </a:solidFill>
            <a:miter lim="800000"/>
          </a:ln>
          <a:effectLst/>
        </p:spPr>
        <p:txBody>
          <a:bodyPr wrap="none"/>
          <a:lstStyle/>
          <a:p>
            <a:endParaRPr lang="zh-CN" altLang="en-US"/>
          </a:p>
        </p:txBody>
      </p:sp>
      <p:sp>
        <p:nvSpPr>
          <p:cNvPr id="6" name="Freeform 5"/>
          <p:cNvSpPr/>
          <p:nvPr/>
        </p:nvSpPr>
        <p:spPr bwMode="auto">
          <a:xfrm>
            <a:off x="1350937" y="2706690"/>
            <a:ext cx="842963" cy="784225"/>
          </a:xfrm>
          <a:custGeom>
            <a:avLst/>
            <a:gdLst/>
            <a:ahLst/>
            <a:cxnLst>
              <a:cxn ang="0">
                <a:pos x="0" y="0"/>
              </a:cxn>
              <a:cxn ang="0">
                <a:pos x="531" y="494"/>
              </a:cxn>
            </a:cxnLst>
            <a:rect l="0" t="0" r="r" b="b"/>
            <a:pathLst>
              <a:path w="531" h="494">
                <a:moveTo>
                  <a:pt x="0" y="0"/>
                </a:moveTo>
                <a:lnTo>
                  <a:pt x="531" y="494"/>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7" name="Freeform 6"/>
          <p:cNvSpPr/>
          <p:nvPr/>
        </p:nvSpPr>
        <p:spPr bwMode="auto">
          <a:xfrm>
            <a:off x="1381100" y="1751015"/>
            <a:ext cx="654050" cy="636588"/>
          </a:xfrm>
          <a:custGeom>
            <a:avLst/>
            <a:gdLst/>
            <a:ahLst/>
            <a:cxnLst>
              <a:cxn ang="0">
                <a:pos x="412" y="0"/>
              </a:cxn>
              <a:cxn ang="0">
                <a:pos x="0" y="401"/>
              </a:cxn>
            </a:cxnLst>
            <a:rect l="0" t="0" r="r" b="b"/>
            <a:pathLst>
              <a:path w="412" h="401">
                <a:moveTo>
                  <a:pt x="412" y="0"/>
                </a:moveTo>
                <a:lnTo>
                  <a:pt x="0" y="401"/>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8" name="Line 7"/>
          <p:cNvSpPr>
            <a:spLocks noChangeShapeType="1"/>
          </p:cNvSpPr>
          <p:nvPr/>
        </p:nvSpPr>
        <p:spPr bwMode="auto">
          <a:xfrm>
            <a:off x="1504925" y="2633665"/>
            <a:ext cx="576263" cy="0"/>
          </a:xfrm>
          <a:prstGeom prst="line">
            <a:avLst/>
          </a:prstGeom>
          <a:noFill/>
          <a:ln w="28575">
            <a:solidFill>
              <a:srgbClr val="9900FF"/>
            </a:solidFill>
            <a:miter lim="800000"/>
          </a:ln>
          <a:effectLst/>
        </p:spPr>
        <p:txBody>
          <a:bodyPr wrap="none"/>
          <a:lstStyle/>
          <a:p>
            <a:endParaRPr lang="zh-CN" altLang="en-US"/>
          </a:p>
        </p:txBody>
      </p:sp>
      <p:sp>
        <p:nvSpPr>
          <p:cNvPr id="9" name="Line 8"/>
          <p:cNvSpPr>
            <a:spLocks noChangeShapeType="1"/>
          </p:cNvSpPr>
          <p:nvPr/>
        </p:nvSpPr>
        <p:spPr bwMode="auto">
          <a:xfrm>
            <a:off x="2297087" y="2849565"/>
            <a:ext cx="0" cy="503238"/>
          </a:xfrm>
          <a:prstGeom prst="line">
            <a:avLst/>
          </a:prstGeom>
          <a:noFill/>
          <a:ln w="28575">
            <a:solidFill>
              <a:srgbClr val="9900FF"/>
            </a:solidFill>
            <a:miter lim="800000"/>
          </a:ln>
          <a:effectLst/>
        </p:spPr>
        <p:txBody>
          <a:bodyPr wrap="none"/>
          <a:lstStyle/>
          <a:p>
            <a:endParaRPr lang="zh-CN" altLang="en-US"/>
          </a:p>
        </p:txBody>
      </p:sp>
      <p:sp>
        <p:nvSpPr>
          <p:cNvPr id="10" name="Line 9"/>
          <p:cNvSpPr>
            <a:spLocks noChangeShapeType="1"/>
          </p:cNvSpPr>
          <p:nvPr/>
        </p:nvSpPr>
        <p:spPr bwMode="auto">
          <a:xfrm>
            <a:off x="2584425" y="2562227"/>
            <a:ext cx="576263" cy="0"/>
          </a:xfrm>
          <a:prstGeom prst="line">
            <a:avLst/>
          </a:prstGeom>
          <a:noFill/>
          <a:ln w="28575">
            <a:solidFill>
              <a:srgbClr val="9900FF"/>
            </a:solidFill>
            <a:miter lim="800000"/>
          </a:ln>
          <a:effectLst/>
        </p:spPr>
        <p:txBody>
          <a:bodyPr wrap="none"/>
          <a:lstStyle/>
          <a:p>
            <a:endParaRPr lang="zh-CN" altLang="en-US"/>
          </a:p>
        </p:txBody>
      </p:sp>
      <p:sp>
        <p:nvSpPr>
          <p:cNvPr id="11" name="Oval 10"/>
          <p:cNvSpPr>
            <a:spLocks noChangeArrowheads="1"/>
          </p:cNvSpPr>
          <p:nvPr/>
        </p:nvSpPr>
        <p:spPr bwMode="auto">
          <a:xfrm>
            <a:off x="2008162" y="1409702"/>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a:solidFill>
                  <a:schemeClr val="tx1"/>
                </a:solidFill>
                <a:ea typeface="宋体" panose="02010600030101010101" pitchFamily="2" charset="-122"/>
              </a:rPr>
              <a:t>1</a:t>
            </a:r>
          </a:p>
        </p:txBody>
      </p:sp>
      <p:sp>
        <p:nvSpPr>
          <p:cNvPr id="12" name="Oval 11"/>
          <p:cNvSpPr>
            <a:spLocks noChangeArrowheads="1"/>
          </p:cNvSpPr>
          <p:nvPr/>
        </p:nvSpPr>
        <p:spPr bwMode="auto">
          <a:xfrm>
            <a:off x="2008162" y="2346327"/>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a:solidFill>
                  <a:schemeClr val="tx1"/>
                </a:solidFill>
                <a:ea typeface="宋体" panose="02010600030101010101" pitchFamily="2" charset="-122"/>
              </a:rPr>
              <a:t>3</a:t>
            </a:r>
          </a:p>
        </p:txBody>
      </p:sp>
      <p:sp>
        <p:nvSpPr>
          <p:cNvPr id="13" name="Oval 12"/>
          <p:cNvSpPr>
            <a:spLocks noChangeArrowheads="1"/>
          </p:cNvSpPr>
          <p:nvPr/>
        </p:nvSpPr>
        <p:spPr bwMode="auto">
          <a:xfrm>
            <a:off x="928662" y="2344740"/>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a:solidFill>
                  <a:schemeClr val="tx1"/>
                </a:solidFill>
                <a:ea typeface="宋体" panose="02010600030101010101" pitchFamily="2" charset="-122"/>
              </a:rPr>
              <a:t>2</a:t>
            </a:r>
          </a:p>
        </p:txBody>
      </p:sp>
      <p:sp>
        <p:nvSpPr>
          <p:cNvPr id="14" name="Oval 13"/>
          <p:cNvSpPr>
            <a:spLocks noChangeArrowheads="1"/>
          </p:cNvSpPr>
          <p:nvPr/>
        </p:nvSpPr>
        <p:spPr bwMode="auto">
          <a:xfrm>
            <a:off x="2081187" y="3354390"/>
            <a:ext cx="576263" cy="503238"/>
          </a:xfrm>
          <a:prstGeom prst="ellipse">
            <a:avLst/>
          </a:prstGeom>
        </p:spPr>
        <p:style>
          <a:lnRef idx="1">
            <a:schemeClr val="accent5"/>
          </a:lnRef>
          <a:fillRef idx="3">
            <a:schemeClr val="accent5"/>
          </a:fillRef>
          <a:effectRef idx="2">
            <a:schemeClr val="accent5"/>
          </a:effectRef>
          <a:fontRef idx="minor">
            <a:schemeClr val="lt1"/>
          </a:fontRef>
        </p:style>
        <p:txBody>
          <a:bodyPr wrap="none" anchor="ctr"/>
          <a:lstStyle/>
          <a:p>
            <a:pPr algn="ctr"/>
            <a:r>
              <a:rPr kumimoji="1"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15" name="Oval 14"/>
          <p:cNvSpPr>
            <a:spLocks noChangeArrowheads="1"/>
          </p:cNvSpPr>
          <p:nvPr/>
        </p:nvSpPr>
        <p:spPr bwMode="auto">
          <a:xfrm>
            <a:off x="3089250" y="2273302"/>
            <a:ext cx="576263" cy="503238"/>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pPr algn="ctr"/>
            <a:r>
              <a:rPr kumimoji="1"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6" name="Oval 14"/>
          <p:cNvSpPr>
            <a:spLocks noChangeArrowheads="1"/>
          </p:cNvSpPr>
          <p:nvPr/>
        </p:nvSpPr>
        <p:spPr bwMode="auto">
          <a:xfrm>
            <a:off x="5767572" y="2354258"/>
            <a:ext cx="576263" cy="503238"/>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pPr algn="ctr"/>
            <a:r>
              <a:rPr kumimoji="1"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7" name="Oval 14"/>
          <p:cNvSpPr>
            <a:spLocks noChangeArrowheads="1"/>
          </p:cNvSpPr>
          <p:nvPr/>
        </p:nvSpPr>
        <p:spPr bwMode="auto">
          <a:xfrm>
            <a:off x="4905557" y="2354258"/>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1</a:t>
            </a:r>
            <a:endParaRPr kumimoji="1" lang="en-US" altLang="zh-CN" dirty="0">
              <a:solidFill>
                <a:schemeClr val="tx1"/>
              </a:solidFill>
              <a:ea typeface="宋体" panose="02010600030101010101" pitchFamily="2" charset="-122"/>
            </a:endParaRPr>
          </a:p>
        </p:txBody>
      </p:sp>
      <p:sp>
        <p:nvSpPr>
          <p:cNvPr id="21" name="Oval 14"/>
          <p:cNvSpPr>
            <a:spLocks noChangeArrowheads="1"/>
          </p:cNvSpPr>
          <p:nvPr/>
        </p:nvSpPr>
        <p:spPr bwMode="auto">
          <a:xfrm>
            <a:off x="6620069" y="2351086"/>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3</a:t>
            </a:r>
            <a:endParaRPr kumimoji="1" lang="en-US" altLang="zh-CN" dirty="0">
              <a:solidFill>
                <a:schemeClr val="tx1"/>
              </a:solidFill>
              <a:ea typeface="宋体" panose="02010600030101010101" pitchFamily="2" charset="-122"/>
            </a:endParaRPr>
          </a:p>
        </p:txBody>
      </p:sp>
      <p:sp>
        <p:nvSpPr>
          <p:cNvPr id="22" name="Oval 14"/>
          <p:cNvSpPr>
            <a:spLocks noChangeArrowheads="1"/>
          </p:cNvSpPr>
          <p:nvPr/>
        </p:nvSpPr>
        <p:spPr bwMode="auto">
          <a:xfrm>
            <a:off x="5767572" y="3711580"/>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2</a:t>
            </a:r>
            <a:endParaRPr kumimoji="1" lang="en-US" altLang="zh-CN" dirty="0">
              <a:solidFill>
                <a:schemeClr val="tx1"/>
              </a:solidFill>
              <a:ea typeface="宋体" panose="02010600030101010101" pitchFamily="2" charset="-122"/>
            </a:endParaRPr>
          </a:p>
        </p:txBody>
      </p:sp>
      <p:cxnSp>
        <p:nvCxnSpPr>
          <p:cNvPr id="25" name="直接箭头连接符 24"/>
          <p:cNvCxnSpPr>
            <a:stCxn id="16" idx="6"/>
            <a:endCxn id="21" idx="2"/>
          </p:cNvCxnSpPr>
          <p:nvPr/>
        </p:nvCxnSpPr>
        <p:spPr bwMode="auto">
          <a:xfrm flipV="1">
            <a:off x="6343835" y="2602705"/>
            <a:ext cx="276234" cy="317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7" name="直接箭头连接符 26"/>
          <p:cNvCxnSpPr>
            <a:stCxn id="16" idx="2"/>
            <a:endCxn id="17" idx="6"/>
          </p:cNvCxnSpPr>
          <p:nvPr/>
        </p:nvCxnSpPr>
        <p:spPr bwMode="auto">
          <a:xfrm rot="10800000">
            <a:off x="5481820" y="2605877"/>
            <a:ext cx="285752"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9" name="直接箭头连接符 28"/>
          <p:cNvCxnSpPr>
            <a:stCxn id="17" idx="4"/>
            <a:endCxn id="22" idx="1"/>
          </p:cNvCxnSpPr>
          <p:nvPr/>
        </p:nvCxnSpPr>
        <p:spPr bwMode="auto">
          <a:xfrm rot="16200000" flipH="1">
            <a:off x="5058936" y="2992248"/>
            <a:ext cx="927781" cy="658275"/>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31" name="直接箭头连接符 30"/>
          <p:cNvCxnSpPr>
            <a:stCxn id="21" idx="4"/>
            <a:endCxn id="22" idx="7"/>
          </p:cNvCxnSpPr>
          <p:nvPr/>
        </p:nvCxnSpPr>
        <p:spPr bwMode="auto">
          <a:xfrm rot="5400000">
            <a:off x="6118346" y="2995421"/>
            <a:ext cx="930953" cy="64875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32" name="Oval 14"/>
          <p:cNvSpPr>
            <a:spLocks noChangeArrowheads="1"/>
          </p:cNvSpPr>
          <p:nvPr/>
        </p:nvSpPr>
        <p:spPr bwMode="auto">
          <a:xfrm>
            <a:off x="7105142" y="3140076"/>
            <a:ext cx="576263" cy="503238"/>
          </a:xfrm>
          <a:prstGeom prst="ellipse">
            <a:avLst/>
          </a:prstGeom>
        </p:spPr>
        <p:style>
          <a:lnRef idx="1">
            <a:schemeClr val="accent5"/>
          </a:lnRef>
          <a:fillRef idx="3">
            <a:schemeClr val="accent5"/>
          </a:fillRef>
          <a:effectRef idx="2">
            <a:schemeClr val="accent5"/>
          </a:effectRef>
          <a:fontRef idx="minor">
            <a:schemeClr val="lt1"/>
          </a:fontRef>
        </p:style>
        <p:txBody>
          <a:bodyPr wrap="none" anchor="ctr"/>
          <a:lstStyle/>
          <a:p>
            <a:pPr algn="ctr"/>
            <a:r>
              <a:rPr kumimoji="1"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5" name="直接箭头连接符 34"/>
          <p:cNvCxnSpPr>
            <a:stCxn id="21" idx="5"/>
            <a:endCxn id="32" idx="0"/>
          </p:cNvCxnSpPr>
          <p:nvPr/>
        </p:nvCxnSpPr>
        <p:spPr bwMode="auto">
          <a:xfrm rot="16200000" flipH="1">
            <a:off x="7072883" y="2819684"/>
            <a:ext cx="359449" cy="281334"/>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37" name="直接箭头连接符 36"/>
          <p:cNvCxnSpPr>
            <a:stCxn id="22" idx="6"/>
            <a:endCxn id="32" idx="3"/>
          </p:cNvCxnSpPr>
          <p:nvPr/>
        </p:nvCxnSpPr>
        <p:spPr bwMode="auto">
          <a:xfrm flipV="1">
            <a:off x="6343835" y="3569617"/>
            <a:ext cx="845699" cy="39358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30" name="TextBox 29"/>
          <p:cNvSpPr txBox="1"/>
          <p:nvPr/>
        </p:nvSpPr>
        <p:spPr>
          <a:xfrm>
            <a:off x="642910" y="4143380"/>
            <a:ext cx="4000528" cy="461665"/>
          </a:xfrm>
          <a:prstGeom prst="rect">
            <a:avLst/>
          </a:prstGeom>
          <a:noFill/>
        </p:spPr>
        <p:txBody>
          <a:bodyPr wrap="square" rtlCol="0">
            <a:spAutoFit/>
          </a:bodyPr>
          <a:lstStyle/>
          <a:p>
            <a:r>
              <a:rPr lang="zh-CN" altLang="en-US"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路径：</a:t>
            </a:r>
            <a:r>
              <a:rPr lang="en-US" altLang="zh-CN"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dirty="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 1  2  4</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42"/>
          <p:cNvGrpSpPr/>
          <p:nvPr/>
        </p:nvGrpSpPr>
        <p:grpSpPr>
          <a:xfrm>
            <a:off x="4643438" y="3714752"/>
            <a:ext cx="4214842" cy="1185928"/>
            <a:chOff x="4643438" y="3714752"/>
            <a:chExt cx="4214842" cy="1185928"/>
          </a:xfrm>
        </p:grpSpPr>
        <p:sp>
          <p:nvSpPr>
            <p:cNvPr id="34" name="TextBox 33"/>
            <p:cNvSpPr txBox="1"/>
            <p:nvPr/>
          </p:nvSpPr>
          <p:spPr>
            <a:xfrm>
              <a:off x="4643438" y="4500570"/>
              <a:ext cx="4214842" cy="400110"/>
            </a:xfrm>
            <a:prstGeom prst="rect">
              <a:avLst/>
            </a:prstGeom>
            <a:noFill/>
          </p:spPr>
          <p:txBody>
            <a:bodyPr wrap="square" rtlCol="0">
              <a:spAutoFit/>
            </a:bodyPr>
            <a:lstStyle/>
            <a:p>
              <a:r>
                <a:rPr lang="zh-CN" altLang="en-US" sz="2000" dirty="0" smtClean="0">
                  <a:solidFill>
                    <a:srgbClr val="0000FF"/>
                  </a:solidFill>
                  <a:ea typeface="楷体" panose="02010609060101010101" pitchFamily="49" charset="-122"/>
                  <a:cs typeface="Times New Roman" panose="02020603050405020304" pitchFamily="18" charset="0"/>
                </a:rPr>
                <a:t>路径上的顶点可能在</a:t>
              </a:r>
              <a:r>
                <a:rPr lang="zh-CN" altLang="en-US" sz="2000" dirty="0" smtClean="0">
                  <a:ea typeface="楷体" panose="02010609060101010101" pitchFamily="49" charset="-122"/>
                  <a:cs typeface="Times New Roman" panose="02020603050405020304" pitchFamily="18" charset="0"/>
                </a:rPr>
                <a:t>同一层</a:t>
              </a:r>
              <a:endParaRPr lang="zh-CN" altLang="en-US" sz="2000" dirty="0">
                <a:ea typeface="楷体" panose="02010609060101010101" pitchFamily="49" charset="-122"/>
                <a:cs typeface="Times New Roman" panose="02020603050405020304" pitchFamily="18" charset="0"/>
              </a:endParaRPr>
            </a:p>
          </p:txBody>
        </p:sp>
        <p:cxnSp>
          <p:nvCxnSpPr>
            <p:cNvPr id="40" name="直接箭头连接符 39"/>
            <p:cNvCxnSpPr/>
            <p:nvPr/>
          </p:nvCxnSpPr>
          <p:spPr bwMode="auto">
            <a:xfrm rot="16200000" flipV="1">
              <a:off x="6072198" y="4357694"/>
              <a:ext cx="214314" cy="7143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42" name="直接箭头连接符 41"/>
            <p:cNvCxnSpPr/>
            <p:nvPr/>
          </p:nvCxnSpPr>
          <p:spPr bwMode="auto">
            <a:xfrm rot="5400000" flipH="1" flipV="1">
              <a:off x="6750859" y="3964785"/>
              <a:ext cx="857256" cy="357190"/>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grpSp>
      <p:grpSp>
        <p:nvGrpSpPr>
          <p:cNvPr id="41" name="组合 40"/>
          <p:cNvGrpSpPr/>
          <p:nvPr/>
        </p:nvGrpSpPr>
        <p:grpSpPr>
          <a:xfrm>
            <a:off x="5214942" y="4929198"/>
            <a:ext cx="2643206" cy="859515"/>
            <a:chOff x="5214942" y="4929198"/>
            <a:chExt cx="2643206" cy="859515"/>
          </a:xfrm>
        </p:grpSpPr>
        <p:sp>
          <p:nvSpPr>
            <p:cNvPr id="36" name="下箭头 35"/>
            <p:cNvSpPr/>
            <p:nvPr/>
          </p:nvSpPr>
          <p:spPr>
            <a:xfrm>
              <a:off x="6429388" y="4929198"/>
              <a:ext cx="142876" cy="357190"/>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9" name="TextBox 38"/>
            <p:cNvSpPr txBox="1"/>
            <p:nvPr/>
          </p:nvSpPr>
          <p:spPr>
            <a:xfrm>
              <a:off x="5214942" y="5357826"/>
              <a:ext cx="2643206" cy="430887"/>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rPr>
                <a:t>不一定是</a:t>
              </a:r>
              <a:r>
                <a:rPr lang="zh-CN" altLang="en-US" sz="2200" smtClean="0">
                  <a:solidFill>
                    <a:srgbClr val="0000FF"/>
                  </a:solidFill>
                  <a:ea typeface="楷体" panose="02010609060101010101" pitchFamily="49" charset="-122"/>
                  <a:cs typeface="Times New Roman" panose="02020603050405020304" pitchFamily="18" charset="0"/>
                </a:rPr>
                <a:t>最短路径</a:t>
              </a:r>
              <a:endParaRPr lang="zh-CN" altLang="en-US" sz="2200">
                <a:ea typeface="楷体" panose="02010609060101010101" pitchFamily="49" charset="-122"/>
                <a:cs typeface="Times New Roman" panose="02020603050405020304" pitchFamily="18" charset="0"/>
              </a:endParaRPr>
            </a:p>
          </p:txBody>
        </p:sp>
      </p:grpSp>
      <p:sp>
        <p:nvSpPr>
          <p:cNvPr id="3" name="幻灯片编号占位符 2"/>
          <p:cNvSpPr>
            <a:spLocks noGrp="1"/>
          </p:cNvSpPr>
          <p:nvPr>
            <p:ph type="sldNum" sz="quarter" idx="12"/>
          </p:nvPr>
        </p:nvSpPr>
        <p:spPr/>
        <p:txBody>
          <a:bodyPr/>
          <a:lstStyle/>
          <a:p>
            <a:fld id="{7B73CAF9-FD11-4256-9668-6A8A3A0B73F9}" type="slidenum">
              <a:rPr lang="en-US" altLang="zh-CN" smtClean="0"/>
              <a:t>96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5"/>
                                        </p:tgtEl>
                                      </p:cBhvr>
                                    </p:animEffect>
                                    <p:animScale>
                                      <p:cBhvr>
                                        <p:cTn id="10" dur="250" autoRev="1" fill="hold"/>
                                        <p:tgtEl>
                                          <p:spTgt spid="15"/>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27"/>
                                        </p:tgtEl>
                                      </p:cBhvr>
                                    </p:animEffect>
                                    <p:animScale>
                                      <p:cBhvr>
                                        <p:cTn id="15" dur="250" autoRev="1" fill="hold"/>
                                        <p:tgtEl>
                                          <p:spTgt spid="27"/>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5"/>
                                        </p:tgtEl>
                                      </p:cBhvr>
                                    </p:animEffect>
                                    <p:animScale>
                                      <p:cBhvr>
                                        <p:cTn id="21" dur="250" autoRev="1" fill="hold"/>
                                        <p:tgtEl>
                                          <p:spTgt spid="5"/>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11"/>
                                        </p:tgtEl>
                                      </p:cBhvr>
                                    </p:animEffect>
                                    <p:animScale>
                                      <p:cBhvr>
                                        <p:cTn id="24" dur="250" autoRev="1" fill="hold"/>
                                        <p:tgtEl>
                                          <p:spTgt spid="1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grpId="0" nodeType="clickEffect">
                                  <p:stCondLst>
                                    <p:cond delay="0"/>
                                  </p:stCondLst>
                                  <p:childTnLst>
                                    <p:animEffect transition="out" filter="fade">
                                      <p:cBhvr>
                                        <p:cTn id="28" dur="500" tmFilter="0, 0; .2, .5; .8, .5; 1, 0"/>
                                        <p:tgtEl>
                                          <p:spTgt spid="7"/>
                                        </p:tgtEl>
                                      </p:cBhvr>
                                    </p:animEffect>
                                    <p:animScale>
                                      <p:cBhvr>
                                        <p:cTn id="29" dur="250" autoRev="1" fill="hold"/>
                                        <p:tgtEl>
                                          <p:spTgt spid="7"/>
                                        </p:tgtEl>
                                      </p:cBhvr>
                                      <p:by x="105000" y="105000"/>
                                    </p:animScale>
                                  </p:childTnLst>
                                </p:cTn>
                              </p:par>
                              <p:par>
                                <p:cTn id="30" presetID="26" presetClass="emph" presetSubtype="0" fill="hold" grpId="0" nodeType="withEffect">
                                  <p:stCondLst>
                                    <p:cond delay="0"/>
                                  </p:stCondLst>
                                  <p:childTnLst>
                                    <p:animEffect transition="out" filter="fade">
                                      <p:cBhvr>
                                        <p:cTn id="31" dur="500" tmFilter="0, 0; .2, .5; .8, .5; 1, 0"/>
                                        <p:tgtEl>
                                          <p:spTgt spid="13"/>
                                        </p:tgtEl>
                                      </p:cBhvr>
                                    </p:animEffect>
                                    <p:animScale>
                                      <p:cBhvr>
                                        <p:cTn id="32" dur="250" autoRev="1" fill="hold"/>
                                        <p:tgtEl>
                                          <p:spTgt spid="13"/>
                                        </p:tgtEl>
                                      </p:cBhvr>
                                      <p:by x="105000" y="105000"/>
                                    </p:animScale>
                                  </p:childTnLst>
                                </p:cTn>
                              </p:par>
                              <p:par>
                                <p:cTn id="33" presetID="26" presetClass="emph" presetSubtype="0" fill="hold" nodeType="withEffect">
                                  <p:stCondLst>
                                    <p:cond delay="0"/>
                                  </p:stCondLst>
                                  <p:childTnLst>
                                    <p:animEffect transition="out" filter="fade">
                                      <p:cBhvr>
                                        <p:cTn id="34" dur="500" tmFilter="0, 0; .2, .5; .8, .5; 1, 0"/>
                                        <p:tgtEl>
                                          <p:spTgt spid="29"/>
                                        </p:tgtEl>
                                      </p:cBhvr>
                                    </p:animEffect>
                                    <p:animScale>
                                      <p:cBhvr>
                                        <p:cTn id="35" dur="250" autoRev="1" fill="hold"/>
                                        <p:tgtEl>
                                          <p:spTgt spid="29"/>
                                        </p:tgtEl>
                                      </p:cBhvr>
                                      <p:by x="105000" y="105000"/>
                                    </p:animScale>
                                  </p:childTnLst>
                                </p:cTn>
                              </p:par>
                              <p:par>
                                <p:cTn id="36" presetID="26" presetClass="emph" presetSubtype="0" fill="hold" grpId="0" nodeType="withEffect">
                                  <p:stCondLst>
                                    <p:cond delay="0"/>
                                  </p:stCondLst>
                                  <p:childTnLst>
                                    <p:animEffect transition="out" filter="fade">
                                      <p:cBhvr>
                                        <p:cTn id="37" dur="500" tmFilter="0, 0; .2, .5; .8, .5; 1, 0"/>
                                        <p:tgtEl>
                                          <p:spTgt spid="22"/>
                                        </p:tgtEl>
                                      </p:cBhvr>
                                    </p:animEffect>
                                    <p:animScale>
                                      <p:cBhvr>
                                        <p:cTn id="38" dur="250" autoRev="1" fill="hold"/>
                                        <p:tgtEl>
                                          <p:spTgt spid="22"/>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6"/>
                                        </p:tgtEl>
                                      </p:cBhvr>
                                    </p:animEffect>
                                    <p:animScale>
                                      <p:cBhvr>
                                        <p:cTn id="43" dur="250" autoRev="1" fill="hold"/>
                                        <p:tgtEl>
                                          <p:spTgt spid="6"/>
                                        </p:tgtEl>
                                      </p:cBhvr>
                                      <p:by x="105000" y="105000"/>
                                    </p:animScale>
                                  </p:childTnLst>
                                </p:cTn>
                              </p:par>
                              <p:par>
                                <p:cTn id="44" presetID="26" presetClass="emph" presetSubtype="0" fill="hold" grpId="0" nodeType="withEffect">
                                  <p:stCondLst>
                                    <p:cond delay="0"/>
                                  </p:stCondLst>
                                  <p:childTnLst>
                                    <p:animEffect transition="out" filter="fade">
                                      <p:cBhvr>
                                        <p:cTn id="45" dur="500" tmFilter="0, 0; .2, .5; .8, .5; 1, 0"/>
                                        <p:tgtEl>
                                          <p:spTgt spid="14"/>
                                        </p:tgtEl>
                                      </p:cBhvr>
                                    </p:animEffect>
                                    <p:animScale>
                                      <p:cBhvr>
                                        <p:cTn id="46" dur="250" autoRev="1" fill="hold"/>
                                        <p:tgtEl>
                                          <p:spTgt spid="14"/>
                                        </p:tgtEl>
                                      </p:cBhvr>
                                      <p:by x="105000" y="105000"/>
                                    </p:animScale>
                                  </p:childTnLst>
                                </p:cTn>
                              </p:par>
                              <p:par>
                                <p:cTn id="47" presetID="26" presetClass="emph" presetSubtype="0" fill="hold" nodeType="withEffect">
                                  <p:stCondLst>
                                    <p:cond delay="0"/>
                                  </p:stCondLst>
                                  <p:childTnLst>
                                    <p:animEffect transition="out" filter="fade">
                                      <p:cBhvr>
                                        <p:cTn id="48" dur="500" tmFilter="0, 0; .2, .5; .8, .5; 1, 0"/>
                                        <p:tgtEl>
                                          <p:spTgt spid="37"/>
                                        </p:tgtEl>
                                      </p:cBhvr>
                                    </p:animEffect>
                                    <p:animScale>
                                      <p:cBhvr>
                                        <p:cTn id="49" dur="250" autoRev="1" fill="hold"/>
                                        <p:tgtEl>
                                          <p:spTgt spid="37"/>
                                        </p:tgtEl>
                                      </p:cBhvr>
                                      <p:by x="105000" y="105000"/>
                                    </p:animScale>
                                  </p:childTnLst>
                                </p:cTn>
                              </p:par>
                              <p:par>
                                <p:cTn id="50" presetID="26" presetClass="emph" presetSubtype="0" fill="hold" grpId="0" nodeType="withEffect">
                                  <p:stCondLst>
                                    <p:cond delay="0"/>
                                  </p:stCondLst>
                                  <p:childTnLst>
                                    <p:animEffect transition="out" filter="fade">
                                      <p:cBhvr>
                                        <p:cTn id="51" dur="500" tmFilter="0, 0; .2, .5; .8, .5; 1, 0"/>
                                        <p:tgtEl>
                                          <p:spTgt spid="32"/>
                                        </p:tgtEl>
                                      </p:cBhvr>
                                    </p:animEffect>
                                    <p:animScale>
                                      <p:cBhvr>
                                        <p:cTn id="52" dur="250" autoRev="1" fill="hold"/>
                                        <p:tgtEl>
                                          <p:spTgt spid="32"/>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childTnLst>
                                </p:cTn>
                              </p:par>
                            </p:childTnLst>
                          </p:cTn>
                        </p:par>
                        <p:par>
                          <p:cTn id="61" fill="hold">
                            <p:stCondLst>
                              <p:cond delay="0"/>
                            </p:stCondLst>
                            <p:childTnLst>
                              <p:par>
                                <p:cTn id="62" presetID="26" presetClass="emph" presetSubtype="0" fill="hold" nodeType="afterEffect">
                                  <p:stCondLst>
                                    <p:cond delay="0"/>
                                  </p:stCondLst>
                                  <p:childTnLst>
                                    <p:animEffect transition="out" filter="fade">
                                      <p:cBhvr>
                                        <p:cTn id="63" dur="500" tmFilter="0, 0; .2, .5; .8, .5; 1, 0"/>
                                        <p:tgtEl>
                                          <p:spTgt spid="2"/>
                                        </p:tgtEl>
                                      </p:cBhvr>
                                    </p:animEffect>
                                    <p:animScale>
                                      <p:cBhvr>
                                        <p:cTn id="64" dur="250" autoRev="1" fill="hold"/>
                                        <p:tgtEl>
                                          <p:spTgt spid="2"/>
                                        </p:tgtEl>
                                      </p:cBhvr>
                                      <p:by x="105000" y="105000"/>
                                    </p:animScale>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11" grpId="0" bldLvl="0" animBg="1"/>
      <p:bldP spid="13" grpId="0" bldLvl="0" animBg="1"/>
      <p:bldP spid="14" grpId="0" bldLvl="0" animBg="1"/>
      <p:bldP spid="15" grpId="0" bldLvl="0" animBg="1"/>
      <p:bldP spid="16" grpId="0" bldLvl="0" animBg="1"/>
      <p:bldP spid="17" grpId="0" bldLvl="0" animBg="1"/>
      <p:bldP spid="22" grpId="0" bldLvl="0" animBg="1"/>
      <p:bldP spid="32" grpId="0" bldLvl="0" animBg="1"/>
      <p:bldP spid="3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bwMode="auto">
          <a:xfrm>
            <a:off x="4357686" y="818831"/>
            <a:ext cx="3357586" cy="2857520"/>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sp>
        <p:nvSpPr>
          <p:cNvPr id="3" name="椭圆 2"/>
          <p:cNvSpPr/>
          <p:nvPr/>
        </p:nvSpPr>
        <p:spPr bwMode="auto">
          <a:xfrm>
            <a:off x="5196068" y="1518218"/>
            <a:ext cx="1714512" cy="1500198"/>
          </a:xfrm>
          <a:prstGeom prst="ellips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楷体_GB2312" pitchFamily="49" charset="-122"/>
            </a:endParaRPr>
          </a:p>
        </p:txBody>
      </p:sp>
      <p:sp>
        <p:nvSpPr>
          <p:cNvPr id="4" name="Line 4"/>
          <p:cNvSpPr>
            <a:spLocks noChangeShapeType="1"/>
          </p:cNvSpPr>
          <p:nvPr/>
        </p:nvSpPr>
        <p:spPr bwMode="auto">
          <a:xfrm>
            <a:off x="2441549" y="1444325"/>
            <a:ext cx="649288" cy="647700"/>
          </a:xfrm>
          <a:prstGeom prst="line">
            <a:avLst/>
          </a:prstGeom>
          <a:noFill/>
          <a:ln w="28575">
            <a:solidFill>
              <a:srgbClr val="9900FF"/>
            </a:solidFill>
            <a:miter lim="800000"/>
          </a:ln>
          <a:effectLst/>
        </p:spPr>
        <p:txBody>
          <a:bodyPr wrap="none"/>
          <a:lstStyle/>
          <a:p>
            <a:endParaRPr lang="zh-CN" altLang="en-US"/>
          </a:p>
        </p:txBody>
      </p:sp>
      <p:sp>
        <p:nvSpPr>
          <p:cNvPr id="5" name="Freeform 5"/>
          <p:cNvSpPr/>
          <p:nvPr/>
        </p:nvSpPr>
        <p:spPr bwMode="auto">
          <a:xfrm>
            <a:off x="1208061" y="2453975"/>
            <a:ext cx="842963" cy="784225"/>
          </a:xfrm>
          <a:custGeom>
            <a:avLst/>
            <a:gdLst/>
            <a:ahLst/>
            <a:cxnLst>
              <a:cxn ang="0">
                <a:pos x="0" y="0"/>
              </a:cxn>
              <a:cxn ang="0">
                <a:pos x="531" y="494"/>
              </a:cxn>
            </a:cxnLst>
            <a:rect l="0" t="0" r="r" b="b"/>
            <a:pathLst>
              <a:path w="531" h="494">
                <a:moveTo>
                  <a:pt x="0" y="0"/>
                </a:moveTo>
                <a:lnTo>
                  <a:pt x="531" y="494"/>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6" name="Freeform 6"/>
          <p:cNvSpPr/>
          <p:nvPr/>
        </p:nvSpPr>
        <p:spPr bwMode="auto">
          <a:xfrm>
            <a:off x="1238224" y="1498300"/>
            <a:ext cx="654050" cy="636588"/>
          </a:xfrm>
          <a:custGeom>
            <a:avLst/>
            <a:gdLst/>
            <a:ahLst/>
            <a:cxnLst>
              <a:cxn ang="0">
                <a:pos x="412" y="0"/>
              </a:cxn>
              <a:cxn ang="0">
                <a:pos x="0" y="401"/>
              </a:cxn>
            </a:cxnLst>
            <a:rect l="0" t="0" r="r" b="b"/>
            <a:pathLst>
              <a:path w="412" h="401">
                <a:moveTo>
                  <a:pt x="412" y="0"/>
                </a:moveTo>
                <a:lnTo>
                  <a:pt x="0" y="401"/>
                </a:lnTo>
              </a:path>
            </a:pathLst>
          </a:custGeom>
          <a:noFill/>
          <a:ln w="28575" cap="flat" cmpd="sng">
            <a:solidFill>
              <a:srgbClr val="9900FF"/>
            </a:solidFill>
            <a:prstDash val="solid"/>
            <a:miter lim="800000"/>
            <a:headEnd type="none" w="med" len="med"/>
            <a:tailEnd type="none" w="med" len="med"/>
          </a:ln>
          <a:effectLst/>
        </p:spPr>
        <p:txBody>
          <a:bodyPr wrap="none"/>
          <a:lstStyle/>
          <a:p>
            <a:endParaRPr lang="zh-CN" altLang="en-US"/>
          </a:p>
        </p:txBody>
      </p:sp>
      <p:sp>
        <p:nvSpPr>
          <p:cNvPr id="7" name="Line 7"/>
          <p:cNvSpPr>
            <a:spLocks noChangeShapeType="1"/>
          </p:cNvSpPr>
          <p:nvPr/>
        </p:nvSpPr>
        <p:spPr bwMode="auto">
          <a:xfrm>
            <a:off x="1362049" y="2380950"/>
            <a:ext cx="576263" cy="0"/>
          </a:xfrm>
          <a:prstGeom prst="line">
            <a:avLst/>
          </a:prstGeom>
          <a:noFill/>
          <a:ln w="28575">
            <a:solidFill>
              <a:srgbClr val="9900FF"/>
            </a:solidFill>
            <a:miter lim="800000"/>
          </a:ln>
          <a:effectLst/>
        </p:spPr>
        <p:txBody>
          <a:bodyPr wrap="none"/>
          <a:lstStyle/>
          <a:p>
            <a:endParaRPr lang="zh-CN" altLang="en-US"/>
          </a:p>
        </p:txBody>
      </p:sp>
      <p:sp>
        <p:nvSpPr>
          <p:cNvPr id="10" name="Oval 10"/>
          <p:cNvSpPr>
            <a:spLocks noChangeArrowheads="1"/>
          </p:cNvSpPr>
          <p:nvPr/>
        </p:nvSpPr>
        <p:spPr bwMode="auto">
          <a:xfrm>
            <a:off x="1865286" y="1156987"/>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a:solidFill>
                  <a:schemeClr val="tx1"/>
                </a:solidFill>
                <a:ea typeface="宋体" panose="02010600030101010101" pitchFamily="2" charset="-122"/>
              </a:rPr>
              <a:t>1</a:t>
            </a:r>
          </a:p>
        </p:txBody>
      </p:sp>
      <p:sp>
        <p:nvSpPr>
          <p:cNvPr id="12" name="Oval 12"/>
          <p:cNvSpPr>
            <a:spLocks noChangeArrowheads="1"/>
          </p:cNvSpPr>
          <p:nvPr/>
        </p:nvSpPr>
        <p:spPr bwMode="auto">
          <a:xfrm>
            <a:off x="785786" y="2092025"/>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a:solidFill>
                  <a:schemeClr val="tx1"/>
                </a:solidFill>
                <a:ea typeface="宋体" panose="02010600030101010101" pitchFamily="2" charset="-122"/>
              </a:rPr>
              <a:t>2</a:t>
            </a:r>
          </a:p>
        </p:txBody>
      </p:sp>
      <p:grpSp>
        <p:nvGrpSpPr>
          <p:cNvPr id="26" name="组合 33"/>
          <p:cNvGrpSpPr/>
          <p:nvPr/>
        </p:nvGrpSpPr>
        <p:grpSpPr>
          <a:xfrm>
            <a:off x="1865286" y="2020587"/>
            <a:ext cx="1657351" cy="1584326"/>
            <a:chOff x="1865286" y="2487616"/>
            <a:chExt cx="1657351" cy="1584326"/>
          </a:xfrm>
        </p:grpSpPr>
        <p:sp>
          <p:nvSpPr>
            <p:cNvPr id="8" name="Line 8"/>
            <p:cNvSpPr>
              <a:spLocks noChangeShapeType="1"/>
            </p:cNvSpPr>
            <p:nvPr/>
          </p:nvSpPr>
          <p:spPr bwMode="auto">
            <a:xfrm>
              <a:off x="2154211" y="3063879"/>
              <a:ext cx="0" cy="503238"/>
            </a:xfrm>
            <a:prstGeom prst="line">
              <a:avLst/>
            </a:prstGeom>
            <a:noFill/>
            <a:ln w="28575">
              <a:solidFill>
                <a:srgbClr val="9900FF"/>
              </a:solidFill>
              <a:miter lim="800000"/>
            </a:ln>
            <a:effectLst/>
          </p:spPr>
          <p:txBody>
            <a:bodyPr wrap="none"/>
            <a:lstStyle/>
            <a:p>
              <a:endParaRPr lang="zh-CN" altLang="en-US"/>
            </a:p>
          </p:txBody>
        </p:sp>
        <p:sp>
          <p:nvSpPr>
            <p:cNvPr id="9" name="Line 9"/>
            <p:cNvSpPr>
              <a:spLocks noChangeShapeType="1"/>
            </p:cNvSpPr>
            <p:nvPr/>
          </p:nvSpPr>
          <p:spPr bwMode="auto">
            <a:xfrm>
              <a:off x="2441549" y="2776541"/>
              <a:ext cx="576263" cy="0"/>
            </a:xfrm>
            <a:prstGeom prst="line">
              <a:avLst/>
            </a:prstGeom>
            <a:noFill/>
            <a:ln w="28575">
              <a:solidFill>
                <a:srgbClr val="9900FF"/>
              </a:solidFill>
              <a:miter lim="800000"/>
            </a:ln>
            <a:effectLst/>
          </p:spPr>
          <p:txBody>
            <a:bodyPr wrap="none"/>
            <a:lstStyle/>
            <a:p>
              <a:endParaRPr lang="zh-CN" altLang="en-US"/>
            </a:p>
          </p:txBody>
        </p:sp>
        <p:sp>
          <p:nvSpPr>
            <p:cNvPr id="11" name="Oval 11"/>
            <p:cNvSpPr>
              <a:spLocks noChangeArrowheads="1"/>
            </p:cNvSpPr>
            <p:nvPr/>
          </p:nvSpPr>
          <p:spPr bwMode="auto">
            <a:xfrm>
              <a:off x="1865286" y="2560641"/>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a:solidFill>
                    <a:schemeClr val="tx1"/>
                  </a:solidFill>
                  <a:ea typeface="宋体" panose="02010600030101010101" pitchFamily="2" charset="-122"/>
                </a:rPr>
                <a:t>3</a:t>
              </a:r>
            </a:p>
          </p:txBody>
        </p:sp>
        <p:sp>
          <p:nvSpPr>
            <p:cNvPr id="13" name="Oval 13"/>
            <p:cNvSpPr>
              <a:spLocks noChangeArrowheads="1"/>
            </p:cNvSpPr>
            <p:nvPr/>
          </p:nvSpPr>
          <p:spPr bwMode="auto">
            <a:xfrm>
              <a:off x="1938311" y="3568704"/>
              <a:ext cx="576263" cy="503238"/>
            </a:xfrm>
            <a:prstGeom prst="ellipse">
              <a:avLst/>
            </a:prstGeom>
          </p:spPr>
          <p:style>
            <a:lnRef idx="1">
              <a:schemeClr val="accent5"/>
            </a:lnRef>
            <a:fillRef idx="3">
              <a:schemeClr val="accent5"/>
            </a:fillRef>
            <a:effectRef idx="2">
              <a:schemeClr val="accent5"/>
            </a:effectRef>
            <a:fontRef idx="minor">
              <a:schemeClr val="lt1"/>
            </a:fontRef>
          </p:style>
          <p:txBody>
            <a:bodyPr wrap="none" anchor="ctr"/>
            <a:lstStyle/>
            <a:p>
              <a:pPr algn="ctr"/>
              <a:r>
                <a:rPr kumimoji="1"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14" name="Oval 14"/>
            <p:cNvSpPr>
              <a:spLocks noChangeArrowheads="1"/>
            </p:cNvSpPr>
            <p:nvPr/>
          </p:nvSpPr>
          <p:spPr bwMode="auto">
            <a:xfrm>
              <a:off x="2946374" y="2487616"/>
              <a:ext cx="576263" cy="503238"/>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pPr algn="ctr"/>
              <a:r>
                <a:rPr kumimoji="1"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grpSp>
      <p:sp>
        <p:nvSpPr>
          <p:cNvPr id="15" name="Oval 14"/>
          <p:cNvSpPr>
            <a:spLocks noChangeArrowheads="1"/>
          </p:cNvSpPr>
          <p:nvPr/>
        </p:nvSpPr>
        <p:spPr bwMode="auto">
          <a:xfrm>
            <a:off x="5767572" y="2018284"/>
            <a:ext cx="576263" cy="503238"/>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pPr algn="ctr"/>
            <a:r>
              <a:rPr kumimoji="1" lang="en-US" altLang="zh-CN">
                <a:solidFill>
                  <a:srgbClr val="0000FF"/>
                </a:solidFill>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16" name="Oval 14"/>
          <p:cNvSpPr>
            <a:spLocks noChangeArrowheads="1"/>
          </p:cNvSpPr>
          <p:nvPr/>
        </p:nvSpPr>
        <p:spPr bwMode="auto">
          <a:xfrm>
            <a:off x="4905557" y="2018284"/>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1</a:t>
            </a:r>
            <a:endParaRPr kumimoji="1" lang="en-US" altLang="zh-CN" dirty="0">
              <a:solidFill>
                <a:schemeClr val="tx1"/>
              </a:solidFill>
              <a:ea typeface="宋体" panose="02010600030101010101" pitchFamily="2" charset="-122"/>
            </a:endParaRPr>
          </a:p>
        </p:txBody>
      </p:sp>
      <p:sp>
        <p:nvSpPr>
          <p:cNvPr id="17" name="Oval 14"/>
          <p:cNvSpPr>
            <a:spLocks noChangeArrowheads="1"/>
          </p:cNvSpPr>
          <p:nvPr/>
        </p:nvSpPr>
        <p:spPr bwMode="auto">
          <a:xfrm>
            <a:off x="6620069" y="2015112"/>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3</a:t>
            </a:r>
            <a:endParaRPr kumimoji="1" lang="en-US" altLang="zh-CN" dirty="0">
              <a:solidFill>
                <a:schemeClr val="tx1"/>
              </a:solidFill>
              <a:ea typeface="宋体" panose="02010600030101010101" pitchFamily="2" charset="-122"/>
            </a:endParaRPr>
          </a:p>
        </p:txBody>
      </p:sp>
      <p:sp>
        <p:nvSpPr>
          <p:cNvPr id="18" name="Oval 14"/>
          <p:cNvSpPr>
            <a:spLocks noChangeArrowheads="1"/>
          </p:cNvSpPr>
          <p:nvPr/>
        </p:nvSpPr>
        <p:spPr bwMode="auto">
          <a:xfrm>
            <a:off x="5767572" y="3375606"/>
            <a:ext cx="576263" cy="503238"/>
          </a:xfrm>
          <a:prstGeom prst="ellipse">
            <a:avLst/>
          </a:prstGeom>
          <a:solidFill>
            <a:srgbClr val="00B050"/>
          </a:solidFill>
          <a:ln w="9525">
            <a:solidFill>
              <a:schemeClr val="tx1"/>
            </a:solidFill>
            <a:miter lim="800000"/>
          </a:ln>
          <a:effectLst/>
        </p:spPr>
        <p:txBody>
          <a:bodyPr wrap="none" anchor="ctr"/>
          <a:lstStyle/>
          <a:p>
            <a:pPr algn="ctr"/>
            <a:r>
              <a:rPr kumimoji="1" lang="en-US" altLang="zh-CN" dirty="0" smtClean="0">
                <a:solidFill>
                  <a:schemeClr val="tx1"/>
                </a:solidFill>
                <a:ea typeface="宋体" panose="02010600030101010101" pitchFamily="2" charset="-122"/>
              </a:rPr>
              <a:t>2</a:t>
            </a:r>
            <a:endParaRPr kumimoji="1" lang="en-US" altLang="zh-CN" dirty="0">
              <a:solidFill>
                <a:schemeClr val="tx1"/>
              </a:solidFill>
              <a:ea typeface="宋体" panose="02010600030101010101" pitchFamily="2" charset="-122"/>
            </a:endParaRPr>
          </a:p>
        </p:txBody>
      </p:sp>
      <p:cxnSp>
        <p:nvCxnSpPr>
          <p:cNvPr id="19" name="直接箭头连接符 18"/>
          <p:cNvCxnSpPr>
            <a:stCxn id="15" idx="6"/>
            <a:endCxn id="17" idx="2"/>
          </p:cNvCxnSpPr>
          <p:nvPr/>
        </p:nvCxnSpPr>
        <p:spPr bwMode="auto">
          <a:xfrm flipV="1">
            <a:off x="6343835" y="2266731"/>
            <a:ext cx="276234" cy="317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0" name="直接箭头连接符 19"/>
          <p:cNvCxnSpPr>
            <a:stCxn id="15" idx="2"/>
            <a:endCxn id="16" idx="6"/>
          </p:cNvCxnSpPr>
          <p:nvPr/>
        </p:nvCxnSpPr>
        <p:spPr bwMode="auto">
          <a:xfrm rot="10800000">
            <a:off x="5481820" y="2269903"/>
            <a:ext cx="285752" cy="158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1" name="直接箭头连接符 20"/>
          <p:cNvCxnSpPr>
            <a:stCxn id="16" idx="4"/>
            <a:endCxn id="18" idx="1"/>
          </p:cNvCxnSpPr>
          <p:nvPr/>
        </p:nvCxnSpPr>
        <p:spPr bwMode="auto">
          <a:xfrm rot="16200000" flipH="1">
            <a:off x="5058936" y="2656274"/>
            <a:ext cx="927781" cy="658275"/>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2" name="直接箭头连接符 21"/>
          <p:cNvCxnSpPr>
            <a:stCxn id="17" idx="4"/>
            <a:endCxn id="18" idx="7"/>
          </p:cNvCxnSpPr>
          <p:nvPr/>
        </p:nvCxnSpPr>
        <p:spPr bwMode="auto">
          <a:xfrm rot="5400000">
            <a:off x="6118346" y="2659447"/>
            <a:ext cx="930953" cy="648758"/>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23" name="Oval 14"/>
          <p:cNvSpPr>
            <a:spLocks noChangeArrowheads="1"/>
          </p:cNvSpPr>
          <p:nvPr/>
        </p:nvSpPr>
        <p:spPr bwMode="auto">
          <a:xfrm>
            <a:off x="7105142" y="2804102"/>
            <a:ext cx="576263" cy="503238"/>
          </a:xfrm>
          <a:prstGeom prst="ellipse">
            <a:avLst/>
          </a:prstGeom>
        </p:spPr>
        <p:style>
          <a:lnRef idx="1">
            <a:schemeClr val="accent5"/>
          </a:lnRef>
          <a:fillRef idx="3">
            <a:schemeClr val="accent5"/>
          </a:fillRef>
          <a:effectRef idx="2">
            <a:schemeClr val="accent5"/>
          </a:effectRef>
          <a:fontRef idx="minor">
            <a:schemeClr val="lt1"/>
          </a:fontRef>
        </p:style>
        <p:txBody>
          <a:bodyPr wrap="none" anchor="ctr"/>
          <a:lstStyle/>
          <a:p>
            <a:pPr algn="ctr"/>
            <a:r>
              <a:rPr kumimoji="1"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4</a:t>
            </a:r>
            <a:endParaRPr kumimoji="1"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箭头连接符 23"/>
          <p:cNvCxnSpPr>
            <a:stCxn id="17" idx="5"/>
            <a:endCxn id="23" idx="0"/>
          </p:cNvCxnSpPr>
          <p:nvPr/>
        </p:nvCxnSpPr>
        <p:spPr bwMode="auto">
          <a:xfrm rot="16200000" flipH="1">
            <a:off x="7072883" y="2483710"/>
            <a:ext cx="359449" cy="281334"/>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cxnSp>
        <p:nvCxnSpPr>
          <p:cNvPr id="25" name="直接箭头连接符 24"/>
          <p:cNvCxnSpPr>
            <a:stCxn id="18" idx="6"/>
            <a:endCxn id="23" idx="3"/>
          </p:cNvCxnSpPr>
          <p:nvPr/>
        </p:nvCxnSpPr>
        <p:spPr bwMode="auto">
          <a:xfrm flipV="1">
            <a:off x="6343835" y="3233643"/>
            <a:ext cx="845699" cy="393582"/>
          </a:xfrm>
          <a:prstGeom prst="straightConnector1">
            <a:avLst/>
          </a:prstGeom>
          <a:solidFill>
            <a:schemeClr val="accent1"/>
          </a:solidFill>
          <a:ln w="25400" cap="flat" cmpd="sng" algn="ctr">
            <a:solidFill>
              <a:srgbClr val="9900FF"/>
            </a:solidFill>
            <a:prstDash val="solid"/>
            <a:round/>
            <a:headEnd type="none" w="med" len="med"/>
            <a:tailEnd type="arrow"/>
          </a:ln>
          <a:effectLst/>
        </p:spPr>
      </p:cxnSp>
      <p:sp>
        <p:nvSpPr>
          <p:cNvPr id="28" name="Text Box 4"/>
          <p:cNvSpPr txBox="1">
            <a:spLocks noChangeArrowheads="1"/>
          </p:cNvSpPr>
          <p:nvPr/>
        </p:nvSpPr>
        <p:spPr bwMode="auto">
          <a:xfrm>
            <a:off x="357158" y="252691"/>
            <a:ext cx="7572428" cy="461665"/>
          </a:xfrm>
          <a:prstGeom prst="rect">
            <a:avLst/>
          </a:prstGeom>
          <a:noFill/>
          <a:ln w="19050" algn="ctr">
            <a:noFill/>
            <a:miter lim="800000"/>
            <a:tailEnd type="none" w="med" len="lg"/>
          </a:ln>
        </p:spPr>
        <p:txBody>
          <a:bodyPr wrap="square">
            <a:spAutoFit/>
          </a:bodyPr>
          <a:lstStyle/>
          <a:p>
            <a:pPr>
              <a:spcBef>
                <a:spcPct val="50000"/>
              </a:spcBef>
            </a:pPr>
            <a:r>
              <a:rPr lang="zh-CN" altLang="en-US" dirty="0" smtClean="0">
                <a:solidFill>
                  <a:srgbClr val="FF0000"/>
                </a:solidFill>
                <a:latin typeface="楷体" panose="02010609060101010101" pitchFamily="49" charset="-122"/>
                <a:ea typeface="楷体" panose="02010609060101010101" pitchFamily="49" charset="-122"/>
              </a:rPr>
              <a:t>广度优先</a:t>
            </a:r>
            <a:r>
              <a:rPr lang="zh-CN" altLang="en-US" smtClean="0">
                <a:solidFill>
                  <a:srgbClr val="FF0000"/>
                </a:solidFill>
                <a:latin typeface="楷体" panose="02010609060101010101" pitchFamily="49" charset="-122"/>
                <a:ea typeface="楷体" panose="02010609060101010101" pitchFamily="49" charset="-122"/>
              </a:rPr>
              <a:t>遍历</a:t>
            </a:r>
            <a:r>
              <a:rPr lang="zh-CN" altLang="en-US" smtClean="0">
                <a:solidFill>
                  <a:srgbClr val="0000FF"/>
                </a:solidFill>
                <a:latin typeface="楷体" panose="02010609060101010101" pitchFamily="49" charset="-122"/>
                <a:ea typeface="楷体" panose="02010609060101010101" pitchFamily="49" charset="-122"/>
              </a:rPr>
              <a:t>找到</a:t>
            </a:r>
            <a:r>
              <a:rPr lang="en-US" altLang="zh-CN" smtClean="0">
                <a:solidFill>
                  <a:srgbClr val="0000FF"/>
                </a:solidFill>
                <a:ea typeface="楷体" panose="02010609060101010101" pitchFamily="49" charset="-122"/>
                <a:cs typeface="Times New Roman" panose="02020603050405020304" pitchFamily="18" charset="0"/>
              </a:rPr>
              <a:t>0</a:t>
            </a:r>
            <a:r>
              <a:rPr lang="en-US" altLang="zh-CN" smtClean="0">
                <a:solidFill>
                  <a:srgbClr val="0000FF"/>
                </a:solidFill>
                <a:ea typeface="楷体" panose="02010609060101010101" pitchFamily="49" charset="-122"/>
                <a:cs typeface="Times New Roman" panose="02020603050405020304" pitchFamily="18" charset="0"/>
                <a:sym typeface="Wingdings" panose="05000000000000000000"/>
              </a:rPr>
              <a:t>4</a:t>
            </a:r>
            <a:r>
              <a:rPr lang="zh-CN" altLang="en-US" smtClean="0">
                <a:solidFill>
                  <a:srgbClr val="0000FF"/>
                </a:solidFill>
                <a:latin typeface="楷体" panose="02010609060101010101" pitchFamily="49" charset="-122"/>
                <a:ea typeface="楷体" panose="02010609060101010101" pitchFamily="49" charset="-122"/>
              </a:rPr>
              <a:t>的</a:t>
            </a:r>
            <a:r>
              <a:rPr lang="zh-CN" altLang="en-US" dirty="0" smtClean="0">
                <a:solidFill>
                  <a:srgbClr val="0000FF"/>
                </a:solidFill>
                <a:latin typeface="楷体" panose="02010609060101010101" pitchFamily="49" charset="-122"/>
                <a:ea typeface="楷体" panose="02010609060101010101" pitchFamily="49" charset="-122"/>
              </a:rPr>
              <a:t>路径</a:t>
            </a:r>
            <a:r>
              <a:rPr lang="zh-CN" altLang="en-US" dirty="0" smtClean="0">
                <a:ea typeface="楷体" panose="02010609060101010101" pitchFamily="49" charset="-122"/>
                <a:cs typeface="Times New Roman" panose="02020603050405020304" pitchFamily="18" charset="0"/>
              </a:rPr>
              <a:t>同一层只能有一个顶点。</a:t>
            </a:r>
            <a:endParaRPr lang="zh-CN" altLang="en-US" dirty="0">
              <a:solidFill>
                <a:srgbClr val="0000FF"/>
              </a:solidFill>
              <a:latin typeface="楷体" panose="02010609060101010101" pitchFamily="49" charset="-122"/>
              <a:ea typeface="楷体" panose="02010609060101010101" pitchFamily="49" charset="-122"/>
            </a:endParaRPr>
          </a:p>
        </p:txBody>
      </p:sp>
      <p:sp>
        <p:nvSpPr>
          <p:cNvPr id="29" name="TextBox 28"/>
          <p:cNvSpPr txBox="1"/>
          <p:nvPr/>
        </p:nvSpPr>
        <p:spPr>
          <a:xfrm>
            <a:off x="714348" y="4033541"/>
            <a:ext cx="3357586" cy="461665"/>
          </a:xfrm>
          <a:prstGeom prst="rect">
            <a:avLst/>
          </a:prstGeom>
          <a:noFill/>
        </p:spPr>
        <p:txBody>
          <a:bodyPr wrap="square" rtlCol="0">
            <a:spAutoFit/>
          </a:bodyPr>
          <a:lstStyle/>
          <a:p>
            <a:r>
              <a:rPr lang="zh-CN" altLang="en-US" dirty="0" smtClean="0">
                <a:solidFill>
                  <a:srgbClr val="FF00FF"/>
                </a:solidFill>
                <a:latin typeface="Consolas" panose="020B0609020204030204" pitchFamily="49" charset="0"/>
                <a:ea typeface="楷体" panose="02010609060101010101" pitchFamily="49" charset="-122"/>
                <a:cs typeface="Consolas" panose="020B0609020204030204" pitchFamily="49" charset="0"/>
              </a:rPr>
              <a:t>逆路径：</a:t>
            </a:r>
            <a:r>
              <a:rPr lang="en-US" altLang="zh-CN" dirty="0" smtClean="0">
                <a:solidFill>
                  <a:srgbClr val="0000FF"/>
                </a:solidFill>
                <a:latin typeface="Consolas" panose="020B0609020204030204" pitchFamily="49" charset="0"/>
                <a:ea typeface="楷体" panose="02010609060101010101" pitchFamily="49" charset="-122"/>
                <a:cs typeface="Consolas" panose="020B0609020204030204" pitchFamily="49" charset="0"/>
              </a:rPr>
              <a:t>4 </a:t>
            </a:r>
            <a:r>
              <a:rPr lang="en-US" altLang="zh-CN" dirty="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 3  0</a:t>
            </a:r>
            <a:endParaRPr lang="zh-CN" altLang="en-US" dirty="0">
              <a:latin typeface="Consolas" panose="020B0609020204030204" pitchFamily="49" charset="0"/>
              <a:ea typeface="楷体" panose="02010609060101010101" pitchFamily="49" charset="-122"/>
              <a:cs typeface="Consolas" panose="020B0609020204030204" pitchFamily="49" charset="0"/>
            </a:endParaRPr>
          </a:p>
        </p:txBody>
      </p:sp>
      <p:cxnSp>
        <p:nvCxnSpPr>
          <p:cNvPr id="31" name="直接箭头连接符 30"/>
          <p:cNvCxnSpPr/>
          <p:nvPr/>
        </p:nvCxnSpPr>
        <p:spPr bwMode="auto">
          <a:xfrm rot="16200000" flipV="1">
            <a:off x="6965173" y="2569062"/>
            <a:ext cx="285752" cy="214314"/>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cxnSp>
        <p:nvCxnSpPr>
          <p:cNvPr id="33" name="直接箭头连接符 32"/>
          <p:cNvCxnSpPr/>
          <p:nvPr/>
        </p:nvCxnSpPr>
        <p:spPr bwMode="auto">
          <a:xfrm rot="10800000">
            <a:off x="6318131" y="2390467"/>
            <a:ext cx="288000" cy="1588"/>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p:sp>
        <p:nvSpPr>
          <p:cNvPr id="38" name="TextBox 37"/>
          <p:cNvSpPr txBox="1"/>
          <p:nvPr/>
        </p:nvSpPr>
        <p:spPr>
          <a:xfrm>
            <a:off x="4143372" y="4071942"/>
            <a:ext cx="3786214" cy="400110"/>
          </a:xfrm>
          <a:prstGeom prst="rect">
            <a:avLst/>
          </a:prstGeom>
          <a:noFill/>
        </p:spPr>
        <p:txBody>
          <a:bodyPr wrap="square" rtlCol="0">
            <a:spAutoFit/>
          </a:bodyPr>
          <a:lstStyle/>
          <a:p>
            <a:r>
              <a:rPr lang="zh-CN" altLang="en-US" sz="2000" smtClean="0">
                <a:latin typeface="楷体" panose="02010609060101010101" pitchFamily="49" charset="-122"/>
                <a:ea typeface="楷体" panose="02010609060101010101" pitchFamily="49" charset="-122"/>
              </a:rPr>
              <a:t>路径：每</a:t>
            </a:r>
            <a:r>
              <a:rPr lang="zh-CN" altLang="en-US" sz="2000" dirty="0" smtClean="0">
                <a:latin typeface="楷体" panose="02010609060101010101" pitchFamily="49" charset="-122"/>
                <a:ea typeface="楷体" panose="02010609060101010101" pitchFamily="49" charset="-122"/>
              </a:rPr>
              <a:t>一层只有一个顶点</a:t>
            </a:r>
            <a:endParaRPr lang="zh-CN" altLang="en-US" sz="2000" dirty="0">
              <a:latin typeface="楷体" panose="02010609060101010101" pitchFamily="49" charset="-122"/>
              <a:ea typeface="楷体" panose="02010609060101010101" pitchFamily="49" charset="-122"/>
            </a:endParaRPr>
          </a:p>
        </p:txBody>
      </p:sp>
      <p:grpSp>
        <p:nvGrpSpPr>
          <p:cNvPr id="40" name="组合 39"/>
          <p:cNvGrpSpPr/>
          <p:nvPr/>
        </p:nvGrpSpPr>
        <p:grpSpPr>
          <a:xfrm>
            <a:off x="5357818" y="4500570"/>
            <a:ext cx="2357454" cy="859515"/>
            <a:chOff x="5357818" y="4929198"/>
            <a:chExt cx="2357454" cy="859515"/>
          </a:xfrm>
        </p:grpSpPr>
        <p:sp>
          <p:nvSpPr>
            <p:cNvPr id="42" name="下箭头 41"/>
            <p:cNvSpPr/>
            <p:nvPr/>
          </p:nvSpPr>
          <p:spPr>
            <a:xfrm>
              <a:off x="6429388" y="4929198"/>
              <a:ext cx="142876" cy="357190"/>
            </a:xfrm>
            <a:prstGeom prst="down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43" name="TextBox 42"/>
            <p:cNvSpPr txBox="1"/>
            <p:nvPr/>
          </p:nvSpPr>
          <p:spPr>
            <a:xfrm>
              <a:off x="5357818" y="5357826"/>
              <a:ext cx="2357454" cy="430887"/>
            </a:xfrm>
            <a:prstGeom prst="rect">
              <a:avLst/>
            </a:prstGeom>
            <a:noFill/>
          </p:spPr>
          <p:txBody>
            <a:bodyPr wrap="square" rtlCol="0">
              <a:spAutoFit/>
            </a:bodyPr>
            <a:lstStyle/>
            <a:p>
              <a:pPr algn="l"/>
              <a:r>
                <a:rPr lang="zh-CN" altLang="en-US" sz="2200" smtClean="0">
                  <a:ea typeface="楷体" panose="02010609060101010101" pitchFamily="49" charset="-122"/>
                  <a:cs typeface="Times New Roman" panose="02020603050405020304" pitchFamily="18" charset="0"/>
                </a:rPr>
                <a:t>一定是</a:t>
              </a:r>
              <a:r>
                <a:rPr lang="zh-CN" altLang="en-US" sz="2200" smtClean="0">
                  <a:solidFill>
                    <a:srgbClr val="0000FF"/>
                  </a:solidFill>
                  <a:ea typeface="楷体" panose="02010609060101010101" pitchFamily="49" charset="-122"/>
                  <a:cs typeface="Times New Roman" panose="02020603050405020304" pitchFamily="18" charset="0"/>
                </a:rPr>
                <a:t>最短路径</a:t>
              </a:r>
              <a:endParaRPr lang="zh-CN" altLang="en-US" sz="2200">
                <a:ea typeface="楷体" panose="02010609060101010101" pitchFamily="49" charset="-122"/>
                <a:cs typeface="Times New Roman" panose="02020603050405020304" pitchFamily="18" charset="0"/>
              </a:endParaRPr>
            </a:p>
          </p:txBody>
        </p:sp>
      </p:grpSp>
      <p:sp>
        <p:nvSpPr>
          <p:cNvPr id="27" name="幻灯片编号占位符 26"/>
          <p:cNvSpPr>
            <a:spLocks noGrp="1"/>
          </p:cNvSpPr>
          <p:nvPr>
            <p:ph type="sldNum" sz="quarter" idx="12"/>
          </p:nvPr>
        </p:nvSpPr>
        <p:spPr/>
        <p:txBody>
          <a:bodyPr/>
          <a:lstStyle/>
          <a:p>
            <a:fld id="{7B73CAF9-FD11-4256-9668-6A8A3A0B73F9}" type="slidenum">
              <a:rPr lang="en-US" altLang="zh-CN" smtClean="0"/>
              <a:t>97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gtEl>
                                      </p:cBhvr>
                                    </p:animEffect>
                                    <p:animScale>
                                      <p:cBhvr>
                                        <p:cTn id="12" dur="250" autoRev="1" fill="hold"/>
                                        <p:tgtEl>
                                          <p:spTgt spid="3"/>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2"/>
                                        </p:tgtEl>
                                      </p:cBhvr>
                                    </p:animEffect>
                                    <p:animScale>
                                      <p:cBhvr>
                                        <p:cTn id="17" dur="250" autoRev="1" fill="hold"/>
                                        <p:tgtEl>
                                          <p:spTgt spid="2"/>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23"/>
                                        </p:tgtEl>
                                      </p:cBhvr>
                                    </p:animEffect>
                                    <p:animScale>
                                      <p:cBhvr>
                                        <p:cTn id="22" dur="250" autoRev="1" fill="hold"/>
                                        <p:tgtEl>
                                          <p:spTgt spid="23"/>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strips(downLeft)">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strips(downLeft)">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15" grpId="0" bldLvl="0" animBg="1"/>
      <p:bldP spid="23" grpId="0" bldLvl="0" animBg="1"/>
      <p:bldP spid="29" grpId="0"/>
      <p:bldP spid="3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2313239"/>
            <a:ext cx="7786742" cy="1615827"/>
          </a:xfrm>
          <a:prstGeom prst="rect">
            <a:avLst/>
          </a:prstGeom>
          <a:effectLst>
            <a:glow rad="139700">
              <a:schemeClr val="accent4">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lnSpc>
                <a:spcPct val="150000"/>
              </a:lnSpc>
              <a:buBlip>
                <a:blip r:embed="rId2"/>
              </a:buBlip>
            </a:pPr>
            <a:r>
              <a:rPr lang="zh-CN" altLang="en-US" sz="2200" dirty="0" smtClean="0">
                <a:solidFill>
                  <a:srgbClr val="0000FF"/>
                </a:solidFill>
                <a:latin typeface="仿宋" panose="02010609060101010101" pitchFamily="49" charset="-122"/>
                <a:ea typeface="仿宋" panose="02010609060101010101" pitchFamily="49" charset="-122"/>
              </a:rPr>
              <a:t>广度优先遍历找到</a:t>
            </a:r>
            <a:r>
              <a:rPr lang="zh-CN" altLang="en-US" sz="2200" smtClean="0">
                <a:solidFill>
                  <a:srgbClr val="0000FF"/>
                </a:solidFill>
                <a:latin typeface="仿宋" panose="02010609060101010101" pitchFamily="49" charset="-122"/>
                <a:ea typeface="仿宋" panose="02010609060101010101" pitchFamily="49" charset="-122"/>
              </a:rPr>
              <a:t>的路径一定是</a:t>
            </a:r>
            <a:r>
              <a:rPr lang="zh-CN" altLang="en-US" sz="2200" dirty="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最</a:t>
            </a:r>
            <a:r>
              <a:rPr lang="zh-CN" altLang="en-US" sz="22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短路径，而</a:t>
            </a:r>
            <a:r>
              <a:rPr lang="zh-CN" altLang="en-US" sz="2200" dirty="0" smtClean="0">
                <a:solidFill>
                  <a:srgbClr val="0000FF"/>
                </a:solidFill>
                <a:latin typeface="仿宋" panose="02010609060101010101" pitchFamily="49" charset="-122"/>
                <a:ea typeface="仿宋" panose="02010609060101010101" pitchFamily="49" charset="-122"/>
              </a:rPr>
              <a:t>深度</a:t>
            </a:r>
            <a:r>
              <a:rPr lang="zh-CN" altLang="en-US" sz="2200" smtClean="0">
                <a:solidFill>
                  <a:srgbClr val="0000FF"/>
                </a:solidFill>
                <a:latin typeface="仿宋" panose="02010609060101010101" pitchFamily="49" charset="-122"/>
                <a:ea typeface="仿宋" panose="02010609060101010101" pitchFamily="49" charset="-122"/>
              </a:rPr>
              <a:t>优先遍历则不一定。</a:t>
            </a:r>
            <a:endParaRPr lang="en-US" altLang="zh-CN" sz="2200" smtClean="0">
              <a:solidFill>
                <a:srgbClr val="0000FF"/>
              </a:solidFill>
              <a:latin typeface="仿宋" panose="02010609060101010101" pitchFamily="49" charset="-122"/>
              <a:ea typeface="仿宋" panose="02010609060101010101" pitchFamily="49" charset="-122"/>
            </a:endParaRPr>
          </a:p>
          <a:p>
            <a:pPr marL="457200" indent="-457200" algn="l">
              <a:lnSpc>
                <a:spcPct val="150000"/>
              </a:lnSpc>
              <a:buBlip>
                <a:blip r:embed="rId2"/>
              </a:buBlip>
            </a:pPr>
            <a:r>
              <a:rPr lang="zh-CN" altLang="en-US" sz="2200" smtClean="0">
                <a:solidFill>
                  <a:srgbClr val="0000FF"/>
                </a:solidFill>
                <a:latin typeface="仿宋" panose="02010609060101010101" pitchFamily="49" charset="-122"/>
                <a:ea typeface="仿宋" panose="02010609060101010101" pitchFamily="49" charset="-122"/>
              </a:rPr>
              <a:t>深度优先遍历能找所有</a:t>
            </a:r>
            <a:r>
              <a:rPr lang="zh-CN" altLang="en-US" sz="2200" smtClean="0">
                <a:solidFill>
                  <a:srgbClr val="0000FF"/>
                </a:solidFill>
                <a:latin typeface="仿宋" panose="02010609060101010101" pitchFamily="49" charset="-122"/>
                <a:ea typeface="仿宋" panose="02010609060101010101" pitchFamily="49" charset="-122"/>
                <a:cs typeface="Times New Roman" panose="02020603050405020304" pitchFamily="18" charset="0"/>
              </a:rPr>
              <a:t>路径，而</a:t>
            </a:r>
            <a:r>
              <a:rPr lang="zh-CN" altLang="en-US" sz="2200" smtClean="0">
                <a:solidFill>
                  <a:srgbClr val="0000FF"/>
                </a:solidFill>
                <a:latin typeface="仿宋" panose="02010609060101010101" pitchFamily="49" charset="-122"/>
                <a:ea typeface="仿宋" panose="02010609060101010101" pitchFamily="49" charset="-122"/>
              </a:rPr>
              <a:t>广度优先遍历难以实现。</a:t>
            </a:r>
          </a:p>
        </p:txBody>
      </p:sp>
      <p:sp>
        <p:nvSpPr>
          <p:cNvPr id="6" name="TextBox 5"/>
          <p:cNvSpPr txBox="1"/>
          <p:nvPr/>
        </p:nvSpPr>
        <p:spPr>
          <a:xfrm>
            <a:off x="428596" y="642918"/>
            <a:ext cx="1214446" cy="461665"/>
          </a:xfrm>
          <a:prstGeom prst="rect">
            <a:avLst/>
          </a:prstGeom>
          <a:noFill/>
        </p:spPr>
        <p:txBody>
          <a:bodyPr wrap="square" rtlCol="0">
            <a:spAutoFit/>
          </a:bodyPr>
          <a:lstStyle/>
          <a:p>
            <a:r>
              <a:rPr lang="zh-CN" altLang="en-US" smtClean="0">
                <a:solidFill>
                  <a:srgbClr val="FF0000"/>
                </a:solidFill>
                <a:latin typeface="微软雅黑" panose="020B0503020204020204" charset="-122"/>
                <a:ea typeface="微软雅黑" panose="020B0503020204020204" charset="-122"/>
              </a:rPr>
              <a:t>结论</a:t>
            </a:r>
            <a:endParaRPr lang="zh-CN" altLang="en-US" dirty="0">
              <a:solidFill>
                <a:srgbClr val="FF0000"/>
              </a:solidFill>
              <a:latin typeface="微软雅黑" panose="020B0503020204020204" charset="-122"/>
              <a:ea typeface="微软雅黑" panose="020B0503020204020204" charset="-122"/>
            </a:endParaRPr>
          </a:p>
        </p:txBody>
      </p:sp>
      <p:sp>
        <p:nvSpPr>
          <p:cNvPr id="7" name="TextBox 6"/>
          <p:cNvSpPr txBox="1"/>
          <p:nvPr/>
        </p:nvSpPr>
        <p:spPr>
          <a:xfrm>
            <a:off x="642910" y="1357298"/>
            <a:ext cx="557216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zh-CN" altLang="en-US" smtClean="0">
                <a:solidFill>
                  <a:srgbClr val="0000FF"/>
                </a:solidFill>
                <a:ea typeface="楷体" panose="02010609060101010101" pitchFamily="49" charset="-122"/>
                <a:cs typeface="Times New Roman" panose="02020603050405020304" pitchFamily="18" charset="0"/>
              </a:rPr>
              <a:t>以路径上经过的边数来衡量路径长度</a:t>
            </a:r>
            <a:endParaRPr lang="zh-CN" altLang="en-US">
              <a:solidFill>
                <a:srgbClr val="0000FF"/>
              </a:solidFill>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7B73CAF9-FD11-4256-9668-6A8A3A0B73F9}" type="slidenum">
              <a:rPr lang="en-US" altLang="zh-CN" smtClean="0"/>
              <a:t>98</a:t>
            </a:fld>
            <a:endParaRPr lang="en-US" altLang="zh-CN"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2"/>
          <p:cNvSpPr txBox="1">
            <a:spLocks noChangeArrowheads="1"/>
          </p:cNvSpPr>
          <p:nvPr/>
        </p:nvSpPr>
        <p:spPr bwMode="auto">
          <a:xfrm>
            <a:off x="357158" y="428604"/>
            <a:ext cx="3643338" cy="461665"/>
          </a:xfrm>
          <a:prstGeom prst="rect">
            <a:avLst/>
          </a:prstGeom>
          <a:solidFill>
            <a:srgbClr val="006600"/>
          </a:solidFill>
          <a:ln w="9525">
            <a:noFill/>
            <a:miter lim="800000"/>
          </a:ln>
          <a:effectLst/>
        </p:spPr>
        <p:txBody>
          <a:bodyPr wrap="square">
            <a:spAutoFit/>
          </a:bodyPr>
          <a:lstStyle/>
          <a:p>
            <a:r>
              <a:rPr kumimoji="1" lang="zh-CN" altLang="en-US" smtClean="0">
                <a:solidFill>
                  <a:schemeClr val="bg1"/>
                </a:solidFill>
                <a:latin typeface="楷体" panose="02010609060101010101" pitchFamily="49" charset="-122"/>
                <a:ea typeface="楷体" panose="02010609060101010101" pitchFamily="49" charset="-122"/>
              </a:rPr>
              <a:t>数据结构</a:t>
            </a:r>
            <a:r>
              <a:rPr kumimoji="1" lang="zh-CN" altLang="en-US" dirty="0" smtClean="0">
                <a:solidFill>
                  <a:schemeClr val="bg1"/>
                </a:solidFill>
                <a:latin typeface="楷体" panose="02010609060101010101" pitchFamily="49" charset="-122"/>
                <a:ea typeface="楷体" panose="02010609060101010101" pitchFamily="49" charset="-122"/>
              </a:rPr>
              <a:t>算法的多维性</a:t>
            </a:r>
            <a:endParaRPr kumimoji="1" lang="zh-CN" altLang="en-US" dirty="0">
              <a:solidFill>
                <a:schemeClr val="bg1"/>
              </a:solidFill>
              <a:latin typeface="楷体" panose="02010609060101010101" pitchFamily="49" charset="-122"/>
              <a:ea typeface="楷体" panose="02010609060101010101" pitchFamily="49" charset="-122"/>
            </a:endParaRPr>
          </a:p>
        </p:txBody>
      </p:sp>
      <p:sp>
        <p:nvSpPr>
          <p:cNvPr id="8" name="TextBox 7"/>
          <p:cNvSpPr txBox="1"/>
          <p:nvPr/>
        </p:nvSpPr>
        <p:spPr>
          <a:xfrm>
            <a:off x="571472" y="1142984"/>
            <a:ext cx="3143272" cy="461665"/>
          </a:xfrm>
          <a:prstGeom prst="rect">
            <a:avLst/>
          </a:prstGeom>
          <a:noFill/>
        </p:spPr>
        <p:txBody>
          <a:bodyPr wrap="square" rtlCol="0">
            <a:spAutoFit/>
          </a:bodyPr>
          <a:lstStyle/>
          <a:p>
            <a:r>
              <a:rPr lang="zh-CN" altLang="en-US" dirty="0" smtClean="0">
                <a:solidFill>
                  <a:srgbClr val="0000FF"/>
                </a:solidFill>
                <a:ea typeface="楷体" panose="02010609060101010101" pitchFamily="49" charset="-122"/>
                <a:cs typeface="Times New Roman" panose="02020603050405020304" pitchFamily="18" charset="0"/>
              </a:rPr>
              <a:t>同一问题的多种解法。</a:t>
            </a:r>
          </a:p>
        </p:txBody>
      </p:sp>
      <p:sp>
        <p:nvSpPr>
          <p:cNvPr id="9" name="Oval 4"/>
          <p:cNvSpPr>
            <a:spLocks noChangeArrowheads="1"/>
          </p:cNvSpPr>
          <p:nvPr/>
        </p:nvSpPr>
        <p:spPr bwMode="auto">
          <a:xfrm>
            <a:off x="2722561" y="2647939"/>
            <a:ext cx="2233612" cy="1584325"/>
          </a:xfrm>
          <a:prstGeom prst="ellipse">
            <a:avLst/>
          </a:prstGeom>
        </p:spPr>
        <p:style>
          <a:lnRef idx="0">
            <a:schemeClr val="accent6"/>
          </a:lnRef>
          <a:fillRef idx="3">
            <a:schemeClr val="accent6"/>
          </a:fillRef>
          <a:effectRef idx="3">
            <a:schemeClr val="accent6"/>
          </a:effectRef>
          <a:fontRef idx="minor">
            <a:schemeClr val="lt1"/>
          </a:fontRef>
        </p:style>
        <p:txBody>
          <a:bodyPr wrap="none" anchor="ctr"/>
          <a:lstStyle/>
          <a:p>
            <a:pPr algn="l" eaLnBrk="1" hangingPunct="1">
              <a:defRPr/>
            </a:pPr>
            <a:r>
              <a:rPr lang="zh-CN" altLang="en-US" dirty="0">
                <a:latin typeface="楷体" panose="02010609060101010101" pitchFamily="49" charset="-122"/>
                <a:ea typeface="楷体" panose="02010609060101010101" pitchFamily="49" charset="-122"/>
              </a:rPr>
              <a:t>迷宫问题</a:t>
            </a:r>
          </a:p>
        </p:txBody>
      </p:sp>
      <p:grpSp>
        <p:nvGrpSpPr>
          <p:cNvPr id="2" name="组合 23"/>
          <p:cNvGrpSpPr/>
          <p:nvPr/>
        </p:nvGrpSpPr>
        <p:grpSpPr>
          <a:xfrm>
            <a:off x="901698" y="1928802"/>
            <a:ext cx="2663825" cy="863601"/>
            <a:chOff x="1187450" y="2513035"/>
            <a:chExt cx="2663825" cy="863601"/>
          </a:xfrm>
        </p:grpSpPr>
        <p:sp>
          <p:nvSpPr>
            <p:cNvPr id="11" name="Text Box 5"/>
            <p:cNvSpPr txBox="1">
              <a:spLocks noChangeArrowheads="1"/>
            </p:cNvSpPr>
            <p:nvPr/>
          </p:nvSpPr>
          <p:spPr bwMode="auto">
            <a:xfrm>
              <a:off x="1187450" y="2513035"/>
              <a:ext cx="2663825" cy="457200"/>
            </a:xfrm>
            <a:prstGeom prst="rect">
              <a:avLst/>
            </a:prstGeom>
            <a:noFill/>
            <a:ln w="9525">
              <a:noFill/>
              <a:miter lim="800000"/>
            </a:ln>
          </p:spPr>
          <p:txBody>
            <a:bodyPr>
              <a:spAutoFit/>
            </a:bodyPr>
            <a:lstStyle/>
            <a:p>
              <a:pPr algn="l" eaLnBrk="1" hangingPunct="1">
                <a:spcBef>
                  <a:spcPct val="50000"/>
                </a:spcBef>
              </a:pPr>
              <a:r>
                <a:rPr lang="zh-CN" altLang="en-US" dirty="0" smtClean="0">
                  <a:solidFill>
                    <a:srgbClr val="FF3300"/>
                  </a:solidFill>
                  <a:latin typeface="仿宋" panose="02010609060101010101" pitchFamily="49" charset="-122"/>
                  <a:ea typeface="仿宋" panose="02010609060101010101" pitchFamily="49" charset="-122"/>
                </a:rPr>
                <a:t>用</a:t>
              </a:r>
              <a:r>
                <a:rPr lang="zh-CN" altLang="en-US" dirty="0">
                  <a:solidFill>
                    <a:srgbClr val="FF3300"/>
                  </a:solidFill>
                  <a:latin typeface="仿宋" panose="02010609060101010101" pitchFamily="49" charset="-122"/>
                  <a:ea typeface="仿宋" panose="02010609060101010101" pitchFamily="49" charset="-122"/>
                </a:rPr>
                <a:t>栈方法求解</a:t>
              </a:r>
            </a:p>
          </p:txBody>
        </p:sp>
        <p:sp>
          <p:nvSpPr>
            <p:cNvPr id="12" name="Line 9"/>
            <p:cNvSpPr>
              <a:spLocks noChangeShapeType="1"/>
            </p:cNvSpPr>
            <p:nvPr/>
          </p:nvSpPr>
          <p:spPr bwMode="auto">
            <a:xfrm>
              <a:off x="3143240" y="3000372"/>
              <a:ext cx="276236" cy="376264"/>
            </a:xfrm>
            <a:prstGeom prst="line">
              <a:avLst/>
            </a:prstGeom>
            <a:noFill/>
            <a:ln w="38100">
              <a:solidFill>
                <a:srgbClr val="808000"/>
              </a:solidFill>
              <a:round/>
              <a:tailEnd type="triangle" w="med" len="med"/>
            </a:ln>
          </p:spPr>
          <p:txBody>
            <a:bodyPr wrap="none" anchor="ctr"/>
            <a:lstStyle/>
            <a:p>
              <a:endParaRPr lang="zh-CN" altLang="en-US"/>
            </a:p>
          </p:txBody>
        </p:sp>
      </p:grpSp>
      <p:grpSp>
        <p:nvGrpSpPr>
          <p:cNvPr id="3" name="组合 24"/>
          <p:cNvGrpSpPr/>
          <p:nvPr/>
        </p:nvGrpSpPr>
        <p:grpSpPr>
          <a:xfrm>
            <a:off x="4646611" y="1928802"/>
            <a:ext cx="3024187" cy="1008062"/>
            <a:chOff x="4932363" y="2513035"/>
            <a:chExt cx="3024187" cy="1008062"/>
          </a:xfrm>
        </p:grpSpPr>
        <p:sp>
          <p:nvSpPr>
            <p:cNvPr id="14" name="Text Box 6"/>
            <p:cNvSpPr txBox="1">
              <a:spLocks noChangeArrowheads="1"/>
            </p:cNvSpPr>
            <p:nvPr/>
          </p:nvSpPr>
          <p:spPr bwMode="auto">
            <a:xfrm>
              <a:off x="5219700" y="2513035"/>
              <a:ext cx="2736850" cy="457200"/>
            </a:xfrm>
            <a:prstGeom prst="rect">
              <a:avLst/>
            </a:prstGeom>
            <a:noFill/>
            <a:ln w="9525">
              <a:noFill/>
              <a:miter lim="800000"/>
            </a:ln>
          </p:spPr>
          <p:txBody>
            <a:bodyPr>
              <a:spAutoFit/>
            </a:bodyPr>
            <a:lstStyle/>
            <a:p>
              <a:pPr algn="l" eaLnBrk="1" hangingPunct="1">
                <a:spcBef>
                  <a:spcPct val="50000"/>
                </a:spcBef>
              </a:pPr>
              <a:r>
                <a:rPr lang="zh-CN" altLang="en-US" dirty="0" smtClean="0">
                  <a:solidFill>
                    <a:srgbClr val="FF3300"/>
                  </a:solidFill>
                  <a:latin typeface="仿宋" panose="02010609060101010101" pitchFamily="49" charset="-122"/>
                  <a:ea typeface="仿宋" panose="02010609060101010101" pitchFamily="49" charset="-122"/>
                </a:rPr>
                <a:t>用</a:t>
              </a:r>
              <a:r>
                <a:rPr lang="zh-CN" altLang="en-US" dirty="0">
                  <a:solidFill>
                    <a:srgbClr val="FF3300"/>
                  </a:solidFill>
                  <a:latin typeface="仿宋" panose="02010609060101010101" pitchFamily="49" charset="-122"/>
                  <a:ea typeface="仿宋" panose="02010609060101010101" pitchFamily="49" charset="-122"/>
                </a:rPr>
                <a:t>队列方法求解</a:t>
              </a:r>
            </a:p>
          </p:txBody>
        </p:sp>
        <p:sp>
          <p:nvSpPr>
            <p:cNvPr id="15" name="Line 10"/>
            <p:cNvSpPr>
              <a:spLocks noChangeShapeType="1"/>
            </p:cNvSpPr>
            <p:nvPr/>
          </p:nvSpPr>
          <p:spPr bwMode="auto">
            <a:xfrm flipH="1">
              <a:off x="4932363" y="3071810"/>
              <a:ext cx="425455" cy="449287"/>
            </a:xfrm>
            <a:prstGeom prst="line">
              <a:avLst/>
            </a:prstGeom>
            <a:noFill/>
            <a:ln w="38100">
              <a:solidFill>
                <a:srgbClr val="808000"/>
              </a:solidFill>
              <a:round/>
              <a:tailEnd type="triangle" w="med" len="med"/>
            </a:ln>
          </p:spPr>
          <p:txBody>
            <a:bodyPr wrap="none" anchor="ctr"/>
            <a:lstStyle/>
            <a:p>
              <a:endParaRPr lang="zh-CN" altLang="en-US"/>
            </a:p>
          </p:txBody>
        </p:sp>
      </p:grpSp>
      <p:grpSp>
        <p:nvGrpSpPr>
          <p:cNvPr id="4" name="组合 26"/>
          <p:cNvGrpSpPr/>
          <p:nvPr/>
        </p:nvGrpSpPr>
        <p:grpSpPr>
          <a:xfrm>
            <a:off x="830261" y="4016363"/>
            <a:ext cx="2879725" cy="990601"/>
            <a:chOff x="1116013" y="4600596"/>
            <a:chExt cx="2879725" cy="990601"/>
          </a:xfrm>
        </p:grpSpPr>
        <p:sp>
          <p:nvSpPr>
            <p:cNvPr id="17" name="Text Box 8"/>
            <p:cNvSpPr txBox="1">
              <a:spLocks noChangeArrowheads="1"/>
            </p:cNvSpPr>
            <p:nvPr/>
          </p:nvSpPr>
          <p:spPr bwMode="auto">
            <a:xfrm>
              <a:off x="1116013" y="5133997"/>
              <a:ext cx="2879725" cy="457200"/>
            </a:xfrm>
            <a:prstGeom prst="rect">
              <a:avLst/>
            </a:prstGeom>
            <a:noFill/>
            <a:ln w="9525">
              <a:noFill/>
              <a:miter lim="800000"/>
            </a:ln>
          </p:spPr>
          <p:txBody>
            <a:bodyPr>
              <a:spAutoFit/>
            </a:bodyPr>
            <a:lstStyle/>
            <a:p>
              <a:pPr algn="l" eaLnBrk="1" hangingPunct="1">
                <a:spcBef>
                  <a:spcPct val="50000"/>
                </a:spcBef>
              </a:pPr>
              <a:r>
                <a:rPr lang="zh-CN" altLang="en-US" dirty="0" smtClean="0">
                  <a:solidFill>
                    <a:srgbClr val="FF3300"/>
                  </a:solidFill>
                  <a:latin typeface="仿宋" panose="02010609060101010101" pitchFamily="49" charset="-122"/>
                  <a:ea typeface="仿宋" panose="02010609060101010101" pitchFamily="49" charset="-122"/>
                </a:rPr>
                <a:t>用</a:t>
              </a:r>
              <a:r>
                <a:rPr lang="zh-CN" altLang="en-US" dirty="0">
                  <a:solidFill>
                    <a:srgbClr val="FF3300"/>
                  </a:solidFill>
                  <a:latin typeface="仿宋" panose="02010609060101010101" pitchFamily="49" charset="-122"/>
                  <a:ea typeface="仿宋" panose="02010609060101010101" pitchFamily="49" charset="-122"/>
                </a:rPr>
                <a:t>图搜索方法求解</a:t>
              </a:r>
            </a:p>
          </p:txBody>
        </p:sp>
        <p:sp>
          <p:nvSpPr>
            <p:cNvPr id="18" name="Line 11"/>
            <p:cNvSpPr>
              <a:spLocks noChangeShapeType="1"/>
            </p:cNvSpPr>
            <p:nvPr/>
          </p:nvSpPr>
          <p:spPr bwMode="auto">
            <a:xfrm flipV="1">
              <a:off x="3071802" y="4600596"/>
              <a:ext cx="276236" cy="471477"/>
            </a:xfrm>
            <a:prstGeom prst="line">
              <a:avLst/>
            </a:prstGeom>
            <a:noFill/>
            <a:ln w="38100">
              <a:solidFill>
                <a:srgbClr val="808000"/>
              </a:solidFill>
              <a:round/>
              <a:tailEnd type="triangle" w="med" len="med"/>
            </a:ln>
          </p:spPr>
          <p:txBody>
            <a:bodyPr wrap="none" anchor="ctr"/>
            <a:lstStyle/>
            <a:p>
              <a:endParaRPr lang="zh-CN" altLang="en-US"/>
            </a:p>
          </p:txBody>
        </p:sp>
      </p:grpSp>
      <p:grpSp>
        <p:nvGrpSpPr>
          <p:cNvPr id="5" name="组合 25"/>
          <p:cNvGrpSpPr/>
          <p:nvPr/>
        </p:nvGrpSpPr>
        <p:grpSpPr>
          <a:xfrm>
            <a:off x="4718048" y="3944928"/>
            <a:ext cx="2952751" cy="1062036"/>
            <a:chOff x="5003800" y="4529161"/>
            <a:chExt cx="2952751" cy="1062036"/>
          </a:xfrm>
        </p:grpSpPr>
        <p:sp>
          <p:nvSpPr>
            <p:cNvPr id="20" name="Text Box 7"/>
            <p:cNvSpPr txBox="1">
              <a:spLocks noChangeArrowheads="1"/>
            </p:cNvSpPr>
            <p:nvPr/>
          </p:nvSpPr>
          <p:spPr bwMode="auto">
            <a:xfrm>
              <a:off x="5148263" y="5133997"/>
              <a:ext cx="2808288" cy="457200"/>
            </a:xfrm>
            <a:prstGeom prst="rect">
              <a:avLst/>
            </a:prstGeom>
            <a:noFill/>
            <a:ln w="9525">
              <a:noFill/>
              <a:miter lim="800000"/>
            </a:ln>
          </p:spPr>
          <p:txBody>
            <a:bodyPr>
              <a:spAutoFit/>
            </a:bodyPr>
            <a:lstStyle/>
            <a:p>
              <a:pPr algn="l" eaLnBrk="1" hangingPunct="1">
                <a:spcBef>
                  <a:spcPct val="50000"/>
                </a:spcBef>
              </a:pPr>
              <a:r>
                <a:rPr lang="zh-CN" altLang="en-US" dirty="0" smtClean="0">
                  <a:solidFill>
                    <a:srgbClr val="FF3300"/>
                  </a:solidFill>
                  <a:latin typeface="仿宋" panose="02010609060101010101" pitchFamily="49" charset="-122"/>
                  <a:ea typeface="仿宋" panose="02010609060101010101" pitchFamily="49" charset="-122"/>
                </a:rPr>
                <a:t>用</a:t>
              </a:r>
              <a:r>
                <a:rPr lang="zh-CN" altLang="en-US" dirty="0">
                  <a:solidFill>
                    <a:srgbClr val="FF3300"/>
                  </a:solidFill>
                  <a:latin typeface="仿宋" panose="02010609060101010101" pitchFamily="49" charset="-122"/>
                  <a:ea typeface="仿宋" panose="02010609060101010101" pitchFamily="49" charset="-122"/>
                </a:rPr>
                <a:t>递归方法求解</a:t>
              </a:r>
            </a:p>
          </p:txBody>
        </p:sp>
        <p:sp>
          <p:nvSpPr>
            <p:cNvPr id="21" name="Freeform 12"/>
            <p:cNvSpPr/>
            <p:nvPr/>
          </p:nvSpPr>
          <p:spPr bwMode="auto">
            <a:xfrm>
              <a:off x="5003800" y="4529161"/>
              <a:ext cx="425456" cy="471476"/>
            </a:xfrm>
            <a:custGeom>
              <a:avLst/>
              <a:gdLst>
                <a:gd name="T0" fmla="*/ 304 w 304"/>
                <a:gd name="T1" fmla="*/ 349 h 349"/>
                <a:gd name="T2" fmla="*/ 0 w 304"/>
                <a:gd name="T3" fmla="*/ 0 h 349"/>
                <a:gd name="T4" fmla="*/ 0 60000 65536"/>
                <a:gd name="T5" fmla="*/ 0 60000 65536"/>
                <a:gd name="T6" fmla="*/ 0 w 304"/>
                <a:gd name="T7" fmla="*/ 0 h 349"/>
                <a:gd name="T8" fmla="*/ 304 w 304"/>
                <a:gd name="T9" fmla="*/ 349 h 349"/>
              </a:gdLst>
              <a:ahLst/>
              <a:cxnLst>
                <a:cxn ang="T4">
                  <a:pos x="T0" y="T1"/>
                </a:cxn>
                <a:cxn ang="T5">
                  <a:pos x="T2" y="T3"/>
                </a:cxn>
              </a:cxnLst>
              <a:rect l="T6" t="T7" r="T8" b="T9"/>
              <a:pathLst>
                <a:path w="304" h="349">
                  <a:moveTo>
                    <a:pt x="304" y="349"/>
                  </a:moveTo>
                  <a:lnTo>
                    <a:pt x="0" y="0"/>
                  </a:lnTo>
                </a:path>
              </a:pathLst>
            </a:custGeom>
            <a:noFill/>
            <a:ln w="38100">
              <a:solidFill>
                <a:srgbClr val="808000"/>
              </a:solidFill>
              <a:round/>
              <a:tailEnd type="triangle" w="med" len="med"/>
            </a:ln>
          </p:spPr>
          <p:txBody>
            <a:bodyPr wrap="none" anchor="ctr"/>
            <a:lstStyle/>
            <a:p>
              <a:endParaRPr lang="zh-CN" altLang="en-US"/>
            </a:p>
          </p:txBody>
        </p:sp>
      </p:grpSp>
      <p:sp>
        <p:nvSpPr>
          <p:cNvPr id="23" name="Text Box 18"/>
          <p:cNvSpPr txBox="1">
            <a:spLocks noChangeArrowheads="1"/>
          </p:cNvSpPr>
          <p:nvPr/>
        </p:nvSpPr>
        <p:spPr bwMode="auto">
          <a:xfrm>
            <a:off x="714348" y="5286388"/>
            <a:ext cx="5327650" cy="457200"/>
          </a:xfrm>
          <a:prstGeom prst="rect">
            <a:avLst/>
          </a:prstGeom>
          <a:noFill/>
          <a:ln w="3175" algn="ctr">
            <a:noFill/>
            <a:miter lim="800000"/>
          </a:ln>
          <a:effectLst/>
        </p:spPr>
        <p:txBody>
          <a:bodyPr lIns="91435" tIns="45718" rIns="91435" bIns="45718">
            <a:spAutoFit/>
          </a:bodyPr>
          <a:lstStyle/>
          <a:p>
            <a:pPr>
              <a:spcBef>
                <a:spcPct val="50000"/>
              </a:spcBef>
              <a:defRPr/>
            </a:pPr>
            <a:r>
              <a:rPr lang="zh-CN" altLang="en-US" dirty="0">
                <a:effectLst>
                  <a:outerShdw blurRad="38100" dist="38100" dir="2700000" algn="tl">
                    <a:srgbClr val="C0C0C0"/>
                  </a:outerShdw>
                </a:effectLst>
                <a:latin typeface="楷体" panose="02010609060101010101" pitchFamily="49" charset="-122"/>
                <a:ea typeface="楷体" panose="02010609060101010101" pitchFamily="49" charset="-122"/>
              </a:rPr>
              <a:t>各种求解方法的特点和差别</a:t>
            </a:r>
          </a:p>
        </p:txBody>
      </p:sp>
      <p:sp>
        <p:nvSpPr>
          <p:cNvPr id="6" name="幻灯片编号占位符 5"/>
          <p:cNvSpPr>
            <a:spLocks noGrp="1"/>
          </p:cNvSpPr>
          <p:nvPr>
            <p:ph type="sldNum" sz="quarter" idx="12"/>
          </p:nvPr>
        </p:nvSpPr>
        <p:spPr/>
        <p:txBody>
          <a:bodyPr/>
          <a:lstStyle/>
          <a:p>
            <a:fld id="{7B73CAF9-FD11-4256-9668-6A8A3A0B73F9}" type="slidenum">
              <a:rPr lang="en-US" altLang="zh-CN" smtClean="0"/>
              <a:t>99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downRigh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trips(down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trips(down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3"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strips(upRight)">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par>
                          <p:cTn id="31" fill="hold">
                            <p:stCondLst>
                              <p:cond delay="0"/>
                            </p:stCondLst>
                            <p:childTnLst>
                              <p:par>
                                <p:cTn id="32" presetID="26" presetClass="emph" presetSubtype="0" fill="hold" grpId="1" nodeType="afterEffect">
                                  <p:stCondLst>
                                    <p:cond delay="0"/>
                                  </p:stCondLst>
                                  <p:childTnLst>
                                    <p:animEffect transition="out" filter="fade">
                                      <p:cBhvr>
                                        <p:cTn id="33" dur="500" tmFilter="0, 0; .2, .5; .8, .5; 1, 0"/>
                                        <p:tgtEl>
                                          <p:spTgt spid="23"/>
                                        </p:tgtEl>
                                      </p:cBhvr>
                                    </p:animEffect>
                                    <p:animScale>
                                      <p:cBhvr>
                                        <p:cTn id="34"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3" grpId="0" bldLvl="0" animBg="1"/>
      <p:bldP spid="23" grpId="1"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
</p:tagLst>
</file>

<file path=ppt/tags/tag2.xml><?xml version="1.0" encoding="utf-8"?>
<p:tagLst xmlns:a="http://schemas.openxmlformats.org/drawingml/2006/main" xmlns:r="http://schemas.openxmlformats.org/officeDocument/2006/relationships" xmlns:p="http://schemas.openxmlformats.org/presentationml/2006/main">
  <p:tag name="TIMING" val="|0.|0.5|2."/>
</p:tagLst>
</file>

<file path=ppt/tags/tag3.xml><?xml version="1.0" encoding="utf-8"?>
<p:tagLst xmlns:a="http://schemas.openxmlformats.org/drawingml/2006/main" xmlns:r="http://schemas.openxmlformats.org/officeDocument/2006/relationships" xmlns:p="http://schemas.openxmlformats.org/presentationml/2006/main">
  <p:tag name="TIMING" val="|0.|0.5|2."/>
</p:tagLst>
</file>

<file path=ppt/tags/tag4.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5.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3333FF"/>
          </a:solidFill>
          <a:miter lim="800000"/>
          <a:headEnd type="stealth" w="med" len="lg"/>
          <a:tailEnd type="none" w="med" len="med"/>
        </a:ln>
      </a:spPr>
      <a:bodyPr wrap="none"/>
      <a:lstStyle>
        <a:defPPr>
          <a:defRPr/>
        </a:defPPr>
      </a:lstStyle>
    </a:spDef>
    <a:lnDef>
      <a:spPr>
        <a:ln w="28575">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2566</TotalTime>
  <Words>13797</Words>
  <Application>Microsoft Office PowerPoint</Application>
  <PresentationFormat>全屏显示(4:3)</PresentationFormat>
  <Paragraphs>3815</Paragraphs>
  <Slides>244</Slides>
  <Notes>21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244</vt:i4>
      </vt:variant>
    </vt:vector>
  </HeadingPairs>
  <TitlesOfParts>
    <vt:vector size="260" baseType="lpstr">
      <vt:lpstr>Arial Unicode MS</vt:lpstr>
      <vt:lpstr>仿宋</vt:lpstr>
      <vt:lpstr>黑体</vt:lpstr>
      <vt:lpstr>楷体</vt:lpstr>
      <vt:lpstr>楷体_GB2312</vt:lpstr>
      <vt:lpstr>隶书</vt:lpstr>
      <vt:lpstr>宋体</vt:lpstr>
      <vt:lpstr>微软雅黑</vt:lpstr>
      <vt:lpstr>Arial</vt:lpstr>
      <vt:lpstr>Calibri</vt:lpstr>
      <vt:lpstr>Consolas</vt:lpstr>
      <vt:lpstr>Symbol</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PC1</cp:lastModifiedBy>
  <cp:revision>1197</cp:revision>
  <cp:lastPrinted>2018-11-22T10:01:05Z</cp:lastPrinted>
  <dcterms:created xsi:type="dcterms:W3CDTF">2004-10-20T02:22:00Z</dcterms:created>
  <dcterms:modified xsi:type="dcterms:W3CDTF">2023-04-20T07:28:05Z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