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1"/>
  </p:notesMasterIdLst>
  <p:handoutMasterIdLst>
    <p:handoutMasterId r:id="rId182"/>
  </p:handoutMasterIdLst>
  <p:sldIdLst>
    <p:sldId id="287" r:id="rId2"/>
    <p:sldId id="256" r:id="rId3"/>
    <p:sldId id="291" r:id="rId4"/>
    <p:sldId id="289" r:id="rId5"/>
    <p:sldId id="329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5" r:id="rId26"/>
    <p:sldId id="356" r:id="rId27"/>
    <p:sldId id="358" r:id="rId28"/>
    <p:sldId id="359" r:id="rId29"/>
    <p:sldId id="360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5" r:id="rId53"/>
    <p:sldId id="386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514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12" r:id="rId77"/>
    <p:sldId id="414" r:id="rId78"/>
    <p:sldId id="415" r:id="rId79"/>
    <p:sldId id="416" r:id="rId80"/>
    <p:sldId id="417" r:id="rId81"/>
    <p:sldId id="418" r:id="rId82"/>
    <p:sldId id="419" r:id="rId83"/>
    <p:sldId id="420" r:id="rId84"/>
    <p:sldId id="421" r:id="rId85"/>
    <p:sldId id="422" r:id="rId86"/>
    <p:sldId id="423" r:id="rId87"/>
    <p:sldId id="424" r:id="rId88"/>
    <p:sldId id="426" r:id="rId89"/>
    <p:sldId id="427" r:id="rId90"/>
    <p:sldId id="428" r:id="rId91"/>
    <p:sldId id="429" r:id="rId92"/>
    <p:sldId id="430" r:id="rId93"/>
    <p:sldId id="431" r:id="rId94"/>
    <p:sldId id="432" r:id="rId95"/>
    <p:sldId id="433" r:id="rId96"/>
    <p:sldId id="434" r:id="rId97"/>
    <p:sldId id="435" r:id="rId98"/>
    <p:sldId id="436" r:id="rId99"/>
    <p:sldId id="438" r:id="rId100"/>
    <p:sldId id="439" r:id="rId101"/>
    <p:sldId id="440" r:id="rId102"/>
    <p:sldId id="441" r:id="rId103"/>
    <p:sldId id="442" r:id="rId104"/>
    <p:sldId id="443" r:id="rId105"/>
    <p:sldId id="444" r:id="rId106"/>
    <p:sldId id="445" r:id="rId107"/>
    <p:sldId id="446" r:id="rId108"/>
    <p:sldId id="447" r:id="rId109"/>
    <p:sldId id="448" r:id="rId110"/>
    <p:sldId id="449" r:id="rId111"/>
    <p:sldId id="450" r:id="rId112"/>
    <p:sldId id="451" r:id="rId113"/>
    <p:sldId id="452" r:id="rId114"/>
    <p:sldId id="453" r:id="rId115"/>
    <p:sldId id="454" r:id="rId116"/>
    <p:sldId id="455" r:id="rId117"/>
    <p:sldId id="515" r:id="rId118"/>
    <p:sldId id="516" r:id="rId119"/>
    <p:sldId id="517" r:id="rId120"/>
    <p:sldId id="518" r:id="rId121"/>
    <p:sldId id="519" r:id="rId122"/>
    <p:sldId id="520" r:id="rId123"/>
    <p:sldId id="521" r:id="rId124"/>
    <p:sldId id="522" r:id="rId125"/>
    <p:sldId id="456" r:id="rId126"/>
    <p:sldId id="458" r:id="rId127"/>
    <p:sldId id="459" r:id="rId128"/>
    <p:sldId id="460" r:id="rId129"/>
    <p:sldId id="461" r:id="rId130"/>
    <p:sldId id="462" r:id="rId131"/>
    <p:sldId id="463" r:id="rId132"/>
    <p:sldId id="464" r:id="rId133"/>
    <p:sldId id="465" r:id="rId134"/>
    <p:sldId id="466" r:id="rId135"/>
    <p:sldId id="467" r:id="rId136"/>
    <p:sldId id="468" r:id="rId137"/>
    <p:sldId id="469" r:id="rId138"/>
    <p:sldId id="470" r:id="rId139"/>
    <p:sldId id="471" r:id="rId140"/>
    <p:sldId id="472" r:id="rId141"/>
    <p:sldId id="473" r:id="rId142"/>
    <p:sldId id="474" r:id="rId143"/>
    <p:sldId id="475" r:id="rId144"/>
    <p:sldId id="476" r:id="rId145"/>
    <p:sldId id="477" r:id="rId146"/>
    <p:sldId id="478" r:id="rId147"/>
    <p:sldId id="479" r:id="rId148"/>
    <p:sldId id="480" r:id="rId149"/>
    <p:sldId id="481" r:id="rId150"/>
    <p:sldId id="482" r:id="rId151"/>
    <p:sldId id="483" r:id="rId152"/>
    <p:sldId id="484" r:id="rId153"/>
    <p:sldId id="485" r:id="rId154"/>
    <p:sldId id="486" r:id="rId155"/>
    <p:sldId id="487" r:id="rId156"/>
    <p:sldId id="488" r:id="rId157"/>
    <p:sldId id="489" r:id="rId158"/>
    <p:sldId id="490" r:id="rId159"/>
    <p:sldId id="491" r:id="rId160"/>
    <p:sldId id="493" r:id="rId161"/>
    <p:sldId id="494" r:id="rId162"/>
    <p:sldId id="495" r:id="rId163"/>
    <p:sldId id="497" r:id="rId164"/>
    <p:sldId id="498" r:id="rId165"/>
    <p:sldId id="499" r:id="rId166"/>
    <p:sldId id="500" r:id="rId167"/>
    <p:sldId id="501" r:id="rId168"/>
    <p:sldId id="502" r:id="rId169"/>
    <p:sldId id="503" r:id="rId170"/>
    <p:sldId id="504" r:id="rId171"/>
    <p:sldId id="505" r:id="rId172"/>
    <p:sldId id="506" r:id="rId173"/>
    <p:sldId id="507" r:id="rId174"/>
    <p:sldId id="508" r:id="rId175"/>
    <p:sldId id="509" r:id="rId176"/>
    <p:sldId id="510" r:id="rId177"/>
    <p:sldId id="511" r:id="rId178"/>
    <p:sldId id="512" r:id="rId179"/>
    <p:sldId id="513" r:id="rId1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8" userDrawn="1">
          <p15:clr>
            <a:srgbClr val="A4A3A4"/>
          </p15:clr>
        </p15:guide>
        <p15:guide id="2" pos="216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CC"/>
    <a:srgbClr val="FF0000"/>
    <a:srgbClr val="CC00CC"/>
    <a:srgbClr val="CC00FF"/>
    <a:srgbClr val="9900CC"/>
    <a:srgbClr val="A9B3FD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47" autoAdjust="0"/>
    <p:restoredTop sz="94682" autoAdjust="0"/>
  </p:normalViewPr>
  <p:slideViewPr>
    <p:cSldViewPr>
      <p:cViewPr varScale="1">
        <p:scale>
          <a:sx n="109" d="100"/>
          <a:sy n="109" d="100"/>
        </p:scale>
        <p:origin x="1026" y="78"/>
      </p:cViewPr>
      <p:guideLst>
        <p:guide orient="horz" pos="212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28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handoutMaster" Target="handoutMasters/handout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BF52D-A113-457A-A2C2-46A8BEC2647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6AE7-3C73-4C20-BFED-5B5661263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72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F97C47C-0E8A-462C-AA27-C44C3F78AE7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917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DF621A1-7665-4C41-AAA7-E1CAF0E831B5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001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38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19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95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13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397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680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448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57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082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314963-21D7-41AE-92E5-60DF1274827A}" type="slidenum">
              <a:rPr lang="en-US" altLang="zh-CN"/>
              <a:t>132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190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40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160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547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04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29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68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1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82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69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A3603EE2-E77C-4A3F-BE76-CC22BE303815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GIF"/><Relationship Id="rId5" Type="http://schemas.openxmlformats.org/officeDocument/2006/relationships/image" Target="../media/image16.jpeg"/><Relationship Id="rId4" Type="http://schemas.openxmlformats.org/officeDocument/2006/relationships/slide" Target="slide10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Text Box 8" descr="信纸"/>
          <p:cNvSpPr txBox="1">
            <a:spLocks noChangeArrowheads="1"/>
          </p:cNvSpPr>
          <p:nvPr/>
        </p:nvSpPr>
        <p:spPr bwMode="auto">
          <a:xfrm>
            <a:off x="2285984" y="1628775"/>
            <a:ext cx="415290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查找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349499" y="369871"/>
            <a:ext cx="3865575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9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</a:t>
            </a:r>
            <a:r>
              <a:rPr kumimoji="1"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 查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找</a:t>
            </a:r>
          </a:p>
        </p:txBody>
      </p:sp>
      <p:sp>
        <p:nvSpPr>
          <p:cNvPr id="4" name="Text Box 8" descr="信纸"/>
          <p:cNvSpPr txBox="1">
            <a:spLocks noChangeArrowheads="1"/>
          </p:cNvSpPr>
          <p:nvPr/>
        </p:nvSpPr>
        <p:spPr bwMode="auto">
          <a:xfrm>
            <a:off x="2285984" y="3206752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285984" y="2428868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6" name="Text Box 8" descr="信纸"/>
          <p:cNvSpPr txBox="1">
            <a:spLocks noChangeArrowheads="1"/>
          </p:cNvSpPr>
          <p:nvPr/>
        </p:nvSpPr>
        <p:spPr bwMode="auto">
          <a:xfrm>
            <a:off x="2285984" y="4000504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912813"/>
            <a:ext cx="8458200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，在关键字有序序列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{2,3,10,15,20,25,28,29,30,35,40}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中采用折半查找法查找关键字为</a:t>
            </a:r>
            <a:r>
              <a:rPr kumimoji="1" lang="en-US" altLang="zh-CN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的元素。	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39750" y="3408363"/>
            <a:ext cx="20161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关键字序列：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00338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501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98750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0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75013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81425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35610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779838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35610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860925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43560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859338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3560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5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1186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28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516688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1027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6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516688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7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09136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667625" y="3505200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08977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8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66762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9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900113" y="2281238"/>
            <a:ext cx="30241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找关键字为</a:t>
            </a:r>
            <a:r>
              <a:rPr lang="en-US" altLang="zh-CN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的记录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155064" y="5284956"/>
            <a:ext cx="629666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查找成功，关键字为</a:t>
            </a:r>
            <a:r>
              <a:rPr lang="en-US" altLang="zh-CN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的记录的逻辑序号为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关键字比较次数为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84213" y="3001963"/>
            <a:ext cx="15843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物理下标：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817245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40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817245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10</a:t>
            </a: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5362575" y="4008438"/>
            <a:ext cx="504825" cy="665162"/>
            <a:chOff x="1972" y="2523"/>
            <a:chExt cx="318" cy="419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2555875" y="3432175"/>
            <a:ext cx="5976938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39"/>
          <p:cNvGrpSpPr/>
          <p:nvPr/>
        </p:nvGrpSpPr>
        <p:grpSpPr bwMode="auto">
          <a:xfrm>
            <a:off x="2528888" y="4008438"/>
            <a:ext cx="504825" cy="665162"/>
            <a:chOff x="1519" y="2523"/>
            <a:chExt cx="318" cy="419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1655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1519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low</a:t>
              </a:r>
            </a:p>
          </p:txBody>
        </p:sp>
      </p:grpSp>
      <p:grpSp>
        <p:nvGrpSpPr>
          <p:cNvPr id="4" name="Group 41"/>
          <p:cNvGrpSpPr/>
          <p:nvPr/>
        </p:nvGrpSpPr>
        <p:grpSpPr bwMode="auto">
          <a:xfrm>
            <a:off x="8099425" y="4008438"/>
            <a:ext cx="504825" cy="665162"/>
            <a:chOff x="2517" y="2523"/>
            <a:chExt cx="318" cy="419"/>
          </a:xfrm>
        </p:grpSpPr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V="1">
              <a:off x="2653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2517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high</a:t>
              </a:r>
            </a:p>
          </p:txBody>
        </p:sp>
      </p:grpSp>
      <p:grpSp>
        <p:nvGrpSpPr>
          <p:cNvPr id="5" name="Group 42"/>
          <p:cNvGrpSpPr/>
          <p:nvPr/>
        </p:nvGrpSpPr>
        <p:grpSpPr bwMode="auto">
          <a:xfrm>
            <a:off x="3708400" y="4008438"/>
            <a:ext cx="504825" cy="665162"/>
            <a:chOff x="1972" y="2523"/>
            <a:chExt cx="318" cy="419"/>
          </a:xfrm>
        </p:grpSpPr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2555875" y="3432175"/>
            <a:ext cx="2736850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140200" y="3432175"/>
            <a:ext cx="1079500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322763" y="4041484"/>
            <a:ext cx="504825" cy="1052810"/>
            <a:chOff x="4322763" y="4041484"/>
            <a:chExt cx="504825" cy="1052810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4572000" y="4041484"/>
              <a:ext cx="0" cy="79200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7" name="Text Box 49"/>
            <p:cNvSpPr txBox="1">
              <a:spLocks noChangeArrowheads="1"/>
            </p:cNvSpPr>
            <p:nvPr/>
          </p:nvSpPr>
          <p:spPr bwMode="auto">
            <a:xfrm>
              <a:off x="4322763" y="4789494"/>
              <a:ext cx="5048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395288" y="333375"/>
            <a:ext cx="2319324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折半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8 0.02592 C -0.03785 0.04074 -0.06024 0.05578 -0.09861 0.06481 C -0.13698 0.07384 -0.20486 0.08958 -0.24584 0.07963 C -0.28681 0.06967 -0.31563 0.0375 -0.34445 0.00555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3333 C 0.04791 0.04722 0.08889 0.05787 0.11944 0.0537 C 0.15 0.04954 0.16892 0.01736 0.18194 0.00787 " pathEditMode="fixed" rAng="0" ptsTypes="a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 bldLvl="0" animBg="1"/>
      <p:bldP spid="17440" grpId="0" bldLvl="0" animBg="1"/>
      <p:bldP spid="17440" grpId="1" bldLvl="0" animBg="1"/>
      <p:bldP spid="17453" grpId="0" bldLvl="0" animBg="1"/>
      <p:bldP spid="17453" grpId="1" bldLvl="0" animBg="1"/>
      <p:bldP spid="17454" grpId="0" bldLvl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282" y="1071546"/>
            <a:ext cx="8763000" cy="1246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假如</a:t>
            </a:r>
            <a:r>
              <a:rPr lang="en-US" altLang="zh-CN" sz="2200" b="1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删去该关键字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该结点仍满足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可直接删去该关键字。    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195513" y="3140075"/>
            <a:ext cx="1655762" cy="5762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9900FF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1" smtClean="0">
                <a:solidFill>
                  <a:srgbClr val="3333FF"/>
                </a:solidFill>
              </a:rPr>
              <a:t>1  </a:t>
            </a:r>
            <a:r>
              <a:rPr lang="en-US" altLang="zh-CN" sz="2400" b="1" smtClean="0">
                <a:solidFill>
                  <a:srgbClr val="FF00FF"/>
                </a:solidFill>
              </a:rPr>
              <a:t>2</a:t>
            </a:r>
            <a:r>
              <a:rPr lang="en-US" altLang="zh-CN" sz="2400" b="1" smtClean="0">
                <a:solidFill>
                  <a:srgbClr val="3333FF"/>
                </a:solidFill>
              </a:rPr>
              <a:t>  3</a:t>
            </a:r>
            <a:endParaRPr lang="zh-CN" altLang="en-US" sz="2400" b="1">
              <a:solidFill>
                <a:srgbClr val="3333FF"/>
              </a:solidFill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81160" y="2774950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 dirty="0">
                <a:ea typeface="楷体_GB2312" pitchFamily="49" charset="-122"/>
              </a:rPr>
              <a:t>b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140200" y="2979738"/>
            <a:ext cx="2663825" cy="738187"/>
            <a:chOff x="4140200" y="2979738"/>
            <a:chExt cx="2663825" cy="738187"/>
          </a:xfrm>
        </p:grpSpPr>
        <p:sp>
          <p:nvSpPr>
            <p:cNvPr id="68614" name="Freeform 6"/>
            <p:cNvSpPr/>
            <p:nvPr/>
          </p:nvSpPr>
          <p:spPr bwMode="auto">
            <a:xfrm>
              <a:off x="4140200" y="3479800"/>
              <a:ext cx="1295400" cy="1588"/>
            </a:xfrm>
            <a:custGeom>
              <a:avLst/>
              <a:gdLst>
                <a:gd name="T0" fmla="*/ 0 w 792"/>
                <a:gd name="T1" fmla="*/ 13 h 13"/>
                <a:gd name="T2" fmla="*/ 792 w 792"/>
                <a:gd name="T3" fmla="*/ 0 h 13"/>
                <a:gd name="T4" fmla="*/ 0 60000 65536"/>
                <a:gd name="T5" fmla="*/ 0 60000 65536"/>
                <a:gd name="T6" fmla="*/ 0 w 792"/>
                <a:gd name="T7" fmla="*/ 0 h 13"/>
                <a:gd name="T8" fmla="*/ 792 w 792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2" h="13">
                  <a:moveTo>
                    <a:pt x="0" y="13"/>
                  </a:moveTo>
                  <a:lnTo>
                    <a:pt x="792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140200" y="2979738"/>
              <a:ext cx="1223963" cy="30480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直接删除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5651500" y="3141663"/>
              <a:ext cx="1152525" cy="57626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2400" b="1" smtClean="0">
                  <a:solidFill>
                    <a:srgbClr val="3333FF"/>
                  </a:solidFill>
                </a:rPr>
                <a:t>1  3</a:t>
              </a:r>
              <a:endParaRPr lang="zh-CN" altLang="en-US" sz="2400" b="1">
                <a:solidFill>
                  <a:srgbClr val="3333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0034" y="57148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树的叶子结点</a:t>
            </a:r>
            <a:r>
              <a:rPr lang="en-US" altLang="zh-CN" sz="2400" b="1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上删除关键字共有以下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种情况：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4572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57422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kumimoji="0"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2874950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1816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Min=2</a:t>
            </a:r>
            <a:endParaRPr lang="zh-CN" altLang="en-US" sz="2400" b="1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假如</a:t>
            </a:r>
            <a:r>
              <a:rPr lang="en-US" altLang="zh-CN" sz="2200" b="1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lang="en-US" altLang="zh-CN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该结点将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的定义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。若</a:t>
            </a:r>
            <a:r>
              <a:rPr lang="zh-CN" altLang="en-US" sz="2200" b="1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</a:t>
            </a:r>
            <a:r>
              <a:rPr lang="zh-CN" altLang="en-US" sz="2200" b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从兄弟结点借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71550" y="3435353"/>
            <a:ext cx="1152525" cy="50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   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endParaRPr kumimoji="0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95288" y="3492503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ea typeface="楷体_GB2312" pitchFamily="49" charset="-122"/>
              </a:rPr>
              <a:t>b</a:t>
            </a:r>
          </a:p>
        </p:txBody>
      </p:sp>
      <p:sp>
        <p:nvSpPr>
          <p:cNvPr id="69638" name="Text Box 7"/>
          <p:cNvSpPr txBox="1">
            <a:spLocks noChangeArrowheads="1"/>
          </p:cNvSpPr>
          <p:nvPr/>
        </p:nvSpPr>
        <p:spPr bwMode="auto">
          <a:xfrm>
            <a:off x="1071538" y="4286256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69639" name="Rectangle 9"/>
          <p:cNvSpPr>
            <a:spLocks noChangeArrowheads="1"/>
          </p:cNvSpPr>
          <p:nvPr/>
        </p:nvSpPr>
        <p:spPr bwMode="auto">
          <a:xfrm>
            <a:off x="1598613" y="2489203"/>
            <a:ext cx="1152525" cy="50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 </a:t>
            </a:r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endParaRPr kumimoji="0"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640" name="Rectangle 10"/>
          <p:cNvSpPr>
            <a:spLocks noChangeArrowheads="1"/>
          </p:cNvSpPr>
          <p:nvPr/>
        </p:nvSpPr>
        <p:spPr bwMode="auto">
          <a:xfrm>
            <a:off x="2285984" y="3438528"/>
            <a:ext cx="1439863" cy="50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19 </a:t>
            </a:r>
            <a:r>
              <a:rPr kumimoji="0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9641" name="Line 11"/>
          <p:cNvSpPr>
            <a:spLocks noChangeShapeType="1"/>
          </p:cNvSpPr>
          <p:nvPr/>
        </p:nvSpPr>
        <p:spPr bwMode="auto">
          <a:xfrm flipH="1">
            <a:off x="1789113" y="2849566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Text Box 23"/>
          <p:cNvSpPr txBox="1">
            <a:spLocks noChangeArrowheads="1"/>
          </p:cNvSpPr>
          <p:nvPr/>
        </p:nvSpPr>
        <p:spPr bwMode="auto">
          <a:xfrm>
            <a:off x="714348" y="185736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 flipH="1">
            <a:off x="1395413" y="2824166"/>
            <a:ext cx="431800" cy="142875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7070" y="2538406"/>
            <a:ext cx="468000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0760" y="3495618"/>
            <a:ext cx="500066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>
            <a:off x="2428860" y="2857496"/>
            <a:ext cx="342915" cy="56833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589066" y="4143380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86248" y="2489203"/>
            <a:ext cx="4286280" cy="1439863"/>
            <a:chOff x="4286248" y="2489203"/>
            <a:chExt cx="4286280" cy="1439863"/>
          </a:xfrm>
        </p:grpSpPr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6011863" y="3422653"/>
              <a:ext cx="1152525" cy="5032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14 17</a:t>
              </a:r>
            </a:p>
          </p:txBody>
        </p:sp>
        <p:sp>
          <p:nvSpPr>
            <p:cNvPr id="69646" name="Text Box 16"/>
            <p:cNvSpPr txBox="1">
              <a:spLocks noChangeArrowheads="1"/>
            </p:cNvSpPr>
            <p:nvPr/>
          </p:nvSpPr>
          <p:spPr bwMode="auto">
            <a:xfrm>
              <a:off x="5435600" y="3497266"/>
              <a:ext cx="647700" cy="36512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6589713" y="2489203"/>
              <a:ext cx="1152525" cy="5032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13 18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7456488" y="3425828"/>
              <a:ext cx="1116040" cy="5032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19 20</a:t>
              </a:r>
            </a:p>
          </p:txBody>
        </p:sp>
        <p:sp>
          <p:nvSpPr>
            <p:cNvPr id="69649" name="Line 19"/>
            <p:cNvSpPr>
              <a:spLocks noChangeShapeType="1"/>
            </p:cNvSpPr>
            <p:nvPr/>
          </p:nvSpPr>
          <p:spPr bwMode="auto">
            <a:xfrm flipH="1">
              <a:off x="6660232" y="2924746"/>
              <a:ext cx="360363" cy="5762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20"/>
            <p:cNvSpPr>
              <a:spLocks noChangeShapeType="1"/>
            </p:cNvSpPr>
            <p:nvPr/>
          </p:nvSpPr>
          <p:spPr bwMode="auto">
            <a:xfrm>
              <a:off x="7380312" y="2849566"/>
              <a:ext cx="328635" cy="579434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25"/>
            <p:cNvSpPr>
              <a:spLocks noChangeShapeType="1"/>
            </p:cNvSpPr>
            <p:nvPr/>
          </p:nvSpPr>
          <p:spPr bwMode="auto">
            <a:xfrm flipH="1">
              <a:off x="6376988" y="2836866"/>
              <a:ext cx="431800" cy="14287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4286248" y="3000372"/>
              <a:ext cx="928694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7 C -0.00173 -0.0044 -0.0033 -0.00834 -0.01215 -0.00047 C -0.02101 0.0074 -0.04583 0.02361 -0.05382 0.04699 C -0.0618 0.07037 -0.05903 0.12037 -0.06042 0.139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C -0.00139 -0.03935 -0.00278 -0.0787 -0.00834 -0.10185 C -0.01389 -0.125 -0.02362 -0.13194 -0.03334 -0.13889 " pathEditMode="relative" ptsTypes="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0"/>
          <p:cNvSpPr>
            <a:spLocks noChangeArrowheads="1"/>
          </p:cNvSpPr>
          <p:nvPr/>
        </p:nvSpPr>
        <p:spPr bwMode="auto">
          <a:xfrm>
            <a:off x="1297015" y="3186118"/>
            <a:ext cx="1152525" cy="50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   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70660" name="Text Box 21"/>
          <p:cNvSpPr txBox="1">
            <a:spLocks noChangeArrowheads="1"/>
          </p:cNvSpPr>
          <p:nvPr/>
        </p:nvSpPr>
        <p:spPr bwMode="auto">
          <a:xfrm>
            <a:off x="720753" y="3255968"/>
            <a:ext cx="647700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ea typeface="楷体_GB2312" pitchFamily="49" charset="-122"/>
              </a:rPr>
              <a:t>b</a:t>
            </a:r>
          </a:p>
        </p:txBody>
      </p:sp>
      <p:sp>
        <p:nvSpPr>
          <p:cNvPr id="70663" name="Rectangle 24"/>
          <p:cNvSpPr>
            <a:spLocks noChangeArrowheads="1"/>
          </p:cNvSpPr>
          <p:nvPr/>
        </p:nvSpPr>
        <p:spPr bwMode="auto">
          <a:xfrm>
            <a:off x="2004989" y="2243129"/>
            <a:ext cx="1152525" cy="50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13 </a:t>
            </a:r>
            <a:r>
              <a:rPr kumimoji="0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70664" name="Rectangle 25"/>
          <p:cNvSpPr>
            <a:spLocks noChangeArrowheads="1"/>
          </p:cNvSpPr>
          <p:nvPr/>
        </p:nvSpPr>
        <p:spPr bwMode="auto">
          <a:xfrm>
            <a:off x="2736878" y="3189293"/>
            <a:ext cx="1152525" cy="50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18 19</a:t>
            </a:r>
          </a:p>
        </p:txBody>
      </p:sp>
      <p:sp>
        <p:nvSpPr>
          <p:cNvPr id="70665" name="Line 26"/>
          <p:cNvSpPr>
            <a:spLocks noChangeShapeType="1"/>
          </p:cNvSpPr>
          <p:nvPr/>
        </p:nvSpPr>
        <p:spPr bwMode="auto">
          <a:xfrm flipH="1">
            <a:off x="2178078" y="2613031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Line 27"/>
          <p:cNvSpPr>
            <a:spLocks noChangeShapeType="1"/>
          </p:cNvSpPr>
          <p:nvPr/>
        </p:nvSpPr>
        <p:spPr bwMode="auto">
          <a:xfrm>
            <a:off x="2881340" y="2613031"/>
            <a:ext cx="215900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Text Box 36"/>
          <p:cNvSpPr txBox="1">
            <a:spLocks noChangeArrowheads="1"/>
          </p:cNvSpPr>
          <p:nvPr/>
        </p:nvSpPr>
        <p:spPr bwMode="auto">
          <a:xfrm>
            <a:off x="720753" y="1892306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70672" name="Line 37"/>
          <p:cNvSpPr>
            <a:spLocks noChangeShapeType="1"/>
          </p:cNvSpPr>
          <p:nvPr/>
        </p:nvSpPr>
        <p:spPr bwMode="auto">
          <a:xfrm flipH="1">
            <a:off x="1657378" y="2571745"/>
            <a:ext cx="557168" cy="1841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214414" y="2214554"/>
            <a:ext cx="3538589" cy="2071702"/>
            <a:chOff x="1214414" y="2214554"/>
            <a:chExt cx="3538589" cy="2071702"/>
          </a:xfrm>
        </p:grpSpPr>
        <p:sp>
          <p:nvSpPr>
            <p:cNvPr id="70674" name="Freeform 40"/>
            <p:cNvSpPr/>
            <p:nvPr/>
          </p:nvSpPr>
          <p:spPr bwMode="auto">
            <a:xfrm>
              <a:off x="1214414" y="2214554"/>
              <a:ext cx="3019425" cy="1649412"/>
            </a:xfrm>
            <a:custGeom>
              <a:avLst/>
              <a:gdLst>
                <a:gd name="T0" fmla="*/ 427 w 1902"/>
                <a:gd name="T1" fmla="*/ 1013 h 1039"/>
                <a:gd name="T2" fmla="*/ 1418 w 1902"/>
                <a:gd name="T3" fmla="*/ 1017 h 1039"/>
                <a:gd name="T4" fmla="*/ 1827 w 1902"/>
                <a:gd name="T5" fmla="*/ 880 h 1039"/>
                <a:gd name="T6" fmla="*/ 1871 w 1902"/>
                <a:gd name="T7" fmla="*/ 833 h 1039"/>
                <a:gd name="T8" fmla="*/ 1895 w 1902"/>
                <a:gd name="T9" fmla="*/ 761 h 1039"/>
                <a:gd name="T10" fmla="*/ 1879 w 1902"/>
                <a:gd name="T11" fmla="*/ 681 h 1039"/>
                <a:gd name="T12" fmla="*/ 1771 w 1902"/>
                <a:gd name="T13" fmla="*/ 541 h 1039"/>
                <a:gd name="T14" fmla="*/ 1835 w 1902"/>
                <a:gd name="T15" fmla="*/ 589 h 1039"/>
                <a:gd name="T16" fmla="*/ 1667 w 1902"/>
                <a:gd name="T17" fmla="*/ 453 h 1039"/>
                <a:gd name="T18" fmla="*/ 1831 w 1902"/>
                <a:gd name="T19" fmla="*/ 577 h 1039"/>
                <a:gd name="T20" fmla="*/ 1328 w 1902"/>
                <a:gd name="T21" fmla="*/ 200 h 1039"/>
                <a:gd name="T22" fmla="*/ 1056 w 1902"/>
                <a:gd name="T23" fmla="*/ 19 h 1039"/>
                <a:gd name="T24" fmla="*/ 891 w 1902"/>
                <a:gd name="T25" fmla="*/ 85 h 1039"/>
                <a:gd name="T26" fmla="*/ 691 w 1902"/>
                <a:gd name="T27" fmla="*/ 345 h 1039"/>
                <a:gd name="T28" fmla="*/ 239 w 1902"/>
                <a:gd name="T29" fmla="*/ 472 h 1039"/>
                <a:gd name="T30" fmla="*/ 55 w 1902"/>
                <a:gd name="T31" fmla="*/ 573 h 1039"/>
                <a:gd name="T32" fmla="*/ 3 w 1902"/>
                <a:gd name="T33" fmla="*/ 785 h 1039"/>
                <a:gd name="T34" fmla="*/ 71 w 1902"/>
                <a:gd name="T35" fmla="*/ 969 h 1039"/>
                <a:gd name="T36" fmla="*/ 247 w 1902"/>
                <a:gd name="T37" fmla="*/ 989 h 1039"/>
                <a:gd name="T38" fmla="*/ 427 w 1902"/>
                <a:gd name="T39" fmla="*/ 1013 h 10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2"/>
                <a:gd name="T61" fmla="*/ 0 h 1039"/>
                <a:gd name="T62" fmla="*/ 1902 w 1902"/>
                <a:gd name="T63" fmla="*/ 1039 h 10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2" h="1039">
                  <a:moveTo>
                    <a:pt x="427" y="1013"/>
                  </a:moveTo>
                  <a:cubicBezTo>
                    <a:pt x="622" y="1018"/>
                    <a:pt x="1185" y="1039"/>
                    <a:pt x="1418" y="1017"/>
                  </a:cubicBezTo>
                  <a:cubicBezTo>
                    <a:pt x="1651" y="995"/>
                    <a:pt x="1752" y="911"/>
                    <a:pt x="1827" y="880"/>
                  </a:cubicBezTo>
                  <a:cubicBezTo>
                    <a:pt x="1902" y="849"/>
                    <a:pt x="1860" y="853"/>
                    <a:pt x="1871" y="833"/>
                  </a:cubicBezTo>
                  <a:cubicBezTo>
                    <a:pt x="1882" y="813"/>
                    <a:pt x="1894" y="786"/>
                    <a:pt x="1895" y="761"/>
                  </a:cubicBezTo>
                  <a:cubicBezTo>
                    <a:pt x="1896" y="736"/>
                    <a:pt x="1900" y="718"/>
                    <a:pt x="1879" y="681"/>
                  </a:cubicBezTo>
                  <a:cubicBezTo>
                    <a:pt x="1858" y="644"/>
                    <a:pt x="1859" y="645"/>
                    <a:pt x="1771" y="541"/>
                  </a:cubicBezTo>
                  <a:cubicBezTo>
                    <a:pt x="1683" y="437"/>
                    <a:pt x="1852" y="604"/>
                    <a:pt x="1835" y="589"/>
                  </a:cubicBezTo>
                  <a:cubicBezTo>
                    <a:pt x="1818" y="574"/>
                    <a:pt x="1668" y="455"/>
                    <a:pt x="1667" y="453"/>
                  </a:cubicBezTo>
                  <a:cubicBezTo>
                    <a:pt x="1666" y="451"/>
                    <a:pt x="1888" y="619"/>
                    <a:pt x="1831" y="577"/>
                  </a:cubicBezTo>
                  <a:cubicBezTo>
                    <a:pt x="1774" y="535"/>
                    <a:pt x="1457" y="293"/>
                    <a:pt x="1328" y="200"/>
                  </a:cubicBezTo>
                  <a:cubicBezTo>
                    <a:pt x="1199" y="107"/>
                    <a:pt x="1129" y="38"/>
                    <a:pt x="1056" y="19"/>
                  </a:cubicBezTo>
                  <a:cubicBezTo>
                    <a:pt x="983" y="0"/>
                    <a:pt x="952" y="31"/>
                    <a:pt x="891" y="85"/>
                  </a:cubicBezTo>
                  <a:cubicBezTo>
                    <a:pt x="830" y="139"/>
                    <a:pt x="800" y="281"/>
                    <a:pt x="691" y="345"/>
                  </a:cubicBezTo>
                  <a:cubicBezTo>
                    <a:pt x="582" y="409"/>
                    <a:pt x="345" y="434"/>
                    <a:pt x="239" y="472"/>
                  </a:cubicBezTo>
                  <a:cubicBezTo>
                    <a:pt x="133" y="510"/>
                    <a:pt x="94" y="521"/>
                    <a:pt x="55" y="573"/>
                  </a:cubicBezTo>
                  <a:cubicBezTo>
                    <a:pt x="16" y="625"/>
                    <a:pt x="0" y="719"/>
                    <a:pt x="3" y="785"/>
                  </a:cubicBezTo>
                  <a:cubicBezTo>
                    <a:pt x="6" y="851"/>
                    <a:pt x="30" y="935"/>
                    <a:pt x="71" y="969"/>
                  </a:cubicBezTo>
                  <a:cubicBezTo>
                    <a:pt x="112" y="1003"/>
                    <a:pt x="188" y="982"/>
                    <a:pt x="247" y="989"/>
                  </a:cubicBezTo>
                  <a:cubicBezTo>
                    <a:pt x="306" y="996"/>
                    <a:pt x="232" y="1008"/>
                    <a:pt x="427" y="101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9900FF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Line 41"/>
            <p:cNvSpPr>
              <a:spLocks noChangeShapeType="1"/>
            </p:cNvSpPr>
            <p:nvPr/>
          </p:nvSpPr>
          <p:spPr bwMode="auto">
            <a:xfrm flipH="1" flipV="1">
              <a:off x="3889403" y="376555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Text Box 42"/>
            <p:cNvSpPr txBox="1">
              <a:spLocks noChangeArrowheads="1"/>
            </p:cNvSpPr>
            <p:nvPr/>
          </p:nvSpPr>
          <p:spPr bwMode="auto">
            <a:xfrm>
              <a:off x="3960840" y="398145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01613" y="333375"/>
            <a:ext cx="8763000" cy="1246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假如</a:t>
            </a:r>
            <a:r>
              <a:rPr lang="en-US" altLang="zh-CN" sz="2200" b="1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lang="en-US" altLang="zh-CN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，说明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删去关键字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该结点将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的定义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。若</a:t>
            </a:r>
            <a:r>
              <a:rPr lang="zh-CN" altLang="en-US" sz="2200" b="1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不能</a:t>
            </a:r>
            <a:r>
              <a:rPr lang="zh-CN" altLang="en-US" sz="2200" b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从兄弟结点借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82711" y="4000504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2000239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857884" y="2093898"/>
            <a:ext cx="2738438" cy="2049482"/>
            <a:chOff x="5857884" y="2093898"/>
            <a:chExt cx="2738438" cy="2049482"/>
          </a:xfrm>
        </p:grpSpPr>
        <p:sp>
          <p:nvSpPr>
            <p:cNvPr id="70667" name="Text Box 31"/>
            <p:cNvSpPr txBox="1">
              <a:spLocks noChangeArrowheads="1"/>
            </p:cNvSpPr>
            <p:nvPr/>
          </p:nvSpPr>
          <p:spPr bwMode="auto">
            <a:xfrm>
              <a:off x="6289684" y="3711580"/>
              <a:ext cx="647700" cy="36512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0668" name="Rectangle 32"/>
            <p:cNvSpPr>
              <a:spLocks noChangeArrowheads="1"/>
            </p:cNvSpPr>
            <p:nvPr/>
          </p:nvSpPr>
          <p:spPr bwMode="auto">
            <a:xfrm>
              <a:off x="6146809" y="2703517"/>
              <a:ext cx="1152525" cy="5032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13  </a:t>
              </a:r>
              <a:endParaRPr kumimoji="0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69" name="Rectangle 33"/>
            <p:cNvSpPr>
              <a:spLocks noChangeArrowheads="1"/>
            </p:cNvSpPr>
            <p:nvPr/>
          </p:nvSpPr>
          <p:spPr bwMode="auto">
            <a:xfrm>
              <a:off x="6865946" y="3640142"/>
              <a:ext cx="1587500" cy="5032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14 17 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19 20</a:t>
              </a:r>
            </a:p>
          </p:txBody>
        </p:sp>
        <p:sp>
          <p:nvSpPr>
            <p:cNvPr id="70670" name="Line 35"/>
            <p:cNvSpPr>
              <a:spLocks noChangeShapeType="1"/>
            </p:cNvSpPr>
            <p:nvPr/>
          </p:nvSpPr>
          <p:spPr bwMode="auto">
            <a:xfrm>
              <a:off x="6881810" y="3094030"/>
              <a:ext cx="420699" cy="54611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Line 38"/>
            <p:cNvSpPr>
              <a:spLocks noChangeShapeType="1"/>
            </p:cNvSpPr>
            <p:nvPr/>
          </p:nvSpPr>
          <p:spPr bwMode="auto">
            <a:xfrm flipH="1">
              <a:off x="5857884" y="3000372"/>
              <a:ext cx="571504" cy="231783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6058" y="209389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减少</a:t>
              </a:r>
              <a:r>
                <a:rPr lang="en-US" altLang="zh-CN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个关键字</a:t>
              </a:r>
            </a:p>
          </p:txBody>
        </p:sp>
        <p:cxnSp>
          <p:nvCxnSpPr>
            <p:cNvPr id="27" name="直接箭头连接符 26"/>
            <p:cNvCxnSpPr>
              <a:stCxn id="25" idx="2"/>
            </p:cNvCxnSpPr>
            <p:nvPr/>
          </p:nvCxnSpPr>
          <p:spPr>
            <a:xfrm rot="5400000">
              <a:off x="7367617" y="2436829"/>
              <a:ext cx="171394" cy="28575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箭头 28"/>
          <p:cNvSpPr/>
          <p:nvPr/>
        </p:nvSpPr>
        <p:spPr>
          <a:xfrm>
            <a:off x="4857752" y="3000372"/>
            <a:ext cx="714380" cy="28575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86182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删除完成</a:t>
            </a:r>
            <a:endParaRPr lang="zh-CN" altLang="en-US" sz="2400" b="1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6" name="Text Box 47"/>
          <p:cNvSpPr txBox="1">
            <a:spLocks noChangeArrowheads="1"/>
          </p:cNvSpPr>
          <p:nvPr/>
        </p:nvSpPr>
        <p:spPr bwMode="auto">
          <a:xfrm>
            <a:off x="285720" y="142852"/>
            <a:ext cx="8675688" cy="11326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b="1"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smtClean="0">
                <a:ea typeface="楷体" panose="02010609060101010101" pitchFamily="49" charset="-122"/>
                <a:cs typeface="Times New Roman" panose="02020603050405020304" pitchFamily="18" charset="0"/>
              </a:rPr>
              <a:t>9-8】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对于前例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树，给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关键字的过程。</a:t>
            </a:r>
          </a:p>
        </p:txBody>
      </p:sp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785786" y="150017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860" y="142873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0430" y="149938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548849" y="204786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28860" y="3500438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1119958" y="38449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0" idx="0"/>
          </p:cNvCxnSpPr>
          <p:nvPr/>
        </p:nvCxnSpPr>
        <p:spPr>
          <a:xfrm rot="16200000" flipH="1">
            <a:off x="2801528" y="4123139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14480" y="464344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9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2091119" y="3912794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48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9256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3702" y="464344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620" y="257174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43504" y="350043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13  16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4625610" y="3931876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rot="16200000" flipH="1">
            <a:off x="5385996" y="4135839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6000760" y="3857628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 rot="10800000" flipV="1">
            <a:off x="2821770" y="2928934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0"/>
          </p:cNvCxnSpPr>
          <p:nvPr/>
        </p:nvCxnSpPr>
        <p:spPr>
          <a:xfrm>
            <a:off x="4508500" y="2908296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 bldLvl="0" animBg="1"/>
      <p:bldP spid="43" grpId="0" bldLvl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642910" y="785794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5984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57554" y="7850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405973" y="133348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8860" y="257174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19958" y="291623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01528" y="319444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14480" y="371475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9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091119" y="298410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148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9256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3702" y="3714752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18 19 20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7620" y="164305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25610" y="300318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385996" y="320714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00760" y="2928934"/>
            <a:ext cx="1428760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21770" y="200024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08500" y="197960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86050" y="371475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6402" y="3776608"/>
            <a:ext cx="468000" cy="40011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29388" y="2292486"/>
            <a:ext cx="2214578" cy="2350960"/>
            <a:chOff x="6429388" y="2149610"/>
            <a:chExt cx="2214578" cy="2350960"/>
          </a:xfrm>
        </p:grpSpPr>
        <p:sp>
          <p:nvSpPr>
            <p:cNvPr id="43" name="椭圆 42"/>
            <p:cNvSpPr/>
            <p:nvPr/>
          </p:nvSpPr>
          <p:spPr>
            <a:xfrm>
              <a:off x="6429388" y="2928934"/>
              <a:ext cx="2214578" cy="15716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15140" y="2149610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右边子树找最小关键字</a:t>
              </a:r>
              <a:endPara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5" grpId="0" bldLvl="0" animBg="1"/>
      <p:bldP spid="42" grpId="0" bldLvl="0" animBg="1"/>
      <p:bldP spid="42" grpId="1" bldLvl="0" animBg="1"/>
      <p:bldP spid="28" grpId="0" bldLvl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571472" y="285728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14546" y="21429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86116" y="28493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334535" y="83341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43174" y="1643050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334272" y="1987540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3015842" y="2265751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28794" y="278605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2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305433" y="2055406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291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43570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16" y="2786058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19 20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1934" y="71435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57818" y="164305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13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839924" y="2074488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600310" y="2278451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215074" y="2000240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3036084" y="1071546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722814" y="1050908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00364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2782" y="2839976"/>
            <a:ext cx="468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5988" y="1696968"/>
            <a:ext cx="46800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995 C -0.00347 -0.00625 -0.00538 -0.01481 -0.00139 0.01482 C 0.00261 0.04444 0.01545 0.13588 0.01979 0.16782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2 C -0.01493 -0.03542 -0.01823 -0.05764 -0.03437 -0.08357 C -0.05052 -0.10949 -0.09392 -0.15139 -0.10955 -0.16922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2" grpId="0" bldLvl="0" animBg="1"/>
      <p:bldP spid="28" grpId="0" bldLvl="0" animBg="1"/>
      <p:bldP spid="43" grpId="0" bldLvl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428596" y="142852"/>
            <a:ext cx="1152525" cy="3651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1670" y="7141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43240" y="14205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191659" y="69054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00298" y="150017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91396" y="184466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72966" y="212287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85918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162557" y="191253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862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069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5140" y="264318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058" y="57148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4942" y="150017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97048" y="193161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457434" y="213557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72198" y="1857364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93208" y="92867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79938" y="90803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282" y="1428736"/>
            <a:ext cx="3435368" cy="2357454"/>
            <a:chOff x="357158" y="1571612"/>
            <a:chExt cx="3435368" cy="2357454"/>
          </a:xfrm>
        </p:grpSpPr>
        <p:sp>
          <p:nvSpPr>
            <p:cNvPr id="42" name="任意多边形 41"/>
            <p:cNvSpPr/>
            <p:nvPr/>
          </p:nvSpPr>
          <p:spPr>
            <a:xfrm>
              <a:off x="357158" y="1571612"/>
              <a:ext cx="2719916" cy="2048934"/>
            </a:xfrm>
            <a:custGeom>
              <a:avLst/>
              <a:gdLst>
                <a:gd name="connsiteX0" fmla="*/ 1693333 w 2719916"/>
                <a:gd name="connsiteY0" fmla="*/ 294217 h 2048934"/>
                <a:gd name="connsiteX1" fmla="*/ 1883833 w 2719916"/>
                <a:gd name="connsiteY1" fmla="*/ 205317 h 2048934"/>
                <a:gd name="connsiteX2" fmla="*/ 2531533 w 2719916"/>
                <a:gd name="connsiteY2" fmla="*/ 40217 h 2048934"/>
                <a:gd name="connsiteX3" fmla="*/ 2633133 w 2719916"/>
                <a:gd name="connsiteY3" fmla="*/ 446617 h 2048934"/>
                <a:gd name="connsiteX4" fmla="*/ 2429933 w 2719916"/>
                <a:gd name="connsiteY4" fmla="*/ 1221317 h 2048934"/>
                <a:gd name="connsiteX5" fmla="*/ 2468033 w 2719916"/>
                <a:gd name="connsiteY5" fmla="*/ 1919817 h 2048934"/>
                <a:gd name="connsiteX6" fmla="*/ 918633 w 2719916"/>
                <a:gd name="connsiteY6" fmla="*/ 1996017 h 2048934"/>
                <a:gd name="connsiteX7" fmla="*/ 105833 w 2719916"/>
                <a:gd name="connsiteY7" fmla="*/ 1869017 h 2048934"/>
                <a:gd name="connsiteX8" fmla="*/ 283633 w 2719916"/>
                <a:gd name="connsiteY8" fmla="*/ 1107017 h 2048934"/>
                <a:gd name="connsiteX9" fmla="*/ 1693333 w 2719916"/>
                <a:gd name="connsiteY9" fmla="*/ 294217 h 20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916" h="2048934">
                  <a:moveTo>
                    <a:pt x="1693333" y="294217"/>
                  </a:moveTo>
                  <a:cubicBezTo>
                    <a:pt x="1960033" y="143934"/>
                    <a:pt x="1744133" y="247650"/>
                    <a:pt x="1883833" y="205317"/>
                  </a:cubicBezTo>
                  <a:cubicBezTo>
                    <a:pt x="2023533" y="162984"/>
                    <a:pt x="2406650" y="0"/>
                    <a:pt x="2531533" y="40217"/>
                  </a:cubicBezTo>
                  <a:cubicBezTo>
                    <a:pt x="2656416" y="80434"/>
                    <a:pt x="2650066" y="249767"/>
                    <a:pt x="2633133" y="446617"/>
                  </a:cubicBezTo>
                  <a:cubicBezTo>
                    <a:pt x="2616200" y="643467"/>
                    <a:pt x="2457450" y="975784"/>
                    <a:pt x="2429933" y="1221317"/>
                  </a:cubicBezTo>
                  <a:cubicBezTo>
                    <a:pt x="2402416" y="1466850"/>
                    <a:pt x="2719916" y="1790700"/>
                    <a:pt x="2468033" y="1919817"/>
                  </a:cubicBezTo>
                  <a:cubicBezTo>
                    <a:pt x="2216150" y="2048934"/>
                    <a:pt x="1312333" y="2004484"/>
                    <a:pt x="918633" y="1996017"/>
                  </a:cubicBezTo>
                  <a:cubicBezTo>
                    <a:pt x="524933" y="1987550"/>
                    <a:pt x="211666" y="2017184"/>
                    <a:pt x="105833" y="1869017"/>
                  </a:cubicBezTo>
                  <a:cubicBezTo>
                    <a:pt x="0" y="1720850"/>
                    <a:pt x="19050" y="1371600"/>
                    <a:pt x="283633" y="1107017"/>
                  </a:cubicBezTo>
                  <a:cubicBezTo>
                    <a:pt x="548216" y="842434"/>
                    <a:pt x="1426633" y="444500"/>
                    <a:pt x="1693333" y="29421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 flipV="1">
              <a:off x="2928926" y="340836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000363" y="362426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2857488" y="471488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3230156" y="533758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785918" y="585789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376871" y="512724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43438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57884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2330" y="585789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6248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71488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5054238" y="514632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814624" y="535028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429388" y="5072074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3250398" y="414338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937128" y="412274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14678" y="585789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7224" y="478632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&lt;2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4429124" y="3286124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 bldLvl="0" animBg="1"/>
      <p:bldP spid="48" grpId="1" bldLvl="0" animBg="1"/>
      <p:bldP spid="51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64" grpId="0" bldLvl="0" animBg="1"/>
      <p:bldP spid="72" grpId="0"/>
      <p:bldP spid="72" grpId="1"/>
      <p:bldP spid="73" grpId="0" bldLvl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00298" y="121442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2872966" y="1837123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428728" y="2357430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019681" y="1626778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6248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00694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14  17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15140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19   20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29058" y="28572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4942" y="121442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13  18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4697048" y="164586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457434" y="1849823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072198" y="1571612"/>
            <a:ext cx="1357322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2893208" y="64291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579938" y="62228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57488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034" y="128586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&lt;2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305050" y="67733"/>
            <a:ext cx="5054600" cy="2023534"/>
            <a:chOff x="2305050" y="67733"/>
            <a:chExt cx="5054600" cy="2023534"/>
          </a:xfrm>
        </p:grpSpPr>
        <p:sp>
          <p:nvSpPr>
            <p:cNvPr id="46" name="任意多边形 45"/>
            <p:cNvSpPr/>
            <p:nvPr/>
          </p:nvSpPr>
          <p:spPr>
            <a:xfrm>
              <a:off x="2305050" y="67733"/>
              <a:ext cx="5054600" cy="2023534"/>
            </a:xfrm>
            <a:custGeom>
              <a:avLst/>
              <a:gdLst>
                <a:gd name="connsiteX0" fmla="*/ 1238250 w 5054600"/>
                <a:gd name="connsiteY0" fmla="*/ 249767 h 2023534"/>
                <a:gd name="connsiteX1" fmla="*/ 755650 w 5054600"/>
                <a:gd name="connsiteY1" fmla="*/ 440267 h 2023534"/>
                <a:gd name="connsiteX2" fmla="*/ 184150 w 5054600"/>
                <a:gd name="connsiteY2" fmla="*/ 922867 h 2023534"/>
                <a:gd name="connsiteX3" fmla="*/ 6350 w 5054600"/>
                <a:gd name="connsiteY3" fmla="*/ 1316567 h 2023534"/>
                <a:gd name="connsiteX4" fmla="*/ 222250 w 5054600"/>
                <a:gd name="connsiteY4" fmla="*/ 1799167 h 2023534"/>
                <a:gd name="connsiteX5" fmla="*/ 1098550 w 5054600"/>
                <a:gd name="connsiteY5" fmla="*/ 1875367 h 2023534"/>
                <a:gd name="connsiteX6" fmla="*/ 4578350 w 5054600"/>
                <a:gd name="connsiteY6" fmla="*/ 1837267 h 2023534"/>
                <a:gd name="connsiteX7" fmla="*/ 3956050 w 5054600"/>
                <a:gd name="connsiteY7" fmla="*/ 757767 h 2023534"/>
                <a:gd name="connsiteX8" fmla="*/ 2609850 w 5054600"/>
                <a:gd name="connsiteY8" fmla="*/ 84667 h 2023534"/>
                <a:gd name="connsiteX9" fmla="*/ 1238250 w 5054600"/>
                <a:gd name="connsiteY9" fmla="*/ 249767 h 202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4600" h="2023534">
                  <a:moveTo>
                    <a:pt x="1238250" y="249767"/>
                  </a:moveTo>
                  <a:cubicBezTo>
                    <a:pt x="929217" y="309034"/>
                    <a:pt x="931333" y="328084"/>
                    <a:pt x="755650" y="440267"/>
                  </a:cubicBezTo>
                  <a:cubicBezTo>
                    <a:pt x="579967" y="552450"/>
                    <a:pt x="309033" y="776817"/>
                    <a:pt x="184150" y="922867"/>
                  </a:cubicBezTo>
                  <a:cubicBezTo>
                    <a:pt x="59267" y="1068917"/>
                    <a:pt x="0" y="1170517"/>
                    <a:pt x="6350" y="1316567"/>
                  </a:cubicBezTo>
                  <a:cubicBezTo>
                    <a:pt x="12700" y="1462617"/>
                    <a:pt x="40217" y="1706034"/>
                    <a:pt x="222250" y="1799167"/>
                  </a:cubicBezTo>
                  <a:cubicBezTo>
                    <a:pt x="404283" y="1892300"/>
                    <a:pt x="1098550" y="1875367"/>
                    <a:pt x="1098550" y="1875367"/>
                  </a:cubicBezTo>
                  <a:cubicBezTo>
                    <a:pt x="1824567" y="1881717"/>
                    <a:pt x="4102100" y="2023534"/>
                    <a:pt x="4578350" y="1837267"/>
                  </a:cubicBezTo>
                  <a:cubicBezTo>
                    <a:pt x="5054600" y="1651000"/>
                    <a:pt x="4284133" y="1049867"/>
                    <a:pt x="3956050" y="757767"/>
                  </a:cubicBezTo>
                  <a:cubicBezTo>
                    <a:pt x="3627967" y="465667"/>
                    <a:pt x="3062817" y="169334"/>
                    <a:pt x="2609850" y="84667"/>
                  </a:cubicBezTo>
                  <a:cubicBezTo>
                    <a:pt x="2156883" y="0"/>
                    <a:pt x="1547283" y="190500"/>
                    <a:pt x="1238250" y="24976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6429387" y="787378"/>
              <a:ext cx="352431" cy="1412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6565919" y="430190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285852" y="3857628"/>
            <a:ext cx="6715172" cy="2000264"/>
            <a:chOff x="1285852" y="3857628"/>
            <a:chExt cx="6715172" cy="2000264"/>
          </a:xfrm>
        </p:grpSpPr>
        <p:sp>
          <p:nvSpPr>
            <p:cNvPr id="65" name="矩形 64"/>
            <p:cNvSpPr/>
            <p:nvPr/>
          </p:nvSpPr>
          <p:spPr>
            <a:xfrm>
              <a:off x="3571868" y="3857628"/>
              <a:ext cx="192882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6  10  13  18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>
              <a:off x="3125381" y="4339835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285852" y="5357826"/>
              <a:ext cx="12144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1 2 3  5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rot="10800000" flipV="1">
              <a:off x="1928796" y="4214819"/>
              <a:ext cx="1928825" cy="114300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143372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357818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14  17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72264" y="535782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19   20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16200000" flipH="1">
              <a:off x="3992987" y="4722393"/>
              <a:ext cx="1143008" cy="12785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75" idx="0"/>
            </p:cNvCxnSpPr>
            <p:nvPr/>
          </p:nvCxnSpPr>
          <p:spPr>
            <a:xfrm rot="16200000" flipH="1">
              <a:off x="4804173" y="4339834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0"/>
            </p:cNvCxnSpPr>
            <p:nvPr/>
          </p:nvCxnSpPr>
          <p:spPr>
            <a:xfrm>
              <a:off x="5286380" y="4214818"/>
              <a:ext cx="2000264" cy="114300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2714612" y="535782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7   9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下箭头 90"/>
          <p:cNvSpPr/>
          <p:nvPr/>
        </p:nvSpPr>
        <p:spPr>
          <a:xfrm>
            <a:off x="4357686" y="3286124"/>
            <a:ext cx="285752" cy="4286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643306" y="614364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删除完毕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93078" y="2012950"/>
            <a:ext cx="7921625" cy="186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中每删除一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要删除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中删除一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关键字，若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一定会降低一层吗？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6858048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树是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的一些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变形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。一棵</a:t>
            </a:r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树示例：</a:t>
            </a:r>
            <a:r>
              <a:rPr kumimoji="0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731" name="Text Box 3" descr="粉色面巾纸"/>
          <p:cNvSpPr txBox="1">
            <a:spLocks noChangeArrowheads="1"/>
          </p:cNvSpPr>
          <p:nvPr/>
        </p:nvSpPr>
        <p:spPr bwMode="auto">
          <a:xfrm>
            <a:off x="214282" y="142852"/>
            <a:ext cx="221457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b="1" dirty="0">
                <a:ea typeface="隶书" pitchFamily="49" charset="-122"/>
              </a:rPr>
              <a:t>9.3.4  B+</a:t>
            </a:r>
            <a:r>
              <a:rPr lang="zh-CN" altLang="en-US" b="1" dirty="0">
                <a:ea typeface="隶书" pitchFamily="49" charset="-122"/>
              </a:rPr>
              <a:t>树</a:t>
            </a:r>
            <a:endParaRPr kumimoji="0" lang="zh-CN" altLang="en-US" b="1" i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2628" y="1658331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2804711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2804711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4019157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4019157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4019157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4019157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4019157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4235157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4233471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3161901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3565388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3161901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3358357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3340496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2018893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2018893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4594033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4841685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4593239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4840891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5572140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5773949"/>
            <a:ext cx="26654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指向的记录。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643042" y="1450761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1749364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164305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4157271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369048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3665339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3879653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2443" y="161826"/>
            <a:ext cx="8748713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其算法如下（在有序表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中进行折半查找，成功时返回元素的逻辑序号，失败时返回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68313" y="1484313"/>
            <a:ext cx="7889901" cy="4526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BinSearch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R[],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low=0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high=n-1, mid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(low&lt;=high)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当前区间存在元素时循环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mid=(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low+high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)/2;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(R[mid].key==k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查找成功返回其逻辑序号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mid+1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mid+1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(k&lt;R[mid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key)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继续在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R[low..mid-1]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high=mid-1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low=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mid+1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继续在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mid+1..high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500034" y="5143512"/>
            <a:ext cx="6429420" cy="1033169"/>
            <a:chOff x="500034" y="5143512"/>
            <a:chExt cx="6429420" cy="1033169"/>
          </a:xfrm>
        </p:grpSpPr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500034" y="5143512"/>
              <a:ext cx="6429420" cy="498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 defTabSz="212725" font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B+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树的定义：一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</a:t>
              </a:r>
              <a:r>
                <a:rPr lang="en-US" altLang="zh-CN" sz="24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阶</a:t>
              </a:r>
              <a:r>
                <a:rPr lang="en-US" altLang="zh-CN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B+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4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满足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下列要求：</a:t>
              </a:r>
              <a:r>
                <a:rPr kumimoji="0" lang="zh-CN" altLang="en-US" sz="24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　　</a:t>
              </a:r>
              <a:endPara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034" y="5715016"/>
              <a:ext cx="6143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  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每个分支结点至多有</a:t>
              </a:r>
              <a:r>
                <a:rPr kumimoji="0" lang="en-US" altLang="zh-CN" sz="2200" b="1" i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棵子树（这里</a:t>
              </a:r>
              <a:r>
                <a:rPr kumimoji="0" lang="en-US" altLang="zh-CN" sz="2200" b="1" i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kumimoji="0"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=4</a:t>
              </a:r>
              <a:r>
                <a:rPr kumimoji="0"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）。</a:t>
              </a:r>
              <a:endParaRPr lang="zh-CN" altLang="en-US" sz="22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下列要求：</a:t>
            </a:r>
            <a:r>
              <a:rPr kumimoji="0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根结点或者没有子树，或者至少有两棵子树。</a:t>
            </a:r>
            <a:endParaRPr kumimoji="0"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下列要求：</a:t>
            </a:r>
            <a:r>
              <a:rPr kumimoji="0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除根结点外，其他每个分支结点至少有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0" lang="en-US" altLang="zh-CN" sz="22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kumimoji="0"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棵子树。</a:t>
            </a:r>
            <a:endParaRPr kumimoji="0"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143512"/>
            <a:ext cx="6429420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下列要求：</a:t>
            </a:r>
            <a:r>
              <a:rPr kumimoji="0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572140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12725">
              <a:lnSpc>
                <a:spcPct val="150000"/>
              </a:lnSpc>
            </a:pPr>
            <a:r>
              <a:rPr kumimoji="0"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200" b="1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棵子树的结点恰好有</a:t>
            </a:r>
            <a:r>
              <a:rPr kumimoji="0" lang="en-US" altLang="zh-CN" sz="2200" b="1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个关键字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00034" y="5000636"/>
            <a:ext cx="6429420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下列要求：</a:t>
            </a:r>
            <a:r>
              <a:rPr kumimoji="0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596" y="5486301"/>
            <a:ext cx="8429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所有叶子结点包含全部关键字及指向相应记录的指针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，而且叶子结点按关键字大小顺序链接。并将所有叶子结点链接起来。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2628" y="49329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639678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60" y="1639678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854124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618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2854124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2854124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1857356" y="3070124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67106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602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9388" y="3068438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rot="10800000" flipV="1">
            <a:off x="1285852" y="1996868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2366609" y="2400355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3143240" y="1996868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rot="5400000">
            <a:off x="5625712" y="2193324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 rot="16200000" flipH="1">
            <a:off x="6536545" y="2175463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rot="10800000" flipV="1">
            <a:off x="2786050" y="853860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0"/>
          </p:cNvCxnSpPr>
          <p:nvPr/>
        </p:nvCxnSpPr>
        <p:spPr>
          <a:xfrm>
            <a:off x="4714876" y="853860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63548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843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106404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233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462059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54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3748525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6820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149020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7315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4547036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5331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22880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1175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623375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1670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602139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968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580202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8497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980697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8992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7378713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7008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08613" y="3429000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908" y="3676652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409108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7403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807124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5419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189271" y="3428206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7566" y="3675858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 flipH="1" flipV="1">
            <a:off x="947728" y="4407107"/>
            <a:ext cx="73025" cy="288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77828" y="4608916"/>
            <a:ext cx="26654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指向的记录。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643042" y="285728"/>
            <a:ext cx="6226241" cy="2214578"/>
            <a:chOff x="1857356" y="928670"/>
            <a:chExt cx="6226241" cy="2214578"/>
          </a:xfrm>
        </p:grpSpPr>
        <p:sp>
          <p:nvSpPr>
            <p:cNvPr id="61" name="矩形 60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 rot="5400000">
            <a:off x="5108628" y="584331"/>
            <a:ext cx="0" cy="2160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86380" y="478017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85720" y="2992238"/>
            <a:ext cx="396000" cy="1588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406" y="252545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sqt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1024" y="2500306"/>
            <a:ext cx="989117" cy="11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叶子结点层：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全部的关键字</a:t>
            </a:r>
          </a:p>
        </p:txBody>
      </p:sp>
      <p:sp>
        <p:nvSpPr>
          <p:cNvPr id="73" name="右大括号 72"/>
          <p:cNvSpPr/>
          <p:nvPr/>
        </p:nvSpPr>
        <p:spPr>
          <a:xfrm>
            <a:off x="7786710" y="2714620"/>
            <a:ext cx="296735" cy="71438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428596" y="5000636"/>
            <a:ext cx="6429420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树的定义：一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下列要求：</a:t>
            </a:r>
            <a:r>
              <a:rPr kumimoji="0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5455523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212725"/>
            <a:r>
              <a:rPr kumimoji="0"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分支结点（可看成是索引的索引）中仅包含它的各个子结点（即下级索引的索引块）中最大关键字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及指向子结点的指针。</a:t>
            </a:r>
            <a:r>
              <a:rPr kumimoji="0" lang="zh-CN" altLang="en-US" sz="24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428992" y="5357826"/>
            <a:ext cx="2214578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阶的</a:t>
            </a:r>
            <a:r>
              <a:rPr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 </a:t>
            </a:r>
          </a:p>
        </p:txBody>
      </p:sp>
      <p:sp>
        <p:nvSpPr>
          <p:cNvPr id="12" name="矩形 11"/>
          <p:cNvSpPr/>
          <p:nvPr/>
        </p:nvSpPr>
        <p:spPr>
          <a:xfrm>
            <a:off x="4206942" y="1136240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7422" y="2282620"/>
            <a:ext cx="1285884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15  22  31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15074" y="2282620"/>
            <a:ext cx="1008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47  52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662" y="3497066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10  12  15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5984" y="3497066"/>
            <a:ext cx="150019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18  19  20  22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00496" y="3497066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23  30  31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9256" y="3497066"/>
            <a:ext cx="121444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33  45  47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8016" y="3497066"/>
            <a:ext cx="1143008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48  50  52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16" idx="3"/>
            <a:endCxn id="17" idx="1"/>
          </p:cNvCxnSpPr>
          <p:nvPr/>
        </p:nvCxnSpPr>
        <p:spPr>
          <a:xfrm>
            <a:off x="2071670" y="3713066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81420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40342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643702" y="3711380"/>
            <a:ext cx="214314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6" idx="0"/>
          </p:cNvCxnSpPr>
          <p:nvPr/>
        </p:nvCxnSpPr>
        <p:spPr>
          <a:xfrm rot="10800000" flipV="1">
            <a:off x="1500166" y="2639810"/>
            <a:ext cx="1071570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2580923" y="3043297"/>
            <a:ext cx="900000" cy="3571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8" idx="0"/>
          </p:cNvCxnSpPr>
          <p:nvPr/>
        </p:nvCxnSpPr>
        <p:spPr>
          <a:xfrm>
            <a:off x="3357554" y="2639810"/>
            <a:ext cx="1250165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9" idx="0"/>
          </p:cNvCxnSpPr>
          <p:nvPr/>
        </p:nvCxnSpPr>
        <p:spPr>
          <a:xfrm rot="5400000">
            <a:off x="5840026" y="2836266"/>
            <a:ext cx="857254" cy="4643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0" idx="0"/>
          </p:cNvCxnSpPr>
          <p:nvPr/>
        </p:nvCxnSpPr>
        <p:spPr>
          <a:xfrm rot="16200000" flipH="1">
            <a:off x="6750859" y="2818405"/>
            <a:ext cx="857256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4" idx="0"/>
          </p:cNvCxnSpPr>
          <p:nvPr/>
        </p:nvCxnSpPr>
        <p:spPr>
          <a:xfrm rot="10800000" flipV="1">
            <a:off x="3000364" y="1496802"/>
            <a:ext cx="1500198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5" idx="0"/>
          </p:cNvCxnSpPr>
          <p:nvPr/>
        </p:nvCxnSpPr>
        <p:spPr>
          <a:xfrm>
            <a:off x="4929190" y="1496802"/>
            <a:ext cx="1789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877862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6157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1278357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36652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1676373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34668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3962839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21134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>
            <a:off x="4363334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21629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rot="5400000">
            <a:off x="4761350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19645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5400000">
            <a:off x="5437194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95489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5837689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95984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6235705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94000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6794516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52811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>
            <a:off x="7195011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53306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rot="5400000">
            <a:off x="7593027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51322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rot="5400000">
            <a:off x="2222927" y="4071942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81222" y="4319594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rot="5400000">
            <a:off x="2623422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81717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>
            <a:off x="3021438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79733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rot="5400000">
            <a:off x="3403585" y="4071148"/>
            <a:ext cx="428628" cy="158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61880" y="4318800"/>
            <a:ext cx="349702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square" lIns="36000" tIns="0" rIns="36000" bIns="0" rtlCol="0">
            <a:spAutoFit/>
          </a:bodyPr>
          <a:lstStyle/>
          <a:p>
            <a:endParaRPr lang="zh-CN" altLang="en-US" sz="18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857356" y="928670"/>
            <a:ext cx="6226241" cy="2214578"/>
            <a:chOff x="1857356" y="928670"/>
            <a:chExt cx="6226241" cy="2214578"/>
          </a:xfrm>
        </p:grpSpPr>
        <p:sp>
          <p:nvSpPr>
            <p:cNvPr id="84" name="矩形 83"/>
            <p:cNvSpPr/>
            <p:nvPr/>
          </p:nvSpPr>
          <p:spPr>
            <a:xfrm>
              <a:off x="1857356" y="928670"/>
              <a:ext cx="5715040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7715272" y="1071546"/>
              <a:ext cx="368325" cy="1477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引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</a:t>
              </a:r>
              <a:endParaRPr kumimoji="0"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kumimoji="0"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endParaRPr kumimoji="0"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714744" y="335141"/>
            <a:ext cx="4286280" cy="804471"/>
            <a:chOff x="3714744" y="335141"/>
            <a:chExt cx="4286280" cy="804471"/>
          </a:xfrm>
        </p:grpSpPr>
        <p:cxnSp>
          <p:nvCxnSpPr>
            <p:cNvPr id="46" name="直接箭头连接符 45"/>
            <p:cNvCxnSpPr/>
            <p:nvPr/>
          </p:nvCxnSpPr>
          <p:spPr>
            <a:xfrm rot="16200000" flipH="1">
              <a:off x="4252215" y="748389"/>
              <a:ext cx="496694" cy="285752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14744" y="4571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root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4429124" y="335141"/>
              <a:ext cx="3571900" cy="307777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通过该指针可以实现随机查找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8420" y="2214554"/>
            <a:ext cx="1516060" cy="1422214"/>
            <a:chOff x="198420" y="2214554"/>
            <a:chExt cx="1516060" cy="142221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500034" y="3635180"/>
              <a:ext cx="39600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5720" y="316839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98420" y="2214554"/>
              <a:ext cx="1516060" cy="92333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通过该指针可以实现顺序查找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85720" y="357166"/>
            <a:ext cx="179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308304" y="6237312"/>
            <a:ext cx="1663824" cy="365125"/>
          </a:xfrm>
        </p:spPr>
        <p:txBody>
          <a:bodyPr/>
          <a:lstStyle/>
          <a:p>
            <a:fld id="{EC5C74CF-B212-4722-9DBF-872097A61A80}" type="slidenum">
              <a:rPr lang="en-US" altLang="zh-CN" sz="2000">
                <a:solidFill>
                  <a:srgbClr val="FF0000"/>
                </a:solidFill>
              </a:rPr>
              <a:pPr/>
              <a:t>117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419" y="1052736"/>
            <a:ext cx="8209161" cy="50768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的插入仅在叶结点上进行。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每插入一个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关键码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索引项后都要判断结点中的索引项个数是否超出范围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当插入后叶结点中的关键码个数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 &gt; 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时，需要将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叶结点分裂为两个结点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：它们包含的关键码个数分别为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(m+1)/2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(m+1)/2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。并且它们的双亲结点中应同时包含这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两个结点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最大关键码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在非叶结点中关键码的插入与叶结点的插入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况类似，但在做根结点分裂时，必须创建新的父结点，作为树的新根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285720" y="357166"/>
            <a:ext cx="191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3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404026" y="6381328"/>
            <a:ext cx="1739974" cy="365125"/>
          </a:xfrm>
        </p:spPr>
        <p:txBody>
          <a:bodyPr/>
          <a:lstStyle/>
          <a:p>
            <a:fld id="{06125B27-F6F7-4C02-B626-B6E145494EB7}" type="slidenum">
              <a:rPr lang="en-US" altLang="zh-CN" sz="2000">
                <a:solidFill>
                  <a:srgbClr val="FF0000"/>
                </a:solidFill>
              </a:rPr>
              <a:pPr/>
              <a:t>118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328252"/>
            <a:ext cx="8229600" cy="838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，在一棵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树中的插入过程如下。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854023" name="Text Box 7"/>
          <p:cNvSpPr txBox="1">
            <a:spLocks noChangeArrowheads="1"/>
          </p:cNvSpPr>
          <p:nvPr/>
        </p:nvSpPr>
        <p:spPr bwMode="auto">
          <a:xfrm>
            <a:off x="776213" y="1006056"/>
            <a:ext cx="2751137" cy="11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连续插入</a:t>
            </a:r>
            <a:r>
              <a:rPr lang="en-US" altLang="zh-CN" b="1" dirty="0">
                <a:solidFill>
                  <a:srgbClr val="008000"/>
                </a:solidFill>
                <a:ea typeface="隶书" panose="02010509060101010101" pitchFamily="49" charset="-122"/>
              </a:rPr>
              <a:t>24, 72, 01, 39</a:t>
            </a:r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的</a:t>
            </a:r>
            <a:r>
              <a:rPr lang="en-US" altLang="zh-CN" b="1" dirty="0">
                <a:solidFill>
                  <a:srgbClr val="008000"/>
                </a:solidFill>
                <a:ea typeface="隶书" panose="02010509060101010101" pitchFamily="49" charset="-122"/>
              </a:rPr>
              <a:t>B+</a:t>
            </a:r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树</a:t>
            </a:r>
          </a:p>
        </p:txBody>
      </p:sp>
      <p:grpSp>
        <p:nvGrpSpPr>
          <p:cNvPr id="854122" name="Group 106"/>
          <p:cNvGrpSpPr>
            <a:grpSpLocks/>
          </p:cNvGrpSpPr>
          <p:nvPr/>
        </p:nvGrpSpPr>
        <p:grpSpPr bwMode="auto">
          <a:xfrm>
            <a:off x="1055613" y="2288034"/>
            <a:ext cx="2039937" cy="769577"/>
            <a:chOff x="657" y="2219"/>
            <a:chExt cx="1285" cy="395"/>
          </a:xfrm>
        </p:grpSpPr>
        <p:grpSp>
          <p:nvGrpSpPr>
            <p:cNvPr id="854121" name="Group 105"/>
            <p:cNvGrpSpPr>
              <a:grpSpLocks/>
            </p:cNvGrpSpPr>
            <p:nvPr/>
          </p:nvGrpSpPr>
          <p:grpSpPr bwMode="auto">
            <a:xfrm>
              <a:off x="919" y="2219"/>
              <a:ext cx="1023" cy="395"/>
              <a:chOff x="919" y="2219"/>
              <a:chExt cx="1023" cy="395"/>
            </a:xfrm>
          </p:grpSpPr>
          <p:sp>
            <p:nvSpPr>
              <p:cNvPr id="854026" name="Rectangle 10" descr="羊皮纸"/>
              <p:cNvSpPr>
                <a:spLocks noChangeArrowheads="1"/>
              </p:cNvSpPr>
              <p:nvPr/>
            </p:nvSpPr>
            <p:spPr bwMode="auto">
              <a:xfrm>
                <a:off x="919" y="2219"/>
                <a:ext cx="936" cy="29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4027" name="Text Box 11"/>
              <p:cNvSpPr txBox="1">
                <a:spLocks noChangeArrowheads="1"/>
              </p:cNvSpPr>
              <p:nvPr/>
            </p:nvSpPr>
            <p:spPr bwMode="auto">
              <a:xfrm>
                <a:off x="930" y="2221"/>
                <a:ext cx="1012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300" b="1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01 24 39 72</a:t>
                </a:r>
                <a:endParaRPr lang="en-US" altLang="zh-CN" sz="2300" b="1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4028" name="Line 12"/>
            <p:cNvSpPr>
              <a:spLocks noChangeShapeType="1"/>
            </p:cNvSpPr>
            <p:nvPr/>
          </p:nvSpPr>
          <p:spPr bwMode="auto">
            <a:xfrm>
              <a:off x="657" y="2373"/>
              <a:ext cx="26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4029" name="Text Box 13"/>
          <p:cNvSpPr txBox="1">
            <a:spLocks noChangeArrowheads="1"/>
          </p:cNvSpPr>
          <p:nvPr/>
        </p:nvSpPr>
        <p:spPr bwMode="auto">
          <a:xfrm>
            <a:off x="3887713" y="980728"/>
            <a:ext cx="2001837" cy="117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加入</a:t>
            </a:r>
            <a:r>
              <a:rPr lang="en-US" altLang="zh-CN" b="1" dirty="0">
                <a:solidFill>
                  <a:srgbClr val="008000"/>
                </a:solidFill>
                <a:ea typeface="隶书" panose="02010509060101010101" pitchFamily="49" charset="-122"/>
              </a:rPr>
              <a:t>53, </a:t>
            </a:r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结点分裂</a:t>
            </a:r>
          </a:p>
        </p:txBody>
      </p:sp>
      <p:grpSp>
        <p:nvGrpSpPr>
          <p:cNvPr id="854128" name="Group 112"/>
          <p:cNvGrpSpPr>
            <a:grpSpLocks/>
          </p:cNvGrpSpPr>
          <p:nvPr/>
        </p:nvGrpSpPr>
        <p:grpSpPr bwMode="auto">
          <a:xfrm>
            <a:off x="4822751" y="1343111"/>
            <a:ext cx="3817937" cy="2004796"/>
            <a:chOff x="3129" y="1675"/>
            <a:chExt cx="2405" cy="1029"/>
          </a:xfrm>
        </p:grpSpPr>
        <p:grpSp>
          <p:nvGrpSpPr>
            <p:cNvPr id="854126" name="Group 110"/>
            <p:cNvGrpSpPr>
              <a:grpSpLocks/>
            </p:cNvGrpSpPr>
            <p:nvPr/>
          </p:nvGrpSpPr>
          <p:grpSpPr bwMode="auto">
            <a:xfrm>
              <a:off x="3129" y="2289"/>
              <a:ext cx="1239" cy="415"/>
              <a:chOff x="3129" y="2289"/>
              <a:chExt cx="1239" cy="415"/>
            </a:xfrm>
          </p:grpSpPr>
          <p:grpSp>
            <p:nvGrpSpPr>
              <p:cNvPr id="854125" name="Group 109"/>
              <p:cNvGrpSpPr>
                <a:grpSpLocks/>
              </p:cNvGrpSpPr>
              <p:nvPr/>
            </p:nvGrpSpPr>
            <p:grpSpPr bwMode="auto">
              <a:xfrm>
                <a:off x="3382" y="2289"/>
                <a:ext cx="986" cy="415"/>
                <a:chOff x="3382" y="2289"/>
                <a:chExt cx="986" cy="415"/>
              </a:xfrm>
            </p:grpSpPr>
            <p:sp>
              <p:nvSpPr>
                <p:cNvPr id="854033" name="Rectangle 17" descr="羊皮纸"/>
                <p:cNvSpPr>
                  <a:spLocks noChangeArrowheads="1"/>
                </p:cNvSpPr>
                <p:nvPr/>
              </p:nvSpPr>
              <p:spPr bwMode="auto">
                <a:xfrm>
                  <a:off x="3384" y="2289"/>
                  <a:ext cx="912" cy="309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0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82" y="2297"/>
                  <a:ext cx="986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01 24 39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4035" name="Line 19"/>
              <p:cNvSpPr>
                <a:spLocks noChangeShapeType="1"/>
              </p:cNvSpPr>
              <p:nvPr/>
            </p:nvSpPr>
            <p:spPr bwMode="auto">
              <a:xfrm>
                <a:off x="3129" y="2449"/>
                <a:ext cx="25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4124" name="Group 108"/>
            <p:cNvGrpSpPr>
              <a:grpSpLocks/>
            </p:cNvGrpSpPr>
            <p:nvPr/>
          </p:nvGrpSpPr>
          <p:grpSpPr bwMode="auto">
            <a:xfrm>
              <a:off x="4295" y="2278"/>
              <a:ext cx="1239" cy="415"/>
              <a:chOff x="4295" y="2278"/>
              <a:chExt cx="1239" cy="415"/>
            </a:xfrm>
          </p:grpSpPr>
          <p:grpSp>
            <p:nvGrpSpPr>
              <p:cNvPr id="854123" name="Group 107"/>
              <p:cNvGrpSpPr>
                <a:grpSpLocks/>
              </p:cNvGrpSpPr>
              <p:nvPr/>
            </p:nvGrpSpPr>
            <p:grpSpPr bwMode="auto">
              <a:xfrm>
                <a:off x="4548" y="2278"/>
                <a:ext cx="986" cy="415"/>
                <a:chOff x="4548" y="2278"/>
                <a:chExt cx="986" cy="415"/>
              </a:xfrm>
            </p:grpSpPr>
            <p:sp>
              <p:nvSpPr>
                <p:cNvPr id="854038" name="Rectangle 22" descr="羊皮纸"/>
                <p:cNvSpPr>
                  <a:spLocks noChangeArrowheads="1"/>
                </p:cNvSpPr>
                <p:nvPr/>
              </p:nvSpPr>
              <p:spPr bwMode="auto">
                <a:xfrm>
                  <a:off x="4550" y="2278"/>
                  <a:ext cx="912" cy="309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0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548" y="2286"/>
                  <a:ext cx="986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53 72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4040" name="Line 24"/>
              <p:cNvSpPr>
                <a:spLocks noChangeShapeType="1"/>
              </p:cNvSpPr>
              <p:nvPr/>
            </p:nvSpPr>
            <p:spPr bwMode="auto">
              <a:xfrm>
                <a:off x="4295" y="2438"/>
                <a:ext cx="25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4127" name="Group 111"/>
            <p:cNvGrpSpPr>
              <a:grpSpLocks/>
            </p:cNvGrpSpPr>
            <p:nvPr/>
          </p:nvGrpSpPr>
          <p:grpSpPr bwMode="auto">
            <a:xfrm>
              <a:off x="3953" y="1675"/>
              <a:ext cx="986" cy="415"/>
              <a:chOff x="3953" y="1675"/>
              <a:chExt cx="986" cy="415"/>
            </a:xfrm>
          </p:grpSpPr>
          <p:sp>
            <p:nvSpPr>
              <p:cNvPr id="854042" name="Rectangle 26" descr="羊皮纸"/>
              <p:cNvSpPr>
                <a:spLocks noChangeArrowheads="1"/>
              </p:cNvSpPr>
              <p:nvPr/>
            </p:nvSpPr>
            <p:spPr bwMode="auto">
              <a:xfrm>
                <a:off x="3955" y="1675"/>
                <a:ext cx="912" cy="309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4043" name="Text Box 27"/>
              <p:cNvSpPr txBox="1">
                <a:spLocks noChangeArrowheads="1"/>
              </p:cNvSpPr>
              <p:nvPr/>
            </p:nvSpPr>
            <p:spPr bwMode="auto">
              <a:xfrm>
                <a:off x="3953" y="1683"/>
                <a:ext cx="98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300" b="1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39 72</a:t>
                </a:r>
                <a:endParaRPr lang="en-US" altLang="zh-CN" sz="2300" b="1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4044" name="Line 28"/>
            <p:cNvSpPr>
              <a:spLocks noChangeShapeType="1"/>
            </p:cNvSpPr>
            <p:nvPr/>
          </p:nvSpPr>
          <p:spPr bwMode="auto">
            <a:xfrm flipH="1">
              <a:off x="3515" y="1933"/>
              <a:ext cx="567" cy="3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4045" name="Line 29"/>
            <p:cNvSpPr>
              <a:spLocks noChangeShapeType="1"/>
            </p:cNvSpPr>
            <p:nvPr/>
          </p:nvSpPr>
          <p:spPr bwMode="auto">
            <a:xfrm>
              <a:off x="4310" y="1947"/>
              <a:ext cx="368" cy="33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4046" name="Text Box 30"/>
          <p:cNvSpPr txBox="1">
            <a:spLocks noChangeArrowheads="1"/>
          </p:cNvSpPr>
          <p:nvPr/>
        </p:nvSpPr>
        <p:spPr bwMode="auto">
          <a:xfrm>
            <a:off x="755576" y="3260234"/>
            <a:ext cx="4248150" cy="76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加入</a:t>
            </a:r>
            <a:r>
              <a:rPr lang="en-US" altLang="zh-CN" b="1" dirty="0">
                <a:solidFill>
                  <a:srgbClr val="008000"/>
                </a:solidFill>
                <a:ea typeface="隶书" panose="02010509060101010101" pitchFamily="49" charset="-122"/>
              </a:rPr>
              <a:t>63, 90, 88, 15</a:t>
            </a:r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的</a:t>
            </a:r>
            <a:r>
              <a:rPr lang="en-US" altLang="zh-CN" b="1" dirty="0">
                <a:solidFill>
                  <a:srgbClr val="008000"/>
                </a:solidFill>
                <a:ea typeface="隶书" panose="02010509060101010101" pitchFamily="49" charset="-122"/>
              </a:rPr>
              <a:t>B+</a:t>
            </a:r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树</a:t>
            </a:r>
          </a:p>
        </p:txBody>
      </p:sp>
      <p:grpSp>
        <p:nvGrpSpPr>
          <p:cNvPr id="854120" name="Group 104"/>
          <p:cNvGrpSpPr>
            <a:grpSpLocks/>
          </p:cNvGrpSpPr>
          <p:nvPr/>
        </p:nvGrpSpPr>
        <p:grpSpPr bwMode="auto">
          <a:xfrm>
            <a:off x="1979538" y="3994741"/>
            <a:ext cx="5651500" cy="1872312"/>
            <a:chOff x="1338" y="3036"/>
            <a:chExt cx="3560" cy="961"/>
          </a:xfrm>
        </p:grpSpPr>
        <p:grpSp>
          <p:nvGrpSpPr>
            <p:cNvPr id="854119" name="Group 103"/>
            <p:cNvGrpSpPr>
              <a:grpSpLocks/>
            </p:cNvGrpSpPr>
            <p:nvPr/>
          </p:nvGrpSpPr>
          <p:grpSpPr bwMode="auto">
            <a:xfrm>
              <a:off x="1338" y="3603"/>
              <a:ext cx="1230" cy="394"/>
              <a:chOff x="1338" y="3603"/>
              <a:chExt cx="1230" cy="394"/>
            </a:xfrm>
          </p:grpSpPr>
          <p:grpSp>
            <p:nvGrpSpPr>
              <p:cNvPr id="854118" name="Group 102"/>
              <p:cNvGrpSpPr>
                <a:grpSpLocks/>
              </p:cNvGrpSpPr>
              <p:nvPr/>
            </p:nvGrpSpPr>
            <p:grpSpPr bwMode="auto">
              <a:xfrm>
                <a:off x="1587" y="3603"/>
                <a:ext cx="981" cy="394"/>
                <a:chOff x="1587" y="3603"/>
                <a:chExt cx="981" cy="394"/>
              </a:xfrm>
            </p:grpSpPr>
            <p:sp>
              <p:nvSpPr>
                <p:cNvPr id="854050" name="Rectangle 34" descr="羊皮纸"/>
                <p:cNvSpPr>
                  <a:spLocks noChangeArrowheads="1"/>
                </p:cNvSpPr>
                <p:nvPr/>
              </p:nvSpPr>
              <p:spPr bwMode="auto">
                <a:xfrm>
                  <a:off x="1591" y="3603"/>
                  <a:ext cx="907" cy="29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0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587" y="3604"/>
                  <a:ext cx="981" cy="3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01 15 24 39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4052" name="Line 36"/>
              <p:cNvSpPr>
                <a:spLocks noChangeShapeType="1"/>
              </p:cNvSpPr>
              <p:nvPr/>
            </p:nvSpPr>
            <p:spPr bwMode="auto">
              <a:xfrm>
                <a:off x="1338" y="3772"/>
                <a:ext cx="25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4117" name="Group 101"/>
            <p:cNvGrpSpPr>
              <a:grpSpLocks/>
            </p:cNvGrpSpPr>
            <p:nvPr/>
          </p:nvGrpSpPr>
          <p:grpSpPr bwMode="auto">
            <a:xfrm>
              <a:off x="2497" y="3604"/>
              <a:ext cx="1222" cy="393"/>
              <a:chOff x="2497" y="3604"/>
              <a:chExt cx="1222" cy="393"/>
            </a:xfrm>
          </p:grpSpPr>
          <p:grpSp>
            <p:nvGrpSpPr>
              <p:cNvPr id="854116" name="Group 100"/>
              <p:cNvGrpSpPr>
                <a:grpSpLocks/>
              </p:cNvGrpSpPr>
              <p:nvPr/>
            </p:nvGrpSpPr>
            <p:grpSpPr bwMode="auto">
              <a:xfrm>
                <a:off x="2738" y="3604"/>
                <a:ext cx="981" cy="393"/>
                <a:chOff x="2738" y="3604"/>
                <a:chExt cx="981" cy="393"/>
              </a:xfrm>
            </p:grpSpPr>
            <p:sp>
              <p:nvSpPr>
                <p:cNvPr id="854055" name="Rectangle 39" descr="羊皮纸"/>
                <p:cNvSpPr>
                  <a:spLocks noChangeArrowheads="1"/>
                </p:cNvSpPr>
                <p:nvPr/>
              </p:nvSpPr>
              <p:spPr bwMode="auto">
                <a:xfrm>
                  <a:off x="2750" y="3607"/>
                  <a:ext cx="907" cy="29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05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738" y="3604"/>
                  <a:ext cx="981" cy="3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53 63 72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4057" name="Line 41"/>
              <p:cNvSpPr>
                <a:spLocks noChangeShapeType="1"/>
              </p:cNvSpPr>
              <p:nvPr/>
            </p:nvSpPr>
            <p:spPr bwMode="auto">
              <a:xfrm>
                <a:off x="2497" y="3761"/>
                <a:ext cx="25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4115" name="Group 99"/>
            <p:cNvGrpSpPr>
              <a:grpSpLocks/>
            </p:cNvGrpSpPr>
            <p:nvPr/>
          </p:nvGrpSpPr>
          <p:grpSpPr bwMode="auto">
            <a:xfrm>
              <a:off x="2239" y="3036"/>
              <a:ext cx="981" cy="394"/>
              <a:chOff x="2239" y="3036"/>
              <a:chExt cx="981" cy="394"/>
            </a:xfrm>
          </p:grpSpPr>
          <p:sp>
            <p:nvSpPr>
              <p:cNvPr id="854059" name="Rectangle 43" descr="羊皮纸"/>
              <p:cNvSpPr>
                <a:spLocks noChangeArrowheads="1"/>
              </p:cNvSpPr>
              <p:nvPr/>
            </p:nvSpPr>
            <p:spPr bwMode="auto">
              <a:xfrm>
                <a:off x="2264" y="3036"/>
                <a:ext cx="907" cy="29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rgbClr val="00008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4060" name="Text Box 44"/>
              <p:cNvSpPr txBox="1">
                <a:spLocks noChangeArrowheads="1"/>
              </p:cNvSpPr>
              <p:nvPr/>
            </p:nvSpPr>
            <p:spPr bwMode="auto">
              <a:xfrm>
                <a:off x="2239" y="3037"/>
                <a:ext cx="981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3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39 72 90</a:t>
                </a:r>
                <a:endParaRPr lang="en-US" altLang="zh-CN" sz="23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4061" name="Line 45"/>
            <p:cNvSpPr>
              <a:spLocks noChangeShapeType="1"/>
            </p:cNvSpPr>
            <p:nvPr/>
          </p:nvSpPr>
          <p:spPr bwMode="auto">
            <a:xfrm flipH="1">
              <a:off x="1749" y="3287"/>
              <a:ext cx="642" cy="32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4062" name="Line 46"/>
            <p:cNvSpPr>
              <a:spLocks noChangeShapeType="1"/>
            </p:cNvSpPr>
            <p:nvPr/>
          </p:nvSpPr>
          <p:spPr bwMode="auto">
            <a:xfrm>
              <a:off x="2567" y="3287"/>
              <a:ext cx="366" cy="32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4114" name="Group 98"/>
            <p:cNvGrpSpPr>
              <a:grpSpLocks/>
            </p:cNvGrpSpPr>
            <p:nvPr/>
          </p:nvGrpSpPr>
          <p:grpSpPr bwMode="auto">
            <a:xfrm>
              <a:off x="3667" y="3604"/>
              <a:ext cx="1231" cy="393"/>
              <a:chOff x="3667" y="3604"/>
              <a:chExt cx="1231" cy="393"/>
            </a:xfrm>
          </p:grpSpPr>
          <p:grpSp>
            <p:nvGrpSpPr>
              <p:cNvPr id="854113" name="Group 97"/>
              <p:cNvGrpSpPr>
                <a:grpSpLocks/>
              </p:cNvGrpSpPr>
              <p:nvPr/>
            </p:nvGrpSpPr>
            <p:grpSpPr bwMode="auto">
              <a:xfrm>
                <a:off x="3917" y="3604"/>
                <a:ext cx="981" cy="393"/>
                <a:chOff x="3917" y="3604"/>
                <a:chExt cx="981" cy="393"/>
              </a:xfrm>
            </p:grpSpPr>
            <p:sp>
              <p:nvSpPr>
                <p:cNvPr id="854065" name="Rectangle 49" descr="羊皮纸"/>
                <p:cNvSpPr>
                  <a:spLocks noChangeArrowheads="1"/>
                </p:cNvSpPr>
                <p:nvPr/>
              </p:nvSpPr>
              <p:spPr bwMode="auto">
                <a:xfrm>
                  <a:off x="3920" y="3607"/>
                  <a:ext cx="907" cy="29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06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17" y="3604"/>
                  <a:ext cx="981" cy="3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88 90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4067" name="Line 51"/>
              <p:cNvSpPr>
                <a:spLocks noChangeShapeType="1"/>
              </p:cNvSpPr>
              <p:nvPr/>
            </p:nvSpPr>
            <p:spPr bwMode="auto">
              <a:xfrm>
                <a:off x="3667" y="3761"/>
                <a:ext cx="25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4068" name="Line 52"/>
            <p:cNvSpPr>
              <a:spLocks noChangeShapeType="1"/>
            </p:cNvSpPr>
            <p:nvPr/>
          </p:nvSpPr>
          <p:spPr bwMode="auto">
            <a:xfrm>
              <a:off x="2787" y="3287"/>
              <a:ext cx="1248" cy="32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5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3" grpId="0"/>
      <p:bldP spid="854029" grpId="0"/>
      <p:bldP spid="85404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96336" y="6381328"/>
            <a:ext cx="1422400" cy="365125"/>
          </a:xfrm>
        </p:spPr>
        <p:txBody>
          <a:bodyPr/>
          <a:lstStyle/>
          <a:p>
            <a:fld id="{9D25B46A-9E59-4F4D-81AF-CBD77BF9C8FA}" type="slidenum">
              <a:rPr lang="en-US" altLang="zh-CN" sz="2000">
                <a:solidFill>
                  <a:srgbClr val="FF0000"/>
                </a:solidFill>
              </a:rPr>
              <a:pPr/>
              <a:t>119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55091" name="Text Box 51"/>
          <p:cNvSpPr txBox="1">
            <a:spLocks noChangeArrowheads="1"/>
          </p:cNvSpPr>
          <p:nvPr/>
        </p:nvSpPr>
        <p:spPr bwMode="auto">
          <a:xfrm>
            <a:off x="2195513" y="620713"/>
            <a:ext cx="4572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加入</a:t>
            </a:r>
            <a:r>
              <a:rPr lang="en-US" altLang="zh-CN" b="1" dirty="0">
                <a:solidFill>
                  <a:srgbClr val="008000"/>
                </a:solidFill>
                <a:ea typeface="隶书" panose="02010509060101010101" pitchFamily="49" charset="-122"/>
              </a:rPr>
              <a:t>10, 44, 68, 74</a:t>
            </a:r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的</a:t>
            </a:r>
            <a:r>
              <a:rPr lang="en-US" altLang="zh-CN" b="1" dirty="0">
                <a:solidFill>
                  <a:srgbClr val="008000"/>
                </a:solidFill>
                <a:ea typeface="隶书" panose="02010509060101010101" pitchFamily="49" charset="-122"/>
              </a:rPr>
              <a:t>B+</a:t>
            </a:r>
            <a:r>
              <a:rPr lang="zh-CN" altLang="en-US" b="1" dirty="0">
                <a:solidFill>
                  <a:srgbClr val="008000"/>
                </a:solidFill>
                <a:ea typeface="隶书" panose="02010509060101010101" pitchFamily="49" charset="-122"/>
              </a:rPr>
              <a:t>树</a:t>
            </a:r>
          </a:p>
        </p:txBody>
      </p:sp>
      <p:grpSp>
        <p:nvGrpSpPr>
          <p:cNvPr id="855147" name="Group 107"/>
          <p:cNvGrpSpPr>
            <a:grpSpLocks/>
          </p:cNvGrpSpPr>
          <p:nvPr/>
        </p:nvGrpSpPr>
        <p:grpSpPr bwMode="auto">
          <a:xfrm>
            <a:off x="250825" y="1220788"/>
            <a:ext cx="8677275" cy="2497137"/>
            <a:chOff x="158" y="1902"/>
            <a:chExt cx="5466" cy="1573"/>
          </a:xfrm>
        </p:grpSpPr>
        <p:grpSp>
          <p:nvGrpSpPr>
            <p:cNvPr id="855143" name="Group 103"/>
            <p:cNvGrpSpPr>
              <a:grpSpLocks/>
            </p:cNvGrpSpPr>
            <p:nvPr/>
          </p:nvGrpSpPr>
          <p:grpSpPr bwMode="auto">
            <a:xfrm>
              <a:off x="158" y="3069"/>
              <a:ext cx="1148" cy="406"/>
              <a:chOff x="158" y="3069"/>
              <a:chExt cx="1148" cy="406"/>
            </a:xfrm>
          </p:grpSpPr>
          <p:grpSp>
            <p:nvGrpSpPr>
              <p:cNvPr id="855142" name="Group 102"/>
              <p:cNvGrpSpPr>
                <a:grpSpLocks/>
              </p:cNvGrpSpPr>
              <p:nvPr/>
            </p:nvGrpSpPr>
            <p:grpSpPr bwMode="auto">
              <a:xfrm>
                <a:off x="393" y="3069"/>
                <a:ext cx="913" cy="406"/>
                <a:chOff x="393" y="3069"/>
                <a:chExt cx="913" cy="406"/>
              </a:xfrm>
            </p:grpSpPr>
            <p:sp>
              <p:nvSpPr>
                <p:cNvPr id="855095" name="Rectangle 55" descr="羊皮纸"/>
                <p:cNvSpPr>
                  <a:spLocks noChangeArrowheads="1"/>
                </p:cNvSpPr>
                <p:nvPr/>
              </p:nvSpPr>
              <p:spPr bwMode="auto">
                <a:xfrm>
                  <a:off x="394" y="3069"/>
                  <a:ext cx="845" cy="302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09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93" y="3077"/>
                  <a:ext cx="913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01 10 15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5097" name="Line 57"/>
              <p:cNvSpPr>
                <a:spLocks noChangeShapeType="1"/>
              </p:cNvSpPr>
              <p:nvPr/>
            </p:nvSpPr>
            <p:spPr bwMode="auto">
              <a:xfrm>
                <a:off x="158" y="3225"/>
                <a:ext cx="235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5141" name="Group 101"/>
            <p:cNvGrpSpPr>
              <a:grpSpLocks/>
            </p:cNvGrpSpPr>
            <p:nvPr/>
          </p:nvGrpSpPr>
          <p:grpSpPr bwMode="auto">
            <a:xfrm>
              <a:off x="2319" y="3058"/>
              <a:ext cx="1147" cy="406"/>
              <a:chOff x="2319" y="3058"/>
              <a:chExt cx="1147" cy="406"/>
            </a:xfrm>
          </p:grpSpPr>
          <p:grpSp>
            <p:nvGrpSpPr>
              <p:cNvPr id="855140" name="Group 100"/>
              <p:cNvGrpSpPr>
                <a:grpSpLocks/>
              </p:cNvGrpSpPr>
              <p:nvPr/>
            </p:nvGrpSpPr>
            <p:grpSpPr bwMode="auto">
              <a:xfrm>
                <a:off x="2554" y="3058"/>
                <a:ext cx="912" cy="406"/>
                <a:chOff x="2554" y="3058"/>
                <a:chExt cx="912" cy="406"/>
              </a:xfrm>
            </p:grpSpPr>
            <p:sp>
              <p:nvSpPr>
                <p:cNvPr id="855100" name="Rectangle 60" descr="羊皮纸"/>
                <p:cNvSpPr>
                  <a:spLocks noChangeArrowheads="1"/>
                </p:cNvSpPr>
                <p:nvPr/>
              </p:nvSpPr>
              <p:spPr bwMode="auto">
                <a:xfrm>
                  <a:off x="2555" y="3058"/>
                  <a:ext cx="844" cy="302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10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554" y="3066"/>
                  <a:ext cx="912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44 53 63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5102" name="Line 62"/>
              <p:cNvSpPr>
                <a:spLocks noChangeShapeType="1"/>
              </p:cNvSpPr>
              <p:nvPr/>
            </p:nvSpPr>
            <p:spPr bwMode="auto">
              <a:xfrm>
                <a:off x="2319" y="3214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5146" name="Group 106"/>
            <p:cNvGrpSpPr>
              <a:grpSpLocks/>
            </p:cNvGrpSpPr>
            <p:nvPr/>
          </p:nvGrpSpPr>
          <p:grpSpPr bwMode="auto">
            <a:xfrm>
              <a:off x="1480" y="2468"/>
              <a:ext cx="918" cy="407"/>
              <a:chOff x="1480" y="2468"/>
              <a:chExt cx="918" cy="407"/>
            </a:xfrm>
          </p:grpSpPr>
          <p:sp>
            <p:nvSpPr>
              <p:cNvPr id="855104" name="Rectangle 64" descr="羊皮纸"/>
              <p:cNvSpPr>
                <a:spLocks noChangeArrowheads="1"/>
              </p:cNvSpPr>
              <p:nvPr/>
            </p:nvSpPr>
            <p:spPr bwMode="auto">
              <a:xfrm>
                <a:off x="1480" y="2468"/>
                <a:ext cx="845" cy="302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5105" name="Text Box 65"/>
              <p:cNvSpPr txBox="1">
                <a:spLocks noChangeArrowheads="1"/>
              </p:cNvSpPr>
              <p:nvPr/>
            </p:nvSpPr>
            <p:spPr bwMode="auto">
              <a:xfrm>
                <a:off x="1485" y="2477"/>
                <a:ext cx="913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3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15 39 63</a:t>
                </a:r>
                <a:endParaRPr lang="en-US" altLang="zh-CN" sz="23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5106" name="Line 66"/>
            <p:cNvSpPr>
              <a:spLocks noChangeShapeType="1"/>
            </p:cNvSpPr>
            <p:nvPr/>
          </p:nvSpPr>
          <p:spPr bwMode="auto">
            <a:xfrm flipH="1">
              <a:off x="544" y="2734"/>
              <a:ext cx="1102" cy="32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5107" name="Line 67"/>
            <p:cNvSpPr>
              <a:spLocks noChangeShapeType="1"/>
            </p:cNvSpPr>
            <p:nvPr/>
          </p:nvSpPr>
          <p:spPr bwMode="auto">
            <a:xfrm flipH="1">
              <a:off x="1635" y="2734"/>
              <a:ext cx="177" cy="32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5108" name="Line 68"/>
            <p:cNvSpPr>
              <a:spLocks noChangeShapeType="1"/>
            </p:cNvSpPr>
            <p:nvPr/>
          </p:nvSpPr>
          <p:spPr bwMode="auto">
            <a:xfrm>
              <a:off x="1981" y="2734"/>
              <a:ext cx="727" cy="32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5139" name="Group 99"/>
            <p:cNvGrpSpPr>
              <a:grpSpLocks/>
            </p:cNvGrpSpPr>
            <p:nvPr/>
          </p:nvGrpSpPr>
          <p:grpSpPr bwMode="auto">
            <a:xfrm>
              <a:off x="1240" y="3069"/>
              <a:ext cx="1148" cy="406"/>
              <a:chOff x="1240" y="3069"/>
              <a:chExt cx="1148" cy="406"/>
            </a:xfrm>
          </p:grpSpPr>
          <p:grpSp>
            <p:nvGrpSpPr>
              <p:cNvPr id="855138" name="Group 98"/>
              <p:cNvGrpSpPr>
                <a:grpSpLocks/>
              </p:cNvGrpSpPr>
              <p:nvPr/>
            </p:nvGrpSpPr>
            <p:grpSpPr bwMode="auto">
              <a:xfrm>
                <a:off x="1475" y="3069"/>
                <a:ext cx="913" cy="406"/>
                <a:chOff x="1475" y="3069"/>
                <a:chExt cx="913" cy="406"/>
              </a:xfrm>
            </p:grpSpPr>
            <p:sp>
              <p:nvSpPr>
                <p:cNvPr id="855111" name="Rectangle 71" descr="羊皮纸"/>
                <p:cNvSpPr>
                  <a:spLocks noChangeArrowheads="1"/>
                </p:cNvSpPr>
                <p:nvPr/>
              </p:nvSpPr>
              <p:spPr bwMode="auto">
                <a:xfrm>
                  <a:off x="1476" y="3069"/>
                  <a:ext cx="845" cy="302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11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475" y="3077"/>
                  <a:ext cx="913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24 39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5113" name="Line 73"/>
              <p:cNvSpPr>
                <a:spLocks noChangeShapeType="1"/>
              </p:cNvSpPr>
              <p:nvPr/>
            </p:nvSpPr>
            <p:spPr bwMode="auto">
              <a:xfrm>
                <a:off x="1240" y="3225"/>
                <a:ext cx="235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5137" name="Group 97"/>
            <p:cNvGrpSpPr>
              <a:grpSpLocks/>
            </p:cNvGrpSpPr>
            <p:nvPr/>
          </p:nvGrpSpPr>
          <p:grpSpPr bwMode="auto">
            <a:xfrm>
              <a:off x="3398" y="3066"/>
              <a:ext cx="1147" cy="406"/>
              <a:chOff x="3398" y="3066"/>
              <a:chExt cx="1147" cy="406"/>
            </a:xfrm>
          </p:grpSpPr>
          <p:grpSp>
            <p:nvGrpSpPr>
              <p:cNvPr id="855136" name="Group 96"/>
              <p:cNvGrpSpPr>
                <a:grpSpLocks/>
              </p:cNvGrpSpPr>
              <p:nvPr/>
            </p:nvGrpSpPr>
            <p:grpSpPr bwMode="auto">
              <a:xfrm>
                <a:off x="3633" y="3066"/>
                <a:ext cx="912" cy="406"/>
                <a:chOff x="3633" y="3066"/>
                <a:chExt cx="912" cy="406"/>
              </a:xfrm>
            </p:grpSpPr>
            <p:sp>
              <p:nvSpPr>
                <p:cNvPr id="855117" name="Rectangle 77" descr="羊皮纸"/>
                <p:cNvSpPr>
                  <a:spLocks noChangeArrowheads="1"/>
                </p:cNvSpPr>
                <p:nvPr/>
              </p:nvSpPr>
              <p:spPr bwMode="auto">
                <a:xfrm>
                  <a:off x="3634" y="3066"/>
                  <a:ext cx="844" cy="302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11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633" y="3074"/>
                  <a:ext cx="912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68 72</a:t>
                  </a:r>
                  <a:endParaRPr lang="en-US" altLang="zh-CN" sz="2300" b="1" dirty="0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5119" name="Line 79"/>
              <p:cNvSpPr>
                <a:spLocks noChangeShapeType="1"/>
              </p:cNvSpPr>
              <p:nvPr/>
            </p:nvSpPr>
            <p:spPr bwMode="auto">
              <a:xfrm>
                <a:off x="3398" y="3222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5135" name="Group 95"/>
            <p:cNvGrpSpPr>
              <a:grpSpLocks/>
            </p:cNvGrpSpPr>
            <p:nvPr/>
          </p:nvGrpSpPr>
          <p:grpSpPr bwMode="auto">
            <a:xfrm>
              <a:off x="4476" y="3066"/>
              <a:ext cx="1148" cy="406"/>
              <a:chOff x="4476" y="3066"/>
              <a:chExt cx="1148" cy="406"/>
            </a:xfrm>
          </p:grpSpPr>
          <p:grpSp>
            <p:nvGrpSpPr>
              <p:cNvPr id="855134" name="Group 94"/>
              <p:cNvGrpSpPr>
                <a:grpSpLocks/>
              </p:cNvGrpSpPr>
              <p:nvPr/>
            </p:nvGrpSpPr>
            <p:grpSpPr bwMode="auto">
              <a:xfrm>
                <a:off x="4711" y="3066"/>
                <a:ext cx="913" cy="406"/>
                <a:chOff x="4711" y="3066"/>
                <a:chExt cx="913" cy="406"/>
              </a:xfrm>
            </p:grpSpPr>
            <p:sp>
              <p:nvSpPr>
                <p:cNvPr id="855122" name="Rectangle 82" descr="羊皮纸"/>
                <p:cNvSpPr>
                  <a:spLocks noChangeArrowheads="1"/>
                </p:cNvSpPr>
                <p:nvPr/>
              </p:nvSpPr>
              <p:spPr bwMode="auto">
                <a:xfrm>
                  <a:off x="4712" y="3066"/>
                  <a:ext cx="845" cy="302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1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711" y="3074"/>
                  <a:ext cx="913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3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74 88 90</a:t>
                  </a:r>
                  <a:endParaRPr lang="en-US" altLang="zh-CN" sz="230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855124" name="Line 84"/>
              <p:cNvSpPr>
                <a:spLocks noChangeShapeType="1"/>
              </p:cNvSpPr>
              <p:nvPr/>
            </p:nvSpPr>
            <p:spPr bwMode="auto">
              <a:xfrm>
                <a:off x="4476" y="3222"/>
                <a:ext cx="235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5145" name="Group 105"/>
            <p:cNvGrpSpPr>
              <a:grpSpLocks/>
            </p:cNvGrpSpPr>
            <p:nvPr/>
          </p:nvGrpSpPr>
          <p:grpSpPr bwMode="auto">
            <a:xfrm>
              <a:off x="3618" y="2479"/>
              <a:ext cx="918" cy="407"/>
              <a:chOff x="3618" y="2479"/>
              <a:chExt cx="918" cy="407"/>
            </a:xfrm>
          </p:grpSpPr>
          <p:sp>
            <p:nvSpPr>
              <p:cNvPr id="855126" name="Rectangle 86" descr="羊皮纸"/>
              <p:cNvSpPr>
                <a:spLocks noChangeArrowheads="1"/>
              </p:cNvSpPr>
              <p:nvPr/>
            </p:nvSpPr>
            <p:spPr bwMode="auto">
              <a:xfrm>
                <a:off x="3618" y="2479"/>
                <a:ext cx="845" cy="302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5127" name="Text Box 87"/>
              <p:cNvSpPr txBox="1">
                <a:spLocks noChangeArrowheads="1"/>
              </p:cNvSpPr>
              <p:nvPr/>
            </p:nvSpPr>
            <p:spPr bwMode="auto">
              <a:xfrm>
                <a:off x="3623" y="2488"/>
                <a:ext cx="913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3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72 90</a:t>
                </a:r>
                <a:endParaRPr lang="en-US" altLang="zh-CN" sz="23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5128" name="Line 88"/>
            <p:cNvSpPr>
              <a:spLocks noChangeShapeType="1"/>
            </p:cNvSpPr>
            <p:nvPr/>
          </p:nvSpPr>
          <p:spPr bwMode="auto">
            <a:xfrm>
              <a:off x="3987" y="2734"/>
              <a:ext cx="902" cy="32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5144" name="Group 104"/>
            <p:cNvGrpSpPr>
              <a:grpSpLocks/>
            </p:cNvGrpSpPr>
            <p:nvPr/>
          </p:nvGrpSpPr>
          <p:grpSpPr bwMode="auto">
            <a:xfrm>
              <a:off x="2550" y="1902"/>
              <a:ext cx="918" cy="407"/>
              <a:chOff x="2550" y="1902"/>
              <a:chExt cx="918" cy="407"/>
            </a:xfrm>
          </p:grpSpPr>
          <p:sp>
            <p:nvSpPr>
              <p:cNvPr id="855130" name="Rectangle 90" descr="羊皮纸"/>
              <p:cNvSpPr>
                <a:spLocks noChangeArrowheads="1"/>
              </p:cNvSpPr>
              <p:nvPr/>
            </p:nvSpPr>
            <p:spPr bwMode="auto">
              <a:xfrm>
                <a:off x="2550" y="1902"/>
                <a:ext cx="845" cy="302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5131" name="Text Box 91"/>
              <p:cNvSpPr txBox="1">
                <a:spLocks noChangeArrowheads="1"/>
              </p:cNvSpPr>
              <p:nvPr/>
            </p:nvSpPr>
            <p:spPr bwMode="auto">
              <a:xfrm>
                <a:off x="2555" y="1911"/>
                <a:ext cx="913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3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72 90</a:t>
                </a:r>
                <a:endParaRPr lang="en-US" altLang="zh-CN" sz="23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5132" name="Line 92"/>
            <p:cNvSpPr>
              <a:spLocks noChangeShapeType="1"/>
            </p:cNvSpPr>
            <p:nvPr/>
          </p:nvSpPr>
          <p:spPr bwMode="auto">
            <a:xfrm flipH="1">
              <a:off x="1665" y="2157"/>
              <a:ext cx="1043" cy="30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5133" name="Line 93"/>
            <p:cNvSpPr>
              <a:spLocks noChangeShapeType="1"/>
            </p:cNvSpPr>
            <p:nvPr/>
          </p:nvSpPr>
          <p:spPr bwMode="auto">
            <a:xfrm>
              <a:off x="2896" y="2157"/>
              <a:ext cx="914" cy="31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5114" name="Line 74"/>
            <p:cNvSpPr>
              <a:spLocks noChangeShapeType="1"/>
            </p:cNvSpPr>
            <p:nvPr/>
          </p:nvSpPr>
          <p:spPr bwMode="auto">
            <a:xfrm flipH="1" flipV="1">
              <a:off x="3787" y="2734"/>
              <a:ext cx="0" cy="32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1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85786" y="785794"/>
            <a:ext cx="7175522" cy="138499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折半查找可以设计成</a:t>
            </a: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递归算法，如何实现？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308304" y="6309320"/>
            <a:ext cx="1663824" cy="365125"/>
          </a:xfrm>
        </p:spPr>
        <p:txBody>
          <a:bodyPr/>
          <a:lstStyle/>
          <a:p>
            <a:fld id="{A2178F0E-1215-40BF-9579-D7FEED4CC7AA}" type="slidenum">
              <a:rPr lang="en-US" altLang="zh-CN" sz="2000">
                <a:solidFill>
                  <a:srgbClr val="FF0000"/>
                </a:solidFill>
              </a:rPr>
              <a:pPr/>
              <a:t>120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5113338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树的删除仅在叶结点上进行。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当在叶结点上删除一个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索引项后，结点中的索引项个数仍然不少于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m/2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，这属于简单删除，其上层索引可以不改变。</a:t>
            </a:r>
          </a:p>
          <a:p>
            <a:pPr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如果删除结点的最大关键码，但因在其上层的副本只起了一个引导搜索的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“分界关键码”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的作用，所以即使树中已经删除了关键码，但上层的副本仍然可以保留。 </a:t>
            </a:r>
          </a:p>
          <a:p>
            <a:pPr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如果在叶结点中删除后，结点中索引项个数小于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m/2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，必须做结点的调整或合并工作。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TextBox 81"/>
          <p:cNvSpPr txBox="1"/>
          <p:nvPr/>
        </p:nvSpPr>
        <p:spPr>
          <a:xfrm>
            <a:off x="285720" y="357166"/>
            <a:ext cx="191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9215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493636" y="6370637"/>
            <a:ext cx="1591816" cy="365125"/>
          </a:xfrm>
        </p:spPr>
        <p:txBody>
          <a:bodyPr/>
          <a:lstStyle/>
          <a:p>
            <a:fld id="{2E871434-7C24-429C-82F8-3A4097ECF45D}" type="slidenum">
              <a:rPr lang="en-US" altLang="zh-CN" sz="2000">
                <a:solidFill>
                  <a:srgbClr val="FF0000"/>
                </a:solidFill>
              </a:rPr>
              <a:pPr/>
              <a:t>121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805488"/>
            <a:ext cx="8229600" cy="720725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</a:t>
            </a:r>
            <a:r>
              <a:rPr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树中做简单删除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857194" name="Group 106"/>
          <p:cNvGrpSpPr>
            <a:grpSpLocks/>
          </p:cNvGrpSpPr>
          <p:nvPr/>
        </p:nvGrpSpPr>
        <p:grpSpPr bwMode="auto">
          <a:xfrm>
            <a:off x="98425" y="606425"/>
            <a:ext cx="8902700" cy="2535238"/>
            <a:chOff x="62" y="382"/>
            <a:chExt cx="5608" cy="1597"/>
          </a:xfrm>
        </p:grpSpPr>
        <p:sp>
          <p:nvSpPr>
            <p:cNvPr id="857095" name="Text Box 7"/>
            <p:cNvSpPr txBox="1">
              <a:spLocks noChangeArrowheads="1"/>
            </p:cNvSpPr>
            <p:nvPr/>
          </p:nvSpPr>
          <p:spPr bwMode="auto">
            <a:xfrm>
              <a:off x="348" y="382"/>
              <a:ext cx="899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m = 4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grpSp>
          <p:nvGrpSpPr>
            <p:cNvPr id="857147" name="Group 59"/>
            <p:cNvGrpSpPr>
              <a:grpSpLocks/>
            </p:cNvGrpSpPr>
            <p:nvPr/>
          </p:nvGrpSpPr>
          <p:grpSpPr bwMode="auto">
            <a:xfrm>
              <a:off x="62" y="1012"/>
              <a:ext cx="5608" cy="967"/>
              <a:chOff x="87" y="1071"/>
              <a:chExt cx="5608" cy="967"/>
            </a:xfrm>
          </p:grpSpPr>
          <p:grpSp>
            <p:nvGrpSpPr>
              <p:cNvPr id="857143" name="Group 55"/>
              <p:cNvGrpSpPr>
                <a:grpSpLocks/>
              </p:cNvGrpSpPr>
              <p:nvPr/>
            </p:nvGrpSpPr>
            <p:grpSpPr bwMode="auto">
              <a:xfrm>
                <a:off x="87" y="1692"/>
                <a:ext cx="1047" cy="332"/>
                <a:chOff x="87" y="1692"/>
                <a:chExt cx="1047" cy="332"/>
              </a:xfrm>
            </p:grpSpPr>
            <p:sp>
              <p:nvSpPr>
                <p:cNvPr id="857100" name="Line 12"/>
                <p:cNvSpPr>
                  <a:spLocks noChangeShapeType="1"/>
                </p:cNvSpPr>
                <p:nvPr/>
              </p:nvSpPr>
              <p:spPr bwMode="auto">
                <a:xfrm>
                  <a:off x="87" y="1842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098" name="Rectangle 10" descr="羊皮纸"/>
                <p:cNvSpPr>
                  <a:spLocks noChangeArrowheads="1"/>
                </p:cNvSpPr>
                <p:nvPr/>
              </p:nvSpPr>
              <p:spPr bwMode="auto">
                <a:xfrm>
                  <a:off x="270" y="1715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09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7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10 15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45" name="Group 57"/>
              <p:cNvGrpSpPr>
                <a:grpSpLocks/>
              </p:cNvGrpSpPr>
              <p:nvPr/>
            </p:nvGrpSpPr>
            <p:grpSpPr bwMode="auto">
              <a:xfrm>
                <a:off x="1020" y="1692"/>
                <a:ext cx="1021" cy="332"/>
                <a:chOff x="1020" y="1692"/>
                <a:chExt cx="1021" cy="332"/>
              </a:xfrm>
            </p:grpSpPr>
            <p:sp>
              <p:nvSpPr>
                <p:cNvPr id="85710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20" y="1837"/>
                  <a:ext cx="154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02" name="Rectangle 14" descr="羊皮纸"/>
                <p:cNvSpPr>
                  <a:spLocks noChangeArrowheads="1"/>
                </p:cNvSpPr>
                <p:nvPr/>
              </p:nvSpPr>
              <p:spPr bwMode="auto">
                <a:xfrm>
                  <a:off x="1179" y="1710"/>
                  <a:ext cx="816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0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44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18 22 27 34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44" name="Group 56"/>
              <p:cNvGrpSpPr>
                <a:grpSpLocks/>
              </p:cNvGrpSpPr>
              <p:nvPr/>
            </p:nvGrpSpPr>
            <p:grpSpPr bwMode="auto">
              <a:xfrm>
                <a:off x="1995" y="1692"/>
                <a:ext cx="1034" cy="332"/>
                <a:chOff x="1995" y="1692"/>
                <a:chExt cx="1034" cy="332"/>
              </a:xfrm>
            </p:grpSpPr>
            <p:sp>
              <p:nvSpPr>
                <p:cNvPr id="85710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95" y="1837"/>
                  <a:ext cx="151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06" name="Rectangle 18" descr="羊皮纸"/>
                <p:cNvSpPr>
                  <a:spLocks noChangeArrowheads="1"/>
                </p:cNvSpPr>
                <p:nvPr/>
              </p:nvSpPr>
              <p:spPr bwMode="auto">
                <a:xfrm>
                  <a:off x="2152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32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40 44 47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39" name="Group 51"/>
              <p:cNvGrpSpPr>
                <a:grpSpLocks/>
              </p:cNvGrpSpPr>
              <p:nvPr/>
            </p:nvGrpSpPr>
            <p:grpSpPr bwMode="auto">
              <a:xfrm>
                <a:off x="2898" y="1692"/>
                <a:ext cx="1061" cy="332"/>
                <a:chOff x="2898" y="1692"/>
                <a:chExt cx="1061" cy="332"/>
              </a:xfrm>
            </p:grpSpPr>
            <p:sp>
              <p:nvSpPr>
                <p:cNvPr id="857112" name="Line 24"/>
                <p:cNvSpPr>
                  <a:spLocks noChangeShapeType="1"/>
                </p:cNvSpPr>
                <p:nvPr/>
              </p:nvSpPr>
              <p:spPr bwMode="auto">
                <a:xfrm>
                  <a:off x="2898" y="1838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10" name="Rectangle 22" descr="羊皮纸"/>
                <p:cNvSpPr>
                  <a:spLocks noChangeArrowheads="1"/>
                </p:cNvSpPr>
                <p:nvPr/>
              </p:nvSpPr>
              <p:spPr bwMode="auto">
                <a:xfrm>
                  <a:off x="3081" y="1710"/>
                  <a:ext cx="755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1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061" y="1692"/>
                  <a:ext cx="898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42" name="Group 54"/>
              <p:cNvGrpSpPr>
                <a:grpSpLocks/>
              </p:cNvGrpSpPr>
              <p:nvPr/>
            </p:nvGrpSpPr>
            <p:grpSpPr bwMode="auto">
              <a:xfrm>
                <a:off x="3828" y="1706"/>
                <a:ext cx="1048" cy="332"/>
                <a:chOff x="3828" y="1706"/>
                <a:chExt cx="1048" cy="332"/>
              </a:xfrm>
            </p:grpSpPr>
            <p:sp>
              <p:nvSpPr>
                <p:cNvPr id="857116" name="Line 28"/>
                <p:cNvSpPr>
                  <a:spLocks noChangeShapeType="1"/>
                </p:cNvSpPr>
                <p:nvPr/>
              </p:nvSpPr>
              <p:spPr bwMode="auto">
                <a:xfrm>
                  <a:off x="3828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14" name="Rectangle 26" descr="羊皮纸"/>
                <p:cNvSpPr>
                  <a:spLocks noChangeArrowheads="1"/>
                </p:cNvSpPr>
                <p:nvPr/>
              </p:nvSpPr>
              <p:spPr bwMode="auto">
                <a:xfrm>
                  <a:off x="401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79" y="1706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 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41" name="Group 53"/>
              <p:cNvGrpSpPr>
                <a:grpSpLocks/>
              </p:cNvGrpSpPr>
              <p:nvPr/>
            </p:nvGrpSpPr>
            <p:grpSpPr bwMode="auto">
              <a:xfrm>
                <a:off x="4767" y="1706"/>
                <a:ext cx="928" cy="332"/>
                <a:chOff x="4767" y="1706"/>
                <a:chExt cx="928" cy="332"/>
              </a:xfrm>
            </p:grpSpPr>
            <p:sp>
              <p:nvSpPr>
                <p:cNvPr id="857120" name="Line 32"/>
                <p:cNvSpPr>
                  <a:spLocks noChangeShapeType="1"/>
                </p:cNvSpPr>
                <p:nvPr/>
              </p:nvSpPr>
              <p:spPr bwMode="auto">
                <a:xfrm>
                  <a:off x="4767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18" name="Rectangle 30" descr="羊皮纸"/>
                <p:cNvSpPr>
                  <a:spLocks noChangeArrowheads="1"/>
                </p:cNvSpPr>
                <p:nvPr/>
              </p:nvSpPr>
              <p:spPr bwMode="auto">
                <a:xfrm>
                  <a:off x="494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931" y="1706"/>
                  <a:ext cx="693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46" name="Group 58"/>
              <p:cNvGrpSpPr>
                <a:grpSpLocks/>
              </p:cNvGrpSpPr>
              <p:nvPr/>
            </p:nvGrpSpPr>
            <p:grpSpPr bwMode="auto">
              <a:xfrm>
                <a:off x="1169" y="1071"/>
                <a:ext cx="897" cy="332"/>
                <a:chOff x="1169" y="1071"/>
                <a:chExt cx="897" cy="332"/>
              </a:xfrm>
            </p:grpSpPr>
            <p:sp>
              <p:nvSpPr>
                <p:cNvPr id="857122" name="Rectangle 34" descr="羊皮纸"/>
                <p:cNvSpPr>
                  <a:spLocks noChangeArrowheads="1"/>
                </p:cNvSpPr>
                <p:nvPr/>
              </p:nvSpPr>
              <p:spPr bwMode="auto">
                <a:xfrm>
                  <a:off x="1202" y="1071"/>
                  <a:ext cx="793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169" y="1071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1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15 34 47 67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57124" name="Line 36"/>
              <p:cNvSpPr>
                <a:spLocks noChangeShapeType="1"/>
              </p:cNvSpPr>
              <p:nvPr/>
            </p:nvSpPr>
            <p:spPr bwMode="auto">
              <a:xfrm flipH="1">
                <a:off x="434" y="1314"/>
                <a:ext cx="88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25" name="Line 37"/>
              <p:cNvSpPr>
                <a:spLocks noChangeShapeType="1"/>
              </p:cNvSpPr>
              <p:nvPr/>
            </p:nvSpPr>
            <p:spPr bwMode="auto">
              <a:xfrm flipH="1">
                <a:off x="1362" y="1309"/>
                <a:ext cx="143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26" name="Line 38"/>
              <p:cNvSpPr>
                <a:spLocks noChangeShapeType="1"/>
              </p:cNvSpPr>
              <p:nvPr/>
            </p:nvSpPr>
            <p:spPr bwMode="auto">
              <a:xfrm>
                <a:off x="1673" y="1314"/>
                <a:ext cx="642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27" name="Line 39"/>
              <p:cNvSpPr>
                <a:spLocks noChangeShapeType="1"/>
              </p:cNvSpPr>
              <p:nvPr/>
            </p:nvSpPr>
            <p:spPr bwMode="auto">
              <a:xfrm>
                <a:off x="1861" y="1314"/>
                <a:ext cx="139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57140" name="Group 52"/>
              <p:cNvGrpSpPr>
                <a:grpSpLocks/>
              </p:cNvGrpSpPr>
              <p:nvPr/>
            </p:nvGrpSpPr>
            <p:grpSpPr bwMode="auto">
              <a:xfrm>
                <a:off x="4364" y="1094"/>
                <a:ext cx="897" cy="332"/>
                <a:chOff x="4364" y="1094"/>
                <a:chExt cx="897" cy="332"/>
              </a:xfrm>
            </p:grpSpPr>
            <p:sp>
              <p:nvSpPr>
                <p:cNvPr id="857129" name="Rectangle 41" descr="羊皮纸"/>
                <p:cNvSpPr>
                  <a:spLocks noChangeArrowheads="1"/>
                </p:cNvSpPr>
                <p:nvPr/>
              </p:nvSpPr>
              <p:spPr bwMode="auto">
                <a:xfrm>
                  <a:off x="4388" y="1111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3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64" y="1094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78 84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57131" name="Line 43"/>
              <p:cNvSpPr>
                <a:spLocks noChangeShapeType="1"/>
              </p:cNvSpPr>
              <p:nvPr/>
            </p:nvSpPr>
            <p:spPr bwMode="auto">
              <a:xfrm flipH="1">
                <a:off x="4153" y="1314"/>
                <a:ext cx="320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32" name="Line 44"/>
              <p:cNvSpPr>
                <a:spLocks noChangeShapeType="1"/>
              </p:cNvSpPr>
              <p:nvPr/>
            </p:nvSpPr>
            <p:spPr bwMode="auto">
              <a:xfrm>
                <a:off x="4650" y="1314"/>
                <a:ext cx="45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7148" name="Group 60"/>
            <p:cNvGrpSpPr>
              <a:grpSpLocks/>
            </p:cNvGrpSpPr>
            <p:nvPr/>
          </p:nvGrpSpPr>
          <p:grpSpPr bwMode="auto">
            <a:xfrm>
              <a:off x="2592" y="386"/>
              <a:ext cx="898" cy="332"/>
              <a:chOff x="2617" y="445"/>
              <a:chExt cx="898" cy="332"/>
            </a:xfrm>
          </p:grpSpPr>
          <p:sp>
            <p:nvSpPr>
              <p:cNvPr id="857134" name="Rectangle 46" descr="羊皮纸"/>
              <p:cNvSpPr>
                <a:spLocks noChangeArrowheads="1"/>
              </p:cNvSpPr>
              <p:nvPr/>
            </p:nvSpPr>
            <p:spPr bwMode="auto">
              <a:xfrm>
                <a:off x="2653" y="467"/>
                <a:ext cx="755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35" name="Text Box 47"/>
              <p:cNvSpPr txBox="1">
                <a:spLocks noChangeArrowheads="1"/>
              </p:cNvSpPr>
              <p:nvPr/>
            </p:nvSpPr>
            <p:spPr bwMode="auto">
              <a:xfrm>
                <a:off x="2617" y="445"/>
                <a:ext cx="8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67 84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7136" name="Line 48"/>
            <p:cNvSpPr>
              <a:spLocks noChangeShapeType="1"/>
            </p:cNvSpPr>
            <p:nvPr/>
          </p:nvSpPr>
          <p:spPr bwMode="auto">
            <a:xfrm flipH="1">
              <a:off x="1349" y="627"/>
              <a:ext cx="1383" cy="38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7137" name="Line 49"/>
            <p:cNvSpPr>
              <a:spLocks noChangeShapeType="1"/>
            </p:cNvSpPr>
            <p:nvPr/>
          </p:nvSpPr>
          <p:spPr bwMode="auto">
            <a:xfrm>
              <a:off x="2900" y="630"/>
              <a:ext cx="1565" cy="40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7138" name="Text Box 50"/>
          <p:cNvSpPr txBox="1">
            <a:spLocks noChangeArrowheads="1"/>
          </p:cNvSpPr>
          <p:nvPr/>
        </p:nvSpPr>
        <p:spPr bwMode="auto">
          <a:xfrm>
            <a:off x="3995738" y="2709863"/>
            <a:ext cx="5984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57151" name="Text Box 63"/>
          <p:cNvSpPr txBox="1">
            <a:spLocks noChangeArrowheads="1"/>
          </p:cNvSpPr>
          <p:nvPr/>
        </p:nvSpPr>
        <p:spPr bwMode="auto">
          <a:xfrm>
            <a:off x="287338" y="3249613"/>
            <a:ext cx="30210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简单删除关键码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47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algn="just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上层索引可以不改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950" y="3384550"/>
            <a:ext cx="8902700" cy="2528888"/>
            <a:chOff x="107950" y="3384550"/>
            <a:chExt cx="8902700" cy="2528888"/>
          </a:xfrm>
        </p:grpSpPr>
        <p:grpSp>
          <p:nvGrpSpPr>
            <p:cNvPr id="857152" name="Group 64"/>
            <p:cNvGrpSpPr>
              <a:grpSpLocks/>
            </p:cNvGrpSpPr>
            <p:nvPr/>
          </p:nvGrpSpPr>
          <p:grpSpPr bwMode="auto">
            <a:xfrm>
              <a:off x="107950" y="4378325"/>
              <a:ext cx="8902700" cy="1535113"/>
              <a:chOff x="87" y="1071"/>
              <a:chExt cx="5608" cy="967"/>
            </a:xfrm>
          </p:grpSpPr>
          <p:grpSp>
            <p:nvGrpSpPr>
              <p:cNvPr id="857153" name="Group 65"/>
              <p:cNvGrpSpPr>
                <a:grpSpLocks/>
              </p:cNvGrpSpPr>
              <p:nvPr/>
            </p:nvGrpSpPr>
            <p:grpSpPr bwMode="auto">
              <a:xfrm>
                <a:off x="87" y="1692"/>
                <a:ext cx="1047" cy="332"/>
                <a:chOff x="87" y="1692"/>
                <a:chExt cx="1047" cy="332"/>
              </a:xfrm>
            </p:grpSpPr>
            <p:sp>
              <p:nvSpPr>
                <p:cNvPr id="857154" name="Line 66"/>
                <p:cNvSpPr>
                  <a:spLocks noChangeShapeType="1"/>
                </p:cNvSpPr>
                <p:nvPr/>
              </p:nvSpPr>
              <p:spPr bwMode="auto">
                <a:xfrm>
                  <a:off x="87" y="1842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55" name="Rectangle 67" descr="羊皮纸"/>
                <p:cNvSpPr>
                  <a:spLocks noChangeArrowheads="1"/>
                </p:cNvSpPr>
                <p:nvPr/>
              </p:nvSpPr>
              <p:spPr bwMode="auto">
                <a:xfrm>
                  <a:off x="270" y="1715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5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37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10 15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57" name="Group 69"/>
              <p:cNvGrpSpPr>
                <a:grpSpLocks/>
              </p:cNvGrpSpPr>
              <p:nvPr/>
            </p:nvGrpSpPr>
            <p:grpSpPr bwMode="auto">
              <a:xfrm>
                <a:off x="1020" y="1692"/>
                <a:ext cx="1021" cy="332"/>
                <a:chOff x="1020" y="1692"/>
                <a:chExt cx="1021" cy="332"/>
              </a:xfrm>
            </p:grpSpPr>
            <p:sp>
              <p:nvSpPr>
                <p:cNvPr id="857158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020" y="1837"/>
                  <a:ext cx="154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59" name="Rectangle 71" descr="羊皮纸"/>
                <p:cNvSpPr>
                  <a:spLocks noChangeArrowheads="1"/>
                </p:cNvSpPr>
                <p:nvPr/>
              </p:nvSpPr>
              <p:spPr bwMode="auto">
                <a:xfrm>
                  <a:off x="1179" y="1710"/>
                  <a:ext cx="816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6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144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18 22 27 34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61" name="Group 73"/>
              <p:cNvGrpSpPr>
                <a:grpSpLocks/>
              </p:cNvGrpSpPr>
              <p:nvPr/>
            </p:nvGrpSpPr>
            <p:grpSpPr bwMode="auto">
              <a:xfrm>
                <a:off x="1995" y="1692"/>
                <a:ext cx="1034" cy="332"/>
                <a:chOff x="1995" y="1692"/>
                <a:chExt cx="1034" cy="332"/>
              </a:xfrm>
            </p:grpSpPr>
            <p:sp>
              <p:nvSpPr>
                <p:cNvPr id="85716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995" y="1837"/>
                  <a:ext cx="151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63" name="Rectangle 75" descr="羊皮纸"/>
                <p:cNvSpPr>
                  <a:spLocks noChangeArrowheads="1"/>
                </p:cNvSpPr>
                <p:nvPr/>
              </p:nvSpPr>
              <p:spPr bwMode="auto">
                <a:xfrm>
                  <a:off x="2152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132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65" name="Group 77"/>
              <p:cNvGrpSpPr>
                <a:grpSpLocks/>
              </p:cNvGrpSpPr>
              <p:nvPr/>
            </p:nvGrpSpPr>
            <p:grpSpPr bwMode="auto">
              <a:xfrm>
                <a:off x="2898" y="1692"/>
                <a:ext cx="1061" cy="332"/>
                <a:chOff x="2898" y="1692"/>
                <a:chExt cx="1061" cy="332"/>
              </a:xfrm>
            </p:grpSpPr>
            <p:sp>
              <p:nvSpPr>
                <p:cNvPr id="857166" name="Line 78"/>
                <p:cNvSpPr>
                  <a:spLocks noChangeShapeType="1"/>
                </p:cNvSpPr>
                <p:nvPr/>
              </p:nvSpPr>
              <p:spPr bwMode="auto">
                <a:xfrm>
                  <a:off x="2898" y="1838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67" name="Rectangle 79" descr="羊皮纸"/>
                <p:cNvSpPr>
                  <a:spLocks noChangeArrowheads="1"/>
                </p:cNvSpPr>
                <p:nvPr/>
              </p:nvSpPr>
              <p:spPr bwMode="auto">
                <a:xfrm>
                  <a:off x="3081" y="1710"/>
                  <a:ext cx="755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6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061" y="1692"/>
                  <a:ext cx="898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69" name="Group 81"/>
              <p:cNvGrpSpPr>
                <a:grpSpLocks/>
              </p:cNvGrpSpPr>
              <p:nvPr/>
            </p:nvGrpSpPr>
            <p:grpSpPr bwMode="auto">
              <a:xfrm>
                <a:off x="3828" y="1706"/>
                <a:ext cx="1048" cy="332"/>
                <a:chOff x="3828" y="1706"/>
                <a:chExt cx="1048" cy="332"/>
              </a:xfrm>
            </p:grpSpPr>
            <p:sp>
              <p:nvSpPr>
                <p:cNvPr id="857170" name="Line 82"/>
                <p:cNvSpPr>
                  <a:spLocks noChangeShapeType="1"/>
                </p:cNvSpPr>
                <p:nvPr/>
              </p:nvSpPr>
              <p:spPr bwMode="auto">
                <a:xfrm>
                  <a:off x="3828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71" name="Rectangle 83" descr="羊皮纸"/>
                <p:cNvSpPr>
                  <a:spLocks noChangeArrowheads="1"/>
                </p:cNvSpPr>
                <p:nvPr/>
              </p:nvSpPr>
              <p:spPr bwMode="auto">
                <a:xfrm>
                  <a:off x="401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7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979" y="1706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 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73" name="Group 85"/>
              <p:cNvGrpSpPr>
                <a:grpSpLocks/>
              </p:cNvGrpSpPr>
              <p:nvPr/>
            </p:nvGrpSpPr>
            <p:grpSpPr bwMode="auto">
              <a:xfrm>
                <a:off x="4767" y="1706"/>
                <a:ext cx="928" cy="332"/>
                <a:chOff x="4767" y="1706"/>
                <a:chExt cx="928" cy="332"/>
              </a:xfrm>
            </p:grpSpPr>
            <p:sp>
              <p:nvSpPr>
                <p:cNvPr id="857174" name="Line 86"/>
                <p:cNvSpPr>
                  <a:spLocks noChangeShapeType="1"/>
                </p:cNvSpPr>
                <p:nvPr/>
              </p:nvSpPr>
              <p:spPr bwMode="auto">
                <a:xfrm>
                  <a:off x="4767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75" name="Rectangle 87" descr="羊皮纸"/>
                <p:cNvSpPr>
                  <a:spLocks noChangeArrowheads="1"/>
                </p:cNvSpPr>
                <p:nvPr/>
              </p:nvSpPr>
              <p:spPr bwMode="auto">
                <a:xfrm>
                  <a:off x="494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7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931" y="1706"/>
                  <a:ext cx="693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7177" name="Group 89"/>
              <p:cNvGrpSpPr>
                <a:grpSpLocks/>
              </p:cNvGrpSpPr>
              <p:nvPr/>
            </p:nvGrpSpPr>
            <p:grpSpPr bwMode="auto">
              <a:xfrm>
                <a:off x="1169" y="1071"/>
                <a:ext cx="897" cy="332"/>
                <a:chOff x="1169" y="1071"/>
                <a:chExt cx="897" cy="332"/>
              </a:xfrm>
            </p:grpSpPr>
            <p:sp>
              <p:nvSpPr>
                <p:cNvPr id="857178" name="Rectangle 90" descr="羊皮纸"/>
                <p:cNvSpPr>
                  <a:spLocks noChangeArrowheads="1"/>
                </p:cNvSpPr>
                <p:nvPr/>
              </p:nvSpPr>
              <p:spPr bwMode="auto">
                <a:xfrm>
                  <a:off x="1202" y="1071"/>
                  <a:ext cx="793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7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169" y="1071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1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15 34 47 67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57180" name="Line 92"/>
              <p:cNvSpPr>
                <a:spLocks noChangeShapeType="1"/>
              </p:cNvSpPr>
              <p:nvPr/>
            </p:nvSpPr>
            <p:spPr bwMode="auto">
              <a:xfrm flipH="1">
                <a:off x="434" y="1314"/>
                <a:ext cx="88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81" name="Line 93"/>
              <p:cNvSpPr>
                <a:spLocks noChangeShapeType="1"/>
              </p:cNvSpPr>
              <p:nvPr/>
            </p:nvSpPr>
            <p:spPr bwMode="auto">
              <a:xfrm flipH="1">
                <a:off x="1362" y="1309"/>
                <a:ext cx="143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82" name="Line 94"/>
              <p:cNvSpPr>
                <a:spLocks noChangeShapeType="1"/>
              </p:cNvSpPr>
              <p:nvPr/>
            </p:nvSpPr>
            <p:spPr bwMode="auto">
              <a:xfrm>
                <a:off x="1673" y="1314"/>
                <a:ext cx="642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83" name="Line 95"/>
              <p:cNvSpPr>
                <a:spLocks noChangeShapeType="1"/>
              </p:cNvSpPr>
              <p:nvPr/>
            </p:nvSpPr>
            <p:spPr bwMode="auto">
              <a:xfrm>
                <a:off x="1861" y="1314"/>
                <a:ext cx="139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57184" name="Group 96"/>
              <p:cNvGrpSpPr>
                <a:grpSpLocks/>
              </p:cNvGrpSpPr>
              <p:nvPr/>
            </p:nvGrpSpPr>
            <p:grpSpPr bwMode="auto">
              <a:xfrm>
                <a:off x="4364" y="1094"/>
                <a:ext cx="897" cy="332"/>
                <a:chOff x="4364" y="1094"/>
                <a:chExt cx="897" cy="332"/>
              </a:xfrm>
            </p:grpSpPr>
            <p:sp>
              <p:nvSpPr>
                <p:cNvPr id="857185" name="Rectangle 97" descr="羊皮纸"/>
                <p:cNvSpPr>
                  <a:spLocks noChangeArrowheads="1"/>
                </p:cNvSpPr>
                <p:nvPr/>
              </p:nvSpPr>
              <p:spPr bwMode="auto">
                <a:xfrm>
                  <a:off x="4388" y="1111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18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364" y="1094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78 84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57187" name="Line 99"/>
              <p:cNvSpPr>
                <a:spLocks noChangeShapeType="1"/>
              </p:cNvSpPr>
              <p:nvPr/>
            </p:nvSpPr>
            <p:spPr bwMode="auto">
              <a:xfrm flipH="1">
                <a:off x="4153" y="1314"/>
                <a:ext cx="320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88" name="Line 100"/>
              <p:cNvSpPr>
                <a:spLocks noChangeShapeType="1"/>
              </p:cNvSpPr>
              <p:nvPr/>
            </p:nvSpPr>
            <p:spPr bwMode="auto">
              <a:xfrm>
                <a:off x="4650" y="1314"/>
                <a:ext cx="45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7189" name="Group 101"/>
            <p:cNvGrpSpPr>
              <a:grpSpLocks/>
            </p:cNvGrpSpPr>
            <p:nvPr/>
          </p:nvGrpSpPr>
          <p:grpSpPr bwMode="auto">
            <a:xfrm>
              <a:off x="4124325" y="3384550"/>
              <a:ext cx="1425575" cy="527050"/>
              <a:chOff x="2617" y="445"/>
              <a:chExt cx="898" cy="332"/>
            </a:xfrm>
          </p:grpSpPr>
          <p:sp>
            <p:nvSpPr>
              <p:cNvPr id="857190" name="Rectangle 102" descr="羊皮纸"/>
              <p:cNvSpPr>
                <a:spLocks noChangeArrowheads="1"/>
              </p:cNvSpPr>
              <p:nvPr/>
            </p:nvSpPr>
            <p:spPr bwMode="auto">
              <a:xfrm>
                <a:off x="2653" y="467"/>
                <a:ext cx="755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7191" name="Text Box 103"/>
              <p:cNvSpPr txBox="1">
                <a:spLocks noChangeArrowheads="1"/>
              </p:cNvSpPr>
              <p:nvPr/>
            </p:nvSpPr>
            <p:spPr bwMode="auto">
              <a:xfrm>
                <a:off x="2617" y="445"/>
                <a:ext cx="8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67 84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7192" name="Line 104"/>
            <p:cNvSpPr>
              <a:spLocks noChangeShapeType="1"/>
            </p:cNvSpPr>
            <p:nvPr/>
          </p:nvSpPr>
          <p:spPr bwMode="auto">
            <a:xfrm flipH="1">
              <a:off x="2151063" y="3767138"/>
              <a:ext cx="2195512" cy="60642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7193" name="Line 105"/>
            <p:cNvSpPr>
              <a:spLocks noChangeShapeType="1"/>
            </p:cNvSpPr>
            <p:nvPr/>
          </p:nvSpPr>
          <p:spPr bwMode="auto">
            <a:xfrm>
              <a:off x="4613275" y="3771900"/>
              <a:ext cx="2484438" cy="64293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5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38" grpId="0"/>
      <p:bldP spid="857151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476873" y="6370637"/>
            <a:ext cx="1519808" cy="365125"/>
          </a:xfrm>
        </p:spPr>
        <p:txBody>
          <a:bodyPr/>
          <a:lstStyle/>
          <a:p>
            <a:fld id="{668964FA-2D5F-464E-A2D4-198A1230132A}" type="slidenum">
              <a:rPr lang="en-US" altLang="zh-CN" sz="2000">
                <a:solidFill>
                  <a:srgbClr val="FF0000"/>
                </a:solidFill>
              </a:rPr>
              <a:pPr/>
              <a:t>122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5805488"/>
            <a:ext cx="8229600" cy="720725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</a:t>
            </a:r>
            <a:r>
              <a:rPr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树中删除时的调整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859139" name="Group 3"/>
          <p:cNvGrpSpPr>
            <a:grpSpLocks/>
          </p:cNvGrpSpPr>
          <p:nvPr/>
        </p:nvGrpSpPr>
        <p:grpSpPr bwMode="auto">
          <a:xfrm>
            <a:off x="98425" y="166687"/>
            <a:ext cx="8902700" cy="2974976"/>
            <a:chOff x="62" y="105"/>
            <a:chExt cx="5608" cy="1874"/>
          </a:xfrm>
        </p:grpSpPr>
        <p:sp>
          <p:nvSpPr>
            <p:cNvPr id="859140" name="Text Box 4"/>
            <p:cNvSpPr txBox="1">
              <a:spLocks noChangeArrowheads="1"/>
            </p:cNvSpPr>
            <p:nvPr/>
          </p:nvSpPr>
          <p:spPr bwMode="auto">
            <a:xfrm>
              <a:off x="228" y="105"/>
              <a:ext cx="899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m = 4</a:t>
              </a:r>
              <a:endParaRPr lang="en-US" altLang="zh-CN" sz="2800" b="1">
                <a:solidFill>
                  <a:schemeClr val="tx2"/>
                </a:solidFill>
              </a:endParaRPr>
            </a:p>
          </p:txBody>
        </p:sp>
        <p:grpSp>
          <p:nvGrpSpPr>
            <p:cNvPr id="859141" name="Group 5"/>
            <p:cNvGrpSpPr>
              <a:grpSpLocks/>
            </p:cNvGrpSpPr>
            <p:nvPr/>
          </p:nvGrpSpPr>
          <p:grpSpPr bwMode="auto">
            <a:xfrm>
              <a:off x="62" y="1012"/>
              <a:ext cx="5608" cy="967"/>
              <a:chOff x="87" y="1071"/>
              <a:chExt cx="5608" cy="967"/>
            </a:xfrm>
          </p:grpSpPr>
          <p:grpSp>
            <p:nvGrpSpPr>
              <p:cNvPr id="859142" name="Group 6"/>
              <p:cNvGrpSpPr>
                <a:grpSpLocks/>
              </p:cNvGrpSpPr>
              <p:nvPr/>
            </p:nvGrpSpPr>
            <p:grpSpPr bwMode="auto">
              <a:xfrm>
                <a:off x="87" y="1692"/>
                <a:ext cx="1047" cy="332"/>
                <a:chOff x="87" y="1692"/>
                <a:chExt cx="1047" cy="332"/>
              </a:xfrm>
            </p:grpSpPr>
            <p:sp>
              <p:nvSpPr>
                <p:cNvPr id="859143" name="Line 7"/>
                <p:cNvSpPr>
                  <a:spLocks noChangeShapeType="1"/>
                </p:cNvSpPr>
                <p:nvPr/>
              </p:nvSpPr>
              <p:spPr bwMode="auto">
                <a:xfrm>
                  <a:off x="87" y="1842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44" name="Rectangle 8" descr="羊皮纸"/>
                <p:cNvSpPr>
                  <a:spLocks noChangeArrowheads="1"/>
                </p:cNvSpPr>
                <p:nvPr/>
              </p:nvSpPr>
              <p:spPr bwMode="auto">
                <a:xfrm>
                  <a:off x="270" y="1715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4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7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10 15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46" name="Group 10"/>
              <p:cNvGrpSpPr>
                <a:grpSpLocks/>
              </p:cNvGrpSpPr>
              <p:nvPr/>
            </p:nvGrpSpPr>
            <p:grpSpPr bwMode="auto">
              <a:xfrm>
                <a:off x="1020" y="1692"/>
                <a:ext cx="1021" cy="332"/>
                <a:chOff x="1020" y="1692"/>
                <a:chExt cx="1021" cy="332"/>
              </a:xfrm>
            </p:grpSpPr>
            <p:sp>
              <p:nvSpPr>
                <p:cNvPr id="85914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020" y="1837"/>
                  <a:ext cx="154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48" name="Rectangle 12" descr="羊皮纸"/>
                <p:cNvSpPr>
                  <a:spLocks noChangeArrowheads="1"/>
                </p:cNvSpPr>
                <p:nvPr/>
              </p:nvSpPr>
              <p:spPr bwMode="auto">
                <a:xfrm>
                  <a:off x="1179" y="1710"/>
                  <a:ext cx="816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4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144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18 22 27 34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50" name="Group 14"/>
              <p:cNvGrpSpPr>
                <a:grpSpLocks/>
              </p:cNvGrpSpPr>
              <p:nvPr/>
            </p:nvGrpSpPr>
            <p:grpSpPr bwMode="auto">
              <a:xfrm>
                <a:off x="1995" y="1692"/>
                <a:ext cx="1034" cy="332"/>
                <a:chOff x="1995" y="1692"/>
                <a:chExt cx="1034" cy="332"/>
              </a:xfrm>
            </p:grpSpPr>
            <p:sp>
              <p:nvSpPr>
                <p:cNvPr id="85915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95" y="1837"/>
                  <a:ext cx="151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52" name="Rectangle 16" descr="羊皮纸"/>
                <p:cNvSpPr>
                  <a:spLocks noChangeArrowheads="1"/>
                </p:cNvSpPr>
                <p:nvPr/>
              </p:nvSpPr>
              <p:spPr bwMode="auto">
                <a:xfrm>
                  <a:off x="2152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32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40 44 47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54" name="Group 18"/>
              <p:cNvGrpSpPr>
                <a:grpSpLocks/>
              </p:cNvGrpSpPr>
              <p:nvPr/>
            </p:nvGrpSpPr>
            <p:grpSpPr bwMode="auto">
              <a:xfrm>
                <a:off x="2898" y="1692"/>
                <a:ext cx="1061" cy="332"/>
                <a:chOff x="2898" y="1692"/>
                <a:chExt cx="1061" cy="332"/>
              </a:xfrm>
            </p:grpSpPr>
            <p:sp>
              <p:nvSpPr>
                <p:cNvPr id="859155" name="Line 19"/>
                <p:cNvSpPr>
                  <a:spLocks noChangeShapeType="1"/>
                </p:cNvSpPr>
                <p:nvPr/>
              </p:nvSpPr>
              <p:spPr bwMode="auto">
                <a:xfrm>
                  <a:off x="2898" y="1838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56" name="Rectangle 20" descr="羊皮纸"/>
                <p:cNvSpPr>
                  <a:spLocks noChangeArrowheads="1"/>
                </p:cNvSpPr>
                <p:nvPr/>
              </p:nvSpPr>
              <p:spPr bwMode="auto">
                <a:xfrm>
                  <a:off x="3081" y="1710"/>
                  <a:ext cx="755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5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061" y="1692"/>
                  <a:ext cx="898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58" name="Group 22"/>
              <p:cNvGrpSpPr>
                <a:grpSpLocks/>
              </p:cNvGrpSpPr>
              <p:nvPr/>
            </p:nvGrpSpPr>
            <p:grpSpPr bwMode="auto">
              <a:xfrm>
                <a:off x="3828" y="1706"/>
                <a:ext cx="1048" cy="332"/>
                <a:chOff x="3828" y="1706"/>
                <a:chExt cx="1048" cy="332"/>
              </a:xfrm>
            </p:grpSpPr>
            <p:sp>
              <p:nvSpPr>
                <p:cNvPr id="859159" name="Line 23"/>
                <p:cNvSpPr>
                  <a:spLocks noChangeShapeType="1"/>
                </p:cNvSpPr>
                <p:nvPr/>
              </p:nvSpPr>
              <p:spPr bwMode="auto">
                <a:xfrm>
                  <a:off x="3828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60" name="Rectangle 24" descr="羊皮纸"/>
                <p:cNvSpPr>
                  <a:spLocks noChangeArrowheads="1"/>
                </p:cNvSpPr>
                <p:nvPr/>
              </p:nvSpPr>
              <p:spPr bwMode="auto">
                <a:xfrm>
                  <a:off x="401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79" y="1706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 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62" name="Group 26"/>
              <p:cNvGrpSpPr>
                <a:grpSpLocks/>
              </p:cNvGrpSpPr>
              <p:nvPr/>
            </p:nvGrpSpPr>
            <p:grpSpPr bwMode="auto">
              <a:xfrm>
                <a:off x="4767" y="1706"/>
                <a:ext cx="928" cy="332"/>
                <a:chOff x="4767" y="1706"/>
                <a:chExt cx="928" cy="332"/>
              </a:xfrm>
            </p:grpSpPr>
            <p:sp>
              <p:nvSpPr>
                <p:cNvPr id="859163" name="Line 27"/>
                <p:cNvSpPr>
                  <a:spLocks noChangeShapeType="1"/>
                </p:cNvSpPr>
                <p:nvPr/>
              </p:nvSpPr>
              <p:spPr bwMode="auto">
                <a:xfrm>
                  <a:off x="4767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64" name="Rectangle 28" descr="羊皮纸"/>
                <p:cNvSpPr>
                  <a:spLocks noChangeArrowheads="1"/>
                </p:cNvSpPr>
                <p:nvPr/>
              </p:nvSpPr>
              <p:spPr bwMode="auto">
                <a:xfrm>
                  <a:off x="494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931" y="1706"/>
                  <a:ext cx="693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66" name="Group 30"/>
              <p:cNvGrpSpPr>
                <a:grpSpLocks/>
              </p:cNvGrpSpPr>
              <p:nvPr/>
            </p:nvGrpSpPr>
            <p:grpSpPr bwMode="auto">
              <a:xfrm>
                <a:off x="1169" y="1071"/>
                <a:ext cx="897" cy="332"/>
                <a:chOff x="1169" y="1071"/>
                <a:chExt cx="897" cy="332"/>
              </a:xfrm>
            </p:grpSpPr>
            <p:sp>
              <p:nvSpPr>
                <p:cNvPr id="859167" name="Rectangle 31" descr="羊皮纸"/>
                <p:cNvSpPr>
                  <a:spLocks noChangeArrowheads="1"/>
                </p:cNvSpPr>
                <p:nvPr/>
              </p:nvSpPr>
              <p:spPr bwMode="auto">
                <a:xfrm>
                  <a:off x="1202" y="1071"/>
                  <a:ext cx="793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69" y="1071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1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15 34 47 67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59169" name="Line 33"/>
              <p:cNvSpPr>
                <a:spLocks noChangeShapeType="1"/>
              </p:cNvSpPr>
              <p:nvPr/>
            </p:nvSpPr>
            <p:spPr bwMode="auto">
              <a:xfrm flipH="1">
                <a:off x="434" y="1314"/>
                <a:ext cx="88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170" name="Line 34"/>
              <p:cNvSpPr>
                <a:spLocks noChangeShapeType="1"/>
              </p:cNvSpPr>
              <p:nvPr/>
            </p:nvSpPr>
            <p:spPr bwMode="auto">
              <a:xfrm flipH="1">
                <a:off x="1362" y="1309"/>
                <a:ext cx="143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171" name="Line 35"/>
              <p:cNvSpPr>
                <a:spLocks noChangeShapeType="1"/>
              </p:cNvSpPr>
              <p:nvPr/>
            </p:nvSpPr>
            <p:spPr bwMode="auto">
              <a:xfrm>
                <a:off x="1673" y="1314"/>
                <a:ext cx="642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172" name="Line 36"/>
              <p:cNvSpPr>
                <a:spLocks noChangeShapeType="1"/>
              </p:cNvSpPr>
              <p:nvPr/>
            </p:nvSpPr>
            <p:spPr bwMode="auto">
              <a:xfrm>
                <a:off x="1861" y="1314"/>
                <a:ext cx="139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59173" name="Group 37"/>
              <p:cNvGrpSpPr>
                <a:grpSpLocks/>
              </p:cNvGrpSpPr>
              <p:nvPr/>
            </p:nvGrpSpPr>
            <p:grpSpPr bwMode="auto">
              <a:xfrm>
                <a:off x="4364" y="1094"/>
                <a:ext cx="897" cy="332"/>
                <a:chOff x="4364" y="1094"/>
                <a:chExt cx="897" cy="332"/>
              </a:xfrm>
            </p:grpSpPr>
            <p:sp>
              <p:nvSpPr>
                <p:cNvPr id="859174" name="Rectangle 38" descr="羊皮纸"/>
                <p:cNvSpPr>
                  <a:spLocks noChangeArrowheads="1"/>
                </p:cNvSpPr>
                <p:nvPr/>
              </p:nvSpPr>
              <p:spPr bwMode="auto">
                <a:xfrm>
                  <a:off x="4388" y="1111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7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64" y="1094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78 84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59176" name="Line 40"/>
              <p:cNvSpPr>
                <a:spLocks noChangeShapeType="1"/>
              </p:cNvSpPr>
              <p:nvPr/>
            </p:nvSpPr>
            <p:spPr bwMode="auto">
              <a:xfrm flipH="1">
                <a:off x="4153" y="1314"/>
                <a:ext cx="320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177" name="Line 41"/>
              <p:cNvSpPr>
                <a:spLocks noChangeShapeType="1"/>
              </p:cNvSpPr>
              <p:nvPr/>
            </p:nvSpPr>
            <p:spPr bwMode="auto">
              <a:xfrm>
                <a:off x="4650" y="1314"/>
                <a:ext cx="45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9178" name="Group 42"/>
            <p:cNvGrpSpPr>
              <a:grpSpLocks/>
            </p:cNvGrpSpPr>
            <p:nvPr/>
          </p:nvGrpSpPr>
          <p:grpSpPr bwMode="auto">
            <a:xfrm>
              <a:off x="2592" y="386"/>
              <a:ext cx="898" cy="332"/>
              <a:chOff x="2617" y="445"/>
              <a:chExt cx="898" cy="332"/>
            </a:xfrm>
          </p:grpSpPr>
          <p:sp>
            <p:nvSpPr>
              <p:cNvPr id="859179" name="Rectangle 43" descr="羊皮纸"/>
              <p:cNvSpPr>
                <a:spLocks noChangeArrowheads="1"/>
              </p:cNvSpPr>
              <p:nvPr/>
            </p:nvSpPr>
            <p:spPr bwMode="auto">
              <a:xfrm>
                <a:off x="2653" y="467"/>
                <a:ext cx="755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180" name="Text Box 44"/>
              <p:cNvSpPr txBox="1">
                <a:spLocks noChangeArrowheads="1"/>
              </p:cNvSpPr>
              <p:nvPr/>
            </p:nvSpPr>
            <p:spPr bwMode="auto">
              <a:xfrm>
                <a:off x="2617" y="445"/>
                <a:ext cx="8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67 84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9181" name="Line 45"/>
            <p:cNvSpPr>
              <a:spLocks noChangeShapeType="1"/>
            </p:cNvSpPr>
            <p:nvPr/>
          </p:nvSpPr>
          <p:spPr bwMode="auto">
            <a:xfrm flipH="1">
              <a:off x="1349" y="627"/>
              <a:ext cx="1383" cy="38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82" name="Line 46"/>
            <p:cNvSpPr>
              <a:spLocks noChangeShapeType="1"/>
            </p:cNvSpPr>
            <p:nvPr/>
          </p:nvSpPr>
          <p:spPr bwMode="auto">
            <a:xfrm>
              <a:off x="2900" y="630"/>
              <a:ext cx="1565" cy="40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9183" name="Text Box 47"/>
          <p:cNvSpPr txBox="1">
            <a:spLocks noChangeArrowheads="1"/>
          </p:cNvSpPr>
          <p:nvPr/>
        </p:nvSpPr>
        <p:spPr bwMode="auto">
          <a:xfrm>
            <a:off x="696913" y="2708275"/>
            <a:ext cx="5984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59184" name="Text Box 48"/>
          <p:cNvSpPr txBox="1">
            <a:spLocks noChangeArrowheads="1"/>
          </p:cNvSpPr>
          <p:nvPr/>
        </p:nvSpPr>
        <p:spPr bwMode="auto">
          <a:xfrm>
            <a:off x="287338" y="3270250"/>
            <a:ext cx="30210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删除关键码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调整</a:t>
            </a:r>
          </a:p>
          <a:p>
            <a:pPr algn="just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上层索引改变</a:t>
            </a:r>
          </a:p>
        </p:txBody>
      </p:sp>
      <p:grpSp>
        <p:nvGrpSpPr>
          <p:cNvPr id="859227" name="Group 91"/>
          <p:cNvGrpSpPr>
            <a:grpSpLocks/>
          </p:cNvGrpSpPr>
          <p:nvPr/>
        </p:nvGrpSpPr>
        <p:grpSpPr bwMode="auto">
          <a:xfrm>
            <a:off x="107950" y="3384550"/>
            <a:ext cx="8902700" cy="2528888"/>
            <a:chOff x="68" y="2132"/>
            <a:chExt cx="5608" cy="1593"/>
          </a:xfrm>
        </p:grpSpPr>
        <p:grpSp>
          <p:nvGrpSpPr>
            <p:cNvPr id="859185" name="Group 49"/>
            <p:cNvGrpSpPr>
              <a:grpSpLocks/>
            </p:cNvGrpSpPr>
            <p:nvPr/>
          </p:nvGrpSpPr>
          <p:grpSpPr bwMode="auto">
            <a:xfrm>
              <a:off x="68" y="2758"/>
              <a:ext cx="5608" cy="967"/>
              <a:chOff x="87" y="1071"/>
              <a:chExt cx="5608" cy="967"/>
            </a:xfrm>
          </p:grpSpPr>
          <p:grpSp>
            <p:nvGrpSpPr>
              <p:cNvPr id="859186" name="Group 50"/>
              <p:cNvGrpSpPr>
                <a:grpSpLocks/>
              </p:cNvGrpSpPr>
              <p:nvPr/>
            </p:nvGrpSpPr>
            <p:grpSpPr bwMode="auto">
              <a:xfrm>
                <a:off x="87" y="1692"/>
                <a:ext cx="1047" cy="332"/>
                <a:chOff x="87" y="1692"/>
                <a:chExt cx="1047" cy="332"/>
              </a:xfrm>
            </p:grpSpPr>
            <p:sp>
              <p:nvSpPr>
                <p:cNvPr id="859187" name="Line 51"/>
                <p:cNvSpPr>
                  <a:spLocks noChangeShapeType="1"/>
                </p:cNvSpPr>
                <p:nvPr/>
              </p:nvSpPr>
              <p:spPr bwMode="auto">
                <a:xfrm>
                  <a:off x="87" y="1842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88" name="Rectangle 52" descr="羊皮纸"/>
                <p:cNvSpPr>
                  <a:spLocks noChangeArrowheads="1"/>
                </p:cNvSpPr>
                <p:nvPr/>
              </p:nvSpPr>
              <p:spPr bwMode="auto">
                <a:xfrm>
                  <a:off x="270" y="1715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8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37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</a:t>
                  </a:r>
                  <a:r>
                    <a:rPr lang="en-US" altLang="zh-CN" sz="2200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</a:t>
                  </a:r>
                  <a:r>
                    <a:rPr lang="en-US" altLang="zh-CN" sz="2200" b="1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 </a:t>
                  </a:r>
                  <a:endParaRPr lang="en-US" altLang="zh-CN" sz="2200" b="1" dirty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90" name="Group 54"/>
              <p:cNvGrpSpPr>
                <a:grpSpLocks/>
              </p:cNvGrpSpPr>
              <p:nvPr/>
            </p:nvGrpSpPr>
            <p:grpSpPr bwMode="auto">
              <a:xfrm>
                <a:off x="1020" y="1692"/>
                <a:ext cx="1021" cy="332"/>
                <a:chOff x="1020" y="1692"/>
                <a:chExt cx="1021" cy="332"/>
              </a:xfrm>
            </p:grpSpPr>
            <p:sp>
              <p:nvSpPr>
                <p:cNvPr id="85919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020" y="1837"/>
                  <a:ext cx="154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92" name="Rectangle 56" descr="羊皮纸"/>
                <p:cNvSpPr>
                  <a:spLocks noChangeArrowheads="1"/>
                </p:cNvSpPr>
                <p:nvPr/>
              </p:nvSpPr>
              <p:spPr bwMode="auto">
                <a:xfrm>
                  <a:off x="1179" y="1710"/>
                  <a:ext cx="816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9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144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 22 27 34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94" name="Group 58"/>
              <p:cNvGrpSpPr>
                <a:grpSpLocks/>
              </p:cNvGrpSpPr>
              <p:nvPr/>
            </p:nvGrpSpPr>
            <p:grpSpPr bwMode="auto">
              <a:xfrm>
                <a:off x="1995" y="1692"/>
                <a:ext cx="1034" cy="332"/>
                <a:chOff x="1995" y="1692"/>
                <a:chExt cx="1034" cy="332"/>
              </a:xfrm>
            </p:grpSpPr>
            <p:sp>
              <p:nvSpPr>
                <p:cNvPr id="85919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995" y="1837"/>
                  <a:ext cx="151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96" name="Rectangle 60" descr="羊皮纸"/>
                <p:cNvSpPr>
                  <a:spLocks noChangeArrowheads="1"/>
                </p:cNvSpPr>
                <p:nvPr/>
              </p:nvSpPr>
              <p:spPr bwMode="auto">
                <a:xfrm>
                  <a:off x="2152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19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132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40 44 47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198" name="Group 62"/>
              <p:cNvGrpSpPr>
                <a:grpSpLocks/>
              </p:cNvGrpSpPr>
              <p:nvPr/>
            </p:nvGrpSpPr>
            <p:grpSpPr bwMode="auto">
              <a:xfrm>
                <a:off x="2898" y="1692"/>
                <a:ext cx="1061" cy="332"/>
                <a:chOff x="2898" y="1692"/>
                <a:chExt cx="1061" cy="332"/>
              </a:xfrm>
            </p:grpSpPr>
            <p:sp>
              <p:nvSpPr>
                <p:cNvPr id="859199" name="Line 63"/>
                <p:cNvSpPr>
                  <a:spLocks noChangeShapeType="1"/>
                </p:cNvSpPr>
                <p:nvPr/>
              </p:nvSpPr>
              <p:spPr bwMode="auto">
                <a:xfrm>
                  <a:off x="2898" y="1838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00" name="Rectangle 64" descr="羊皮纸"/>
                <p:cNvSpPr>
                  <a:spLocks noChangeArrowheads="1"/>
                </p:cNvSpPr>
                <p:nvPr/>
              </p:nvSpPr>
              <p:spPr bwMode="auto">
                <a:xfrm>
                  <a:off x="3081" y="1710"/>
                  <a:ext cx="755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0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061" y="1692"/>
                  <a:ext cx="898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202" name="Group 66"/>
              <p:cNvGrpSpPr>
                <a:grpSpLocks/>
              </p:cNvGrpSpPr>
              <p:nvPr/>
            </p:nvGrpSpPr>
            <p:grpSpPr bwMode="auto">
              <a:xfrm>
                <a:off x="3828" y="1706"/>
                <a:ext cx="1048" cy="332"/>
                <a:chOff x="3828" y="1706"/>
                <a:chExt cx="1048" cy="332"/>
              </a:xfrm>
            </p:grpSpPr>
            <p:sp>
              <p:nvSpPr>
                <p:cNvPr id="859203" name="Line 67"/>
                <p:cNvSpPr>
                  <a:spLocks noChangeShapeType="1"/>
                </p:cNvSpPr>
                <p:nvPr/>
              </p:nvSpPr>
              <p:spPr bwMode="auto">
                <a:xfrm>
                  <a:off x="3828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04" name="Rectangle 68" descr="羊皮纸"/>
                <p:cNvSpPr>
                  <a:spLocks noChangeArrowheads="1"/>
                </p:cNvSpPr>
                <p:nvPr/>
              </p:nvSpPr>
              <p:spPr bwMode="auto">
                <a:xfrm>
                  <a:off x="401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0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979" y="1706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 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206" name="Group 70"/>
              <p:cNvGrpSpPr>
                <a:grpSpLocks/>
              </p:cNvGrpSpPr>
              <p:nvPr/>
            </p:nvGrpSpPr>
            <p:grpSpPr bwMode="auto">
              <a:xfrm>
                <a:off x="4767" y="1706"/>
                <a:ext cx="928" cy="332"/>
                <a:chOff x="4767" y="1706"/>
                <a:chExt cx="928" cy="332"/>
              </a:xfrm>
            </p:grpSpPr>
            <p:sp>
              <p:nvSpPr>
                <p:cNvPr id="859207" name="Line 71"/>
                <p:cNvSpPr>
                  <a:spLocks noChangeShapeType="1"/>
                </p:cNvSpPr>
                <p:nvPr/>
              </p:nvSpPr>
              <p:spPr bwMode="auto">
                <a:xfrm>
                  <a:off x="4767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08" name="Rectangle 72" descr="羊皮纸"/>
                <p:cNvSpPr>
                  <a:spLocks noChangeArrowheads="1"/>
                </p:cNvSpPr>
                <p:nvPr/>
              </p:nvSpPr>
              <p:spPr bwMode="auto">
                <a:xfrm>
                  <a:off x="494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0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931" y="1706"/>
                  <a:ext cx="693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59210" name="Group 74"/>
              <p:cNvGrpSpPr>
                <a:grpSpLocks/>
              </p:cNvGrpSpPr>
              <p:nvPr/>
            </p:nvGrpSpPr>
            <p:grpSpPr bwMode="auto">
              <a:xfrm>
                <a:off x="1169" y="1071"/>
                <a:ext cx="897" cy="332"/>
                <a:chOff x="1169" y="1071"/>
                <a:chExt cx="897" cy="332"/>
              </a:xfrm>
            </p:grpSpPr>
            <p:sp>
              <p:nvSpPr>
                <p:cNvPr id="859211" name="Rectangle 75" descr="羊皮纸"/>
                <p:cNvSpPr>
                  <a:spLocks noChangeArrowheads="1"/>
                </p:cNvSpPr>
                <p:nvPr/>
              </p:nvSpPr>
              <p:spPr bwMode="auto">
                <a:xfrm>
                  <a:off x="1202" y="1071"/>
                  <a:ext cx="793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1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69" y="1071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100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</a:t>
                  </a:r>
                  <a:r>
                    <a:rPr lang="en-US" altLang="zh-CN" sz="2100" b="1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 34 47 67</a:t>
                  </a:r>
                  <a:r>
                    <a:rPr lang="en-US" altLang="zh-CN" sz="900" dirty="0">
                      <a:ea typeface="宋体" panose="02010600030101010101" pitchFamily="2" charset="-122"/>
                    </a:rPr>
                    <a:t> </a:t>
                  </a:r>
                  <a:endParaRPr lang="en-US" altLang="zh-CN" dirty="0"/>
                </a:p>
              </p:txBody>
            </p:sp>
          </p:grpSp>
          <p:sp>
            <p:nvSpPr>
              <p:cNvPr id="859213" name="Line 77"/>
              <p:cNvSpPr>
                <a:spLocks noChangeShapeType="1"/>
              </p:cNvSpPr>
              <p:nvPr/>
            </p:nvSpPr>
            <p:spPr bwMode="auto">
              <a:xfrm flipH="1">
                <a:off x="434" y="1314"/>
                <a:ext cx="88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214" name="Line 78"/>
              <p:cNvSpPr>
                <a:spLocks noChangeShapeType="1"/>
              </p:cNvSpPr>
              <p:nvPr/>
            </p:nvSpPr>
            <p:spPr bwMode="auto">
              <a:xfrm flipH="1">
                <a:off x="1362" y="1309"/>
                <a:ext cx="143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215" name="Line 79"/>
              <p:cNvSpPr>
                <a:spLocks noChangeShapeType="1"/>
              </p:cNvSpPr>
              <p:nvPr/>
            </p:nvSpPr>
            <p:spPr bwMode="auto">
              <a:xfrm>
                <a:off x="1673" y="1314"/>
                <a:ext cx="642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216" name="Line 80"/>
              <p:cNvSpPr>
                <a:spLocks noChangeShapeType="1"/>
              </p:cNvSpPr>
              <p:nvPr/>
            </p:nvSpPr>
            <p:spPr bwMode="auto">
              <a:xfrm>
                <a:off x="1861" y="1314"/>
                <a:ext cx="139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59217" name="Group 81"/>
              <p:cNvGrpSpPr>
                <a:grpSpLocks/>
              </p:cNvGrpSpPr>
              <p:nvPr/>
            </p:nvGrpSpPr>
            <p:grpSpPr bwMode="auto">
              <a:xfrm>
                <a:off x="4364" y="1094"/>
                <a:ext cx="897" cy="332"/>
                <a:chOff x="4364" y="1094"/>
                <a:chExt cx="897" cy="332"/>
              </a:xfrm>
            </p:grpSpPr>
            <p:sp>
              <p:nvSpPr>
                <p:cNvPr id="859218" name="Rectangle 82" descr="羊皮纸"/>
                <p:cNvSpPr>
                  <a:spLocks noChangeArrowheads="1"/>
                </p:cNvSpPr>
                <p:nvPr/>
              </p:nvSpPr>
              <p:spPr bwMode="auto">
                <a:xfrm>
                  <a:off x="4388" y="1111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21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64" y="1094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78 84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59220" name="Line 84"/>
              <p:cNvSpPr>
                <a:spLocks noChangeShapeType="1"/>
              </p:cNvSpPr>
              <p:nvPr/>
            </p:nvSpPr>
            <p:spPr bwMode="auto">
              <a:xfrm flipH="1">
                <a:off x="4153" y="1314"/>
                <a:ext cx="320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221" name="Line 85"/>
              <p:cNvSpPr>
                <a:spLocks noChangeShapeType="1"/>
              </p:cNvSpPr>
              <p:nvPr/>
            </p:nvSpPr>
            <p:spPr bwMode="auto">
              <a:xfrm>
                <a:off x="4650" y="1314"/>
                <a:ext cx="45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9222" name="Group 86"/>
            <p:cNvGrpSpPr>
              <a:grpSpLocks/>
            </p:cNvGrpSpPr>
            <p:nvPr/>
          </p:nvGrpSpPr>
          <p:grpSpPr bwMode="auto">
            <a:xfrm>
              <a:off x="2598" y="2132"/>
              <a:ext cx="898" cy="332"/>
              <a:chOff x="2617" y="445"/>
              <a:chExt cx="898" cy="332"/>
            </a:xfrm>
          </p:grpSpPr>
          <p:sp>
            <p:nvSpPr>
              <p:cNvPr id="859223" name="Rectangle 87" descr="羊皮纸"/>
              <p:cNvSpPr>
                <a:spLocks noChangeArrowheads="1"/>
              </p:cNvSpPr>
              <p:nvPr/>
            </p:nvSpPr>
            <p:spPr bwMode="auto">
              <a:xfrm>
                <a:off x="2653" y="467"/>
                <a:ext cx="755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9224" name="Text Box 88"/>
              <p:cNvSpPr txBox="1">
                <a:spLocks noChangeArrowheads="1"/>
              </p:cNvSpPr>
              <p:nvPr/>
            </p:nvSpPr>
            <p:spPr bwMode="auto">
              <a:xfrm>
                <a:off x="2617" y="445"/>
                <a:ext cx="8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67 84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59225" name="Line 89"/>
            <p:cNvSpPr>
              <a:spLocks noChangeShapeType="1"/>
            </p:cNvSpPr>
            <p:nvPr/>
          </p:nvSpPr>
          <p:spPr bwMode="auto">
            <a:xfrm flipH="1">
              <a:off x="1355" y="2373"/>
              <a:ext cx="1383" cy="38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226" name="Line 90"/>
            <p:cNvSpPr>
              <a:spLocks noChangeShapeType="1"/>
            </p:cNvSpPr>
            <p:nvPr/>
          </p:nvSpPr>
          <p:spPr bwMode="auto">
            <a:xfrm>
              <a:off x="2906" y="2376"/>
              <a:ext cx="1565" cy="40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6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83" grpId="0"/>
      <p:bldP spid="85918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6269037"/>
            <a:ext cx="1375792" cy="365125"/>
          </a:xfrm>
        </p:spPr>
        <p:txBody>
          <a:bodyPr/>
          <a:lstStyle/>
          <a:p>
            <a:fld id="{09AFD915-444E-4718-AC98-9100BBC0356A}" type="slidenum">
              <a:rPr lang="en-US" altLang="zh-CN" sz="2000">
                <a:solidFill>
                  <a:srgbClr val="FF0000"/>
                </a:solidFill>
              </a:rPr>
              <a:pPr/>
              <a:t>123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92150"/>
            <a:ext cx="6984776" cy="575945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如果右兄弟结点的关键码数已达到下限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m/2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，没有多余的关键码可以移入被删关键码所在的结点，必须进行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结点的合并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。将右兄弟结点中的所有（关键码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指针）索引项移入被删关键码所在结点，再将右兄弟结点删去。</a:t>
            </a:r>
          </a:p>
          <a:p>
            <a:pPr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这种结点合并将导致双亲结点中“分界关键码”的减少，有可能减到非叶结点中关键码个数的下限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m/2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以下。这样将引起双亲结点的调整或合并。</a:t>
            </a:r>
          </a:p>
          <a:p>
            <a:pPr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如果根结点的最后两个子女结点合并，树的层数就会减少一层。  </a:t>
            </a:r>
          </a:p>
        </p:txBody>
      </p:sp>
    </p:spTree>
    <p:extLst>
      <p:ext uri="{BB962C8B-B14F-4D97-AF65-F5344CB8AC3E}">
        <p14:creationId xmlns:p14="http://schemas.microsoft.com/office/powerpoint/2010/main" val="42855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00964" y="6318250"/>
            <a:ext cx="1015752" cy="365125"/>
          </a:xfrm>
        </p:spPr>
        <p:txBody>
          <a:bodyPr/>
          <a:lstStyle/>
          <a:p>
            <a:fld id="{15FFE7D2-C8D9-4114-9B95-68F79A70E790}" type="slidenum">
              <a:rPr lang="en-US" altLang="zh-CN" sz="2000">
                <a:solidFill>
                  <a:srgbClr val="FF0000"/>
                </a:solidFill>
              </a:rPr>
              <a:pPr/>
              <a:t>124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396875" y="3357563"/>
            <a:ext cx="24114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600" b="1" dirty="0"/>
              <a:t>删除关键码</a:t>
            </a:r>
            <a:r>
              <a:rPr lang="en-US" altLang="zh-CN" sz="2600" b="1" dirty="0"/>
              <a:t>74, 78, </a:t>
            </a:r>
            <a:r>
              <a:rPr lang="zh-CN" altLang="en-US" sz="2600" b="1" dirty="0"/>
              <a:t>结点合并</a:t>
            </a:r>
          </a:p>
        </p:txBody>
      </p:sp>
      <p:grpSp>
        <p:nvGrpSpPr>
          <p:cNvPr id="860284" name="Group 124"/>
          <p:cNvGrpSpPr>
            <a:grpSpLocks/>
          </p:cNvGrpSpPr>
          <p:nvPr/>
        </p:nvGrpSpPr>
        <p:grpSpPr bwMode="auto">
          <a:xfrm>
            <a:off x="98425" y="620713"/>
            <a:ext cx="8902700" cy="2528887"/>
            <a:chOff x="68" y="2132"/>
            <a:chExt cx="5608" cy="1593"/>
          </a:xfrm>
        </p:grpSpPr>
        <p:grpSp>
          <p:nvGrpSpPr>
            <p:cNvPr id="860285" name="Group 125"/>
            <p:cNvGrpSpPr>
              <a:grpSpLocks/>
            </p:cNvGrpSpPr>
            <p:nvPr/>
          </p:nvGrpSpPr>
          <p:grpSpPr bwMode="auto">
            <a:xfrm>
              <a:off x="68" y="2758"/>
              <a:ext cx="5608" cy="967"/>
              <a:chOff x="87" y="1071"/>
              <a:chExt cx="5608" cy="967"/>
            </a:xfrm>
          </p:grpSpPr>
          <p:grpSp>
            <p:nvGrpSpPr>
              <p:cNvPr id="860286" name="Group 126"/>
              <p:cNvGrpSpPr>
                <a:grpSpLocks/>
              </p:cNvGrpSpPr>
              <p:nvPr/>
            </p:nvGrpSpPr>
            <p:grpSpPr bwMode="auto">
              <a:xfrm>
                <a:off x="87" y="1692"/>
                <a:ext cx="1047" cy="332"/>
                <a:chOff x="87" y="1692"/>
                <a:chExt cx="1047" cy="332"/>
              </a:xfrm>
            </p:grpSpPr>
            <p:sp>
              <p:nvSpPr>
                <p:cNvPr id="860287" name="Line 127"/>
                <p:cNvSpPr>
                  <a:spLocks noChangeShapeType="1"/>
                </p:cNvSpPr>
                <p:nvPr/>
              </p:nvSpPr>
              <p:spPr bwMode="auto">
                <a:xfrm>
                  <a:off x="87" y="1842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288" name="Rectangle 128" descr="羊皮纸"/>
                <p:cNvSpPr>
                  <a:spLocks noChangeArrowheads="1"/>
                </p:cNvSpPr>
                <p:nvPr/>
              </p:nvSpPr>
              <p:spPr bwMode="auto">
                <a:xfrm>
                  <a:off x="270" y="1715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28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37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</a:t>
                  </a:r>
                  <a:r>
                    <a:rPr lang="en-US" altLang="zh-CN" sz="2200" b="1">
                      <a:solidFill>
                        <a:schemeClr val="tx2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</a:t>
                  </a:r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60290" name="Group 130"/>
              <p:cNvGrpSpPr>
                <a:grpSpLocks/>
              </p:cNvGrpSpPr>
              <p:nvPr/>
            </p:nvGrpSpPr>
            <p:grpSpPr bwMode="auto">
              <a:xfrm>
                <a:off x="1020" y="1692"/>
                <a:ext cx="1021" cy="332"/>
                <a:chOff x="1020" y="1692"/>
                <a:chExt cx="1021" cy="332"/>
              </a:xfrm>
            </p:grpSpPr>
            <p:sp>
              <p:nvSpPr>
                <p:cNvPr id="860291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020" y="1837"/>
                  <a:ext cx="154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292" name="Rectangle 132" descr="羊皮纸"/>
                <p:cNvSpPr>
                  <a:spLocks noChangeArrowheads="1"/>
                </p:cNvSpPr>
                <p:nvPr/>
              </p:nvSpPr>
              <p:spPr bwMode="auto">
                <a:xfrm>
                  <a:off x="1179" y="1710"/>
                  <a:ext cx="816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293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144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 22 27 34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60294" name="Group 134"/>
              <p:cNvGrpSpPr>
                <a:grpSpLocks/>
              </p:cNvGrpSpPr>
              <p:nvPr/>
            </p:nvGrpSpPr>
            <p:grpSpPr bwMode="auto">
              <a:xfrm>
                <a:off x="1995" y="1692"/>
                <a:ext cx="1034" cy="332"/>
                <a:chOff x="1995" y="1692"/>
                <a:chExt cx="1034" cy="332"/>
              </a:xfrm>
            </p:grpSpPr>
            <p:sp>
              <p:nvSpPr>
                <p:cNvPr id="86029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1995" y="1837"/>
                  <a:ext cx="151" cy="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296" name="Rectangle 136" descr="羊皮纸"/>
                <p:cNvSpPr>
                  <a:spLocks noChangeArrowheads="1"/>
                </p:cNvSpPr>
                <p:nvPr/>
              </p:nvSpPr>
              <p:spPr bwMode="auto">
                <a:xfrm>
                  <a:off x="2152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297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32" y="1692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40 44 47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60298" name="Group 138"/>
              <p:cNvGrpSpPr>
                <a:grpSpLocks/>
              </p:cNvGrpSpPr>
              <p:nvPr/>
            </p:nvGrpSpPr>
            <p:grpSpPr bwMode="auto">
              <a:xfrm>
                <a:off x="2898" y="1692"/>
                <a:ext cx="1061" cy="332"/>
                <a:chOff x="2898" y="1692"/>
                <a:chExt cx="1061" cy="332"/>
              </a:xfrm>
            </p:grpSpPr>
            <p:sp>
              <p:nvSpPr>
                <p:cNvPr id="860299" name="Line 139"/>
                <p:cNvSpPr>
                  <a:spLocks noChangeShapeType="1"/>
                </p:cNvSpPr>
                <p:nvPr/>
              </p:nvSpPr>
              <p:spPr bwMode="auto">
                <a:xfrm>
                  <a:off x="2898" y="1838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00" name="Rectangle 140" descr="羊皮纸"/>
                <p:cNvSpPr>
                  <a:spLocks noChangeArrowheads="1"/>
                </p:cNvSpPr>
                <p:nvPr/>
              </p:nvSpPr>
              <p:spPr bwMode="auto">
                <a:xfrm>
                  <a:off x="3081" y="1710"/>
                  <a:ext cx="755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01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061" y="1692"/>
                  <a:ext cx="898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60302" name="Group 142"/>
              <p:cNvGrpSpPr>
                <a:grpSpLocks/>
              </p:cNvGrpSpPr>
              <p:nvPr/>
            </p:nvGrpSpPr>
            <p:grpSpPr bwMode="auto">
              <a:xfrm>
                <a:off x="3828" y="1706"/>
                <a:ext cx="1048" cy="332"/>
                <a:chOff x="3828" y="1706"/>
                <a:chExt cx="1048" cy="332"/>
              </a:xfrm>
            </p:grpSpPr>
            <p:sp>
              <p:nvSpPr>
                <p:cNvPr id="860303" name="Line 143"/>
                <p:cNvSpPr>
                  <a:spLocks noChangeShapeType="1"/>
                </p:cNvSpPr>
                <p:nvPr/>
              </p:nvSpPr>
              <p:spPr bwMode="auto">
                <a:xfrm>
                  <a:off x="3828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04" name="Rectangle 144" descr="羊皮纸"/>
                <p:cNvSpPr>
                  <a:spLocks noChangeArrowheads="1"/>
                </p:cNvSpPr>
                <p:nvPr/>
              </p:nvSpPr>
              <p:spPr bwMode="auto">
                <a:xfrm>
                  <a:off x="401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0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979" y="1706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 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60306" name="Group 146"/>
              <p:cNvGrpSpPr>
                <a:grpSpLocks/>
              </p:cNvGrpSpPr>
              <p:nvPr/>
            </p:nvGrpSpPr>
            <p:grpSpPr bwMode="auto">
              <a:xfrm>
                <a:off x="4767" y="1706"/>
                <a:ext cx="928" cy="332"/>
                <a:chOff x="4767" y="1706"/>
                <a:chExt cx="928" cy="332"/>
              </a:xfrm>
            </p:grpSpPr>
            <p:sp>
              <p:nvSpPr>
                <p:cNvPr id="860307" name="Line 147"/>
                <p:cNvSpPr>
                  <a:spLocks noChangeShapeType="1"/>
                </p:cNvSpPr>
                <p:nvPr/>
              </p:nvSpPr>
              <p:spPr bwMode="auto">
                <a:xfrm>
                  <a:off x="4767" y="1837"/>
                  <a:ext cx="177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08" name="Rectangle 148" descr="羊皮纸"/>
                <p:cNvSpPr>
                  <a:spLocks noChangeArrowheads="1"/>
                </p:cNvSpPr>
                <p:nvPr/>
              </p:nvSpPr>
              <p:spPr bwMode="auto">
                <a:xfrm>
                  <a:off x="4941" y="1710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0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931" y="1706"/>
                  <a:ext cx="693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 </a:t>
                  </a:r>
                  <a:endParaRPr lang="en-US" altLang="zh-CN" sz="2200" b="1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860310" name="Group 150"/>
              <p:cNvGrpSpPr>
                <a:grpSpLocks/>
              </p:cNvGrpSpPr>
              <p:nvPr/>
            </p:nvGrpSpPr>
            <p:grpSpPr bwMode="auto">
              <a:xfrm>
                <a:off x="1169" y="1071"/>
                <a:ext cx="897" cy="332"/>
                <a:chOff x="1169" y="1071"/>
                <a:chExt cx="897" cy="332"/>
              </a:xfrm>
            </p:grpSpPr>
            <p:sp>
              <p:nvSpPr>
                <p:cNvPr id="860311" name="Rectangle 151" descr="羊皮纸"/>
                <p:cNvSpPr>
                  <a:spLocks noChangeArrowheads="1"/>
                </p:cNvSpPr>
                <p:nvPr/>
              </p:nvSpPr>
              <p:spPr bwMode="auto">
                <a:xfrm>
                  <a:off x="1202" y="1071"/>
                  <a:ext cx="793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1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169" y="1071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100" b="1">
                      <a:solidFill>
                        <a:schemeClr val="tx2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</a:t>
                  </a:r>
                  <a:r>
                    <a:rPr lang="en-US" altLang="zh-CN" sz="21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 34 47 67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60313" name="Line 153"/>
              <p:cNvSpPr>
                <a:spLocks noChangeShapeType="1"/>
              </p:cNvSpPr>
              <p:nvPr/>
            </p:nvSpPr>
            <p:spPr bwMode="auto">
              <a:xfrm flipH="1">
                <a:off x="434" y="1314"/>
                <a:ext cx="88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14" name="Line 154"/>
              <p:cNvSpPr>
                <a:spLocks noChangeShapeType="1"/>
              </p:cNvSpPr>
              <p:nvPr/>
            </p:nvSpPr>
            <p:spPr bwMode="auto">
              <a:xfrm flipH="1">
                <a:off x="1362" y="1309"/>
                <a:ext cx="143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15" name="Line 155"/>
              <p:cNvSpPr>
                <a:spLocks noChangeShapeType="1"/>
              </p:cNvSpPr>
              <p:nvPr/>
            </p:nvSpPr>
            <p:spPr bwMode="auto">
              <a:xfrm>
                <a:off x="1673" y="1314"/>
                <a:ext cx="642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16" name="Line 156"/>
              <p:cNvSpPr>
                <a:spLocks noChangeShapeType="1"/>
              </p:cNvSpPr>
              <p:nvPr/>
            </p:nvSpPr>
            <p:spPr bwMode="auto">
              <a:xfrm>
                <a:off x="1861" y="1314"/>
                <a:ext cx="139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60317" name="Group 157"/>
              <p:cNvGrpSpPr>
                <a:grpSpLocks/>
              </p:cNvGrpSpPr>
              <p:nvPr/>
            </p:nvGrpSpPr>
            <p:grpSpPr bwMode="auto">
              <a:xfrm>
                <a:off x="4364" y="1094"/>
                <a:ext cx="897" cy="332"/>
                <a:chOff x="4364" y="1094"/>
                <a:chExt cx="897" cy="332"/>
              </a:xfrm>
            </p:grpSpPr>
            <p:sp>
              <p:nvSpPr>
                <p:cNvPr id="860318" name="Rectangle 158" descr="羊皮纸"/>
                <p:cNvSpPr>
                  <a:spLocks noChangeArrowheads="1"/>
                </p:cNvSpPr>
                <p:nvPr/>
              </p:nvSpPr>
              <p:spPr bwMode="auto">
                <a:xfrm>
                  <a:off x="4388" y="1111"/>
                  <a:ext cx="754" cy="268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319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364" y="1094"/>
                  <a:ext cx="89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200" b="1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78 84</a:t>
                  </a:r>
                  <a:r>
                    <a:rPr lang="en-US" altLang="zh-CN" sz="900">
                      <a:ea typeface="宋体" panose="02010600030101010101" pitchFamily="2" charset="-122"/>
                    </a:rPr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860320" name="Line 160"/>
              <p:cNvSpPr>
                <a:spLocks noChangeShapeType="1"/>
              </p:cNvSpPr>
              <p:nvPr/>
            </p:nvSpPr>
            <p:spPr bwMode="auto">
              <a:xfrm flipH="1">
                <a:off x="4153" y="1314"/>
                <a:ext cx="320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21" name="Line 161"/>
              <p:cNvSpPr>
                <a:spLocks noChangeShapeType="1"/>
              </p:cNvSpPr>
              <p:nvPr/>
            </p:nvSpPr>
            <p:spPr bwMode="auto">
              <a:xfrm>
                <a:off x="4650" y="1314"/>
                <a:ext cx="455" cy="3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22" name="Group 162"/>
            <p:cNvGrpSpPr>
              <a:grpSpLocks/>
            </p:cNvGrpSpPr>
            <p:nvPr/>
          </p:nvGrpSpPr>
          <p:grpSpPr bwMode="auto">
            <a:xfrm>
              <a:off x="2598" y="2132"/>
              <a:ext cx="898" cy="332"/>
              <a:chOff x="2617" y="445"/>
              <a:chExt cx="898" cy="332"/>
            </a:xfrm>
          </p:grpSpPr>
          <p:sp>
            <p:nvSpPr>
              <p:cNvPr id="860323" name="Rectangle 163" descr="羊皮纸"/>
              <p:cNvSpPr>
                <a:spLocks noChangeArrowheads="1"/>
              </p:cNvSpPr>
              <p:nvPr/>
            </p:nvSpPr>
            <p:spPr bwMode="auto">
              <a:xfrm>
                <a:off x="2653" y="467"/>
                <a:ext cx="755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24" name="Text Box 164"/>
              <p:cNvSpPr txBox="1">
                <a:spLocks noChangeArrowheads="1"/>
              </p:cNvSpPr>
              <p:nvPr/>
            </p:nvSpPr>
            <p:spPr bwMode="auto">
              <a:xfrm>
                <a:off x="2617" y="445"/>
                <a:ext cx="8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67 84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60325" name="Line 165"/>
            <p:cNvSpPr>
              <a:spLocks noChangeShapeType="1"/>
            </p:cNvSpPr>
            <p:nvPr/>
          </p:nvSpPr>
          <p:spPr bwMode="auto">
            <a:xfrm flipH="1">
              <a:off x="1355" y="2373"/>
              <a:ext cx="1383" cy="38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26" name="Line 166"/>
            <p:cNvSpPr>
              <a:spLocks noChangeShapeType="1"/>
            </p:cNvSpPr>
            <p:nvPr/>
          </p:nvSpPr>
          <p:spPr bwMode="auto">
            <a:xfrm>
              <a:off x="2906" y="2376"/>
              <a:ext cx="1565" cy="40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425" y="3429000"/>
            <a:ext cx="9010650" cy="2528888"/>
            <a:chOff x="98425" y="3429000"/>
            <a:chExt cx="9010650" cy="2528888"/>
          </a:xfrm>
        </p:grpSpPr>
        <p:sp>
          <p:nvSpPr>
            <p:cNvPr id="860347" name="Rectangle 187" descr="羊皮纸"/>
            <p:cNvSpPr>
              <a:spLocks noChangeArrowheads="1"/>
            </p:cNvSpPr>
            <p:nvPr/>
          </p:nvSpPr>
          <p:spPr bwMode="auto">
            <a:xfrm>
              <a:off x="7735888" y="5437188"/>
              <a:ext cx="1196975" cy="42545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6" name="Line 196"/>
            <p:cNvSpPr>
              <a:spLocks noChangeShapeType="1"/>
            </p:cNvSpPr>
            <p:nvPr/>
          </p:nvSpPr>
          <p:spPr bwMode="auto">
            <a:xfrm flipH="1">
              <a:off x="649288" y="4808538"/>
              <a:ext cx="1404937" cy="62865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7" name="Line 197"/>
            <p:cNvSpPr>
              <a:spLocks noChangeShapeType="1"/>
            </p:cNvSpPr>
            <p:nvPr/>
          </p:nvSpPr>
          <p:spPr bwMode="auto">
            <a:xfrm flipH="1">
              <a:off x="2122488" y="4800600"/>
              <a:ext cx="227012" cy="62865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8" name="Line 198"/>
            <p:cNvSpPr>
              <a:spLocks noChangeShapeType="1"/>
            </p:cNvSpPr>
            <p:nvPr/>
          </p:nvSpPr>
          <p:spPr bwMode="auto">
            <a:xfrm>
              <a:off x="2616200" y="4808538"/>
              <a:ext cx="1019175" cy="62865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6" name="Rectangle 206" descr="羊皮纸"/>
            <p:cNvSpPr>
              <a:spLocks noChangeArrowheads="1"/>
            </p:cNvSpPr>
            <p:nvPr/>
          </p:nvSpPr>
          <p:spPr bwMode="auto">
            <a:xfrm>
              <a:off x="4171950" y="3463925"/>
              <a:ext cx="1198563" cy="42545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329" name="Group 169"/>
            <p:cNvGrpSpPr>
              <a:grpSpLocks/>
            </p:cNvGrpSpPr>
            <p:nvPr/>
          </p:nvGrpSpPr>
          <p:grpSpPr bwMode="auto">
            <a:xfrm>
              <a:off x="98425" y="5408613"/>
              <a:ext cx="1662113" cy="527050"/>
              <a:chOff x="87" y="1692"/>
              <a:chExt cx="1047" cy="332"/>
            </a:xfrm>
          </p:grpSpPr>
          <p:sp>
            <p:nvSpPr>
              <p:cNvPr id="860330" name="Line 170"/>
              <p:cNvSpPr>
                <a:spLocks noChangeShapeType="1"/>
              </p:cNvSpPr>
              <p:nvPr/>
            </p:nvSpPr>
            <p:spPr bwMode="auto">
              <a:xfrm>
                <a:off x="87" y="1842"/>
                <a:ext cx="177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31" name="Rectangle 171" descr="羊皮纸"/>
              <p:cNvSpPr>
                <a:spLocks noChangeArrowheads="1"/>
              </p:cNvSpPr>
              <p:nvPr/>
            </p:nvSpPr>
            <p:spPr bwMode="auto">
              <a:xfrm>
                <a:off x="270" y="1715"/>
                <a:ext cx="754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32" name="Text Box 172"/>
              <p:cNvSpPr txBox="1">
                <a:spLocks noChangeArrowheads="1"/>
              </p:cNvSpPr>
              <p:nvPr/>
            </p:nvSpPr>
            <p:spPr bwMode="auto">
              <a:xfrm>
                <a:off x="237" y="1692"/>
                <a:ext cx="89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10 </a:t>
                </a:r>
                <a:r>
                  <a:rPr lang="en-US" altLang="zh-CN" sz="2200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18</a:t>
                </a:r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0333" name="Group 173"/>
            <p:cNvGrpSpPr>
              <a:grpSpLocks/>
            </p:cNvGrpSpPr>
            <p:nvPr/>
          </p:nvGrpSpPr>
          <p:grpSpPr bwMode="auto">
            <a:xfrm>
              <a:off x="1579563" y="5408613"/>
              <a:ext cx="1620837" cy="527050"/>
              <a:chOff x="1020" y="1692"/>
              <a:chExt cx="1021" cy="332"/>
            </a:xfrm>
          </p:grpSpPr>
          <p:sp>
            <p:nvSpPr>
              <p:cNvPr id="860334" name="Line 174"/>
              <p:cNvSpPr>
                <a:spLocks noChangeShapeType="1"/>
              </p:cNvSpPr>
              <p:nvPr/>
            </p:nvSpPr>
            <p:spPr bwMode="auto">
              <a:xfrm flipV="1">
                <a:off x="1020" y="1837"/>
                <a:ext cx="154" cy="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35" name="Rectangle 175" descr="羊皮纸"/>
              <p:cNvSpPr>
                <a:spLocks noChangeArrowheads="1"/>
              </p:cNvSpPr>
              <p:nvPr/>
            </p:nvSpPr>
            <p:spPr bwMode="auto">
              <a:xfrm>
                <a:off x="1179" y="1710"/>
                <a:ext cx="816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36" name="Text Box 176"/>
              <p:cNvSpPr txBox="1">
                <a:spLocks noChangeArrowheads="1"/>
              </p:cNvSpPr>
              <p:nvPr/>
            </p:nvSpPr>
            <p:spPr bwMode="auto">
              <a:xfrm>
                <a:off x="1144" y="1692"/>
                <a:ext cx="89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 22 27 34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0337" name="Group 177"/>
            <p:cNvGrpSpPr>
              <a:grpSpLocks/>
            </p:cNvGrpSpPr>
            <p:nvPr/>
          </p:nvGrpSpPr>
          <p:grpSpPr bwMode="auto">
            <a:xfrm>
              <a:off x="3127375" y="5408613"/>
              <a:ext cx="1641475" cy="527050"/>
              <a:chOff x="1995" y="1692"/>
              <a:chExt cx="1034" cy="332"/>
            </a:xfrm>
          </p:grpSpPr>
          <p:sp>
            <p:nvSpPr>
              <p:cNvPr id="860338" name="Line 178"/>
              <p:cNvSpPr>
                <a:spLocks noChangeShapeType="1"/>
              </p:cNvSpPr>
              <p:nvPr/>
            </p:nvSpPr>
            <p:spPr bwMode="auto">
              <a:xfrm flipV="1">
                <a:off x="1995" y="1837"/>
                <a:ext cx="151" cy="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39" name="Rectangle 179" descr="羊皮纸"/>
              <p:cNvSpPr>
                <a:spLocks noChangeArrowheads="1"/>
              </p:cNvSpPr>
              <p:nvPr/>
            </p:nvSpPr>
            <p:spPr bwMode="auto">
              <a:xfrm>
                <a:off x="2152" y="1710"/>
                <a:ext cx="754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40" name="Text Box 180"/>
              <p:cNvSpPr txBox="1">
                <a:spLocks noChangeArrowheads="1"/>
              </p:cNvSpPr>
              <p:nvPr/>
            </p:nvSpPr>
            <p:spPr bwMode="auto">
              <a:xfrm>
                <a:off x="2132" y="1692"/>
                <a:ext cx="89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40 44 47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0341" name="Group 181"/>
            <p:cNvGrpSpPr>
              <a:grpSpLocks/>
            </p:cNvGrpSpPr>
            <p:nvPr/>
          </p:nvGrpSpPr>
          <p:grpSpPr bwMode="auto">
            <a:xfrm>
              <a:off x="4560888" y="5408613"/>
              <a:ext cx="1684337" cy="527050"/>
              <a:chOff x="2898" y="1692"/>
              <a:chExt cx="1061" cy="332"/>
            </a:xfrm>
          </p:grpSpPr>
          <p:sp>
            <p:nvSpPr>
              <p:cNvPr id="860342" name="Line 182"/>
              <p:cNvSpPr>
                <a:spLocks noChangeShapeType="1"/>
              </p:cNvSpPr>
              <p:nvPr/>
            </p:nvSpPr>
            <p:spPr bwMode="auto">
              <a:xfrm>
                <a:off x="2898" y="1838"/>
                <a:ext cx="177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43" name="Rectangle 183" descr="羊皮纸"/>
              <p:cNvSpPr>
                <a:spLocks noChangeArrowheads="1"/>
              </p:cNvSpPr>
              <p:nvPr/>
            </p:nvSpPr>
            <p:spPr bwMode="auto">
              <a:xfrm>
                <a:off x="3081" y="1710"/>
                <a:ext cx="755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44" name="Text Box 184"/>
              <p:cNvSpPr txBox="1">
                <a:spLocks noChangeArrowheads="1"/>
              </p:cNvSpPr>
              <p:nvPr/>
            </p:nvSpPr>
            <p:spPr bwMode="auto">
              <a:xfrm>
                <a:off x="3061" y="1692"/>
                <a:ext cx="8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54 67 </a:t>
                </a:r>
                <a:endParaRPr lang="en-US" altLang="zh-CN" sz="22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60346" name="Line 186"/>
            <p:cNvSpPr>
              <a:spLocks noChangeShapeType="1"/>
            </p:cNvSpPr>
            <p:nvPr/>
          </p:nvSpPr>
          <p:spPr bwMode="auto">
            <a:xfrm>
              <a:off x="6048375" y="5624513"/>
              <a:ext cx="1677988" cy="1428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48" name="Text Box 188"/>
            <p:cNvSpPr txBox="1">
              <a:spLocks noChangeArrowheads="1"/>
            </p:cNvSpPr>
            <p:nvPr/>
          </p:nvSpPr>
          <p:spPr bwMode="auto">
            <a:xfrm>
              <a:off x="7685088" y="5430838"/>
              <a:ext cx="1423987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200" b="1">
                  <a:latin typeface="Arial Narrow" panose="020B0606020202030204" pitchFamily="34" charset="0"/>
                  <a:ea typeface="宋体" panose="02010600030101010101" pitchFamily="2" charset="-122"/>
                </a:rPr>
                <a:t>72 81 84  </a:t>
              </a:r>
              <a:endParaRPr lang="en-US" altLang="zh-CN" sz="2200" b="1">
                <a:latin typeface="Arial Narrow" panose="020B0606020202030204" pitchFamily="34" charset="0"/>
              </a:endParaRPr>
            </a:p>
          </p:txBody>
        </p:sp>
        <p:grpSp>
          <p:nvGrpSpPr>
            <p:cNvPr id="860353" name="Group 193"/>
            <p:cNvGrpSpPr>
              <a:grpSpLocks/>
            </p:cNvGrpSpPr>
            <p:nvPr/>
          </p:nvGrpSpPr>
          <p:grpSpPr bwMode="auto">
            <a:xfrm>
              <a:off x="1816100" y="4422775"/>
              <a:ext cx="1423988" cy="527050"/>
              <a:chOff x="1169" y="1071"/>
              <a:chExt cx="897" cy="332"/>
            </a:xfrm>
          </p:grpSpPr>
          <p:sp>
            <p:nvSpPr>
              <p:cNvPr id="860354" name="Rectangle 194" descr="羊皮纸"/>
              <p:cNvSpPr>
                <a:spLocks noChangeArrowheads="1"/>
              </p:cNvSpPr>
              <p:nvPr/>
            </p:nvSpPr>
            <p:spPr bwMode="auto">
              <a:xfrm>
                <a:off x="1202" y="1071"/>
                <a:ext cx="793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55" name="Text Box 195"/>
              <p:cNvSpPr txBox="1">
                <a:spLocks noChangeArrowheads="1"/>
              </p:cNvSpPr>
              <p:nvPr/>
            </p:nvSpPr>
            <p:spPr bwMode="auto">
              <a:xfrm>
                <a:off x="1169" y="1071"/>
                <a:ext cx="89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100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18</a:t>
                </a:r>
                <a:r>
                  <a:rPr lang="en-US" altLang="zh-CN" sz="2100" b="1">
                    <a:latin typeface="Arial Narrow" panose="020B0606020202030204" pitchFamily="34" charset="0"/>
                    <a:ea typeface="宋体" panose="02010600030101010101" pitchFamily="2" charset="-122"/>
                  </a:rPr>
                  <a:t> 34 47</a:t>
                </a:r>
                <a:r>
                  <a:rPr lang="en-US" altLang="zh-CN" sz="900">
                    <a:ea typeface="宋体" panose="02010600030101010101" pitchFamily="2" charset="-122"/>
                  </a:rPr>
                  <a:t> </a:t>
                </a:r>
                <a:endParaRPr lang="en-US" altLang="zh-CN"/>
              </a:p>
            </p:txBody>
          </p:sp>
        </p:grpSp>
        <p:grpSp>
          <p:nvGrpSpPr>
            <p:cNvPr id="860360" name="Group 200"/>
            <p:cNvGrpSpPr>
              <a:grpSpLocks/>
            </p:cNvGrpSpPr>
            <p:nvPr/>
          </p:nvGrpSpPr>
          <p:grpSpPr bwMode="auto">
            <a:xfrm>
              <a:off x="6888163" y="4459288"/>
              <a:ext cx="1423987" cy="527050"/>
              <a:chOff x="4364" y="1094"/>
              <a:chExt cx="897" cy="332"/>
            </a:xfrm>
          </p:grpSpPr>
          <p:sp>
            <p:nvSpPr>
              <p:cNvPr id="860361" name="Rectangle 201" descr="羊皮纸"/>
              <p:cNvSpPr>
                <a:spLocks noChangeArrowheads="1"/>
              </p:cNvSpPr>
              <p:nvPr/>
            </p:nvSpPr>
            <p:spPr bwMode="auto">
              <a:xfrm>
                <a:off x="4388" y="1111"/>
                <a:ext cx="754" cy="268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62" name="Text Box 202"/>
              <p:cNvSpPr txBox="1">
                <a:spLocks noChangeArrowheads="1"/>
              </p:cNvSpPr>
              <p:nvPr/>
            </p:nvSpPr>
            <p:spPr bwMode="auto">
              <a:xfrm>
                <a:off x="4364" y="1094"/>
                <a:ext cx="89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200" b="1" dirty="0">
                    <a:solidFill>
                      <a:srgbClr val="FF0000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67</a:t>
                </a:r>
                <a:r>
                  <a:rPr lang="en-US" altLang="zh-CN" sz="2200" b="1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 84</a:t>
                </a:r>
                <a:r>
                  <a:rPr lang="en-US" altLang="zh-CN" sz="900" dirty="0">
                    <a:ea typeface="宋体" panose="02010600030101010101" pitchFamily="2" charset="-122"/>
                  </a:rPr>
                  <a:t> </a:t>
                </a:r>
                <a:endParaRPr lang="en-US" altLang="zh-CN" dirty="0"/>
              </a:p>
            </p:txBody>
          </p:sp>
        </p:grpSp>
        <p:sp>
          <p:nvSpPr>
            <p:cNvPr id="860363" name="Line 203"/>
            <p:cNvSpPr>
              <a:spLocks noChangeShapeType="1"/>
            </p:cNvSpPr>
            <p:nvPr/>
          </p:nvSpPr>
          <p:spPr bwMode="auto">
            <a:xfrm flipH="1">
              <a:off x="5148263" y="4845050"/>
              <a:ext cx="1912937" cy="60007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4" name="Line 204"/>
            <p:cNvSpPr>
              <a:spLocks noChangeShapeType="1"/>
            </p:cNvSpPr>
            <p:nvPr/>
          </p:nvSpPr>
          <p:spPr bwMode="auto">
            <a:xfrm>
              <a:off x="7451725" y="4833938"/>
              <a:ext cx="612775" cy="60325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7" name="Text Box 207"/>
            <p:cNvSpPr txBox="1">
              <a:spLocks noChangeArrowheads="1"/>
            </p:cNvSpPr>
            <p:nvPr/>
          </p:nvSpPr>
          <p:spPr bwMode="auto">
            <a:xfrm>
              <a:off x="4140200" y="3429000"/>
              <a:ext cx="1425575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200" b="1" dirty="0">
                  <a:solidFill>
                    <a:srgbClr val="FF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47</a:t>
              </a:r>
              <a:r>
                <a:rPr lang="en-US" altLang="zh-CN" sz="22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 84 </a:t>
              </a:r>
              <a:endParaRPr lang="en-US" altLang="zh-CN" sz="2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860368" name="Line 208"/>
            <p:cNvSpPr>
              <a:spLocks noChangeShapeType="1"/>
            </p:cNvSpPr>
            <p:nvPr/>
          </p:nvSpPr>
          <p:spPr bwMode="auto">
            <a:xfrm flipH="1">
              <a:off x="2141538" y="3811588"/>
              <a:ext cx="2195512" cy="60642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9" name="Line 209"/>
            <p:cNvSpPr>
              <a:spLocks noChangeShapeType="1"/>
            </p:cNvSpPr>
            <p:nvPr/>
          </p:nvSpPr>
          <p:spPr bwMode="auto">
            <a:xfrm>
              <a:off x="4603750" y="3816350"/>
              <a:ext cx="2484438" cy="64293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Text Box 50"/>
          <p:cNvSpPr txBox="1">
            <a:spLocks noChangeArrowheads="1"/>
          </p:cNvSpPr>
          <p:nvPr/>
        </p:nvSpPr>
        <p:spPr bwMode="auto">
          <a:xfrm>
            <a:off x="6673284" y="2760156"/>
            <a:ext cx="5984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3" name="Text Box 50"/>
          <p:cNvSpPr txBox="1">
            <a:spLocks noChangeArrowheads="1"/>
          </p:cNvSpPr>
          <p:nvPr/>
        </p:nvSpPr>
        <p:spPr bwMode="auto">
          <a:xfrm>
            <a:off x="6958014" y="2752559"/>
            <a:ext cx="5984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5" grpId="0"/>
      <p:bldP spid="82" grpId="0"/>
      <p:bldP spid="83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750099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ctr">
              <a:spcBef>
                <a:spcPct val="50000"/>
              </a:spcBef>
            </a:pPr>
            <a:r>
              <a:rPr kumimoji="0"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z="2400" b="1" i="1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fontAlgn="ctr">
              <a:spcBef>
                <a:spcPct val="50000"/>
              </a:spcBef>
            </a:pPr>
            <a:r>
              <a:rPr lang="en-US" altLang="zh-CN" sz="2400" b="1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m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阶的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B+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树和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的主要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差异？      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1741507" y="3359067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957407" y="3574967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2173307" y="3790867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2460644" y="3286042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1741507" y="4151230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2533669" y="4078205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2894032" y="3719430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2389207" y="4511592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2965469" y="3359067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3613169" y="4078205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3613169" y="3624167"/>
            <a:ext cx="20161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某种函数关系</a:t>
            </a:r>
          </a:p>
        </p:txBody>
      </p:sp>
      <p:sp>
        <p:nvSpPr>
          <p:cNvPr id="184335" name="AutoShape 15"/>
          <p:cNvSpPr>
            <a:spLocks noChangeAspect="1" noChangeArrowheads="1"/>
          </p:cNvSpPr>
          <p:nvPr/>
        </p:nvSpPr>
        <p:spPr bwMode="auto">
          <a:xfrm>
            <a:off x="6099194" y="3574967"/>
            <a:ext cx="1243438" cy="1220788"/>
          </a:xfrm>
          <a:prstGeom prst="cube">
            <a:avLst>
              <a:gd name="adj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存储地址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3409958" y="4521108"/>
            <a:ext cx="221457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存储地址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(key)</a:t>
            </a:r>
          </a:p>
        </p:txBody>
      </p:sp>
      <p:sp>
        <p:nvSpPr>
          <p:cNvPr id="17" name="Text Box 8" descr="信纸"/>
          <p:cNvSpPr txBox="1">
            <a:spLocks noChangeArrowheads="1"/>
          </p:cNvSpPr>
          <p:nvPr/>
        </p:nvSpPr>
        <p:spPr bwMode="auto">
          <a:xfrm>
            <a:off x="2419364" y="357166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18" name="Text Box 1027" descr="粉色面巾纸"/>
          <p:cNvSpPr txBox="1">
            <a:spLocks noChangeArrowheads="1"/>
          </p:cNvSpPr>
          <p:nvPr/>
        </p:nvSpPr>
        <p:spPr bwMode="auto">
          <a:xfrm>
            <a:off x="500034" y="1252125"/>
            <a:ext cx="4537075" cy="519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9.4.1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哈希表的基本概念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2420888"/>
            <a:ext cx="529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哈希表（</a:t>
            </a: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hash table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适合情况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76944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注意：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哈希表是一种存储结构，它并非适合任何情况，主要适合记录的关键字与存储地址存在</a:t>
            </a:r>
            <a:r>
              <a:rPr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某种函数关系的数据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</p:spPr>
        <p:txBody>
          <a:bodyPr/>
          <a:lstStyle/>
          <a:p>
            <a:fld id="{8BB07B00-665A-4490-8358-367CFE3C8966}" type="slidenum">
              <a:rPr lang="en-US" altLang="zh-CN" sz="2000" smtClean="0">
                <a:solidFill>
                  <a:srgbClr val="FF0000"/>
                </a:solidFill>
              </a:rPr>
              <a:t>126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070216" y="154564"/>
            <a:ext cx="194310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学号　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姓名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786050" y="662582"/>
            <a:ext cx="2374900" cy="1768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500694" y="1095970"/>
            <a:ext cx="2519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记录数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=20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无序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8313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示例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183796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查找学号为</a:t>
            </a:r>
            <a:r>
              <a:rPr lang="en-US" altLang="zh-CN" sz="2000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201001025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的学生姓名：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34" y="5618918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从头到尾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顺序查找，时间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若学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号有序，二分查找，时间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357290" y="2643182"/>
            <a:ext cx="7286676" cy="2350310"/>
            <a:chOff x="1643042" y="2683466"/>
            <a:chExt cx="7286676" cy="2350310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459870" y="2969218"/>
              <a:ext cx="388265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传统存储方法</a:t>
              </a:r>
              <a:r>
                <a:rPr lang="en-US" altLang="zh-CN" sz="2000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zh-CN" altLang="en-US" sz="2000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存放在一个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数组</a:t>
              </a:r>
              <a:r>
                <a:rPr lang="zh-CN" altLang="en-US" sz="2000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</a:t>
              </a:r>
              <a:endParaRPr lang="en-US" altLang="zh-CN" sz="2000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79218" y="2683466"/>
              <a:ext cx="306211" cy="1008062"/>
            </a:xfrm>
            <a:prstGeom prst="downArrow">
              <a:avLst>
                <a:gd name="adj1" fmla="val 50000"/>
                <a:gd name="adj2" fmla="val 8770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3042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1182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50425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201001003</a:t>
              </a:r>
              <a:endPara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50425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李四</a:t>
              </a:r>
              <a:endPara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565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61193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61193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7780" y="3683598"/>
              <a:ext cx="89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cs typeface="Times New Roman" panose="02020603050405020304" pitchFamily="18" charset="0"/>
                  <a:sym typeface="Symbol" panose="05050102010706020507"/>
                </a:rPr>
                <a:t>19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8576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8576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5840" y="4143380"/>
              <a:ext cx="9738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20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个元素空间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 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7157" y="3643314"/>
              <a:ext cx="890727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cs typeface="Times New Roman" panose="02020603050405020304" pitchFamily="18" charset="0"/>
                  <a:sym typeface="Symbol" panose="05050102010706020507"/>
                </a:rPr>
                <a:t> </a:t>
              </a:r>
              <a:endParaRPr lang="zh-CN" altLang="en-US" sz="2000" dirty="0"/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7786710" y="4143380"/>
              <a:ext cx="142876" cy="857256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884368" y="6356350"/>
            <a:ext cx="802432" cy="365125"/>
          </a:xfrm>
        </p:spPr>
        <p:txBody>
          <a:bodyPr/>
          <a:lstStyle/>
          <a:p>
            <a:fld id="{8BB07B00-665A-4490-8358-367CFE3C8966}" type="slidenum">
              <a:rPr lang="en-US" altLang="zh-CN" sz="2000" smtClean="0">
                <a:solidFill>
                  <a:srgbClr val="FF0000"/>
                </a:solidFill>
              </a:rPr>
              <a:t>127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422340" y="71414"/>
            <a:ext cx="194310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学号　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姓名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138174" y="579432"/>
            <a:ext cx="2374900" cy="1768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803586" y="1012820"/>
            <a:ext cx="2519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=20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m</a:t>
            </a:r>
            <a:r>
              <a:rPr lang="en-US" altLang="zh-CN" sz="2000" smtClean="0"/>
              <a:t>=30</a:t>
            </a:r>
            <a:endParaRPr lang="en-US" altLang="zh-CN" sz="2000"/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另一种存储结构：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8358214" y="2857496"/>
            <a:ext cx="849633" cy="1714512"/>
            <a:chOff x="7929586" y="3429000"/>
            <a:chExt cx="849633" cy="1714512"/>
          </a:xfrm>
        </p:grpSpPr>
        <p:sp>
          <p:nvSpPr>
            <p:cNvPr id="26" name="右大括号 25"/>
            <p:cNvSpPr/>
            <p:nvPr/>
          </p:nvSpPr>
          <p:spPr>
            <a:xfrm>
              <a:off x="7929586" y="3429000"/>
              <a:ext cx="285752" cy="171451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86776" y="364331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哈希表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0034" y="5361684"/>
            <a:ext cx="7858180" cy="1282026"/>
            <a:chOff x="500034" y="5361684"/>
            <a:chExt cx="7858180" cy="1282026"/>
          </a:xfrm>
        </p:grpSpPr>
        <p:sp>
          <p:nvSpPr>
            <p:cNvPr id="29" name="TextBox 28"/>
            <p:cNvSpPr txBox="1"/>
            <p:nvPr/>
          </p:nvSpPr>
          <p:spPr>
            <a:xfrm>
              <a:off x="500034" y="5361684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查找学号为</a:t>
              </a:r>
              <a:r>
                <a:rPr lang="en-US" altLang="zh-CN" sz="2000" dirty="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201001025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的学生姓名：</a:t>
              </a:r>
              <a:endPara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4348" y="5833232"/>
              <a:ext cx="600079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计算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: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地址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d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=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201001025</a:t>
              </a:r>
              <a:r>
                <a:rPr lang="en-US" altLang="zh-CN" sz="200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201001001=</a:t>
              </a:r>
              <a:r>
                <a:rPr lang="en-US" altLang="zh-CN" sz="2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24</a:t>
              </a:r>
              <a:endParaRPr lang="en-US" altLang="zh-CN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24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处的学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号比较，相等，返回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姓名“王五”</a:t>
              </a:r>
              <a:endParaRPr lang="zh-CN" altLang="en-US" sz="20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0826" y="5904670"/>
            <a:ext cx="2214578" cy="642942"/>
            <a:chOff x="6500826" y="5786454"/>
            <a:chExt cx="2214578" cy="642942"/>
          </a:xfrm>
        </p:grpSpPr>
        <p:sp>
          <p:nvSpPr>
            <p:cNvPr id="31" name="TextBox 30"/>
            <p:cNvSpPr txBox="1"/>
            <p:nvPr/>
          </p:nvSpPr>
          <p:spPr>
            <a:xfrm>
              <a:off x="6715140" y="585789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时间复杂度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6500826" y="5786454"/>
              <a:ext cx="142876" cy="64294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44" y="2600316"/>
            <a:ext cx="8152362" cy="2623522"/>
            <a:chOff x="142844" y="2600316"/>
            <a:chExt cx="8152362" cy="2623522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365309" y="2765669"/>
              <a:ext cx="3313112" cy="37757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存放地址</a:t>
              </a:r>
              <a:r>
                <a:rPr lang="en-US" altLang="zh-CN" sz="2000" dirty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2000" dirty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学号</a:t>
              </a:r>
              <a:r>
                <a:rPr lang="en-US" altLang="zh-CN" sz="2000" dirty="0">
                  <a:solidFill>
                    <a:srgbClr val="CC00CC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201001001</a:t>
              </a: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08119" y="2600316"/>
              <a:ext cx="287337" cy="792000"/>
            </a:xfrm>
            <a:prstGeom prst="downArrow">
              <a:avLst>
                <a:gd name="adj1" fmla="val 50000"/>
                <a:gd name="adj2" fmla="val 8770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2844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844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98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5731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en-US" altLang="zh-CN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31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1171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35551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201001003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35551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李四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9904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023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50023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5749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cs typeface="Times New Roman" panose="02020603050405020304" pitchFamily="18" charset="0"/>
                  <a:sym typeface="Symbol" panose="05050102010706020507"/>
                </a:rPr>
                <a:t> 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13137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13137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197" y="3240604"/>
              <a:ext cx="514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24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1520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1520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79061" y="3214686"/>
              <a:ext cx="501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29</a:t>
              </a:r>
              <a:endParaRPr lang="zh-CN" altLang="en-US" sz="20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41090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41090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6816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cs typeface="Times New Roman" panose="02020603050405020304" pitchFamily="18" charset="0"/>
                  <a:sym typeface="Symbol" panose="05050102010706020507"/>
                </a:rPr>
                <a:t> </a:t>
              </a:r>
              <a:endParaRPr lang="zh-CN" altLang="en-US" sz="2000" dirty="0"/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4106810" y="750919"/>
              <a:ext cx="216000" cy="8001056"/>
            </a:xfrm>
            <a:prstGeom prst="lef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482372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30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个元素空间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 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z="2000" smtClean="0">
                <a:solidFill>
                  <a:srgbClr val="FF0000"/>
                </a:solidFill>
              </a:rPr>
              <a:t>128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90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、几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个概念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35719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CC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哈希函数和哈希地址</a:t>
            </a:r>
            <a:r>
              <a:rPr kumimoji="1"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CC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283997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哈希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函数：</a:t>
            </a:r>
            <a:r>
              <a:rPr lang="zh-CN" altLang="en-US" sz="220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1" lang="zh-CN" altLang="en-US" sz="22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关键字为</a:t>
            </a:r>
            <a:r>
              <a:rPr kumimoji="1" lang="en-US" altLang="zh-CN" sz="2200" i="1" dirty="0" err="1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的对象存放在相应的哈希</a:t>
            </a:r>
            <a:r>
              <a:rPr kumimoji="1" lang="zh-CN" altLang="en-US" sz="22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sz="22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zh-CN" altLang="en-US" sz="2200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857488" y="3714752"/>
            <a:ext cx="1800000" cy="252000"/>
          </a:xfrm>
          <a:prstGeom prst="rightArrow">
            <a:avLst>
              <a:gd name="adj1" fmla="val 50000"/>
              <a:gd name="adj2" fmla="val 14989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 rot="21112265">
            <a:off x="2798857" y="2261330"/>
            <a:ext cx="1700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哈希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15"/>
          <p:cNvSpPr>
            <a:spLocks noChangeAspect="1" noChangeArrowheads="1"/>
          </p:cNvSpPr>
          <p:nvPr/>
        </p:nvSpPr>
        <p:spPr bwMode="auto">
          <a:xfrm>
            <a:off x="5429256" y="1712229"/>
            <a:ext cx="1258888" cy="2214578"/>
          </a:xfrm>
          <a:prstGeom prst="cube">
            <a:avLst>
              <a:gd name="adj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sz="20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存储空间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142976" y="2071006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1358876" y="2286906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574776" y="2502806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862113" y="1997981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42976" y="2863169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935138" y="2790144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2295501" y="2431369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790676" y="3223531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2366938" y="2071006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42976" y="3569617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个对象</a:t>
            </a:r>
            <a:endParaRPr lang="zh-CN" alt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6858016" y="2283733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哈希表：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smtClean="0">
                <a:latin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）的连续内存单元</a:t>
            </a:r>
            <a:endParaRPr lang="zh-CN" alt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5072066" y="1926543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0</a:t>
            </a:r>
            <a:endParaRPr lang="zh-CN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4786314" y="359813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m</a:t>
            </a:r>
            <a:r>
              <a:rPr lang="en-US" altLang="zh-CN" sz="2000" smtClean="0">
                <a:latin typeface="+mj-ea"/>
                <a:ea typeface="+mj-ea"/>
              </a:rPr>
              <a:t>-</a:t>
            </a:r>
            <a:r>
              <a:rPr lang="en-US" altLang="zh-CN" sz="2000" smtClean="0"/>
              <a:t>1</a:t>
            </a:r>
            <a:endParaRPr lang="zh-CN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5072066" y="2883755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endParaRPr lang="zh-CN" altLang="en-US" sz="2000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500694" y="2353485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7686" y="99784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哈希地址</a:t>
            </a:r>
            <a:endParaRPr lang="zh-CN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740276" y="223995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552615" y="1837184"/>
            <a:ext cx="896821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6"/>
          </p:cNvCxnSpPr>
          <p:nvPr/>
        </p:nvCxnSpPr>
        <p:spPr>
          <a:xfrm flipV="1">
            <a:off x="2151038" y="2571744"/>
            <a:ext cx="2778152" cy="326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0605" y="204119"/>
            <a:ext cx="5000660" cy="5208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分查找过程可用二叉树来描述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903" y="200783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这样的二叉树称为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判定树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747" y="722367"/>
            <a:ext cx="7929618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把当前查找区间的中间位置上的记录作为</a:t>
            </a:r>
            <a:r>
              <a:rPr kumimoji="1" lang="zh-CN" altLang="en-US" sz="2200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左子表和右子表中的记录分别作为根的</a:t>
            </a:r>
            <a:r>
              <a:rPr kumimoji="1" lang="zh-CN" altLang="en-US" sz="2200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200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</a:t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684852" y="2636912"/>
            <a:ext cx="7783513" cy="3455987"/>
            <a:chOff x="684852" y="2636912"/>
            <a:chExt cx="7783513" cy="3455987"/>
          </a:xfrm>
        </p:grpSpPr>
        <p:sp>
          <p:nvSpPr>
            <p:cNvPr id="94" name="Oval 3"/>
            <p:cNvSpPr>
              <a:spLocks noChangeAspect="1" noChangeArrowheads="1"/>
            </p:cNvSpPr>
            <p:nvPr/>
          </p:nvSpPr>
          <p:spPr bwMode="auto">
            <a:xfrm>
              <a:off x="1332552" y="56483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5" name="Oval 4"/>
            <p:cNvSpPr>
              <a:spLocks noChangeAspect="1" noChangeArrowheads="1"/>
            </p:cNvSpPr>
            <p:nvPr/>
          </p:nvSpPr>
          <p:spPr bwMode="auto">
            <a:xfrm>
              <a:off x="1915165" y="3992637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1592902" y="5362649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ea typeface="黑体" panose="02010609060101010101" pitchFamily="49" charset="-122"/>
                </a:rPr>
                <a:t>1~1</a:t>
              </a:r>
            </a:p>
          </p:txBody>
        </p:sp>
        <p:sp>
          <p:nvSpPr>
            <p:cNvPr id="97" name="Oval 12"/>
            <p:cNvSpPr>
              <a:spLocks noChangeAspect="1" noChangeArrowheads="1"/>
            </p:cNvSpPr>
            <p:nvPr/>
          </p:nvSpPr>
          <p:spPr bwMode="auto">
            <a:xfrm>
              <a:off x="864240" y="47974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684852" y="4477618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CC"/>
                  </a:solidFill>
                  <a:ea typeface="黑体" panose="02010609060101010101" pitchFamily="49" charset="-122"/>
                </a:rPr>
                <a:t>0~1</a:t>
              </a:r>
            </a:p>
          </p:txBody>
        </p:sp>
        <p:sp>
          <p:nvSpPr>
            <p:cNvPr id="99" name="Freeform 16"/>
            <p:cNvSpPr/>
            <p:nvPr/>
          </p:nvSpPr>
          <p:spPr bwMode="auto">
            <a:xfrm>
              <a:off x="1230952" y="5157862"/>
              <a:ext cx="252413" cy="490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Oval 18"/>
            <p:cNvSpPr>
              <a:spLocks noChangeAspect="1" noChangeArrowheads="1"/>
            </p:cNvSpPr>
            <p:nvPr/>
          </p:nvSpPr>
          <p:spPr bwMode="auto">
            <a:xfrm>
              <a:off x="3350265" y="56483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1" name="Text Box 20"/>
            <p:cNvSpPr txBox="1">
              <a:spLocks noChangeArrowheads="1"/>
            </p:cNvSpPr>
            <p:nvPr/>
          </p:nvSpPr>
          <p:spPr bwMode="auto">
            <a:xfrm>
              <a:off x="1915165" y="3606874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ea typeface="黑体" panose="02010609060101010101" pitchFamily="49" charset="-122"/>
                </a:rPr>
                <a:t>0~4</a:t>
              </a:r>
            </a:p>
          </p:txBody>
        </p:sp>
        <p:sp>
          <p:nvSpPr>
            <p:cNvPr id="102" name="Oval 26"/>
            <p:cNvSpPr>
              <a:spLocks noChangeAspect="1" noChangeArrowheads="1"/>
            </p:cNvSpPr>
            <p:nvPr/>
          </p:nvSpPr>
          <p:spPr bwMode="auto">
            <a:xfrm>
              <a:off x="2881952" y="47974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3" name="Text Box 28"/>
            <p:cNvSpPr txBox="1">
              <a:spLocks noChangeArrowheads="1"/>
            </p:cNvSpPr>
            <p:nvPr/>
          </p:nvSpPr>
          <p:spPr bwMode="auto">
            <a:xfrm>
              <a:off x="3015302" y="4502299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CC"/>
                  </a:solidFill>
                  <a:ea typeface="黑体" panose="02010609060101010101" pitchFamily="49" charset="-122"/>
                </a:rPr>
                <a:t>3~4</a:t>
              </a:r>
            </a:p>
          </p:txBody>
        </p:sp>
        <p:sp>
          <p:nvSpPr>
            <p:cNvPr id="104" name="Freeform 30"/>
            <p:cNvSpPr/>
            <p:nvPr/>
          </p:nvSpPr>
          <p:spPr bwMode="auto">
            <a:xfrm>
              <a:off x="3248665" y="5157862"/>
              <a:ext cx="252412" cy="490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1429390" y="5143574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106" name="Text Box 34"/>
            <p:cNvSpPr txBox="1">
              <a:spLocks noChangeArrowheads="1"/>
            </p:cNvSpPr>
            <p:nvPr/>
          </p:nvSpPr>
          <p:spPr bwMode="auto">
            <a:xfrm>
              <a:off x="3497902" y="5216599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107" name="Text Box 35"/>
            <p:cNvSpPr txBox="1">
              <a:spLocks noChangeArrowheads="1"/>
            </p:cNvSpPr>
            <p:nvPr/>
          </p:nvSpPr>
          <p:spPr bwMode="auto">
            <a:xfrm>
              <a:off x="1391290" y="4303787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108" name="Freeform 36"/>
            <p:cNvSpPr/>
            <p:nvPr/>
          </p:nvSpPr>
          <p:spPr bwMode="auto">
            <a:xfrm>
              <a:off x="1199202" y="4333949"/>
              <a:ext cx="752475" cy="495300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312"/>
                </a:cxn>
              </a:cxnLst>
              <a:rect l="0" t="0" r="r" b="b"/>
              <a:pathLst>
                <a:path w="474" h="312">
                  <a:moveTo>
                    <a:pt x="474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37"/>
            <p:cNvSpPr/>
            <p:nvPr/>
          </p:nvSpPr>
          <p:spPr bwMode="auto">
            <a:xfrm>
              <a:off x="2313627" y="4324424"/>
              <a:ext cx="685800" cy="495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Text Box 38"/>
            <p:cNvSpPr txBox="1">
              <a:spLocks noChangeArrowheads="1"/>
            </p:cNvSpPr>
            <p:nvPr/>
          </p:nvSpPr>
          <p:spPr bwMode="auto">
            <a:xfrm>
              <a:off x="2662877" y="4294262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111" name="Oval 39"/>
            <p:cNvSpPr>
              <a:spLocks noChangeAspect="1" noChangeArrowheads="1"/>
            </p:cNvSpPr>
            <p:nvPr/>
          </p:nvSpPr>
          <p:spPr bwMode="auto">
            <a:xfrm>
              <a:off x="5364802" y="56610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2" name="Oval 40"/>
            <p:cNvSpPr>
              <a:spLocks noChangeAspect="1" noChangeArrowheads="1"/>
            </p:cNvSpPr>
            <p:nvPr/>
          </p:nvSpPr>
          <p:spPr bwMode="auto">
            <a:xfrm>
              <a:off x="5947415" y="4005337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3" name="Text Box 42"/>
            <p:cNvSpPr txBox="1">
              <a:spLocks noChangeArrowheads="1"/>
            </p:cNvSpPr>
            <p:nvPr/>
          </p:nvSpPr>
          <p:spPr bwMode="auto">
            <a:xfrm>
              <a:off x="5625152" y="5375349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ea typeface="黑体" panose="02010609060101010101" pitchFamily="49" charset="-122"/>
                </a:rPr>
                <a:t>7~7</a:t>
              </a:r>
            </a:p>
          </p:txBody>
        </p:sp>
        <p:sp>
          <p:nvSpPr>
            <p:cNvPr id="114" name="Oval 48"/>
            <p:cNvSpPr>
              <a:spLocks noChangeAspect="1" noChangeArrowheads="1"/>
            </p:cNvSpPr>
            <p:nvPr/>
          </p:nvSpPr>
          <p:spPr bwMode="auto">
            <a:xfrm>
              <a:off x="4896490" y="48101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4813940" y="4486349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CC"/>
                  </a:solidFill>
                  <a:ea typeface="黑体" panose="02010609060101010101" pitchFamily="49" charset="-122"/>
                </a:rPr>
                <a:t>6~7</a:t>
              </a:r>
            </a:p>
          </p:txBody>
        </p:sp>
        <p:sp>
          <p:nvSpPr>
            <p:cNvPr id="116" name="Freeform 52"/>
            <p:cNvSpPr/>
            <p:nvPr/>
          </p:nvSpPr>
          <p:spPr bwMode="auto">
            <a:xfrm>
              <a:off x="5263202" y="5170562"/>
              <a:ext cx="252413" cy="490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Oval 54"/>
            <p:cNvSpPr>
              <a:spLocks noChangeAspect="1" noChangeArrowheads="1"/>
            </p:cNvSpPr>
            <p:nvPr/>
          </p:nvSpPr>
          <p:spPr bwMode="auto">
            <a:xfrm>
              <a:off x="7382515" y="56610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8" name="Text Box 56"/>
            <p:cNvSpPr txBox="1">
              <a:spLocks noChangeArrowheads="1"/>
            </p:cNvSpPr>
            <p:nvPr/>
          </p:nvSpPr>
          <p:spPr bwMode="auto">
            <a:xfrm>
              <a:off x="5983927" y="3645049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CC00CC"/>
                  </a:solidFill>
                  <a:ea typeface="黑体" panose="02010609060101010101" pitchFamily="49" charset="-122"/>
                </a:rPr>
                <a:t>6~10</a:t>
              </a:r>
              <a:endParaRPr lang="en-US" altLang="zh-CN" sz="2000" dirty="0">
                <a:solidFill>
                  <a:srgbClr val="CC00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19" name="Oval 62"/>
            <p:cNvSpPr>
              <a:spLocks noChangeAspect="1" noChangeArrowheads="1"/>
            </p:cNvSpPr>
            <p:nvPr/>
          </p:nvSpPr>
          <p:spPr bwMode="auto">
            <a:xfrm>
              <a:off x="6914202" y="4810199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20" name="Text Box 64"/>
            <p:cNvSpPr txBox="1">
              <a:spLocks noChangeArrowheads="1"/>
            </p:cNvSpPr>
            <p:nvPr/>
          </p:nvSpPr>
          <p:spPr bwMode="auto">
            <a:xfrm>
              <a:off x="6964054" y="4476031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CC"/>
                  </a:solidFill>
                  <a:ea typeface="黑体" panose="02010609060101010101" pitchFamily="49" charset="-122"/>
                </a:rPr>
                <a:t>9~10</a:t>
              </a:r>
            </a:p>
          </p:txBody>
        </p:sp>
        <p:sp>
          <p:nvSpPr>
            <p:cNvPr id="121" name="Freeform 66"/>
            <p:cNvSpPr/>
            <p:nvPr/>
          </p:nvSpPr>
          <p:spPr bwMode="auto">
            <a:xfrm>
              <a:off x="7280915" y="5170562"/>
              <a:ext cx="252412" cy="490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Text Box 68"/>
            <p:cNvSpPr txBox="1">
              <a:spLocks noChangeArrowheads="1"/>
            </p:cNvSpPr>
            <p:nvPr/>
          </p:nvSpPr>
          <p:spPr bwMode="auto">
            <a:xfrm>
              <a:off x="5461640" y="5156274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160" name="Text Box 69"/>
            <p:cNvSpPr txBox="1">
              <a:spLocks noChangeArrowheads="1"/>
            </p:cNvSpPr>
            <p:nvPr/>
          </p:nvSpPr>
          <p:spPr bwMode="auto">
            <a:xfrm>
              <a:off x="7530152" y="5229299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161" name="Text Box 70"/>
            <p:cNvSpPr txBox="1">
              <a:spLocks noChangeArrowheads="1"/>
            </p:cNvSpPr>
            <p:nvPr/>
          </p:nvSpPr>
          <p:spPr bwMode="auto">
            <a:xfrm>
              <a:off x="5423540" y="4316487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162" name="Freeform 71"/>
            <p:cNvSpPr/>
            <p:nvPr/>
          </p:nvSpPr>
          <p:spPr bwMode="auto">
            <a:xfrm>
              <a:off x="5231452" y="4346649"/>
              <a:ext cx="752475" cy="495300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312"/>
                </a:cxn>
              </a:cxnLst>
              <a:rect l="0" t="0" r="r" b="b"/>
              <a:pathLst>
                <a:path w="474" h="312">
                  <a:moveTo>
                    <a:pt x="474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" name="Freeform 72"/>
            <p:cNvSpPr/>
            <p:nvPr/>
          </p:nvSpPr>
          <p:spPr bwMode="auto">
            <a:xfrm>
              <a:off x="6345877" y="4337124"/>
              <a:ext cx="685800" cy="495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Text Box 73"/>
            <p:cNvSpPr txBox="1">
              <a:spLocks noChangeArrowheads="1"/>
            </p:cNvSpPr>
            <p:nvPr/>
          </p:nvSpPr>
          <p:spPr bwMode="auto">
            <a:xfrm>
              <a:off x="6695127" y="4306962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165" name="Oval 74"/>
            <p:cNvSpPr>
              <a:spLocks noChangeAspect="1" noChangeArrowheads="1"/>
            </p:cNvSpPr>
            <p:nvPr/>
          </p:nvSpPr>
          <p:spPr bwMode="auto">
            <a:xfrm>
              <a:off x="4004315" y="2997274"/>
              <a:ext cx="431800" cy="431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6" name="Text Box 75"/>
            <p:cNvSpPr txBox="1">
              <a:spLocks noChangeArrowheads="1"/>
            </p:cNvSpPr>
            <p:nvPr/>
          </p:nvSpPr>
          <p:spPr bwMode="auto">
            <a:xfrm>
              <a:off x="4075752" y="2636912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ea typeface="黑体" panose="02010609060101010101" pitchFamily="49" charset="-122"/>
                </a:rPr>
                <a:t>0~10</a:t>
              </a:r>
            </a:p>
          </p:txBody>
        </p:sp>
        <p:sp>
          <p:nvSpPr>
            <p:cNvPr id="167" name="Text Box 76"/>
            <p:cNvSpPr txBox="1">
              <a:spLocks noChangeArrowheads="1"/>
            </p:cNvSpPr>
            <p:nvPr/>
          </p:nvSpPr>
          <p:spPr bwMode="auto">
            <a:xfrm>
              <a:off x="3066102" y="3259212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168" name="Freeform 77"/>
            <p:cNvSpPr/>
            <p:nvPr/>
          </p:nvSpPr>
          <p:spPr bwMode="auto">
            <a:xfrm>
              <a:off x="2323152" y="3286199"/>
              <a:ext cx="1689100" cy="774700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0" y="488"/>
                </a:cxn>
              </a:cxnLst>
              <a:rect l="0" t="0" r="r" b="b"/>
              <a:pathLst>
                <a:path w="1064" h="488">
                  <a:moveTo>
                    <a:pt x="1064" y="0"/>
                  </a:moveTo>
                  <a:lnTo>
                    <a:pt x="0" y="4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Freeform 78"/>
            <p:cNvSpPr/>
            <p:nvPr/>
          </p:nvSpPr>
          <p:spPr bwMode="auto">
            <a:xfrm>
              <a:off x="4444052" y="3273499"/>
              <a:ext cx="1587500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472"/>
                </a:cxn>
              </a:cxnLst>
              <a:rect l="0" t="0" r="r" b="b"/>
              <a:pathLst>
                <a:path w="1000" h="472">
                  <a:moveTo>
                    <a:pt x="0" y="0"/>
                  </a:moveTo>
                  <a:lnTo>
                    <a:pt x="1000" y="47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" name="Text Box 79"/>
            <p:cNvSpPr txBox="1">
              <a:spLocks noChangeArrowheads="1"/>
            </p:cNvSpPr>
            <p:nvPr/>
          </p:nvSpPr>
          <p:spPr bwMode="auto">
            <a:xfrm>
              <a:off x="5226690" y="3298899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171" name="Text Box 80"/>
            <p:cNvSpPr txBox="1">
              <a:spLocks noChangeArrowheads="1"/>
            </p:cNvSpPr>
            <p:nvPr/>
          </p:nvSpPr>
          <p:spPr bwMode="auto">
            <a:xfrm>
              <a:off x="7820665" y="5516637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ea typeface="黑体" panose="02010609060101010101" pitchFamily="49" charset="-122"/>
                </a:rPr>
                <a:t>10~10</a:t>
              </a:r>
            </a:p>
          </p:txBody>
        </p:sp>
        <p:sp>
          <p:nvSpPr>
            <p:cNvPr id="172" name="Text Box 81"/>
            <p:cNvSpPr txBox="1">
              <a:spLocks noChangeArrowheads="1"/>
            </p:cNvSpPr>
            <p:nvPr/>
          </p:nvSpPr>
          <p:spPr bwMode="auto">
            <a:xfrm>
              <a:off x="3715390" y="5427737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ea typeface="黑体" panose="02010609060101010101" pitchFamily="49" charset="-122"/>
                </a:rPr>
                <a:t>4~4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153400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哈希冲突</a:t>
            </a:r>
            <a:endParaRPr kumimoji="1" lang="en-US" altLang="zh-CN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对于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关键字分别为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1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1" baseline="-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anose="02020603050405020304" pitchFamily="18" charset="0"/>
              </a:rPr>
              <a:t>≠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）的记录，有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1" baseline="-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err="1">
                <a:latin typeface="+mn-ea"/>
                <a:ea typeface="+mn-ea"/>
                <a:cs typeface="Times New Roman" panose="02020603050405020304" pitchFamily="18" charset="0"/>
              </a:rPr>
              <a:t>≠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1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1" baseline="-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1" baseline="-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。把这种现象叫做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冲突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同义词冲突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在哈希表存储结构的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希冲突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是很难避免的！！！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714356"/>
            <a:ext cx="8358246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哈希表设计主要需要解决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哈希冲突。实际中哈希冲突是难以避免的，主要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因素有关：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643050"/>
            <a:ext cx="7858180" cy="41549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与装填因子</a:t>
            </a:r>
            <a:r>
              <a:rPr lang="zh-CN" altLang="en-US" sz="22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有关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装填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因子</a:t>
            </a:r>
            <a:r>
              <a:rPr lang="el-GR" altLang="zh-CN" sz="2200" smtClean="0">
                <a:solidFill>
                  <a:srgbClr val="FF00FF"/>
                </a:solidFill>
                <a:ea typeface="+mn-ea"/>
                <a:cs typeface="Times New Roman" panose="02020603050405020304" pitchFamily="18" charset="0"/>
              </a:rPr>
              <a:t>α</a:t>
            </a:r>
            <a:r>
              <a:rPr lang="en-US" altLang="zh-CN" sz="220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存储的记录个数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哈希表的大小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200" i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el-GR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小，冲突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的可能性就越小； </a:t>
            </a:r>
            <a:r>
              <a:rPr lang="el-GR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越大（最大可取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），冲突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的可能性就越大。通常使最终的控制在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0.6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0.9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的范围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内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与所采用的哈希函数有关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。好的哈希函数会减少冲突的发生；不好的哈希函数会增加冲突的发生。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与解决冲突方法有关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。好的哈希冲突解决方法会减少冲突的发生。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、哈希表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14348" y="1357298"/>
            <a:ext cx="478634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尽可能设计好的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哈希函数</a:t>
            </a:r>
            <a:endParaRPr kumimoji="1" lang="en-US" altLang="zh-CN" sz="2200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解决冲突的方法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71435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所以哈希表设计的重点：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714356"/>
            <a:ext cx="585791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好的哈希函数应该具有什么特点？    </a:t>
            </a:r>
            <a:endParaRPr kumimoji="1" lang="zh-CN" altLang="en-US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2339311"/>
            <a:ext cx="8458200" cy="1348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直接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定址法是以关键字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本身或关键字加上某个数值常量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作为哈希地址的方法。直接定址法的哈希函数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497915"/>
            <a:ext cx="250033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、直接定址法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7224" y="4141121"/>
            <a:ext cx="4857784" cy="1002391"/>
            <a:chOff x="857224" y="3143248"/>
            <a:chExt cx="4857784" cy="1002391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2143108" y="3714752"/>
              <a:ext cx="3571900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学号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 = 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学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号</a:t>
              </a:r>
              <a:r>
                <a:rPr lang="en-US" altLang="zh-CN" sz="22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201001001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7224" y="3143248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例如：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" name="Text Box 2" descr="蓝色面巾纸"/>
          <p:cNvSpPr txBox="1">
            <a:spLocks noChangeArrowheads="1"/>
          </p:cNvSpPr>
          <p:nvPr/>
        </p:nvSpPr>
        <p:spPr bwMode="auto">
          <a:xfrm>
            <a:off x="468313" y="476250"/>
            <a:ext cx="4389439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ea typeface="隶书" pitchFamily="49" charset="-122"/>
              </a:rPr>
              <a:t>9.4.2  </a:t>
            </a:r>
            <a:r>
              <a:rPr kumimoji="1" lang="zh-CN" altLang="en-US" sz="2800" dirty="0">
                <a:solidFill>
                  <a:schemeClr val="bg1"/>
                </a:solidFill>
                <a:ea typeface="隶书" pitchFamily="49" charset="-122"/>
              </a:rPr>
              <a:t>哈希函数构造方法</a:t>
            </a:r>
            <a:endParaRPr lang="zh-CN" altLang="en-US" sz="280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40549"/>
            <a:ext cx="278608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、除留余数法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132949"/>
            <a:ext cx="464347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1918635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哈希表存储空间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357554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1632883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m</a:t>
            </a:r>
            <a:r>
              <a:rPr lang="en-US" altLang="zh-CN" sz="2000" dirty="0" smtClean="0">
                <a:latin typeface="+mj-ea"/>
                <a:ea typeface="+mj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 rot="16200000">
            <a:off x="5143504" y="626257"/>
            <a:ext cx="250033" cy="4393437"/>
          </a:xfrm>
          <a:prstGeom prst="leftBrac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868" y="2983711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个单元：空间为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29190" y="526301"/>
            <a:ext cx="428628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000628" y="1169243"/>
            <a:ext cx="214314" cy="71438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86380" y="124068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哈希函数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598135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除留余数法的哈希函数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mod 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(mod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余运算，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 err="1" smtClean="0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最好是质数（素数）。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8309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除留余数法就是把</a:t>
            </a:r>
            <a:r>
              <a:rPr kumimoji="1"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个记录按关键字映射的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的哈希空间中。而模</a:t>
            </a:r>
            <a:r>
              <a:rPr kumimoji="1"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取不大于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素数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时出现冲突的可能性更小。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16080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ym typeface="Symbol" panose="05050102010706020507"/>
              </a:rPr>
              <a:t>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85786" y="5214950"/>
            <a:ext cx="75009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地址的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75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62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278608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、数字分析法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90974"/>
          <a:ext cx="4714912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79486" y="1390974"/>
          <a:ext cx="1178728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85723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86446" y="1357298"/>
            <a:ext cx="1179434" cy="1571636"/>
            <a:chOff x="5786446" y="1571612"/>
            <a:chExt cx="1179434" cy="1571636"/>
          </a:xfrm>
        </p:grpSpPr>
        <p:sp>
          <p:nvSpPr>
            <p:cNvPr id="6" name="右箭头 5"/>
            <p:cNvSpPr/>
            <p:nvPr/>
          </p:nvSpPr>
          <p:spPr>
            <a:xfrm>
              <a:off x="5786446" y="2857496"/>
              <a:ext cx="1143008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1571612"/>
              <a:ext cx="1107996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取</a:t>
              </a:r>
              <a:r>
                <a:rPr kumimoji="1" lang="zh-CN" altLang="en-US" sz="2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最后两位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作为哈希地址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弧形箭头 10"/>
          <p:cNvSpPr/>
          <p:nvPr/>
        </p:nvSpPr>
        <p:spPr>
          <a:xfrm>
            <a:off x="7572396" y="4500570"/>
            <a:ext cx="285752" cy="928694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7290" y="5743534"/>
            <a:ext cx="6572296" cy="757300"/>
            <a:chOff x="1357290" y="5743534"/>
            <a:chExt cx="6572296" cy="757300"/>
          </a:xfrm>
        </p:grpSpPr>
        <p:sp>
          <p:nvSpPr>
            <p:cNvPr id="12" name="圆角矩形 11"/>
            <p:cNvSpPr/>
            <p:nvPr/>
          </p:nvSpPr>
          <p:spPr>
            <a:xfrm>
              <a:off x="1357290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大数值范围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57884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小数值范围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571868" y="6143644"/>
              <a:ext cx="2071702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3306" y="574353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哈希函数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ldLvl="0" animBg="1"/>
      <p:bldP spid="11" grpId="0" bldLvl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224" y="2071678"/>
            <a:ext cx="7358114" cy="17912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解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=11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=13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，设计除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留余数法的哈希函数为：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h(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mod 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应为小于等于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素数，设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p=</a:t>
            </a:r>
            <a:r>
              <a:rPr kumimoji="1"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8064500" cy="14957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9-9】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哈希表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=13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除留余数法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哈希函数建立如下关键字集合的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77)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个关键字。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ldLvl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342900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注意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kumimoji="1"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冲突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关键字：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h(16)=3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h(74)=9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h(60)=8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h(43)=4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h(54)=2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h(90)=12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h(46)=7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h(31)=5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h(29)=3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2500306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rot="5400000" flipH="1" flipV="1">
            <a:off x="179306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224947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267968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313609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 flipH="1" flipV="1">
            <a:off x="360838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406479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453707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499348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 flipH="1" flipV="1">
            <a:off x="546418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1" grpId="0" bldLvl="0" animBg="1"/>
      <p:bldP spid="52" grpId="0" bldLvl="0" animBg="1"/>
      <p:bldP spid="53" grpId="0" bldLvl="0" animBg="1"/>
      <p:bldP spid="56" grpId="0" bldLvl="0" animBg="1"/>
      <p:bldP spid="57" grpId="0" bldLvl="0" animBg="1"/>
      <p:bldP spid="57" grpId="1" bldLvl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664004"/>
            <a:ext cx="7391422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开放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法：冲突时找一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新的空闲的哈希</a:t>
            </a:r>
            <a:r>
              <a:rPr kumimoji="1" lang="zh-CN" altLang="en-US" dirty="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785786" y="1142984"/>
            <a:ext cx="2663825" cy="420688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、开放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定址法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12" y="289589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怎么找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空闲单元？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43372" y="2324393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1538" y="3753153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实例：晚到电影院找座位的情况就是采用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开放定址法。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551651"/>
            <a:ext cx="8286808" cy="87761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示例：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如果你买了</a:t>
            </a:r>
            <a:r>
              <a:rPr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电影票，到电影院时已经开映了，你的位置被别人占用了，你需要找一个空位置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。这就是开放定址法的思路。</a:t>
            </a:r>
            <a:endParaRPr lang="zh-CN" altLang="en-US" sz="22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389439" cy="4801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bg1"/>
                </a:solidFill>
                <a:ea typeface="隶书" pitchFamily="49" charset="-122"/>
              </a:rPr>
              <a:t>9.4.3  </a:t>
            </a:r>
            <a:r>
              <a:rPr kumimoji="1" lang="zh-CN" altLang="en-US" sz="2800" dirty="0" smtClean="0">
                <a:solidFill>
                  <a:schemeClr val="bg1"/>
                </a:solidFill>
                <a:ea typeface="隶书" pitchFamily="49" charset="-122"/>
              </a:rPr>
              <a:t>哈希冲突解决方法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2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78019" y="23860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06589" y="5072074"/>
            <a:ext cx="487998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[0..10]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的二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查找的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判定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树（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=11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7" name="Oval 3"/>
          <p:cNvSpPr>
            <a:spLocks noChangeAspect="1" noChangeArrowheads="1"/>
          </p:cNvSpPr>
          <p:nvPr/>
        </p:nvSpPr>
        <p:spPr bwMode="auto">
          <a:xfrm>
            <a:off x="1289019" y="32004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08" name="Oval 4"/>
          <p:cNvSpPr>
            <a:spLocks noChangeAspect="1" noChangeArrowheads="1"/>
          </p:cNvSpPr>
          <p:nvPr/>
        </p:nvSpPr>
        <p:spPr bwMode="auto">
          <a:xfrm>
            <a:off x="1871632" y="1544638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49369" y="2914650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anose="02010609060101010101" pitchFamily="49" charset="-122"/>
              </a:rPr>
              <a:t>1~1</a:t>
            </a:r>
          </a:p>
        </p:txBody>
      </p:sp>
      <p:sp>
        <p:nvSpPr>
          <p:cNvPr id="21516" name="Oval 12"/>
          <p:cNvSpPr>
            <a:spLocks noChangeAspect="1" noChangeArrowheads="1"/>
          </p:cNvSpPr>
          <p:nvPr/>
        </p:nvSpPr>
        <p:spPr bwMode="auto">
          <a:xfrm>
            <a:off x="820707" y="23495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00057" y="2015331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ea typeface="黑体" panose="02010609060101010101" pitchFamily="49" charset="-122"/>
              </a:rPr>
              <a:t>0~1</a:t>
            </a:r>
          </a:p>
        </p:txBody>
      </p:sp>
      <p:sp>
        <p:nvSpPr>
          <p:cNvPr id="21520" name="Freeform 16"/>
          <p:cNvSpPr/>
          <p:nvPr/>
        </p:nvSpPr>
        <p:spPr bwMode="auto">
          <a:xfrm>
            <a:off x="1187419" y="2709863"/>
            <a:ext cx="252413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3306732" y="32004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871632" y="1158875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anose="02010609060101010101" pitchFamily="49" charset="-122"/>
              </a:rPr>
              <a:t>0~4</a:t>
            </a:r>
          </a:p>
        </p:txBody>
      </p:sp>
      <p:sp>
        <p:nvSpPr>
          <p:cNvPr id="21530" name="Oval 26"/>
          <p:cNvSpPr>
            <a:spLocks noChangeAspect="1" noChangeArrowheads="1"/>
          </p:cNvSpPr>
          <p:nvPr/>
        </p:nvSpPr>
        <p:spPr bwMode="auto">
          <a:xfrm>
            <a:off x="2838419" y="23495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022569" y="2064527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ea typeface="黑体" panose="02010609060101010101" pitchFamily="49" charset="-122"/>
              </a:rPr>
              <a:t>3~4</a:t>
            </a:r>
          </a:p>
        </p:txBody>
      </p:sp>
      <p:sp>
        <p:nvSpPr>
          <p:cNvPr id="21534" name="Freeform 30"/>
          <p:cNvSpPr/>
          <p:nvPr/>
        </p:nvSpPr>
        <p:spPr bwMode="auto">
          <a:xfrm>
            <a:off x="3205132" y="2709863"/>
            <a:ext cx="252412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385857" y="2695575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3454369" y="27686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347757" y="1855788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</a:p>
        </p:txBody>
      </p:sp>
      <p:sp>
        <p:nvSpPr>
          <p:cNvPr id="21540" name="Freeform 36"/>
          <p:cNvSpPr/>
          <p:nvPr/>
        </p:nvSpPr>
        <p:spPr bwMode="auto">
          <a:xfrm>
            <a:off x="1155669" y="1885950"/>
            <a:ext cx="752475" cy="49530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1" name="Freeform 37"/>
          <p:cNvSpPr/>
          <p:nvPr/>
        </p:nvSpPr>
        <p:spPr bwMode="auto">
          <a:xfrm>
            <a:off x="2270094" y="1876425"/>
            <a:ext cx="685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2619344" y="1846263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21543" name="Oval 39"/>
          <p:cNvSpPr>
            <a:spLocks noChangeAspect="1" noChangeArrowheads="1"/>
          </p:cNvSpPr>
          <p:nvPr/>
        </p:nvSpPr>
        <p:spPr bwMode="auto">
          <a:xfrm>
            <a:off x="5321269" y="32131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544" name="Oval 40"/>
          <p:cNvSpPr>
            <a:spLocks noChangeAspect="1" noChangeArrowheads="1"/>
          </p:cNvSpPr>
          <p:nvPr/>
        </p:nvSpPr>
        <p:spPr bwMode="auto">
          <a:xfrm>
            <a:off x="5903882" y="1557338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581619" y="2927350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anose="02010609060101010101" pitchFamily="49" charset="-122"/>
              </a:rPr>
              <a:t>7~7</a:t>
            </a:r>
          </a:p>
        </p:txBody>
      </p:sp>
      <p:sp>
        <p:nvSpPr>
          <p:cNvPr id="21552" name="Oval 48"/>
          <p:cNvSpPr>
            <a:spLocks noChangeAspect="1" noChangeArrowheads="1"/>
          </p:cNvSpPr>
          <p:nvPr/>
        </p:nvSpPr>
        <p:spPr bwMode="auto">
          <a:xfrm>
            <a:off x="4852957" y="23622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4618007" y="2124075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ea typeface="黑体" panose="02010609060101010101" pitchFamily="49" charset="-122"/>
              </a:rPr>
              <a:t>6~7</a:t>
            </a:r>
          </a:p>
        </p:txBody>
      </p:sp>
      <p:sp>
        <p:nvSpPr>
          <p:cNvPr id="21556" name="Freeform 52"/>
          <p:cNvSpPr/>
          <p:nvPr/>
        </p:nvSpPr>
        <p:spPr bwMode="auto">
          <a:xfrm>
            <a:off x="5219669" y="2722563"/>
            <a:ext cx="252413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58" name="Oval 54"/>
          <p:cNvSpPr>
            <a:spLocks noChangeAspect="1" noChangeArrowheads="1"/>
          </p:cNvSpPr>
          <p:nvPr/>
        </p:nvSpPr>
        <p:spPr bwMode="auto">
          <a:xfrm>
            <a:off x="7338982" y="32131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5978494" y="1198564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CC00CC"/>
                </a:solidFill>
                <a:ea typeface="黑体" panose="02010609060101010101" pitchFamily="49" charset="-122"/>
              </a:rPr>
              <a:t>6~10</a:t>
            </a:r>
            <a:endParaRPr lang="en-US" altLang="zh-CN" sz="2000" dirty="0">
              <a:solidFill>
                <a:srgbClr val="CC00CC"/>
              </a:solidFill>
              <a:ea typeface="黑体" panose="02010609060101010101" pitchFamily="49" charset="-122"/>
            </a:endParaRPr>
          </a:p>
        </p:txBody>
      </p:sp>
      <p:sp>
        <p:nvSpPr>
          <p:cNvPr id="21566" name="Oval 62"/>
          <p:cNvSpPr>
            <a:spLocks noChangeAspect="1" noChangeArrowheads="1"/>
          </p:cNvSpPr>
          <p:nvPr/>
        </p:nvSpPr>
        <p:spPr bwMode="auto">
          <a:xfrm>
            <a:off x="6870669" y="2362200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6999284" y="2057400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ea typeface="黑体" panose="02010609060101010101" pitchFamily="49" charset="-122"/>
              </a:rPr>
              <a:t>9~10</a:t>
            </a:r>
          </a:p>
        </p:txBody>
      </p:sp>
      <p:sp>
        <p:nvSpPr>
          <p:cNvPr id="21570" name="Freeform 66"/>
          <p:cNvSpPr/>
          <p:nvPr/>
        </p:nvSpPr>
        <p:spPr bwMode="auto">
          <a:xfrm>
            <a:off x="7237382" y="2722563"/>
            <a:ext cx="252412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2"/>
          <p:cNvGrpSpPr/>
          <p:nvPr/>
        </p:nvGrpSpPr>
        <p:grpSpPr bwMode="auto">
          <a:xfrm>
            <a:off x="142844" y="2698750"/>
            <a:ext cx="8281988" cy="1679575"/>
            <a:chOff x="158" y="1700"/>
            <a:chExt cx="5217" cy="1058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703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04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21512" name="Rectangle 8"/>
            <p:cNvSpPr>
              <a:spLocks noChangeAspect="1" noChangeArrowheads="1"/>
            </p:cNvSpPr>
            <p:nvPr/>
          </p:nvSpPr>
          <p:spPr bwMode="auto">
            <a:xfrm>
              <a:off x="487" y="2552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0~1</a:t>
              </a:r>
            </a:p>
          </p:txBody>
        </p:sp>
        <p:sp>
          <p:nvSpPr>
            <p:cNvPr id="21513" name="Rectangle 9"/>
            <p:cNvSpPr>
              <a:spLocks noChangeAspect="1" noChangeArrowheads="1"/>
            </p:cNvSpPr>
            <p:nvPr/>
          </p:nvSpPr>
          <p:spPr bwMode="auto">
            <a:xfrm>
              <a:off x="1076" y="2544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1~2</a:t>
              </a:r>
            </a:p>
          </p:txBody>
        </p:sp>
        <p:sp>
          <p:nvSpPr>
            <p:cNvPr id="21514" name="Freeform 10"/>
            <p:cNvSpPr/>
            <p:nvPr/>
          </p:nvSpPr>
          <p:spPr bwMode="auto">
            <a:xfrm>
              <a:off x="748" y="2236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Freeform 11"/>
            <p:cNvSpPr/>
            <p:nvPr/>
          </p:nvSpPr>
          <p:spPr bwMode="auto">
            <a:xfrm>
              <a:off x="1111" y="2243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08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19" name="Freeform 15"/>
            <p:cNvSpPr/>
            <p:nvPr/>
          </p:nvSpPr>
          <p:spPr bwMode="auto">
            <a:xfrm>
              <a:off x="453" y="1700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auto">
            <a:xfrm>
              <a:off x="158" y="2016"/>
              <a:ext cx="545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∞~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7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475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auto">
            <a:xfrm>
              <a:off x="1758" y="2552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3~4</a:t>
              </a:r>
            </a:p>
          </p:txBody>
        </p:sp>
        <p:sp>
          <p:nvSpPr>
            <p:cNvPr id="21527" name="Rectangle 23"/>
            <p:cNvSpPr>
              <a:spLocks noChangeAspect="1" noChangeArrowheads="1"/>
            </p:cNvSpPr>
            <p:nvPr/>
          </p:nvSpPr>
          <p:spPr bwMode="auto">
            <a:xfrm>
              <a:off x="2347" y="2544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4~5</a:t>
              </a:r>
            </a:p>
          </p:txBody>
        </p:sp>
        <p:sp>
          <p:nvSpPr>
            <p:cNvPr id="21528" name="Freeform 24"/>
            <p:cNvSpPr/>
            <p:nvPr/>
          </p:nvSpPr>
          <p:spPr bwMode="auto">
            <a:xfrm>
              <a:off x="2019" y="2236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Freeform 25"/>
            <p:cNvSpPr/>
            <p:nvPr/>
          </p:nvSpPr>
          <p:spPr bwMode="auto">
            <a:xfrm>
              <a:off x="2382" y="2243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679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33" name="Freeform 29"/>
            <p:cNvSpPr/>
            <p:nvPr/>
          </p:nvSpPr>
          <p:spPr bwMode="auto">
            <a:xfrm>
              <a:off x="1724" y="1700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Rectangle 31"/>
            <p:cNvSpPr>
              <a:spLocks noChangeAspect="1" noChangeArrowheads="1"/>
            </p:cNvSpPr>
            <p:nvPr/>
          </p:nvSpPr>
          <p:spPr bwMode="auto">
            <a:xfrm>
              <a:off x="1429" y="2016"/>
              <a:ext cx="545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~3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243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74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21548" name="Rectangle 44"/>
            <p:cNvSpPr>
              <a:spLocks noChangeAspect="1" noChangeArrowheads="1"/>
            </p:cNvSpPr>
            <p:nvPr/>
          </p:nvSpPr>
          <p:spPr bwMode="auto">
            <a:xfrm>
              <a:off x="3027" y="2560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6~7</a:t>
              </a:r>
            </a:p>
          </p:txBody>
        </p:sp>
        <p:sp>
          <p:nvSpPr>
            <p:cNvPr id="21549" name="Rectangle 45"/>
            <p:cNvSpPr>
              <a:spLocks noChangeAspect="1" noChangeArrowheads="1"/>
            </p:cNvSpPr>
            <p:nvPr/>
          </p:nvSpPr>
          <p:spPr bwMode="auto">
            <a:xfrm>
              <a:off x="3616" y="2552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7~8</a:t>
              </a:r>
            </a:p>
          </p:txBody>
        </p:sp>
        <p:sp>
          <p:nvSpPr>
            <p:cNvPr id="21550" name="Freeform 46"/>
            <p:cNvSpPr/>
            <p:nvPr/>
          </p:nvSpPr>
          <p:spPr bwMode="auto">
            <a:xfrm>
              <a:off x="3288" y="2244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Freeform 47"/>
            <p:cNvSpPr/>
            <p:nvPr/>
          </p:nvSpPr>
          <p:spPr bwMode="auto">
            <a:xfrm>
              <a:off x="3651" y="2251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2948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55" name="Freeform 51"/>
            <p:cNvSpPr/>
            <p:nvPr/>
          </p:nvSpPr>
          <p:spPr bwMode="auto">
            <a:xfrm>
              <a:off x="2993" y="1708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Rectangle 53"/>
            <p:cNvSpPr>
              <a:spLocks noChangeAspect="1" noChangeArrowheads="1"/>
            </p:cNvSpPr>
            <p:nvPr/>
          </p:nvSpPr>
          <p:spPr bwMode="auto">
            <a:xfrm>
              <a:off x="2698" y="2024"/>
              <a:ext cx="545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5~6</a:t>
              </a:r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4514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5015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</a:p>
          </p:txBody>
        </p:sp>
        <p:sp>
          <p:nvSpPr>
            <p:cNvPr id="21562" name="Rectangle 58"/>
            <p:cNvSpPr>
              <a:spLocks noChangeAspect="1" noChangeArrowheads="1"/>
            </p:cNvSpPr>
            <p:nvPr/>
          </p:nvSpPr>
          <p:spPr bwMode="auto">
            <a:xfrm>
              <a:off x="4298" y="2560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9~10</a:t>
              </a:r>
            </a:p>
          </p:txBody>
        </p:sp>
        <p:sp>
          <p:nvSpPr>
            <p:cNvPr id="21563" name="Rectangle 59"/>
            <p:cNvSpPr>
              <a:spLocks noChangeAspect="1" noChangeArrowheads="1"/>
            </p:cNvSpPr>
            <p:nvPr/>
          </p:nvSpPr>
          <p:spPr bwMode="auto">
            <a:xfrm>
              <a:off x="4887" y="2552"/>
              <a:ext cx="488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10~∞</a:t>
              </a:r>
            </a:p>
          </p:txBody>
        </p:sp>
        <p:sp>
          <p:nvSpPr>
            <p:cNvPr id="21564" name="Freeform 60"/>
            <p:cNvSpPr/>
            <p:nvPr/>
          </p:nvSpPr>
          <p:spPr bwMode="auto">
            <a:xfrm>
              <a:off x="4559" y="2244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5" name="Freeform 61"/>
            <p:cNvSpPr/>
            <p:nvPr/>
          </p:nvSpPr>
          <p:spPr bwMode="auto">
            <a:xfrm>
              <a:off x="4922" y="2251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4219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</a:p>
          </p:txBody>
        </p:sp>
        <p:sp>
          <p:nvSpPr>
            <p:cNvPr id="21569" name="Freeform 65"/>
            <p:cNvSpPr/>
            <p:nvPr/>
          </p:nvSpPr>
          <p:spPr bwMode="auto">
            <a:xfrm>
              <a:off x="4264" y="1708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1" name="Rectangle 67"/>
            <p:cNvSpPr>
              <a:spLocks noChangeAspect="1" noChangeArrowheads="1"/>
            </p:cNvSpPr>
            <p:nvPr/>
          </p:nvSpPr>
          <p:spPr bwMode="auto">
            <a:xfrm>
              <a:off x="3969" y="2024"/>
              <a:ext cx="545" cy="1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~9</a:t>
              </a:r>
            </a:p>
          </p:txBody>
        </p:sp>
      </p:grp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5418107" y="2708275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7486619" y="27813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380007" y="1868488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</a:p>
        </p:txBody>
      </p:sp>
      <p:sp>
        <p:nvSpPr>
          <p:cNvPr id="21575" name="Freeform 71"/>
          <p:cNvSpPr/>
          <p:nvPr/>
        </p:nvSpPr>
        <p:spPr bwMode="auto">
          <a:xfrm>
            <a:off x="5187919" y="1898650"/>
            <a:ext cx="752475" cy="49530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76" name="Freeform 72"/>
          <p:cNvSpPr/>
          <p:nvPr/>
        </p:nvSpPr>
        <p:spPr bwMode="auto">
          <a:xfrm>
            <a:off x="6302344" y="1889125"/>
            <a:ext cx="685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6651594" y="1858963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21578" name="Oval 74"/>
          <p:cNvSpPr>
            <a:spLocks noChangeAspect="1" noChangeArrowheads="1"/>
          </p:cNvSpPr>
          <p:nvPr/>
        </p:nvSpPr>
        <p:spPr bwMode="auto">
          <a:xfrm>
            <a:off x="3960782" y="549275"/>
            <a:ext cx="431800" cy="431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4032219" y="188913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anose="02010609060101010101" pitchFamily="49" charset="-122"/>
              </a:rPr>
              <a:t>0~10</a:t>
            </a:r>
          </a:p>
        </p:txBody>
      </p:sp>
      <p:sp>
        <p:nvSpPr>
          <p:cNvPr id="21580" name="Text Box 76"/>
          <p:cNvSpPr txBox="1">
            <a:spLocks noChangeArrowheads="1"/>
          </p:cNvSpPr>
          <p:nvPr/>
        </p:nvSpPr>
        <p:spPr bwMode="auto">
          <a:xfrm>
            <a:off x="3022569" y="811213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</a:p>
        </p:txBody>
      </p:sp>
      <p:sp>
        <p:nvSpPr>
          <p:cNvPr id="21581" name="Freeform 77"/>
          <p:cNvSpPr/>
          <p:nvPr/>
        </p:nvSpPr>
        <p:spPr bwMode="auto">
          <a:xfrm>
            <a:off x="2279619" y="838200"/>
            <a:ext cx="1689100" cy="77470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82" name="Freeform 78"/>
          <p:cNvSpPr/>
          <p:nvPr/>
        </p:nvSpPr>
        <p:spPr bwMode="auto">
          <a:xfrm>
            <a:off x="4400519" y="825500"/>
            <a:ext cx="1587500" cy="749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83" name="Text Box 79"/>
          <p:cNvSpPr txBox="1">
            <a:spLocks noChangeArrowheads="1"/>
          </p:cNvSpPr>
          <p:nvPr/>
        </p:nvSpPr>
        <p:spPr bwMode="auto">
          <a:xfrm>
            <a:off x="5183157" y="850900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777132" y="3068638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anose="02010609060101010101" pitchFamily="49" charset="-122"/>
              </a:rPr>
              <a:t>10~10</a:t>
            </a:r>
          </a:p>
        </p:txBody>
      </p: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3671857" y="2979738"/>
            <a:ext cx="6477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anose="02010609060101010101" pitchFamily="49" charset="-122"/>
              </a:rPr>
              <a:t>4~4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642910" y="5643578"/>
            <a:ext cx="6840537" cy="9751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外部节点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即查找失败对应的节点，是虚拟的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个关键字：</a:t>
            </a:r>
            <a:r>
              <a:rPr lang="zh-CN" altLang="en-US" sz="220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内部节点为</a:t>
            </a:r>
            <a:r>
              <a:rPr lang="en-US" altLang="zh-CN" sz="2200" i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个，外部节点为</a:t>
            </a:r>
            <a:r>
              <a:rPr lang="en-US" altLang="zh-CN" sz="2200" i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20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en-US" sz="2200" dirty="0">
              <a:solidFill>
                <a:srgbClr val="CC00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393109" y="642918"/>
            <a:ext cx="671862" cy="3071834"/>
            <a:chOff x="8393109" y="642918"/>
            <a:chExt cx="671862" cy="3071834"/>
          </a:xfrm>
        </p:grpSpPr>
        <p:sp>
          <p:nvSpPr>
            <p:cNvPr id="86" name="右大括号 85"/>
            <p:cNvSpPr/>
            <p:nvPr/>
          </p:nvSpPr>
          <p:spPr>
            <a:xfrm>
              <a:off x="8393109" y="642918"/>
              <a:ext cx="144000" cy="3071834"/>
            </a:xfrm>
            <a:prstGeom prst="rightBrac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72528" y="152557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内部节点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86182" y="4429132"/>
            <a:ext cx="1285884" cy="642942"/>
            <a:chOff x="3786182" y="4429132"/>
            <a:chExt cx="1285884" cy="642942"/>
          </a:xfrm>
        </p:grpSpPr>
        <p:sp>
          <p:nvSpPr>
            <p:cNvPr id="89" name="TextBox 88"/>
            <p:cNvSpPr txBox="1"/>
            <p:nvPr/>
          </p:nvSpPr>
          <p:spPr>
            <a:xfrm>
              <a:off x="3786182" y="467196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外部节点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rot="16200000" flipV="1">
              <a:off x="3857620" y="4429132"/>
              <a:ext cx="285752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4786314" y="4500570"/>
              <a:ext cx="214314" cy="214314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bldLvl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714348" y="1000108"/>
            <a:ext cx="5748348" cy="1532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探查法的数学递推描述公式为：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+1) mod 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(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2860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）线性探查法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000372"/>
            <a:ext cx="7572428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示例：在电影院中找被占用位置的后面空位置！模</a:t>
            </a:r>
            <a:r>
              <a:rPr lang="en-US" altLang="zh-CN" sz="2200" i="1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是为了保证找到的位置在</a:t>
            </a:r>
            <a:r>
              <a:rPr lang="en-US" altLang="zh-CN" sz="220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200" i="1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20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20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的有效空间中。</a:t>
            </a:r>
            <a:endParaRPr lang="zh-CN" altLang="en-US" sz="220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非同义词冲突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哈希函数值不相同的两个记录争夺同一个后继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哈希地址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堆积（或聚集）现象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077200" cy="17912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平方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探查法的数学描述公式为：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=h(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±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mod </a:t>
            </a:r>
            <a:r>
              <a:rPr kumimoji="1" lang="en-US" altLang="zh-CN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(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i="1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2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）平方探查法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643314"/>
            <a:ext cx="685804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思路：在电影院中找被占用位置的前后空位置！</a:t>
            </a:r>
            <a:endParaRPr lang="zh-CN" altLang="en-US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平方探查法是一种较好的处理冲突的方法，可以避免出现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堆积现象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。它的缺点是不能探查到哈希表上的所有单元，但至少能探查到一半单元。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292893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查找的位置依次为：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0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/>
              <a:t>+1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>
                <a:latin typeface="+mn-ea"/>
                <a:ea typeface="+mn-ea"/>
              </a:rPr>
              <a:t>-</a:t>
            </a:r>
            <a:r>
              <a:rPr lang="en-US" altLang="zh-CN" smtClean="0"/>
              <a:t>1 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/>
              <a:t>+4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>
                <a:latin typeface="+mn-ea"/>
              </a:rPr>
              <a:t>-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zh-CN" altLang="en-US" smtClean="0">
                <a:sym typeface="Symbol" panose="05050102010706020507"/>
              </a:rPr>
              <a:t>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85720" y="785794"/>
            <a:ext cx="8462992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9-10】</a:t>
            </a:r>
            <a:r>
              <a:rPr kumimoji="1"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假设哈希表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=13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除留余数法哈希函数建立如下关键字集合的哈希表：  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(16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77)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并采用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线性探查法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解决冲突。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关键字：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h(29)=3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cxnSp>
        <p:nvCxnSpPr>
          <p:cNvPr id="67" name="直接箭头连接符 66"/>
          <p:cNvCxnSpPr/>
          <p:nvPr/>
        </p:nvCxnSpPr>
        <p:spPr>
          <a:xfrm rot="5400000" flipH="1" flipV="1">
            <a:off x="5464181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00364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sp>
        <p:nvSpPr>
          <p:cNvPr id="72" name="椭圆 71"/>
          <p:cNvSpPr/>
          <p:nvPr/>
        </p:nvSpPr>
        <p:spPr>
          <a:xfrm>
            <a:off x="3643306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662" y="1310267"/>
            <a:ext cx="3214710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=(3+1) 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% 13=4</a:t>
            </a:r>
            <a:endParaRPr kumimoji="1" lang="zh-CN" altLang="en-US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4810" y="1214422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仍冲突</a:t>
            </a:r>
            <a:endParaRPr lang="zh-CN" altLang="en-US" sz="2200"/>
          </a:p>
        </p:txBody>
      </p:sp>
      <p:sp>
        <p:nvSpPr>
          <p:cNvPr id="46" name="TextBox 45"/>
          <p:cNvSpPr txBox="1"/>
          <p:nvPr/>
        </p:nvSpPr>
        <p:spPr>
          <a:xfrm>
            <a:off x="4214810" y="1640791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仍冲突</a:t>
            </a:r>
            <a:endParaRPr lang="zh-CN" altLang="en-US" sz="2200"/>
          </a:p>
        </p:txBody>
      </p:sp>
      <p:sp>
        <p:nvSpPr>
          <p:cNvPr id="47" name="TextBox 46"/>
          <p:cNvSpPr txBox="1"/>
          <p:nvPr/>
        </p:nvSpPr>
        <p:spPr>
          <a:xfrm>
            <a:off x="4214810" y="2069419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OK</a:t>
            </a:r>
            <a:endParaRPr lang="zh-CN" altLang="en-US" sz="2200"/>
          </a:p>
        </p:txBody>
      </p:sp>
      <p:sp>
        <p:nvSpPr>
          <p:cNvPr id="48" name="TextBox 47"/>
          <p:cNvSpPr txBox="1"/>
          <p:nvPr/>
        </p:nvSpPr>
        <p:spPr>
          <a:xfrm>
            <a:off x="928662" y="2164060"/>
            <a:ext cx="2571768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=(5+1) % 13=6</a:t>
            </a:r>
            <a:endParaRPr lang="zh-CN" alt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928662" y="1714488"/>
            <a:ext cx="2490806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=(4+1) 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% 13=5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4810" y="78579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冲突</a:t>
            </a:r>
            <a:endParaRPr lang="zh-CN" altLang="en-US" sz="2200"/>
          </a:p>
        </p:txBody>
      </p:sp>
      <p:sp>
        <p:nvSpPr>
          <p:cNvPr id="54" name="TextBox 53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endParaRPr lang="zh-CN" altLang="en-US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51" grpId="0" bldLvl="0" animBg="1"/>
      <p:bldP spid="57" grpId="0" bldLvl="0" animBg="1"/>
      <p:bldP spid="57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4" grpId="0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关键字：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h(88)=10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 flipH="1" flipV="1">
            <a:off x="5894397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endParaRPr lang="zh-CN" altLang="en-US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53" grpId="0" bldLvl="0" animBg="1"/>
      <p:bldP spid="4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关键字：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h(77)=12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 flipH="1" flipV="1">
            <a:off x="6392875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8143900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4348" y="1478149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=12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=(12+1) % 13=0</a:t>
            </a:r>
            <a:endParaRPr lang="zh-CN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3214678" y="485776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哈希表创建完毕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372" y="78579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冲突</a:t>
            </a:r>
            <a:endParaRPr lang="zh-CN" altLang="en-US" sz="2200"/>
          </a:p>
        </p:txBody>
      </p:sp>
      <p:sp>
        <p:nvSpPr>
          <p:cNvPr id="46" name="TextBox 45"/>
          <p:cNvSpPr txBox="1"/>
          <p:nvPr/>
        </p:nvSpPr>
        <p:spPr>
          <a:xfrm>
            <a:off x="4143372" y="1357298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OK</a:t>
            </a:r>
            <a:endParaRPr lang="zh-CN" altLang="en-US" sz="2200"/>
          </a:p>
        </p:txBody>
      </p:sp>
      <p:sp>
        <p:nvSpPr>
          <p:cNvPr id="47" name="TextBox 46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endParaRPr lang="zh-CN" altLang="en-US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52" grpId="0" bldLvl="0" animBg="1"/>
      <p:bldP spid="73" grpId="0" bldLvl="0" animBg="1"/>
      <p:bldP spid="75" grpId="0"/>
      <p:bldP spid="76" grpId="0"/>
      <p:bldP spid="45" grpId="0"/>
      <p:bldP spid="46" grpId="0"/>
      <p:bldP spid="47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514472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643306" y="857232"/>
            <a:ext cx="19859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哈希表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ha[0..12]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最终的哈希表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286124"/>
            <a:ext cx="5572164" cy="2069727"/>
            <a:chOff x="2000232" y="3286124"/>
            <a:chExt cx="5572164" cy="2069727"/>
          </a:xfrm>
        </p:grpSpPr>
        <p:sp>
          <p:nvSpPr>
            <p:cNvPr id="8" name="TextBox 7"/>
            <p:cNvSpPr txBox="1"/>
            <p:nvPr/>
          </p:nvSpPr>
          <p:spPr>
            <a:xfrm>
              <a:off x="2000232" y="3786190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哈希表的构成：</a:t>
              </a: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5984" y="4247855"/>
              <a:ext cx="52864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哈希函数：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本例为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h(</a:t>
              </a: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mod 13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解决冲突方法：</a:t>
              </a:r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本例为线性探查法</a:t>
              </a:r>
              <a:endParaRPr lang="zh-CN" altLang="en-US" sz="220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4429124" y="328612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1112638"/>
            <a:ext cx="496887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开放定址法哈希表查找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过程：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571472" y="1847637"/>
            <a:ext cx="5329237" cy="3295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(ha[d]!=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&amp;&amp; ha[d]!=k)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d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采用某种探查法求出下一地址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(ha[d]==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失败标记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return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ha[d];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z="2000" smtClean="0">
                <a:solidFill>
                  <a:srgbClr val="FF0000"/>
                </a:solidFill>
              </a:rPr>
              <a:t>147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3000396" cy="500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en-US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71802" y="5500702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表成功查找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完毕</a:t>
            </a:r>
          </a:p>
        </p:txBody>
      </p:sp>
      <p:sp>
        <p:nvSpPr>
          <p:cNvPr id="189543" name="Text Box 103"/>
          <p:cNvSpPr txBox="1">
            <a:spLocks noChangeArrowheads="1"/>
          </p:cNvSpPr>
          <p:nvPr/>
        </p:nvSpPr>
        <p:spPr bwMode="auto">
          <a:xfrm>
            <a:off x="571472" y="854973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查找关键字为</a:t>
            </a:r>
            <a:r>
              <a:rPr lang="en-US" altLang="zh-CN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记录：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9544" name="Text Box 104"/>
          <p:cNvSpPr txBox="1">
            <a:spLocks noChangeArrowheads="1"/>
          </p:cNvSpPr>
          <p:nvPr/>
        </p:nvSpPr>
        <p:spPr bwMode="auto">
          <a:xfrm>
            <a:off x="1071539" y="1428736"/>
            <a:ext cx="4000528" cy="1818959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/>
              <a:t>h</a:t>
            </a:r>
            <a:r>
              <a:rPr lang="en-US" altLang="zh-CN" sz="2200" dirty="0"/>
              <a:t>(29)=29%13=3</a:t>
            </a:r>
            <a:r>
              <a:rPr lang="zh-CN" altLang="en-US" sz="2200" dirty="0"/>
              <a:t>：</a:t>
            </a:r>
            <a:r>
              <a:rPr lang="en-US" altLang="zh-CN" sz="2200" dirty="0"/>
              <a:t>16</a:t>
            </a:r>
            <a:r>
              <a:rPr lang="en-US" altLang="zh-CN" sz="2200" dirty="0">
                <a:latin typeface="+mj-ea"/>
                <a:ea typeface="+mj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/>
              <a:t>d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=3</a:t>
            </a:r>
            <a:r>
              <a:rPr lang="zh-CN" altLang="en-US" sz="2200" smtClean="0"/>
              <a:t>，</a:t>
            </a:r>
            <a:r>
              <a:rPr lang="en-US" altLang="zh-CN" sz="2200" smtClean="0"/>
              <a:t>d</a:t>
            </a:r>
            <a:r>
              <a:rPr lang="en-US" altLang="zh-CN" sz="2200" baseline="-25000" smtClean="0"/>
              <a:t>1</a:t>
            </a:r>
            <a:r>
              <a:rPr lang="en-US" altLang="zh-CN" sz="2200" dirty="0"/>
              <a:t>=(3+1)=4</a:t>
            </a:r>
            <a:r>
              <a:rPr lang="zh-CN" altLang="en-US" sz="2200" dirty="0"/>
              <a:t>：</a:t>
            </a:r>
            <a:r>
              <a:rPr lang="en-US" altLang="zh-CN" sz="2200" dirty="0"/>
              <a:t>43</a:t>
            </a:r>
            <a:r>
              <a:rPr lang="en-US" altLang="zh-CN" sz="2200" dirty="0">
                <a:latin typeface="+mj-ea"/>
                <a:ea typeface="+mj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；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2</a:t>
            </a:r>
            <a:r>
              <a:rPr lang="en-US" altLang="zh-CN" sz="2200" dirty="0"/>
              <a:t>=(4+1)=5</a:t>
            </a:r>
            <a:r>
              <a:rPr lang="zh-CN" altLang="en-US" sz="2200" dirty="0"/>
              <a:t>：</a:t>
            </a:r>
            <a:r>
              <a:rPr lang="en-US" altLang="zh-CN" sz="2200" dirty="0"/>
              <a:t>31</a:t>
            </a:r>
            <a:r>
              <a:rPr lang="en-US" altLang="zh-CN" sz="2200" dirty="0">
                <a:latin typeface="+mn-ea"/>
                <a:ea typeface="+mn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； </a:t>
            </a:r>
            <a:endParaRPr lang="en-US" altLang="zh-CN" sz="2200" dirty="0" smtClean="0"/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 smtClean="0"/>
              <a:t>d</a:t>
            </a:r>
            <a:r>
              <a:rPr lang="en-US" altLang="zh-CN" sz="2200" baseline="-25000" dirty="0" err="1" smtClean="0"/>
              <a:t>3</a:t>
            </a:r>
            <a:r>
              <a:rPr lang="en-US" altLang="zh-CN" sz="2200" dirty="0"/>
              <a:t>=(5+1)=6</a:t>
            </a:r>
            <a:r>
              <a:rPr lang="zh-CN" altLang="en-US" sz="2200" dirty="0"/>
              <a:t>：</a:t>
            </a:r>
            <a:r>
              <a:rPr lang="en-US" altLang="zh-CN" sz="2200" dirty="0"/>
              <a:t>29</a:t>
            </a:r>
            <a:r>
              <a:rPr lang="zh-CN" altLang="en-US" sz="2200" dirty="0"/>
              <a:t>＝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 smtClean="0"/>
              <a:t>。</a:t>
            </a:r>
            <a:r>
              <a:rPr lang="zh-CN" altLang="en-US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成功！</a:t>
            </a:r>
            <a:endParaRPr lang="en-US" altLang="zh-CN" sz="2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339089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941758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50056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12286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57752" y="2855237"/>
            <a:ext cx="3286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次关键字比较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z="2000" smtClean="0">
                <a:solidFill>
                  <a:srgbClr val="FF0000"/>
                </a:solidFill>
              </a:rPr>
              <a:t>148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 bldLvl="0" animBg="1"/>
      <p:bldP spid="51" grpId="0" bldLvl="0" animBg="1"/>
      <p:bldP spid="51" grpId="1" bldLvl="0" animBg="1"/>
      <p:bldP spid="51" grpId="2" bldLvl="0" animBg="1"/>
      <p:bldP spid="52" grpId="0" bldLvl="0" animBg="1"/>
      <p:bldP spid="52" grpId="1" bldLvl="0" animBg="1"/>
      <p:bldP spid="52" grpId="2" bldLvl="0" animBg="1"/>
      <p:bldP spid="53" grpId="0" bldLvl="0" animBg="1"/>
      <p:bldP spid="53" grpId="1" bldLvl="0" animBg="1"/>
      <p:bldP spid="53" grpId="2" bldLvl="0" animBg="1"/>
      <p:bldP spid="54" grpId="0" bldLvl="0" animBg="1"/>
      <p:bldP spid="54" grpId="1" bldLvl="0" animBg="1"/>
      <p:bldP spid="54" grpId="2" bldLvl="0" animBg="1"/>
      <p:bldP spid="5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943100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643306" y="1285860"/>
            <a:ext cx="19859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哈希表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ha[0..12]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5110475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r>
              <a:rPr lang="zh-CN" altLang="en-US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79168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2+1+1+1+1+4+1+1+1+1+1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flipV="1">
            <a:off x="2857488" y="5324789"/>
            <a:ext cx="3571900" cy="1651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3372" y="53247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507743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=1.364</a:t>
            </a:r>
            <a:endParaRPr lang="zh-CN" alt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464577"/>
            <a:ext cx="6500858" cy="5355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kumimoji="1" lang="zh-CN" altLang="en-US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前面构建的哈希表：成功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endParaRPr kumimoji="1"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3857628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探查次数恰好等于查找到该记录所需要的关键字比较次数！</a:t>
            </a:r>
          </a:p>
        </p:txBody>
      </p:sp>
      <p:sp>
        <p:nvSpPr>
          <p:cNvPr id="16" name="下箭头 15"/>
          <p:cNvSpPr/>
          <p:nvPr/>
        </p:nvSpPr>
        <p:spPr>
          <a:xfrm>
            <a:off x="4500562" y="4286256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99592" y="685800"/>
            <a:ext cx="6696744" cy="4632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9-1】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对于给定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个数据元素的有序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40)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采用二分查找，试问：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）若查找给定值为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的元素，将依次与表中哪些元素比较？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）若查找给定值为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的元素，将依次与哪些元素比较？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）假设查找表中每个元素的概率相同，求查找成功时的平均查找长度和查找不成功时的平均查找长度。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71472" y="142852"/>
            <a:ext cx="3071834" cy="500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成功查找</a:t>
            </a:r>
            <a:r>
              <a:rPr lang="zh-CN" altLang="en-US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00364" y="5857892"/>
            <a:ext cx="3429024" cy="46166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表失败查找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完毕</a:t>
            </a: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623095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8181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34062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2958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286116" y="528638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次关键字比较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642910" y="714356"/>
            <a:ext cx="4143404" cy="4308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查找关键字</a:t>
            </a:r>
            <a:r>
              <a:rPr lang="en-US" altLang="zh-CN" sz="2200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=47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的记录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857224" y="1285860"/>
            <a:ext cx="2571768" cy="3970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(47)=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47%13=8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1232801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en-US" altLang="zh-CN" sz="2200" smtClean="0">
                <a:latin typeface="+mj-ea"/>
                <a:cs typeface="Times New Roman" panose="02020603050405020304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1732867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74</a:t>
            </a:r>
            <a:r>
              <a:rPr lang="en-US" altLang="zh-CN" sz="2200" smtClean="0">
                <a:latin typeface="+mj-ea"/>
                <a:cs typeface="Times New Roman" panose="02020603050405020304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68" y="2214554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88</a:t>
            </a:r>
            <a:r>
              <a:rPr lang="en-US" altLang="zh-CN" sz="2200" smtClean="0">
                <a:latin typeface="+mj-ea"/>
                <a:cs typeface="Times New Roman" panose="02020603050405020304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7" name="Text Box 106"/>
          <p:cNvSpPr txBox="1">
            <a:spLocks noChangeArrowheads="1"/>
          </p:cNvSpPr>
          <p:nvPr/>
        </p:nvSpPr>
        <p:spPr bwMode="auto">
          <a:xfrm>
            <a:off x="857224" y="1785926"/>
            <a:ext cx="2857520" cy="3970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=8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=(8+1)=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857224" y="2714620"/>
            <a:ext cx="2143140" cy="3970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=(10+1)=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857224" y="2246150"/>
            <a:ext cx="3286148" cy="3970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=(9+1)=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3571868" y="2765420"/>
            <a:ext cx="2928958" cy="3970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此处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失败！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z="2000" smtClean="0">
                <a:solidFill>
                  <a:srgbClr val="FF0000"/>
                </a:solidFill>
              </a:rPr>
              <a:t>150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5" grpId="0"/>
      <p:bldP spid="13" grpId="0" bldLvl="0" animBg="1"/>
      <p:bldP spid="14" grpId="0"/>
      <p:bldP spid="15" grpId="0"/>
      <p:bldP spid="16" grpId="0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314356" y="172878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714744" y="1071546"/>
            <a:ext cx="19859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哈希表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7000924" cy="5355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kumimoji="1" lang="zh-CN" altLang="en-US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前面构建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的哈希表：不</a:t>
            </a:r>
            <a:r>
              <a:rPr kumimoji="1" lang="zh-CN" altLang="en-US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kumimoji="1"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3358356"/>
            <a:ext cx="7215238" cy="992844"/>
            <a:chOff x="1285852" y="3358356"/>
            <a:chExt cx="7215238" cy="992844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1714480" y="3500438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85852" y="3643314"/>
              <a:ext cx="7215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一个关键字不在有效关键字集合中，但其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哈希函数值为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，采用线性探查法找到空位置，需要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次关键字比较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85984" y="3357562"/>
            <a:ext cx="5500726" cy="1285884"/>
            <a:chOff x="2285984" y="3357562"/>
            <a:chExt cx="5500726" cy="1285884"/>
          </a:xfrm>
        </p:grpSpPr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2857488" y="3499644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3627783"/>
              <a:ext cx="55007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一个关键字不在有效关键字集合中，但其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哈希函数值为</a:t>
              </a:r>
              <a:r>
                <a:rPr kumimoji="1" lang="en-US" altLang="zh-CN" sz="2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，采用线性探查法找到空位置，需要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次关键字比较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1472" y="4500570"/>
            <a:ext cx="7929618" cy="1357322"/>
            <a:chOff x="571472" y="4500570"/>
            <a:chExt cx="7929618" cy="135732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5181913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ASL</a:t>
              </a:r>
              <a:r>
                <a:rPr lang="zh-CN" altLang="en-US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不成功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4863124"/>
              <a:ext cx="521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2+1+10+9+8+7+6+5+4+3+2+1+3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stCxn id="5" idx="3"/>
            </p:cNvCxnSpPr>
            <p:nvPr/>
          </p:nvCxnSpPr>
          <p:spPr>
            <a:xfrm flipV="1">
              <a:off x="2428860" y="5396227"/>
              <a:ext cx="4714908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0" y="5396227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5206" y="5148876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= 4.692</a:t>
              </a:r>
              <a:endParaRPr lang="zh-CN" altLang="en-US" dirty="0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643438" y="4500570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28662" y="928670"/>
            <a:ext cx="7534298" cy="5208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拉链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法是把所有的同义词用单链表链接起来的方法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4213" y="285728"/>
            <a:ext cx="1944687" cy="520848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、拉链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8978" y="1643050"/>
            <a:ext cx="7197732" cy="4043448"/>
            <a:chOff x="588978" y="1643050"/>
            <a:chExt cx="7197732" cy="4043448"/>
          </a:xfrm>
        </p:grpSpPr>
        <p:grpSp>
          <p:nvGrpSpPr>
            <p:cNvPr id="40" name="组合 39"/>
            <p:cNvGrpSpPr/>
            <p:nvPr/>
          </p:nvGrpSpPr>
          <p:grpSpPr>
            <a:xfrm>
              <a:off x="1500166" y="3614796"/>
              <a:ext cx="6286544" cy="2071702"/>
              <a:chOff x="1500166" y="3857628"/>
              <a:chExt cx="6286544" cy="20717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00166" y="467196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/>
                  <a:t>j</a:t>
                </a:r>
                <a:endParaRPr lang="zh-CN" altLang="en-US" sz="2000" i="1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8618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29124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86380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29322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endCxn id="24" idx="1"/>
              </p:cNvCxnSpPr>
              <p:nvPr/>
            </p:nvCxnSpPr>
            <p:spPr>
              <a:xfrm flipV="1">
                <a:off x="4714876" y="4850559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6286512" y="4848178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000892" y="452908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ym typeface="Symbol" panose="05050102010706020507"/>
                  </a:rPr>
                  <a:t></a:t>
                </a:r>
                <a:endParaRPr lang="zh-CN" altLang="en-US"/>
              </a:p>
            </p:txBody>
          </p:sp>
          <p:cxnSp>
            <p:nvCxnSpPr>
              <p:cNvPr id="29" name="直接箭头连接符 28"/>
              <p:cNvCxnSpPr>
                <a:endCxn id="22" idx="1"/>
              </p:cNvCxnSpPr>
              <p:nvPr/>
            </p:nvCxnSpPr>
            <p:spPr>
              <a:xfrm>
                <a:off x="2714612" y="4848178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大括号 29"/>
              <p:cNvSpPr/>
              <p:nvPr/>
            </p:nvSpPr>
            <p:spPr>
              <a:xfrm rot="16200000">
                <a:off x="5572132" y="3643315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0562" y="5529220"/>
                <a:ext cx="2357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s</a:t>
                </a:r>
                <a:r>
                  <a:rPr lang="en-US" altLang="zh-CN" sz="2000" smtClean="0"/>
                  <a:t>)=</a:t>
                </a:r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t</a:t>
                </a:r>
                <a:r>
                  <a:rPr lang="en-US" altLang="zh-CN" sz="2000" smtClean="0"/>
                  <a:t>)= </a:t>
                </a:r>
                <a:r>
                  <a:rPr lang="en-US" altLang="zh-CN" sz="2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2000" smtClean="0">
                    <a:latin typeface="+mj-ea"/>
                    <a:ea typeface="+mj-ea"/>
                    <a:sym typeface="Symbol" panose="05050102010706020507"/>
                  </a:rPr>
                  <a:t> </a:t>
                </a:r>
                <a:r>
                  <a:rPr lang="en-US" altLang="zh-CN" sz="2000" smtClean="0">
                    <a:sym typeface="Symbol" panose="05050102010706020507"/>
                  </a:rPr>
                  <a:t>= </a:t>
                </a:r>
                <a:r>
                  <a:rPr lang="en-US" altLang="zh-CN" sz="2000" i="1" smtClean="0">
                    <a:sym typeface="Symbol" panose="05050102010706020507"/>
                  </a:rPr>
                  <a:t>j</a:t>
                </a:r>
                <a:endParaRPr lang="zh-CN" altLang="en-US" sz="2000" i="1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984" y="385762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/>
                  </a:rPr>
                  <a:t>…</a:t>
                </a:r>
                <a:endParaRPr lang="zh-CN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85984" y="5429264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/>
                  </a:rPr>
                  <a:t>…</a:t>
                </a:r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285852" y="1643050"/>
              <a:ext cx="6500858" cy="1728914"/>
              <a:chOff x="1285852" y="1885882"/>
              <a:chExt cx="6500858" cy="17289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5742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28728" y="321468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/>
                  <a:t>i</a:t>
                </a:r>
                <a:endParaRPr lang="zh-CN" altLang="en-US" sz="2000" i="1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8618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29124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86380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929322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endCxn id="8" idx="1"/>
              </p:cNvCxnSpPr>
              <p:nvPr/>
            </p:nvCxnSpPr>
            <p:spPr>
              <a:xfrm flipV="1">
                <a:off x="4714876" y="3393281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6286512" y="3390900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000892" y="3071810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ym typeface="Symbol" panose="05050102010706020507"/>
                  </a:rPr>
                  <a:t></a:t>
                </a:r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endCxn id="6" idx="1"/>
              </p:cNvCxnSpPr>
              <p:nvPr/>
            </p:nvCxnSpPr>
            <p:spPr>
              <a:xfrm>
                <a:off x="2714612" y="3390900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左大括号 15"/>
              <p:cNvSpPr/>
              <p:nvPr/>
            </p:nvSpPr>
            <p:spPr>
              <a:xfrm rot="5400000">
                <a:off x="5572132" y="1357298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3438" y="2357430"/>
                <a:ext cx="2357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x</a:t>
                </a:r>
                <a:r>
                  <a:rPr lang="en-US" altLang="zh-CN" sz="2000" smtClean="0"/>
                  <a:t>)=</a:t>
                </a:r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y</a:t>
                </a:r>
                <a:r>
                  <a:rPr lang="en-US" altLang="zh-CN" sz="2000" smtClean="0"/>
                  <a:t>)=  </a:t>
                </a:r>
                <a:r>
                  <a:rPr lang="en-US" altLang="zh-CN" sz="2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2000" smtClean="0">
                    <a:latin typeface="+mj-ea"/>
                    <a:ea typeface="+mj-ea"/>
                    <a:sym typeface="Symbol" panose="05050102010706020507"/>
                  </a:rPr>
                  <a:t> </a:t>
                </a:r>
                <a:r>
                  <a:rPr lang="en-US" altLang="zh-CN" sz="2000" smtClean="0">
                    <a:sym typeface="Symbol" panose="05050102010706020507"/>
                  </a:rPr>
                  <a:t>= </a:t>
                </a:r>
                <a:r>
                  <a:rPr lang="en-US" altLang="zh-CN" sz="2000" i="1" smtClean="0">
                    <a:sym typeface="Symbol" panose="05050102010706020507"/>
                  </a:rPr>
                  <a:t>i</a:t>
                </a:r>
                <a:endParaRPr lang="zh-CN" altLang="en-US" sz="2000" i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85852" y="188588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地址</a:t>
                </a:r>
                <a:endParaRPr lang="zh-CN" altLang="en-US" sz="200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1670" y="1885882"/>
                <a:ext cx="1143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头结点</a:t>
                </a:r>
                <a:endParaRPr lang="zh-CN" altLang="en-US" sz="200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85984" y="2285992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/>
                  </a:rPr>
                  <a:t>…</a:t>
                </a:r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88978" y="2114598"/>
              <a:ext cx="839750" cy="3500462"/>
              <a:chOff x="588978" y="2357430"/>
              <a:chExt cx="839750" cy="3500462"/>
            </a:xfrm>
          </p:grpSpPr>
          <p:sp>
            <p:nvSpPr>
              <p:cNvPr id="37" name="左大括号 36"/>
              <p:cNvSpPr/>
              <p:nvPr/>
            </p:nvSpPr>
            <p:spPr>
              <a:xfrm>
                <a:off x="1285852" y="2357430"/>
                <a:ext cx="142876" cy="3500462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978" y="2928934"/>
                <a:ext cx="553998" cy="24288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哈希表地址空间</a:t>
                </a:r>
                <a:endParaRPr lang="zh-CN" altLang="en-US"/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2844" y="71414"/>
            <a:ext cx="8858312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9-9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的关键字序列，构造采用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拉链法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解决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冲突的哈希表。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77078" y="1571612"/>
            <a:ext cx="523220" cy="4714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采用拉链法构造的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哈希表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ha[0..12]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857488" y="928670"/>
            <a:ext cx="4572032" cy="5578908"/>
            <a:chOff x="2857488" y="928670"/>
            <a:chExt cx="4572032" cy="5578908"/>
          </a:xfrm>
        </p:grpSpPr>
        <p:sp>
          <p:nvSpPr>
            <p:cNvPr id="39" name="矩形 38"/>
            <p:cNvSpPr/>
            <p:nvPr/>
          </p:nvSpPr>
          <p:spPr>
            <a:xfrm>
              <a:off x="4143372" y="92867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43306" y="100010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2066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43372" y="135729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43306" y="142873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143372" y="178592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3306" y="185736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43372" y="221455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228599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43372" y="264318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3306" y="271462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07181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3306" y="314324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43372" y="350043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3306" y="357187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43372" y="3929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43372" y="4361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3306" y="4432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43372" y="478969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43306" y="486113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521832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3306" y="528976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143372" y="564695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306" y="571838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11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143372" y="607557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61470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12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>
              <a:endCxn id="43" idx="1"/>
            </p:cNvCxnSpPr>
            <p:nvPr/>
          </p:nvCxnSpPr>
          <p:spPr>
            <a:xfrm flipV="1">
              <a:off x="4429124" y="198992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072066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72132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/>
            <p:cNvCxnSpPr>
              <a:endCxn id="71" idx="1"/>
            </p:cNvCxnSpPr>
            <p:nvPr/>
          </p:nvCxnSpPr>
          <p:spPr>
            <a:xfrm flipV="1">
              <a:off x="4429124" y="24518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429388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29454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箭头连接符 75"/>
            <p:cNvCxnSpPr>
              <a:endCxn id="74" idx="1"/>
            </p:cNvCxnSpPr>
            <p:nvPr/>
          </p:nvCxnSpPr>
          <p:spPr>
            <a:xfrm flipV="1">
              <a:off x="5786446" y="24645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5072066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77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572132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>
              <a:endCxn id="77" idx="1"/>
            </p:cNvCxnSpPr>
            <p:nvPr/>
          </p:nvCxnSpPr>
          <p:spPr>
            <a:xfrm flipV="1">
              <a:off x="4429124" y="63095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429388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29454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>
              <a:endCxn id="80" idx="1"/>
            </p:cNvCxnSpPr>
            <p:nvPr/>
          </p:nvCxnSpPr>
          <p:spPr>
            <a:xfrm flipV="1">
              <a:off x="5786446" y="63222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72066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72132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箭头连接符 84"/>
            <p:cNvCxnSpPr>
              <a:endCxn id="83" idx="1"/>
            </p:cNvCxnSpPr>
            <p:nvPr/>
          </p:nvCxnSpPr>
          <p:spPr>
            <a:xfrm flipV="1">
              <a:off x="4429124" y="289321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072066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572132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endCxn id="86" idx="1"/>
            </p:cNvCxnSpPr>
            <p:nvPr/>
          </p:nvCxnSpPr>
          <p:spPr>
            <a:xfrm flipV="1">
              <a:off x="4429124" y="332978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5072066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endCxn id="89" idx="1"/>
            </p:cNvCxnSpPr>
            <p:nvPr/>
          </p:nvCxnSpPr>
          <p:spPr>
            <a:xfrm flipV="1">
              <a:off x="4429124" y="417909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072066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572132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/>
            <p:cNvCxnSpPr>
              <a:endCxn id="92" idx="1"/>
            </p:cNvCxnSpPr>
            <p:nvPr/>
          </p:nvCxnSpPr>
          <p:spPr>
            <a:xfrm flipV="1">
              <a:off x="4429124" y="460772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072066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72132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/>
            <p:cNvCxnSpPr>
              <a:endCxn id="95" idx="1"/>
            </p:cNvCxnSpPr>
            <p:nvPr/>
          </p:nvCxnSpPr>
          <p:spPr>
            <a:xfrm flipV="1">
              <a:off x="4429124" y="503635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072066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572132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直接箭头连接符 99"/>
            <p:cNvCxnSpPr>
              <a:endCxn id="98" idx="1"/>
            </p:cNvCxnSpPr>
            <p:nvPr/>
          </p:nvCxnSpPr>
          <p:spPr>
            <a:xfrm flipV="1">
              <a:off x="4429124" y="5464983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右箭头 101"/>
            <p:cNvSpPr/>
            <p:nvPr/>
          </p:nvSpPr>
          <p:spPr>
            <a:xfrm>
              <a:off x="2857488" y="3500438"/>
              <a:ext cx="642942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14282" y="918504"/>
            <a:ext cx="16430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关键字集合：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(16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43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54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77)</a:t>
            </a:r>
            <a:endParaRPr lang="zh-CN" altLang="en-US" sz="20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39750" y="836613"/>
            <a:ext cx="496887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拉链法哈希表查找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过程：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5329237" cy="3757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rIns="216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p=ha[d];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(p!=NULL &amp;&amp; p-&gt;key!=k)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p=p-&gt;next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ha[d]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的单链表中查找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(p==NULL)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return 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失败标记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指结点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z="2000" smtClean="0">
                <a:solidFill>
                  <a:srgbClr val="FF0000"/>
                </a:solidFill>
              </a:rPr>
              <a:t>154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500826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0089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7146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成功查找</a:t>
            </a:r>
            <a:r>
              <a:rPr lang="zh-CN" altLang="en-US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zh-CN" altLang="en-US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表成功查找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查找关键字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的记录：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64968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(16)=16%13=3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ha[3]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ha[3]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个结点， 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成功！</a:t>
            </a:r>
            <a:endParaRPr lang="en-US" altLang="zh-CN" sz="22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次关键字比较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6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28860" y="28572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拉链法中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成功查找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855899" y="857232"/>
            <a:ext cx="5430877" cy="5572958"/>
            <a:chOff x="2855899" y="857232"/>
            <a:chExt cx="5430877" cy="5572958"/>
          </a:xfrm>
        </p:grpSpPr>
        <p:cxnSp>
          <p:nvCxnSpPr>
            <p:cNvPr id="102" name="直接箭头连接符 101"/>
            <p:cNvCxnSpPr/>
            <p:nvPr/>
          </p:nvCxnSpPr>
          <p:spPr>
            <a:xfrm rot="5400000">
              <a:off x="213487" y="3786190"/>
              <a:ext cx="528641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43306" y="857232"/>
              <a:ext cx="46434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成功找到第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层的结点，均需要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次关键字比较，共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 flipV="1">
              <a:off x="2857488" y="1258328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4214810" y="1499380"/>
            <a:ext cx="4714908" cy="4966546"/>
            <a:chOff x="4214810" y="1499380"/>
            <a:chExt cx="4714908" cy="4966546"/>
          </a:xfrm>
        </p:grpSpPr>
        <p:cxnSp>
          <p:nvCxnSpPr>
            <p:cNvPr id="113" name="直接箭头连接符 112"/>
            <p:cNvCxnSpPr/>
            <p:nvPr/>
          </p:nvCxnSpPr>
          <p:spPr>
            <a:xfrm rot="5400000">
              <a:off x="1875604" y="4125132"/>
              <a:ext cx="4680000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002217" y="1499380"/>
              <a:ext cx="39275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成功找到第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层的结点，均需要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次关键字比较，共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10800000" flipV="1">
              <a:off x="4216399" y="1900476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4643438" y="2786058"/>
            <a:ext cx="4214842" cy="1604673"/>
            <a:chOff x="4500562" y="3500438"/>
            <a:chExt cx="4214842" cy="1604673"/>
          </a:xfrm>
        </p:grpSpPr>
        <p:sp>
          <p:nvSpPr>
            <p:cNvPr id="99" name="TextBox 98"/>
            <p:cNvSpPr txBox="1"/>
            <p:nvPr/>
          </p:nvSpPr>
          <p:spPr>
            <a:xfrm>
              <a:off x="4500562" y="4286256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ASL</a:t>
              </a:r>
              <a:r>
                <a:rPr lang="zh-CN" altLang="en-US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成功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00958" y="4319293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=1.182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57884" y="407194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1×9+2×2</a:t>
              </a:r>
              <a:endParaRPr lang="zh-CN" altLang="en-US" dirty="0"/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5929322" y="4555489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286512" y="464344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6429388" y="350043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500826" y="4136636"/>
            <a:ext cx="1000132" cy="357190"/>
            <a:chOff x="6500826" y="4136636"/>
            <a:chExt cx="1000132" cy="357190"/>
          </a:xfrm>
        </p:grpSpPr>
        <p:sp>
          <p:nvSpPr>
            <p:cNvPr id="90" name="矩形 89"/>
            <p:cNvSpPr/>
            <p:nvPr/>
          </p:nvSpPr>
          <p:spPr>
            <a:xfrm>
              <a:off x="6500826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000892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9289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不成功查找</a:t>
            </a:r>
            <a:r>
              <a:rPr lang="zh-CN" altLang="en-US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zh-CN" altLang="en-US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表不成功查找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查找关键字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的记录：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344984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(47)=47%13=8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ha[8]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en-US" altLang="zh-CN" sz="2200" dirty="0" smtClean="0"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lang="en-US" altLang="zh-CN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p=NULL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失败！</a:t>
            </a:r>
            <a:endParaRPr lang="en-US" altLang="zh-CN" sz="22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次关键字比较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6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28860" y="285728"/>
            <a:ext cx="471490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拉链法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3428992" y="1142984"/>
            <a:ext cx="5286412" cy="1107996"/>
            <a:chOff x="3428992" y="1142984"/>
            <a:chExt cx="5286412" cy="1107996"/>
          </a:xfrm>
        </p:grpSpPr>
        <p:sp>
          <p:nvSpPr>
            <p:cNvPr id="102" name="TextBox 101"/>
            <p:cNvSpPr txBox="1"/>
            <p:nvPr/>
          </p:nvSpPr>
          <p:spPr>
            <a:xfrm>
              <a:off x="5000628" y="1142984"/>
              <a:ext cx="37147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有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个结点的单链表，不成功查找需要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次关键字比较，共有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个这样的单链表</a:t>
              </a:r>
              <a:endParaRPr lang="zh-CN" altLang="en-US" sz="2200"/>
            </a:p>
          </p:txBody>
        </p:sp>
        <p:cxnSp>
          <p:nvCxnSpPr>
            <p:cNvPr id="107" name="直接箭头连接符 106"/>
            <p:cNvCxnSpPr>
              <a:stCxn id="102" idx="1"/>
            </p:cNvCxnSpPr>
            <p:nvPr/>
          </p:nvCxnSpPr>
          <p:spPr>
            <a:xfrm rot="10800000" flipV="1">
              <a:off x="3428992" y="1714488"/>
              <a:ext cx="157163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786314" y="1714488"/>
            <a:ext cx="4143404" cy="1107996"/>
            <a:chOff x="4643438" y="2214554"/>
            <a:chExt cx="4143404" cy="1107996"/>
          </a:xfrm>
        </p:grpSpPr>
        <p:sp>
          <p:nvSpPr>
            <p:cNvPr id="110" name="TextBox 109"/>
            <p:cNvSpPr txBox="1"/>
            <p:nvPr/>
          </p:nvSpPr>
          <p:spPr>
            <a:xfrm>
              <a:off x="5072066" y="2214554"/>
              <a:ext cx="37147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有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个结点的单链表，不成功查找需要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次关键字比较，共有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个这样的单链表</a:t>
              </a:r>
              <a:endParaRPr lang="zh-CN" altLang="en-US" sz="2200"/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10800000">
              <a:off x="4643438" y="2714620"/>
              <a:ext cx="428628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4429124" y="3143248"/>
            <a:ext cx="4429156" cy="2143140"/>
            <a:chOff x="4429124" y="3143248"/>
            <a:chExt cx="4429156" cy="2143140"/>
          </a:xfrm>
        </p:grpSpPr>
        <p:sp>
          <p:nvSpPr>
            <p:cNvPr id="99" name="TextBox 98"/>
            <p:cNvSpPr txBox="1"/>
            <p:nvPr/>
          </p:nvSpPr>
          <p:spPr>
            <a:xfrm>
              <a:off x="4429124" y="3934430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ASL</a:t>
              </a:r>
              <a:r>
                <a:rPr lang="zh-CN" altLang="en-US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不成功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3834" y="3967467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=0.846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0760" y="3720116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1×7+2×2</a:t>
              </a:r>
              <a:endParaRPr lang="zh-CN" altLang="en-US" dirty="0"/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6072198" y="4203663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429388" y="429162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760" y="482472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lang="en-US" altLang="zh-CN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i="1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en-US" altLang="zh-CN" i="1" dirty="0" smtClean="0">
                  <a:solidFill>
                    <a:srgbClr val="CC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lang="zh-CN" altLang="en-US" dirty="0"/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6572264" y="314324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2976" y="1285860"/>
            <a:ext cx="685804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开放定址法和拉链法各有什么优缺点？</a:t>
            </a:r>
            <a:endParaRPr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3820" y="2476803"/>
            <a:ext cx="8143932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）若查找给定值为</a:t>
            </a:r>
            <a:r>
              <a:rPr kumimoji="1" lang="en-US" altLang="zh-CN" sz="22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元素，依次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与表中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元素比较，共比较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  <a:endParaRPr kumimoji="1" lang="zh-CN" altLang="en-US" sz="2200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148696" y="1875620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541071" y="755053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833298" y="1299758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6"/>
          <p:cNvSpPr/>
          <p:nvPr/>
        </p:nvSpPr>
        <p:spPr bwMode="auto">
          <a:xfrm>
            <a:off x="2080270" y="1543640"/>
            <a:ext cx="169994" cy="3319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3507577" y="1875620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192180" y="1299758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30"/>
          <p:cNvSpPr/>
          <p:nvPr/>
        </p:nvSpPr>
        <p:spPr bwMode="auto">
          <a:xfrm>
            <a:off x="3439152" y="1543640"/>
            <a:ext cx="169994" cy="3319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Freeform 36"/>
          <p:cNvSpPr/>
          <p:nvPr/>
        </p:nvSpPr>
        <p:spPr bwMode="auto">
          <a:xfrm>
            <a:off x="2058888" y="986042"/>
            <a:ext cx="506774" cy="335203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Freeform 37"/>
          <p:cNvSpPr/>
          <p:nvPr/>
        </p:nvSpPr>
        <p:spPr bwMode="auto">
          <a:xfrm>
            <a:off x="2809426" y="979596"/>
            <a:ext cx="461870" cy="3352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4864321" y="1884215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5256696" y="763648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4548923" y="1308353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52"/>
          <p:cNvSpPr/>
          <p:nvPr/>
        </p:nvSpPr>
        <p:spPr bwMode="auto">
          <a:xfrm>
            <a:off x="4795895" y="1552235"/>
            <a:ext cx="169994" cy="3319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6223202" y="1884215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5907805" y="1308353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66"/>
          <p:cNvSpPr/>
          <p:nvPr/>
        </p:nvSpPr>
        <p:spPr bwMode="auto">
          <a:xfrm>
            <a:off x="6154777" y="1552235"/>
            <a:ext cx="169994" cy="3319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Freeform 71"/>
          <p:cNvSpPr/>
          <p:nvPr/>
        </p:nvSpPr>
        <p:spPr bwMode="auto">
          <a:xfrm>
            <a:off x="4774513" y="994637"/>
            <a:ext cx="506774" cy="335203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Freeform 72"/>
          <p:cNvSpPr/>
          <p:nvPr/>
        </p:nvSpPr>
        <p:spPr bwMode="auto">
          <a:xfrm>
            <a:off x="5525051" y="988191"/>
            <a:ext cx="461870" cy="3352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3948064" y="81423"/>
            <a:ext cx="290807" cy="2922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77"/>
          <p:cNvSpPr/>
          <p:nvPr/>
        </p:nvSpPr>
        <p:spPr bwMode="auto">
          <a:xfrm>
            <a:off x="2815841" y="276958"/>
            <a:ext cx="1137569" cy="524292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Freeform 78"/>
          <p:cNvSpPr/>
          <p:nvPr/>
        </p:nvSpPr>
        <p:spPr bwMode="auto">
          <a:xfrm>
            <a:off x="4244217" y="268363"/>
            <a:ext cx="1069144" cy="50710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>
            <a:off x="6814708" y="44624"/>
            <a:ext cx="121226" cy="2131819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87869" y="544734"/>
            <a:ext cx="492443" cy="1227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内部节点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034" y="159917"/>
            <a:ext cx="1623773" cy="3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判定树：</a:t>
            </a:r>
            <a:endParaRPr lang="zh-CN" altLang="en-US" sz="220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z="2200" smtClean="0"/>
              <a:t>16</a:t>
            </a:fld>
            <a:endParaRPr lang="en-US" altLang="zh-CN" sz="22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40738" y="5454245"/>
            <a:ext cx="7996266" cy="1216647"/>
            <a:chOff x="240738" y="2170485"/>
            <a:chExt cx="7996266" cy="1216647"/>
          </a:xfrm>
        </p:grpSpPr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240738" y="2170485"/>
              <a:ext cx="7996266" cy="76944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　 （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）在查找成功时，会找到图中某个内部节点，则成功时的平均查找长度：　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6448109"/>
                </p:ext>
              </p:extLst>
            </p:nvPr>
          </p:nvGraphicFramePr>
          <p:xfrm>
            <a:off x="2275999" y="2701332"/>
            <a:ext cx="400526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3" imgW="48158400" imgH="8229600" progId="">
                    <p:embed/>
                  </p:oleObj>
                </mc:Choice>
                <mc:Fallback>
                  <p:oleObj name="Equation" r:id="rId3" imgW="48158400" imgH="8229600" progId="">
                    <p:embed/>
                    <p:pic>
                      <p:nvPicPr>
                        <p:cNvPr id="31748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75999" y="2701332"/>
                          <a:ext cx="4005262" cy="685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85720" y="3496448"/>
            <a:ext cx="5357849" cy="15515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200" dirty="0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成功二</a:t>
            </a:r>
            <a:r>
              <a:rPr lang="zh-CN" altLang="en-US" sz="22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zh-CN" altLang="en-US" sz="2200" dirty="0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查找：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恰好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是走了一条从判定树的根到被查记录的路径，经历比较的关键字次数恰为该记录在树中的层数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525051" y="2924944"/>
            <a:ext cx="3404667" cy="2533367"/>
            <a:chOff x="5525051" y="285728"/>
            <a:chExt cx="3404667" cy="2533367"/>
          </a:xfrm>
        </p:grpSpPr>
        <p:sp>
          <p:nvSpPr>
            <p:cNvPr id="45" name="Freeform 30"/>
            <p:cNvSpPr/>
            <p:nvPr/>
          </p:nvSpPr>
          <p:spPr bwMode="auto">
            <a:xfrm>
              <a:off x="7836882" y="2014198"/>
              <a:ext cx="201930" cy="392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Oval 4"/>
            <p:cNvSpPr>
              <a:spLocks noChangeAspect="1" noChangeArrowheads="1"/>
            </p:cNvSpPr>
            <p:nvPr/>
          </p:nvSpPr>
          <p:spPr bwMode="auto">
            <a:xfrm>
              <a:off x="6770082" y="1082018"/>
              <a:ext cx="345440" cy="3454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8"/>
            <p:cNvSpPr>
              <a:spLocks noChangeAspect="1" noChangeArrowheads="1"/>
            </p:cNvSpPr>
            <p:nvPr/>
          </p:nvSpPr>
          <p:spPr bwMode="auto">
            <a:xfrm>
              <a:off x="7918162" y="2406628"/>
              <a:ext cx="345440" cy="34544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26"/>
            <p:cNvSpPr>
              <a:spLocks noChangeAspect="1" noChangeArrowheads="1"/>
            </p:cNvSpPr>
            <p:nvPr/>
          </p:nvSpPr>
          <p:spPr bwMode="auto">
            <a:xfrm>
              <a:off x="7543512" y="1725908"/>
              <a:ext cx="345440" cy="3454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37"/>
            <p:cNvSpPr/>
            <p:nvPr/>
          </p:nvSpPr>
          <p:spPr bwMode="auto">
            <a:xfrm>
              <a:off x="7088852" y="1347448"/>
              <a:ext cx="548640" cy="396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74"/>
            <p:cNvSpPr>
              <a:spLocks noChangeAspect="1" noChangeArrowheads="1"/>
            </p:cNvSpPr>
            <p:nvPr/>
          </p:nvSpPr>
          <p:spPr bwMode="auto">
            <a:xfrm>
              <a:off x="8441402" y="285728"/>
              <a:ext cx="345440" cy="3454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77"/>
            <p:cNvSpPr/>
            <p:nvPr/>
          </p:nvSpPr>
          <p:spPr bwMode="auto">
            <a:xfrm>
              <a:off x="7096472" y="516868"/>
              <a:ext cx="1351280" cy="619760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0" y="488"/>
                </a:cxn>
              </a:cxnLst>
              <a:rect l="0" t="0" r="r" b="b"/>
              <a:pathLst>
                <a:path w="1064" h="488">
                  <a:moveTo>
                    <a:pt x="1064" y="0"/>
                  </a:moveTo>
                  <a:lnTo>
                    <a:pt x="0" y="4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5715008" y="1785926"/>
              <a:ext cx="92869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5715008" y="13572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查找</a:t>
              </a:r>
              <a:r>
                <a:rPr lang="en-US" altLang="zh-CN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3"/>
            <p:cNvSpPr txBox="1"/>
            <p:nvPr/>
          </p:nvSpPr>
          <p:spPr>
            <a:xfrm>
              <a:off x="8358214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57" name="TextBox 54"/>
            <p:cNvSpPr txBox="1"/>
            <p:nvPr/>
          </p:nvSpPr>
          <p:spPr>
            <a:xfrm>
              <a:off x="5525051" y="2072949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关键字比较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bldLvl="0" animBg="1"/>
      <p:bldP spid="11" grpId="0" animBg="1"/>
      <p:bldP spid="16" grpId="0" animBg="1"/>
      <p:bldP spid="18" grpId="0" animBg="1"/>
      <p:bldP spid="44" grpId="0" animBg="1"/>
      <p:bldP spid="40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42902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071678"/>
            <a:ext cx="392909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线性表查找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57356" y="2857496"/>
            <a:ext cx="355129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线性表的存储结构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3714753"/>
            <a:ext cx="328614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静态查找表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动态查找表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350046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顺序表查找算法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5"/>
            <a:ext cx="2214578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顺序查找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折半查找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分块查找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1428738"/>
            <a:ext cx="3286148" cy="1285884"/>
            <a:chOff x="3000364" y="1071553"/>
            <a:chExt cx="3286148" cy="964413"/>
          </a:xfrm>
        </p:grpSpPr>
        <p:sp>
          <p:nvSpPr>
            <p:cNvPr id="6" name="右大括号 5"/>
            <p:cNvSpPr/>
            <p:nvPr/>
          </p:nvSpPr>
          <p:spPr>
            <a:xfrm>
              <a:off x="3000364" y="1071553"/>
              <a:ext cx="214314" cy="964413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1178709"/>
              <a:ext cx="2928958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成功情况下的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ASL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不成功情况下的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ASL</a:t>
              </a:r>
              <a:endPara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364169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设有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个元素的有序表，采用折半查找方法，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成功时最大的比较次数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A.25	  B.50		C.10		D.7</a:t>
            </a:r>
            <a:endParaRPr lang="zh-CN" altLang="en-US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3554933"/>
            <a:ext cx="600079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成功时最大比较次数为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+1)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101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21455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919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43064"/>
            <a:ext cx="792961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一个递增表为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R[0..11]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，采用折半查找方法，在某次成功查找到指定的记录时，以下（）是可能的记录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比较序列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A.R[0]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R[5]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R[2]		B.R[0]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R[6]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R[9]</a:t>
            </a:r>
            <a:endParaRPr lang="zh-CN" altLang="en-US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C.R[5]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R[8]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R[10]		D.R[5]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R[2]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R[4]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8662" y="2214554"/>
            <a:ext cx="6286544" cy="3905277"/>
            <a:chOff x="1142976" y="1571618"/>
            <a:chExt cx="6858048" cy="3000396"/>
          </a:xfrm>
        </p:grpSpPr>
        <p:sp>
          <p:nvSpPr>
            <p:cNvPr id="6" name="矩形 5"/>
            <p:cNvSpPr/>
            <p:nvPr/>
          </p:nvSpPr>
          <p:spPr>
            <a:xfrm>
              <a:off x="3786182" y="1571618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mid=5</a:t>
              </a:r>
              <a:endPara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286248" y="2000246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[5]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3174" y="3000378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[2]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mid=2</a:t>
              </a:r>
              <a:endPara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71448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4297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mid=0</a:t>
              </a:r>
              <a:endPara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0043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[3]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892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mid=3</a:t>
              </a:r>
              <a:endPara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/>
            <p:cNvCxnSpPr>
              <a:stCxn id="12" idx="2"/>
              <a:endCxn id="13" idx="7"/>
            </p:cNvCxnSpPr>
            <p:nvPr/>
          </p:nvCxnSpPr>
          <p:spPr>
            <a:xfrm rot="10800000" flipV="1">
              <a:off x="3252936" y="2285997"/>
              <a:ext cx="1033313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3"/>
              <a:endCxn id="15" idx="7"/>
            </p:cNvCxnSpPr>
            <p:nvPr/>
          </p:nvCxnSpPr>
          <p:spPr>
            <a:xfrm rot="5400000">
              <a:off x="223800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5"/>
              <a:endCxn id="17" idx="1"/>
            </p:cNvCxnSpPr>
            <p:nvPr/>
          </p:nvCxnSpPr>
          <p:spPr>
            <a:xfrm rot="16200000" flipH="1">
              <a:off x="313098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00760" y="3000378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[8]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mid=8</a:t>
              </a:r>
              <a:endPara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3504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[6]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7200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mid=6</a:t>
              </a:r>
              <a:endPara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29454" y="4000510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[10]</a:t>
              </a:r>
              <a:endPara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5795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mid=10</a:t>
              </a:r>
              <a:endPara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>
              <a:stCxn id="12" idx="6"/>
              <a:endCxn id="28" idx="1"/>
            </p:cNvCxnSpPr>
            <p:nvPr/>
          </p:nvCxnSpPr>
          <p:spPr>
            <a:xfrm>
              <a:off x="5000628" y="2285998"/>
              <a:ext cx="1104751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3"/>
              <a:endCxn id="30" idx="7"/>
            </p:cNvCxnSpPr>
            <p:nvPr/>
          </p:nvCxnSpPr>
          <p:spPr>
            <a:xfrm rot="5400000">
              <a:off x="563131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5"/>
              <a:endCxn id="32" idx="1"/>
            </p:cNvCxnSpPr>
            <p:nvPr/>
          </p:nvCxnSpPr>
          <p:spPr>
            <a:xfrm rot="16200000" flipH="1">
              <a:off x="652428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571868" y="187182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09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761981"/>
            <a:ext cx="764386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当采用分块查找时，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数据的组织方式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为（  ）。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数据分成若干块，每块内数据有序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数据分成若干块，每块内数据不必有序，但块间必须有序，每块内最大（或最小）的数据组成索引块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数据分成若干块，每块内数据有序，每块内最大（或最小）的数据组成索引块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数据分成若干块，每块中的数据个数必须相同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1433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块内无序，块间有序！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0958" y="200024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41003"/>
            <a:ext cx="764386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设待查找元素为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，且已存入变量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中，如果在查找过程中，和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进行比较的元素依次是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，则所采用的查找方法（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A.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是一种错误的方法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B.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可能是分块查找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C.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可能是顺序查找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可能是折半查找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619501"/>
            <a:ext cx="7643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顺序查找或折半查找  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第一次比较成功时就会结束。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可能是分块查找，假设索引表是对块中最大元素进行索引，先和索引表中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比较找到相应块，然后到相应块（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）中查找。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892" y="188037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852390"/>
            <a:ext cx="221457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树 表 查 找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1904989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二叉排序树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3047996"/>
            <a:ext cx="5929354" cy="477055"/>
            <a:chOff x="1000100" y="2285996"/>
            <a:chExt cx="5929354" cy="357791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2285997"/>
              <a:ext cx="328614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二叉树结构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  BST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特性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4319586" y="234473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4942" y="2285996"/>
              <a:ext cx="171451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二叉排序树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7290" y="3905253"/>
            <a:ext cx="385765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基本运算：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查找、插入、删除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1238235"/>
            <a:ext cx="692948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 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中序序列是一个递增有序序列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中序序列是一个递增有序序列 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二叉排序树中最小结点是中序序列的开始结点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二叉排序树中最小结点是根结点最左下结点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二叉排序树中最大结点是中序序列的尾结点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二叉排序树中最大结点是根结点最右下结点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80979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二叉排序树重要属性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14480" y="2498189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69520" y="3571876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9467"/>
            <a:ext cx="671517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用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个关键字构造的一棵二叉排序树，经过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次关键字比较成功找到的元素个数最多为（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nb-NO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nb-NO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A.i</a:t>
            </a:r>
            <a:r>
              <a:rPr lang="nb-NO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B.2</a:t>
            </a:r>
            <a:r>
              <a:rPr lang="nb-NO" i="1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nb-NO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C.2</a:t>
            </a:r>
            <a:r>
              <a:rPr lang="nb-NO" i="1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nb-NO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nb-NO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D.2</a:t>
            </a:r>
            <a:r>
              <a:rPr lang="nb-NO" i="1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nb-NO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952747"/>
            <a:ext cx="4643470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二叉排序树中第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层最多有</a:t>
            </a:r>
            <a:r>
              <a:rPr lang="nb-NO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nb-NO" sz="2200" i="1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nb-NO" sz="22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4" y="1980849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8001056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对于下列关键字序列，不可能构成某二叉排序树中一条查找路径的序列是（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A. 95, 22, 91, 24, 94, 71		B. 92, 20, 91, 34, 88, 35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C. 21, 89, 77, 29, 36, 38		D. 12, 25, 71, 68, 33, 34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14678" y="4381507"/>
            <a:ext cx="1643074" cy="2000264"/>
          </a:xfrm>
          <a:prstGeom prst="ellipse">
            <a:avLst/>
          </a:pr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14744" y="1491654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1736" y="2381243"/>
            <a:ext cx="2183074" cy="3820840"/>
            <a:chOff x="2571736" y="2000246"/>
            <a:chExt cx="2183074" cy="2865630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4080301" y="437863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013496" y="346667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962696" y="2429174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071934" y="200024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95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14744" y="257175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43372" y="303371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14744" y="357982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14810" y="3937010"/>
              <a:ext cx="540000" cy="405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94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86182" y="448787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71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stCxn id="6" idx="5"/>
              <a:endCxn id="7" idx="1"/>
            </p:cNvCxnSpPr>
            <p:nvPr/>
          </p:nvCxnSpPr>
          <p:spPr>
            <a:xfrm rot="16200000" flipH="1">
              <a:off x="4083719" y="2955609"/>
              <a:ext cx="194680" cy="72246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4088603" y="3933041"/>
              <a:ext cx="158880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1736" y="2071684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选项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38649" y="3028909"/>
            <a:ext cx="83058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）若查找给定值为</a:t>
            </a:r>
            <a:r>
              <a:rPr kumimoji="1" lang="en-US" altLang="zh-CN" sz="22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的元素，依次与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元素比较，共比较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次。     </a:t>
            </a: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1991987" y="2052503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378990" y="972891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680908" y="1497688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6"/>
          <p:cNvSpPr/>
          <p:nvPr/>
        </p:nvSpPr>
        <p:spPr bwMode="auto">
          <a:xfrm>
            <a:off x="1924499" y="1723304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3332263" y="2052503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021184" y="1497688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30"/>
          <p:cNvSpPr/>
          <p:nvPr/>
        </p:nvSpPr>
        <p:spPr bwMode="auto">
          <a:xfrm>
            <a:off x="3264774" y="1723304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24" name="Freeform 36"/>
          <p:cNvSpPr/>
          <p:nvPr/>
        </p:nvSpPr>
        <p:spPr bwMode="auto">
          <a:xfrm>
            <a:off x="1903409" y="1187637"/>
            <a:ext cx="499835" cy="338554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25" name="Freeform 37"/>
          <p:cNvSpPr/>
          <p:nvPr/>
        </p:nvSpPr>
        <p:spPr bwMode="auto">
          <a:xfrm>
            <a:off x="2643671" y="1181426"/>
            <a:ext cx="45554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4670429" y="2060784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5057432" y="981171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4359350" y="1505969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52"/>
          <p:cNvSpPr/>
          <p:nvPr/>
        </p:nvSpPr>
        <p:spPr bwMode="auto">
          <a:xfrm>
            <a:off x="4602941" y="1731585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6010704" y="2060784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5699625" y="1505969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66"/>
          <p:cNvSpPr/>
          <p:nvPr/>
        </p:nvSpPr>
        <p:spPr bwMode="auto">
          <a:xfrm>
            <a:off x="5943216" y="1731585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41" name="Rectangle 8"/>
          <p:cNvSpPr>
            <a:spLocks noChangeAspect="1" noChangeArrowheads="1"/>
          </p:cNvSpPr>
          <p:nvPr/>
        </p:nvSpPr>
        <p:spPr bwMode="auto">
          <a:xfrm>
            <a:off x="1577567" y="2564480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2~3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2198670" y="2556200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3~10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10"/>
          <p:cNvSpPr/>
          <p:nvPr/>
        </p:nvSpPr>
        <p:spPr bwMode="auto">
          <a:xfrm>
            <a:off x="1852793" y="2280226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44" name="Freeform 11"/>
          <p:cNvSpPr/>
          <p:nvPr/>
        </p:nvSpPr>
        <p:spPr bwMode="auto">
          <a:xfrm>
            <a:off x="2235578" y="2278120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46" name="Freeform 15"/>
          <p:cNvSpPr/>
          <p:nvPr/>
        </p:nvSpPr>
        <p:spPr bwMode="auto">
          <a:xfrm>
            <a:off x="1541714" y="1725410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47" name="Rectangle 17"/>
          <p:cNvSpPr>
            <a:spLocks noChangeAspect="1" noChangeArrowheads="1"/>
          </p:cNvSpPr>
          <p:nvPr/>
        </p:nvSpPr>
        <p:spPr bwMode="auto">
          <a:xfrm>
            <a:off x="1230635" y="2009665"/>
            <a:ext cx="574705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22"/>
          <p:cNvSpPr>
            <a:spLocks noChangeAspect="1" noChangeArrowheads="1"/>
          </p:cNvSpPr>
          <p:nvPr/>
        </p:nvSpPr>
        <p:spPr bwMode="auto">
          <a:xfrm>
            <a:off x="2917842" y="2564480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15~20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23"/>
          <p:cNvSpPr>
            <a:spLocks noChangeAspect="1" noChangeArrowheads="1"/>
          </p:cNvSpPr>
          <p:nvPr/>
        </p:nvSpPr>
        <p:spPr bwMode="auto">
          <a:xfrm>
            <a:off x="3538945" y="2556200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20~25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24"/>
          <p:cNvSpPr/>
          <p:nvPr/>
        </p:nvSpPr>
        <p:spPr bwMode="auto">
          <a:xfrm>
            <a:off x="3193068" y="2280226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53" name="Freeform 25"/>
          <p:cNvSpPr/>
          <p:nvPr/>
        </p:nvSpPr>
        <p:spPr bwMode="auto">
          <a:xfrm>
            <a:off x="3575853" y="2278120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55" name="Freeform 29"/>
          <p:cNvSpPr/>
          <p:nvPr/>
        </p:nvSpPr>
        <p:spPr bwMode="auto">
          <a:xfrm>
            <a:off x="2881989" y="1725410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570910" y="2031869"/>
            <a:ext cx="574705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44"/>
          <p:cNvSpPr>
            <a:spLocks noChangeAspect="1" noChangeArrowheads="1"/>
          </p:cNvSpPr>
          <p:nvPr/>
        </p:nvSpPr>
        <p:spPr bwMode="auto">
          <a:xfrm>
            <a:off x="4256009" y="2572761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28~29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45"/>
          <p:cNvSpPr>
            <a:spLocks noChangeAspect="1" noChangeArrowheads="1"/>
          </p:cNvSpPr>
          <p:nvPr/>
        </p:nvSpPr>
        <p:spPr bwMode="auto">
          <a:xfrm>
            <a:off x="4877112" y="2564480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29~30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46"/>
          <p:cNvSpPr/>
          <p:nvPr/>
        </p:nvSpPr>
        <p:spPr bwMode="auto">
          <a:xfrm>
            <a:off x="4531234" y="2288506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62" name="Freeform 47"/>
          <p:cNvSpPr/>
          <p:nvPr/>
        </p:nvSpPr>
        <p:spPr bwMode="auto">
          <a:xfrm>
            <a:off x="4914019" y="2286400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64" name="Freeform 51"/>
          <p:cNvSpPr/>
          <p:nvPr/>
        </p:nvSpPr>
        <p:spPr bwMode="auto">
          <a:xfrm>
            <a:off x="4220155" y="1733691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65" name="Rectangle 53"/>
          <p:cNvSpPr>
            <a:spLocks noChangeAspect="1" noChangeArrowheads="1"/>
          </p:cNvSpPr>
          <p:nvPr/>
        </p:nvSpPr>
        <p:spPr bwMode="auto">
          <a:xfrm>
            <a:off x="3909077" y="2017946"/>
            <a:ext cx="574705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8"/>
          <p:cNvSpPr>
            <a:spLocks noChangeAspect="1" noChangeArrowheads="1"/>
          </p:cNvSpPr>
          <p:nvPr/>
        </p:nvSpPr>
        <p:spPr bwMode="auto">
          <a:xfrm>
            <a:off x="5596284" y="2572761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35~40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/>
          <p:cNvSpPr>
            <a:spLocks noChangeAspect="1" noChangeArrowheads="1"/>
          </p:cNvSpPr>
          <p:nvPr/>
        </p:nvSpPr>
        <p:spPr bwMode="auto">
          <a:xfrm>
            <a:off x="6217387" y="2564480"/>
            <a:ext cx="51459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&gt;40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Freeform 60"/>
          <p:cNvSpPr/>
          <p:nvPr/>
        </p:nvSpPr>
        <p:spPr bwMode="auto">
          <a:xfrm>
            <a:off x="5871510" y="2288506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71" name="Freeform 61"/>
          <p:cNvSpPr/>
          <p:nvPr/>
        </p:nvSpPr>
        <p:spPr bwMode="auto">
          <a:xfrm>
            <a:off x="6254295" y="2286400"/>
            <a:ext cx="16766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73" name="Freeform 65"/>
          <p:cNvSpPr/>
          <p:nvPr/>
        </p:nvSpPr>
        <p:spPr bwMode="auto">
          <a:xfrm>
            <a:off x="5560431" y="1733691"/>
            <a:ext cx="175048" cy="335373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74" name="Rectangle 67"/>
          <p:cNvSpPr>
            <a:spLocks noChangeAspect="1" noChangeArrowheads="1"/>
          </p:cNvSpPr>
          <p:nvPr/>
        </p:nvSpPr>
        <p:spPr bwMode="auto">
          <a:xfrm>
            <a:off x="5249352" y="2017946"/>
            <a:ext cx="574705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~35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Freeform 71"/>
          <p:cNvSpPr/>
          <p:nvPr/>
        </p:nvSpPr>
        <p:spPr bwMode="auto">
          <a:xfrm>
            <a:off x="4581850" y="1195918"/>
            <a:ext cx="499835" cy="338554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79" name="Freeform 72"/>
          <p:cNvSpPr/>
          <p:nvPr/>
        </p:nvSpPr>
        <p:spPr bwMode="auto">
          <a:xfrm>
            <a:off x="5322113" y="1189707"/>
            <a:ext cx="455546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81" name="Oval 74"/>
          <p:cNvSpPr>
            <a:spLocks noChangeAspect="1" noChangeArrowheads="1"/>
          </p:cNvSpPr>
          <p:nvPr/>
        </p:nvSpPr>
        <p:spPr bwMode="auto">
          <a:xfrm>
            <a:off x="3766718" y="442505"/>
            <a:ext cx="286825" cy="2815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77"/>
          <p:cNvSpPr/>
          <p:nvPr/>
        </p:nvSpPr>
        <p:spPr bwMode="auto">
          <a:xfrm>
            <a:off x="2649998" y="714182"/>
            <a:ext cx="1121993" cy="338554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85" name="Freeform 78"/>
          <p:cNvSpPr/>
          <p:nvPr/>
        </p:nvSpPr>
        <p:spPr bwMode="auto">
          <a:xfrm>
            <a:off x="4058816" y="697620"/>
            <a:ext cx="1054505" cy="338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6569102" y="2070629"/>
            <a:ext cx="118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smtClean="0">
                <a:ea typeface="楷体" panose="02010609060101010101" pitchFamily="49" charset="-122"/>
                <a:cs typeface="Times New Roman" panose="02020603050405020304" pitchFamily="18" charset="0"/>
              </a:rPr>
              <a:t>外部节点</a:t>
            </a:r>
            <a:endParaRPr lang="zh-CN" altLang="en-US" sz="1600"/>
          </a:p>
        </p:txBody>
      </p:sp>
      <p:cxnSp>
        <p:nvCxnSpPr>
          <p:cNvPr id="63" name="直接箭头连接符 62"/>
          <p:cNvCxnSpPr/>
          <p:nvPr/>
        </p:nvCxnSpPr>
        <p:spPr>
          <a:xfrm rot="5400000">
            <a:off x="6631146" y="2360117"/>
            <a:ext cx="291125" cy="177949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74" idx="3"/>
          </p:cNvCxnSpPr>
          <p:nvPr/>
        </p:nvCxnSpPr>
        <p:spPr>
          <a:xfrm flipH="1" flipV="1">
            <a:off x="5824057" y="2141057"/>
            <a:ext cx="863678" cy="104248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8596" y="116632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带外部节点的判定树：</a:t>
            </a:r>
            <a:endParaRPr lang="zh-CN" altLang="en-US" sz="2200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</a:t>
            </a:fld>
            <a:endParaRPr lang="en-US" altLang="zh-CN" dirty="0"/>
          </a:p>
        </p:txBody>
      </p:sp>
      <p:grpSp>
        <p:nvGrpSpPr>
          <p:cNvPr id="57" name="组合 56"/>
          <p:cNvGrpSpPr/>
          <p:nvPr/>
        </p:nvGrpSpPr>
        <p:grpSpPr>
          <a:xfrm>
            <a:off x="68380" y="5560288"/>
            <a:ext cx="8208963" cy="1161187"/>
            <a:chOff x="68380" y="2105389"/>
            <a:chExt cx="8208963" cy="1161187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68380" y="2105389"/>
              <a:ext cx="8208963" cy="83099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）在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查找不成功</a:t>
              </a:r>
              <a:r>
                <a:rPr kumimoji="1"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时，会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找到图中某个外部节点，则不成功时的平均查找长度： </a:t>
              </a:r>
            </a:p>
          </p:txBody>
        </p:sp>
        <p:graphicFrame>
          <p:nvGraphicFramePr>
            <p:cNvPr id="7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1214160"/>
                </p:ext>
              </p:extLst>
            </p:nvPr>
          </p:nvGraphicFramePr>
          <p:xfrm>
            <a:off x="3575853" y="2582363"/>
            <a:ext cx="3055938" cy="68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Equation" r:id="rId3" imgW="36271200" imgH="8229600" progId="">
                    <p:embed/>
                  </p:oleObj>
                </mc:Choice>
                <mc:Fallback>
                  <p:oleObj name="Equation" r:id="rId3" imgW="36271200" imgH="8229600" progId="">
                    <p:embed/>
                    <p:pic>
                      <p:nvPicPr>
                        <p:cNvPr id="24582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75853" y="2582363"/>
                          <a:ext cx="3055938" cy="6842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63159" y="3517851"/>
            <a:ext cx="8485305" cy="1999381"/>
            <a:chOff x="263159" y="3429000"/>
            <a:chExt cx="8485305" cy="1999381"/>
          </a:xfrm>
        </p:grpSpPr>
        <p:sp>
          <p:nvSpPr>
            <p:cNvPr id="75" name="Text Box 2"/>
            <p:cNvSpPr txBox="1">
              <a:spLocks noChangeArrowheads="1"/>
            </p:cNvSpPr>
            <p:nvPr/>
          </p:nvSpPr>
          <p:spPr bwMode="auto">
            <a:xfrm>
              <a:off x="263159" y="3909654"/>
              <a:ext cx="5214973" cy="144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　　</a:t>
              </a:r>
              <a:r>
                <a:rPr lang="zh-CN" altLang="en-US" sz="2200" dirty="0" smtClean="0">
                  <a:solidFill>
                    <a:srgbClr val="CC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</a:t>
              </a:r>
              <a:r>
                <a:rPr lang="zh-CN" altLang="en-US" sz="22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成功二分查找</a:t>
              </a:r>
              <a:r>
                <a:rPr lang="zh-CN" altLang="en-US" sz="2200" dirty="0" smtClean="0">
                  <a:solidFill>
                    <a:srgbClr val="CC00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比较过程经历</a:t>
              </a: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了一条从判定树根到某个外部节点的路径，所需的关键字比较次数是该路径上内部节点的总数。　　</a:t>
              </a:r>
            </a:p>
          </p:txBody>
        </p:sp>
        <p:sp>
          <p:nvSpPr>
            <p:cNvPr id="76" name="Oval 40"/>
            <p:cNvSpPr>
              <a:spLocks noChangeAspect="1" noChangeArrowheads="1"/>
            </p:cNvSpPr>
            <p:nvPr/>
          </p:nvSpPr>
          <p:spPr bwMode="auto">
            <a:xfrm>
              <a:off x="8495075" y="4070898"/>
              <a:ext cx="253389" cy="2749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48"/>
            <p:cNvSpPr>
              <a:spLocks noChangeAspect="1" noChangeArrowheads="1"/>
            </p:cNvSpPr>
            <p:nvPr/>
          </p:nvSpPr>
          <p:spPr bwMode="auto">
            <a:xfrm>
              <a:off x="7878370" y="4583406"/>
              <a:ext cx="253389" cy="2749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51"/>
            <p:cNvSpPr/>
            <p:nvPr/>
          </p:nvSpPr>
          <p:spPr bwMode="auto">
            <a:xfrm>
              <a:off x="7755401" y="4805796"/>
              <a:ext cx="154642" cy="327520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Rectangle 53"/>
            <p:cNvSpPr>
              <a:spLocks noChangeAspect="1" noChangeArrowheads="1"/>
            </p:cNvSpPr>
            <p:nvPr/>
          </p:nvSpPr>
          <p:spPr bwMode="auto">
            <a:xfrm>
              <a:off x="7480585" y="5125227"/>
              <a:ext cx="649533" cy="20058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25~28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71"/>
            <p:cNvSpPr/>
            <p:nvPr/>
          </p:nvSpPr>
          <p:spPr bwMode="auto">
            <a:xfrm>
              <a:off x="8074933" y="4288234"/>
              <a:ext cx="441568" cy="315389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312"/>
                </a:cxn>
              </a:cxnLst>
              <a:rect l="0" t="0" r="r" b="b"/>
              <a:pathLst>
                <a:path w="474" h="312">
                  <a:moveTo>
                    <a:pt x="474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Oval 74"/>
            <p:cNvSpPr>
              <a:spLocks noChangeAspect="1" noChangeArrowheads="1"/>
            </p:cNvSpPr>
            <p:nvPr/>
          </p:nvSpPr>
          <p:spPr bwMode="auto">
            <a:xfrm>
              <a:off x="7354822" y="3429000"/>
              <a:ext cx="253389" cy="2749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US" altLang="zh-CN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78"/>
            <p:cNvSpPr/>
            <p:nvPr/>
          </p:nvSpPr>
          <p:spPr bwMode="auto">
            <a:xfrm>
              <a:off x="7612870" y="3604890"/>
              <a:ext cx="931579" cy="4771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472"/>
                </a:cxn>
              </a:cxnLst>
              <a:rect l="0" t="0" r="r" b="b"/>
              <a:pathLst>
                <a:path w="1000" h="472">
                  <a:moveTo>
                    <a:pt x="0" y="0"/>
                  </a:moveTo>
                  <a:lnTo>
                    <a:pt x="1000" y="47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右箭头 87"/>
            <p:cNvSpPr/>
            <p:nvPr/>
          </p:nvSpPr>
          <p:spPr>
            <a:xfrm>
              <a:off x="5508104" y="4491723"/>
              <a:ext cx="1420374" cy="10795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101"/>
            <p:cNvSpPr txBox="1"/>
            <p:nvPr/>
          </p:nvSpPr>
          <p:spPr>
            <a:xfrm>
              <a:off x="5576414" y="4087923"/>
              <a:ext cx="97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查找</a:t>
              </a:r>
              <a:r>
                <a:rPr lang="en-US" altLang="zh-CN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102"/>
            <p:cNvSpPr txBox="1"/>
            <p:nvPr/>
          </p:nvSpPr>
          <p:spPr>
            <a:xfrm>
              <a:off x="8298052" y="5028271"/>
              <a:ext cx="419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91" name="TextBox 103"/>
            <p:cNvSpPr txBox="1"/>
            <p:nvPr/>
          </p:nvSpPr>
          <p:spPr>
            <a:xfrm>
              <a:off x="5504960" y="473918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关键字比较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 animBg="1"/>
      <p:bldP spid="28" grpId="0" animBg="1"/>
      <p:bldP spid="30" grpId="0" animBg="1"/>
      <p:bldP spid="81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657229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有一棵含有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个结点的二叉排序树，其结点值为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，以下（  ）是其后序遍历结果。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A.ADBCEGFH		B.BCAGEHFD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C.BCAEFDHG		D.BDACEFHG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181745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143248"/>
            <a:ext cx="72152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ABCDEFGH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，与每一个选项的后序序列构造二叉排序树，只有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可以构造出一棵二叉排序树。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147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平衡二叉树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428735"/>
            <a:ext cx="5857916" cy="477055"/>
            <a:chOff x="1071538" y="2285996"/>
            <a:chExt cx="5857916" cy="357791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2285997"/>
              <a:ext cx="321471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二叉排序树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  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平衡特性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468048" y="230964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2285996"/>
              <a:ext cx="171451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平衡二叉树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7224" y="3364431"/>
            <a:ext cx="4643470" cy="984405"/>
            <a:chOff x="857224" y="2737637"/>
            <a:chExt cx="4643470" cy="738304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2737637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插入运算：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290" y="3143254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按二叉排序树 方式插入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  </a:t>
              </a:r>
              <a:r>
                <a:rPr lang="zh-CN" altLang="en-US" sz="22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7224" y="2095490"/>
            <a:ext cx="4643470" cy="1015088"/>
            <a:chOff x="857224" y="1785931"/>
            <a:chExt cx="4643470" cy="761316"/>
          </a:xfrm>
        </p:grpSpPr>
        <p:sp>
          <p:nvSpPr>
            <p:cNvPr id="10" name="TextBox 9"/>
            <p:cNvSpPr txBox="1"/>
            <p:nvPr/>
          </p:nvSpPr>
          <p:spPr>
            <a:xfrm>
              <a:off x="857224" y="1785931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查找运算：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2214560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与二叉排序树 相同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7224" y="4538122"/>
            <a:ext cx="4643470" cy="984405"/>
            <a:chOff x="857224" y="3617905"/>
            <a:chExt cx="4643470" cy="738304"/>
          </a:xfrm>
        </p:grpSpPr>
        <p:sp>
          <p:nvSpPr>
            <p:cNvPr id="12" name="TextBox 11"/>
            <p:cNvSpPr txBox="1"/>
            <p:nvPr/>
          </p:nvSpPr>
          <p:spPr>
            <a:xfrm>
              <a:off x="857224" y="3617905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删除运算：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4023522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按二叉排序树 方式删除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  </a:t>
              </a:r>
              <a:r>
                <a:rPr lang="zh-CN" altLang="en-US" sz="22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57884" y="2952747"/>
            <a:ext cx="1428760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7950" y="3619501"/>
            <a:ext cx="200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RL</a:t>
            </a:r>
            <a:endParaRPr lang="zh-CN" altLang="en-US" sz="2200" i="1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61981"/>
            <a:ext cx="471490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平衡二叉树与二叉排序树的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差别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523987"/>
            <a:ext cx="7215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个关键字构造的二叉排序树高度为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log</a:t>
            </a:r>
            <a:r>
              <a:rPr lang="en-US" sz="2200" baseline="-25000" smtClean="0">
                <a:solidFill>
                  <a:srgbClr val="0000FF"/>
                </a:solidFill>
                <a:sym typeface="Symbol" panose="05050102010706020507"/>
              </a:rPr>
              <a:t>2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(</a:t>
            </a:r>
            <a:r>
              <a:rPr lang="en-US" sz="2200" i="1" smtClean="0">
                <a:solidFill>
                  <a:srgbClr val="0000FF"/>
                </a:solidFill>
                <a:sym typeface="Symbol" panose="05050102010706020507"/>
              </a:rPr>
              <a:t>n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+1) </a:t>
            </a:r>
            <a:r>
              <a:rPr lang="en-US" sz="22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～ </a:t>
            </a:r>
            <a:r>
              <a:rPr lang="en-US" sz="22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查找效率为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O(log</a:t>
            </a:r>
            <a:r>
              <a:rPr lang="en-US" altLang="zh-CN" sz="2200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 ～ 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个关键字构造的平衡二叉树高度为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sym typeface="Symbol" panose="05050102010706020507"/>
              </a:rPr>
              <a:t>2</a:t>
            </a:r>
            <a:r>
              <a:rPr lang="en-US" sz="2200" i="1" smtClean="0">
                <a:solidFill>
                  <a:srgbClr val="0000FF"/>
                </a:solidFill>
                <a:sym typeface="Symbol" panose="05050102010706020507"/>
              </a:rPr>
              <a:t>n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查找效率为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O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(log</a:t>
            </a:r>
            <a:r>
              <a:rPr lang="en-US" altLang="zh-CN" sz="2200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endParaRPr lang="zh-CN" altLang="en-US" sz="22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221720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在含有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个结点的平衡二叉树上，查找关键字为</a:t>
            </a:r>
            <a:r>
              <a:rPr 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（存在该结点）的结点，则依次比较的关键字有可能是（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A. 46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36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B. 47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37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36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C. 27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43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37	     	D. 15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45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endParaRPr lang="zh-CN" altLang="en-US" sz="2200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143249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，求出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也就是说，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个结点的平衡二叉树最大高度为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630" y="207055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953011"/>
            <a:ext cx="7786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错误；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次而不成功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错误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8614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B-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树和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B+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844" y="2095492"/>
            <a:ext cx="8429684" cy="3144450"/>
            <a:chOff x="142844" y="1571618"/>
            <a:chExt cx="8429684" cy="2358338"/>
          </a:xfrm>
        </p:grpSpPr>
        <p:sp>
          <p:nvSpPr>
            <p:cNvPr id="5" name="TextBox 4"/>
            <p:cNvSpPr txBox="1"/>
            <p:nvPr/>
          </p:nvSpPr>
          <p:spPr>
            <a:xfrm>
              <a:off x="1357290" y="1571618"/>
              <a:ext cx="7215238" cy="235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个关键字的结点有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棵子树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内部结点关键字总数为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，外部结点个数为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内部结点最多关键字个数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Max = 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2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内部结点最少关键字个数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Min = </a:t>
              </a:r>
              <a:r>
                <a:rPr lang="zh-CN" altLang="en-US" sz="2200" smtClean="0">
                  <a:solidFill>
                    <a:srgbClr val="0000FF"/>
                  </a:solidFill>
                </a:rPr>
                <a:t> </a:t>
              </a:r>
              <a:r>
                <a:rPr lang="en-US" sz="2200" smtClean="0">
                  <a:solidFill>
                    <a:srgbClr val="0000FF"/>
                  </a:solidFill>
                  <a:sym typeface="Symbol" panose="05050102010706020507"/>
                </a:rPr>
                <a:t></a:t>
              </a:r>
              <a:r>
                <a:rPr lang="en-US" sz="2200" i="1" smtClean="0">
                  <a:solidFill>
                    <a:srgbClr val="0000FF"/>
                  </a:solidFill>
                </a:rPr>
                <a:t>m</a:t>
              </a:r>
              <a:r>
                <a:rPr lang="en-US" sz="2200" smtClean="0">
                  <a:solidFill>
                    <a:srgbClr val="0000FF"/>
                  </a:solidFill>
                </a:rPr>
                <a:t>/2</a:t>
              </a:r>
              <a:r>
                <a:rPr lang="en-US" sz="2200" smtClean="0">
                  <a:solidFill>
                    <a:srgbClr val="0000FF"/>
                  </a:solidFill>
                  <a:sym typeface="Symbol" panose="05050102010706020507"/>
                </a:rPr>
                <a:t></a:t>
              </a:r>
              <a:r>
                <a:rPr lang="en-US" sz="2200" smtClean="0">
                  <a:solidFill>
                    <a:srgbClr val="0000FF"/>
                  </a:solidFill>
                </a:rPr>
                <a:t>-1</a:t>
              </a: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插入关键字时，只有根结点分裂 </a:t>
              </a:r>
              <a:r>
                <a:rPr lang="zh-CN" altLang="en-US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树高增加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层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删除关键字时，只有根结点参与合并 </a:t>
              </a:r>
              <a:r>
                <a:rPr lang="zh-CN" altLang="en-US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树高减少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层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只能从根结点出发随机查找</a:t>
              </a:r>
              <a:endPara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975062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928662" y="1428736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2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B-</a:t>
            </a:r>
            <a:r>
              <a:rPr lang="zh-CN" altLang="en-US" sz="22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树重要属性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2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B+</a:t>
            </a:r>
            <a:r>
              <a:rPr lang="zh-CN" altLang="en-US" sz="22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树重要属性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2844" y="1506352"/>
            <a:ext cx="8072494" cy="2272417"/>
            <a:chOff x="142844" y="1129763"/>
            <a:chExt cx="8072494" cy="1704313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1129763"/>
              <a:ext cx="6858048" cy="170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个关键字的结点只有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棵子树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上方为索引，叶子结点层存放记录</a:t>
              </a:r>
              <a:endParaRPr lang="en-US" sz="2200" smtClean="0">
                <a:solidFill>
                  <a:srgbClr val="0000FF"/>
                </a:solidFill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叶子结点层的结点通过指针相链接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可以从根结点出发随机查找，也可以从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叶子结点层的开始结点出发顺序查找</a:t>
              </a:r>
            </a:p>
          </p:txBody>
        </p:sp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71449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89544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哈 希 表 查 找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1904990"/>
            <a:ext cx="228601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哈希表组成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2571744"/>
            <a:ext cx="500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存放数据的表空间，地址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哈希函数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解决冲突的方法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7786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哈希函数：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根据记录的关键字计算出存储地址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解决冲突的方法：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在出现冲突时，找另外一个存储地址。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1538" y="2095491"/>
            <a:ext cx="7500990" cy="1774750"/>
            <a:chOff x="1071538" y="1571618"/>
            <a:chExt cx="7500990" cy="1331063"/>
          </a:xfrm>
        </p:grpSpPr>
        <p:sp>
          <p:nvSpPr>
            <p:cNvPr id="4" name="下箭头 3"/>
            <p:cNvSpPr/>
            <p:nvPr/>
          </p:nvSpPr>
          <p:spPr>
            <a:xfrm>
              <a:off x="2428860" y="1571618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2071684"/>
              <a:ext cx="7500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开放定址法：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冲突时在周围找一个新的空闲的哈希地址。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拉链法：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把所有的同义词用单链表链接起来的方法。　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571481"/>
            <a:ext cx="742955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以下关于哈希查找的叙述中错误的是（ 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用拉链法解决冲突易引起堆积现象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用线性探测法解决冲突易引起堆积现象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哈希函数选得好可以减少冲突现象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哈希函数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MOD 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通常取小于等于表长的素数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071810"/>
            <a:ext cx="7215238" cy="19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同义词冲突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：两个不同关键字记录的哈希函数值相同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非同义词冲突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：多个不同哈希函数值的记录争抢同一地址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堆积现象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：指非同义词冲突出现的现象，拉链法不会引起堆积现象。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46" y="1023120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87888" y="3019751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23056" y="194672"/>
            <a:ext cx="8497887" cy="12835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比较大时，将判定树看成内部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节点的总数为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baseline="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、高度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满二叉树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（高度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不计外部节点）。树中第</a:t>
            </a:r>
            <a:r>
              <a:rPr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层上的记录个数为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baseline="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，查找该层上的每个记录需要进行</a:t>
            </a:r>
            <a:r>
              <a:rPr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次比较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003425" y="1556792"/>
            <a:ext cx="5616575" cy="1982848"/>
            <a:chOff x="2170135" y="2285992"/>
            <a:chExt cx="5616575" cy="1982848"/>
          </a:xfrm>
        </p:grpSpPr>
        <p:sp>
          <p:nvSpPr>
            <p:cNvPr id="171027" name="Freeform 19"/>
            <p:cNvSpPr/>
            <p:nvPr/>
          </p:nvSpPr>
          <p:spPr bwMode="auto">
            <a:xfrm>
              <a:off x="2273323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8" name="Freeform 20"/>
            <p:cNvSpPr/>
            <p:nvPr/>
          </p:nvSpPr>
          <p:spPr bwMode="auto">
            <a:xfrm>
              <a:off x="2514623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>
              <a:off x="3898923" y="2428867"/>
              <a:ext cx="360362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3683023" y="2285992"/>
              <a:ext cx="215900" cy="215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3178198" y="2717792"/>
              <a:ext cx="215900" cy="215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4186260" y="2717792"/>
              <a:ext cx="215900" cy="215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6" name="Freeform 8"/>
            <p:cNvSpPr/>
            <p:nvPr/>
          </p:nvSpPr>
          <p:spPr bwMode="auto">
            <a:xfrm>
              <a:off x="3362348" y="2454267"/>
              <a:ext cx="330200" cy="2794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176"/>
                </a:cxn>
              </a:cxnLst>
              <a:rect l="0" t="0" r="r" b="b"/>
              <a:pathLst>
                <a:path w="208" h="176">
                  <a:moveTo>
                    <a:pt x="208" y="0"/>
                  </a:moveTo>
                  <a:lnTo>
                    <a:pt x="0" y="17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2335235" y="3581392"/>
              <a:ext cx="215900" cy="215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2674960" y="2974967"/>
              <a:ext cx="2519363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2170135" y="3975092"/>
              <a:ext cx="144463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2563835" y="3975092"/>
              <a:ext cx="144463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9" name="Freeform 21"/>
            <p:cNvSpPr/>
            <p:nvPr/>
          </p:nvSpPr>
          <p:spPr bwMode="auto">
            <a:xfrm>
              <a:off x="2979760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0" name="Freeform 22"/>
            <p:cNvSpPr/>
            <p:nvPr/>
          </p:nvSpPr>
          <p:spPr bwMode="auto">
            <a:xfrm>
              <a:off x="3221060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1" name="Oval 23"/>
            <p:cNvSpPr>
              <a:spLocks noChangeArrowheads="1"/>
            </p:cNvSpPr>
            <p:nvPr/>
          </p:nvSpPr>
          <p:spPr bwMode="auto">
            <a:xfrm>
              <a:off x="3041673" y="3581392"/>
              <a:ext cx="215900" cy="215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2876573" y="3975092"/>
              <a:ext cx="144462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3270273" y="3975092"/>
              <a:ext cx="144462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4" name="Freeform 26"/>
            <p:cNvSpPr/>
            <p:nvPr/>
          </p:nvSpPr>
          <p:spPr bwMode="auto">
            <a:xfrm>
              <a:off x="3700485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5" name="Freeform 27"/>
            <p:cNvSpPr/>
            <p:nvPr/>
          </p:nvSpPr>
          <p:spPr bwMode="auto">
            <a:xfrm>
              <a:off x="3941785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6" name="Oval 28"/>
            <p:cNvSpPr>
              <a:spLocks noChangeArrowheads="1"/>
            </p:cNvSpPr>
            <p:nvPr/>
          </p:nvSpPr>
          <p:spPr bwMode="auto">
            <a:xfrm>
              <a:off x="3762398" y="3581392"/>
              <a:ext cx="215900" cy="215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3597298" y="3975092"/>
              <a:ext cx="144462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8" name="Rectangle 30"/>
            <p:cNvSpPr>
              <a:spLocks noChangeArrowheads="1"/>
            </p:cNvSpPr>
            <p:nvPr/>
          </p:nvSpPr>
          <p:spPr bwMode="auto">
            <a:xfrm>
              <a:off x="3990998" y="3975092"/>
              <a:ext cx="144462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9" name="Freeform 31"/>
            <p:cNvSpPr/>
            <p:nvPr/>
          </p:nvSpPr>
          <p:spPr bwMode="auto">
            <a:xfrm>
              <a:off x="4924448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0" name="Freeform 32"/>
            <p:cNvSpPr/>
            <p:nvPr/>
          </p:nvSpPr>
          <p:spPr bwMode="auto">
            <a:xfrm>
              <a:off x="5165748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>
              <a:off x="4986360" y="3581392"/>
              <a:ext cx="215900" cy="2159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2" name="Rectangle 34"/>
            <p:cNvSpPr>
              <a:spLocks noChangeArrowheads="1"/>
            </p:cNvSpPr>
            <p:nvPr/>
          </p:nvSpPr>
          <p:spPr bwMode="auto">
            <a:xfrm>
              <a:off x="4821260" y="3975092"/>
              <a:ext cx="144463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3" name="Rectangle 35"/>
            <p:cNvSpPr>
              <a:spLocks noChangeArrowheads="1"/>
            </p:cNvSpPr>
            <p:nvPr/>
          </p:nvSpPr>
          <p:spPr bwMode="auto">
            <a:xfrm>
              <a:off x="5214960" y="3975092"/>
              <a:ext cx="144463" cy="1444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4206898" y="350995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5554685" y="3868730"/>
              <a:ext cx="20161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外部节点层</a:t>
              </a:r>
            </a:p>
          </p:txBody>
        </p:sp>
        <p:sp>
          <p:nvSpPr>
            <p:cNvPr id="171046" name="AutoShape 38"/>
            <p:cNvSpPr/>
            <p:nvPr/>
          </p:nvSpPr>
          <p:spPr bwMode="auto">
            <a:xfrm>
              <a:off x="5338785" y="2357430"/>
              <a:ext cx="73025" cy="1368425"/>
            </a:xfrm>
            <a:prstGeom prst="rightBrace">
              <a:avLst>
                <a:gd name="adj1" fmla="val 156159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5338785" y="2717792"/>
              <a:ext cx="24479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高度 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000" baseline="-25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248" y="6275871"/>
            <a:ext cx="2133600" cy="365125"/>
          </a:xfrm>
        </p:spPr>
        <p:txBody>
          <a:bodyPr/>
          <a:lstStyle/>
          <a:p>
            <a:fld id="{A3603EE2-E77C-4A3F-BE76-CC22BE303815}" type="slidenum">
              <a:rPr lang="en-US" altLang="zh-CN" sz="2200" smtClean="0"/>
              <a:t>18</a:t>
            </a:fld>
            <a:endParaRPr lang="en-US" altLang="zh-CN" sz="2200" dirty="0"/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646113" y="3645024"/>
            <a:ext cx="75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等概率假设下，二分查找成功时的平均查找长度为：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0" y="5129032"/>
            <a:ext cx="9108504" cy="938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个元素，二分查找，成功时最多的关键字比较次数为： 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不成功时关键字比较次数为：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85786" y="6175500"/>
            <a:ext cx="6170658" cy="565868"/>
            <a:chOff x="785786" y="5429264"/>
            <a:chExt cx="6170658" cy="517357"/>
          </a:xfrm>
        </p:grpSpPr>
        <p:sp>
          <p:nvSpPr>
            <p:cNvPr id="40" name="TextBox 66"/>
            <p:cNvSpPr txBox="1"/>
            <p:nvPr/>
          </p:nvSpPr>
          <p:spPr>
            <a:xfrm>
              <a:off x="1670032" y="5515734"/>
              <a:ext cx="5286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二分查找的时间复杂度为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2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2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sz="2200" dirty="0"/>
            </a:p>
          </p:txBody>
        </p:sp>
        <p:sp>
          <p:nvSpPr>
            <p:cNvPr id="41" name="左弧形箭头 40"/>
            <p:cNvSpPr/>
            <p:nvPr/>
          </p:nvSpPr>
          <p:spPr>
            <a:xfrm>
              <a:off x="785786" y="5429264"/>
              <a:ext cx="617862" cy="517357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69589"/>
              </p:ext>
            </p:extLst>
          </p:nvPr>
        </p:nvGraphicFramePr>
        <p:xfrm>
          <a:off x="646113" y="4082565"/>
          <a:ext cx="73342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3" imgW="88087200" imgH="12496800" progId="">
                  <p:embed/>
                </p:oleObj>
              </mc:Choice>
              <mc:Fallback>
                <p:oleObj name="Equation" r:id="rId3" imgW="88087200" imgH="12496800" progId="">
                  <p:embed/>
                  <p:pic>
                    <p:nvPicPr>
                      <p:cNvPr id="51202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113" y="4082565"/>
                        <a:ext cx="7334250" cy="1039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268538" y="1643050"/>
            <a:ext cx="2447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顺序查找算法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339975" y="2938450"/>
            <a:ext cx="2376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二分查找算法</a:t>
            </a:r>
          </a:p>
        </p:txBody>
      </p:sp>
      <p:sp>
        <p:nvSpPr>
          <p:cNvPr id="57348" name="AutoShape 6"/>
          <p:cNvSpPr>
            <a:spLocks noChangeArrowheads="1"/>
          </p:cNvSpPr>
          <p:nvPr/>
        </p:nvSpPr>
        <p:spPr bwMode="auto">
          <a:xfrm>
            <a:off x="3132138" y="2219313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635375" y="2290750"/>
            <a:ext cx="3151203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利用了数据的有序性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428604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318" y="1892768"/>
            <a:ext cx="853440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查找表：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由一组记录组成的表或文件，而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记录由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若干个数据项组成，并假设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每个记录都有一个能唯一标识该记录的关键字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        </a:t>
            </a:r>
            <a:endParaRPr kumimoji="1" lang="zh-CN" altLang="en-US" sz="280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571502" y="1214422"/>
            <a:ext cx="2532051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、查找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411413" y="420670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查找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714612" y="3214686"/>
            <a:ext cx="3000396" cy="78581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查找表</a:t>
            </a:r>
            <a:endParaRPr lang="zh-CN" altLang="en-US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99702" y="4001298"/>
            <a:ext cx="3001190" cy="468495"/>
            <a:chOff x="3999702" y="4001298"/>
            <a:chExt cx="3001190" cy="468495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71934" y="4069683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查找关键字为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的记录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7290" y="4429132"/>
            <a:ext cx="3143272" cy="1944357"/>
            <a:chOff x="1357290" y="4429132"/>
            <a:chExt cx="3143272" cy="1944357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2821769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57290" y="5357826"/>
              <a:ext cx="3143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若找到，表示查找成功，返回该记录的信息或该记录在表中的位置</a:t>
              </a:r>
              <a:endParaRPr lang="zh-CN" altLang="en-US" sz="2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57752" y="4429132"/>
            <a:ext cx="2500330" cy="1928826"/>
            <a:chOff x="4857752" y="4429132"/>
            <a:chExt cx="2500330" cy="1928826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57752" y="5342295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找不到，表示查找失败，返回相关的指示信息。</a:t>
              </a:r>
              <a:endParaRPr lang="zh-CN" altLang="en-US" sz="20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6"/>
          <p:cNvSpPr txBox="1">
            <a:spLocks noChangeArrowheads="1"/>
          </p:cNvSpPr>
          <p:nvPr/>
        </p:nvSpPr>
        <p:spPr bwMode="auto">
          <a:xfrm>
            <a:off x="928662" y="1285860"/>
            <a:ext cx="2665412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、索引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7224" y="2071678"/>
            <a:ext cx="5000660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索引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数据表 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索引表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9" name="Text Box 325" descr="纸莎草纸"/>
          <p:cNvSpPr txBox="1">
            <a:spLocks noChangeArrowheads="1"/>
          </p:cNvSpPr>
          <p:nvPr/>
        </p:nvSpPr>
        <p:spPr bwMode="auto">
          <a:xfrm>
            <a:off x="395288" y="379413"/>
            <a:ext cx="5616575" cy="5191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9.2.3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索引存储结构和分块查找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5437" y="2786058"/>
            <a:ext cx="8247091" cy="21605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索引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表中的每一项称为索引项，索引项的一般形式是：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200" dirty="0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关键字，地址</a:t>
            </a:r>
            <a:r>
              <a:rPr lang="zh-CN" altLang="en-US" sz="2200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关键字唯一标识一个节点，地址作为指向该关键字对应节点的指针，也可以是相对地址。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9686" y="14285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8248" y="307499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4810" y="571480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学生表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86314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15206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929058" y="5000636"/>
            <a:ext cx="1071570" cy="857256"/>
            <a:chOff x="3929058" y="5000636"/>
            <a:chExt cx="1071570" cy="857256"/>
          </a:xfrm>
        </p:grpSpPr>
        <p:sp>
          <p:nvSpPr>
            <p:cNvPr id="21" name="下弧形箭头 20"/>
            <p:cNvSpPr/>
            <p:nvPr/>
          </p:nvSpPr>
          <p:spPr>
            <a:xfrm>
              <a:off x="3929058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提取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00826" y="5000636"/>
            <a:ext cx="1071570" cy="857256"/>
            <a:chOff x="6500826" y="5000636"/>
            <a:chExt cx="1071570" cy="857256"/>
          </a:xfrm>
        </p:grpSpPr>
        <p:sp>
          <p:nvSpPr>
            <p:cNvPr id="23" name="下弧形箭头 22"/>
            <p:cNvSpPr/>
            <p:nvPr/>
          </p:nvSpPr>
          <p:spPr>
            <a:xfrm>
              <a:off x="6500826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3702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排序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406" y="2214554"/>
            <a:ext cx="3571900" cy="2691874"/>
            <a:chOff x="71406" y="2214554"/>
            <a:chExt cx="3571900" cy="2691874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43218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0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38153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1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42100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2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53709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</a:rPr>
                <a:t>3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06" y="306285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存储地址</a:t>
              </a:r>
              <a:endPara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228599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存储</a:t>
              </a:r>
              <a:endParaRPr lang="zh-CN" altLang="en-US" sz="2000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500298" y="2214554"/>
              <a:ext cx="252000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0100" y="2571744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数据表</a:t>
              </a:r>
              <a:endParaRPr lang="zh-CN" altLang="en-US" sz="2000" dirty="0">
                <a:solidFill>
                  <a:srgbClr val="CC00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43834" y="257174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索引表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314" y="428604"/>
            <a:ext cx="10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000232" y="3429000"/>
            <a:ext cx="4500594" cy="752066"/>
            <a:chOff x="2428860" y="5391578"/>
            <a:chExt cx="4500594" cy="752066"/>
          </a:xfrm>
        </p:grpSpPr>
        <p:sp>
          <p:nvSpPr>
            <p:cNvPr id="13" name="TextBox 12"/>
            <p:cNvSpPr txBox="1"/>
            <p:nvPr/>
          </p:nvSpPr>
          <p:spPr>
            <a:xfrm>
              <a:off x="2857488" y="57435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学生表的索引存储结构</a:t>
              </a:r>
              <a:endParaRPr lang="zh-CN" altLang="en-US" sz="2000" dirty="0"/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4553157" y="3267281"/>
              <a:ext cx="252000" cy="4500594"/>
            </a:xfrm>
            <a:prstGeom prst="leftBrace">
              <a:avLst/>
            </a:prstGeom>
            <a:ln w="28575">
              <a:solidFill>
                <a:srgbClr val="99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52562" y="128904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8662" y="16462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0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2029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1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24241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2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27511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3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12769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存储地址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78579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数据表</a:t>
            </a:r>
            <a:endParaRPr lang="zh-CN" altLang="en-US" sz="2000" dirty="0">
              <a:solidFill>
                <a:srgbClr val="CC00FF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238776" y="1289048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67404" y="78898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索引表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42976" y="1500174"/>
            <a:ext cx="139063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endParaRPr kumimoji="1"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2232025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、分块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71670" y="2000240"/>
            <a:ext cx="3962400" cy="2311400"/>
          </a:xfrm>
          <a:custGeom>
            <a:avLst/>
            <a:gdLst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  <a:gd name="connsiteX0-1" fmla="*/ 0 w 3962400"/>
              <a:gd name="connsiteY0-2" fmla="*/ 2311400 h 2311400"/>
              <a:gd name="connsiteX1-3" fmla="*/ 254000 w 3962400"/>
              <a:gd name="connsiteY1-4" fmla="*/ 1955800 h 2311400"/>
              <a:gd name="connsiteX2-5" fmla="*/ 596900 w 3962400"/>
              <a:gd name="connsiteY2-6" fmla="*/ 1930400 h 2311400"/>
              <a:gd name="connsiteX3-7" fmla="*/ 863600 w 3962400"/>
              <a:gd name="connsiteY3-8" fmla="*/ 2032000 h 2311400"/>
              <a:gd name="connsiteX4-9" fmla="*/ 1041400 w 3962400"/>
              <a:gd name="connsiteY4-10" fmla="*/ 2146300 h 2311400"/>
              <a:gd name="connsiteX5-11" fmla="*/ 1231900 w 3962400"/>
              <a:gd name="connsiteY5-12" fmla="*/ 1917700 h 2311400"/>
              <a:gd name="connsiteX6-13" fmla="*/ 1587500 w 3962400"/>
              <a:gd name="connsiteY6-14" fmla="*/ 1346200 h 2311400"/>
              <a:gd name="connsiteX7-15" fmla="*/ 1739900 w 3962400"/>
              <a:gd name="connsiteY7-16" fmla="*/ 1219200 h 2311400"/>
              <a:gd name="connsiteX8-17" fmla="*/ 1968500 w 3962400"/>
              <a:gd name="connsiteY8-18" fmla="*/ 1371600 h 2311400"/>
              <a:gd name="connsiteX9-19" fmla="*/ 2057400 w 3962400"/>
              <a:gd name="connsiteY9-20" fmla="*/ 1524000 h 2311400"/>
              <a:gd name="connsiteX10-21" fmla="*/ 2260600 w 3962400"/>
              <a:gd name="connsiteY10-22" fmla="*/ 1511300 h 2311400"/>
              <a:gd name="connsiteX11-23" fmla="*/ 2286000 w 3962400"/>
              <a:gd name="connsiteY11-24" fmla="*/ 1346200 h 2311400"/>
              <a:gd name="connsiteX12-25" fmla="*/ 2324100 w 3962400"/>
              <a:gd name="connsiteY12-26" fmla="*/ 1143000 h 2311400"/>
              <a:gd name="connsiteX13-27" fmla="*/ 2400300 w 3962400"/>
              <a:gd name="connsiteY13-28" fmla="*/ 1028700 h 2311400"/>
              <a:gd name="connsiteX14-29" fmla="*/ 2476500 w 3962400"/>
              <a:gd name="connsiteY14-30" fmla="*/ 939800 h 2311400"/>
              <a:gd name="connsiteX15-31" fmla="*/ 2603500 w 3962400"/>
              <a:gd name="connsiteY15-32" fmla="*/ 736600 h 2311400"/>
              <a:gd name="connsiteX16-33" fmla="*/ 2882900 w 3962400"/>
              <a:gd name="connsiteY16-34" fmla="*/ 355600 h 2311400"/>
              <a:gd name="connsiteX17-35" fmla="*/ 3149600 w 3962400"/>
              <a:gd name="connsiteY17-36" fmla="*/ 609600 h 2311400"/>
              <a:gd name="connsiteX18-37" fmla="*/ 3200400 w 3962400"/>
              <a:gd name="connsiteY18-38" fmla="*/ 711200 h 2311400"/>
              <a:gd name="connsiteX19-39" fmla="*/ 3276600 w 3962400"/>
              <a:gd name="connsiteY19-40" fmla="*/ 774700 h 2311400"/>
              <a:gd name="connsiteX20-41" fmla="*/ 3390900 w 3962400"/>
              <a:gd name="connsiteY20-42" fmla="*/ 774700 h 2311400"/>
              <a:gd name="connsiteX21-43" fmla="*/ 3606800 w 3962400"/>
              <a:gd name="connsiteY21-44" fmla="*/ 571500 h 2311400"/>
              <a:gd name="connsiteX22-45" fmla="*/ 3606800 w 3962400"/>
              <a:gd name="connsiteY22-46" fmla="*/ 457200 h 2311400"/>
              <a:gd name="connsiteX23-47" fmla="*/ 3644900 w 3962400"/>
              <a:gd name="connsiteY23-48" fmla="*/ 266700 h 2311400"/>
              <a:gd name="connsiteX24-49" fmla="*/ 3721100 w 3962400"/>
              <a:gd name="connsiteY24-50" fmla="*/ 114300 h 2311400"/>
              <a:gd name="connsiteX25-51" fmla="*/ 3962400 w 3962400"/>
              <a:gd name="connsiteY25-52" fmla="*/ 0 h 2311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3962400" h="2311400">
                <a:moveTo>
                  <a:pt x="0" y="2311400"/>
                </a:moveTo>
                <a:cubicBezTo>
                  <a:pt x="77258" y="2165350"/>
                  <a:pt x="154517" y="2019300"/>
                  <a:pt x="254000" y="1955800"/>
                </a:cubicBezTo>
                <a:cubicBezTo>
                  <a:pt x="353483" y="1892300"/>
                  <a:pt x="495300" y="1917700"/>
                  <a:pt x="596900" y="1930400"/>
                </a:cubicBezTo>
                <a:cubicBezTo>
                  <a:pt x="698500" y="1943100"/>
                  <a:pt x="789517" y="1996017"/>
                  <a:pt x="863600" y="2032000"/>
                </a:cubicBezTo>
                <a:cubicBezTo>
                  <a:pt x="937683" y="2067983"/>
                  <a:pt x="980017" y="2165350"/>
                  <a:pt x="1041400" y="2146300"/>
                </a:cubicBezTo>
                <a:cubicBezTo>
                  <a:pt x="1102783" y="2127250"/>
                  <a:pt x="1140883" y="2051050"/>
                  <a:pt x="1231900" y="1917700"/>
                </a:cubicBezTo>
                <a:cubicBezTo>
                  <a:pt x="1322917" y="1784350"/>
                  <a:pt x="1502833" y="1462617"/>
                  <a:pt x="1587500" y="1346200"/>
                </a:cubicBezTo>
                <a:cubicBezTo>
                  <a:pt x="1672167" y="1229783"/>
                  <a:pt x="1676400" y="1214967"/>
                  <a:pt x="1739900" y="1219200"/>
                </a:cubicBezTo>
                <a:cubicBezTo>
                  <a:pt x="1803400" y="1223433"/>
                  <a:pt x="1915583" y="1320800"/>
                  <a:pt x="1968500" y="1371600"/>
                </a:cubicBezTo>
                <a:cubicBezTo>
                  <a:pt x="2021417" y="1422400"/>
                  <a:pt x="2008717" y="1500717"/>
                  <a:pt x="2057400" y="1524000"/>
                </a:cubicBezTo>
                <a:cubicBezTo>
                  <a:pt x="2106083" y="1547283"/>
                  <a:pt x="2222500" y="1540933"/>
                  <a:pt x="2260600" y="1511300"/>
                </a:cubicBezTo>
                <a:cubicBezTo>
                  <a:pt x="2298700" y="1481667"/>
                  <a:pt x="2275417" y="1407583"/>
                  <a:pt x="2286000" y="1346200"/>
                </a:cubicBezTo>
                <a:cubicBezTo>
                  <a:pt x="2296583" y="1284817"/>
                  <a:pt x="2305050" y="1195917"/>
                  <a:pt x="2324100" y="1143000"/>
                </a:cubicBezTo>
                <a:cubicBezTo>
                  <a:pt x="2343150" y="1090083"/>
                  <a:pt x="2374900" y="1062567"/>
                  <a:pt x="2400300" y="1028700"/>
                </a:cubicBezTo>
                <a:cubicBezTo>
                  <a:pt x="2425700" y="994833"/>
                  <a:pt x="2442633" y="988483"/>
                  <a:pt x="2476500" y="939800"/>
                </a:cubicBezTo>
                <a:cubicBezTo>
                  <a:pt x="2510367" y="891117"/>
                  <a:pt x="2535767" y="833967"/>
                  <a:pt x="2603500" y="736600"/>
                </a:cubicBezTo>
                <a:cubicBezTo>
                  <a:pt x="2671233" y="639233"/>
                  <a:pt x="2791883" y="376767"/>
                  <a:pt x="2882900" y="355600"/>
                </a:cubicBezTo>
                <a:cubicBezTo>
                  <a:pt x="2973917" y="334433"/>
                  <a:pt x="3096683" y="550333"/>
                  <a:pt x="3149600" y="609600"/>
                </a:cubicBezTo>
                <a:cubicBezTo>
                  <a:pt x="3202517" y="668867"/>
                  <a:pt x="3179233" y="683683"/>
                  <a:pt x="3200400" y="711200"/>
                </a:cubicBezTo>
                <a:cubicBezTo>
                  <a:pt x="3221567" y="738717"/>
                  <a:pt x="3244850" y="764117"/>
                  <a:pt x="3276600" y="774700"/>
                </a:cubicBezTo>
                <a:cubicBezTo>
                  <a:pt x="3308350" y="785283"/>
                  <a:pt x="3335867" y="808567"/>
                  <a:pt x="3390900" y="774700"/>
                </a:cubicBezTo>
                <a:cubicBezTo>
                  <a:pt x="3445933" y="740833"/>
                  <a:pt x="3570817" y="624417"/>
                  <a:pt x="3606800" y="571500"/>
                </a:cubicBezTo>
                <a:cubicBezTo>
                  <a:pt x="3642783" y="518583"/>
                  <a:pt x="3600450" y="508000"/>
                  <a:pt x="3606800" y="457200"/>
                </a:cubicBezTo>
                <a:cubicBezTo>
                  <a:pt x="3613150" y="406400"/>
                  <a:pt x="3625850" y="323850"/>
                  <a:pt x="3644900" y="266700"/>
                </a:cubicBezTo>
                <a:cubicBezTo>
                  <a:pt x="3663950" y="209550"/>
                  <a:pt x="3668183" y="158750"/>
                  <a:pt x="3721100" y="114300"/>
                </a:cubicBezTo>
                <a:cubicBezTo>
                  <a:pt x="3774017" y="69850"/>
                  <a:pt x="3868208" y="34925"/>
                  <a:pt x="3962400" y="0"/>
                </a:cubicBezTo>
              </a:path>
            </a:pathLst>
          </a:custGeom>
          <a:ln w="28575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00232" y="1928802"/>
            <a:ext cx="4189442" cy="2571768"/>
            <a:chOff x="2000232" y="1928802"/>
            <a:chExt cx="4189442" cy="2571768"/>
          </a:xfrm>
        </p:grpSpPr>
        <p:sp>
          <p:nvSpPr>
            <p:cNvPr id="5" name="矩形 4"/>
            <p:cNvSpPr/>
            <p:nvPr/>
          </p:nvSpPr>
          <p:spPr>
            <a:xfrm>
              <a:off x="2000232" y="3643314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28992" y="2786058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32352" y="1928802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202875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数据整体无序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57554" y="2786058"/>
            <a:ext cx="4929222" cy="1428760"/>
            <a:chOff x="3357554" y="2786058"/>
            <a:chExt cx="4929222" cy="1428760"/>
          </a:xfrm>
        </p:grpSpPr>
        <p:sp>
          <p:nvSpPr>
            <p:cNvPr id="9" name="TextBox 8"/>
            <p:cNvSpPr txBox="1"/>
            <p:nvPr/>
          </p:nvSpPr>
          <p:spPr>
            <a:xfrm>
              <a:off x="5929322" y="357187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分块后按块有序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3357554" y="3929066"/>
              <a:ext cx="2500330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</p:cNvCxnSpPr>
            <p:nvPr/>
          </p:nvCxnSpPr>
          <p:spPr>
            <a:xfrm rot="10800000">
              <a:off x="4786314" y="3500439"/>
              <a:ext cx="1143008" cy="271493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7" idx="2"/>
            </p:cNvCxnSpPr>
            <p:nvPr/>
          </p:nvCxnSpPr>
          <p:spPr>
            <a:xfrm rot="16200000" flipV="1">
              <a:off x="5327259" y="2969812"/>
              <a:ext cx="857256" cy="489747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18" name="Text Box 394"/>
          <p:cNvSpPr txBox="1">
            <a:spLocks noChangeArrowheads="1"/>
          </p:cNvSpPr>
          <p:nvPr/>
        </p:nvSpPr>
        <p:spPr bwMode="auto">
          <a:xfrm>
            <a:off x="642910" y="5589240"/>
            <a:ext cx="8143932" cy="8463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索引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表（有序）：可以顺序查找块，也可以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二分查找块。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数据块（无序）：只能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顺序查找块中元素。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714348" y="489314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分块查找方法：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8208962" cy="19020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例如，设有一个线性表，其中包含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个记录，其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序列为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38</a:t>
            </a:r>
            <a:r>
              <a:rPr kumimoji="1" lang="zh-CN" altLang="en-US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54</a:t>
            </a:r>
            <a:r>
              <a:rPr kumimoji="1" lang="zh-CN" altLang="en-US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66</a:t>
            </a:r>
            <a:r>
              <a:rPr kumimoji="1" lang="zh-CN" altLang="en-US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46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71</a:t>
            </a:r>
            <a:r>
              <a:rPr kumimoji="1" lang="zh-CN" altLang="en-US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78</a:t>
            </a:r>
            <a:r>
              <a:rPr kumimoji="1" lang="zh-CN" altLang="en-US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68</a:t>
            </a:r>
            <a:r>
              <a:rPr kumimoji="1" lang="zh-CN" altLang="en-US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85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100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94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96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87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09788" y="25336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72" y="250030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分块</a:t>
            </a:r>
            <a:r>
              <a:rPr kumimoji="1" lang="zh-CN" altLang="en-US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=25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记录分为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块，每块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中有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记录。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2910" y="3214686"/>
            <a:ext cx="6715172" cy="2428892"/>
            <a:chOff x="642910" y="3214686"/>
            <a:chExt cx="6715172" cy="2428892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0902" y="3359150"/>
              <a:ext cx="5237180" cy="2284428"/>
              <a:chOff x="1835150" y="3644900"/>
              <a:chExt cx="5237180" cy="2284428"/>
            </a:xfrm>
          </p:grpSpPr>
          <p:sp>
            <p:nvSpPr>
              <p:cNvPr id="188417" name="Freeform 1"/>
              <p:cNvSpPr/>
              <p:nvPr/>
            </p:nvSpPr>
            <p:spPr bwMode="auto">
              <a:xfrm>
                <a:off x="1908175" y="3644900"/>
                <a:ext cx="4751388" cy="1800225"/>
              </a:xfrm>
              <a:custGeom>
                <a:avLst/>
                <a:gdLst/>
                <a:ahLst/>
                <a:cxnLst>
                  <a:cxn ang="0">
                    <a:pos x="0" y="1134"/>
                  </a:cxn>
                  <a:cxn ang="0">
                    <a:pos x="227" y="998"/>
                  </a:cxn>
                  <a:cxn ang="0">
                    <a:pos x="363" y="1089"/>
                  </a:cxn>
                  <a:cxn ang="0">
                    <a:pos x="589" y="1089"/>
                  </a:cxn>
                  <a:cxn ang="0">
                    <a:pos x="635" y="907"/>
                  </a:cxn>
                  <a:cxn ang="0">
                    <a:pos x="725" y="817"/>
                  </a:cxn>
                  <a:cxn ang="0">
                    <a:pos x="816" y="862"/>
                  </a:cxn>
                  <a:cxn ang="0">
                    <a:pos x="1134" y="862"/>
                  </a:cxn>
                  <a:cxn ang="0">
                    <a:pos x="1179" y="771"/>
                  </a:cxn>
                  <a:cxn ang="0">
                    <a:pos x="1315" y="590"/>
                  </a:cxn>
                  <a:cxn ang="0">
                    <a:pos x="1451" y="635"/>
                  </a:cxn>
                  <a:cxn ang="0">
                    <a:pos x="1542" y="680"/>
                  </a:cxn>
                  <a:cxn ang="0">
                    <a:pos x="1723" y="635"/>
                  </a:cxn>
                  <a:cxn ang="0">
                    <a:pos x="1769" y="590"/>
                  </a:cxn>
                  <a:cxn ang="0">
                    <a:pos x="1859" y="454"/>
                  </a:cxn>
                  <a:cxn ang="0">
                    <a:pos x="2041" y="408"/>
                  </a:cxn>
                  <a:cxn ang="0">
                    <a:pos x="2132" y="454"/>
                  </a:cxn>
                  <a:cxn ang="0">
                    <a:pos x="2268" y="499"/>
                  </a:cxn>
                  <a:cxn ang="0">
                    <a:pos x="2358" y="499"/>
                  </a:cxn>
                  <a:cxn ang="0">
                    <a:pos x="2449" y="363"/>
                  </a:cxn>
                  <a:cxn ang="0">
                    <a:pos x="2540" y="91"/>
                  </a:cxn>
                  <a:cxn ang="0">
                    <a:pos x="2676" y="91"/>
                  </a:cxn>
                  <a:cxn ang="0">
                    <a:pos x="2767" y="182"/>
                  </a:cxn>
                  <a:cxn ang="0">
                    <a:pos x="2857" y="182"/>
                  </a:cxn>
                  <a:cxn ang="0">
                    <a:pos x="2903" y="45"/>
                  </a:cxn>
                  <a:cxn ang="0">
                    <a:pos x="2993" y="0"/>
                  </a:cxn>
                </a:cxnLst>
                <a:rect l="0" t="0" r="r" b="b"/>
                <a:pathLst>
                  <a:path w="2993" h="1134">
                    <a:moveTo>
                      <a:pt x="0" y="1134"/>
                    </a:moveTo>
                    <a:cubicBezTo>
                      <a:pt x="83" y="1070"/>
                      <a:pt x="166" y="1006"/>
                      <a:pt x="227" y="998"/>
                    </a:cubicBezTo>
                    <a:cubicBezTo>
                      <a:pt x="288" y="990"/>
                      <a:pt x="303" y="1074"/>
                      <a:pt x="363" y="1089"/>
                    </a:cubicBezTo>
                    <a:cubicBezTo>
                      <a:pt x="423" y="1104"/>
                      <a:pt x="544" y="1119"/>
                      <a:pt x="589" y="1089"/>
                    </a:cubicBezTo>
                    <a:cubicBezTo>
                      <a:pt x="634" y="1059"/>
                      <a:pt x="612" y="952"/>
                      <a:pt x="635" y="907"/>
                    </a:cubicBezTo>
                    <a:cubicBezTo>
                      <a:pt x="658" y="862"/>
                      <a:pt x="695" y="824"/>
                      <a:pt x="725" y="817"/>
                    </a:cubicBezTo>
                    <a:cubicBezTo>
                      <a:pt x="755" y="810"/>
                      <a:pt x="748" y="855"/>
                      <a:pt x="816" y="862"/>
                    </a:cubicBezTo>
                    <a:cubicBezTo>
                      <a:pt x="884" y="869"/>
                      <a:pt x="1074" y="877"/>
                      <a:pt x="1134" y="862"/>
                    </a:cubicBezTo>
                    <a:cubicBezTo>
                      <a:pt x="1194" y="847"/>
                      <a:pt x="1149" y="816"/>
                      <a:pt x="1179" y="771"/>
                    </a:cubicBezTo>
                    <a:cubicBezTo>
                      <a:pt x="1209" y="726"/>
                      <a:pt x="1270" y="613"/>
                      <a:pt x="1315" y="590"/>
                    </a:cubicBezTo>
                    <a:cubicBezTo>
                      <a:pt x="1360" y="567"/>
                      <a:pt x="1413" y="620"/>
                      <a:pt x="1451" y="635"/>
                    </a:cubicBezTo>
                    <a:cubicBezTo>
                      <a:pt x="1489" y="650"/>
                      <a:pt x="1497" y="680"/>
                      <a:pt x="1542" y="680"/>
                    </a:cubicBezTo>
                    <a:cubicBezTo>
                      <a:pt x="1587" y="680"/>
                      <a:pt x="1685" y="650"/>
                      <a:pt x="1723" y="635"/>
                    </a:cubicBezTo>
                    <a:cubicBezTo>
                      <a:pt x="1761" y="620"/>
                      <a:pt x="1746" y="620"/>
                      <a:pt x="1769" y="590"/>
                    </a:cubicBezTo>
                    <a:cubicBezTo>
                      <a:pt x="1792" y="560"/>
                      <a:pt x="1814" y="484"/>
                      <a:pt x="1859" y="454"/>
                    </a:cubicBezTo>
                    <a:cubicBezTo>
                      <a:pt x="1904" y="424"/>
                      <a:pt x="1996" y="408"/>
                      <a:pt x="2041" y="408"/>
                    </a:cubicBezTo>
                    <a:cubicBezTo>
                      <a:pt x="2086" y="408"/>
                      <a:pt x="2094" y="439"/>
                      <a:pt x="2132" y="454"/>
                    </a:cubicBezTo>
                    <a:cubicBezTo>
                      <a:pt x="2170" y="469"/>
                      <a:pt x="2230" y="492"/>
                      <a:pt x="2268" y="499"/>
                    </a:cubicBezTo>
                    <a:cubicBezTo>
                      <a:pt x="2306" y="506"/>
                      <a:pt x="2328" y="522"/>
                      <a:pt x="2358" y="499"/>
                    </a:cubicBezTo>
                    <a:cubicBezTo>
                      <a:pt x="2388" y="476"/>
                      <a:pt x="2419" y="431"/>
                      <a:pt x="2449" y="363"/>
                    </a:cubicBezTo>
                    <a:cubicBezTo>
                      <a:pt x="2479" y="295"/>
                      <a:pt x="2502" y="136"/>
                      <a:pt x="2540" y="91"/>
                    </a:cubicBezTo>
                    <a:cubicBezTo>
                      <a:pt x="2578" y="46"/>
                      <a:pt x="2638" y="76"/>
                      <a:pt x="2676" y="91"/>
                    </a:cubicBezTo>
                    <a:cubicBezTo>
                      <a:pt x="2714" y="106"/>
                      <a:pt x="2737" y="167"/>
                      <a:pt x="2767" y="182"/>
                    </a:cubicBezTo>
                    <a:cubicBezTo>
                      <a:pt x="2797" y="197"/>
                      <a:pt x="2834" y="205"/>
                      <a:pt x="2857" y="182"/>
                    </a:cubicBezTo>
                    <a:cubicBezTo>
                      <a:pt x="2880" y="159"/>
                      <a:pt x="2880" y="75"/>
                      <a:pt x="2903" y="45"/>
                    </a:cubicBezTo>
                    <a:cubicBezTo>
                      <a:pt x="2926" y="15"/>
                      <a:pt x="2959" y="7"/>
                      <a:pt x="2993" y="0"/>
                    </a:cubicBez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18" name="Line 2"/>
              <p:cNvSpPr>
                <a:spLocks noChangeShapeType="1"/>
              </p:cNvSpPr>
              <p:nvPr/>
            </p:nvSpPr>
            <p:spPr bwMode="auto">
              <a:xfrm>
                <a:off x="1835150" y="5300663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19" name="Line 3"/>
              <p:cNvSpPr>
                <a:spLocks noChangeShapeType="1"/>
              </p:cNvSpPr>
              <p:nvPr/>
            </p:nvSpPr>
            <p:spPr bwMode="auto">
              <a:xfrm>
                <a:off x="2916238" y="4941888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0" name="Line 4"/>
              <p:cNvSpPr>
                <a:spLocks noChangeShapeType="1"/>
              </p:cNvSpPr>
              <p:nvPr/>
            </p:nvSpPr>
            <p:spPr bwMode="auto">
              <a:xfrm>
                <a:off x="3924300" y="4581525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1" name="Line 5"/>
              <p:cNvSpPr>
                <a:spLocks noChangeShapeType="1"/>
              </p:cNvSpPr>
              <p:nvPr/>
            </p:nvSpPr>
            <p:spPr bwMode="auto">
              <a:xfrm>
                <a:off x="4932363" y="4292600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2" name="Line 6"/>
              <p:cNvSpPr>
                <a:spLocks noChangeShapeType="1"/>
              </p:cNvSpPr>
              <p:nvPr/>
            </p:nvSpPr>
            <p:spPr bwMode="auto">
              <a:xfrm>
                <a:off x="5915025" y="3716338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3" name="Line 7"/>
              <p:cNvSpPr>
                <a:spLocks noChangeShapeType="1"/>
              </p:cNvSpPr>
              <p:nvPr/>
            </p:nvSpPr>
            <p:spPr bwMode="auto">
              <a:xfrm flipV="1">
                <a:off x="2071670" y="4071941"/>
                <a:ext cx="5000660" cy="1857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2910" y="3214686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数据特性：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00298" y="3500438"/>
            <a:ext cx="5143536" cy="2533367"/>
            <a:chOff x="2500298" y="3500438"/>
            <a:chExt cx="5143536" cy="2533367"/>
          </a:xfrm>
        </p:grpSpPr>
        <p:sp>
          <p:nvSpPr>
            <p:cNvPr id="16" name="TextBox 15"/>
            <p:cNvSpPr txBox="1"/>
            <p:nvPr/>
          </p:nvSpPr>
          <p:spPr>
            <a:xfrm>
              <a:off x="3071802" y="5572140"/>
              <a:ext cx="4572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每组建立一个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索引项 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 </a:t>
              </a:r>
              <a:r>
                <a:rPr kumimoji="1" lang="zh-CN" altLang="en-US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索引表</a:t>
              </a:r>
              <a:endPara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500298" y="5072074"/>
              <a:ext cx="1071570" cy="57150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V="1">
              <a:off x="3536149" y="4893479"/>
              <a:ext cx="928694" cy="428628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250529" y="4750603"/>
              <a:ext cx="1143008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000628" y="4643446"/>
              <a:ext cx="1357322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607851" y="4107661"/>
              <a:ext cx="1928826" cy="714380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758" name="Group 366"/>
          <p:cNvGraphicFramePr>
            <a:graphicFrameLocks noGrp="1"/>
          </p:cNvGraphicFramePr>
          <p:nvPr/>
        </p:nvGraphicFramePr>
        <p:xfrm>
          <a:off x="179388" y="342265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7785" name="Group 393"/>
          <p:cNvGraphicFramePr>
            <a:graphicFrameLocks noGrp="1"/>
          </p:cNvGraphicFramePr>
          <p:nvPr/>
        </p:nvGraphicFramePr>
        <p:xfrm>
          <a:off x="2700338" y="132238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7786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索引表</a:t>
            </a:r>
          </a:p>
        </p:txBody>
      </p:sp>
      <p:sp>
        <p:nvSpPr>
          <p:cNvPr id="187787" name="Text Box 395"/>
          <p:cNvSpPr txBox="1">
            <a:spLocks noChangeArrowheads="1"/>
          </p:cNvSpPr>
          <p:nvPr/>
        </p:nvSpPr>
        <p:spPr bwMode="auto">
          <a:xfrm>
            <a:off x="5724525" y="1335088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key</a:t>
            </a:r>
          </a:p>
        </p:txBody>
      </p:sp>
      <p:sp>
        <p:nvSpPr>
          <p:cNvPr id="187788" name="Text Box 396"/>
          <p:cNvSpPr txBox="1">
            <a:spLocks noChangeArrowheads="1"/>
          </p:cNvSpPr>
          <p:nvPr/>
        </p:nvSpPr>
        <p:spPr bwMode="auto">
          <a:xfrm>
            <a:off x="5724525" y="1766888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link</a:t>
            </a:r>
          </a:p>
        </p:txBody>
      </p:sp>
      <p:sp>
        <p:nvSpPr>
          <p:cNvPr id="187789" name="Freeform 397"/>
          <p:cNvSpPr/>
          <p:nvPr/>
        </p:nvSpPr>
        <p:spPr bwMode="auto">
          <a:xfrm>
            <a:off x="469900" y="2025650"/>
            <a:ext cx="2387600" cy="1397000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0" name="Freeform 398"/>
          <p:cNvSpPr/>
          <p:nvPr/>
        </p:nvSpPr>
        <p:spPr bwMode="auto">
          <a:xfrm>
            <a:off x="2195513" y="2025650"/>
            <a:ext cx="1258887" cy="1397000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1" name="Freeform 399"/>
          <p:cNvSpPr/>
          <p:nvPr/>
        </p:nvSpPr>
        <p:spPr bwMode="auto">
          <a:xfrm>
            <a:off x="3851275" y="2051050"/>
            <a:ext cx="276225" cy="1371600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2" name="Freeform 400"/>
          <p:cNvSpPr/>
          <p:nvPr/>
        </p:nvSpPr>
        <p:spPr bwMode="auto">
          <a:xfrm>
            <a:off x="4876800" y="2025650"/>
            <a:ext cx="7747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3" name="Freeform 401"/>
          <p:cNvSpPr/>
          <p:nvPr/>
        </p:nvSpPr>
        <p:spPr bwMode="auto">
          <a:xfrm>
            <a:off x="5486400" y="2025650"/>
            <a:ext cx="1893888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4" name="Text Box 402"/>
          <p:cNvSpPr txBox="1">
            <a:spLocks noChangeArrowheads="1"/>
          </p:cNvSpPr>
          <p:nvPr/>
        </p:nvSpPr>
        <p:spPr bwMode="auto">
          <a:xfrm>
            <a:off x="1214414" y="3000372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数据表</a:t>
            </a:r>
          </a:p>
        </p:txBody>
      </p:sp>
      <p:sp>
        <p:nvSpPr>
          <p:cNvPr id="187795" name="Text Box 403"/>
          <p:cNvSpPr txBox="1">
            <a:spLocks noChangeArrowheads="1"/>
          </p:cNvSpPr>
          <p:nvPr/>
        </p:nvSpPr>
        <p:spPr bwMode="auto">
          <a:xfrm>
            <a:off x="2571736" y="4857760"/>
            <a:ext cx="3857652" cy="400110"/>
          </a:xfrm>
          <a:prstGeom prst="rect">
            <a:avLst/>
          </a:prstGeom>
          <a:noFill/>
          <a:ln w="28575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分块查找的索引存储结构</a:t>
            </a:r>
          </a:p>
        </p:txBody>
      </p:sp>
      <p:sp>
        <p:nvSpPr>
          <p:cNvPr id="187796" name="Text Box 404"/>
          <p:cNvSpPr txBox="1">
            <a:spLocks noChangeArrowheads="1"/>
          </p:cNvSpPr>
          <p:nvPr/>
        </p:nvSpPr>
        <p:spPr bwMode="auto">
          <a:xfrm>
            <a:off x="500034" y="5572140"/>
            <a:ext cx="6911975" cy="679801"/>
          </a:xfrm>
          <a:prstGeom prst="rect">
            <a:avLst/>
          </a:prstGeom>
          <a:noFill/>
          <a:ln w="28575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）顺序查找索引表，比较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）在对应块中查找，比较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次，共比较</a:t>
            </a:r>
            <a:r>
              <a:rPr lang="en-US" altLang="zh-CN" sz="2200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</a:p>
        </p:txBody>
      </p:sp>
      <p:sp>
        <p:nvSpPr>
          <p:cNvPr id="18779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798" name="Text Box 406"/>
          <p:cNvSpPr txBox="1">
            <a:spLocks noChangeArrowheads="1"/>
          </p:cNvSpPr>
          <p:nvPr/>
        </p:nvSpPr>
        <p:spPr bwMode="auto">
          <a:xfrm>
            <a:off x="179388" y="163513"/>
            <a:ext cx="2392348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分块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799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0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1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2" name="Oval 410"/>
          <p:cNvSpPr>
            <a:spLocks noChangeArrowheads="1"/>
          </p:cNvSpPr>
          <p:nvPr/>
        </p:nvSpPr>
        <p:spPr bwMode="auto">
          <a:xfrm>
            <a:off x="5435600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3" name="Oval 411"/>
          <p:cNvSpPr>
            <a:spLocks noChangeArrowheads="1"/>
          </p:cNvSpPr>
          <p:nvPr/>
        </p:nvSpPr>
        <p:spPr bwMode="auto">
          <a:xfrm>
            <a:off x="57753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4" name="Oval 412"/>
          <p:cNvSpPr>
            <a:spLocks noChangeArrowheads="1"/>
          </p:cNvSpPr>
          <p:nvPr/>
        </p:nvSpPr>
        <p:spPr bwMode="auto">
          <a:xfrm>
            <a:off x="61436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5" name="Oval 413"/>
          <p:cNvSpPr>
            <a:spLocks noChangeArrowheads="1"/>
          </p:cNvSpPr>
          <p:nvPr/>
        </p:nvSpPr>
        <p:spPr bwMode="auto">
          <a:xfrm>
            <a:off x="6481763" y="3436938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6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查找关键字为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的记录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92" grpId="0" bldLvl="0" animBg="1"/>
      <p:bldP spid="187796" grpId="0" bldLvl="0" animBg="1"/>
      <p:bldP spid="187797" grpId="0" bldLvl="0" animBg="1"/>
      <p:bldP spid="187797" grpId="1" bldLvl="0" animBg="1"/>
      <p:bldP spid="187799" grpId="0" bldLvl="0" animBg="1"/>
      <p:bldP spid="187799" grpId="1" bldLvl="0" animBg="1"/>
      <p:bldP spid="187800" grpId="0" bldLvl="0" animBg="1"/>
      <p:bldP spid="187800" grpId="1" bldLvl="0" animBg="1"/>
      <p:bldP spid="187801" grpId="0" bldLvl="0" animBg="1"/>
      <p:bldP spid="187801" grpId="1" bldLvl="0" animBg="1"/>
      <p:bldP spid="187802" grpId="0" bldLvl="0" animBg="1"/>
      <p:bldP spid="187802" grpId="1" bldLvl="0" animBg="1"/>
      <p:bldP spid="187803" grpId="0" bldLvl="0" animBg="1"/>
      <p:bldP spid="187803" grpId="1" bldLvl="0" animBg="1"/>
      <p:bldP spid="187804" grpId="0" bldLvl="0" animBg="1"/>
      <p:bldP spid="187804" grpId="1" bldLvl="0" animBg="1"/>
      <p:bldP spid="187805" grpId="0" bldLvl="0" animBg="1"/>
      <p:bldP spid="187805" grpId="1" bldLvl="0" animBg="1"/>
      <p:bldP spid="187805" grpId="2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647950" y="3603651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067050" y="35893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679851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0100" y="1285860"/>
            <a:ext cx="707236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性能：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分块查找</a:t>
            </a:r>
            <a:r>
              <a:rPr kumimoji="1"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介于</a:t>
            </a:r>
            <a:r>
              <a:rPr kumimoji="1" lang="zh-CN" altLang="en-US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顺序查找和二分</a:t>
            </a:r>
            <a:r>
              <a:rPr kumimoji="1"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查找之间。</a:t>
            </a:r>
            <a:endParaRPr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71472" y="1643050"/>
            <a:ext cx="8001000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以二叉树或树作为表的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组织形式，称为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是一类动态查找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表，不仅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适合于数据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查找，也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适合于表插入和删除操作。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74788" y="3286124"/>
            <a:ext cx="3168650" cy="2603669"/>
            <a:chOff x="1331913" y="3465532"/>
            <a:chExt cx="3168650" cy="2603669"/>
          </a:xfrm>
        </p:grpSpPr>
        <p:sp>
          <p:nvSpPr>
            <p:cNvPr id="7171" name="Text Box 2"/>
            <p:cNvSpPr txBox="1">
              <a:spLocks noChangeArrowheads="1"/>
            </p:cNvSpPr>
            <p:nvPr/>
          </p:nvSpPr>
          <p:spPr bwMode="auto">
            <a:xfrm>
              <a:off x="1331913" y="3465532"/>
              <a:ext cx="280828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常见的树表：</a:t>
              </a:r>
            </a:p>
          </p:txBody>
        </p:sp>
        <p:sp>
          <p:nvSpPr>
            <p:cNvPr id="7172" name="Text Box 3"/>
            <p:cNvSpPr txBox="1">
              <a:spLocks noChangeArrowheads="1"/>
            </p:cNvSpPr>
            <p:nvPr/>
          </p:nvSpPr>
          <p:spPr bwMode="auto">
            <a:xfrm>
              <a:off x="1403350" y="4114820"/>
              <a:ext cx="3097213" cy="19543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en-US" altLang="zh-CN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二叉排序树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平衡二叉树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B-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B+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</a:p>
          </p:txBody>
        </p:sp>
      </p:grp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357422" y="571480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534430" cy="3472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二叉排序树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Binary search tree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又称二叉查找（搜索）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树，其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定义为：二叉排序树或者是空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树，或者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是满足如下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性质）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二叉树：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它的左子树非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左子树上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所有结点值（指关键字值）均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根结点值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它的右子树非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右子树上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均大于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根结点值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、右子树本身又各是一棵二叉排序树。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2976" y="5143512"/>
            <a:ext cx="63373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kumimoji="0"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二叉排序树中没有相同</a:t>
            </a:r>
            <a:r>
              <a:rPr kumimoji="0" lang="zh-CN" altLang="en-US" sz="24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kumimoji="0" lang="zh-CN" altLang="en-US" sz="24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的结点。</a:t>
            </a:r>
            <a:endParaRPr kumimoji="0" lang="zh-CN" altLang="en-US" sz="24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" name="Text Box 3" descr="粉色面巾纸"/>
          <p:cNvSpPr txBox="1">
            <a:spLocks noChangeArrowheads="1"/>
          </p:cNvSpPr>
          <p:nvPr/>
        </p:nvSpPr>
        <p:spPr bwMode="auto">
          <a:xfrm>
            <a:off x="395288" y="404813"/>
            <a:ext cx="3390894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9.3.1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二叉排序树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47864" y="116632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二叉树结构</a:t>
            </a:r>
            <a:endParaRPr lang="zh-CN" altLang="en-US" sz="2400"/>
          </a:p>
        </p:txBody>
      </p:sp>
      <p:sp>
        <p:nvSpPr>
          <p:cNvPr id="3" name="圆角矩形 2"/>
          <p:cNvSpPr/>
          <p:nvPr/>
        </p:nvSpPr>
        <p:spPr>
          <a:xfrm>
            <a:off x="3244412" y="1385752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</a:t>
            </a:r>
            <a:endParaRPr lang="zh-CN" altLang="en-US" sz="2400"/>
          </a:p>
        </p:txBody>
      </p:sp>
      <p:sp>
        <p:nvSpPr>
          <p:cNvPr id="4" name="下箭头 3"/>
          <p:cNvSpPr/>
          <p:nvPr/>
        </p:nvSpPr>
        <p:spPr>
          <a:xfrm>
            <a:off x="4205120" y="831012"/>
            <a:ext cx="78848" cy="4377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6931" y="849831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性质：结点值约束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2359925" y="4209534"/>
            <a:ext cx="322212" cy="42683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263829" y="2398216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 dirty="0"/>
              <a:t>50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033624" y="3086877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30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611197" y="3086877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862000" y="3775538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782821" y="3775538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90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334769" y="4636364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10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6021265" y="4636364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85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263829" y="3775538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40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560855" y="4636364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35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447812" y="4636364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25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979162" y="5382413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23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6782821" y="5382413"/>
            <a:ext cx="585812" cy="459107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88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3560855" y="2742547"/>
            <a:ext cx="702974" cy="401719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389231" y="3431207"/>
            <a:ext cx="644393" cy="401719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4791060" y="2742547"/>
            <a:ext cx="878718" cy="401719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560855" y="3431207"/>
            <a:ext cx="761556" cy="459107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1627675" y="4234645"/>
            <a:ext cx="351487" cy="401719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2272068" y="5095471"/>
            <a:ext cx="351487" cy="28694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853761" y="4177256"/>
            <a:ext cx="468650" cy="459107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6197009" y="3431207"/>
            <a:ext cx="644393" cy="401719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24"/>
          <p:cNvSpPr/>
          <p:nvPr/>
        </p:nvSpPr>
        <p:spPr bwMode="auto">
          <a:xfrm>
            <a:off x="6489915" y="4177256"/>
            <a:ext cx="429595" cy="516496"/>
          </a:xfrm>
          <a:custGeom>
            <a:avLst/>
            <a:gdLst>
              <a:gd name="T0" fmla="*/ 352 w 352"/>
              <a:gd name="T1" fmla="*/ 0 h 432"/>
              <a:gd name="T2" fmla="*/ 0 w 352"/>
              <a:gd name="T3" fmla="*/ 432 h 432"/>
              <a:gd name="T4" fmla="*/ 0 60000 65536"/>
              <a:gd name="T5" fmla="*/ 0 60000 65536"/>
              <a:gd name="T6" fmla="*/ 0 w 352"/>
              <a:gd name="T7" fmla="*/ 0 h 432"/>
              <a:gd name="T8" fmla="*/ 352 w 35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432">
                <a:moveTo>
                  <a:pt x="352" y="0"/>
                </a:moveTo>
                <a:lnTo>
                  <a:pt x="0" y="432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Freeform 25"/>
          <p:cNvSpPr/>
          <p:nvPr/>
        </p:nvSpPr>
        <p:spPr bwMode="auto">
          <a:xfrm>
            <a:off x="6499678" y="5018953"/>
            <a:ext cx="400305" cy="401719"/>
          </a:xfrm>
          <a:custGeom>
            <a:avLst/>
            <a:gdLst>
              <a:gd name="T0" fmla="*/ 0 w 328"/>
              <a:gd name="T1" fmla="*/ 0 h 336"/>
              <a:gd name="T2" fmla="*/ 328 w 328"/>
              <a:gd name="T3" fmla="*/ 336 h 336"/>
              <a:gd name="T4" fmla="*/ 0 60000 65536"/>
              <a:gd name="T5" fmla="*/ 0 60000 65536"/>
              <a:gd name="T6" fmla="*/ 0 w 328"/>
              <a:gd name="T7" fmla="*/ 0 h 336"/>
              <a:gd name="T8" fmla="*/ 328 w 32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36">
                <a:moveTo>
                  <a:pt x="0" y="0"/>
                </a:moveTo>
                <a:lnTo>
                  <a:pt x="32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393350" y="2356371"/>
            <a:ext cx="737198" cy="3476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301677" y="6093296"/>
            <a:ext cx="1806886" cy="3476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是二叉排序树。</a:t>
            </a:r>
          </a:p>
        </p:txBody>
      </p:sp>
      <p:grpSp>
        <p:nvGrpSpPr>
          <p:cNvPr id="32" name="Group 28"/>
          <p:cNvGrpSpPr/>
          <p:nvPr/>
        </p:nvGrpSpPr>
        <p:grpSpPr bwMode="auto">
          <a:xfrm>
            <a:off x="4776514" y="4155244"/>
            <a:ext cx="845670" cy="949792"/>
            <a:chOff x="3145" y="1766"/>
            <a:chExt cx="743" cy="730"/>
          </a:xfrm>
        </p:grpSpPr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145" y="1766"/>
              <a:ext cx="407" cy="39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dirty="0"/>
                <a:t>66</a:t>
              </a:r>
              <a:endParaRPr lang="en-US" altLang="zh-CN" dirty="0"/>
            </a:p>
          </p:txBody>
        </p: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506393" y="5805264"/>
            <a:ext cx="734706" cy="76517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6000" dirty="0">
                <a:ea typeface="隶书" pitchFamily="49" charset="-122"/>
              </a:rPr>
              <a:t>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467544" y="1124744"/>
            <a:ext cx="8064500" cy="10491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若整个查找过程都在内存进行，则称之为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内查找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；反之，若查找过程中需要访问外存，则称之为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外查找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642910" y="404664"/>
            <a:ext cx="3286148" cy="46166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、内查找和外查找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27738" y="4976008"/>
            <a:ext cx="468948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）顺序表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　（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）链表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　（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）其他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3058" y="3170351"/>
            <a:ext cx="8113742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若在查找的同时对表做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修改操作（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如插入和删除），则相应的表称之为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动态查找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称之为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静态查找表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583229" y="4473408"/>
            <a:ext cx="4420819" cy="46166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、采用何种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611560" y="2564586"/>
            <a:ext cx="5112568" cy="46166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查找和静态查找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27088" y="2924175"/>
            <a:ext cx="662463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试一试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kumimoji="0"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二叉排序树的中序遍历序列有什么特点？</a:t>
            </a:r>
          </a:p>
        </p:txBody>
      </p:sp>
      <p:pic>
        <p:nvPicPr>
          <p:cNvPr id="10243" name="Picture 6" descr="u=1504157830,410472706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765175"/>
            <a:ext cx="16716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85786" y="1428736"/>
            <a:ext cx="6738542" cy="249565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key;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	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InfoType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          	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其他数据域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左右孩子指针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4821241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叉排序</a:t>
            </a:r>
            <a:r>
              <a:rPr lang="zh-CN" altLang="en-US" sz="24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树的结点类型</a:t>
            </a:r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  <a:endParaRPr kumimoji="0" lang="zh-CN" altLang="en-US" sz="24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6"/>
          <p:cNvSpPr txBox="1">
            <a:spLocks noChangeArrowheads="1"/>
          </p:cNvSpPr>
          <p:nvPr/>
        </p:nvSpPr>
        <p:spPr bwMode="auto">
          <a:xfrm>
            <a:off x="295299" y="1055686"/>
            <a:ext cx="8491543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二叉排序树可看做是一个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表，所以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在二叉排序树上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查找，和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二分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类似，也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是一个逐步缩小查找范围的过程。</a:t>
            </a:r>
            <a:endParaRPr lang="zh-CN" altLang="en-US" sz="2000" b="1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47"/>
          <p:cNvSpPr txBox="1">
            <a:spLocks noChangeArrowheads="1"/>
          </p:cNvSpPr>
          <p:nvPr/>
        </p:nvSpPr>
        <p:spPr bwMode="auto">
          <a:xfrm>
            <a:off x="327021" y="285728"/>
            <a:ext cx="374491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  <a:effectLst>
            <a:prstShdw prst="shdw17" dist="17961" dir="2700000">
              <a:srgbClr val="5C0099"/>
            </a:prst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、二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叉排序树上的查找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57454" y="2428868"/>
            <a:ext cx="4143372" cy="2757564"/>
            <a:chOff x="214314" y="2500306"/>
            <a:chExt cx="4143372" cy="2757564"/>
          </a:xfrm>
        </p:grpSpPr>
        <p:sp>
          <p:nvSpPr>
            <p:cNvPr id="4" name="椭圆 3"/>
            <p:cNvSpPr/>
            <p:nvPr/>
          </p:nvSpPr>
          <p:spPr>
            <a:xfrm>
              <a:off x="1889110" y="2900416"/>
              <a:ext cx="642942" cy="64294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28628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1214446" y="3449201"/>
              <a:ext cx="737099" cy="73709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>
              <a:off x="2643206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2513330" y="3413482"/>
              <a:ext cx="737099" cy="80853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4314" y="3400482"/>
              <a:ext cx="1428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i="1" dirty="0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 &lt; 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bt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-&gt;key</a:t>
              </a:r>
              <a:endParaRPr lang="zh-CN" altLang="en-US" sz="2000" b="1" dirty="0">
                <a:solidFill>
                  <a:srgbClr val="3333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1531920" y="2757540"/>
              <a:ext cx="571504" cy="357190"/>
            </a:xfrm>
            <a:prstGeom prst="arc">
              <a:avLst/>
            </a:prstGeom>
            <a:ln w="28575">
              <a:solidFill>
                <a:srgbClr val="FF00FF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9044" y="250030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</a:rPr>
                <a:t>bt</a:t>
              </a:r>
              <a:endParaRPr lang="zh-CN" altLang="en-US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82" y="3471920"/>
              <a:ext cx="1571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 &gt; 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bt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anose="02020603050405020304" pitchFamily="18" charset="0"/>
                </a:rPr>
                <a:t>-&gt;key</a:t>
              </a:r>
              <a:endParaRPr lang="zh-CN" altLang="en-US" sz="2000" b="1" dirty="0">
                <a:solidFill>
                  <a:srgbClr val="3333FF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28728" y="557214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每一层只和一个结点进行关键字比较！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7153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5918" y="1676933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0029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643042" y="1319743"/>
            <a:ext cx="357190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5852" y="89111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7356" y="103399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查找到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所指结点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2391313"/>
            <a:ext cx="728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&gt;data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&gt;lchild=NULL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，查找失败。</a:t>
            </a:r>
            <a:endParaRPr lang="en-US" altLang="zh-CN" sz="20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&gt;data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&gt;rchild=NULL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，查找失败。</a:t>
            </a:r>
            <a:endParaRPr lang="en-US" altLang="zh-CN" sz="20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查找失败的情况</a:t>
            </a:r>
            <a:endParaRPr lang="zh-CN" altLang="en-US" sz="24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71736" y="4429132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611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662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29058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1446588" y="4732744"/>
            <a:ext cx="714380" cy="67866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0" idx="0"/>
          </p:cNvCxnSpPr>
          <p:nvPr/>
        </p:nvCxnSpPr>
        <p:spPr>
          <a:xfrm>
            <a:off x="3643306" y="4714884"/>
            <a:ext cx="821537" cy="71438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3240" y="364331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加上</a:t>
            </a:r>
            <a:r>
              <a:rPr lang="zh-CN" altLang="en-US" sz="2000" b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外部结点</a:t>
            </a:r>
            <a:endParaRPr lang="zh-CN" altLang="en-US" sz="2000" b="1" dirty="0" smtClean="0">
              <a:solidFill>
                <a:srgbClr val="CC00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2857488" y="3500438"/>
            <a:ext cx="214314" cy="7143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504" y="5286388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一个外部结点对应某内部结点的一个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4212" y="1700213"/>
            <a:ext cx="7776219" cy="37267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lang="en-US" altLang="zh-CN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 ||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-&gt;key==k)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(k&lt;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在左子树中递归查找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在右子树中递归查找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35183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递归查找算法</a:t>
            </a:r>
            <a:r>
              <a:rPr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如下（在二叉排序树</a:t>
            </a:r>
            <a:r>
              <a:rPr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上查找关键字为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记录，成功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该结点指针，否则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kumimoji="0"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800105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二叉排序树查找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可以设计成</a:t>
            </a:r>
            <a:r>
              <a:rPr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非递归算法，如何实现？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382000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在二叉排序树中插入一个关键字为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新结点，要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保证插入后仍满足</a:t>
            </a:r>
            <a:r>
              <a:rPr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4319588" cy="470257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、二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叉排序树的插入和生成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643182"/>
            <a:ext cx="8286808" cy="283462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）若二叉排序树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为空，则创建一个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域为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的结点，将它作为根结点；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）否则将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和根结点的关键字比较，若两者相等，则说明树中已有此关键字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，无须插入，直接返回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&lt;T</a:t>
            </a:r>
            <a:r>
              <a:rPr lang="en-US" altLang="zh-CN" sz="2200" b="1" dirty="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&gt;key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，则将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插入根结点的左子树中。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）否则将它插入右子树中。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插入过程：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305800" cy="5109091"/>
          </a:xfrm>
          <a:prstGeom prst="rect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if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(p==NULL)	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原树</a:t>
            </a:r>
            <a:r>
              <a:rPr lang="zh-CN" altLang="en-US" sz="2000" b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新插入的记录</a:t>
            </a:r>
            <a:r>
              <a:rPr lang="zh-CN" altLang="en-US" sz="2000" b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p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p-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&gt;key=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k;p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b="1" dirty="0">
              <a:solidFill>
                <a:srgbClr val="CC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(k==p-&gt;key)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存在相同</a:t>
            </a:r>
            <a:r>
              <a:rPr lang="zh-CN" altLang="en-US" sz="2000" b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的结点，返回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(k&lt;p-&gt;key)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插入到左子树中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插入到右子树中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52562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对应的递归算法</a:t>
            </a:r>
            <a:r>
              <a:rPr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8662" y="5643578"/>
            <a:ext cx="2744779" cy="900176"/>
            <a:chOff x="928662" y="5643578"/>
            <a:chExt cx="2744779" cy="900176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142976" y="6143644"/>
              <a:ext cx="253046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先序遍历的思想</a:t>
              </a:r>
            </a:p>
          </p:txBody>
        </p:sp>
        <p:sp>
          <p:nvSpPr>
            <p:cNvPr id="5" name="上弧形箭头 4"/>
            <p:cNvSpPr/>
            <p:nvPr/>
          </p:nvSpPr>
          <p:spPr>
            <a:xfrm rot="16200000">
              <a:off x="714360" y="5857880"/>
              <a:ext cx="714356" cy="28575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8" y="2134589"/>
            <a:ext cx="8229600" cy="3631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 //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返回树根指针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=NULL;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初始时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为空树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while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&lt;n)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插入二叉排序树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	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返回建立的二叉排序树的根指针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6063679"/>
            <a:ext cx="79914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0" lang="zh-CN" altLang="en-US" sz="22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任何结点插入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到二叉排序树</a:t>
            </a:r>
            <a:r>
              <a:rPr kumimoji="0" lang="zh-CN" altLang="en-US" sz="22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时，都是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kumimoji="0" lang="zh-CN" altLang="en-US" sz="2200" b="1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叶结点</a:t>
            </a:r>
            <a:r>
              <a:rPr kumimoji="0" lang="zh-CN" altLang="en-US" sz="22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848705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关键字数组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lang="en-US" altLang="zh-CN" sz="2200" b="1" i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1] 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14678" y="1063019"/>
            <a:ext cx="714380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357686" y="301136"/>
            <a:ext cx="1857388" cy="1471680"/>
            <a:chOff x="4929190" y="99932"/>
            <a:chExt cx="1857388" cy="1471680"/>
          </a:xfrm>
        </p:grpSpPr>
        <p:sp>
          <p:nvSpPr>
            <p:cNvPr id="7" name="等腰三角形 6"/>
            <p:cNvSpPr/>
            <p:nvPr/>
          </p:nvSpPr>
          <p:spPr>
            <a:xfrm>
              <a:off x="4929190" y="500042"/>
              <a:ext cx="1714512" cy="107157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 rot="10800000" flipV="1">
              <a:off x="5786446" y="214290"/>
              <a:ext cx="357190" cy="28575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00760" y="999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bt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38</a:t>
            </a:fld>
            <a:endParaRPr lang="en-US" altLang="zh-CN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417829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二叉排序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树的生成</a:t>
            </a:r>
            <a:r>
              <a:rPr lang="zh-CN" altLang="en-US" sz="28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9551" y="1000108"/>
            <a:ext cx="7344817" cy="27392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5050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9-3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已知一组关键字为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53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67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表中的元素顺序依次插入到一棵初始为空的二叉排序树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中，画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出该二叉排序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树。</a:t>
            </a:r>
            <a:endParaRPr lang="en-US" altLang="zh-CN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在等概率的情况下查找成功的平均查找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长度和查找不成功的平均查找长度。      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96900" y="1268760"/>
            <a:ext cx="79248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）使用哪种数据结构来表示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“表” 。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）是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对无序集合查找还是对有序集合查找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84213" y="476250"/>
            <a:ext cx="3455987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、影响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查找的因素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248" y="6247094"/>
            <a:ext cx="2133600" cy="365125"/>
          </a:xfrm>
        </p:spPr>
        <p:txBody>
          <a:bodyPr/>
          <a:lstStyle/>
          <a:p>
            <a:fld id="{A3603EE2-E77C-4A3F-BE76-CC22BE303815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3429075"/>
            <a:ext cx="8610600" cy="14811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查找运算时间主要花费在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关键字比较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上，通常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把查找过程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中执行的关键字平均比较个数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（也称为平均查找长度）作为衡量一个查找算法效率优劣的标准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4213" y="2636912"/>
            <a:ext cx="381635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查找方法的性能指标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09726" y="4970105"/>
            <a:ext cx="307183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平均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分为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024040" y="5613047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成功情况下的平均查找长度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不成功情况（失败）下的平均查找长度。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Text Box 60"/>
          <p:cNvSpPr txBox="1">
            <a:spLocks noChangeArrowheads="1"/>
          </p:cNvSpPr>
          <p:nvPr/>
        </p:nvSpPr>
        <p:spPr bwMode="auto">
          <a:xfrm>
            <a:off x="714348" y="257156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序列：</a:t>
            </a:r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17938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22256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2659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46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30908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35226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53</a:t>
            </a:r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956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39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43862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32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4818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52514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74</a:t>
            </a:r>
          </a:p>
        </p:txBody>
      </p:sp>
      <p:sp>
        <p:nvSpPr>
          <p:cNvPr id="35910" name="Text Box 70"/>
          <p:cNvSpPr txBox="1">
            <a:spLocks noChangeArrowheads="1"/>
          </p:cNvSpPr>
          <p:nvPr/>
        </p:nvSpPr>
        <p:spPr bwMode="auto">
          <a:xfrm>
            <a:off x="56832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67</a:t>
            </a:r>
          </a:p>
        </p:txBody>
      </p:sp>
      <p:sp>
        <p:nvSpPr>
          <p:cNvPr id="35911" name="Text Box 71"/>
          <p:cNvSpPr txBox="1">
            <a:spLocks noChangeArrowheads="1"/>
          </p:cNvSpPr>
          <p:nvPr/>
        </p:nvSpPr>
        <p:spPr bwMode="auto">
          <a:xfrm>
            <a:off x="6115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60</a:t>
            </a:r>
          </a:p>
        </p:txBody>
      </p:sp>
      <p:sp>
        <p:nvSpPr>
          <p:cNvPr id="35912" name="Text Box 72"/>
          <p:cNvSpPr txBox="1">
            <a:spLocks noChangeArrowheads="1"/>
          </p:cNvSpPr>
          <p:nvPr/>
        </p:nvSpPr>
        <p:spPr bwMode="auto">
          <a:xfrm>
            <a:off x="6548411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11</a:t>
            </a:r>
          </a:p>
        </p:txBody>
      </p:sp>
      <p:sp>
        <p:nvSpPr>
          <p:cNvPr id="35913" name="Text Box 73"/>
          <p:cNvSpPr txBox="1">
            <a:spLocks noChangeArrowheads="1"/>
          </p:cNvSpPr>
          <p:nvPr/>
        </p:nvSpPr>
        <p:spPr bwMode="auto">
          <a:xfrm>
            <a:off x="2500298" y="5715016"/>
            <a:ext cx="31432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二叉排序树创建完毕</a:t>
            </a:r>
          </a:p>
        </p:txBody>
      </p:sp>
      <p:sp>
        <p:nvSpPr>
          <p:cNvPr id="18" name="椭圆 17"/>
          <p:cNvSpPr/>
          <p:nvPr/>
        </p:nvSpPr>
        <p:spPr>
          <a:xfrm>
            <a:off x="3245620" y="1000108"/>
            <a:ext cx="612000" cy="57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571604" y="1288107"/>
            <a:ext cx="1674017" cy="997885"/>
            <a:chOff x="1571604" y="1288107"/>
            <a:chExt cx="1674017" cy="997885"/>
          </a:xfrm>
        </p:grpSpPr>
        <p:sp>
          <p:nvSpPr>
            <p:cNvPr id="19" name="椭圆 18"/>
            <p:cNvSpPr/>
            <p:nvPr/>
          </p:nvSpPr>
          <p:spPr>
            <a:xfrm>
              <a:off x="1571604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/>
            <p:cNvCxnSpPr>
              <a:stCxn id="18" idx="2"/>
              <a:endCxn id="19" idx="7"/>
            </p:cNvCxnSpPr>
            <p:nvPr/>
          </p:nvCxnSpPr>
          <p:spPr>
            <a:xfrm rot="10800000" flipV="1">
              <a:off x="2093980" y="1288107"/>
              <a:ext cx="1151641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857224" y="2201639"/>
            <a:ext cx="804006" cy="870171"/>
            <a:chOff x="857224" y="2201639"/>
            <a:chExt cx="804006" cy="870171"/>
          </a:xfrm>
        </p:grpSpPr>
        <p:sp>
          <p:nvSpPr>
            <p:cNvPr id="20" name="椭圆 19"/>
            <p:cNvSpPr/>
            <p:nvPr/>
          </p:nvSpPr>
          <p:spPr>
            <a:xfrm>
              <a:off x="85722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19" idx="3"/>
            </p:cNvCxnSpPr>
            <p:nvPr/>
          </p:nvCxnSpPr>
          <p:spPr>
            <a:xfrm rot="5400000">
              <a:off x="1305160" y="2207736"/>
              <a:ext cx="362167" cy="34997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379598" y="2987457"/>
            <a:ext cx="620634" cy="803229"/>
            <a:chOff x="1379598" y="2987457"/>
            <a:chExt cx="620634" cy="803229"/>
          </a:xfrm>
        </p:grpSpPr>
        <p:sp>
          <p:nvSpPr>
            <p:cNvPr id="21" name="椭圆 20"/>
            <p:cNvSpPr/>
            <p:nvPr/>
          </p:nvSpPr>
          <p:spPr>
            <a:xfrm>
              <a:off x="138823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>
              <a:stCxn id="20" idx="5"/>
            </p:cNvCxnSpPr>
            <p:nvPr/>
          </p:nvCxnSpPr>
          <p:spPr>
            <a:xfrm rot="16200000" flipH="1">
              <a:off x="1332618" y="3034437"/>
              <a:ext cx="260566" cy="166605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910607" y="3706333"/>
            <a:ext cx="701625" cy="937113"/>
            <a:chOff x="1910607" y="3706333"/>
            <a:chExt cx="701625" cy="937113"/>
          </a:xfrm>
        </p:grpSpPr>
        <p:sp>
          <p:nvSpPr>
            <p:cNvPr id="22" name="椭圆 21"/>
            <p:cNvSpPr/>
            <p:nvPr/>
          </p:nvSpPr>
          <p:spPr>
            <a:xfrm>
              <a:off x="2000232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/>
            <p:cNvCxnSpPr>
              <a:stCxn id="21" idx="5"/>
            </p:cNvCxnSpPr>
            <p:nvPr/>
          </p:nvCxnSpPr>
          <p:spPr>
            <a:xfrm rot="16200000" flipH="1">
              <a:off x="1821949" y="3794991"/>
              <a:ext cx="420066" cy="24275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857620" y="1288108"/>
            <a:ext cx="1689112" cy="997884"/>
            <a:chOff x="3857620" y="1288108"/>
            <a:chExt cx="1689112" cy="997884"/>
          </a:xfrm>
        </p:grpSpPr>
        <p:sp>
          <p:nvSpPr>
            <p:cNvPr id="23" name="椭圆 22"/>
            <p:cNvSpPr/>
            <p:nvPr/>
          </p:nvSpPr>
          <p:spPr>
            <a:xfrm>
              <a:off x="4934732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>
              <a:stCxn id="18" idx="6"/>
              <a:endCxn id="23" idx="1"/>
            </p:cNvCxnSpPr>
            <p:nvPr/>
          </p:nvCxnSpPr>
          <p:spPr>
            <a:xfrm>
              <a:off x="3857620" y="1288108"/>
              <a:ext cx="1166737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148914" y="2201639"/>
            <a:ext cx="875443" cy="870171"/>
            <a:chOff x="4148914" y="2201639"/>
            <a:chExt cx="875443" cy="870171"/>
          </a:xfrm>
        </p:grpSpPr>
        <p:sp>
          <p:nvSpPr>
            <p:cNvPr id="24" name="椭圆 23"/>
            <p:cNvSpPr/>
            <p:nvPr/>
          </p:nvSpPr>
          <p:spPr>
            <a:xfrm>
              <a:off x="414891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/>
            <p:cNvCxnSpPr>
              <a:stCxn id="23" idx="3"/>
              <a:endCxn id="24" idx="7"/>
            </p:cNvCxnSpPr>
            <p:nvPr/>
          </p:nvCxnSpPr>
          <p:spPr>
            <a:xfrm rot="5400000">
              <a:off x="4658561" y="2214367"/>
              <a:ext cx="378524" cy="35306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434534" y="2987457"/>
            <a:ext cx="804005" cy="803229"/>
            <a:chOff x="3434534" y="2987457"/>
            <a:chExt cx="804005" cy="803229"/>
          </a:xfrm>
        </p:grpSpPr>
        <p:sp>
          <p:nvSpPr>
            <p:cNvPr id="26" name="椭圆 25"/>
            <p:cNvSpPr/>
            <p:nvPr/>
          </p:nvSpPr>
          <p:spPr>
            <a:xfrm>
              <a:off x="3434534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连接符 48"/>
            <p:cNvCxnSpPr>
              <a:stCxn id="24" idx="3"/>
              <a:endCxn id="26" idx="7"/>
            </p:cNvCxnSpPr>
            <p:nvPr/>
          </p:nvCxnSpPr>
          <p:spPr>
            <a:xfrm rot="5400000">
              <a:off x="3941933" y="3002433"/>
              <a:ext cx="311582" cy="28163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5457107" y="2201639"/>
            <a:ext cx="946881" cy="870171"/>
            <a:chOff x="5457107" y="2201639"/>
            <a:chExt cx="946881" cy="870171"/>
          </a:xfrm>
        </p:grpSpPr>
        <p:sp>
          <p:nvSpPr>
            <p:cNvPr id="25" name="椭圆 24"/>
            <p:cNvSpPr/>
            <p:nvPr/>
          </p:nvSpPr>
          <p:spPr>
            <a:xfrm>
              <a:off x="5791988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/>
            <p:cNvCxnSpPr>
              <a:stCxn id="23" idx="5"/>
              <a:endCxn id="25" idx="1"/>
            </p:cNvCxnSpPr>
            <p:nvPr/>
          </p:nvCxnSpPr>
          <p:spPr>
            <a:xfrm rot="16200000" flipH="1">
              <a:off x="5480098" y="2178648"/>
              <a:ext cx="378524" cy="424506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6314363" y="2987457"/>
            <a:ext cx="788129" cy="803229"/>
            <a:chOff x="6314363" y="2987457"/>
            <a:chExt cx="788129" cy="803229"/>
          </a:xfrm>
        </p:grpSpPr>
        <p:sp>
          <p:nvSpPr>
            <p:cNvPr id="27" name="椭圆 26"/>
            <p:cNvSpPr/>
            <p:nvPr/>
          </p:nvSpPr>
          <p:spPr>
            <a:xfrm>
              <a:off x="649049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/>
            <p:cNvCxnSpPr>
              <a:stCxn id="25" idx="5"/>
              <a:endCxn id="27" idx="1"/>
            </p:cNvCxnSpPr>
            <p:nvPr/>
          </p:nvCxnSpPr>
          <p:spPr>
            <a:xfrm rot="16200000" flipH="1">
              <a:off x="6291449" y="3010371"/>
              <a:ext cx="311582" cy="26575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5754724" y="3706333"/>
            <a:ext cx="825393" cy="937113"/>
            <a:chOff x="5754724" y="3706333"/>
            <a:chExt cx="825393" cy="937113"/>
          </a:xfrm>
        </p:grpSpPr>
        <p:sp>
          <p:nvSpPr>
            <p:cNvPr id="29" name="椭圆 28"/>
            <p:cNvSpPr/>
            <p:nvPr/>
          </p:nvSpPr>
          <p:spPr>
            <a:xfrm>
              <a:off x="5754724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67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/>
            <p:cNvCxnSpPr>
              <a:stCxn id="27" idx="3"/>
            </p:cNvCxnSpPr>
            <p:nvPr/>
          </p:nvCxnSpPr>
          <p:spPr>
            <a:xfrm rot="5400000">
              <a:off x="6199525" y="3720407"/>
              <a:ext cx="394666" cy="36651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5173666" y="4571793"/>
            <a:ext cx="657984" cy="857471"/>
            <a:chOff x="5173666" y="4571793"/>
            <a:chExt cx="657984" cy="857471"/>
          </a:xfrm>
        </p:grpSpPr>
        <p:sp>
          <p:nvSpPr>
            <p:cNvPr id="28" name="椭圆 27"/>
            <p:cNvSpPr/>
            <p:nvPr/>
          </p:nvSpPr>
          <p:spPr>
            <a:xfrm>
              <a:off x="5173666" y="4853264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5569227" y="4608037"/>
              <a:ext cx="298667" cy="22617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1" grpId="0"/>
      <p:bldP spid="35902" grpId="0"/>
      <p:bldP spid="35903" grpId="0"/>
      <p:bldP spid="35904" grpId="0"/>
      <p:bldP spid="35905" grpId="0"/>
      <p:bldP spid="35906" grpId="0"/>
      <p:bldP spid="35907" grpId="0"/>
      <p:bldP spid="35908" grpId="0"/>
      <p:bldP spid="35909" grpId="0"/>
      <p:bldP spid="35910" grpId="0"/>
      <p:bldP spid="35911" grpId="0"/>
      <p:bldP spid="35912" grpId="0"/>
      <p:bldP spid="35913" grpId="0"/>
      <p:bldP spid="1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55690" y="214290"/>
            <a:ext cx="6245268" cy="4429156"/>
            <a:chOff x="857224" y="1000108"/>
            <a:chExt cx="6245268" cy="442915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 Box 110"/>
          <p:cNvSpPr txBox="1">
            <a:spLocks noChangeArrowheads="1"/>
          </p:cNvSpPr>
          <p:nvPr/>
        </p:nvSpPr>
        <p:spPr bwMode="auto">
          <a:xfrm>
            <a:off x="654076" y="5145098"/>
            <a:ext cx="15113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err="1">
                <a:solidFill>
                  <a:srgbClr val="3333FF"/>
                </a:solidFill>
                <a:ea typeface="楷体_GB2312" pitchFamily="49" charset="-122"/>
              </a:rPr>
              <a:t>ASL</a:t>
            </a:r>
            <a:r>
              <a:rPr kumimoji="0" lang="zh-CN" altLang="en-US" sz="2400" b="1" baseline="-25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</a:t>
            </a:r>
            <a:r>
              <a:rPr kumimoji="0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=</a:t>
            </a:r>
          </a:p>
        </p:txBody>
      </p:sp>
      <p:sp>
        <p:nvSpPr>
          <p:cNvPr id="54" name="Text Box 111"/>
          <p:cNvSpPr txBox="1">
            <a:spLocks noChangeArrowheads="1"/>
          </p:cNvSpPr>
          <p:nvPr/>
        </p:nvSpPr>
        <p:spPr bwMode="auto">
          <a:xfrm>
            <a:off x="2382863" y="4929198"/>
            <a:ext cx="51847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1×1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×2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×3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 4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×5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 ×6</a:t>
            </a:r>
          </a:p>
        </p:txBody>
      </p:sp>
      <p:sp>
        <p:nvSpPr>
          <p:cNvPr id="56" name="Freeform 112"/>
          <p:cNvSpPr/>
          <p:nvPr/>
        </p:nvSpPr>
        <p:spPr bwMode="auto">
          <a:xfrm>
            <a:off x="2174901" y="5402273"/>
            <a:ext cx="5033962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4110063" y="5505461"/>
            <a:ext cx="6477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7278713" y="5216536"/>
            <a:ext cx="9366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＝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3.5</a:t>
            </a:r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6" name="Text Box 76"/>
          <p:cNvSpPr txBox="1">
            <a:spLocks noChangeArrowheads="1"/>
          </p:cNvSpPr>
          <p:nvPr/>
        </p:nvSpPr>
        <p:spPr bwMode="auto">
          <a:xfrm>
            <a:off x="285720" y="285728"/>
            <a:ext cx="32861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加上</a:t>
            </a:r>
            <a:r>
              <a:rPr kumimoji="0"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个外部结点：</a:t>
            </a:r>
            <a:endParaRPr kumimoji="0"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00100" y="500042"/>
            <a:ext cx="7072362" cy="5118136"/>
            <a:chOff x="428596" y="1000108"/>
            <a:chExt cx="7072362" cy="511813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95"/>
            <p:cNvGrpSpPr/>
            <p:nvPr/>
          </p:nvGrpSpPr>
          <p:grpSpPr>
            <a:xfrm>
              <a:off x="1563666" y="4559092"/>
              <a:ext cx="526192" cy="727296"/>
              <a:chOff x="1563666" y="4559092"/>
              <a:chExt cx="526192" cy="72729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563666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>
                <a:stCxn id="22" idx="3"/>
                <a:endCxn id="64" idx="0"/>
              </p:cNvCxnSpPr>
              <p:nvPr/>
            </p:nvCxnSpPr>
            <p:spPr>
              <a:xfrm rot="5400000">
                <a:off x="1731007" y="4641785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96"/>
            <p:cNvGrpSpPr/>
            <p:nvPr/>
          </p:nvGrpSpPr>
          <p:grpSpPr>
            <a:xfrm>
              <a:off x="2501884" y="4559092"/>
              <a:ext cx="500066" cy="727296"/>
              <a:chOff x="2501884" y="4559092"/>
              <a:chExt cx="500066" cy="7272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501884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/>
              <p:cNvCxnSpPr>
                <a:stCxn id="22" idx="5"/>
                <a:endCxn id="65" idx="0"/>
              </p:cNvCxnSpPr>
              <p:nvPr/>
            </p:nvCxnSpPr>
            <p:spPr>
              <a:xfrm rot="16200000" flipH="1">
                <a:off x="2416491" y="4665209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2"/>
            <p:cNvGrpSpPr/>
            <p:nvPr/>
          </p:nvGrpSpPr>
          <p:grpSpPr>
            <a:xfrm>
              <a:off x="428596" y="2987456"/>
              <a:ext cx="518254" cy="727296"/>
              <a:chOff x="428596" y="2987456"/>
              <a:chExt cx="518254" cy="72729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28596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>
                <a:stCxn id="20" idx="3"/>
                <a:endCxn id="59" idx="0"/>
              </p:cNvCxnSpPr>
              <p:nvPr/>
            </p:nvCxnSpPr>
            <p:spPr>
              <a:xfrm rot="5400000">
                <a:off x="591968" y="3074118"/>
                <a:ext cx="441543" cy="26822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94"/>
            <p:cNvGrpSpPr/>
            <p:nvPr/>
          </p:nvGrpSpPr>
          <p:grpSpPr>
            <a:xfrm>
              <a:off x="928662" y="3706332"/>
              <a:ext cx="549196" cy="865676"/>
              <a:chOff x="928662" y="3706332"/>
              <a:chExt cx="549196" cy="86567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28662" y="428625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72"/>
              <p:cNvCxnSpPr>
                <a:stCxn id="21" idx="3"/>
                <a:endCxn id="63" idx="0"/>
              </p:cNvCxnSpPr>
              <p:nvPr/>
            </p:nvCxnSpPr>
            <p:spPr>
              <a:xfrm rot="5400000">
                <a:off x="1038315" y="3846713"/>
                <a:ext cx="57992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93"/>
            <p:cNvGrpSpPr/>
            <p:nvPr/>
          </p:nvGrpSpPr>
          <p:grpSpPr>
            <a:xfrm>
              <a:off x="2071670" y="2201638"/>
              <a:ext cx="500066" cy="727296"/>
              <a:chOff x="2071670" y="2201638"/>
              <a:chExt cx="500066" cy="72729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071670" y="264318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/>
              <p:cNvCxnSpPr>
                <a:stCxn id="19" idx="5"/>
                <a:endCxn id="60" idx="0"/>
              </p:cNvCxnSpPr>
              <p:nvPr/>
            </p:nvCxnSpPr>
            <p:spPr>
              <a:xfrm rot="16200000" flipH="1">
                <a:off x="1987070" y="2308548"/>
                <a:ext cx="441543" cy="22772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9"/>
            <p:cNvGrpSpPr/>
            <p:nvPr/>
          </p:nvGrpSpPr>
          <p:grpSpPr>
            <a:xfrm>
              <a:off x="4618038" y="2987456"/>
              <a:ext cx="500066" cy="727296"/>
              <a:chOff x="4618038" y="2987456"/>
              <a:chExt cx="500066" cy="7272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1803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连接符 76"/>
              <p:cNvCxnSpPr>
                <a:stCxn id="24" idx="5"/>
                <a:endCxn id="61" idx="0"/>
              </p:cNvCxnSpPr>
              <p:nvPr/>
            </p:nvCxnSpPr>
            <p:spPr>
              <a:xfrm rot="16200000" flipH="1">
                <a:off x="4548909" y="3109837"/>
                <a:ext cx="441543" cy="19678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2" name="组合 100"/>
            <p:cNvGrpSpPr/>
            <p:nvPr/>
          </p:nvGrpSpPr>
          <p:grpSpPr>
            <a:xfrm>
              <a:off x="5332418" y="2987456"/>
              <a:ext cx="549196" cy="727296"/>
              <a:chOff x="5332418" y="2987456"/>
              <a:chExt cx="549196" cy="7272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33241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25" idx="3"/>
                <a:endCxn id="62" idx="0"/>
              </p:cNvCxnSpPr>
              <p:nvPr/>
            </p:nvCxnSpPr>
            <p:spPr>
              <a:xfrm rot="5400000">
                <a:off x="5511261" y="3058647"/>
                <a:ext cx="44154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3" name="组合 104"/>
            <p:cNvGrpSpPr/>
            <p:nvPr/>
          </p:nvGrpSpPr>
          <p:grpSpPr>
            <a:xfrm>
              <a:off x="4751390" y="5390948"/>
              <a:ext cx="526192" cy="727296"/>
              <a:chOff x="4751390" y="5390948"/>
              <a:chExt cx="526192" cy="72729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751390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>
                <a:endCxn id="80" idx="0"/>
              </p:cNvCxnSpPr>
              <p:nvPr/>
            </p:nvCxnSpPr>
            <p:spPr>
              <a:xfrm rot="5400000">
                <a:off x="4918731" y="547364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4" name="组合 103"/>
            <p:cNvGrpSpPr/>
            <p:nvPr/>
          </p:nvGrpSpPr>
          <p:grpSpPr>
            <a:xfrm>
              <a:off x="5689608" y="5390948"/>
              <a:ext cx="500066" cy="727296"/>
              <a:chOff x="5689608" y="5390948"/>
              <a:chExt cx="500066" cy="72729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689608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endCxn id="81" idx="0"/>
              </p:cNvCxnSpPr>
              <p:nvPr/>
            </p:nvCxnSpPr>
            <p:spPr>
              <a:xfrm rot="16200000" flipH="1">
                <a:off x="5604215" y="5497065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5" name="组合 102"/>
            <p:cNvGrpSpPr/>
            <p:nvPr/>
          </p:nvGrpSpPr>
          <p:grpSpPr>
            <a:xfrm>
              <a:off x="6210312" y="4630530"/>
              <a:ext cx="500066" cy="727296"/>
              <a:chOff x="6210312" y="4630530"/>
              <a:chExt cx="500066" cy="72729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6210312" y="507207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endCxn id="84" idx="0"/>
              </p:cNvCxnSpPr>
              <p:nvPr/>
            </p:nvCxnSpPr>
            <p:spPr>
              <a:xfrm rot="16200000" flipH="1">
                <a:off x="6124919" y="473664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6" name="组合 101"/>
            <p:cNvGrpSpPr/>
            <p:nvPr/>
          </p:nvGrpSpPr>
          <p:grpSpPr>
            <a:xfrm>
              <a:off x="7000892" y="3748090"/>
              <a:ext cx="500066" cy="727296"/>
              <a:chOff x="7000892" y="3748090"/>
              <a:chExt cx="500066" cy="727296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000892" y="418963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endCxn id="86" idx="0"/>
              </p:cNvCxnSpPr>
              <p:nvPr/>
            </p:nvCxnSpPr>
            <p:spPr>
              <a:xfrm rot="16200000" flipH="1">
                <a:off x="6915499" y="385420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7" name="组合 97"/>
            <p:cNvGrpSpPr/>
            <p:nvPr/>
          </p:nvGrpSpPr>
          <p:grpSpPr>
            <a:xfrm>
              <a:off x="3033702" y="3768728"/>
              <a:ext cx="526192" cy="727296"/>
              <a:chOff x="3033702" y="3768728"/>
              <a:chExt cx="526192" cy="7272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033702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>
                <a:endCxn id="88" idx="0"/>
              </p:cNvCxnSpPr>
              <p:nvPr/>
            </p:nvCxnSpPr>
            <p:spPr>
              <a:xfrm rot="5400000">
                <a:off x="3201043" y="385142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8" name="组合 98"/>
            <p:cNvGrpSpPr/>
            <p:nvPr/>
          </p:nvGrpSpPr>
          <p:grpSpPr>
            <a:xfrm>
              <a:off x="3956910" y="3706332"/>
              <a:ext cx="515076" cy="789692"/>
              <a:chOff x="3956910" y="3706332"/>
              <a:chExt cx="515076" cy="78969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3971920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26" idx="5"/>
                <a:endCxn id="89" idx="0"/>
              </p:cNvCxnSpPr>
              <p:nvPr/>
            </p:nvCxnSpPr>
            <p:spPr>
              <a:xfrm rot="16200000" flipH="1">
                <a:off x="3837462" y="3825780"/>
                <a:ext cx="503939" cy="26504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 Box 115"/>
          <p:cNvSpPr txBox="1">
            <a:spLocks noChangeArrowheads="1"/>
          </p:cNvSpPr>
          <p:nvPr/>
        </p:nvSpPr>
        <p:spPr bwMode="auto">
          <a:xfrm>
            <a:off x="723927" y="5957911"/>
            <a:ext cx="16557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r>
              <a:rPr kumimoji="0" lang="zh-CN" altLang="en-US" sz="2400" b="1" baseline="-25000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不成功</a:t>
            </a:r>
            <a:r>
              <a:rPr kumimoji="0"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94" name="Text Box 116"/>
          <p:cNvSpPr txBox="1">
            <a:spLocks noChangeArrowheads="1"/>
          </p:cNvSpPr>
          <p:nvPr/>
        </p:nvSpPr>
        <p:spPr bwMode="auto">
          <a:xfrm>
            <a:off x="2597177" y="5742011"/>
            <a:ext cx="44640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1×2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×3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4 ×4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 5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×6</a:t>
            </a:r>
          </a:p>
        </p:txBody>
      </p:sp>
      <p:sp>
        <p:nvSpPr>
          <p:cNvPr id="95" name="Freeform 117"/>
          <p:cNvSpPr/>
          <p:nvPr/>
        </p:nvSpPr>
        <p:spPr bwMode="auto">
          <a:xfrm>
            <a:off x="2389214" y="6215086"/>
            <a:ext cx="4320000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" name="Text Box 118"/>
          <p:cNvSpPr txBox="1">
            <a:spLocks noChangeArrowheads="1"/>
          </p:cNvSpPr>
          <p:nvPr/>
        </p:nvSpPr>
        <p:spPr bwMode="auto">
          <a:xfrm>
            <a:off x="4324377" y="6318273"/>
            <a:ext cx="6477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13</a:t>
            </a:r>
          </a:p>
        </p:txBody>
      </p:sp>
      <p:sp>
        <p:nvSpPr>
          <p:cNvPr id="97" name="Text Box 119"/>
          <p:cNvSpPr txBox="1">
            <a:spLocks noChangeArrowheads="1"/>
          </p:cNvSpPr>
          <p:nvPr/>
        </p:nvSpPr>
        <p:spPr bwMode="auto">
          <a:xfrm>
            <a:off x="6778647" y="6000768"/>
            <a:ext cx="9366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_GB2312" pitchFamily="49" charset="-122"/>
              </a:rPr>
              <a:t>＝</a:t>
            </a: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4.15</a:t>
            </a:r>
          </a:p>
        </p:txBody>
      </p:sp>
      <p:sp>
        <p:nvSpPr>
          <p:cNvPr id="32" name="幻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89102" y="214290"/>
            <a:ext cx="5811856" cy="3714776"/>
            <a:chOff x="1403350" y="-71462"/>
            <a:chExt cx="6324600" cy="3960812"/>
          </a:xfrm>
        </p:grpSpPr>
        <p:sp>
          <p:nvSpPr>
            <p:cNvPr id="23554" name="Oval 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55" name="Oval 5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556" name="Oval 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80</a:t>
              </a:r>
            </a:p>
          </p:txBody>
        </p:sp>
        <p:sp>
          <p:nvSpPr>
            <p:cNvPr id="23557" name="Oval 7"/>
            <p:cNvSpPr>
              <a:spLocks noChangeArrowheads="1"/>
            </p:cNvSpPr>
            <p:nvPr/>
          </p:nvSpPr>
          <p:spPr bwMode="auto">
            <a:xfrm>
              <a:off x="1403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3558" name="Oval 8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90</a:t>
              </a:r>
            </a:p>
          </p:txBody>
        </p:sp>
        <p:sp>
          <p:nvSpPr>
            <p:cNvPr id="23559" name="Oval 9"/>
            <p:cNvSpPr>
              <a:spLocks noChangeArrowheads="1"/>
            </p:cNvSpPr>
            <p:nvPr/>
          </p:nvSpPr>
          <p:spPr bwMode="auto">
            <a:xfrm>
              <a:off x="57467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3560" name="Oval 1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40</a:t>
              </a:r>
            </a:p>
          </p:txBody>
        </p:sp>
        <p:sp>
          <p:nvSpPr>
            <p:cNvPr id="23561" name="Oval 1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35</a:t>
              </a:r>
            </a:p>
          </p:txBody>
        </p:sp>
        <p:sp>
          <p:nvSpPr>
            <p:cNvPr id="23562" name="Oval 12"/>
            <p:cNvSpPr>
              <a:spLocks noChangeArrowheads="1"/>
            </p:cNvSpPr>
            <p:nvPr/>
          </p:nvSpPr>
          <p:spPr bwMode="auto">
            <a:xfrm>
              <a:off x="70421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3155950" y="765150"/>
              <a:ext cx="8382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Freeform 14"/>
            <p:cNvSpPr/>
            <p:nvPr/>
          </p:nvSpPr>
          <p:spPr bwMode="auto">
            <a:xfrm>
              <a:off x="2012950" y="1374750"/>
              <a:ext cx="565150" cy="381000"/>
            </a:xfrm>
            <a:custGeom>
              <a:avLst/>
              <a:gdLst>
                <a:gd name="T0" fmla="*/ 356 w 356"/>
                <a:gd name="T1" fmla="*/ 0 h 240"/>
                <a:gd name="T2" fmla="*/ 0 w 356"/>
                <a:gd name="T3" fmla="*/ 240 h 240"/>
                <a:gd name="T4" fmla="*/ 0 60000 65536"/>
                <a:gd name="T5" fmla="*/ 0 60000 65536"/>
                <a:gd name="T6" fmla="*/ 0 w 356"/>
                <a:gd name="T7" fmla="*/ 0 h 240"/>
                <a:gd name="T8" fmla="*/ 356 w 356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6" h="240">
                  <a:moveTo>
                    <a:pt x="356" y="0"/>
                  </a:move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4679950" y="765150"/>
              <a:ext cx="7620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3155950" y="1374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7"/>
            <p:cNvSpPr>
              <a:spLocks noChangeShapeType="1"/>
            </p:cNvSpPr>
            <p:nvPr/>
          </p:nvSpPr>
          <p:spPr bwMode="auto">
            <a:xfrm flipH="1">
              <a:off x="3232150" y="2136750"/>
              <a:ext cx="5334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>
              <a:off x="6051550" y="1450950"/>
              <a:ext cx="6096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9"/>
            <p:cNvSpPr>
              <a:spLocks noChangeShapeType="1"/>
            </p:cNvSpPr>
            <p:nvPr/>
          </p:nvSpPr>
          <p:spPr bwMode="auto">
            <a:xfrm flipH="1">
              <a:off x="6203950" y="2136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6356350" y="2974950"/>
              <a:ext cx="7620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17843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 flipH="1">
              <a:off x="2241550" y="2898750"/>
              <a:ext cx="6096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Oval 23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1"/>
                <a:t>50</a:t>
              </a:r>
              <a:endParaRPr lang="en-US" altLang="zh-CN"/>
            </a:p>
          </p:txBody>
        </p:sp>
        <p:sp useBgFill="1">
          <p:nvSpPr>
            <p:cNvPr id="23574" name="Oval 2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75" name="Oval 2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CCFFFF"/>
            </a:solidFill>
            <a:ln w="1905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76" name="Oval 29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3577" name="Oval 3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23578" name="Oval 3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 useBgFill="1">
          <p:nvSpPr>
            <p:cNvPr id="23579" name="Oval 32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80" name="Oval 3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3581" name="Oval 3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23582" name="Oval 37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23583" name="Line 39"/>
            <p:cNvSpPr>
              <a:spLocks noChangeShapeType="1"/>
            </p:cNvSpPr>
            <p:nvPr/>
          </p:nvSpPr>
          <p:spPr bwMode="auto">
            <a:xfrm flipH="1">
              <a:off x="4572000" y="217463"/>
              <a:ext cx="504825" cy="28733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4" name="Text Box 40"/>
            <p:cNvSpPr txBox="1">
              <a:spLocks noChangeArrowheads="1"/>
            </p:cNvSpPr>
            <p:nvPr/>
          </p:nvSpPr>
          <p:spPr bwMode="auto">
            <a:xfrm>
              <a:off x="5148263" y="-71462"/>
              <a:ext cx="935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bt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5906" y="2143116"/>
            <a:ext cx="1512888" cy="1479213"/>
            <a:chOff x="250825" y="2349500"/>
            <a:chExt cx="1512888" cy="1479213"/>
          </a:xfrm>
        </p:grpSpPr>
        <p:sp>
          <p:nvSpPr>
            <p:cNvPr id="23585" name="Line 41"/>
            <p:cNvSpPr>
              <a:spLocks noChangeShapeType="1"/>
            </p:cNvSpPr>
            <p:nvPr/>
          </p:nvSpPr>
          <p:spPr bwMode="auto">
            <a:xfrm flipV="1">
              <a:off x="1042988" y="2349500"/>
              <a:ext cx="433387" cy="5032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6" name="Text Box 42"/>
            <p:cNvSpPr txBox="1">
              <a:spLocks noChangeArrowheads="1"/>
            </p:cNvSpPr>
            <p:nvPr/>
          </p:nvSpPr>
          <p:spPr bwMode="auto">
            <a:xfrm>
              <a:off x="250825" y="2813050"/>
              <a:ext cx="1512888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左下结点，即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为关键字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最小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的结点</a:t>
              </a:r>
              <a:endParaRPr kumimoji="0"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4388" y="1484643"/>
            <a:ext cx="1728787" cy="1015663"/>
            <a:chOff x="7164388" y="1412875"/>
            <a:chExt cx="1728787" cy="1015663"/>
          </a:xfrm>
        </p:grpSpPr>
        <p:sp>
          <p:nvSpPr>
            <p:cNvPr id="23587" name="Text Box 43"/>
            <p:cNvSpPr txBox="1">
              <a:spLocks noChangeArrowheads="1"/>
            </p:cNvSpPr>
            <p:nvPr/>
          </p:nvSpPr>
          <p:spPr bwMode="auto">
            <a:xfrm>
              <a:off x="7380288" y="1412875"/>
              <a:ext cx="1512887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最右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下结点，即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为关键字最大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的结点</a:t>
              </a:r>
              <a:endParaRPr kumimoji="0"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8" name="Line 44"/>
            <p:cNvSpPr>
              <a:spLocks noChangeShapeType="1"/>
            </p:cNvSpPr>
            <p:nvPr/>
          </p:nvSpPr>
          <p:spPr bwMode="auto">
            <a:xfrm flipH="1">
              <a:off x="7164388" y="1700213"/>
              <a:ext cx="215900" cy="2159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348" y="4212559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中序序列：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546" y="4181781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85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720" y="21429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二叉排序树的特点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143372" y="4643446"/>
            <a:ext cx="214314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5786" y="500063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二叉排序树的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中序序列是一个递增有序序列</a:t>
            </a:r>
            <a:endParaRPr lang="en-US" altLang="zh-CN" sz="22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根结点的最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左下结点是关键字最小的结点</a:t>
            </a:r>
            <a:endParaRPr kumimoji="0" lang="en-US" altLang="zh-CN" sz="22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根结点的最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右下结点是关键字最大的结点</a:t>
            </a:r>
            <a:endParaRPr lang="zh-CN" altLang="en-US" sz="220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"/>
          <p:cNvSpPr>
            <a:spLocks noChangeArrowheads="1"/>
          </p:cNvSpPr>
          <p:nvPr/>
        </p:nvSpPr>
        <p:spPr bwMode="auto">
          <a:xfrm>
            <a:off x="4064000" y="20542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55118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473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66548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58166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3759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28448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>
            <a:off x="71120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5610" name="Freeform 12"/>
          <p:cNvSpPr/>
          <p:nvPr/>
        </p:nvSpPr>
        <p:spPr bwMode="auto">
          <a:xfrm>
            <a:off x="3276600" y="2359025"/>
            <a:ext cx="787400" cy="384175"/>
          </a:xfrm>
          <a:custGeom>
            <a:avLst/>
            <a:gdLst>
              <a:gd name="T0" fmla="*/ 496 w 496"/>
              <a:gd name="T1" fmla="*/ 0 h 242"/>
              <a:gd name="T2" fmla="*/ 0 w 496"/>
              <a:gd name="T3" fmla="*/ 242 h 242"/>
              <a:gd name="T4" fmla="*/ 0 60000 65536"/>
              <a:gd name="T5" fmla="*/ 0 60000 65536"/>
              <a:gd name="T6" fmla="*/ 0 w 496"/>
              <a:gd name="T7" fmla="*/ 0 h 242"/>
              <a:gd name="T8" fmla="*/ 496 w 49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42">
                <a:moveTo>
                  <a:pt x="496" y="0"/>
                </a:moveTo>
                <a:lnTo>
                  <a:pt x="0" y="242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>
            <a:off x="2082800" y="3044825"/>
            <a:ext cx="5334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Freeform 14"/>
          <p:cNvSpPr/>
          <p:nvPr/>
        </p:nvSpPr>
        <p:spPr bwMode="auto">
          <a:xfrm>
            <a:off x="4749800" y="2359025"/>
            <a:ext cx="787400" cy="371475"/>
          </a:xfrm>
          <a:custGeom>
            <a:avLst/>
            <a:gdLst>
              <a:gd name="T0" fmla="*/ 0 w 496"/>
              <a:gd name="T1" fmla="*/ 0 h 234"/>
              <a:gd name="T2" fmla="*/ 496 w 496"/>
              <a:gd name="T3" fmla="*/ 234 h 234"/>
              <a:gd name="T4" fmla="*/ 0 60000 65536"/>
              <a:gd name="T5" fmla="*/ 0 60000 65536"/>
              <a:gd name="T6" fmla="*/ 0 w 496"/>
              <a:gd name="T7" fmla="*/ 0 h 234"/>
              <a:gd name="T8" fmla="*/ 496 w 496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34">
                <a:moveTo>
                  <a:pt x="0" y="0"/>
                </a:moveTo>
                <a:lnTo>
                  <a:pt x="496" y="234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Freeform 15"/>
          <p:cNvSpPr/>
          <p:nvPr/>
        </p:nvSpPr>
        <p:spPr bwMode="auto">
          <a:xfrm>
            <a:off x="3263900" y="2946400"/>
            <a:ext cx="571500" cy="403225"/>
          </a:xfrm>
          <a:custGeom>
            <a:avLst/>
            <a:gdLst>
              <a:gd name="T0" fmla="*/ 0 w 360"/>
              <a:gd name="T1" fmla="*/ 0 h 254"/>
              <a:gd name="T2" fmla="*/ 360 w 360"/>
              <a:gd name="T3" fmla="*/ 254 h 254"/>
              <a:gd name="T4" fmla="*/ 0 60000 65536"/>
              <a:gd name="T5" fmla="*/ 0 60000 65536"/>
              <a:gd name="T6" fmla="*/ 0 w 360"/>
              <a:gd name="T7" fmla="*/ 0 h 254"/>
              <a:gd name="T8" fmla="*/ 360 w 360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254">
                <a:moveTo>
                  <a:pt x="0" y="0"/>
                </a:moveTo>
                <a:lnTo>
                  <a:pt x="360" y="254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Freeform 16"/>
          <p:cNvSpPr/>
          <p:nvPr/>
        </p:nvSpPr>
        <p:spPr bwMode="auto">
          <a:xfrm>
            <a:off x="3352800" y="3730625"/>
            <a:ext cx="482600" cy="409575"/>
          </a:xfrm>
          <a:custGeom>
            <a:avLst/>
            <a:gdLst>
              <a:gd name="T0" fmla="*/ 304 w 304"/>
              <a:gd name="T1" fmla="*/ 0 h 258"/>
              <a:gd name="T2" fmla="*/ 0 w 304"/>
              <a:gd name="T3" fmla="*/ 258 h 258"/>
              <a:gd name="T4" fmla="*/ 0 60000 65536"/>
              <a:gd name="T5" fmla="*/ 0 60000 65536"/>
              <a:gd name="T6" fmla="*/ 0 w 304"/>
              <a:gd name="T7" fmla="*/ 0 h 258"/>
              <a:gd name="T8" fmla="*/ 304 w 30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58">
                <a:moveTo>
                  <a:pt x="304" y="0"/>
                </a:moveTo>
                <a:lnTo>
                  <a:pt x="0" y="258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Freeform 17"/>
          <p:cNvSpPr/>
          <p:nvPr/>
        </p:nvSpPr>
        <p:spPr bwMode="auto">
          <a:xfrm>
            <a:off x="6134100" y="2984500"/>
            <a:ext cx="596900" cy="365125"/>
          </a:xfrm>
          <a:custGeom>
            <a:avLst/>
            <a:gdLst>
              <a:gd name="T0" fmla="*/ 0 w 376"/>
              <a:gd name="T1" fmla="*/ 0 h 230"/>
              <a:gd name="T2" fmla="*/ 376 w 376"/>
              <a:gd name="T3" fmla="*/ 230 h 230"/>
              <a:gd name="T4" fmla="*/ 0 60000 65536"/>
              <a:gd name="T5" fmla="*/ 0 60000 65536"/>
              <a:gd name="T6" fmla="*/ 0 w 376"/>
              <a:gd name="T7" fmla="*/ 0 h 230"/>
              <a:gd name="T8" fmla="*/ 376 w 376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" h="230">
                <a:moveTo>
                  <a:pt x="0" y="0"/>
                </a:moveTo>
                <a:lnTo>
                  <a:pt x="376" y="23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Freeform 18"/>
          <p:cNvSpPr/>
          <p:nvPr/>
        </p:nvSpPr>
        <p:spPr bwMode="auto">
          <a:xfrm>
            <a:off x="6350000" y="3746500"/>
            <a:ext cx="419100" cy="431800"/>
          </a:xfrm>
          <a:custGeom>
            <a:avLst/>
            <a:gdLst>
              <a:gd name="T0" fmla="*/ 264 w 264"/>
              <a:gd name="T1" fmla="*/ 0 h 272"/>
              <a:gd name="T2" fmla="*/ 0 w 264"/>
              <a:gd name="T3" fmla="*/ 272 h 272"/>
              <a:gd name="T4" fmla="*/ 0 60000 65536"/>
              <a:gd name="T5" fmla="*/ 0 60000 65536"/>
              <a:gd name="T6" fmla="*/ 0 w 264"/>
              <a:gd name="T7" fmla="*/ 0 h 272"/>
              <a:gd name="T8" fmla="*/ 264 w 264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272">
                <a:moveTo>
                  <a:pt x="264" y="0"/>
                </a:moveTo>
                <a:lnTo>
                  <a:pt x="0" y="272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6426200" y="4568825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Oval 20"/>
          <p:cNvSpPr>
            <a:spLocks noChangeArrowheads="1"/>
          </p:cNvSpPr>
          <p:nvPr/>
        </p:nvSpPr>
        <p:spPr bwMode="auto">
          <a:xfrm>
            <a:off x="18542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25619" name="Freeform 21"/>
          <p:cNvSpPr/>
          <p:nvPr/>
        </p:nvSpPr>
        <p:spPr bwMode="auto">
          <a:xfrm>
            <a:off x="2311400" y="4508500"/>
            <a:ext cx="584200" cy="441325"/>
          </a:xfrm>
          <a:custGeom>
            <a:avLst/>
            <a:gdLst>
              <a:gd name="T0" fmla="*/ 368 w 368"/>
              <a:gd name="T1" fmla="*/ 0 h 278"/>
              <a:gd name="T2" fmla="*/ 0 w 368"/>
              <a:gd name="T3" fmla="*/ 278 h 278"/>
              <a:gd name="T4" fmla="*/ 0 60000 65536"/>
              <a:gd name="T5" fmla="*/ 0 60000 65536"/>
              <a:gd name="T6" fmla="*/ 0 w 368"/>
              <a:gd name="T7" fmla="*/ 0 h 278"/>
              <a:gd name="T8" fmla="*/ 368 w 368"/>
              <a:gd name="T9" fmla="*/ 278 h 2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278">
                <a:moveTo>
                  <a:pt x="368" y="0"/>
                </a:moveTo>
                <a:lnTo>
                  <a:pt x="0" y="278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357158" y="1009937"/>
            <a:ext cx="73072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）被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的结点是叶子结点：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删去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该结点。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25975" name="Rectangle 23"/>
          <p:cNvSpPr>
            <a:spLocks noChangeArrowheads="1"/>
          </p:cNvSpPr>
          <p:nvPr/>
        </p:nvSpPr>
        <p:spPr bwMode="auto">
          <a:xfrm>
            <a:off x="1347774" y="2924175"/>
            <a:ext cx="1295400" cy="1219200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410348" y="4568825"/>
            <a:ext cx="1447800" cy="990600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kumimoji="0" lang="zh-CN" altLang="zh-CN" sz="1800">
              <a:latin typeface="Verdana" panose="020B0604030504040204" pitchFamily="34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928662" y="1610013"/>
            <a:ext cx="9060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500694" y="1795437"/>
            <a:ext cx="236795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20</a:t>
            </a:r>
            <a:endParaRPr lang="en-US" altLang="zh-CN" sz="24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7389809" y="1785926"/>
            <a:ext cx="498475" cy="466725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88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2103438" y="5661025"/>
            <a:ext cx="5291833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其双亲结点中相应指针域的值改为“空”</a:t>
            </a:r>
            <a:endParaRPr lang="zh-CN" altLang="en-US" sz="22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28" name="Rectangle 30"/>
          <p:cNvSpPr>
            <a:spLocks noChangeArrowheads="1"/>
          </p:cNvSpPr>
          <p:nvPr/>
        </p:nvSpPr>
        <p:spPr bwMode="auto">
          <a:xfrm>
            <a:off x="285720" y="174606"/>
            <a:ext cx="4176713" cy="53975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L="88900" algn="just" font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二叉排序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的结点删除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29" name="Oval 4"/>
          <p:cNvSpPr>
            <a:spLocks noChangeArrowheads="1"/>
          </p:cNvSpPr>
          <p:nvPr/>
        </p:nvSpPr>
        <p:spPr bwMode="auto">
          <a:xfrm>
            <a:off x="26162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5" grpId="0" bldLvl="0" animBg="1"/>
      <p:bldP spid="125976" grpId="0" bldLvl="0" animBg="1"/>
      <p:bldP spid="125978" grpId="0" bldLvl="0" animBg="1" autoUpdateAnimBg="0"/>
      <p:bldP spid="125979" grpId="0" bldLvl="0" animBg="1" autoUpdateAnimBg="0"/>
      <p:bldP spid="125980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3276600" y="16764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18288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47244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685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58674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50292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971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20574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63246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438400" y="1981200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Freeform 13"/>
          <p:cNvSpPr/>
          <p:nvPr/>
        </p:nvSpPr>
        <p:spPr bwMode="auto">
          <a:xfrm>
            <a:off x="1295400" y="2590800"/>
            <a:ext cx="558800" cy="381000"/>
          </a:xfrm>
          <a:custGeom>
            <a:avLst/>
            <a:gdLst>
              <a:gd name="T0" fmla="*/ 352 w 352"/>
              <a:gd name="T1" fmla="*/ 0 h 240"/>
              <a:gd name="T2" fmla="*/ 0 w 352"/>
              <a:gd name="T3" fmla="*/ 240 h 240"/>
              <a:gd name="T4" fmla="*/ 0 60000 65536"/>
              <a:gd name="T5" fmla="*/ 0 60000 65536"/>
              <a:gd name="T6" fmla="*/ 0 w 352"/>
              <a:gd name="T7" fmla="*/ 0 h 240"/>
              <a:gd name="T8" fmla="*/ 352 w 352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40">
                <a:moveTo>
                  <a:pt x="352" y="0"/>
                </a:moveTo>
                <a:lnTo>
                  <a:pt x="0" y="24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3962400" y="1981200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438400" y="259080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2514600" y="3352800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5334000" y="2667000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8"/>
          <p:cNvSpPr/>
          <p:nvPr/>
        </p:nvSpPr>
        <p:spPr bwMode="auto">
          <a:xfrm>
            <a:off x="5575300" y="3302000"/>
            <a:ext cx="368300" cy="469900"/>
          </a:xfrm>
          <a:custGeom>
            <a:avLst/>
            <a:gdLst>
              <a:gd name="T0" fmla="*/ 232 w 232"/>
              <a:gd name="T1" fmla="*/ 0 h 296"/>
              <a:gd name="T2" fmla="*/ 0 w 232"/>
              <a:gd name="T3" fmla="*/ 296 h 296"/>
              <a:gd name="T4" fmla="*/ 0 60000 65536"/>
              <a:gd name="T5" fmla="*/ 0 60000 65536"/>
              <a:gd name="T6" fmla="*/ 0 w 232"/>
              <a:gd name="T7" fmla="*/ 0 h 296"/>
              <a:gd name="T8" fmla="*/ 232 w 232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2" h="296">
                <a:moveTo>
                  <a:pt x="232" y="0"/>
                </a:moveTo>
                <a:lnTo>
                  <a:pt x="0" y="296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Freeform 19"/>
          <p:cNvSpPr/>
          <p:nvPr/>
        </p:nvSpPr>
        <p:spPr bwMode="auto">
          <a:xfrm>
            <a:off x="5689600" y="4114800"/>
            <a:ext cx="711200" cy="533400"/>
          </a:xfrm>
          <a:custGeom>
            <a:avLst/>
            <a:gdLst>
              <a:gd name="T0" fmla="*/ 0 w 448"/>
              <a:gd name="T1" fmla="*/ 0 h 336"/>
              <a:gd name="T2" fmla="*/ 448 w 448"/>
              <a:gd name="T3" fmla="*/ 336 h 336"/>
              <a:gd name="T4" fmla="*/ 0 60000 65536"/>
              <a:gd name="T5" fmla="*/ 0 60000 65536"/>
              <a:gd name="T6" fmla="*/ 0 w 448"/>
              <a:gd name="T7" fmla="*/ 0 h 336"/>
              <a:gd name="T8" fmla="*/ 448 w 44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" h="336">
                <a:moveTo>
                  <a:pt x="0" y="0"/>
                </a:moveTo>
                <a:lnTo>
                  <a:pt x="44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10668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26644" name="Freeform 21"/>
          <p:cNvSpPr/>
          <p:nvPr/>
        </p:nvSpPr>
        <p:spPr bwMode="auto">
          <a:xfrm>
            <a:off x="1574800" y="4089400"/>
            <a:ext cx="520700" cy="508000"/>
          </a:xfrm>
          <a:custGeom>
            <a:avLst/>
            <a:gdLst>
              <a:gd name="T0" fmla="*/ 328 w 328"/>
              <a:gd name="T1" fmla="*/ 0 h 320"/>
              <a:gd name="T2" fmla="*/ 0 w 328"/>
              <a:gd name="T3" fmla="*/ 320 h 320"/>
              <a:gd name="T4" fmla="*/ 0 60000 65536"/>
              <a:gd name="T5" fmla="*/ 0 60000 65536"/>
              <a:gd name="T6" fmla="*/ 0 w 328"/>
              <a:gd name="T7" fmla="*/ 0 h 320"/>
              <a:gd name="T8" fmla="*/ 328 w 328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20">
                <a:moveTo>
                  <a:pt x="328" y="0"/>
                </a:moveTo>
                <a:lnTo>
                  <a:pt x="0" y="32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79375" y="260350"/>
            <a:ext cx="8740775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（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的结点只有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左子树或者只有右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树，用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其左子树或者右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树替换它（结点替换）。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8024" name="AutoShape 24"/>
          <p:cNvSpPr>
            <a:spLocks noChangeArrowheads="1"/>
          </p:cNvSpPr>
          <p:nvPr/>
        </p:nvSpPr>
        <p:spPr bwMode="auto">
          <a:xfrm>
            <a:off x="2362200" y="26289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28025" name="Rectangle 25"/>
          <p:cNvSpPr>
            <a:spLocks noChangeArrowheads="1"/>
          </p:cNvSpPr>
          <p:nvPr/>
        </p:nvSpPr>
        <p:spPr bwMode="auto">
          <a:xfrm>
            <a:off x="2508245" y="2590800"/>
            <a:ext cx="1349375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kumimoji="0" lang="zh-CN" altLang="zh-CN" sz="1800">
              <a:latin typeface="Verdana" panose="020B0604030504040204" pitchFamily="34" charset="0"/>
            </a:endParaRPr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572000" y="2133600"/>
            <a:ext cx="838200" cy="685800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228600" y="5295900"/>
            <a:ext cx="8686800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其双亲结点的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相应指针域的值改为 “指向</a:t>
            </a:r>
            <a:r>
              <a:rPr lang="zh-CN" altLang="en-US" sz="22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删除结点的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左子树或右子树”。</a:t>
            </a:r>
            <a:endParaRPr lang="zh-CN" altLang="en-US" sz="22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5486400" y="1108075"/>
            <a:ext cx="236795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40</a:t>
            </a:r>
            <a:endParaRPr lang="en-US" altLang="zh-CN" sz="24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28031" name="Rectangle 31"/>
          <p:cNvSpPr>
            <a:spLocks noChangeArrowheads="1"/>
          </p:cNvSpPr>
          <p:nvPr/>
        </p:nvSpPr>
        <p:spPr bwMode="auto">
          <a:xfrm>
            <a:off x="7380288" y="1130300"/>
            <a:ext cx="498475" cy="466725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80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928662" y="1357298"/>
            <a:ext cx="9060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 bldLvl="0" animBg="1"/>
      <p:bldP spid="128025" grpId="0" bldLvl="0" animBg="1"/>
      <p:bldP spid="128026" grpId="0" bldLvl="0" animBg="1"/>
      <p:bldP spid="128027" grpId="0" bldLvl="0" animBg="1"/>
      <p:bldP spid="128028" grpId="0" bldLvl="0" animBg="1"/>
      <p:bldP spid="128029" grpId="0" bldLvl="0" animBg="1" autoUpdateAnimBg="0"/>
      <p:bldP spid="128030" grpId="0" bldLvl="0" animBg="1" autoUpdateAnimBg="0"/>
      <p:bldP spid="128031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3"/>
          <p:cNvSpPr>
            <a:spLocks noChangeArrowheads="1"/>
          </p:cNvSpPr>
          <p:nvPr/>
        </p:nvSpPr>
        <p:spPr bwMode="auto">
          <a:xfrm>
            <a:off x="3429000" y="12334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19812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8768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838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60198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1816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3124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22098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64770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2590800" y="1538286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1447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4114800" y="1538286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590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H="1">
            <a:off x="2667000" y="2909886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5486400" y="2224086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Freeform 18"/>
          <p:cNvSpPr/>
          <p:nvPr/>
        </p:nvSpPr>
        <p:spPr bwMode="auto">
          <a:xfrm>
            <a:off x="5715000" y="2922586"/>
            <a:ext cx="381000" cy="444500"/>
          </a:xfrm>
          <a:custGeom>
            <a:avLst/>
            <a:gdLst>
              <a:gd name="T0" fmla="*/ 240 w 240"/>
              <a:gd name="T1" fmla="*/ 0 h 280"/>
              <a:gd name="T2" fmla="*/ 0 w 240"/>
              <a:gd name="T3" fmla="*/ 280 h 280"/>
              <a:gd name="T4" fmla="*/ 0 60000 65536"/>
              <a:gd name="T5" fmla="*/ 0 60000 65536"/>
              <a:gd name="T6" fmla="*/ 0 w 240"/>
              <a:gd name="T7" fmla="*/ 0 h 280"/>
              <a:gd name="T8" fmla="*/ 240 w 240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280">
                <a:moveTo>
                  <a:pt x="240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5791200" y="3748086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12192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27668" name="Freeform 21"/>
          <p:cNvSpPr/>
          <p:nvPr/>
        </p:nvSpPr>
        <p:spPr bwMode="auto">
          <a:xfrm>
            <a:off x="1676400" y="3684586"/>
            <a:ext cx="558800" cy="444500"/>
          </a:xfrm>
          <a:custGeom>
            <a:avLst/>
            <a:gdLst>
              <a:gd name="T0" fmla="*/ 352 w 352"/>
              <a:gd name="T1" fmla="*/ 0 h 280"/>
              <a:gd name="T2" fmla="*/ 0 w 352"/>
              <a:gd name="T3" fmla="*/ 280 h 280"/>
              <a:gd name="T4" fmla="*/ 0 60000 65536"/>
              <a:gd name="T5" fmla="*/ 0 60000 65536"/>
              <a:gd name="T6" fmla="*/ 0 w 352"/>
              <a:gd name="T7" fmla="*/ 0 h 280"/>
              <a:gd name="T8" fmla="*/ 352 w 352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80">
                <a:moveTo>
                  <a:pt x="352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500034" y="71414"/>
            <a:ext cx="70310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）被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的结点既有左子树，也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有右子树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310832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31097" name="Oval 25"/>
          <p:cNvSpPr>
            <a:spLocks noChangeArrowheads="1"/>
          </p:cNvSpPr>
          <p:nvPr/>
        </p:nvSpPr>
        <p:spPr bwMode="auto">
          <a:xfrm>
            <a:off x="3429000" y="123982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42910" y="4714884"/>
            <a:ext cx="7885143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以其</a:t>
            </a:r>
            <a:r>
              <a:rPr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中序前趋值替换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之（值替换） ，然后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再</a:t>
            </a:r>
            <a:r>
              <a:rPr lang="zh-CN" altLang="en-US" sz="22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删除该</a:t>
            </a:r>
            <a:r>
              <a:rPr lang="zh-CN" altLang="en-US" sz="2200" b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趋结点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前趋是左子树中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的结点。</a:t>
            </a:r>
            <a:endParaRPr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>
            <a:off x="2514600" y="2147886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31113" name="Rectangle 41"/>
          <p:cNvSpPr>
            <a:spLocks noChangeArrowheads="1"/>
          </p:cNvSpPr>
          <p:nvPr/>
        </p:nvSpPr>
        <p:spPr bwMode="auto">
          <a:xfrm>
            <a:off x="2643174" y="2147886"/>
            <a:ext cx="1295400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5429256" y="785794"/>
            <a:ext cx="26860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50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28662" y="714356"/>
            <a:ext cx="9060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42910" y="5664981"/>
            <a:ext cx="8072494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也可以用</a:t>
            </a:r>
            <a:r>
              <a:rPr lang="zh-CN" altLang="en-US" sz="22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后继替换之，然后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再删除</a:t>
            </a:r>
            <a:r>
              <a:rPr lang="zh-CN" altLang="en-US" sz="22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</a:t>
            </a:r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后继结点。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后继是右子树中</a:t>
            </a:r>
            <a:r>
              <a:rPr lang="zh-CN" altLang="en-US" sz="22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</a:t>
            </a:r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的结点。</a:t>
            </a:r>
            <a:endParaRPr lang="zh-CN" altLang="en-US" sz="22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6" grpId="0" bldLvl="0" animBg="1" autoUpdateAnimBg="0"/>
      <p:bldP spid="131097" grpId="0" bldLvl="0" animBg="1" autoUpdateAnimBg="0"/>
      <p:bldP spid="131111" grpId="0" bldLvl="0" animBg="1" autoUpdateAnimBg="0"/>
      <p:bldP spid="131112" grpId="0" bldLvl="0" animBg="1"/>
      <p:bldP spid="131113" grpId="0" bldLvl="0" animBg="1"/>
      <p:bldP spid="131118" grpId="0" bldLvl="0" animBg="1" autoUpdateAnimBg="0"/>
      <p:bldP spid="30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285728"/>
            <a:ext cx="678661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算法实现：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如何删除仅仅有右子树的结点</a:t>
            </a:r>
            <a:r>
              <a:rPr lang="en-US" altLang="zh-CN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571612"/>
            <a:ext cx="4929222" cy="4526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deletek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k)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if (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     if (k==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-&gt;key)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{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deletep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return 1;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}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else if (k&lt;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-&gt;key)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deletek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k);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else</a:t>
            </a:r>
          </a:p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deletek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k);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 0;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00831" y="1038212"/>
            <a:ext cx="1348745" cy="2198382"/>
            <a:chOff x="6500831" y="1038212"/>
            <a:chExt cx="1348745" cy="2198382"/>
          </a:xfrm>
        </p:grpSpPr>
        <p:sp>
          <p:nvSpPr>
            <p:cNvPr id="2" name="Oval 10"/>
            <p:cNvSpPr>
              <a:spLocks noChangeArrowheads="1"/>
            </p:cNvSpPr>
            <p:nvPr/>
          </p:nvSpPr>
          <p:spPr bwMode="auto">
            <a:xfrm>
              <a:off x="7300936" y="138111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6500831" y="2124069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7243786" y="280987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>
              <a:stCxn id="2" idx="3"/>
              <a:endCxn id="3" idx="7"/>
            </p:cNvCxnSpPr>
            <p:nvPr/>
          </p:nvCxnSpPr>
          <p:spPr>
            <a:xfrm rot="5400000">
              <a:off x="6954594" y="1759873"/>
              <a:ext cx="441219" cy="41215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5"/>
              <a:endCxn id="4" idx="1"/>
            </p:cNvCxnSpPr>
            <p:nvPr/>
          </p:nvCxnSpPr>
          <p:spPr>
            <a:xfrm rot="16200000" flipH="1">
              <a:off x="6954594" y="2502828"/>
              <a:ext cx="384069" cy="3550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161523" y="1265465"/>
              <a:ext cx="288000" cy="1728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5141" y="1038212"/>
              <a:ext cx="4829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bt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86512" y="364331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deletek(bt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2198" y="4429132"/>
            <a:ext cx="2892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deletek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200" b="1" dirty="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2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264" y="5214950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deletep(p)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28396" y="4071942"/>
            <a:ext cx="858380" cy="431438"/>
            <a:chOff x="7428396" y="4071942"/>
            <a:chExt cx="858380" cy="431438"/>
          </a:xfrm>
        </p:grpSpPr>
        <p:sp>
          <p:nvSpPr>
            <p:cNvPr id="20" name="下箭头 19"/>
            <p:cNvSpPr/>
            <p:nvPr/>
          </p:nvSpPr>
          <p:spPr>
            <a:xfrm>
              <a:off x="7428396" y="414338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2396" y="407194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&lt;3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29520" y="4786322"/>
            <a:ext cx="857256" cy="431438"/>
            <a:chOff x="7429520" y="4786322"/>
            <a:chExt cx="857256" cy="431438"/>
          </a:xfrm>
        </p:grpSpPr>
        <p:sp>
          <p:nvSpPr>
            <p:cNvPr id="22" name="下箭头 21"/>
            <p:cNvSpPr/>
            <p:nvPr/>
          </p:nvSpPr>
          <p:spPr>
            <a:xfrm>
              <a:off x="7429520" y="485776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72396" y="478632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09389" y="1571612"/>
            <a:ext cx="377189" cy="552457"/>
            <a:chOff x="6429388" y="1071546"/>
            <a:chExt cx="377189" cy="552457"/>
          </a:xfrm>
        </p:grpSpPr>
        <p:sp>
          <p:nvSpPr>
            <p:cNvPr id="27" name="TextBox 26"/>
            <p:cNvSpPr txBox="1"/>
            <p:nvPr/>
          </p:nvSpPr>
          <p:spPr>
            <a:xfrm>
              <a:off x="6429388" y="1071546"/>
              <a:ext cx="377189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5786" y="100010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查找被删结点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4143404" cy="2434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deletep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p)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*q;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q=p; 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p=p-&gt;</a:t>
            </a:r>
            <a:r>
              <a:rPr lang="en-US" altLang="zh-CN" sz="2000" b="1" dirty="0" err="1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//</a:t>
            </a:r>
            <a:r>
              <a:rPr lang="zh-CN" altLang="en-US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用其右孩子结点替换它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free(q);  </a:t>
            </a:r>
          </a:p>
          <a:p>
            <a:pPr algn="l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7158060" y="88104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357955" y="1624003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100910" y="230980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>
            <a:stCxn id="4" idx="3"/>
            <a:endCxn id="5" idx="7"/>
          </p:cNvCxnSpPr>
          <p:nvPr/>
        </p:nvCxnSpPr>
        <p:spPr>
          <a:xfrm rot="5400000">
            <a:off x="6811718" y="1259807"/>
            <a:ext cx="441219" cy="41215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5"/>
            <a:endCxn id="6" idx="1"/>
          </p:cNvCxnSpPr>
          <p:nvPr/>
        </p:nvCxnSpPr>
        <p:spPr>
          <a:xfrm rot="16200000" flipH="1">
            <a:off x="6811718" y="2002762"/>
            <a:ext cx="384069" cy="35500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018647" y="765399"/>
            <a:ext cx="288000" cy="1728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265" y="538146"/>
            <a:ext cx="482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1928802"/>
            <a:ext cx="500071" cy="430887"/>
            <a:chOff x="5857884" y="1928802"/>
            <a:chExt cx="500071" cy="43088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6143636" y="1980239"/>
              <a:ext cx="214319" cy="91439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57884" y="1928802"/>
              <a:ext cx="3771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29388" y="1071546"/>
            <a:ext cx="377189" cy="552457"/>
            <a:chOff x="6429388" y="1071546"/>
            <a:chExt cx="377189" cy="552457"/>
          </a:xfrm>
        </p:grpSpPr>
        <p:sp>
          <p:nvSpPr>
            <p:cNvPr id="9" name="TextBox 8"/>
            <p:cNvSpPr txBox="1"/>
            <p:nvPr/>
          </p:nvSpPr>
          <p:spPr>
            <a:xfrm>
              <a:off x="6429388" y="1071546"/>
              <a:ext cx="377189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rot="5400000">
            <a:off x="6885637" y="1780213"/>
            <a:ext cx="1002040" cy="57150"/>
          </a:xfrm>
          <a:prstGeom prst="line">
            <a:avLst/>
          </a:prstGeom>
          <a:ln w="28575">
            <a:solidFill>
              <a:srgbClr val="99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28926" y="3212427"/>
            <a:ext cx="2795202" cy="2574027"/>
            <a:chOff x="2928926" y="3212427"/>
            <a:chExt cx="2795202" cy="2574027"/>
          </a:xfrm>
        </p:grpSpPr>
        <p:sp>
          <p:nvSpPr>
            <p:cNvPr id="24" name="TextBox 23"/>
            <p:cNvSpPr txBox="1"/>
            <p:nvPr/>
          </p:nvSpPr>
          <p:spPr>
            <a:xfrm>
              <a:off x="3143240" y="3212427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deletek(bt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4143372" y="3712493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8926" y="4212559"/>
              <a:ext cx="27952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deletek</a:t>
              </a:r>
              <a:r>
                <a:rPr lang="en-US" altLang="zh-CN" sz="22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bt</a:t>
              </a:r>
              <a:r>
                <a:rPr lang="en-US" altLang="zh-CN" sz="2200" b="1" dirty="0" smtClean="0">
                  <a:solidFill>
                    <a:srgbClr val="3333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22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lang="zh-CN" altLang="en-US" sz="22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144496" y="4854388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5355567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deletep(p)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29124" y="4828988"/>
            <a:ext cx="1928826" cy="459659"/>
            <a:chOff x="4429124" y="4828988"/>
            <a:chExt cx="1928826" cy="459659"/>
          </a:xfrm>
        </p:grpSpPr>
        <p:sp>
          <p:nvSpPr>
            <p:cNvPr id="30" name="上箭头 29"/>
            <p:cNvSpPr/>
            <p:nvPr/>
          </p:nvSpPr>
          <p:spPr>
            <a:xfrm>
              <a:off x="4429124" y="4828988"/>
              <a:ext cx="144000" cy="432000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857760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bt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&gt;lchild=p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00760" y="3143248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达到用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*p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的右孩子结点替换它的目的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21429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删除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*p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C 0.02188 0.00324 0.04375 0.00671 0.05973 0.01852 C 0.0757 0.03032 0.08872 0.0544 0.09584 0.07037 C 0.10296 0.08634 0.10122 0.10532 0.10261 0.1145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552" y="857232"/>
            <a:ext cx="8339166" cy="5539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关键字为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==NULL) return 0;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空树删除失败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(k&lt;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-&gt;key)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递归在左子树中删除为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(k&gt;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-&gt;key)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递归在右子树中删除为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 //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-&gt;key=k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{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Delete(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Delete(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函数删除*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14290"/>
            <a:ext cx="5929354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</a:t>
            </a:r>
            <a:r>
              <a:rPr kumimoji="0" lang="en-US" altLang="zh-CN" sz="24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中删除结点的</a:t>
            </a:r>
            <a:r>
              <a:rPr kumimoji="0"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97719" y="1418327"/>
            <a:ext cx="5538766" cy="2031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查找的主要方法有：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）顺序查找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 二分查找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）分块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endParaRPr kumimoji="1" lang="zh-CN" altLang="en-US" sz="22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8" descr="信纸"/>
          <p:cNvSpPr txBox="1">
            <a:spLocks noChangeArrowheads="1"/>
          </p:cNvSpPr>
          <p:nvPr/>
        </p:nvSpPr>
        <p:spPr bwMode="auto">
          <a:xfrm>
            <a:off x="2143108" y="642918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709948" y="4475113"/>
            <a:ext cx="7674002" cy="226615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表中最多记录个数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99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kumimoji="1" lang="en-US" altLang="zh-CN" sz="2000" dirty="0" smtClean="0">
                <a:solidFill>
                  <a:srgbClr val="99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99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key; 	  </a:t>
            </a:r>
            <a:r>
              <a:rPr kumimoji="1" lang="en-US" altLang="zh-CN" sz="2000" dirty="0" smtClean="0">
                <a:solidFill>
                  <a:srgbClr val="99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为关键字的数据类型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//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查找顺序表元素类型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07723" y="3547378"/>
            <a:ext cx="8462992" cy="9079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有顺序和链式两种存储结构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查找的顺序表类型定义如下：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39765" y="563729"/>
            <a:ext cx="7504135" cy="4865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p)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从二叉排序树中删除*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*q;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==NULL)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//*p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结点没有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q=p;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用其左孩子结点替换它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free(q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(p-&gt;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==NULL)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//*p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结点没有左子树的情况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q=p;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用其右孩子结点替换它</a:t>
            </a:r>
            <a:endParaRPr lang="en-US" altLang="zh-CN" sz="2000" b="1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free(q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Delete1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//*p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结点既有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7158" y="624407"/>
            <a:ext cx="7820050" cy="4172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Delete1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当被删*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左右子树时的删除过程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*q;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(r-&gt;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Delete1(p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递归找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*r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//r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指向最右下结点</a:t>
            </a:r>
            <a:endParaRPr lang="en-US" altLang="zh-CN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p-&gt;key=r-&gt;key; 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p-&gt;data=r-&gt;data   //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值替换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q=r;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r=r-&gt;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删除原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*r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free(q);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释放原*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的空间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95420" y="-24"/>
            <a:ext cx="553403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指向待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      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指向其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左孩子结点</a:t>
            </a:r>
            <a:endParaRPr lang="zh-CN" altLang="en-US" sz="20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2870176" y="415917"/>
            <a:ext cx="260377" cy="142876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4727565" y="487353"/>
            <a:ext cx="260376" cy="1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643174" y="4786322"/>
            <a:ext cx="5072098" cy="1928802"/>
            <a:chOff x="2643174" y="4786322"/>
            <a:chExt cx="5072098" cy="1928802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3357554" y="4997826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endCxn id="9" idx="2"/>
            </p:cNvCxnSpPr>
            <p:nvPr/>
          </p:nvCxnSpPr>
          <p:spPr>
            <a:xfrm>
              <a:off x="3000364" y="5000636"/>
              <a:ext cx="357190" cy="17719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43174" y="478632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2857488" y="5426454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stCxn id="9" idx="3"/>
              <a:endCxn id="13" idx="7"/>
            </p:cNvCxnSpPr>
            <p:nvPr/>
          </p:nvCxnSpPr>
          <p:spPr>
            <a:xfrm rot="5400000">
              <a:off x="3200486" y="5269386"/>
              <a:ext cx="174070" cy="2455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783372" y="5929330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13" idx="5"/>
              <a:endCxn id="16" idx="1"/>
            </p:cNvCxnSpPr>
            <p:nvPr/>
          </p:nvCxnSpPr>
          <p:spPr>
            <a:xfrm rot="16200000" flipH="1">
              <a:off x="3376271" y="5522229"/>
              <a:ext cx="248318" cy="671326"/>
            </a:xfrm>
            <a:prstGeom prst="line">
              <a:avLst/>
            </a:prstGeom>
            <a:ln w="28575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3214678" y="6286520"/>
              <a:ext cx="571504" cy="4286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6" idx="3"/>
              <a:endCxn id="19" idx="5"/>
            </p:cNvCxnSpPr>
            <p:nvPr/>
          </p:nvCxnSpPr>
          <p:spPr>
            <a:xfrm rot="5400000">
              <a:off x="3607594" y="6272322"/>
              <a:ext cx="264213" cy="19278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7"/>
            </p:cNvCxnSpPr>
            <p:nvPr/>
          </p:nvCxnSpPr>
          <p:spPr>
            <a:xfrm rot="5400000">
              <a:off x="4019214" y="5786454"/>
              <a:ext cx="267035" cy="12415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14810" y="5429264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3306" y="492919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要删除的结点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3372" y="5886410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被删结点左子树中最大的结点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0825" y="1877712"/>
            <a:ext cx="83820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若一棵二叉树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每个结点的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左、右子树的高度至多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相差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称此二叉树为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平衡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二叉树（</a:t>
            </a:r>
            <a:r>
              <a:rPr lang="en-US" altLang="zh-CN" sz="24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　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46246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隶书" pitchFamily="49" charset="-122"/>
              </a:rPr>
              <a:t>9.3.2  </a:t>
            </a:r>
            <a:r>
              <a:rPr lang="zh-CN" altLang="en-US" b="1" dirty="0">
                <a:ea typeface="隶书" pitchFamily="49" charset="-122"/>
              </a:rPr>
              <a:t>平衡二叉树（</a:t>
            </a:r>
            <a:r>
              <a:rPr lang="en-US" altLang="zh-CN" b="1" dirty="0" err="1">
                <a:ea typeface="隶书" pitchFamily="49" charset="-122"/>
              </a:rPr>
              <a:t>AVL</a:t>
            </a:r>
            <a:r>
              <a:rPr lang="zh-CN" altLang="en-US" b="1" dirty="0">
                <a:ea typeface="隶书" pitchFamily="49" charset="-122"/>
              </a:rPr>
              <a:t>）</a:t>
            </a:r>
            <a:endParaRPr kumimoji="0" lang="zh-CN" altLang="en-US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2627" y="1214422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什么是平衡二叉树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857496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平衡因子</a:t>
            </a:r>
            <a:r>
              <a:rPr lang="zh-CN" altLang="en-US" sz="24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该结点左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子树的高度减去右子树的高度。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104979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若一棵二叉树中所有结点的平衡因子的绝对值小于或等于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，该二叉树称为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平衡二叉树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3929058" y="3462037"/>
            <a:ext cx="357190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428728" y="332656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</a:t>
            </a:r>
            <a:endParaRPr lang="zh-CN" altLang="en-US" sz="240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2047168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平衡二叉树</a:t>
            </a:r>
            <a:endParaRPr lang="zh-CN" altLang="en-US" sz="2400"/>
          </a:p>
        </p:txBody>
      </p:sp>
      <p:sp>
        <p:nvSpPr>
          <p:cNvPr id="5" name="下箭头 4"/>
          <p:cNvSpPr/>
          <p:nvPr/>
        </p:nvSpPr>
        <p:spPr>
          <a:xfrm>
            <a:off x="2285984" y="1047036"/>
            <a:ext cx="142876" cy="792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71736" y="1289868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所有结点的平衡因子的绝对值</a:t>
            </a:r>
            <a:r>
              <a:rPr lang="zh-CN" altLang="en-US" sz="2000" b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：结构约束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53</a:t>
            </a:fld>
            <a:endParaRPr lang="en-US" altLang="zh-CN" dirty="0"/>
          </a:p>
        </p:txBody>
      </p:sp>
      <p:grpSp>
        <p:nvGrpSpPr>
          <p:cNvPr id="7" name="Group 2"/>
          <p:cNvGrpSpPr/>
          <p:nvPr/>
        </p:nvGrpSpPr>
        <p:grpSpPr bwMode="auto">
          <a:xfrm>
            <a:off x="685800" y="3472006"/>
            <a:ext cx="2743200" cy="1981200"/>
            <a:chOff x="432" y="2400"/>
            <a:chExt cx="1728" cy="1248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541464" y="5469081"/>
            <a:ext cx="15303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是平衡树</a:t>
            </a:r>
            <a:endParaRPr lang="zh-CN" altLang="en-US" sz="24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84213" y="3251343"/>
            <a:ext cx="3240087" cy="1666875"/>
            <a:chOff x="684213" y="1479550"/>
            <a:chExt cx="3240087" cy="1666875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684213" y="2781300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258888" y="2205038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492500" y="2276475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700338" y="1479550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14800" y="3472006"/>
            <a:ext cx="3505200" cy="2743200"/>
            <a:chOff x="4114800" y="1700213"/>
            <a:chExt cx="3505200" cy="2743200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6400800" y="1700213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5638800" y="2462213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7162800" y="2462213"/>
              <a:ext cx="4572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4876800" y="3224213"/>
              <a:ext cx="4572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114800" y="3986213"/>
              <a:ext cx="4572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 flipH="1">
              <a:off x="6019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5257800" y="2843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4495800" y="3605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6781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43570" y="5986611"/>
            <a:ext cx="26670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不是平衡树</a:t>
            </a:r>
            <a:endParaRPr lang="zh-CN" altLang="en-US" sz="24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995738" y="3113231"/>
            <a:ext cx="4176712" cy="2668588"/>
            <a:chOff x="3995738" y="1341438"/>
            <a:chExt cx="4176712" cy="2668588"/>
          </a:xfrm>
        </p:grpSpPr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3995738" y="3644901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645025" y="2924176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5435600" y="2271713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FF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7740650" y="2487613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6445250" y="1341438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FF00FF"/>
                  </a:solidFill>
                  <a:ea typeface="楷体_GB2312" pitchFamily="49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1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9118" y="1579542"/>
            <a:ext cx="8610600" cy="1606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平衡二叉树中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新结点方式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与二叉排序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相似，只是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插入后可能破坏了平衡二叉树的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性，解决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方法是</a:t>
            </a:r>
            <a:r>
              <a:rPr lang="zh-CN" altLang="en-US" sz="24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调整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操作可归纳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种情况。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823943" y="571480"/>
            <a:ext cx="4102102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、平衡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二叉树的插入调整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54</a:t>
            </a:fld>
            <a:endParaRPr lang="en-US" altLang="zh-CN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99592" y="3279798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型调整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3830660"/>
            <a:ext cx="271464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型调整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04950" y="4381522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9592" y="4954907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61992" y="997298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型调整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48" y="372484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04868" y="1640240"/>
            <a:ext cx="3071834" cy="2928958"/>
            <a:chOff x="142844" y="2571744"/>
            <a:chExt cx="3071834" cy="2928958"/>
          </a:xfrm>
        </p:grpSpPr>
        <p:sp>
          <p:nvSpPr>
            <p:cNvPr id="6" name="矩形 5"/>
            <p:cNvSpPr/>
            <p:nvPr/>
          </p:nvSpPr>
          <p:spPr>
            <a:xfrm>
              <a:off x="714348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525434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844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28794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739880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42976" y="335756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28794" y="264318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57488" y="350043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2668574" y="354647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397847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12" idx="3"/>
              <a:endCxn id="6" idx="0"/>
            </p:cNvCxnSpPr>
            <p:nvPr/>
          </p:nvCxnSpPr>
          <p:spPr>
            <a:xfrm rot="5400000">
              <a:off x="803646" y="393466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9" idx="0"/>
            </p:cNvCxnSpPr>
            <p:nvPr/>
          </p:nvCxnSpPr>
          <p:spPr>
            <a:xfrm rot="16200000" flipH="1">
              <a:off x="1612926" y="386323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4" idx="0"/>
            </p:cNvCxnSpPr>
            <p:nvPr/>
          </p:nvCxnSpPr>
          <p:spPr>
            <a:xfrm>
              <a:off x="2464579" y="307181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2" idx="7"/>
            </p:cNvCxnSpPr>
            <p:nvPr/>
          </p:nvCxnSpPr>
          <p:spPr>
            <a:xfrm rot="5400000">
              <a:off x="1607767" y="3082130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643042" y="257174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326409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91148" y="1354488"/>
            <a:ext cx="3071834" cy="2857520"/>
            <a:chOff x="4286248" y="2571744"/>
            <a:chExt cx="3071834" cy="2857520"/>
          </a:xfrm>
        </p:grpSpPr>
        <p:sp>
          <p:nvSpPr>
            <p:cNvPr id="32" name="矩形 31"/>
            <p:cNvSpPr/>
            <p:nvPr/>
          </p:nvSpPr>
          <p:spPr>
            <a:xfrm>
              <a:off x="4857752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4668838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86248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2198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5883284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0694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286380" y="328612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072198" y="257174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0892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6811978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388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4947050" y="3863230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35" idx="0"/>
            </p:cNvCxnSpPr>
            <p:nvPr/>
          </p:nvCxnSpPr>
          <p:spPr>
            <a:xfrm rot="16200000" flipH="1">
              <a:off x="5756330" y="3791792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40" idx="0"/>
            </p:cNvCxnSpPr>
            <p:nvPr/>
          </p:nvCxnSpPr>
          <p:spPr>
            <a:xfrm>
              <a:off x="6607983" y="3000372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8" idx="7"/>
            </p:cNvCxnSpPr>
            <p:nvPr/>
          </p:nvCxnSpPr>
          <p:spPr>
            <a:xfrm rot="5400000">
              <a:off x="5751171" y="3010692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776966" y="1140174"/>
            <a:ext cx="1143008" cy="1000132"/>
            <a:chOff x="5776966" y="1140174"/>
            <a:chExt cx="1143008" cy="1000132"/>
          </a:xfrm>
        </p:grpSpPr>
        <p:sp>
          <p:nvSpPr>
            <p:cNvPr id="47" name="TextBox 46"/>
            <p:cNvSpPr txBox="1"/>
            <p:nvPr/>
          </p:nvSpPr>
          <p:spPr>
            <a:xfrm>
              <a:off x="6562784" y="114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6966" y="183252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5554714" y="4212008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05330" y="1929364"/>
            <a:ext cx="642942" cy="1428760"/>
            <a:chOff x="3857620" y="1000108"/>
            <a:chExt cx="642942" cy="1428760"/>
          </a:xfrm>
        </p:grpSpPr>
        <p:sp>
          <p:nvSpPr>
            <p:cNvPr id="52" name="右箭头 5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605470" y="1650988"/>
            <a:ext cx="1071570" cy="1135070"/>
            <a:chOff x="5605470" y="1650988"/>
            <a:chExt cx="1071570" cy="1135070"/>
          </a:xfrm>
        </p:grpSpPr>
        <p:sp>
          <p:nvSpPr>
            <p:cNvPr id="56" name="TextBox 55"/>
            <p:cNvSpPr txBox="1"/>
            <p:nvPr/>
          </p:nvSpPr>
          <p:spPr>
            <a:xfrm>
              <a:off x="560547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19850" y="165098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9" grpId="1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28596" y="27955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419316" y="2926124"/>
            <a:ext cx="928694" cy="1143008"/>
            <a:chOff x="3929058" y="2926124"/>
            <a:chExt cx="928694" cy="1143008"/>
          </a:xfrm>
        </p:grpSpPr>
        <p:sp>
          <p:nvSpPr>
            <p:cNvPr id="35" name="矩形 34"/>
            <p:cNvSpPr/>
            <p:nvPr/>
          </p:nvSpPr>
          <p:spPr>
            <a:xfrm>
              <a:off x="4500562" y="29261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4311648" y="29721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9058" y="34041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2990820" y="12116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9514" y="206886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3730600" y="2114906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48010" y="254690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2674952" y="243166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0" idx="0"/>
          </p:cNvCxnSpPr>
          <p:nvPr/>
        </p:nvCxnSpPr>
        <p:spPr>
          <a:xfrm>
            <a:off x="3526605" y="1640240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2669793" y="16505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2705068" y="428604"/>
            <a:ext cx="1214446" cy="1022157"/>
            <a:chOff x="4214810" y="428604"/>
            <a:chExt cx="1214446" cy="1022157"/>
          </a:xfrm>
        </p:grpSpPr>
        <p:sp>
          <p:nvSpPr>
            <p:cNvPr id="47" name="TextBox 46"/>
            <p:cNvSpPr txBox="1"/>
            <p:nvPr/>
          </p:nvSpPr>
          <p:spPr>
            <a:xfrm>
              <a:off x="4214810" y="4286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72066" y="114298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04870" y="1925992"/>
            <a:ext cx="1571636" cy="2503140"/>
            <a:chOff x="2643174" y="1568802"/>
            <a:chExt cx="1571636" cy="2503140"/>
          </a:xfrm>
        </p:grpSpPr>
        <p:sp>
          <p:nvSpPr>
            <p:cNvPr id="32" name="矩形 31"/>
            <p:cNvSpPr/>
            <p:nvPr/>
          </p:nvSpPr>
          <p:spPr>
            <a:xfrm>
              <a:off x="3214678" y="256893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3025764" y="261497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3174" y="30469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643306" y="156880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3303976" y="214590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3232140" y="371194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 rot="16200000" flipH="1">
            <a:off x="2569733" y="81679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33498" y="364331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调整后的结果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结点带左子树</a:t>
            </a:r>
            <a:r>
              <a:rPr lang="el-GR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一起上升</a:t>
            </a:r>
            <a:endParaRPr lang="en-US" altLang="zh-CN" sz="20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的右孩子</a:t>
            </a:r>
            <a:endParaRPr lang="en-US" altLang="zh-CN" sz="20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结点的右子树</a:t>
            </a:r>
            <a:r>
              <a:rPr lang="el-GR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的左子树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072066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lang="zh-CN" altLang="en-US" sz="2400" b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调整过程：</a:t>
            </a:r>
            <a:endParaRPr lang="zh-CN" altLang="en-US" sz="2400" b="1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-0.07754 L -0.00885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04838 C -0.01076 -0.05416 -0.03333 -0.05972 -0.04375 -0.07245 C -0.05416 -0.08518 -0.05243 -0.10486 -0.05069 -0.124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600450" cy="506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>
            <a:off x="5945188" y="300513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694488" y="1989138"/>
            <a:ext cx="1981200" cy="1590675"/>
            <a:chOff x="6694488" y="1989138"/>
            <a:chExt cx="1981200" cy="1590675"/>
          </a:xfrm>
        </p:grpSpPr>
        <p:sp>
          <p:nvSpPr>
            <p:cNvPr id="137226" name="Oval 10"/>
            <p:cNvSpPr>
              <a:spLocks noChangeArrowheads="1"/>
            </p:cNvSpPr>
            <p:nvPr/>
          </p:nvSpPr>
          <p:spPr bwMode="auto">
            <a:xfrm>
              <a:off x="7456488" y="2014538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6694488" y="2776538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70754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9" name="Oval 13"/>
            <p:cNvSpPr>
              <a:spLocks noChangeArrowheads="1"/>
            </p:cNvSpPr>
            <p:nvPr/>
          </p:nvSpPr>
          <p:spPr bwMode="auto">
            <a:xfrm>
              <a:off x="8218488" y="2776538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7837488" y="2395538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9" name="Text Box 43"/>
            <p:cNvSpPr txBox="1">
              <a:spLocks noChangeArrowheads="1"/>
            </p:cNvSpPr>
            <p:nvPr/>
          </p:nvSpPr>
          <p:spPr bwMode="auto">
            <a:xfrm>
              <a:off x="6781800" y="32131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8294688" y="320675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61" name="Text Box 45"/>
            <p:cNvSpPr txBox="1">
              <a:spLocks noChangeArrowheads="1"/>
            </p:cNvSpPr>
            <p:nvPr/>
          </p:nvSpPr>
          <p:spPr bwMode="auto">
            <a:xfrm>
              <a:off x="7935913" y="1989138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5288" y="2184400"/>
            <a:ext cx="1462087" cy="1604963"/>
            <a:chOff x="395288" y="2184400"/>
            <a:chExt cx="1462087" cy="1604963"/>
          </a:xfrm>
        </p:grpSpPr>
        <p:sp>
          <p:nvSpPr>
            <p:cNvPr id="40973" name="Oval 46"/>
            <p:cNvSpPr>
              <a:spLocks noChangeArrowheads="1"/>
            </p:cNvSpPr>
            <p:nvPr/>
          </p:nvSpPr>
          <p:spPr bwMode="auto">
            <a:xfrm>
              <a:off x="1400175" y="2570163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74" name="Oval 47"/>
            <p:cNvSpPr>
              <a:spLocks noChangeArrowheads="1"/>
            </p:cNvSpPr>
            <p:nvPr/>
          </p:nvSpPr>
          <p:spPr bwMode="auto">
            <a:xfrm>
              <a:off x="638175" y="3332163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75" name="Line 49"/>
            <p:cNvSpPr>
              <a:spLocks noChangeShapeType="1"/>
            </p:cNvSpPr>
            <p:nvPr/>
          </p:nvSpPr>
          <p:spPr bwMode="auto">
            <a:xfrm flipH="1">
              <a:off x="1019175" y="2951163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Text Box 56"/>
            <p:cNvSpPr txBox="1">
              <a:spLocks noChangeArrowheads="1"/>
            </p:cNvSpPr>
            <p:nvPr/>
          </p:nvSpPr>
          <p:spPr bwMode="auto">
            <a:xfrm>
              <a:off x="395288" y="3192463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978" name="Text Box 57"/>
            <p:cNvSpPr txBox="1">
              <a:spLocks noChangeArrowheads="1"/>
            </p:cNvSpPr>
            <p:nvPr/>
          </p:nvSpPr>
          <p:spPr bwMode="auto">
            <a:xfrm>
              <a:off x="1474788" y="21844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51050" y="2708275"/>
            <a:ext cx="1235066" cy="504825"/>
            <a:chOff x="2051050" y="2708275"/>
            <a:chExt cx="1235066" cy="504825"/>
          </a:xfrm>
        </p:grpSpPr>
        <p:sp>
          <p:nvSpPr>
            <p:cNvPr id="40979" name="Text Box 39"/>
            <p:cNvSpPr txBox="1">
              <a:spLocks noChangeArrowheads="1"/>
            </p:cNvSpPr>
            <p:nvPr/>
          </p:nvSpPr>
          <p:spPr bwMode="auto">
            <a:xfrm>
              <a:off x="2278053" y="2708275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980" name="Line 58"/>
            <p:cNvSpPr>
              <a:spLocks noChangeShapeType="1"/>
            </p:cNvSpPr>
            <p:nvPr/>
          </p:nvSpPr>
          <p:spPr bwMode="auto">
            <a:xfrm>
              <a:off x="2051050" y="3213100"/>
              <a:ext cx="12239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4738" y="1628775"/>
            <a:ext cx="2254250" cy="2366963"/>
            <a:chOff x="3614738" y="1628775"/>
            <a:chExt cx="2254250" cy="2366963"/>
          </a:xfrm>
        </p:grpSpPr>
        <p:sp>
          <p:nvSpPr>
            <p:cNvPr id="137220" name="Oval 4"/>
            <p:cNvSpPr>
              <a:spLocks noChangeArrowheads="1"/>
            </p:cNvSpPr>
            <p:nvPr/>
          </p:nvSpPr>
          <p:spPr bwMode="auto">
            <a:xfrm>
              <a:off x="5411788" y="2014538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21" name="Oval 5"/>
            <p:cNvSpPr>
              <a:spLocks noChangeArrowheads="1"/>
            </p:cNvSpPr>
            <p:nvPr/>
          </p:nvSpPr>
          <p:spPr bwMode="auto">
            <a:xfrm>
              <a:off x="4649788" y="2776538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3887788" y="3538538"/>
              <a:ext cx="4572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 flipH="1">
              <a:off x="50307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 flipH="1">
              <a:off x="4268788" y="3157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4910138" y="2276475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4191000" y="29972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7256" name="Text Box 40"/>
            <p:cNvSpPr txBox="1">
              <a:spLocks noChangeArrowheads="1"/>
            </p:cNvSpPr>
            <p:nvPr/>
          </p:nvSpPr>
          <p:spPr bwMode="auto">
            <a:xfrm>
              <a:off x="3614738" y="34290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4406900" y="2636838"/>
              <a:ext cx="287338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7258" name="Text Box 42"/>
            <p:cNvSpPr txBox="1">
              <a:spLocks noChangeArrowheads="1"/>
            </p:cNvSpPr>
            <p:nvPr/>
          </p:nvSpPr>
          <p:spPr bwMode="auto">
            <a:xfrm>
              <a:off x="5486400" y="16287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37277" name="Text Box 61"/>
          <p:cNvSpPr txBox="1">
            <a:spLocks noChangeArrowheads="1"/>
          </p:cNvSpPr>
          <p:nvPr/>
        </p:nvSpPr>
        <p:spPr bwMode="auto">
          <a:xfrm>
            <a:off x="3563938" y="4437063"/>
            <a:ext cx="2520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的结果</a:t>
            </a:r>
          </a:p>
        </p:txBody>
      </p:sp>
      <p:sp>
        <p:nvSpPr>
          <p:cNvPr id="137279" name="Text Box 63"/>
          <p:cNvSpPr txBox="1">
            <a:spLocks noChangeArrowheads="1"/>
          </p:cNvSpPr>
          <p:nvPr/>
        </p:nvSpPr>
        <p:spPr bwMode="auto">
          <a:xfrm>
            <a:off x="6858016" y="4286256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调整完毕</a:t>
            </a:r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4864100" y="1747838"/>
            <a:ext cx="0" cy="1008062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7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bldLvl="0" animBg="1"/>
      <p:bldP spid="137277" grpId="0"/>
      <p:bldP spid="137279" grpId="0"/>
      <p:bldP spid="137280" grpId="0" bldLvl="0" animBg="1"/>
      <p:bldP spid="137280" grpId="1" bldLvl="0" animBg="1"/>
      <p:bldP spid="137280" grpId="2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38338" y="27289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271464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型调整</a:t>
            </a:r>
          </a:p>
        </p:txBody>
      </p:sp>
      <p:sp>
        <p:nvSpPr>
          <p:cNvPr id="7" name="矩形 6"/>
          <p:cNvSpPr/>
          <p:nvPr/>
        </p:nvSpPr>
        <p:spPr>
          <a:xfrm>
            <a:off x="2000232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811318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33355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4678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025764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33355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8860" y="185736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90686" y="114298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57158" y="2000240"/>
            <a:ext cx="928694" cy="1143008"/>
            <a:chOff x="2844788" y="2000240"/>
            <a:chExt cx="928694" cy="1143008"/>
          </a:xfrm>
        </p:grpSpPr>
        <p:sp>
          <p:nvSpPr>
            <p:cNvPr id="15" name="矩形 14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4788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连接符 17"/>
          <p:cNvCxnSpPr>
            <a:stCxn id="13" idx="3"/>
            <a:endCxn id="7" idx="0"/>
          </p:cNvCxnSpPr>
          <p:nvPr/>
        </p:nvCxnSpPr>
        <p:spPr>
          <a:xfrm rot="5400000">
            <a:off x="2089530" y="2434470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10" idx="0"/>
          </p:cNvCxnSpPr>
          <p:nvPr/>
        </p:nvCxnSpPr>
        <p:spPr>
          <a:xfrm rot="16200000" flipH="1">
            <a:off x="2898810" y="2363032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3" idx="1"/>
          </p:cNvCxnSpPr>
          <p:nvPr/>
        </p:nvCxnSpPr>
        <p:spPr>
          <a:xfrm>
            <a:off x="2023251" y="1558912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1179138" y="1607332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4934" y="107154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157161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88324" y="378338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143372" y="1360670"/>
            <a:ext cx="642942" cy="1428760"/>
            <a:chOff x="3857620" y="1000108"/>
            <a:chExt cx="642942" cy="1428760"/>
          </a:xfrm>
        </p:grpSpPr>
        <p:sp>
          <p:nvSpPr>
            <p:cNvPr id="42" name="右箭头 4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43504" y="882998"/>
            <a:ext cx="3214710" cy="2857520"/>
            <a:chOff x="5143504" y="882998"/>
            <a:chExt cx="3214710" cy="2857520"/>
          </a:xfrm>
        </p:grpSpPr>
        <p:sp>
          <p:nvSpPr>
            <p:cNvPr id="49" name="矩形 48"/>
            <p:cNvSpPr/>
            <p:nvPr/>
          </p:nvSpPr>
          <p:spPr>
            <a:xfrm>
              <a:off x="6786578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6597664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15074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001024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7812110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29520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215206" y="159737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77032" y="88299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143504" y="1740254"/>
              <a:ext cx="928694" cy="1143008"/>
              <a:chOff x="2844788" y="2000240"/>
              <a:chExt cx="928694" cy="114300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416292" y="2000240"/>
                <a:ext cx="35719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左大括号 58"/>
              <p:cNvSpPr/>
              <p:nvPr/>
            </p:nvSpPr>
            <p:spPr>
              <a:xfrm>
                <a:off x="3227378" y="2046278"/>
                <a:ext cx="108000" cy="1071570"/>
              </a:xfrm>
              <a:prstGeom prst="leftBrace">
                <a:avLst/>
              </a:prstGeom>
              <a:ln w="28575">
                <a:solidFill>
                  <a:srgbClr val="99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44788" y="2478281"/>
                <a:ext cx="357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3333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endParaRPr lang="zh-CN" altLang="en-US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1" name="直接连接符 60"/>
            <p:cNvCxnSpPr>
              <a:stCxn id="55" idx="3"/>
              <a:endCxn id="49" idx="0"/>
            </p:cNvCxnSpPr>
            <p:nvPr/>
          </p:nvCxnSpPr>
          <p:spPr>
            <a:xfrm rot="5400000">
              <a:off x="6875876" y="217448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7685156" y="210304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1"/>
            </p:cNvCxnSpPr>
            <p:nvPr/>
          </p:nvCxnSpPr>
          <p:spPr>
            <a:xfrm>
              <a:off x="6809597" y="1298926"/>
              <a:ext cx="489304" cy="3821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5965484" y="1347346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991280" y="811560"/>
            <a:ext cx="1938306" cy="807843"/>
            <a:chOff x="5991280" y="811560"/>
            <a:chExt cx="1938306" cy="807843"/>
          </a:xfrm>
        </p:grpSpPr>
        <p:sp>
          <p:nvSpPr>
            <p:cNvPr id="65" name="TextBox 64"/>
            <p:cNvSpPr txBox="1"/>
            <p:nvPr/>
          </p:nvSpPr>
          <p:spPr>
            <a:xfrm>
              <a:off x="5991280" y="81156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-2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72396" y="131162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000892" y="1168750"/>
            <a:ext cx="1214446" cy="1143008"/>
            <a:chOff x="7000892" y="1168750"/>
            <a:chExt cx="1214446" cy="1143008"/>
          </a:xfrm>
        </p:grpSpPr>
        <p:sp>
          <p:nvSpPr>
            <p:cNvPr id="46" name="TextBox 45"/>
            <p:cNvSpPr txBox="1"/>
            <p:nvPr/>
          </p:nvSpPr>
          <p:spPr>
            <a:xfrm>
              <a:off x="7000892" y="11687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58148" y="20039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0" grpId="1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85850" y="27289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2205066" y="2811824"/>
            <a:ext cx="928694" cy="1143008"/>
            <a:chOff x="3357554" y="2811824"/>
            <a:chExt cx="928694" cy="1143008"/>
          </a:xfrm>
        </p:grpSpPr>
        <p:sp>
          <p:nvSpPr>
            <p:cNvPr id="49" name="矩形 48"/>
            <p:cNvSpPr/>
            <p:nvPr/>
          </p:nvSpPr>
          <p:spPr>
            <a:xfrm>
              <a:off x="3929058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3740144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7554" y="32898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2267024" y="10973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56"/>
          <p:cNvGrpSpPr/>
          <p:nvPr/>
        </p:nvGrpSpPr>
        <p:grpSpPr>
          <a:xfrm>
            <a:off x="1133496" y="1954568"/>
            <a:ext cx="928694" cy="1143008"/>
            <a:chOff x="2844788" y="2000240"/>
            <a:chExt cx="928694" cy="1143008"/>
          </a:xfrm>
        </p:grpSpPr>
        <p:sp>
          <p:nvSpPr>
            <p:cNvPr id="58" name="矩形 57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44788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 rot="5400000">
            <a:off x="2865868" y="238879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205198" y="1811692"/>
            <a:ext cx="1143008" cy="2546002"/>
            <a:chOff x="4357686" y="1811692"/>
            <a:chExt cx="1143008" cy="2546002"/>
          </a:xfrm>
        </p:grpSpPr>
        <p:sp>
          <p:nvSpPr>
            <p:cNvPr id="40" name="椭圆 39"/>
            <p:cNvSpPr/>
            <p:nvPr/>
          </p:nvSpPr>
          <p:spPr>
            <a:xfrm>
              <a:off x="5130804" y="399769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4954590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32898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357686" y="1811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4827636" y="231736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2799589" y="1513240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1955476" y="15616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919314" y="263703"/>
            <a:ext cx="1357322" cy="1115620"/>
            <a:chOff x="3071802" y="263703"/>
            <a:chExt cx="1357322" cy="1115620"/>
          </a:xfrm>
        </p:grpSpPr>
        <p:sp>
          <p:nvSpPr>
            <p:cNvPr id="65" name="TextBox 64"/>
            <p:cNvSpPr txBox="1"/>
            <p:nvPr/>
          </p:nvSpPr>
          <p:spPr>
            <a:xfrm>
              <a:off x="4071934" y="2637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71802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rot="10800000" flipV="1">
            <a:off x="2806736" y="785794"/>
            <a:ext cx="469901" cy="45878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47876" y="357187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调整后的结果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结点带右子树</a:t>
            </a:r>
            <a:r>
              <a:rPr lang="el-GR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一起上升</a:t>
            </a:r>
            <a:endParaRPr lang="en-US" altLang="zh-CN" sz="20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的左孩子</a:t>
            </a:r>
            <a:endParaRPr lang="en-US" altLang="zh-CN" sz="2000" b="1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结点的左子树</a:t>
            </a:r>
            <a:r>
              <a:rPr lang="el-GR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的右子树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857752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-0.00232 C 0.05052 -0.02338 0.04809 -0.04421 0.03924 -0.08009 C 0.03038 -0.11597 0.01528 -0.16667 0.00035 -0.2171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-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2.96296E-6 C 0.00278 -0.01412 0.00278 -0.02801 0.00695 -0.04908 C 0.01129 -0.07014 0.01997 -0.09838 0.02865 -0.1266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79388" y="1412875"/>
            <a:ext cx="8610600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从表的一端开始，顺序扫描线性表，依次将扫描到的关键字和给定值</a:t>
            </a:r>
            <a:r>
              <a:rPr kumimoji="1" lang="en-US" altLang="zh-CN" i="1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相比较：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6" name="Text Box 6" descr="信纸"/>
          <p:cNvSpPr txBox="1">
            <a:spLocks noChangeArrowheads="1"/>
          </p:cNvSpPr>
          <p:nvPr/>
        </p:nvSpPr>
        <p:spPr bwMode="auto">
          <a:xfrm>
            <a:off x="357159" y="500042"/>
            <a:ext cx="2928958" cy="5191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9.2.1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顺序查找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786058"/>
            <a:ext cx="51435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      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    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   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[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]    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[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-1]</a:t>
            </a:r>
            <a:endParaRPr lang="zh-CN" altLang="en-US" sz="22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643446"/>
            <a:ext cx="842968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若当前扫描到的关键字与</a:t>
            </a:r>
            <a:r>
              <a:rPr kumimoji="1" lang="en-US" altLang="zh-CN" i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相等，则查找成功；若扫描结束后，仍未找到关键字等于</a:t>
            </a:r>
            <a:r>
              <a:rPr kumimoji="1" lang="en-US" altLang="zh-CN" i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的记录，则查找失败。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000232" y="3358356"/>
            <a:ext cx="428628" cy="1001597"/>
            <a:chOff x="2000232" y="3358356"/>
            <a:chExt cx="428628" cy="1001597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1892281" y="3607595"/>
              <a:ext cx="500066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00232" y="392906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k</a:t>
              </a:r>
              <a:endParaRPr lang="zh-CN" altLang="en-US" sz="2200" i="1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7752" y="350043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R</a:t>
            </a:r>
            <a:r>
              <a:rPr lang="en-US" altLang="zh-CN" sz="2000" smtClean="0"/>
              <a:t>[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].key==</a:t>
            </a:r>
            <a:r>
              <a:rPr lang="en-US" altLang="zh-CN" sz="2000" i="1" smtClean="0"/>
              <a:t>k</a:t>
            </a:r>
            <a:endParaRPr lang="zh-CN" altLang="en-US" sz="2000" i="1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0046 L 0.28923 0.0004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 rot="2832040">
            <a:off x="5192249" y="1771678"/>
            <a:ext cx="3021423" cy="1071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28" name="Oval 3"/>
          <p:cNvSpPr>
            <a:spLocks noChangeArrowheads="1"/>
          </p:cNvSpPr>
          <p:nvPr/>
        </p:nvSpPr>
        <p:spPr bwMode="auto">
          <a:xfrm>
            <a:off x="976282" y="166211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29" name="Oval 4"/>
          <p:cNvSpPr>
            <a:spLocks noChangeArrowheads="1"/>
          </p:cNvSpPr>
          <p:nvPr/>
        </p:nvSpPr>
        <p:spPr bwMode="auto">
          <a:xfrm>
            <a:off x="214282" y="242411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30" name="Line 5"/>
          <p:cNvSpPr>
            <a:spLocks noChangeShapeType="1"/>
          </p:cNvSpPr>
          <p:nvPr/>
        </p:nvSpPr>
        <p:spPr bwMode="auto">
          <a:xfrm flipH="1">
            <a:off x="595282" y="2043114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Line 6"/>
          <p:cNvSpPr>
            <a:spLocks noChangeShapeType="1"/>
          </p:cNvSpPr>
          <p:nvPr/>
        </p:nvSpPr>
        <p:spPr bwMode="auto">
          <a:xfrm>
            <a:off x="1357282" y="2043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Line 7"/>
          <p:cNvSpPr>
            <a:spLocks noChangeShapeType="1"/>
          </p:cNvSpPr>
          <p:nvPr/>
        </p:nvSpPr>
        <p:spPr bwMode="auto">
          <a:xfrm>
            <a:off x="2085975" y="914400"/>
            <a:ext cx="4572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3" name="Oval 8"/>
          <p:cNvSpPr>
            <a:spLocks noChangeArrowheads="1"/>
          </p:cNvSpPr>
          <p:nvPr/>
        </p:nvSpPr>
        <p:spPr bwMode="auto">
          <a:xfrm>
            <a:off x="1738282" y="242411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34" name="Oval 9"/>
          <p:cNvSpPr>
            <a:spLocks noChangeArrowheads="1"/>
          </p:cNvSpPr>
          <p:nvPr/>
        </p:nvSpPr>
        <p:spPr bwMode="auto">
          <a:xfrm>
            <a:off x="976282" y="318611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35" name="Line 10"/>
          <p:cNvSpPr>
            <a:spLocks noChangeShapeType="1"/>
          </p:cNvSpPr>
          <p:nvPr/>
        </p:nvSpPr>
        <p:spPr bwMode="auto">
          <a:xfrm flipH="1">
            <a:off x="1357282" y="2805114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Line 11"/>
          <p:cNvSpPr>
            <a:spLocks noChangeShapeType="1"/>
          </p:cNvSpPr>
          <p:nvPr/>
        </p:nvSpPr>
        <p:spPr bwMode="auto">
          <a:xfrm>
            <a:off x="2119282" y="2805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Oval 12"/>
          <p:cNvSpPr>
            <a:spLocks noChangeArrowheads="1"/>
          </p:cNvSpPr>
          <p:nvPr/>
        </p:nvSpPr>
        <p:spPr bwMode="auto">
          <a:xfrm>
            <a:off x="2500282" y="318611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57554" y="1989138"/>
            <a:ext cx="1231881" cy="503237"/>
            <a:chOff x="3357554" y="1989138"/>
            <a:chExt cx="1231881" cy="503237"/>
          </a:xfrm>
        </p:grpSpPr>
        <p:sp>
          <p:nvSpPr>
            <p:cNvPr id="43014" name="Line 41"/>
            <p:cNvSpPr>
              <a:spLocks noChangeShapeType="1"/>
            </p:cNvSpPr>
            <p:nvPr/>
          </p:nvSpPr>
          <p:spPr bwMode="auto">
            <a:xfrm>
              <a:off x="3357554" y="2492375"/>
              <a:ext cx="10795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15" name="Text Box 42"/>
            <p:cNvSpPr txBox="1">
              <a:spLocks noChangeArrowheads="1"/>
            </p:cNvSpPr>
            <p:nvPr/>
          </p:nvSpPr>
          <p:spPr bwMode="auto">
            <a:xfrm>
              <a:off x="3509935" y="1989138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 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28596" y="231796"/>
            <a:ext cx="360045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57752" y="1312846"/>
            <a:ext cx="3470306" cy="2743200"/>
            <a:chOff x="4857752" y="1312846"/>
            <a:chExt cx="3470306" cy="2743200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5619752" y="1312846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4857752" y="2074846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H="1">
              <a:off x="5238752" y="1693846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6000752" y="1693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6381752" y="2074846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5619752" y="2836846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6000752" y="2455846"/>
              <a:ext cx="4572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6762752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143752" y="2836846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7870858" y="3598846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7524752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6283327" y="1501759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02465" y="2359009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8285190" y="3357562"/>
            <a:ext cx="2873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7578727" y="2725721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6859590" y="2000234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994402" y="1142984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3571868" y="378619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调整完毕</a:t>
            </a:r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690926" y="1312846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928926" y="2074846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 flipH="1">
            <a:off x="3309926" y="1693846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071926" y="1693846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3690926" y="2836846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4071926" y="2455846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4452926" y="2074846"/>
            <a:ext cx="1946306" cy="1981200"/>
            <a:chOff x="4452926" y="2074846"/>
            <a:chExt cx="1946306" cy="1981200"/>
          </a:xfrm>
        </p:grpSpPr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452926" y="2074846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4833926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5214926" y="2836846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5942032" y="3598846"/>
              <a:ext cx="457200" cy="4572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5595926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4079872" y="890570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6 -7.40741E-7 C 0.0224 -0.06319 0.025 -0.13634 0.02327 -0.17338 C 0.02153 -0.21042 0.01111 -0.2125 0.00799 -0.2229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741 C -0.00018 -0.00602 -0.00139 0.00139 0.00972 -0.01481 C 0.02083 -0.03102 0.0552 -0.08565 0.06718 -0.1044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  <p:bldP spid="64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rot="16200000" flipH="1">
            <a:off x="2863090" y="3217478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938338" y="27384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</a:p>
        </p:txBody>
      </p:sp>
      <p:sp>
        <p:nvSpPr>
          <p:cNvPr id="8" name="矩形 7"/>
          <p:cNvSpPr/>
          <p:nvPr/>
        </p:nvSpPr>
        <p:spPr>
          <a:xfrm>
            <a:off x="1276372" y="2786058"/>
            <a:ext cx="357190" cy="136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87458" y="2832096"/>
            <a:ext cx="108000" cy="1314094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3264099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5000" y="178592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90818" y="107154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9512" y="1928802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0598" y="1974840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95530" y="2406843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>
            <a:stCxn id="14" idx="3"/>
            <a:endCxn id="8" idx="0"/>
          </p:cNvCxnSpPr>
          <p:nvPr/>
        </p:nvCxnSpPr>
        <p:spPr>
          <a:xfrm rot="5400000">
            <a:off x="1365670" y="2363032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5"/>
          </p:cNvCxnSpPr>
          <p:nvPr/>
        </p:nvCxnSpPr>
        <p:spPr>
          <a:xfrm rot="16200000" flipH="1">
            <a:off x="2174950" y="2291594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>
            <a:off x="3026603" y="1500174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4" idx="7"/>
          </p:cNvCxnSpPr>
          <p:nvPr/>
        </p:nvCxnSpPr>
        <p:spPr>
          <a:xfrm rot="5400000">
            <a:off x="2169791" y="1510494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5066" y="10001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9248" y="169246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631412" y="44878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57686" y="2143116"/>
            <a:ext cx="642942" cy="1428760"/>
            <a:chOff x="3857620" y="1000108"/>
            <a:chExt cx="642942" cy="1428760"/>
          </a:xfrm>
        </p:grpSpPr>
        <p:sp>
          <p:nvSpPr>
            <p:cNvPr id="46" name="右箭头 45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000232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8728" y="419279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678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3025764" y="376079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3174" y="419279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28860" y="271462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/>
          <p:cNvCxnSpPr>
            <a:stCxn id="56" idx="3"/>
            <a:endCxn id="51" idx="0"/>
          </p:cNvCxnSpPr>
          <p:nvPr/>
        </p:nvCxnSpPr>
        <p:spPr>
          <a:xfrm rot="5400000">
            <a:off x="2089530" y="3291726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大括号 60"/>
          <p:cNvSpPr/>
          <p:nvPr/>
        </p:nvSpPr>
        <p:spPr>
          <a:xfrm>
            <a:off x="1824018" y="378338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5214942" y="714356"/>
            <a:ext cx="3205230" cy="3786214"/>
            <a:chOff x="5214942" y="714356"/>
            <a:chExt cx="3205230" cy="3786214"/>
          </a:xfrm>
        </p:grpSpPr>
        <p:cxnSp>
          <p:nvCxnSpPr>
            <p:cNvPr id="62" name="直接连接符 61"/>
            <p:cNvCxnSpPr/>
            <p:nvPr/>
          </p:nvCxnSpPr>
          <p:spPr>
            <a:xfrm rot="16200000" flipH="1">
              <a:off x="7506560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919842" y="242886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5730928" y="247490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4942" y="290690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348470" y="142873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134288" y="71435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62982" y="1571612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7874068" y="1617650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39000" y="2049653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6009140" y="2005842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5"/>
            </p:cNvCxnSpPr>
            <p:nvPr/>
          </p:nvCxnSpPr>
          <p:spPr>
            <a:xfrm rot="16200000" flipH="1">
              <a:off x="6818420" y="1934404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68" idx="0"/>
            </p:cNvCxnSpPr>
            <p:nvPr/>
          </p:nvCxnSpPr>
          <p:spPr>
            <a:xfrm>
              <a:off x="7670073" y="1142984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7"/>
            </p:cNvCxnSpPr>
            <p:nvPr/>
          </p:nvCxnSpPr>
          <p:spPr>
            <a:xfrm rot="5400000">
              <a:off x="6813261" y="1153304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643702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72198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5814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7669234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8664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072330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>
              <a:stCxn id="82" idx="3"/>
              <a:endCxn id="77" idx="0"/>
            </p:cNvCxnSpPr>
            <p:nvPr/>
          </p:nvCxnSpPr>
          <p:spPr>
            <a:xfrm rot="5400000">
              <a:off x="6733000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左大括号 83"/>
            <p:cNvSpPr/>
            <p:nvPr/>
          </p:nvSpPr>
          <p:spPr>
            <a:xfrm>
              <a:off x="6467488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702440" y="1062221"/>
            <a:ext cx="415928" cy="1320609"/>
            <a:chOff x="6656402" y="1036821"/>
            <a:chExt cx="415928" cy="1320609"/>
          </a:xfrm>
        </p:grpSpPr>
        <p:sp>
          <p:nvSpPr>
            <p:cNvPr id="87" name="TextBox 86"/>
            <p:cNvSpPr txBox="1"/>
            <p:nvPr/>
          </p:nvSpPr>
          <p:spPr>
            <a:xfrm>
              <a:off x="6656402" y="103682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15140" y="204965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062718" y="642918"/>
            <a:ext cx="1143008" cy="2143140"/>
            <a:chOff x="6062718" y="642918"/>
            <a:chExt cx="1143008" cy="2143140"/>
          </a:xfrm>
        </p:grpSpPr>
        <p:sp>
          <p:nvSpPr>
            <p:cNvPr id="75" name="TextBox 74"/>
            <p:cNvSpPr txBox="1"/>
            <p:nvPr/>
          </p:nvSpPr>
          <p:spPr>
            <a:xfrm>
              <a:off x="6848536" y="64291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62718" y="133527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1514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071670" y="269259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4" grpId="1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1470" y="288131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rot="16200000" flipH="1">
            <a:off x="3220280" y="351312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848008" y="136718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76702" y="2224444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3587788" y="2270482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152720" y="2702485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928662" y="2081568"/>
            <a:ext cx="1705032" cy="2360264"/>
            <a:chOff x="2795530" y="1938692"/>
            <a:chExt cx="1705032" cy="2360264"/>
          </a:xfrm>
        </p:grpSpPr>
        <p:sp>
          <p:nvSpPr>
            <p:cNvPr id="63" name="矩形 62"/>
            <p:cNvSpPr/>
            <p:nvPr/>
          </p:nvSpPr>
          <p:spPr>
            <a:xfrm>
              <a:off x="3500430" y="2938824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311516" y="2984862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95530" y="3416865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9058" y="1938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3589728" y="251579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/>
        </p:nvCxnSpPr>
        <p:spPr>
          <a:xfrm rot="16200000" flipH="1">
            <a:off x="2532140" y="258723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68" idx="0"/>
          </p:cNvCxnSpPr>
          <p:nvPr/>
        </p:nvCxnSpPr>
        <p:spPr>
          <a:xfrm>
            <a:off x="3383793" y="1795816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>
            <a:off x="2526981" y="1806136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3134690" y="4010394"/>
            <a:ext cx="794368" cy="1143008"/>
            <a:chOff x="5001558" y="3867518"/>
            <a:chExt cx="794368" cy="1143008"/>
          </a:xfrm>
        </p:grpSpPr>
        <p:sp>
          <p:nvSpPr>
            <p:cNvPr id="79" name="矩形 78"/>
            <p:cNvSpPr/>
            <p:nvPr/>
          </p:nvSpPr>
          <p:spPr>
            <a:xfrm>
              <a:off x="5438736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5249822" y="391355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01558" y="429423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椭圆 81"/>
          <p:cNvSpPr/>
          <p:nvPr/>
        </p:nvSpPr>
        <p:spPr>
          <a:xfrm>
            <a:off x="2786050" y="301026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>
            <a:stCxn id="82" idx="3"/>
          </p:cNvCxnSpPr>
          <p:nvPr/>
        </p:nvCxnSpPr>
        <p:spPr>
          <a:xfrm rot="5400000">
            <a:off x="2446720" y="358736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910554" y="4010394"/>
            <a:ext cx="804058" cy="1490308"/>
            <a:chOff x="3777422" y="3867518"/>
            <a:chExt cx="804058" cy="1490308"/>
          </a:xfrm>
        </p:grpSpPr>
        <p:sp>
          <p:nvSpPr>
            <p:cNvPr id="44" name="椭圆 43"/>
            <p:cNvSpPr/>
            <p:nvPr/>
          </p:nvSpPr>
          <p:spPr>
            <a:xfrm>
              <a:off x="4212000" y="499782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224290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77422" y="434555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左大括号 83"/>
            <p:cNvSpPr/>
            <p:nvPr/>
          </p:nvSpPr>
          <p:spPr>
            <a:xfrm>
              <a:off x="4048076" y="393614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19182" y="428604"/>
            <a:ext cx="2857520" cy="1093595"/>
            <a:chOff x="2786050" y="285728"/>
            <a:chExt cx="2857520" cy="1093595"/>
          </a:xfrm>
        </p:grpSpPr>
        <p:sp>
          <p:nvSpPr>
            <p:cNvPr id="75" name="TextBox 74"/>
            <p:cNvSpPr txBox="1"/>
            <p:nvPr/>
          </p:nvSpPr>
          <p:spPr>
            <a:xfrm>
              <a:off x="4500562" y="28572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86380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90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705000" y="1064051"/>
            <a:ext cx="1252546" cy="436126"/>
            <a:chOff x="3571868" y="921175"/>
            <a:chExt cx="1252546" cy="43612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4357686" y="928670"/>
              <a:ext cx="466728" cy="3567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3550039" y="943004"/>
              <a:ext cx="436126" cy="39246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580824" y="1857364"/>
            <a:ext cx="409930" cy="35719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04934" y="3967467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调整后的结果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00628" y="1571612"/>
            <a:ext cx="371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结点穿过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结点上升</a:t>
            </a:r>
            <a:endParaRPr lang="en-US" altLang="zh-CN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的左孩子，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的右孩子</a:t>
            </a:r>
            <a:endParaRPr lang="en-US" altLang="zh-CN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原来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结点的左子树</a:t>
            </a:r>
            <a:r>
              <a:rPr lang="el-GR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β 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的右子树；原来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结点的右子树</a:t>
            </a:r>
            <a:r>
              <a:rPr lang="el-GR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γ 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的左子树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857752" y="928670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-0.00711 -0.03264 -0.01406 -0.06481 -0.02204 -0.09815 C -0.02986 -0.13125 -0.03593 -0.15833 -0.04687 -0.2 C -0.05781 -0.24166 -0.07882 -0.31759 -0.08732 -0.3486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-1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03866 C -0.0375 -0.05023 -0.08056 -0.09375 -0.09479 -0.108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-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-0.06504 C 0.02622 -0.0743 0.03438 -0.09444 0.01927 -0.125 C 0.00417 -0.15555 -0.04566 -0.22268 -0.06267 -0.248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2592 C -0.00921 -0.01759 -0.01632 -0.00972 -0.03334 -0.04815 C -0.05035 -0.08657 -0.08802 -0.21319 -0.10243 -0.25648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-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0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540501" y="1471613"/>
            <a:ext cx="2135188" cy="2173287"/>
            <a:chOff x="6540501" y="1471613"/>
            <a:chExt cx="2135188" cy="2173287"/>
          </a:xfrm>
        </p:grpSpPr>
        <p:sp>
          <p:nvSpPr>
            <p:cNvPr id="45082" name="Freeform 10"/>
            <p:cNvSpPr/>
            <p:nvPr/>
          </p:nvSpPr>
          <p:spPr bwMode="auto">
            <a:xfrm>
              <a:off x="7821614" y="2271713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Freeform 11"/>
            <p:cNvSpPr/>
            <p:nvPr/>
          </p:nvSpPr>
          <p:spPr bwMode="auto">
            <a:xfrm>
              <a:off x="6910389" y="230028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Oval 12"/>
            <p:cNvSpPr>
              <a:spLocks noChangeArrowheads="1"/>
            </p:cNvSpPr>
            <p:nvPr/>
          </p:nvSpPr>
          <p:spPr bwMode="auto">
            <a:xfrm>
              <a:off x="7312026" y="1838325"/>
              <a:ext cx="571500" cy="5349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5085" name="Oval 14"/>
            <p:cNvSpPr>
              <a:spLocks noChangeArrowheads="1"/>
            </p:cNvSpPr>
            <p:nvPr/>
          </p:nvSpPr>
          <p:spPr bwMode="auto">
            <a:xfrm>
              <a:off x="6540501" y="2741613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086" name="Oval 15"/>
            <p:cNvSpPr>
              <a:spLocks noChangeArrowheads="1"/>
            </p:cNvSpPr>
            <p:nvPr/>
          </p:nvSpPr>
          <p:spPr bwMode="auto">
            <a:xfrm>
              <a:off x="8099426" y="2670175"/>
              <a:ext cx="566738" cy="5349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7380289" y="1471613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5088" name="Text Box 25"/>
            <p:cNvSpPr txBox="1">
              <a:spLocks noChangeArrowheads="1"/>
            </p:cNvSpPr>
            <p:nvPr/>
          </p:nvSpPr>
          <p:spPr bwMode="auto">
            <a:xfrm>
              <a:off x="6659564" y="327183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8243889" y="327818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5060" name="Freeform 30"/>
          <p:cNvSpPr/>
          <p:nvPr/>
        </p:nvSpPr>
        <p:spPr bwMode="auto">
          <a:xfrm>
            <a:off x="669925" y="2235200"/>
            <a:ext cx="520700" cy="6048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Oval 31"/>
          <p:cNvSpPr>
            <a:spLocks noChangeArrowheads="1"/>
          </p:cNvSpPr>
          <p:nvPr/>
        </p:nvSpPr>
        <p:spPr bwMode="auto">
          <a:xfrm>
            <a:off x="1071563" y="1773238"/>
            <a:ext cx="571479" cy="5349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5062" name="Oval 32"/>
          <p:cNvSpPr>
            <a:spLocks noChangeArrowheads="1"/>
          </p:cNvSpPr>
          <p:nvPr/>
        </p:nvSpPr>
        <p:spPr bwMode="auto">
          <a:xfrm>
            <a:off x="300038" y="2676525"/>
            <a:ext cx="571500" cy="5365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468688" y="1700213"/>
            <a:ext cx="1416049" cy="2227263"/>
            <a:chOff x="3468688" y="1700213"/>
            <a:chExt cx="1416049" cy="2227263"/>
          </a:xfrm>
        </p:grpSpPr>
        <p:sp>
          <p:nvSpPr>
            <p:cNvPr id="45066" name="Freeform 3"/>
            <p:cNvSpPr/>
            <p:nvPr/>
          </p:nvSpPr>
          <p:spPr bwMode="auto">
            <a:xfrm>
              <a:off x="3843338" y="3006726"/>
              <a:ext cx="557212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Freeform 4"/>
            <p:cNvSpPr/>
            <p:nvPr/>
          </p:nvSpPr>
          <p:spPr bwMode="auto">
            <a:xfrm>
              <a:off x="3838575" y="2162176"/>
              <a:ext cx="520700" cy="6048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Oval 5"/>
            <p:cNvSpPr>
              <a:spLocks noChangeArrowheads="1"/>
            </p:cNvSpPr>
            <p:nvPr/>
          </p:nvSpPr>
          <p:spPr bwMode="auto">
            <a:xfrm>
              <a:off x="4240213" y="1700213"/>
              <a:ext cx="571500" cy="5349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5069" name="Oval 7"/>
            <p:cNvSpPr>
              <a:spLocks noChangeArrowheads="1"/>
            </p:cNvSpPr>
            <p:nvPr/>
          </p:nvSpPr>
          <p:spPr bwMode="auto">
            <a:xfrm>
              <a:off x="3468688" y="2603501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070" name="Oval 8"/>
            <p:cNvSpPr>
              <a:spLocks noChangeArrowheads="1"/>
            </p:cNvSpPr>
            <p:nvPr/>
          </p:nvSpPr>
          <p:spPr bwMode="auto">
            <a:xfrm>
              <a:off x="4318000" y="3392488"/>
              <a:ext cx="566737" cy="53498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5072" name="Text Box 19"/>
          <p:cNvSpPr txBox="1">
            <a:spLocks noChangeArrowheads="1"/>
          </p:cNvSpPr>
          <p:nvPr/>
        </p:nvSpPr>
        <p:spPr bwMode="auto">
          <a:xfrm>
            <a:off x="4067175" y="2917826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Verdana" panose="020B0604030504040204" pitchFamily="34" charset="0"/>
              </a:rPr>
              <a:t>R</a:t>
            </a:r>
          </a:p>
        </p:txBody>
      </p:sp>
      <p:sp>
        <p:nvSpPr>
          <p:cNvPr id="45073" name="Text Box 20"/>
          <p:cNvSpPr txBox="1">
            <a:spLocks noChangeArrowheads="1"/>
          </p:cNvSpPr>
          <p:nvPr/>
        </p:nvSpPr>
        <p:spPr bwMode="auto">
          <a:xfrm>
            <a:off x="3852863" y="2052638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45074" name="Text Box 21"/>
          <p:cNvSpPr txBox="1">
            <a:spLocks noChangeArrowheads="1"/>
          </p:cNvSpPr>
          <p:nvPr/>
        </p:nvSpPr>
        <p:spPr bwMode="auto">
          <a:xfrm>
            <a:off x="4860925" y="3427413"/>
            <a:ext cx="287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4860925" y="1700213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3132138" y="2700338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31913" y="2420938"/>
            <a:ext cx="1655762" cy="503238"/>
            <a:chOff x="1331913" y="2420938"/>
            <a:chExt cx="1655762" cy="503238"/>
          </a:xfrm>
        </p:grpSpPr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1763713" y="2420938"/>
              <a:ext cx="9366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5078" name="Line 40"/>
            <p:cNvSpPr>
              <a:spLocks noChangeShapeType="1"/>
            </p:cNvSpPr>
            <p:nvPr/>
          </p:nvSpPr>
          <p:spPr bwMode="auto">
            <a:xfrm>
              <a:off x="1331913" y="2924176"/>
              <a:ext cx="1655762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079" name="Text Box 43"/>
          <p:cNvSpPr txBox="1">
            <a:spLocks noChangeArrowheads="1"/>
          </p:cNvSpPr>
          <p:nvPr/>
        </p:nvSpPr>
        <p:spPr bwMode="auto">
          <a:xfrm>
            <a:off x="3071802" y="4357694"/>
            <a:ext cx="25923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的结果</a:t>
            </a:r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6948488" y="407670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调整完毕</a:t>
            </a:r>
          </a:p>
        </p:txBody>
      </p:sp>
      <p:sp>
        <p:nvSpPr>
          <p:cNvPr id="143406" name="Freeform 46"/>
          <p:cNvSpPr/>
          <p:nvPr/>
        </p:nvSpPr>
        <p:spPr bwMode="auto">
          <a:xfrm>
            <a:off x="3492500" y="1638300"/>
            <a:ext cx="1092200" cy="1765300"/>
          </a:xfrm>
          <a:custGeom>
            <a:avLst/>
            <a:gdLst>
              <a:gd name="T0" fmla="*/ 688 w 688"/>
              <a:gd name="T1" fmla="*/ 1112 h 1112"/>
              <a:gd name="T2" fmla="*/ 600 w 688"/>
              <a:gd name="T3" fmla="*/ 632 h 1112"/>
              <a:gd name="T4" fmla="*/ 160 w 688"/>
              <a:gd name="T5" fmla="*/ 376 h 1112"/>
              <a:gd name="T6" fmla="*/ 0 w 688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112"/>
              <a:gd name="T14" fmla="*/ 688 w 688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112">
                <a:moveTo>
                  <a:pt x="688" y="1112"/>
                </a:moveTo>
                <a:cubicBezTo>
                  <a:pt x="673" y="1033"/>
                  <a:pt x="688" y="755"/>
                  <a:pt x="600" y="632"/>
                </a:cubicBezTo>
                <a:cubicBezTo>
                  <a:pt x="498" y="514"/>
                  <a:pt x="260" y="481"/>
                  <a:pt x="160" y="376"/>
                </a:cubicBezTo>
                <a:cubicBezTo>
                  <a:pt x="60" y="271"/>
                  <a:pt x="33" y="78"/>
                  <a:pt x="0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42910" y="357166"/>
            <a:ext cx="360045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5429256" y="2714620"/>
            <a:ext cx="642942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  <p:bldP spid="45073" grpId="0"/>
      <p:bldP spid="45074" grpId="0"/>
      <p:bldP spid="45075" grpId="0"/>
      <p:bldP spid="45076" grpId="0"/>
      <p:bldP spid="45079" grpId="0"/>
      <p:bldP spid="143405" grpId="0"/>
      <p:bldP spid="143406" grpId="0" bldLvl="0" animBg="1"/>
      <p:bldP spid="36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938338" y="27098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43372" y="1643050"/>
            <a:ext cx="642942" cy="1428760"/>
            <a:chOff x="3857620" y="1000108"/>
            <a:chExt cx="642942" cy="1428760"/>
          </a:xfrm>
        </p:grpSpPr>
        <p:sp>
          <p:nvSpPr>
            <p:cNvPr id="23" name="右箭头 22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42844" y="785794"/>
            <a:ext cx="3748114" cy="3786214"/>
            <a:chOff x="142844" y="785794"/>
            <a:chExt cx="3748114" cy="3786214"/>
          </a:xfrm>
        </p:grpSpPr>
        <p:cxnSp>
          <p:nvCxnSpPr>
            <p:cNvPr id="7" name="直接连接符 6"/>
            <p:cNvCxnSpPr/>
            <p:nvPr/>
          </p:nvCxnSpPr>
          <p:spPr>
            <a:xfrm rot="16200000" flipH="1">
              <a:off x="2291586" y="293172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47744" y="1726746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658830" y="1772784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44" y="220478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43174" y="157161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33562" y="85723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33768" y="2497496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3344854" y="2543534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9786" y="297553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 rot="10800000" flipV="1">
              <a:off x="1026340" y="1273602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</p:cNvCxnSpPr>
            <p:nvPr/>
          </p:nvCxnSpPr>
          <p:spPr>
            <a:xfrm rot="5400000">
              <a:off x="2303096" y="2037990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3" idx="0"/>
            </p:cNvCxnSpPr>
            <p:nvPr/>
          </p:nvCxnSpPr>
          <p:spPr>
            <a:xfrm>
              <a:off x="3140859" y="2068868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1" idx="1"/>
            </p:cNvCxnSpPr>
            <p:nvPr/>
          </p:nvCxnSpPr>
          <p:spPr>
            <a:xfrm>
              <a:off x="2205066" y="1269984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47810" y="78579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147814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28728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7224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3174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2454260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1670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857356" y="242886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5" idx="0"/>
            </p:cNvCxnSpPr>
            <p:nvPr/>
          </p:nvCxnSpPr>
          <p:spPr>
            <a:xfrm rot="5400000">
              <a:off x="1518026" y="300597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号 31"/>
            <p:cNvSpPr/>
            <p:nvPr/>
          </p:nvSpPr>
          <p:spPr>
            <a:xfrm>
              <a:off x="1252514" y="349762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143504" y="785794"/>
            <a:ext cx="3748114" cy="3714776"/>
            <a:chOff x="5143504" y="785794"/>
            <a:chExt cx="3748114" cy="3714776"/>
          </a:xfrm>
        </p:grpSpPr>
        <p:cxnSp>
          <p:nvCxnSpPr>
            <p:cNvPr id="72" name="直接连接符 71"/>
            <p:cNvCxnSpPr/>
            <p:nvPr/>
          </p:nvCxnSpPr>
          <p:spPr>
            <a:xfrm rot="16200000" flipH="1">
              <a:off x="7292246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848404" y="165530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左大括号 73"/>
            <p:cNvSpPr/>
            <p:nvPr/>
          </p:nvSpPr>
          <p:spPr>
            <a:xfrm>
              <a:off x="5659490" y="170134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43504" y="213334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43834" y="150017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634222" y="78579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34428" y="2426058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左大括号 78"/>
            <p:cNvSpPr/>
            <p:nvPr/>
          </p:nvSpPr>
          <p:spPr>
            <a:xfrm>
              <a:off x="8345514" y="2472096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10446" y="290409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/>
            <p:cNvCxnSpPr>
              <a:endCxn id="73" idx="0"/>
            </p:cNvCxnSpPr>
            <p:nvPr/>
          </p:nvCxnSpPr>
          <p:spPr>
            <a:xfrm rot="10800000" flipV="1">
              <a:off x="6027000" y="1202164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6" idx="3"/>
            </p:cNvCxnSpPr>
            <p:nvPr/>
          </p:nvCxnSpPr>
          <p:spPr>
            <a:xfrm rot="5400000">
              <a:off x="7303756" y="1966552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>
            <a:xfrm>
              <a:off x="8141519" y="199743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6" idx="1"/>
            </p:cNvCxnSpPr>
            <p:nvPr/>
          </p:nvCxnSpPr>
          <p:spPr>
            <a:xfrm>
              <a:off x="7205726" y="1198546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42938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5788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643834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左大括号 89"/>
            <p:cNvSpPr/>
            <p:nvPr/>
          </p:nvSpPr>
          <p:spPr>
            <a:xfrm>
              <a:off x="7454920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72330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858016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连接符 92"/>
            <p:cNvCxnSpPr>
              <a:stCxn id="92" idx="3"/>
              <a:endCxn id="87" idx="0"/>
            </p:cNvCxnSpPr>
            <p:nvPr/>
          </p:nvCxnSpPr>
          <p:spPr>
            <a:xfrm rot="5400000">
              <a:off x="6518686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左大括号 93"/>
            <p:cNvSpPr/>
            <p:nvPr/>
          </p:nvSpPr>
          <p:spPr>
            <a:xfrm>
              <a:off x="6253174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86512" y="620893"/>
            <a:ext cx="2286016" cy="1901438"/>
            <a:chOff x="6286512" y="620893"/>
            <a:chExt cx="2286016" cy="1901438"/>
          </a:xfrm>
        </p:grpSpPr>
        <p:sp>
          <p:nvSpPr>
            <p:cNvPr id="85" name="TextBox 84"/>
            <p:cNvSpPr txBox="1"/>
            <p:nvPr/>
          </p:nvSpPr>
          <p:spPr>
            <a:xfrm>
              <a:off x="6643702" y="221455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86512" y="62089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-2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15338" y="150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7643834" y="44624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143768" y="1071546"/>
            <a:ext cx="714380" cy="1143008"/>
            <a:chOff x="7143768" y="1071546"/>
            <a:chExt cx="714380" cy="1143008"/>
          </a:xfrm>
        </p:grpSpPr>
        <p:sp>
          <p:nvSpPr>
            <p:cNvPr id="98" name="TextBox 97"/>
            <p:cNvSpPr txBox="1"/>
            <p:nvPr/>
          </p:nvSpPr>
          <p:spPr>
            <a:xfrm>
              <a:off x="7500958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43768" y="190677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  <p:bldP spid="96" grpId="1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938338" y="27098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44008" y="110085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400" b="1" dirty="0" smtClean="0">
                <a:solidFill>
                  <a:srgbClr val="FF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型调整过程</a:t>
            </a:r>
            <a:endParaRPr lang="zh-CN" altLang="en-US" sz="2400" b="1" dirty="0">
              <a:solidFill>
                <a:srgbClr val="FF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26970" y="281533"/>
            <a:ext cx="3408926" cy="3219475"/>
            <a:chOff x="5143504" y="785794"/>
            <a:chExt cx="3748114" cy="3714776"/>
          </a:xfrm>
        </p:grpSpPr>
        <p:cxnSp>
          <p:nvCxnSpPr>
            <p:cNvPr id="72" name="直接连接符 71"/>
            <p:cNvCxnSpPr/>
            <p:nvPr/>
          </p:nvCxnSpPr>
          <p:spPr>
            <a:xfrm rot="16200000" flipH="1">
              <a:off x="7292246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848404" y="165530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左大括号 73"/>
            <p:cNvSpPr/>
            <p:nvPr/>
          </p:nvSpPr>
          <p:spPr>
            <a:xfrm>
              <a:off x="5659490" y="170134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43504" y="213334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43834" y="150017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634222" y="78579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34428" y="2426058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左大括号 78"/>
            <p:cNvSpPr/>
            <p:nvPr/>
          </p:nvSpPr>
          <p:spPr>
            <a:xfrm>
              <a:off x="8345514" y="2472096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10446" y="290409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/>
            <p:cNvCxnSpPr>
              <a:endCxn id="73" idx="0"/>
            </p:cNvCxnSpPr>
            <p:nvPr/>
          </p:nvCxnSpPr>
          <p:spPr>
            <a:xfrm rot="10800000" flipV="1">
              <a:off x="6027000" y="1202164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6" idx="3"/>
            </p:cNvCxnSpPr>
            <p:nvPr/>
          </p:nvCxnSpPr>
          <p:spPr>
            <a:xfrm rot="5400000">
              <a:off x="7303756" y="1966552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>
            <a:xfrm>
              <a:off x="8141519" y="199743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6" idx="1"/>
            </p:cNvCxnSpPr>
            <p:nvPr/>
          </p:nvCxnSpPr>
          <p:spPr>
            <a:xfrm>
              <a:off x="7205726" y="1198546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42938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5788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643834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左大括号 89"/>
            <p:cNvSpPr/>
            <p:nvPr/>
          </p:nvSpPr>
          <p:spPr>
            <a:xfrm>
              <a:off x="7454920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29328" y="373058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858016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连接符 92"/>
            <p:cNvCxnSpPr>
              <a:stCxn id="92" idx="3"/>
              <a:endCxn id="87" idx="0"/>
            </p:cNvCxnSpPr>
            <p:nvPr/>
          </p:nvCxnSpPr>
          <p:spPr>
            <a:xfrm rot="5400000">
              <a:off x="6518686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左大括号 93"/>
            <p:cNvSpPr/>
            <p:nvPr/>
          </p:nvSpPr>
          <p:spPr>
            <a:xfrm>
              <a:off x="6253174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369978" y="116632"/>
            <a:ext cx="2079142" cy="1634892"/>
            <a:chOff x="6286512" y="620893"/>
            <a:chExt cx="2286016" cy="1886413"/>
          </a:xfrm>
        </p:grpSpPr>
        <p:sp>
          <p:nvSpPr>
            <p:cNvPr id="85" name="TextBox 84"/>
            <p:cNvSpPr txBox="1"/>
            <p:nvPr/>
          </p:nvSpPr>
          <p:spPr>
            <a:xfrm>
              <a:off x="6561050" y="219952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86512" y="62089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-2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15338" y="150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2501031" y="3544471"/>
            <a:ext cx="327422" cy="312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195736" y="567285"/>
            <a:ext cx="681230" cy="968215"/>
            <a:chOff x="7109136" y="1071546"/>
            <a:chExt cx="749012" cy="1117170"/>
          </a:xfrm>
        </p:grpSpPr>
        <p:sp>
          <p:nvSpPr>
            <p:cNvPr id="98" name="TextBox 97"/>
            <p:cNvSpPr txBox="1"/>
            <p:nvPr/>
          </p:nvSpPr>
          <p:spPr>
            <a:xfrm>
              <a:off x="7500958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09136" y="188093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66</a:t>
            </a:fld>
            <a:endParaRPr lang="en-US" altLang="zh-CN" dirty="0"/>
          </a:p>
        </p:txBody>
      </p:sp>
      <p:sp>
        <p:nvSpPr>
          <p:cNvPr id="64" name="TextBox 38"/>
          <p:cNvSpPr txBox="1"/>
          <p:nvPr/>
        </p:nvSpPr>
        <p:spPr>
          <a:xfrm>
            <a:off x="4153730" y="529185"/>
            <a:ext cx="48107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结点上升作为根结点</a:t>
            </a:r>
            <a:endParaRPr lang="en-US" altLang="zh-CN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结点作为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结点的左孩子</a:t>
            </a:r>
            <a:endParaRPr lang="en-US" altLang="zh-CN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结点作为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结点的右孩子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原来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结点的左子树</a:t>
            </a:r>
            <a:r>
              <a:rPr lang="el-GR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β 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的右子树；原来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结点的右子树</a:t>
            </a:r>
            <a:r>
              <a:rPr lang="el-GR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γ 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的左子树</a:t>
            </a:r>
          </a:p>
        </p:txBody>
      </p:sp>
      <p:sp>
        <p:nvSpPr>
          <p:cNvPr id="65" name="椭圆 64"/>
          <p:cNvSpPr/>
          <p:nvPr/>
        </p:nvSpPr>
        <p:spPr>
          <a:xfrm>
            <a:off x="6184676" y="3080184"/>
            <a:ext cx="519785" cy="4953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221997" y="3896709"/>
            <a:ext cx="519785" cy="4953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176458" y="3936609"/>
            <a:ext cx="519785" cy="4953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16694" y="4998345"/>
            <a:ext cx="324866" cy="117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4744876" y="5038245"/>
            <a:ext cx="98226" cy="1138882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4"/>
          <p:cNvSpPr txBox="1"/>
          <p:nvPr/>
        </p:nvSpPr>
        <p:spPr>
          <a:xfrm>
            <a:off x="4242335" y="5454366"/>
            <a:ext cx="446190" cy="2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788975" y="4998345"/>
            <a:ext cx="324866" cy="99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87"/>
          <p:cNvSpPr txBox="1"/>
          <p:nvPr/>
        </p:nvSpPr>
        <p:spPr>
          <a:xfrm>
            <a:off x="5482981" y="5301208"/>
            <a:ext cx="324866" cy="2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" name="左大括号 104"/>
          <p:cNvSpPr/>
          <p:nvPr/>
        </p:nvSpPr>
        <p:spPr>
          <a:xfrm>
            <a:off x="5628708" y="5013176"/>
            <a:ext cx="98226" cy="928695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667577" y="5015849"/>
            <a:ext cx="324866" cy="99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左大括号 106"/>
          <p:cNvSpPr/>
          <p:nvPr/>
        </p:nvSpPr>
        <p:spPr>
          <a:xfrm>
            <a:off x="6495759" y="5055749"/>
            <a:ext cx="98226" cy="928695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90"/>
          <p:cNvSpPr txBox="1"/>
          <p:nvPr/>
        </p:nvSpPr>
        <p:spPr>
          <a:xfrm>
            <a:off x="6302503" y="5360279"/>
            <a:ext cx="324866" cy="2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703518" y="5048435"/>
            <a:ext cx="324866" cy="111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左大括号 109"/>
          <p:cNvSpPr/>
          <p:nvPr/>
        </p:nvSpPr>
        <p:spPr>
          <a:xfrm>
            <a:off x="7531700" y="5088335"/>
            <a:ext cx="115467" cy="1076969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79"/>
          <p:cNvSpPr txBox="1"/>
          <p:nvPr/>
        </p:nvSpPr>
        <p:spPr>
          <a:xfrm>
            <a:off x="7136004" y="5375899"/>
            <a:ext cx="446190" cy="2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667577" y="6006457"/>
            <a:ext cx="327422" cy="312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>
            <a:stCxn id="65" idx="3"/>
          </p:cNvCxnSpPr>
          <p:nvPr/>
        </p:nvCxnSpPr>
        <p:spPr>
          <a:xfrm flipH="1">
            <a:off x="5667290" y="3502952"/>
            <a:ext cx="593507" cy="50211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endCxn id="67" idx="1"/>
          </p:cNvCxnSpPr>
          <p:nvPr/>
        </p:nvCxnSpPr>
        <p:spPr>
          <a:xfrm>
            <a:off x="6660232" y="3501008"/>
            <a:ext cx="592347" cy="50813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endCxn id="68" idx="0"/>
          </p:cNvCxnSpPr>
          <p:nvPr/>
        </p:nvCxnSpPr>
        <p:spPr>
          <a:xfrm flipH="1">
            <a:off x="5079127" y="4330665"/>
            <a:ext cx="294633" cy="66768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03" idx="0"/>
          </p:cNvCxnSpPr>
          <p:nvPr/>
        </p:nvCxnSpPr>
        <p:spPr>
          <a:xfrm>
            <a:off x="5508104" y="4361023"/>
            <a:ext cx="443304" cy="63732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6982753" y="4389830"/>
            <a:ext cx="329935" cy="620741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7548517" y="4441463"/>
            <a:ext cx="341818" cy="6160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4"/>
          <p:cNvSpPr txBox="1"/>
          <p:nvPr/>
        </p:nvSpPr>
        <p:spPr>
          <a:xfrm>
            <a:off x="4957267" y="3917521"/>
            <a:ext cx="324866" cy="2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TextBox 58"/>
          <p:cNvSpPr txBox="1"/>
          <p:nvPr/>
        </p:nvSpPr>
        <p:spPr>
          <a:xfrm>
            <a:off x="7805191" y="39137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" name="TextBox 94"/>
          <p:cNvSpPr txBox="1"/>
          <p:nvPr/>
        </p:nvSpPr>
        <p:spPr>
          <a:xfrm>
            <a:off x="5977637" y="2983169"/>
            <a:ext cx="324866" cy="2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6813546" y="4149738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7029446" y="3357575"/>
            <a:ext cx="287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1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7893046" y="2206638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1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6740521" y="1054113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213346" y="1368438"/>
            <a:ext cx="3236926" cy="3906834"/>
            <a:chOff x="5213346" y="1368438"/>
            <a:chExt cx="3236926" cy="3906834"/>
          </a:xfrm>
        </p:grpSpPr>
        <p:sp>
          <p:nvSpPr>
            <p:cNvPr id="47106" name="Freeform 2"/>
            <p:cNvSpPr/>
            <p:nvPr/>
          </p:nvSpPr>
          <p:spPr bwMode="auto">
            <a:xfrm>
              <a:off x="6783383" y="1801825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" name="Freeform 3"/>
            <p:cNvSpPr/>
            <p:nvPr/>
          </p:nvSpPr>
          <p:spPr bwMode="auto">
            <a:xfrm>
              <a:off x="5645146" y="1728800"/>
              <a:ext cx="649287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6273796" y="1368438"/>
              <a:ext cx="571500" cy="5349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5213346" y="2089163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7258046" y="2187588"/>
              <a:ext cx="566737" cy="5349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7111" name="Freeform 7"/>
            <p:cNvSpPr/>
            <p:nvPr/>
          </p:nvSpPr>
          <p:spPr bwMode="auto">
            <a:xfrm>
              <a:off x="6853233" y="265113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6483346" y="3092463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113" name="Freeform 9"/>
            <p:cNvSpPr/>
            <p:nvPr/>
          </p:nvSpPr>
          <p:spPr bwMode="auto">
            <a:xfrm flipH="1">
              <a:off x="7697783" y="2665425"/>
              <a:ext cx="266700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7824783" y="3097225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7115" name="Freeform 12"/>
            <p:cNvSpPr/>
            <p:nvPr/>
          </p:nvSpPr>
          <p:spPr bwMode="auto">
            <a:xfrm>
              <a:off x="6596058" y="3654438"/>
              <a:ext cx="146050" cy="423862"/>
            </a:xfrm>
            <a:custGeom>
              <a:avLst/>
              <a:gdLst>
                <a:gd name="T0" fmla="*/ 92 w 92"/>
                <a:gd name="T1" fmla="*/ 0 h 267"/>
                <a:gd name="T2" fmla="*/ 0 w 92"/>
                <a:gd name="T3" fmla="*/ 267 h 267"/>
                <a:gd name="T4" fmla="*/ 0 60000 65536"/>
                <a:gd name="T5" fmla="*/ 0 60000 65536"/>
                <a:gd name="T6" fmla="*/ 0 w 92"/>
                <a:gd name="T7" fmla="*/ 0 h 267"/>
                <a:gd name="T8" fmla="*/ 92 w 92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" h="267">
                  <a:moveTo>
                    <a:pt x="92" y="0"/>
                  </a:moveTo>
                  <a:lnTo>
                    <a:pt x="0" y="267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Oval 13"/>
            <p:cNvSpPr>
              <a:spLocks noChangeArrowheads="1"/>
            </p:cNvSpPr>
            <p:nvPr/>
          </p:nvSpPr>
          <p:spPr bwMode="auto">
            <a:xfrm>
              <a:off x="6237283" y="4078300"/>
              <a:ext cx="571500" cy="5365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7129" name="Text Box 44"/>
            <p:cNvSpPr txBox="1">
              <a:spLocks noChangeArrowheads="1"/>
            </p:cNvSpPr>
            <p:nvPr/>
          </p:nvSpPr>
          <p:spPr bwMode="auto">
            <a:xfrm>
              <a:off x="5929322" y="4786322"/>
              <a:ext cx="2520950" cy="4889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插入关键字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的结果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28992" y="2190763"/>
            <a:ext cx="1079500" cy="576262"/>
            <a:chOff x="3428992" y="2190763"/>
            <a:chExt cx="1079500" cy="576262"/>
          </a:xfrm>
        </p:grpSpPr>
        <p:sp>
          <p:nvSpPr>
            <p:cNvPr id="47130" name="Line 46"/>
            <p:cNvSpPr>
              <a:spLocks noChangeShapeType="1"/>
            </p:cNvSpPr>
            <p:nvPr/>
          </p:nvSpPr>
          <p:spPr bwMode="auto">
            <a:xfrm>
              <a:off x="3428992" y="2767025"/>
              <a:ext cx="107950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1" name="Text Box 47"/>
            <p:cNvSpPr txBox="1">
              <a:spLocks noChangeArrowheads="1"/>
            </p:cNvSpPr>
            <p:nvPr/>
          </p:nvSpPr>
          <p:spPr bwMode="auto">
            <a:xfrm>
              <a:off x="3428992" y="2190763"/>
              <a:ext cx="863600" cy="4889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360045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Freeform 2"/>
          <p:cNvSpPr/>
          <p:nvPr/>
        </p:nvSpPr>
        <p:spPr bwMode="auto">
          <a:xfrm>
            <a:off x="1855757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3"/>
          <p:cNvSpPr/>
          <p:nvPr/>
        </p:nvSpPr>
        <p:spPr bwMode="auto">
          <a:xfrm>
            <a:off x="717520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1346170" y="1457309"/>
            <a:ext cx="571500" cy="5349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285720" y="2178034"/>
            <a:ext cx="571500" cy="5365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2330420" y="2276459"/>
            <a:ext cx="566737" cy="5349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3" name="Freeform 7"/>
          <p:cNvSpPr/>
          <p:nvPr/>
        </p:nvSpPr>
        <p:spPr bwMode="auto">
          <a:xfrm>
            <a:off x="1925607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55720" y="3181334"/>
            <a:ext cx="571500" cy="5365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5" name="Freeform 9"/>
          <p:cNvSpPr/>
          <p:nvPr/>
        </p:nvSpPr>
        <p:spPr bwMode="auto">
          <a:xfrm flipH="1">
            <a:off x="2770157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2897157" y="3186096"/>
            <a:ext cx="571500" cy="5365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71" name="Oval 4"/>
          <p:cNvSpPr>
            <a:spLocks noChangeArrowheads="1"/>
          </p:cNvSpPr>
          <p:nvPr/>
        </p:nvSpPr>
        <p:spPr bwMode="auto">
          <a:xfrm>
            <a:off x="6269061" y="1369998"/>
            <a:ext cx="571500" cy="5349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7253311" y="2201848"/>
            <a:ext cx="566737" cy="5349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491311" y="3094023"/>
            <a:ext cx="571500" cy="5365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7069157" y="1643050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6926282" y="2506650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t>67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2" grpId="0"/>
      <p:bldP spid="47124" grpId="0"/>
      <p:bldP spid="47126" grpId="0"/>
      <p:bldP spid="71" grpId="0" bldLvl="0" animBg="1"/>
      <p:bldP spid="71" grpId="1" bldLvl="0" animBg="1"/>
      <p:bldP spid="72" grpId="0" bldLvl="0" animBg="1"/>
      <p:bldP spid="72" grpId="1" bldLvl="0" animBg="1"/>
      <p:bldP spid="73" grpId="0" bldLvl="0" animBg="1"/>
      <p:bldP spid="73" grpId="1" bldLvl="0" animBg="1"/>
      <p:bldP spid="74" grpId="0"/>
      <p:bldP spid="7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/>
          <p:cNvSpPr/>
          <p:nvPr/>
        </p:nvSpPr>
        <p:spPr bwMode="auto">
          <a:xfrm>
            <a:off x="2100258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7" name="Freeform 3"/>
          <p:cNvSpPr/>
          <p:nvPr/>
        </p:nvSpPr>
        <p:spPr bwMode="auto">
          <a:xfrm>
            <a:off x="962021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590671" y="1457309"/>
            <a:ext cx="571500" cy="5349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30221" y="2178034"/>
            <a:ext cx="571500" cy="5365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574921" y="2276459"/>
            <a:ext cx="566737" cy="5349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7111" name="Freeform 7"/>
          <p:cNvSpPr/>
          <p:nvPr/>
        </p:nvSpPr>
        <p:spPr bwMode="auto">
          <a:xfrm>
            <a:off x="2170108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800221" y="3181334"/>
            <a:ext cx="571500" cy="5365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7113" name="Freeform 9"/>
          <p:cNvSpPr/>
          <p:nvPr/>
        </p:nvSpPr>
        <p:spPr bwMode="auto">
          <a:xfrm flipH="1">
            <a:off x="3014658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141658" y="3186096"/>
            <a:ext cx="571500" cy="5365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7115" name="Freeform 12"/>
          <p:cNvSpPr/>
          <p:nvPr/>
        </p:nvSpPr>
        <p:spPr bwMode="auto">
          <a:xfrm>
            <a:off x="1912933" y="3743309"/>
            <a:ext cx="146050" cy="423862"/>
          </a:xfrm>
          <a:custGeom>
            <a:avLst/>
            <a:gdLst>
              <a:gd name="T0" fmla="*/ 92 w 92"/>
              <a:gd name="T1" fmla="*/ 0 h 267"/>
              <a:gd name="T2" fmla="*/ 0 w 92"/>
              <a:gd name="T3" fmla="*/ 267 h 267"/>
              <a:gd name="T4" fmla="*/ 0 60000 65536"/>
              <a:gd name="T5" fmla="*/ 0 60000 65536"/>
              <a:gd name="T6" fmla="*/ 0 w 92"/>
              <a:gd name="T7" fmla="*/ 0 h 267"/>
              <a:gd name="T8" fmla="*/ 92 w 92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" h="267">
                <a:moveTo>
                  <a:pt x="92" y="0"/>
                </a:moveTo>
                <a:lnTo>
                  <a:pt x="0" y="267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554158" y="4167171"/>
            <a:ext cx="571500" cy="536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7119" name="Text Box 29"/>
          <p:cNvSpPr txBox="1">
            <a:spLocks noChangeArrowheads="1"/>
          </p:cNvSpPr>
          <p:nvPr/>
        </p:nvSpPr>
        <p:spPr bwMode="auto">
          <a:xfrm>
            <a:off x="2344733" y="1790684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7120" name="Text Box 30"/>
          <p:cNvSpPr txBox="1">
            <a:spLocks noChangeArrowheads="1"/>
          </p:cNvSpPr>
          <p:nvPr/>
        </p:nvSpPr>
        <p:spPr bwMode="auto">
          <a:xfrm>
            <a:off x="2201858" y="2654284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2130421" y="4238609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2346321" y="3446446"/>
            <a:ext cx="287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1</a:t>
            </a:r>
          </a:p>
        </p:txBody>
      </p:sp>
      <p:sp>
        <p:nvSpPr>
          <p:cNvPr id="47123" name="Text Box 33"/>
          <p:cNvSpPr txBox="1">
            <a:spLocks noChangeArrowheads="1"/>
          </p:cNvSpPr>
          <p:nvPr/>
        </p:nvSpPr>
        <p:spPr bwMode="auto">
          <a:xfrm>
            <a:off x="3713158" y="3230546"/>
            <a:ext cx="287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3209921" y="2295509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1</a:t>
            </a:r>
          </a:p>
        </p:txBody>
      </p:sp>
      <p:sp>
        <p:nvSpPr>
          <p:cNvPr id="47125" name="Text Box 35"/>
          <p:cNvSpPr txBox="1">
            <a:spLocks noChangeArrowheads="1"/>
          </p:cNvSpPr>
          <p:nvPr/>
        </p:nvSpPr>
        <p:spPr bwMode="auto">
          <a:xfrm>
            <a:off x="617533" y="2727309"/>
            <a:ext cx="2873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2057396" y="1142984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-2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000628" y="1571612"/>
            <a:ext cx="3092451" cy="2595563"/>
            <a:chOff x="5000628" y="1571612"/>
            <a:chExt cx="3092451" cy="2595563"/>
          </a:xfrm>
        </p:grpSpPr>
        <p:sp>
          <p:nvSpPr>
            <p:cNvPr id="47134" name="Freeform 15"/>
            <p:cNvSpPr/>
            <p:nvPr/>
          </p:nvSpPr>
          <p:spPr bwMode="auto">
            <a:xfrm>
              <a:off x="5859466" y="2824150"/>
              <a:ext cx="419100" cy="673100"/>
            </a:xfrm>
            <a:custGeom>
              <a:avLst/>
              <a:gdLst>
                <a:gd name="T0" fmla="*/ 0 w 264"/>
                <a:gd name="T1" fmla="*/ 0 h 424"/>
                <a:gd name="T2" fmla="*/ 264 w 264"/>
                <a:gd name="T3" fmla="*/ 424 h 424"/>
                <a:gd name="T4" fmla="*/ 0 60000 65536"/>
                <a:gd name="T5" fmla="*/ 0 60000 65536"/>
                <a:gd name="T6" fmla="*/ 0 w 264"/>
                <a:gd name="T7" fmla="*/ 0 h 424"/>
                <a:gd name="T8" fmla="*/ 264 w 264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424">
                  <a:moveTo>
                    <a:pt x="0" y="0"/>
                  </a:moveTo>
                  <a:lnTo>
                    <a:pt x="264" y="42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Freeform 16"/>
            <p:cNvSpPr/>
            <p:nvPr/>
          </p:nvSpPr>
          <p:spPr bwMode="auto">
            <a:xfrm>
              <a:off x="5359403" y="2849550"/>
              <a:ext cx="266700" cy="609600"/>
            </a:xfrm>
            <a:custGeom>
              <a:avLst/>
              <a:gdLst>
                <a:gd name="T0" fmla="*/ 168 w 168"/>
                <a:gd name="T1" fmla="*/ 0 h 384"/>
                <a:gd name="T2" fmla="*/ 0 w 168"/>
                <a:gd name="T3" fmla="*/ 384 h 384"/>
                <a:gd name="T4" fmla="*/ 0 60000 65536"/>
                <a:gd name="T5" fmla="*/ 0 60000 65536"/>
                <a:gd name="T6" fmla="*/ 0 w 168"/>
                <a:gd name="T7" fmla="*/ 0 h 384"/>
                <a:gd name="T8" fmla="*/ 168 w 16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84">
                  <a:moveTo>
                    <a:pt x="168" y="0"/>
                  </a:moveTo>
                  <a:lnTo>
                    <a:pt x="0" y="38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Oval 17"/>
            <p:cNvSpPr>
              <a:spLocks noChangeArrowheads="1"/>
            </p:cNvSpPr>
            <p:nvPr/>
          </p:nvSpPr>
          <p:spPr bwMode="auto">
            <a:xfrm>
              <a:off x="6003928" y="3473437"/>
              <a:ext cx="571500" cy="5349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7137" name="Oval 18"/>
            <p:cNvSpPr>
              <a:spLocks noChangeArrowheads="1"/>
            </p:cNvSpPr>
            <p:nvPr/>
          </p:nvSpPr>
          <p:spPr bwMode="auto">
            <a:xfrm>
              <a:off x="5000628" y="3473437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38" name="Oval 19"/>
            <p:cNvSpPr>
              <a:spLocks noChangeArrowheads="1"/>
            </p:cNvSpPr>
            <p:nvPr/>
          </p:nvSpPr>
          <p:spPr bwMode="auto">
            <a:xfrm>
              <a:off x="6124578" y="1571612"/>
              <a:ext cx="566738" cy="5349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139" name="Freeform 20"/>
            <p:cNvSpPr/>
            <p:nvPr/>
          </p:nvSpPr>
          <p:spPr bwMode="auto">
            <a:xfrm>
              <a:off x="5834066" y="2036750"/>
              <a:ext cx="363538" cy="488950"/>
            </a:xfrm>
            <a:custGeom>
              <a:avLst/>
              <a:gdLst>
                <a:gd name="T0" fmla="*/ 229 w 229"/>
                <a:gd name="T1" fmla="*/ 0 h 308"/>
                <a:gd name="T2" fmla="*/ 0 w 229"/>
                <a:gd name="T3" fmla="*/ 308 h 308"/>
                <a:gd name="T4" fmla="*/ 0 60000 65536"/>
                <a:gd name="T5" fmla="*/ 0 60000 65536"/>
                <a:gd name="T6" fmla="*/ 0 w 229"/>
                <a:gd name="T7" fmla="*/ 0 h 308"/>
                <a:gd name="T8" fmla="*/ 229 w 229"/>
                <a:gd name="T9" fmla="*/ 308 h 3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" h="308">
                  <a:moveTo>
                    <a:pt x="229" y="0"/>
                  </a:moveTo>
                  <a:lnTo>
                    <a:pt x="0" y="308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Oval 21"/>
            <p:cNvSpPr>
              <a:spLocks noChangeArrowheads="1"/>
            </p:cNvSpPr>
            <p:nvPr/>
          </p:nvSpPr>
          <p:spPr bwMode="auto">
            <a:xfrm>
              <a:off x="5464178" y="2362187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141" name="Freeform 22"/>
            <p:cNvSpPr/>
            <p:nvPr/>
          </p:nvSpPr>
          <p:spPr bwMode="auto">
            <a:xfrm>
              <a:off x="6629403" y="2024050"/>
              <a:ext cx="330200" cy="381000"/>
            </a:xfrm>
            <a:custGeom>
              <a:avLst/>
              <a:gdLst>
                <a:gd name="T0" fmla="*/ 0 w 208"/>
                <a:gd name="T1" fmla="*/ 0 h 240"/>
                <a:gd name="T2" fmla="*/ 208 w 208"/>
                <a:gd name="T3" fmla="*/ 240 h 240"/>
                <a:gd name="T4" fmla="*/ 0 60000 65536"/>
                <a:gd name="T5" fmla="*/ 0 60000 65536"/>
                <a:gd name="T6" fmla="*/ 0 w 208"/>
                <a:gd name="T7" fmla="*/ 0 h 240"/>
                <a:gd name="T8" fmla="*/ 208 w 208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40">
                  <a:moveTo>
                    <a:pt x="0" y="0"/>
                  </a:moveTo>
                  <a:lnTo>
                    <a:pt x="208" y="240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Oval 23"/>
            <p:cNvSpPr>
              <a:spLocks noChangeArrowheads="1"/>
            </p:cNvSpPr>
            <p:nvPr/>
          </p:nvSpPr>
          <p:spPr bwMode="auto">
            <a:xfrm>
              <a:off x="6805616" y="2366950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7143" name="Freeform 24"/>
            <p:cNvSpPr/>
            <p:nvPr/>
          </p:nvSpPr>
          <p:spPr bwMode="auto">
            <a:xfrm>
              <a:off x="7183441" y="2870187"/>
              <a:ext cx="373063" cy="639763"/>
            </a:xfrm>
            <a:custGeom>
              <a:avLst/>
              <a:gdLst>
                <a:gd name="T0" fmla="*/ 0 w 235"/>
                <a:gd name="T1" fmla="*/ 0 h 403"/>
                <a:gd name="T2" fmla="*/ 235 w 235"/>
                <a:gd name="T3" fmla="*/ 403 h 403"/>
                <a:gd name="T4" fmla="*/ 0 60000 65536"/>
                <a:gd name="T5" fmla="*/ 0 60000 65536"/>
                <a:gd name="T6" fmla="*/ 0 w 235"/>
                <a:gd name="T7" fmla="*/ 0 h 403"/>
                <a:gd name="T8" fmla="*/ 235 w 235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03">
                  <a:moveTo>
                    <a:pt x="0" y="0"/>
                  </a:moveTo>
                  <a:lnTo>
                    <a:pt x="235" y="40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Oval 25"/>
            <p:cNvSpPr>
              <a:spLocks noChangeArrowheads="1"/>
            </p:cNvSpPr>
            <p:nvPr/>
          </p:nvSpPr>
          <p:spPr bwMode="auto">
            <a:xfrm>
              <a:off x="7304091" y="3486137"/>
              <a:ext cx="571500" cy="5365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7145" name="Text Box 37"/>
            <p:cNvSpPr txBox="1">
              <a:spLocks noChangeArrowheads="1"/>
            </p:cNvSpPr>
            <p:nvPr/>
          </p:nvSpPr>
          <p:spPr bwMode="auto">
            <a:xfrm>
              <a:off x="5427666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6" name="Text Box 38"/>
            <p:cNvSpPr txBox="1">
              <a:spLocks noChangeArrowheads="1"/>
            </p:cNvSpPr>
            <p:nvPr/>
          </p:nvSpPr>
          <p:spPr bwMode="auto">
            <a:xfrm>
              <a:off x="6508753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7" name="Text Box 39"/>
            <p:cNvSpPr txBox="1">
              <a:spLocks noChangeArrowheads="1"/>
            </p:cNvSpPr>
            <p:nvPr/>
          </p:nvSpPr>
          <p:spPr bwMode="auto">
            <a:xfrm>
              <a:off x="7805741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8" name="Text Box 40"/>
            <p:cNvSpPr txBox="1">
              <a:spLocks noChangeArrowheads="1"/>
            </p:cNvSpPr>
            <p:nvPr/>
          </p:nvSpPr>
          <p:spPr bwMode="auto">
            <a:xfrm>
              <a:off x="6651628" y="1574787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9" name="Text Box 41"/>
            <p:cNvSpPr txBox="1">
              <a:spLocks noChangeArrowheads="1"/>
            </p:cNvSpPr>
            <p:nvPr/>
          </p:nvSpPr>
          <p:spPr bwMode="auto">
            <a:xfrm>
              <a:off x="5427666" y="20716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50" name="Text Box 42"/>
            <p:cNvSpPr txBox="1">
              <a:spLocks noChangeArrowheads="1"/>
            </p:cNvSpPr>
            <p:nvPr/>
          </p:nvSpPr>
          <p:spPr bwMode="auto">
            <a:xfrm>
              <a:off x="7445378" y="2287575"/>
              <a:ext cx="5032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4429124" y="4714884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调整完毕</a:t>
            </a:r>
          </a:p>
        </p:txBody>
      </p:sp>
      <p:sp>
        <p:nvSpPr>
          <p:cNvPr id="145457" name="Freeform 49"/>
          <p:cNvSpPr/>
          <p:nvPr/>
        </p:nvSpPr>
        <p:spPr bwMode="auto">
          <a:xfrm>
            <a:off x="1976433" y="1344596"/>
            <a:ext cx="869950" cy="1830388"/>
          </a:xfrm>
          <a:custGeom>
            <a:avLst/>
            <a:gdLst>
              <a:gd name="T0" fmla="*/ 33 w 548"/>
              <a:gd name="T1" fmla="*/ 1153 h 1153"/>
              <a:gd name="T2" fmla="*/ 52 w 548"/>
              <a:gd name="T3" fmla="*/ 840 h 1153"/>
              <a:gd name="T4" fmla="*/ 348 w 548"/>
              <a:gd name="T5" fmla="*/ 576 h 1153"/>
              <a:gd name="T6" fmla="*/ 468 w 548"/>
              <a:gd name="T7" fmla="*/ 352 h 1153"/>
              <a:gd name="T8" fmla="*/ 548 w 548"/>
              <a:gd name="T9" fmla="*/ 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1153"/>
              <a:gd name="T17" fmla="*/ 548 w 548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1153">
                <a:moveTo>
                  <a:pt x="33" y="1153"/>
                </a:moveTo>
                <a:cubicBezTo>
                  <a:pt x="36" y="1101"/>
                  <a:pt x="0" y="936"/>
                  <a:pt x="52" y="840"/>
                </a:cubicBezTo>
                <a:cubicBezTo>
                  <a:pt x="94" y="737"/>
                  <a:pt x="279" y="657"/>
                  <a:pt x="348" y="576"/>
                </a:cubicBezTo>
                <a:cubicBezTo>
                  <a:pt x="417" y="495"/>
                  <a:pt x="435" y="448"/>
                  <a:pt x="468" y="352"/>
                </a:cubicBezTo>
                <a:cubicBezTo>
                  <a:pt x="533" y="220"/>
                  <a:pt x="531" y="73"/>
                  <a:pt x="548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4071934" y="2500306"/>
            <a:ext cx="857256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929058" y="214311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54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6" grpId="0"/>
      <p:bldP spid="145457" grpId="0" bldLvl="0" animBg="1"/>
      <p:bldP spid="145457" grpId="1" bldLvl="0" animBg="1"/>
      <p:bldP spid="46" grpId="0" bldLvl="0" animBg="1"/>
      <p:bldP spid="4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7"/>
          <p:cNvSpPr txBox="1">
            <a:spLocks noChangeArrowheads="1"/>
          </p:cNvSpPr>
          <p:nvPr/>
        </p:nvSpPr>
        <p:spPr bwMode="auto">
          <a:xfrm>
            <a:off x="214282" y="642918"/>
            <a:ext cx="8458200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b="1"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smtClean="0">
                <a:ea typeface="楷体" panose="02010609060101010101" pitchFamily="49" charset="-122"/>
                <a:cs typeface="Times New Roman" panose="02020603050405020304" pitchFamily="18" charset="0"/>
              </a:rPr>
              <a:t>9-5】</a:t>
            </a:r>
            <a:r>
              <a:rPr lang="en-US" altLang="zh-CN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(16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15)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，给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出构造一棵</a:t>
            </a:r>
            <a:r>
              <a:rPr lang="en-US" altLang="zh-CN" sz="24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树的步骤。</a:t>
            </a:r>
          </a:p>
        </p:txBody>
      </p:sp>
      <p:sp>
        <p:nvSpPr>
          <p:cNvPr id="48131" name="Oval 38"/>
          <p:cNvSpPr>
            <a:spLocks noChangeAspect="1" noChangeArrowheads="1"/>
          </p:cNvSpPr>
          <p:nvPr/>
        </p:nvSpPr>
        <p:spPr bwMode="auto">
          <a:xfrm>
            <a:off x="2628900" y="2779713"/>
            <a:ext cx="468313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8132" name="Line 39"/>
          <p:cNvSpPr>
            <a:spLocks noChangeShapeType="1"/>
          </p:cNvSpPr>
          <p:nvPr/>
        </p:nvSpPr>
        <p:spPr bwMode="auto">
          <a:xfrm>
            <a:off x="1403350" y="3068638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Text Box 40"/>
          <p:cNvSpPr txBox="1">
            <a:spLocks noChangeArrowheads="1"/>
          </p:cNvSpPr>
          <p:nvPr/>
        </p:nvSpPr>
        <p:spPr bwMode="auto">
          <a:xfrm>
            <a:off x="1474788" y="2563813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8134" name="Text Box 41"/>
          <p:cNvSpPr txBox="1">
            <a:spLocks noChangeArrowheads="1"/>
          </p:cNvSpPr>
          <p:nvPr/>
        </p:nvSpPr>
        <p:spPr bwMode="auto">
          <a:xfrm>
            <a:off x="2700338" y="2347913"/>
            <a:ext cx="2159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3492500" y="2276475"/>
            <a:ext cx="2663825" cy="1404938"/>
            <a:chOff x="2200" y="1253"/>
            <a:chExt cx="1678" cy="885"/>
          </a:xfrm>
        </p:grpSpPr>
        <p:sp>
          <p:nvSpPr>
            <p:cNvPr id="48159" name="Line 43"/>
            <p:cNvSpPr>
              <a:spLocks noChangeShapeType="1"/>
            </p:cNvSpPr>
            <p:nvPr/>
          </p:nvSpPr>
          <p:spPr bwMode="auto">
            <a:xfrm>
              <a:off x="2200" y="175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0" name="Text Box 44"/>
            <p:cNvSpPr txBox="1">
              <a:spLocks noChangeArrowheads="1"/>
            </p:cNvSpPr>
            <p:nvPr/>
          </p:nvSpPr>
          <p:spPr bwMode="auto">
            <a:xfrm>
              <a:off x="2245" y="143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61" name="Oval 45"/>
            <p:cNvSpPr>
              <a:spLocks noChangeAspect="1" noChangeArrowheads="1"/>
            </p:cNvSpPr>
            <p:nvPr/>
          </p:nvSpPr>
          <p:spPr bwMode="auto">
            <a:xfrm>
              <a:off x="3382" y="1344"/>
              <a:ext cx="295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8162" name="Oval 46"/>
            <p:cNvSpPr>
              <a:spLocks noChangeAspect="1" noChangeArrowheads="1"/>
            </p:cNvSpPr>
            <p:nvPr/>
          </p:nvSpPr>
          <p:spPr bwMode="auto">
            <a:xfrm>
              <a:off x="3107" y="1843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63" name="Text Box 47"/>
            <p:cNvSpPr txBox="1">
              <a:spLocks noChangeArrowheads="1"/>
            </p:cNvSpPr>
            <p:nvPr/>
          </p:nvSpPr>
          <p:spPr bwMode="auto">
            <a:xfrm>
              <a:off x="3152" y="16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164" name="Text Box 48"/>
            <p:cNvSpPr txBox="1">
              <a:spLocks noChangeArrowheads="1"/>
            </p:cNvSpPr>
            <p:nvPr/>
          </p:nvSpPr>
          <p:spPr bwMode="auto">
            <a:xfrm>
              <a:off x="3742" y="125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65" name="Freeform 49"/>
            <p:cNvSpPr/>
            <p:nvPr/>
          </p:nvSpPr>
          <p:spPr bwMode="auto">
            <a:xfrm>
              <a:off x="3296" y="1608"/>
              <a:ext cx="152" cy="236"/>
            </a:xfrm>
            <a:custGeom>
              <a:avLst/>
              <a:gdLst>
                <a:gd name="T0" fmla="*/ 152 w 152"/>
                <a:gd name="T1" fmla="*/ 0 h 236"/>
                <a:gd name="T2" fmla="*/ 0 w 152"/>
                <a:gd name="T3" fmla="*/ 236 h 236"/>
                <a:gd name="T4" fmla="*/ 0 60000 65536"/>
                <a:gd name="T5" fmla="*/ 0 60000 65536"/>
                <a:gd name="T6" fmla="*/ 0 w 152"/>
                <a:gd name="T7" fmla="*/ 0 h 236"/>
                <a:gd name="T8" fmla="*/ 152 w 152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236">
                  <a:moveTo>
                    <a:pt x="152" y="0"/>
                  </a:moveTo>
                  <a:lnTo>
                    <a:pt x="0" y="23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/>
          <p:nvPr/>
        </p:nvGrpSpPr>
        <p:grpSpPr bwMode="auto">
          <a:xfrm>
            <a:off x="1331913" y="3963988"/>
            <a:ext cx="2701925" cy="2057400"/>
            <a:chOff x="839" y="2316"/>
            <a:chExt cx="1702" cy="1296"/>
          </a:xfrm>
        </p:grpSpPr>
        <p:sp>
          <p:nvSpPr>
            <p:cNvPr id="48149" name="Line 51"/>
            <p:cNvSpPr>
              <a:spLocks noChangeShapeType="1"/>
            </p:cNvSpPr>
            <p:nvPr/>
          </p:nvSpPr>
          <p:spPr bwMode="auto">
            <a:xfrm>
              <a:off x="839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0" name="Text Box 52"/>
            <p:cNvSpPr txBox="1">
              <a:spLocks noChangeArrowheads="1"/>
            </p:cNvSpPr>
            <p:nvPr/>
          </p:nvSpPr>
          <p:spPr bwMode="auto">
            <a:xfrm>
              <a:off x="884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151" name="Oval 53"/>
            <p:cNvSpPr>
              <a:spLocks noChangeAspect="1" noChangeArrowheads="1"/>
            </p:cNvSpPr>
            <p:nvPr/>
          </p:nvSpPr>
          <p:spPr bwMode="auto">
            <a:xfrm>
              <a:off x="2126" y="2407"/>
              <a:ext cx="295" cy="27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8152" name="Oval 54"/>
            <p:cNvSpPr>
              <a:spLocks noChangeAspect="1" noChangeArrowheads="1"/>
            </p:cNvSpPr>
            <p:nvPr/>
          </p:nvSpPr>
          <p:spPr bwMode="auto">
            <a:xfrm>
              <a:off x="1746" y="2886"/>
              <a:ext cx="295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53" name="Text Box 55"/>
            <p:cNvSpPr txBox="1">
              <a:spLocks noChangeArrowheads="1"/>
            </p:cNvSpPr>
            <p:nvPr/>
          </p:nvSpPr>
          <p:spPr bwMode="auto">
            <a:xfrm>
              <a:off x="1746" y="2693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latin typeface="宋体" panose="02010600030101010101" pitchFamily="2" charset="-122"/>
                </a:rPr>
                <a:t>-</a:t>
              </a: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54" name="Text Box 56"/>
            <p:cNvSpPr txBox="1">
              <a:spLocks noChangeArrowheads="1"/>
            </p:cNvSpPr>
            <p:nvPr/>
          </p:nvSpPr>
          <p:spPr bwMode="auto">
            <a:xfrm>
              <a:off x="2405" y="2316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8155" name="Freeform 57"/>
            <p:cNvSpPr/>
            <p:nvPr/>
          </p:nvSpPr>
          <p:spPr bwMode="auto">
            <a:xfrm>
              <a:off x="1962" y="2628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6" name="Oval 58"/>
            <p:cNvSpPr>
              <a:spLocks noChangeAspect="1" noChangeArrowheads="1"/>
            </p:cNvSpPr>
            <p:nvPr/>
          </p:nvSpPr>
          <p:spPr bwMode="auto">
            <a:xfrm>
              <a:off x="2131" y="3317"/>
              <a:ext cx="295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157" name="Line 59"/>
            <p:cNvSpPr>
              <a:spLocks noChangeShapeType="1"/>
            </p:cNvSpPr>
            <p:nvPr/>
          </p:nvSpPr>
          <p:spPr bwMode="auto">
            <a:xfrm>
              <a:off x="1973" y="3158"/>
              <a:ext cx="181" cy="227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1973" y="3374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" name="Group 61"/>
          <p:cNvGrpSpPr/>
          <p:nvPr/>
        </p:nvGrpSpPr>
        <p:grpSpPr bwMode="auto">
          <a:xfrm>
            <a:off x="4391025" y="4292600"/>
            <a:ext cx="3319463" cy="1382713"/>
            <a:chOff x="2766" y="2523"/>
            <a:chExt cx="2091" cy="871"/>
          </a:xfrm>
        </p:grpSpPr>
        <p:sp>
          <p:nvSpPr>
            <p:cNvPr id="48139" name="Line 62"/>
            <p:cNvSpPr>
              <a:spLocks noChangeShapeType="1"/>
            </p:cNvSpPr>
            <p:nvPr/>
          </p:nvSpPr>
          <p:spPr bwMode="auto">
            <a:xfrm>
              <a:off x="2766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0" name="Text Box 63"/>
            <p:cNvSpPr txBox="1">
              <a:spLocks noChangeArrowheads="1"/>
            </p:cNvSpPr>
            <p:nvPr/>
          </p:nvSpPr>
          <p:spPr bwMode="auto">
            <a:xfrm>
              <a:off x="2811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48141" name="Oval 64"/>
            <p:cNvSpPr>
              <a:spLocks noChangeAspect="1" noChangeArrowheads="1"/>
            </p:cNvSpPr>
            <p:nvPr/>
          </p:nvSpPr>
          <p:spPr bwMode="auto">
            <a:xfrm>
              <a:off x="3986" y="2614"/>
              <a:ext cx="295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142" name="Oval 65"/>
            <p:cNvSpPr>
              <a:spLocks noChangeAspect="1" noChangeArrowheads="1"/>
            </p:cNvSpPr>
            <p:nvPr/>
          </p:nvSpPr>
          <p:spPr bwMode="auto">
            <a:xfrm>
              <a:off x="3606" y="3093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43" name="Text Box 66"/>
            <p:cNvSpPr txBox="1">
              <a:spLocks noChangeArrowheads="1"/>
            </p:cNvSpPr>
            <p:nvPr/>
          </p:nvSpPr>
          <p:spPr bwMode="auto">
            <a:xfrm>
              <a:off x="3606" y="290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8144" name="Text Box 67"/>
            <p:cNvSpPr txBox="1">
              <a:spLocks noChangeArrowheads="1"/>
            </p:cNvSpPr>
            <p:nvPr/>
          </p:nvSpPr>
          <p:spPr bwMode="auto">
            <a:xfrm>
              <a:off x="4265" y="252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145" name="Freeform 68"/>
            <p:cNvSpPr/>
            <p:nvPr/>
          </p:nvSpPr>
          <p:spPr bwMode="auto">
            <a:xfrm>
              <a:off x="3822" y="283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6" name="Oval 69"/>
            <p:cNvSpPr>
              <a:spLocks noChangeAspect="1" noChangeArrowheads="1"/>
            </p:cNvSpPr>
            <p:nvPr/>
          </p:nvSpPr>
          <p:spPr bwMode="auto">
            <a:xfrm>
              <a:off x="4377" y="3099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8147" name="Freeform 70"/>
            <p:cNvSpPr/>
            <p:nvPr/>
          </p:nvSpPr>
          <p:spPr bwMode="auto">
            <a:xfrm>
              <a:off x="4245" y="283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8" name="Text Box 71"/>
            <p:cNvSpPr txBox="1">
              <a:spLocks noChangeArrowheads="1"/>
            </p:cNvSpPr>
            <p:nvPr/>
          </p:nvSpPr>
          <p:spPr bwMode="auto">
            <a:xfrm>
              <a:off x="4721" y="309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304800"/>
            <a:ext cx="8604250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顺序查找的算法如下（在顺序表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中查找关键字为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的元素，成功时返回找到的元素的逻辑序号，失败时返回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1" lang="zh-CN" altLang="en-US" sz="200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825503" y="1557338"/>
            <a:ext cx="7175521" cy="2988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SeqSearch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R[],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R[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].key!=k)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从表头往后找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&gt;=n)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未找到返回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找到返回逻辑序号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1052"/>
          <p:cNvSpPr>
            <a:spLocks noChangeAspect="1" noChangeArrowheads="1"/>
          </p:cNvSpPr>
          <p:nvPr/>
        </p:nvSpPr>
        <p:spPr bwMode="auto">
          <a:xfrm>
            <a:off x="2109788" y="966788"/>
            <a:ext cx="468312" cy="4365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155" name="Oval 1053"/>
          <p:cNvSpPr>
            <a:spLocks noChangeAspect="1" noChangeArrowheads="1"/>
          </p:cNvSpPr>
          <p:nvPr/>
        </p:nvSpPr>
        <p:spPr bwMode="auto">
          <a:xfrm>
            <a:off x="1506538" y="1727200"/>
            <a:ext cx="468312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156" name="Text Box 1054"/>
          <p:cNvSpPr txBox="1">
            <a:spLocks noChangeArrowheads="1"/>
          </p:cNvSpPr>
          <p:nvPr/>
        </p:nvSpPr>
        <p:spPr bwMode="auto">
          <a:xfrm>
            <a:off x="1506538" y="1420813"/>
            <a:ext cx="2873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9157" name="Text Box 1055"/>
          <p:cNvSpPr txBox="1">
            <a:spLocks noChangeArrowheads="1"/>
          </p:cNvSpPr>
          <p:nvPr/>
        </p:nvSpPr>
        <p:spPr bwMode="auto">
          <a:xfrm>
            <a:off x="2552700" y="822325"/>
            <a:ext cx="2159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9158" name="Freeform 1056"/>
          <p:cNvSpPr/>
          <p:nvPr/>
        </p:nvSpPr>
        <p:spPr bwMode="auto">
          <a:xfrm>
            <a:off x="1849438" y="1317625"/>
            <a:ext cx="296862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Oval 1057"/>
          <p:cNvSpPr>
            <a:spLocks noChangeAspect="1" noChangeArrowheads="1"/>
          </p:cNvSpPr>
          <p:nvPr/>
        </p:nvSpPr>
        <p:spPr bwMode="auto">
          <a:xfrm>
            <a:off x="2730500" y="1736725"/>
            <a:ext cx="468313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9160" name="Freeform 1058"/>
          <p:cNvSpPr/>
          <p:nvPr/>
        </p:nvSpPr>
        <p:spPr bwMode="auto">
          <a:xfrm>
            <a:off x="2520950" y="1317625"/>
            <a:ext cx="374650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Text Box 1059"/>
          <p:cNvSpPr txBox="1">
            <a:spLocks noChangeArrowheads="1"/>
          </p:cNvSpPr>
          <p:nvPr/>
        </p:nvSpPr>
        <p:spPr bwMode="auto">
          <a:xfrm>
            <a:off x="3276600" y="1727200"/>
            <a:ext cx="2159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1109"/>
          <p:cNvGrpSpPr/>
          <p:nvPr/>
        </p:nvGrpSpPr>
        <p:grpSpPr bwMode="auto">
          <a:xfrm>
            <a:off x="3521075" y="606425"/>
            <a:ext cx="3211513" cy="2246313"/>
            <a:chOff x="2218" y="382"/>
            <a:chExt cx="2023" cy="1415"/>
          </a:xfrm>
        </p:grpSpPr>
        <p:sp>
          <p:nvSpPr>
            <p:cNvPr id="49197" name="Line 1060"/>
            <p:cNvSpPr>
              <a:spLocks noChangeShapeType="1"/>
            </p:cNvSpPr>
            <p:nvPr/>
          </p:nvSpPr>
          <p:spPr bwMode="auto">
            <a:xfrm>
              <a:off x="2218" y="107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198" name="Group 1106"/>
            <p:cNvGrpSpPr/>
            <p:nvPr/>
          </p:nvGrpSpPr>
          <p:grpSpPr bwMode="auto">
            <a:xfrm>
              <a:off x="2263" y="382"/>
              <a:ext cx="1978" cy="1415"/>
              <a:chOff x="2263" y="382"/>
              <a:chExt cx="1978" cy="1415"/>
            </a:xfrm>
          </p:grpSpPr>
          <p:sp>
            <p:nvSpPr>
              <p:cNvPr id="49199" name="Text Box 1061"/>
              <p:cNvSpPr txBox="1">
                <a:spLocks noChangeArrowheads="1"/>
              </p:cNvSpPr>
              <p:nvPr/>
            </p:nvSpPr>
            <p:spPr bwMode="auto">
              <a:xfrm>
                <a:off x="2263" y="754"/>
                <a:ext cx="590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插入</a:t>
                </a:r>
                <a:r>
                  <a:rPr kumimoji="0" lang="en-US" altLang="zh-CN" sz="2000" b="1" dirty="0">
                    <a:solidFill>
                      <a:srgbClr val="3333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49200" name="Oval 1062"/>
              <p:cNvSpPr>
                <a:spLocks noChangeAspect="1" noChangeArrowheads="1"/>
              </p:cNvSpPr>
              <p:nvPr/>
            </p:nvSpPr>
            <p:spPr bwMode="auto">
              <a:xfrm>
                <a:off x="3370" y="473"/>
                <a:ext cx="295" cy="27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kumimoji="0" lang="en-US" altLang="zh-CN" sz="16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9201" name="Oval 1063"/>
              <p:cNvSpPr>
                <a:spLocks noChangeAspect="1" noChangeArrowheads="1"/>
              </p:cNvSpPr>
              <p:nvPr/>
            </p:nvSpPr>
            <p:spPr bwMode="auto">
              <a:xfrm>
                <a:off x="2990" y="952"/>
                <a:ext cx="295" cy="29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9202" name="Text Box 1064"/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81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</a:rPr>
                  <a:t>0</a:t>
                </a:r>
                <a:endParaRPr kumimoji="0" lang="en-US" altLang="zh-CN" sz="2000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9203" name="Text Box 1065"/>
              <p:cNvSpPr txBox="1">
                <a:spLocks noChangeArrowheads="1"/>
              </p:cNvSpPr>
              <p:nvPr/>
            </p:nvSpPr>
            <p:spPr bwMode="auto">
              <a:xfrm>
                <a:off x="3697" y="382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-1</a:t>
                </a:r>
              </a:p>
            </p:txBody>
          </p:sp>
          <p:sp>
            <p:nvSpPr>
              <p:cNvPr id="49204" name="Freeform 1066"/>
              <p:cNvSpPr/>
              <p:nvPr/>
            </p:nvSpPr>
            <p:spPr bwMode="auto">
              <a:xfrm>
                <a:off x="3206" y="694"/>
                <a:ext cx="187" cy="271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5" name="Oval 1067"/>
              <p:cNvSpPr>
                <a:spLocks noChangeAspect="1" noChangeArrowheads="1"/>
              </p:cNvSpPr>
              <p:nvPr/>
            </p:nvSpPr>
            <p:spPr bwMode="auto">
              <a:xfrm>
                <a:off x="3761" y="958"/>
                <a:ext cx="295" cy="29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49206" name="Freeform 1068"/>
              <p:cNvSpPr/>
              <p:nvPr/>
            </p:nvSpPr>
            <p:spPr bwMode="auto">
              <a:xfrm>
                <a:off x="3629" y="694"/>
                <a:ext cx="236" cy="268"/>
              </a:xfrm>
              <a:custGeom>
                <a:avLst/>
                <a:gdLst>
                  <a:gd name="T0" fmla="*/ 0 w 236"/>
                  <a:gd name="T1" fmla="*/ 0 h 268"/>
                  <a:gd name="T2" fmla="*/ 236 w 236"/>
                  <a:gd name="T3" fmla="*/ 268 h 268"/>
                  <a:gd name="T4" fmla="*/ 0 60000 65536"/>
                  <a:gd name="T5" fmla="*/ 0 60000 65536"/>
                  <a:gd name="T6" fmla="*/ 0 w 236"/>
                  <a:gd name="T7" fmla="*/ 0 h 268"/>
                  <a:gd name="T8" fmla="*/ 236 w 236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268">
                    <a:moveTo>
                      <a:pt x="0" y="0"/>
                    </a:moveTo>
                    <a:lnTo>
                      <a:pt x="236" y="268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7" name="Text Box 1069"/>
              <p:cNvSpPr txBox="1">
                <a:spLocks noChangeArrowheads="1"/>
              </p:cNvSpPr>
              <p:nvPr/>
            </p:nvSpPr>
            <p:spPr bwMode="auto">
              <a:xfrm>
                <a:off x="4105" y="952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9208" name="Oval 1070"/>
              <p:cNvSpPr>
                <a:spLocks noChangeAspect="1" noChangeArrowheads="1"/>
              </p:cNvSpPr>
              <p:nvPr/>
            </p:nvSpPr>
            <p:spPr bwMode="auto">
              <a:xfrm>
                <a:off x="3449" y="1502"/>
                <a:ext cx="295" cy="29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49209" name="Freeform 1071"/>
              <p:cNvSpPr/>
              <p:nvPr/>
            </p:nvSpPr>
            <p:spPr bwMode="auto">
              <a:xfrm>
                <a:off x="3665" y="1244"/>
                <a:ext cx="187" cy="271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0" name="Text Box 1072"/>
              <p:cNvSpPr txBox="1">
                <a:spLocks noChangeArrowheads="1"/>
              </p:cNvSpPr>
              <p:nvPr/>
            </p:nvSpPr>
            <p:spPr bwMode="auto">
              <a:xfrm>
                <a:off x="3807" y="1471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0</a:t>
                </a:r>
              </a:p>
            </p:txBody>
          </p:sp>
        </p:grpSp>
      </p:grpSp>
      <p:grpSp>
        <p:nvGrpSpPr>
          <p:cNvPr id="4" name="Group 1107"/>
          <p:cNvGrpSpPr/>
          <p:nvPr/>
        </p:nvGrpSpPr>
        <p:grpSpPr bwMode="auto">
          <a:xfrm>
            <a:off x="611188" y="3068638"/>
            <a:ext cx="3240087" cy="3071812"/>
            <a:chOff x="385" y="1933"/>
            <a:chExt cx="2041" cy="1935"/>
          </a:xfrm>
        </p:grpSpPr>
        <p:sp>
          <p:nvSpPr>
            <p:cNvPr id="49181" name="Line 1074"/>
            <p:cNvSpPr>
              <a:spLocks noChangeShapeType="1"/>
            </p:cNvSpPr>
            <p:nvPr/>
          </p:nvSpPr>
          <p:spPr bwMode="auto">
            <a:xfrm>
              <a:off x="385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2" name="Text Box 1075"/>
            <p:cNvSpPr txBox="1">
              <a:spLocks noChangeArrowheads="1"/>
            </p:cNvSpPr>
            <p:nvPr/>
          </p:nvSpPr>
          <p:spPr bwMode="auto">
            <a:xfrm>
              <a:off x="430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183" name="Oval 1076"/>
            <p:cNvSpPr>
              <a:spLocks noChangeAspect="1" noChangeArrowheads="1"/>
            </p:cNvSpPr>
            <p:nvPr/>
          </p:nvSpPr>
          <p:spPr bwMode="auto">
            <a:xfrm>
              <a:off x="1555" y="2024"/>
              <a:ext cx="295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184" name="Oval 1077"/>
            <p:cNvSpPr>
              <a:spLocks noChangeAspect="1" noChangeArrowheads="1"/>
            </p:cNvSpPr>
            <p:nvPr/>
          </p:nvSpPr>
          <p:spPr bwMode="auto">
            <a:xfrm>
              <a:off x="1175" y="2503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185" name="Text Box 1078"/>
            <p:cNvSpPr txBox="1">
              <a:spLocks noChangeArrowheads="1"/>
            </p:cNvSpPr>
            <p:nvPr/>
          </p:nvSpPr>
          <p:spPr bwMode="auto">
            <a:xfrm>
              <a:off x="1175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9186" name="Text Box 1079"/>
            <p:cNvSpPr txBox="1">
              <a:spLocks noChangeArrowheads="1"/>
            </p:cNvSpPr>
            <p:nvPr/>
          </p:nvSpPr>
          <p:spPr bwMode="auto">
            <a:xfrm>
              <a:off x="1882" y="193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49187" name="Freeform 1080"/>
            <p:cNvSpPr/>
            <p:nvPr/>
          </p:nvSpPr>
          <p:spPr bwMode="auto">
            <a:xfrm>
              <a:off x="1391" y="224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8" name="Oval 1081"/>
            <p:cNvSpPr>
              <a:spLocks noChangeAspect="1" noChangeArrowheads="1"/>
            </p:cNvSpPr>
            <p:nvPr/>
          </p:nvSpPr>
          <p:spPr bwMode="auto">
            <a:xfrm>
              <a:off x="1946" y="2509"/>
              <a:ext cx="295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9189" name="Freeform 1082"/>
            <p:cNvSpPr/>
            <p:nvPr/>
          </p:nvSpPr>
          <p:spPr bwMode="auto">
            <a:xfrm>
              <a:off x="1814" y="224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0" name="Text Box 1083"/>
            <p:cNvSpPr txBox="1">
              <a:spLocks noChangeArrowheads="1"/>
            </p:cNvSpPr>
            <p:nvPr/>
          </p:nvSpPr>
          <p:spPr bwMode="auto">
            <a:xfrm>
              <a:off x="2290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9191" name="Oval 1084"/>
            <p:cNvSpPr>
              <a:spLocks noChangeAspect="1" noChangeArrowheads="1"/>
            </p:cNvSpPr>
            <p:nvPr/>
          </p:nvSpPr>
          <p:spPr bwMode="auto">
            <a:xfrm>
              <a:off x="1634" y="3053"/>
              <a:ext cx="295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9192" name="Freeform 1085"/>
            <p:cNvSpPr/>
            <p:nvPr/>
          </p:nvSpPr>
          <p:spPr bwMode="auto">
            <a:xfrm>
              <a:off x="1850" y="279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3" name="Text Box 1086"/>
            <p:cNvSpPr txBox="1">
              <a:spLocks noChangeArrowheads="1"/>
            </p:cNvSpPr>
            <p:nvPr/>
          </p:nvSpPr>
          <p:spPr bwMode="auto">
            <a:xfrm>
              <a:off x="1992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9194" name="Oval 1087"/>
            <p:cNvSpPr>
              <a:spLocks noChangeAspect="1" noChangeArrowheads="1"/>
            </p:cNvSpPr>
            <p:nvPr/>
          </p:nvSpPr>
          <p:spPr bwMode="auto">
            <a:xfrm>
              <a:off x="1284" y="3573"/>
              <a:ext cx="295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195" name="Freeform 1088"/>
            <p:cNvSpPr/>
            <p:nvPr/>
          </p:nvSpPr>
          <p:spPr bwMode="auto">
            <a:xfrm>
              <a:off x="1500" y="331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6" name="Text Box 1089"/>
            <p:cNvSpPr txBox="1">
              <a:spLocks noChangeArrowheads="1"/>
            </p:cNvSpPr>
            <p:nvPr/>
          </p:nvSpPr>
          <p:spPr bwMode="auto">
            <a:xfrm>
              <a:off x="1642" y="3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5" name="Group 1108"/>
          <p:cNvGrpSpPr/>
          <p:nvPr/>
        </p:nvGrpSpPr>
        <p:grpSpPr bwMode="auto">
          <a:xfrm>
            <a:off x="4067175" y="3068638"/>
            <a:ext cx="4079875" cy="2246312"/>
            <a:chOff x="2562" y="1933"/>
            <a:chExt cx="2570" cy="1415"/>
          </a:xfrm>
        </p:grpSpPr>
        <p:sp>
          <p:nvSpPr>
            <p:cNvPr id="49165" name="Line 1090"/>
            <p:cNvSpPr>
              <a:spLocks noChangeShapeType="1"/>
            </p:cNvSpPr>
            <p:nvPr/>
          </p:nvSpPr>
          <p:spPr bwMode="auto">
            <a:xfrm>
              <a:off x="2562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Text Box 1091"/>
            <p:cNvSpPr txBox="1">
              <a:spLocks noChangeArrowheads="1"/>
            </p:cNvSpPr>
            <p:nvPr/>
          </p:nvSpPr>
          <p:spPr bwMode="auto">
            <a:xfrm>
              <a:off x="2607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LL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49167" name="Oval 1092"/>
            <p:cNvSpPr>
              <a:spLocks noChangeAspect="1" noChangeArrowheads="1"/>
            </p:cNvSpPr>
            <p:nvPr/>
          </p:nvSpPr>
          <p:spPr bwMode="auto">
            <a:xfrm>
              <a:off x="3850" y="2024"/>
              <a:ext cx="295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168" name="Oval 1093"/>
            <p:cNvSpPr>
              <a:spLocks noChangeAspect="1" noChangeArrowheads="1"/>
            </p:cNvSpPr>
            <p:nvPr/>
          </p:nvSpPr>
          <p:spPr bwMode="auto">
            <a:xfrm>
              <a:off x="3470" y="2503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169" name="Text Box 1094"/>
            <p:cNvSpPr txBox="1">
              <a:spLocks noChangeArrowheads="1"/>
            </p:cNvSpPr>
            <p:nvPr/>
          </p:nvSpPr>
          <p:spPr bwMode="auto">
            <a:xfrm>
              <a:off x="3470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9170" name="Text Box 1095"/>
            <p:cNvSpPr txBox="1">
              <a:spLocks noChangeArrowheads="1"/>
            </p:cNvSpPr>
            <p:nvPr/>
          </p:nvSpPr>
          <p:spPr bwMode="auto">
            <a:xfrm>
              <a:off x="4177" y="193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49171" name="Freeform 1096"/>
            <p:cNvSpPr/>
            <p:nvPr/>
          </p:nvSpPr>
          <p:spPr bwMode="auto">
            <a:xfrm>
              <a:off x="3686" y="224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Oval 1097"/>
            <p:cNvSpPr>
              <a:spLocks noChangeAspect="1" noChangeArrowheads="1"/>
            </p:cNvSpPr>
            <p:nvPr/>
          </p:nvSpPr>
          <p:spPr bwMode="auto">
            <a:xfrm>
              <a:off x="4241" y="2509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9173" name="Freeform 1098"/>
            <p:cNvSpPr/>
            <p:nvPr/>
          </p:nvSpPr>
          <p:spPr bwMode="auto">
            <a:xfrm>
              <a:off x="4109" y="224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4" name="Text Box 1099"/>
            <p:cNvSpPr txBox="1">
              <a:spLocks noChangeArrowheads="1"/>
            </p:cNvSpPr>
            <p:nvPr/>
          </p:nvSpPr>
          <p:spPr bwMode="auto">
            <a:xfrm>
              <a:off x="4585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9175" name="Oval 1100"/>
            <p:cNvSpPr>
              <a:spLocks noChangeAspect="1" noChangeArrowheads="1"/>
            </p:cNvSpPr>
            <p:nvPr/>
          </p:nvSpPr>
          <p:spPr bwMode="auto">
            <a:xfrm>
              <a:off x="3929" y="3053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176" name="Freeform 1101"/>
            <p:cNvSpPr/>
            <p:nvPr/>
          </p:nvSpPr>
          <p:spPr bwMode="auto">
            <a:xfrm>
              <a:off x="4145" y="2776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7" name="Text Box 1102"/>
            <p:cNvSpPr txBox="1">
              <a:spLocks noChangeArrowheads="1"/>
            </p:cNvSpPr>
            <p:nvPr/>
          </p:nvSpPr>
          <p:spPr bwMode="auto">
            <a:xfrm>
              <a:off x="4287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9178" name="Oval 1103"/>
            <p:cNvSpPr>
              <a:spLocks noChangeAspect="1" noChangeArrowheads="1"/>
            </p:cNvSpPr>
            <p:nvPr/>
          </p:nvSpPr>
          <p:spPr bwMode="auto">
            <a:xfrm>
              <a:off x="4638" y="3053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9179" name="Freeform 1104"/>
            <p:cNvSpPr/>
            <p:nvPr/>
          </p:nvSpPr>
          <p:spPr bwMode="auto">
            <a:xfrm>
              <a:off x="4512" y="2752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0" name="Text Box 1105"/>
            <p:cNvSpPr txBox="1">
              <a:spLocks noChangeArrowheads="1"/>
            </p:cNvSpPr>
            <p:nvPr/>
          </p:nvSpPr>
          <p:spPr bwMode="auto">
            <a:xfrm>
              <a:off x="4996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376488" y="3476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79" name="Oval 3"/>
          <p:cNvSpPr>
            <a:spLocks noChangeAspect="1" noChangeArrowheads="1"/>
          </p:cNvSpPr>
          <p:nvPr/>
        </p:nvSpPr>
        <p:spPr bwMode="auto">
          <a:xfrm>
            <a:off x="1431925" y="388938"/>
            <a:ext cx="468313" cy="4365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0180" name="Oval 4"/>
          <p:cNvSpPr>
            <a:spLocks noChangeAspect="1" noChangeArrowheads="1"/>
          </p:cNvSpPr>
          <p:nvPr/>
        </p:nvSpPr>
        <p:spPr bwMode="auto">
          <a:xfrm>
            <a:off x="828675" y="1149350"/>
            <a:ext cx="468313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28675" y="842963"/>
            <a:ext cx="28733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951038" y="244475"/>
            <a:ext cx="2508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sp>
        <p:nvSpPr>
          <p:cNvPr id="50183" name="Freeform 7"/>
          <p:cNvSpPr/>
          <p:nvPr/>
        </p:nvSpPr>
        <p:spPr bwMode="auto">
          <a:xfrm>
            <a:off x="1171575" y="739775"/>
            <a:ext cx="296863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4" name="Oval 8"/>
          <p:cNvSpPr>
            <a:spLocks noChangeAspect="1" noChangeArrowheads="1"/>
          </p:cNvSpPr>
          <p:nvPr/>
        </p:nvSpPr>
        <p:spPr bwMode="auto">
          <a:xfrm>
            <a:off x="2052638" y="1158875"/>
            <a:ext cx="468312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0185" name="Freeform 9"/>
          <p:cNvSpPr/>
          <p:nvPr/>
        </p:nvSpPr>
        <p:spPr bwMode="auto">
          <a:xfrm>
            <a:off x="1843088" y="739775"/>
            <a:ext cx="374650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598738" y="1149350"/>
            <a:ext cx="2159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0187" name="Oval 11"/>
          <p:cNvSpPr>
            <a:spLocks noChangeAspect="1" noChangeArrowheads="1"/>
          </p:cNvSpPr>
          <p:nvPr/>
        </p:nvSpPr>
        <p:spPr bwMode="auto">
          <a:xfrm>
            <a:off x="1557338" y="2022475"/>
            <a:ext cx="468312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0188" name="Freeform 12"/>
          <p:cNvSpPr/>
          <p:nvPr/>
        </p:nvSpPr>
        <p:spPr bwMode="auto">
          <a:xfrm>
            <a:off x="1900238" y="1582738"/>
            <a:ext cx="265112" cy="460375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125663" y="1973263"/>
            <a:ext cx="2159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0190" name="Oval 14"/>
          <p:cNvSpPr>
            <a:spLocks noChangeAspect="1" noChangeArrowheads="1"/>
          </p:cNvSpPr>
          <p:nvPr/>
        </p:nvSpPr>
        <p:spPr bwMode="auto">
          <a:xfrm>
            <a:off x="2682875" y="2022475"/>
            <a:ext cx="468313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0191" name="Freeform 15"/>
          <p:cNvSpPr/>
          <p:nvPr/>
        </p:nvSpPr>
        <p:spPr bwMode="auto">
          <a:xfrm>
            <a:off x="2482850" y="1544638"/>
            <a:ext cx="342900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251200" y="1973263"/>
            <a:ext cx="2159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3205163" y="244475"/>
            <a:ext cx="4895850" cy="3106738"/>
            <a:chOff x="2019" y="154"/>
            <a:chExt cx="3084" cy="1957"/>
          </a:xfrm>
        </p:grpSpPr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2019" y="8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5" name="Text Box 20"/>
            <p:cNvSpPr txBox="1">
              <a:spLocks noChangeArrowheads="1"/>
            </p:cNvSpPr>
            <p:nvPr/>
          </p:nvSpPr>
          <p:spPr bwMode="auto">
            <a:xfrm>
              <a:off x="2064" y="562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0216" name="Oval 21"/>
            <p:cNvSpPr>
              <a:spLocks noChangeAspect="1" noChangeArrowheads="1"/>
            </p:cNvSpPr>
            <p:nvPr/>
          </p:nvSpPr>
          <p:spPr bwMode="auto">
            <a:xfrm>
              <a:off x="3442" y="245"/>
              <a:ext cx="295" cy="27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0217" name="Oval 22"/>
            <p:cNvSpPr>
              <a:spLocks noChangeAspect="1" noChangeArrowheads="1"/>
            </p:cNvSpPr>
            <p:nvPr/>
          </p:nvSpPr>
          <p:spPr bwMode="auto">
            <a:xfrm>
              <a:off x="3062" y="724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18" name="Text Box 23"/>
            <p:cNvSpPr txBox="1">
              <a:spLocks noChangeArrowheads="1"/>
            </p:cNvSpPr>
            <p:nvPr/>
          </p:nvSpPr>
          <p:spPr bwMode="auto">
            <a:xfrm>
              <a:off x="3062" y="531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0219" name="Text Box 24"/>
            <p:cNvSpPr txBox="1">
              <a:spLocks noChangeArrowheads="1"/>
            </p:cNvSpPr>
            <p:nvPr/>
          </p:nvSpPr>
          <p:spPr bwMode="auto">
            <a:xfrm>
              <a:off x="3769" y="154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0220" name="Freeform 25"/>
            <p:cNvSpPr/>
            <p:nvPr/>
          </p:nvSpPr>
          <p:spPr bwMode="auto">
            <a:xfrm>
              <a:off x="3278" y="466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1" name="Oval 26"/>
            <p:cNvSpPr>
              <a:spLocks noChangeAspect="1" noChangeArrowheads="1"/>
            </p:cNvSpPr>
            <p:nvPr/>
          </p:nvSpPr>
          <p:spPr bwMode="auto">
            <a:xfrm>
              <a:off x="3833" y="730"/>
              <a:ext cx="295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0222" name="Freeform 27"/>
            <p:cNvSpPr/>
            <p:nvPr/>
          </p:nvSpPr>
          <p:spPr bwMode="auto">
            <a:xfrm>
              <a:off x="3701" y="466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3" name="Text Box 28"/>
            <p:cNvSpPr txBox="1">
              <a:spLocks noChangeArrowheads="1"/>
            </p:cNvSpPr>
            <p:nvPr/>
          </p:nvSpPr>
          <p:spPr bwMode="auto">
            <a:xfrm>
              <a:off x="4177" y="724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24" name="Oval 29"/>
            <p:cNvSpPr>
              <a:spLocks noChangeAspect="1" noChangeArrowheads="1"/>
            </p:cNvSpPr>
            <p:nvPr/>
          </p:nvSpPr>
          <p:spPr bwMode="auto">
            <a:xfrm>
              <a:off x="3521" y="1274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0225" name="Freeform 30"/>
            <p:cNvSpPr/>
            <p:nvPr/>
          </p:nvSpPr>
          <p:spPr bwMode="auto">
            <a:xfrm>
              <a:off x="3737" y="997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6" name="Text Box 31"/>
            <p:cNvSpPr txBox="1">
              <a:spLocks noChangeArrowheads="1"/>
            </p:cNvSpPr>
            <p:nvPr/>
          </p:nvSpPr>
          <p:spPr bwMode="auto">
            <a:xfrm>
              <a:off x="3879" y="124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27" name="Oval 32"/>
            <p:cNvSpPr>
              <a:spLocks noChangeAspect="1" noChangeArrowheads="1"/>
            </p:cNvSpPr>
            <p:nvPr/>
          </p:nvSpPr>
          <p:spPr bwMode="auto">
            <a:xfrm>
              <a:off x="4230" y="1274"/>
              <a:ext cx="295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0228" name="Freeform 33"/>
            <p:cNvSpPr/>
            <p:nvPr/>
          </p:nvSpPr>
          <p:spPr bwMode="auto">
            <a:xfrm>
              <a:off x="4104" y="973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9" name="Text Box 34"/>
            <p:cNvSpPr txBox="1">
              <a:spLocks noChangeArrowheads="1"/>
            </p:cNvSpPr>
            <p:nvPr/>
          </p:nvSpPr>
          <p:spPr bwMode="auto">
            <a:xfrm>
              <a:off x="4588" y="124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30" name="Oval 35"/>
            <p:cNvSpPr>
              <a:spLocks noChangeAspect="1" noChangeArrowheads="1"/>
            </p:cNvSpPr>
            <p:nvPr/>
          </p:nvSpPr>
          <p:spPr bwMode="auto">
            <a:xfrm>
              <a:off x="4609" y="1816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0231" name="Freeform 36"/>
            <p:cNvSpPr/>
            <p:nvPr/>
          </p:nvSpPr>
          <p:spPr bwMode="auto">
            <a:xfrm>
              <a:off x="4483" y="1515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32" name="Text Box 37"/>
            <p:cNvSpPr txBox="1">
              <a:spLocks noChangeArrowheads="1"/>
            </p:cNvSpPr>
            <p:nvPr/>
          </p:nvSpPr>
          <p:spPr bwMode="auto">
            <a:xfrm>
              <a:off x="4967" y="178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" name="Group 58"/>
          <p:cNvGrpSpPr/>
          <p:nvPr/>
        </p:nvGrpSpPr>
        <p:grpSpPr bwMode="auto">
          <a:xfrm>
            <a:off x="2124075" y="2341563"/>
            <a:ext cx="3324225" cy="3041650"/>
            <a:chOff x="1338" y="1475"/>
            <a:chExt cx="2094" cy="1916"/>
          </a:xfrm>
        </p:grpSpPr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 rot="-2724713">
              <a:off x="2688" y="167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50196" name="Freeform 38"/>
            <p:cNvSpPr/>
            <p:nvPr/>
          </p:nvSpPr>
          <p:spPr bwMode="auto">
            <a:xfrm>
              <a:off x="2832" y="163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7" name="Oval 39"/>
            <p:cNvSpPr>
              <a:spLocks noChangeAspect="1" noChangeArrowheads="1"/>
            </p:cNvSpPr>
            <p:nvPr/>
          </p:nvSpPr>
          <p:spPr bwMode="auto">
            <a:xfrm>
              <a:off x="2031" y="2063"/>
              <a:ext cx="295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0198" name="Oval 40"/>
            <p:cNvSpPr>
              <a:spLocks noChangeAspect="1" noChangeArrowheads="1"/>
            </p:cNvSpPr>
            <p:nvPr/>
          </p:nvSpPr>
          <p:spPr bwMode="auto">
            <a:xfrm>
              <a:off x="1651" y="2542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0199" name="Text Box 41"/>
            <p:cNvSpPr txBox="1">
              <a:spLocks noChangeArrowheads="1"/>
            </p:cNvSpPr>
            <p:nvPr/>
          </p:nvSpPr>
          <p:spPr bwMode="auto">
            <a:xfrm>
              <a:off x="1651" y="2349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0200" name="Text Box 42"/>
            <p:cNvSpPr txBox="1">
              <a:spLocks noChangeArrowheads="1"/>
            </p:cNvSpPr>
            <p:nvPr/>
          </p:nvSpPr>
          <p:spPr bwMode="auto">
            <a:xfrm>
              <a:off x="2358" y="1972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01" name="Freeform 43"/>
            <p:cNvSpPr/>
            <p:nvPr/>
          </p:nvSpPr>
          <p:spPr bwMode="auto">
            <a:xfrm>
              <a:off x="1867" y="2284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Oval 44"/>
            <p:cNvSpPr>
              <a:spLocks noChangeAspect="1" noChangeArrowheads="1"/>
            </p:cNvSpPr>
            <p:nvPr/>
          </p:nvSpPr>
          <p:spPr bwMode="auto">
            <a:xfrm>
              <a:off x="2422" y="2548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0203" name="Freeform 45"/>
            <p:cNvSpPr/>
            <p:nvPr/>
          </p:nvSpPr>
          <p:spPr bwMode="auto">
            <a:xfrm>
              <a:off x="2290" y="2284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4" name="Text Box 46"/>
            <p:cNvSpPr txBox="1">
              <a:spLocks noChangeArrowheads="1"/>
            </p:cNvSpPr>
            <p:nvPr/>
          </p:nvSpPr>
          <p:spPr bwMode="auto">
            <a:xfrm>
              <a:off x="2766" y="2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05" name="Oval 47"/>
            <p:cNvSpPr>
              <a:spLocks noChangeAspect="1" noChangeArrowheads="1"/>
            </p:cNvSpPr>
            <p:nvPr/>
          </p:nvSpPr>
          <p:spPr bwMode="auto">
            <a:xfrm>
              <a:off x="1338" y="3092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06" name="Freeform 48"/>
            <p:cNvSpPr/>
            <p:nvPr/>
          </p:nvSpPr>
          <p:spPr bwMode="auto">
            <a:xfrm>
              <a:off x="1554" y="2815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7" name="Text Box 49"/>
            <p:cNvSpPr txBox="1">
              <a:spLocks noChangeArrowheads="1"/>
            </p:cNvSpPr>
            <p:nvPr/>
          </p:nvSpPr>
          <p:spPr bwMode="auto">
            <a:xfrm>
              <a:off x="1696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08" name="Oval 50"/>
            <p:cNvSpPr>
              <a:spLocks noChangeAspect="1" noChangeArrowheads="1"/>
            </p:cNvSpPr>
            <p:nvPr/>
          </p:nvSpPr>
          <p:spPr bwMode="auto">
            <a:xfrm>
              <a:off x="2819" y="3092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0209" name="Freeform 51"/>
            <p:cNvSpPr/>
            <p:nvPr/>
          </p:nvSpPr>
          <p:spPr bwMode="auto">
            <a:xfrm>
              <a:off x="2693" y="2791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0" name="Text Box 52"/>
            <p:cNvSpPr txBox="1">
              <a:spLocks noChangeArrowheads="1"/>
            </p:cNvSpPr>
            <p:nvPr/>
          </p:nvSpPr>
          <p:spPr bwMode="auto">
            <a:xfrm>
              <a:off x="3177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11" name="Oval 53"/>
            <p:cNvSpPr>
              <a:spLocks noChangeAspect="1" noChangeArrowheads="1"/>
            </p:cNvSpPr>
            <p:nvPr/>
          </p:nvSpPr>
          <p:spPr bwMode="auto">
            <a:xfrm>
              <a:off x="2004" y="3096"/>
              <a:ext cx="295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0212" name="Freeform 54"/>
            <p:cNvSpPr/>
            <p:nvPr/>
          </p:nvSpPr>
          <p:spPr bwMode="auto">
            <a:xfrm>
              <a:off x="1878" y="2803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3" name="Text Box 55"/>
            <p:cNvSpPr txBox="1">
              <a:spLocks noChangeArrowheads="1"/>
            </p:cNvSpPr>
            <p:nvPr/>
          </p:nvSpPr>
          <p:spPr bwMode="auto">
            <a:xfrm>
              <a:off x="2362" y="306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376488" y="3476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3" name="Oval 3"/>
          <p:cNvSpPr>
            <a:spLocks noChangeAspect="1" noChangeArrowheads="1"/>
          </p:cNvSpPr>
          <p:nvPr/>
        </p:nvSpPr>
        <p:spPr bwMode="auto">
          <a:xfrm>
            <a:off x="1608138" y="595313"/>
            <a:ext cx="533400" cy="4365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1004888" y="1381125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30288" y="1074738"/>
            <a:ext cx="3270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157413" y="476250"/>
            <a:ext cx="2857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07" name="Freeform 7"/>
          <p:cNvSpPr/>
          <p:nvPr/>
        </p:nvSpPr>
        <p:spPr bwMode="auto">
          <a:xfrm>
            <a:off x="1371600" y="971550"/>
            <a:ext cx="338138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08" name="Oval 8"/>
          <p:cNvSpPr>
            <a:spLocks noChangeAspect="1" noChangeArrowheads="1"/>
          </p:cNvSpPr>
          <p:nvPr/>
        </p:nvSpPr>
        <p:spPr bwMode="auto">
          <a:xfrm>
            <a:off x="2228850" y="1390650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1209" name="Freeform 9"/>
          <p:cNvSpPr/>
          <p:nvPr/>
        </p:nvSpPr>
        <p:spPr bwMode="auto">
          <a:xfrm>
            <a:off x="2032000" y="971550"/>
            <a:ext cx="427038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809875" y="1381125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sp>
        <p:nvSpPr>
          <p:cNvPr id="51211" name="Oval 11"/>
          <p:cNvSpPr>
            <a:spLocks noChangeAspect="1" noChangeArrowheads="1"/>
          </p:cNvSpPr>
          <p:nvPr/>
        </p:nvSpPr>
        <p:spPr bwMode="auto">
          <a:xfrm>
            <a:off x="508000" y="2254250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212" name="Freeform 12"/>
          <p:cNvSpPr/>
          <p:nvPr/>
        </p:nvSpPr>
        <p:spPr bwMode="auto">
          <a:xfrm>
            <a:off x="879475" y="1814513"/>
            <a:ext cx="301625" cy="460375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111250" y="2205038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2859088" y="2254250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2676525" y="1776413"/>
            <a:ext cx="390525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462338" y="2205038"/>
            <a:ext cx="246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565275" y="2260600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1218" name="Freeform 18"/>
          <p:cNvSpPr/>
          <p:nvPr/>
        </p:nvSpPr>
        <p:spPr bwMode="auto">
          <a:xfrm>
            <a:off x="1382713" y="1795463"/>
            <a:ext cx="390525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168525" y="2211388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3348038" y="96838"/>
            <a:ext cx="4494212" cy="3100387"/>
            <a:chOff x="2109" y="61"/>
            <a:chExt cx="2831" cy="1953"/>
          </a:xfrm>
        </p:grpSpPr>
        <p:sp>
          <p:nvSpPr>
            <p:cNvPr id="51243" name="Line 20"/>
            <p:cNvSpPr>
              <a:spLocks noChangeShapeType="1"/>
            </p:cNvSpPr>
            <p:nvPr/>
          </p:nvSpPr>
          <p:spPr bwMode="auto">
            <a:xfrm>
              <a:off x="2109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2154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51245" name="Oval 22"/>
            <p:cNvSpPr>
              <a:spLocks noChangeAspect="1" noChangeArrowheads="1"/>
            </p:cNvSpPr>
            <p:nvPr/>
          </p:nvSpPr>
          <p:spPr bwMode="auto">
            <a:xfrm>
              <a:off x="3661" y="136"/>
              <a:ext cx="336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46" name="Oval 23"/>
            <p:cNvSpPr>
              <a:spLocks noChangeAspect="1" noChangeArrowheads="1"/>
            </p:cNvSpPr>
            <p:nvPr/>
          </p:nvSpPr>
          <p:spPr bwMode="auto">
            <a:xfrm>
              <a:off x="3281" y="631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247" name="Text Box 24"/>
            <p:cNvSpPr txBox="1">
              <a:spLocks noChangeArrowheads="1"/>
            </p:cNvSpPr>
            <p:nvPr/>
          </p:nvSpPr>
          <p:spPr bwMode="auto">
            <a:xfrm>
              <a:off x="3297" y="43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248" name="Text Box 25"/>
            <p:cNvSpPr txBox="1">
              <a:spLocks noChangeArrowheads="1"/>
            </p:cNvSpPr>
            <p:nvPr/>
          </p:nvSpPr>
          <p:spPr bwMode="auto">
            <a:xfrm>
              <a:off x="4007" y="61"/>
              <a:ext cx="18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1249" name="Freeform 26"/>
            <p:cNvSpPr/>
            <p:nvPr/>
          </p:nvSpPr>
          <p:spPr bwMode="auto">
            <a:xfrm>
              <a:off x="3512" y="373"/>
              <a:ext cx="213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0" name="Oval 27"/>
            <p:cNvSpPr>
              <a:spLocks noChangeAspect="1" noChangeArrowheads="1"/>
            </p:cNvSpPr>
            <p:nvPr/>
          </p:nvSpPr>
          <p:spPr bwMode="auto">
            <a:xfrm>
              <a:off x="4052" y="637"/>
              <a:ext cx="336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1251" name="Freeform 28"/>
            <p:cNvSpPr/>
            <p:nvPr/>
          </p:nvSpPr>
          <p:spPr bwMode="auto">
            <a:xfrm>
              <a:off x="3928" y="373"/>
              <a:ext cx="269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2" name="Text Box 29"/>
            <p:cNvSpPr txBox="1">
              <a:spLocks noChangeArrowheads="1"/>
            </p:cNvSpPr>
            <p:nvPr/>
          </p:nvSpPr>
          <p:spPr bwMode="auto">
            <a:xfrm>
              <a:off x="4418" y="6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1253" name="Oval 30"/>
            <p:cNvSpPr>
              <a:spLocks noChangeAspect="1" noChangeArrowheads="1"/>
            </p:cNvSpPr>
            <p:nvPr/>
          </p:nvSpPr>
          <p:spPr bwMode="auto">
            <a:xfrm>
              <a:off x="2968" y="1181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54" name="Freeform 31"/>
            <p:cNvSpPr/>
            <p:nvPr/>
          </p:nvSpPr>
          <p:spPr bwMode="auto">
            <a:xfrm>
              <a:off x="3176" y="904"/>
              <a:ext cx="180" cy="276"/>
            </a:xfrm>
            <a:custGeom>
              <a:avLst/>
              <a:gdLst>
                <a:gd name="T0" fmla="*/ 180 w 180"/>
                <a:gd name="T1" fmla="*/ 0 h 276"/>
                <a:gd name="T2" fmla="*/ 0 w 180"/>
                <a:gd name="T3" fmla="*/ 276 h 276"/>
                <a:gd name="T4" fmla="*/ 0 60000 65536"/>
                <a:gd name="T5" fmla="*/ 0 60000 65536"/>
                <a:gd name="T6" fmla="*/ 0 w 180"/>
                <a:gd name="T7" fmla="*/ 0 h 276"/>
                <a:gd name="T8" fmla="*/ 180 w 180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76">
                  <a:moveTo>
                    <a:pt x="180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5" name="Text Box 32"/>
            <p:cNvSpPr txBox="1">
              <a:spLocks noChangeArrowheads="1"/>
            </p:cNvSpPr>
            <p:nvPr/>
          </p:nvSpPr>
          <p:spPr bwMode="auto">
            <a:xfrm>
              <a:off x="3348" y="11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56" name="Oval 33"/>
            <p:cNvSpPr>
              <a:spLocks noChangeAspect="1" noChangeArrowheads="1"/>
            </p:cNvSpPr>
            <p:nvPr/>
          </p:nvSpPr>
          <p:spPr bwMode="auto">
            <a:xfrm>
              <a:off x="4449" y="1181"/>
              <a:ext cx="336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1257" name="Freeform 34"/>
            <p:cNvSpPr/>
            <p:nvPr/>
          </p:nvSpPr>
          <p:spPr bwMode="auto">
            <a:xfrm>
              <a:off x="4334" y="880"/>
              <a:ext cx="24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8" name="Oval 35"/>
            <p:cNvSpPr>
              <a:spLocks noChangeAspect="1" noChangeArrowheads="1"/>
            </p:cNvSpPr>
            <p:nvPr/>
          </p:nvSpPr>
          <p:spPr bwMode="auto">
            <a:xfrm>
              <a:off x="3634" y="1185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1259" name="Freeform 36"/>
            <p:cNvSpPr/>
            <p:nvPr/>
          </p:nvSpPr>
          <p:spPr bwMode="auto">
            <a:xfrm>
              <a:off x="3552" y="896"/>
              <a:ext cx="212" cy="300"/>
            </a:xfrm>
            <a:custGeom>
              <a:avLst/>
              <a:gdLst>
                <a:gd name="T0" fmla="*/ 0 w 212"/>
                <a:gd name="T1" fmla="*/ 0 h 300"/>
                <a:gd name="T2" fmla="*/ 212 w 212"/>
                <a:gd name="T3" fmla="*/ 300 h 300"/>
                <a:gd name="T4" fmla="*/ 0 60000 65536"/>
                <a:gd name="T5" fmla="*/ 0 60000 65536"/>
                <a:gd name="T6" fmla="*/ 0 w 212"/>
                <a:gd name="T7" fmla="*/ 0 h 300"/>
                <a:gd name="T8" fmla="*/ 212 w 212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300">
                  <a:moveTo>
                    <a:pt x="0" y="0"/>
                  </a:moveTo>
                  <a:lnTo>
                    <a:pt x="212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0" name="Text Box 37"/>
            <p:cNvSpPr txBox="1">
              <a:spLocks noChangeArrowheads="1"/>
            </p:cNvSpPr>
            <p:nvPr/>
          </p:nvSpPr>
          <p:spPr bwMode="auto">
            <a:xfrm>
              <a:off x="4014" y="1154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61" name="Oval 38"/>
            <p:cNvSpPr>
              <a:spLocks noChangeAspect="1" noChangeArrowheads="1"/>
            </p:cNvSpPr>
            <p:nvPr/>
          </p:nvSpPr>
          <p:spPr bwMode="auto">
            <a:xfrm>
              <a:off x="4081" y="1719"/>
              <a:ext cx="336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51262" name="Freeform 39"/>
            <p:cNvSpPr/>
            <p:nvPr/>
          </p:nvSpPr>
          <p:spPr bwMode="auto">
            <a:xfrm>
              <a:off x="4315" y="1442"/>
              <a:ext cx="190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3" name="Text Box 40"/>
            <p:cNvSpPr txBox="1">
              <a:spLocks noChangeArrowheads="1"/>
            </p:cNvSpPr>
            <p:nvPr/>
          </p:nvSpPr>
          <p:spPr bwMode="auto">
            <a:xfrm>
              <a:off x="4461" y="168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64" name="Text Box 41"/>
            <p:cNvSpPr txBox="1">
              <a:spLocks noChangeArrowheads="1"/>
            </p:cNvSpPr>
            <p:nvPr/>
          </p:nvSpPr>
          <p:spPr bwMode="auto">
            <a:xfrm>
              <a:off x="4785" y="107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grpSp>
        <p:nvGrpSpPr>
          <p:cNvPr id="3" name="Group 64"/>
          <p:cNvGrpSpPr/>
          <p:nvPr/>
        </p:nvGrpSpPr>
        <p:grpSpPr bwMode="auto">
          <a:xfrm>
            <a:off x="2555875" y="2468563"/>
            <a:ext cx="3529013" cy="2878137"/>
            <a:chOff x="1610" y="1555"/>
            <a:chExt cx="2223" cy="1813"/>
          </a:xfrm>
        </p:grpSpPr>
        <p:sp>
          <p:nvSpPr>
            <p:cNvPr id="51222" name="Oval 42"/>
            <p:cNvSpPr>
              <a:spLocks noChangeAspect="1" noChangeArrowheads="1"/>
            </p:cNvSpPr>
            <p:nvPr/>
          </p:nvSpPr>
          <p:spPr bwMode="auto">
            <a:xfrm>
              <a:off x="2525" y="2024"/>
              <a:ext cx="336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1223" name="Oval 43"/>
            <p:cNvSpPr>
              <a:spLocks noChangeAspect="1" noChangeArrowheads="1"/>
            </p:cNvSpPr>
            <p:nvPr/>
          </p:nvSpPr>
          <p:spPr bwMode="auto">
            <a:xfrm>
              <a:off x="1923" y="2519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224" name="Text Box 44"/>
            <p:cNvSpPr txBox="1">
              <a:spLocks noChangeArrowheads="1"/>
            </p:cNvSpPr>
            <p:nvPr/>
          </p:nvSpPr>
          <p:spPr bwMode="auto">
            <a:xfrm>
              <a:off x="1939" y="2326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225" name="Freeform 45"/>
            <p:cNvSpPr/>
            <p:nvPr/>
          </p:nvSpPr>
          <p:spPr bwMode="auto">
            <a:xfrm>
              <a:off x="2192" y="2240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6" name="Oval 46"/>
            <p:cNvSpPr>
              <a:spLocks noChangeAspect="1" noChangeArrowheads="1"/>
            </p:cNvSpPr>
            <p:nvPr/>
          </p:nvSpPr>
          <p:spPr bwMode="auto">
            <a:xfrm>
              <a:off x="3016" y="2525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51227" name="Freeform 47"/>
            <p:cNvSpPr/>
            <p:nvPr/>
          </p:nvSpPr>
          <p:spPr bwMode="auto">
            <a:xfrm>
              <a:off x="2816" y="2264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8" name="Text Box 48"/>
            <p:cNvSpPr txBox="1">
              <a:spLocks noChangeArrowheads="1"/>
            </p:cNvSpPr>
            <p:nvPr/>
          </p:nvSpPr>
          <p:spPr bwMode="auto">
            <a:xfrm>
              <a:off x="3382" y="251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29" name="Oval 49"/>
            <p:cNvSpPr>
              <a:spLocks noChangeAspect="1" noChangeArrowheads="1"/>
            </p:cNvSpPr>
            <p:nvPr/>
          </p:nvSpPr>
          <p:spPr bwMode="auto">
            <a:xfrm>
              <a:off x="1610" y="3069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30" name="Freeform 50"/>
            <p:cNvSpPr/>
            <p:nvPr/>
          </p:nvSpPr>
          <p:spPr bwMode="auto">
            <a:xfrm>
              <a:off x="1812" y="2788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1" name="Text Box 51"/>
            <p:cNvSpPr txBox="1">
              <a:spLocks noChangeArrowheads="1"/>
            </p:cNvSpPr>
            <p:nvPr/>
          </p:nvSpPr>
          <p:spPr bwMode="auto">
            <a:xfrm>
              <a:off x="1990" y="30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32" name="Oval 52"/>
            <p:cNvSpPr>
              <a:spLocks noChangeAspect="1" noChangeArrowheads="1"/>
            </p:cNvSpPr>
            <p:nvPr/>
          </p:nvSpPr>
          <p:spPr bwMode="auto">
            <a:xfrm>
              <a:off x="3342" y="3069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1233" name="Freeform 53"/>
            <p:cNvSpPr/>
            <p:nvPr/>
          </p:nvSpPr>
          <p:spPr bwMode="auto">
            <a:xfrm>
              <a:off x="3304" y="277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4" name="Oval 54"/>
            <p:cNvSpPr>
              <a:spLocks noChangeAspect="1" noChangeArrowheads="1"/>
            </p:cNvSpPr>
            <p:nvPr/>
          </p:nvSpPr>
          <p:spPr bwMode="auto">
            <a:xfrm>
              <a:off x="2276" y="3073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1235" name="Freeform 55"/>
            <p:cNvSpPr/>
            <p:nvPr/>
          </p:nvSpPr>
          <p:spPr bwMode="auto">
            <a:xfrm>
              <a:off x="2192" y="2788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6" name="Text Box 56"/>
            <p:cNvSpPr txBox="1">
              <a:spLocks noChangeArrowheads="1"/>
            </p:cNvSpPr>
            <p:nvPr/>
          </p:nvSpPr>
          <p:spPr bwMode="auto">
            <a:xfrm>
              <a:off x="2517" y="29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37" name="Oval 57"/>
            <p:cNvSpPr>
              <a:spLocks noChangeAspect="1" noChangeArrowheads="1"/>
            </p:cNvSpPr>
            <p:nvPr/>
          </p:nvSpPr>
          <p:spPr bwMode="auto">
            <a:xfrm>
              <a:off x="2699" y="3072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1238" name="Freeform 58"/>
            <p:cNvSpPr/>
            <p:nvPr/>
          </p:nvSpPr>
          <p:spPr bwMode="auto">
            <a:xfrm>
              <a:off x="2896" y="2788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9" name="Text Box 59"/>
            <p:cNvSpPr txBox="1">
              <a:spLocks noChangeArrowheads="1"/>
            </p:cNvSpPr>
            <p:nvPr/>
          </p:nvSpPr>
          <p:spPr bwMode="auto">
            <a:xfrm>
              <a:off x="3079" y="30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40" name="Text Box 60"/>
            <p:cNvSpPr txBox="1">
              <a:spLocks noChangeArrowheads="1"/>
            </p:cNvSpPr>
            <p:nvPr/>
          </p:nvSpPr>
          <p:spPr bwMode="auto">
            <a:xfrm>
              <a:off x="3678" y="29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41" name="Text Box 61"/>
            <p:cNvSpPr txBox="1">
              <a:spLocks noChangeArrowheads="1"/>
            </p:cNvSpPr>
            <p:nvPr/>
          </p:nvSpPr>
          <p:spPr bwMode="auto">
            <a:xfrm rot="18875287">
              <a:off x="2998" y="1753"/>
              <a:ext cx="590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RL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  <a:endParaRPr kumimoji="0"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242" name="Freeform 62"/>
            <p:cNvSpPr/>
            <p:nvPr/>
          </p:nvSpPr>
          <p:spPr bwMode="auto">
            <a:xfrm>
              <a:off x="3142" y="171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4"/>
          <p:cNvSpPr>
            <a:spLocks noChangeAspect="1" noChangeArrowheads="1"/>
          </p:cNvSpPr>
          <p:nvPr/>
        </p:nvSpPr>
        <p:spPr bwMode="auto">
          <a:xfrm>
            <a:off x="1866883" y="549275"/>
            <a:ext cx="533400" cy="4365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2227" name="Oval 5"/>
          <p:cNvSpPr>
            <a:spLocks noChangeAspect="1" noChangeArrowheads="1"/>
          </p:cNvSpPr>
          <p:nvPr/>
        </p:nvSpPr>
        <p:spPr bwMode="auto">
          <a:xfrm>
            <a:off x="911208" y="1335088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17575" y="1028700"/>
            <a:ext cx="3270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2229" name="Freeform 7"/>
          <p:cNvSpPr/>
          <p:nvPr/>
        </p:nvSpPr>
        <p:spPr bwMode="auto">
          <a:xfrm>
            <a:off x="1319213" y="892175"/>
            <a:ext cx="577850" cy="47625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Oval 8"/>
          <p:cNvSpPr>
            <a:spLocks noChangeAspect="1" noChangeArrowheads="1"/>
          </p:cNvSpPr>
          <p:nvPr/>
        </p:nvSpPr>
        <p:spPr bwMode="auto">
          <a:xfrm>
            <a:off x="2627313" y="1344613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52231" name="Freeform 9"/>
          <p:cNvSpPr/>
          <p:nvPr/>
        </p:nvSpPr>
        <p:spPr bwMode="auto">
          <a:xfrm>
            <a:off x="2309813" y="930275"/>
            <a:ext cx="457200" cy="44450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3208338" y="1335088"/>
            <a:ext cx="246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33" name="Oval 11"/>
          <p:cNvSpPr>
            <a:spLocks noChangeAspect="1" noChangeArrowheads="1"/>
          </p:cNvSpPr>
          <p:nvPr/>
        </p:nvSpPr>
        <p:spPr bwMode="auto">
          <a:xfrm>
            <a:off x="414321" y="2208213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234" name="Freeform 12"/>
          <p:cNvSpPr/>
          <p:nvPr/>
        </p:nvSpPr>
        <p:spPr bwMode="auto">
          <a:xfrm>
            <a:off x="715963" y="1762125"/>
            <a:ext cx="292100" cy="450850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998538" y="2159000"/>
            <a:ext cx="246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36" name="Oval 14"/>
          <p:cNvSpPr>
            <a:spLocks noChangeAspect="1" noChangeArrowheads="1"/>
          </p:cNvSpPr>
          <p:nvPr/>
        </p:nvSpPr>
        <p:spPr bwMode="auto">
          <a:xfrm>
            <a:off x="3144838" y="2208213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52237" name="Freeform 15"/>
          <p:cNvSpPr/>
          <p:nvPr/>
        </p:nvSpPr>
        <p:spPr bwMode="auto">
          <a:xfrm>
            <a:off x="3084513" y="1743075"/>
            <a:ext cx="285750" cy="46990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8" name="Oval 16"/>
          <p:cNvSpPr>
            <a:spLocks noChangeAspect="1" noChangeArrowheads="1"/>
          </p:cNvSpPr>
          <p:nvPr/>
        </p:nvSpPr>
        <p:spPr bwMode="auto">
          <a:xfrm>
            <a:off x="1471596" y="2214563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2239" name="Freeform 17"/>
          <p:cNvSpPr/>
          <p:nvPr/>
        </p:nvSpPr>
        <p:spPr bwMode="auto">
          <a:xfrm>
            <a:off x="1319213" y="1762125"/>
            <a:ext cx="336550" cy="45720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Text Box 18"/>
          <p:cNvSpPr txBox="1">
            <a:spLocks noChangeArrowheads="1"/>
          </p:cNvSpPr>
          <p:nvPr/>
        </p:nvSpPr>
        <p:spPr bwMode="auto">
          <a:xfrm>
            <a:off x="1835150" y="1989138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41" name="Oval 19"/>
          <p:cNvSpPr>
            <a:spLocks noChangeAspect="1" noChangeArrowheads="1"/>
          </p:cNvSpPr>
          <p:nvPr/>
        </p:nvSpPr>
        <p:spPr bwMode="auto">
          <a:xfrm>
            <a:off x="2143108" y="2212975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2242" name="Freeform 20"/>
          <p:cNvSpPr/>
          <p:nvPr/>
        </p:nvSpPr>
        <p:spPr bwMode="auto">
          <a:xfrm>
            <a:off x="2436813" y="1762125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Text Box 21"/>
          <p:cNvSpPr txBox="1">
            <a:spLocks noChangeArrowheads="1"/>
          </p:cNvSpPr>
          <p:nvPr/>
        </p:nvSpPr>
        <p:spPr bwMode="auto">
          <a:xfrm>
            <a:off x="2727325" y="2163763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44" name="Text Box 47"/>
          <p:cNvSpPr txBox="1">
            <a:spLocks noChangeArrowheads="1"/>
          </p:cNvSpPr>
          <p:nvPr/>
        </p:nvSpPr>
        <p:spPr bwMode="auto">
          <a:xfrm>
            <a:off x="2484438" y="476250"/>
            <a:ext cx="246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49"/>
          <p:cNvGrpSpPr/>
          <p:nvPr/>
        </p:nvGrpSpPr>
        <p:grpSpPr bwMode="auto">
          <a:xfrm>
            <a:off x="3678238" y="404813"/>
            <a:ext cx="4781550" cy="3168650"/>
            <a:chOff x="2317" y="255"/>
            <a:chExt cx="3012" cy="1996"/>
          </a:xfrm>
        </p:grpSpPr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317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2517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2562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2249" name="Oval 25"/>
            <p:cNvSpPr>
              <a:spLocks noChangeAspect="1" noChangeArrowheads="1"/>
            </p:cNvSpPr>
            <p:nvPr/>
          </p:nvSpPr>
          <p:spPr bwMode="auto">
            <a:xfrm>
              <a:off x="4021" y="346"/>
              <a:ext cx="336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2250" name="Oval 26"/>
            <p:cNvSpPr>
              <a:spLocks noChangeAspect="1" noChangeArrowheads="1"/>
            </p:cNvSpPr>
            <p:nvPr/>
          </p:nvSpPr>
          <p:spPr bwMode="auto">
            <a:xfrm>
              <a:off x="3419" y="841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3435" y="64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2252" name="Freeform 28"/>
            <p:cNvSpPr/>
            <p:nvPr/>
          </p:nvSpPr>
          <p:spPr bwMode="auto">
            <a:xfrm>
              <a:off x="3688" y="562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Oval 29"/>
            <p:cNvSpPr>
              <a:spLocks noChangeAspect="1" noChangeArrowheads="1"/>
            </p:cNvSpPr>
            <p:nvPr/>
          </p:nvSpPr>
          <p:spPr bwMode="auto">
            <a:xfrm>
              <a:off x="4512" y="847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52254" name="Freeform 30"/>
            <p:cNvSpPr/>
            <p:nvPr/>
          </p:nvSpPr>
          <p:spPr bwMode="auto">
            <a:xfrm>
              <a:off x="4312" y="586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4878" y="8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2256" name="Oval 32"/>
            <p:cNvSpPr>
              <a:spLocks noChangeAspect="1" noChangeArrowheads="1"/>
            </p:cNvSpPr>
            <p:nvPr/>
          </p:nvSpPr>
          <p:spPr bwMode="auto">
            <a:xfrm>
              <a:off x="3106" y="1391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257" name="Freeform 33"/>
            <p:cNvSpPr/>
            <p:nvPr/>
          </p:nvSpPr>
          <p:spPr bwMode="auto">
            <a:xfrm>
              <a:off x="3308" y="1110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486" y="13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59" name="Oval 35"/>
            <p:cNvSpPr>
              <a:spLocks noChangeAspect="1" noChangeArrowheads="1"/>
            </p:cNvSpPr>
            <p:nvPr/>
          </p:nvSpPr>
          <p:spPr bwMode="auto">
            <a:xfrm>
              <a:off x="4838" y="1391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2260" name="Freeform 36"/>
            <p:cNvSpPr/>
            <p:nvPr/>
          </p:nvSpPr>
          <p:spPr bwMode="auto">
            <a:xfrm>
              <a:off x="4800" y="109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1" name="Oval 37"/>
            <p:cNvSpPr>
              <a:spLocks noChangeAspect="1" noChangeArrowheads="1"/>
            </p:cNvSpPr>
            <p:nvPr/>
          </p:nvSpPr>
          <p:spPr bwMode="auto">
            <a:xfrm>
              <a:off x="3772" y="1395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2262" name="Freeform 38"/>
            <p:cNvSpPr/>
            <p:nvPr/>
          </p:nvSpPr>
          <p:spPr bwMode="auto">
            <a:xfrm>
              <a:off x="3688" y="1110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3" name="Text Box 39"/>
            <p:cNvSpPr txBox="1">
              <a:spLocks noChangeArrowheads="1"/>
            </p:cNvSpPr>
            <p:nvPr/>
          </p:nvSpPr>
          <p:spPr bwMode="auto">
            <a:xfrm>
              <a:off x="4013" y="125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64" name="Oval 40"/>
            <p:cNvSpPr>
              <a:spLocks noChangeAspect="1" noChangeArrowheads="1"/>
            </p:cNvSpPr>
            <p:nvPr/>
          </p:nvSpPr>
          <p:spPr bwMode="auto">
            <a:xfrm>
              <a:off x="4195" y="1394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2265" name="Freeform 41"/>
            <p:cNvSpPr/>
            <p:nvPr/>
          </p:nvSpPr>
          <p:spPr bwMode="auto">
            <a:xfrm>
              <a:off x="4392" y="111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6" name="Text Box 42"/>
            <p:cNvSpPr txBox="1">
              <a:spLocks noChangeArrowheads="1"/>
            </p:cNvSpPr>
            <p:nvPr/>
          </p:nvSpPr>
          <p:spPr bwMode="auto">
            <a:xfrm>
              <a:off x="4575" y="136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174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68" name="Oval 44"/>
            <p:cNvSpPr>
              <a:spLocks noChangeAspect="1" noChangeArrowheads="1"/>
            </p:cNvSpPr>
            <p:nvPr/>
          </p:nvSpPr>
          <p:spPr bwMode="auto">
            <a:xfrm>
              <a:off x="3923" y="1956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2269" name="Freeform 45"/>
            <p:cNvSpPr/>
            <p:nvPr/>
          </p:nvSpPr>
          <p:spPr bwMode="auto">
            <a:xfrm>
              <a:off x="4120" y="1672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4303" y="192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71" name="Text Box 48"/>
            <p:cNvSpPr txBox="1">
              <a:spLocks noChangeArrowheads="1"/>
            </p:cNvSpPr>
            <p:nvPr/>
          </p:nvSpPr>
          <p:spPr bwMode="auto">
            <a:xfrm>
              <a:off x="4422" y="25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4"/>
          <p:cNvSpPr>
            <a:spLocks noChangeAspect="1" noChangeArrowheads="1"/>
          </p:cNvSpPr>
          <p:nvPr/>
        </p:nvSpPr>
        <p:spPr bwMode="auto">
          <a:xfrm>
            <a:off x="1776413" y="260350"/>
            <a:ext cx="533400" cy="4365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3251" name="Oval 5"/>
          <p:cNvSpPr>
            <a:spLocks noChangeAspect="1" noChangeArrowheads="1"/>
          </p:cNvSpPr>
          <p:nvPr/>
        </p:nvSpPr>
        <p:spPr bwMode="auto">
          <a:xfrm>
            <a:off x="820738" y="1046163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46138" y="739775"/>
            <a:ext cx="3270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3253" name="Freeform 7"/>
          <p:cNvSpPr/>
          <p:nvPr/>
        </p:nvSpPr>
        <p:spPr bwMode="auto">
          <a:xfrm>
            <a:off x="1247775" y="603250"/>
            <a:ext cx="577850" cy="47625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4" name="Oval 8"/>
          <p:cNvSpPr>
            <a:spLocks noChangeAspect="1" noChangeArrowheads="1"/>
          </p:cNvSpPr>
          <p:nvPr/>
        </p:nvSpPr>
        <p:spPr bwMode="auto">
          <a:xfrm>
            <a:off x="2555875" y="1055688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53255" name="Freeform 9"/>
          <p:cNvSpPr/>
          <p:nvPr/>
        </p:nvSpPr>
        <p:spPr bwMode="auto">
          <a:xfrm>
            <a:off x="2238375" y="641350"/>
            <a:ext cx="457200" cy="44450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3136900" y="1046163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3257" name="Oval 11"/>
          <p:cNvSpPr>
            <a:spLocks noChangeAspect="1" noChangeArrowheads="1"/>
          </p:cNvSpPr>
          <p:nvPr/>
        </p:nvSpPr>
        <p:spPr bwMode="auto">
          <a:xfrm>
            <a:off x="323850" y="1919288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3258" name="Freeform 12"/>
          <p:cNvSpPr/>
          <p:nvPr/>
        </p:nvSpPr>
        <p:spPr bwMode="auto">
          <a:xfrm>
            <a:off x="644525" y="1473200"/>
            <a:ext cx="292100" cy="450850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927100" y="1870075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0" name="Oval 14"/>
          <p:cNvSpPr>
            <a:spLocks noChangeAspect="1" noChangeArrowheads="1"/>
          </p:cNvSpPr>
          <p:nvPr/>
        </p:nvSpPr>
        <p:spPr bwMode="auto">
          <a:xfrm>
            <a:off x="3073400" y="1919288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53261" name="Freeform 15"/>
          <p:cNvSpPr/>
          <p:nvPr/>
        </p:nvSpPr>
        <p:spPr bwMode="auto">
          <a:xfrm>
            <a:off x="3013075" y="1454150"/>
            <a:ext cx="285750" cy="46990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Oval 16"/>
          <p:cNvSpPr>
            <a:spLocks noChangeAspect="1" noChangeArrowheads="1"/>
          </p:cNvSpPr>
          <p:nvPr/>
        </p:nvSpPr>
        <p:spPr bwMode="auto">
          <a:xfrm>
            <a:off x="1381125" y="1925638"/>
            <a:ext cx="533400" cy="4683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3263" name="Freeform 17"/>
          <p:cNvSpPr/>
          <p:nvPr/>
        </p:nvSpPr>
        <p:spPr bwMode="auto">
          <a:xfrm>
            <a:off x="1247775" y="1473200"/>
            <a:ext cx="336550" cy="45720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1763713" y="1700213"/>
            <a:ext cx="246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5" name="Oval 19"/>
          <p:cNvSpPr>
            <a:spLocks noChangeAspect="1" noChangeArrowheads="1"/>
          </p:cNvSpPr>
          <p:nvPr/>
        </p:nvSpPr>
        <p:spPr bwMode="auto">
          <a:xfrm>
            <a:off x="2052638" y="1924050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3266" name="Freeform 20"/>
          <p:cNvSpPr/>
          <p:nvPr/>
        </p:nvSpPr>
        <p:spPr bwMode="auto">
          <a:xfrm>
            <a:off x="2365375" y="1473200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Text Box 21"/>
          <p:cNvSpPr txBox="1">
            <a:spLocks noChangeArrowheads="1"/>
          </p:cNvSpPr>
          <p:nvPr/>
        </p:nvSpPr>
        <p:spPr bwMode="auto">
          <a:xfrm>
            <a:off x="2655888" y="1874838"/>
            <a:ext cx="246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3268" name="Text Box 22"/>
          <p:cNvSpPr txBox="1">
            <a:spLocks noChangeArrowheads="1"/>
          </p:cNvSpPr>
          <p:nvPr/>
        </p:nvSpPr>
        <p:spPr bwMode="auto">
          <a:xfrm>
            <a:off x="3606800" y="1744663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9" name="Oval 23"/>
          <p:cNvSpPr>
            <a:spLocks noChangeAspect="1" noChangeArrowheads="1"/>
          </p:cNvSpPr>
          <p:nvPr/>
        </p:nvSpPr>
        <p:spPr bwMode="auto">
          <a:xfrm>
            <a:off x="1620838" y="2816225"/>
            <a:ext cx="533400" cy="4683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3270" name="Freeform 24"/>
          <p:cNvSpPr/>
          <p:nvPr/>
        </p:nvSpPr>
        <p:spPr bwMode="auto">
          <a:xfrm>
            <a:off x="1933575" y="2365375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Text Box 25"/>
          <p:cNvSpPr txBox="1">
            <a:spLocks noChangeArrowheads="1"/>
          </p:cNvSpPr>
          <p:nvPr/>
        </p:nvSpPr>
        <p:spPr bwMode="auto">
          <a:xfrm>
            <a:off x="2224088" y="2767013"/>
            <a:ext cx="246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2413000" y="115888"/>
            <a:ext cx="2460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851275" y="115888"/>
            <a:ext cx="4608513" cy="4033837"/>
            <a:chOff x="2426" y="73"/>
            <a:chExt cx="2903" cy="2541"/>
          </a:xfrm>
        </p:grpSpPr>
        <p:sp>
          <p:nvSpPr>
            <p:cNvPr id="53303" name="Oval 27"/>
            <p:cNvSpPr>
              <a:spLocks noChangeAspect="1" noChangeArrowheads="1"/>
            </p:cNvSpPr>
            <p:nvPr/>
          </p:nvSpPr>
          <p:spPr bwMode="auto">
            <a:xfrm>
              <a:off x="4021" y="164"/>
              <a:ext cx="336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3304" name="Oval 28"/>
            <p:cNvSpPr>
              <a:spLocks noChangeAspect="1" noChangeArrowheads="1"/>
            </p:cNvSpPr>
            <p:nvPr/>
          </p:nvSpPr>
          <p:spPr bwMode="auto">
            <a:xfrm>
              <a:off x="3419" y="659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3305" name="Text Box 29"/>
            <p:cNvSpPr txBox="1">
              <a:spLocks noChangeArrowheads="1"/>
            </p:cNvSpPr>
            <p:nvPr/>
          </p:nvSpPr>
          <p:spPr bwMode="auto">
            <a:xfrm>
              <a:off x="3435" y="466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3306" name="Freeform 30"/>
            <p:cNvSpPr/>
            <p:nvPr/>
          </p:nvSpPr>
          <p:spPr bwMode="auto">
            <a:xfrm>
              <a:off x="3688" y="380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7" name="Oval 31"/>
            <p:cNvSpPr>
              <a:spLocks noChangeAspect="1" noChangeArrowheads="1"/>
            </p:cNvSpPr>
            <p:nvPr/>
          </p:nvSpPr>
          <p:spPr bwMode="auto">
            <a:xfrm>
              <a:off x="4512" y="665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53308" name="Freeform 32"/>
            <p:cNvSpPr/>
            <p:nvPr/>
          </p:nvSpPr>
          <p:spPr bwMode="auto">
            <a:xfrm>
              <a:off x="4312" y="404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9" name="Text Box 33"/>
            <p:cNvSpPr txBox="1">
              <a:spLocks noChangeArrowheads="1"/>
            </p:cNvSpPr>
            <p:nvPr/>
          </p:nvSpPr>
          <p:spPr bwMode="auto">
            <a:xfrm>
              <a:off x="4878" y="6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3310" name="Oval 34"/>
            <p:cNvSpPr>
              <a:spLocks noChangeAspect="1" noChangeArrowheads="1"/>
            </p:cNvSpPr>
            <p:nvPr/>
          </p:nvSpPr>
          <p:spPr bwMode="auto">
            <a:xfrm>
              <a:off x="3106" y="1209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311" name="Freeform 35"/>
            <p:cNvSpPr/>
            <p:nvPr/>
          </p:nvSpPr>
          <p:spPr bwMode="auto">
            <a:xfrm>
              <a:off x="3308" y="928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2" name="Text Box 36"/>
            <p:cNvSpPr txBox="1">
              <a:spLocks noChangeArrowheads="1"/>
            </p:cNvSpPr>
            <p:nvPr/>
          </p:nvSpPr>
          <p:spPr bwMode="auto">
            <a:xfrm>
              <a:off x="3486" y="11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13" name="Oval 37"/>
            <p:cNvSpPr>
              <a:spLocks noChangeAspect="1" noChangeArrowheads="1"/>
            </p:cNvSpPr>
            <p:nvPr/>
          </p:nvSpPr>
          <p:spPr bwMode="auto">
            <a:xfrm>
              <a:off x="4838" y="1209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3314" name="Freeform 38"/>
            <p:cNvSpPr/>
            <p:nvPr/>
          </p:nvSpPr>
          <p:spPr bwMode="auto">
            <a:xfrm>
              <a:off x="4800" y="91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5" name="Oval 39"/>
            <p:cNvSpPr>
              <a:spLocks noChangeAspect="1" noChangeArrowheads="1"/>
            </p:cNvSpPr>
            <p:nvPr/>
          </p:nvSpPr>
          <p:spPr bwMode="auto">
            <a:xfrm>
              <a:off x="3772" y="1213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3316" name="Freeform 40"/>
            <p:cNvSpPr/>
            <p:nvPr/>
          </p:nvSpPr>
          <p:spPr bwMode="auto">
            <a:xfrm>
              <a:off x="3688" y="928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7" name="Text Box 41"/>
            <p:cNvSpPr txBox="1">
              <a:spLocks noChangeArrowheads="1"/>
            </p:cNvSpPr>
            <p:nvPr/>
          </p:nvSpPr>
          <p:spPr bwMode="auto">
            <a:xfrm>
              <a:off x="4013" y="107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18" name="Oval 42"/>
            <p:cNvSpPr>
              <a:spLocks noChangeAspect="1" noChangeArrowheads="1"/>
            </p:cNvSpPr>
            <p:nvPr/>
          </p:nvSpPr>
          <p:spPr bwMode="auto">
            <a:xfrm>
              <a:off x="4195" y="1212"/>
              <a:ext cx="336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3319" name="Freeform 43"/>
            <p:cNvSpPr/>
            <p:nvPr/>
          </p:nvSpPr>
          <p:spPr bwMode="auto">
            <a:xfrm>
              <a:off x="4392" y="928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0" name="Text Box 44"/>
            <p:cNvSpPr txBox="1">
              <a:spLocks noChangeArrowheads="1"/>
            </p:cNvSpPr>
            <p:nvPr/>
          </p:nvSpPr>
          <p:spPr bwMode="auto">
            <a:xfrm>
              <a:off x="4575" y="11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3321" name="Text Box 45"/>
            <p:cNvSpPr txBox="1">
              <a:spLocks noChangeArrowheads="1"/>
            </p:cNvSpPr>
            <p:nvPr/>
          </p:nvSpPr>
          <p:spPr bwMode="auto">
            <a:xfrm>
              <a:off x="5174" y="109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22" name="Oval 46"/>
            <p:cNvSpPr>
              <a:spLocks noChangeAspect="1" noChangeArrowheads="1"/>
            </p:cNvSpPr>
            <p:nvPr/>
          </p:nvSpPr>
          <p:spPr bwMode="auto">
            <a:xfrm>
              <a:off x="3923" y="1774"/>
              <a:ext cx="336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3323" name="Freeform 47"/>
            <p:cNvSpPr/>
            <p:nvPr/>
          </p:nvSpPr>
          <p:spPr bwMode="auto">
            <a:xfrm>
              <a:off x="4120" y="149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4" name="Text Box 48"/>
            <p:cNvSpPr txBox="1">
              <a:spLocks noChangeArrowheads="1"/>
            </p:cNvSpPr>
            <p:nvPr/>
          </p:nvSpPr>
          <p:spPr bwMode="auto">
            <a:xfrm>
              <a:off x="4303" y="174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3325" name="Text Box 49"/>
            <p:cNvSpPr txBox="1">
              <a:spLocks noChangeArrowheads="1"/>
            </p:cNvSpPr>
            <p:nvPr/>
          </p:nvSpPr>
          <p:spPr bwMode="auto">
            <a:xfrm>
              <a:off x="4422" y="7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3326" name="Line 50"/>
            <p:cNvSpPr>
              <a:spLocks noChangeShapeType="1"/>
            </p:cNvSpPr>
            <p:nvPr/>
          </p:nvSpPr>
          <p:spPr bwMode="auto">
            <a:xfrm>
              <a:off x="2426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7" name="Text Box 51"/>
            <p:cNvSpPr txBox="1">
              <a:spLocks noChangeArrowheads="1"/>
            </p:cNvSpPr>
            <p:nvPr/>
          </p:nvSpPr>
          <p:spPr bwMode="auto">
            <a:xfrm>
              <a:off x="2471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3328" name="Oval 52"/>
            <p:cNvSpPr>
              <a:spLocks noChangeAspect="1" noChangeArrowheads="1"/>
            </p:cNvSpPr>
            <p:nvPr/>
          </p:nvSpPr>
          <p:spPr bwMode="auto">
            <a:xfrm>
              <a:off x="4233" y="2319"/>
              <a:ext cx="336" cy="2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3329" name="Freeform 53"/>
            <p:cNvSpPr/>
            <p:nvPr/>
          </p:nvSpPr>
          <p:spPr bwMode="auto">
            <a:xfrm>
              <a:off x="4195" y="202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30" name="Text Box 54"/>
            <p:cNvSpPr txBox="1">
              <a:spLocks noChangeArrowheads="1"/>
            </p:cNvSpPr>
            <p:nvPr/>
          </p:nvSpPr>
          <p:spPr bwMode="auto">
            <a:xfrm>
              <a:off x="4569" y="220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" name="Group 86"/>
          <p:cNvGrpSpPr/>
          <p:nvPr/>
        </p:nvGrpSpPr>
        <p:grpSpPr bwMode="auto">
          <a:xfrm>
            <a:off x="2051050" y="2468563"/>
            <a:ext cx="3889375" cy="3481387"/>
            <a:chOff x="1292" y="1555"/>
            <a:chExt cx="2450" cy="2193"/>
          </a:xfrm>
        </p:grpSpPr>
        <p:sp>
          <p:nvSpPr>
            <p:cNvPr id="53275" name="Text Box 61"/>
            <p:cNvSpPr txBox="1">
              <a:spLocks noChangeArrowheads="1"/>
            </p:cNvSpPr>
            <p:nvPr/>
          </p:nvSpPr>
          <p:spPr bwMode="auto">
            <a:xfrm>
              <a:off x="3064" y="23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3276" name="Text Box 73"/>
            <p:cNvSpPr txBox="1">
              <a:spLocks noChangeArrowheads="1"/>
            </p:cNvSpPr>
            <p:nvPr/>
          </p:nvSpPr>
          <p:spPr bwMode="auto">
            <a:xfrm>
              <a:off x="3360" y="27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77" name="Oval 55"/>
            <p:cNvSpPr>
              <a:spLocks noChangeAspect="1" noChangeArrowheads="1"/>
            </p:cNvSpPr>
            <p:nvPr/>
          </p:nvSpPr>
          <p:spPr bwMode="auto">
            <a:xfrm>
              <a:off x="2207" y="1843"/>
              <a:ext cx="336" cy="2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3278" name="Oval 56"/>
            <p:cNvSpPr>
              <a:spLocks noChangeAspect="1" noChangeArrowheads="1"/>
            </p:cNvSpPr>
            <p:nvPr/>
          </p:nvSpPr>
          <p:spPr bwMode="auto">
            <a:xfrm>
              <a:off x="1605" y="2338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3279" name="Text Box 57"/>
            <p:cNvSpPr txBox="1">
              <a:spLocks noChangeArrowheads="1"/>
            </p:cNvSpPr>
            <p:nvPr/>
          </p:nvSpPr>
          <p:spPr bwMode="auto">
            <a:xfrm>
              <a:off x="1621" y="2145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3280" name="Freeform 58"/>
            <p:cNvSpPr/>
            <p:nvPr/>
          </p:nvSpPr>
          <p:spPr bwMode="auto">
            <a:xfrm>
              <a:off x="1874" y="2059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1" name="Oval 59"/>
            <p:cNvSpPr>
              <a:spLocks noChangeAspect="1" noChangeArrowheads="1"/>
            </p:cNvSpPr>
            <p:nvPr/>
          </p:nvSpPr>
          <p:spPr bwMode="auto">
            <a:xfrm>
              <a:off x="2698" y="2344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53282" name="Freeform 60"/>
            <p:cNvSpPr/>
            <p:nvPr/>
          </p:nvSpPr>
          <p:spPr bwMode="auto">
            <a:xfrm>
              <a:off x="2498" y="2083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3" name="Oval 62"/>
            <p:cNvSpPr>
              <a:spLocks noChangeAspect="1" noChangeArrowheads="1"/>
            </p:cNvSpPr>
            <p:nvPr/>
          </p:nvSpPr>
          <p:spPr bwMode="auto">
            <a:xfrm>
              <a:off x="1292" y="2888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284" name="Freeform 63"/>
            <p:cNvSpPr/>
            <p:nvPr/>
          </p:nvSpPr>
          <p:spPr bwMode="auto">
            <a:xfrm>
              <a:off x="1494" y="2607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64"/>
            <p:cNvSpPr txBox="1">
              <a:spLocks noChangeArrowheads="1"/>
            </p:cNvSpPr>
            <p:nvPr/>
          </p:nvSpPr>
          <p:spPr bwMode="auto">
            <a:xfrm>
              <a:off x="1672" y="2857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86" name="Oval 65"/>
            <p:cNvSpPr>
              <a:spLocks noChangeAspect="1" noChangeArrowheads="1"/>
            </p:cNvSpPr>
            <p:nvPr/>
          </p:nvSpPr>
          <p:spPr bwMode="auto">
            <a:xfrm>
              <a:off x="3024" y="2888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3287" name="Freeform 66"/>
            <p:cNvSpPr/>
            <p:nvPr/>
          </p:nvSpPr>
          <p:spPr bwMode="auto">
            <a:xfrm>
              <a:off x="2986" y="2595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8" name="Oval 67"/>
            <p:cNvSpPr>
              <a:spLocks noChangeAspect="1" noChangeArrowheads="1"/>
            </p:cNvSpPr>
            <p:nvPr/>
          </p:nvSpPr>
          <p:spPr bwMode="auto">
            <a:xfrm>
              <a:off x="1958" y="2892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3289" name="Freeform 68"/>
            <p:cNvSpPr/>
            <p:nvPr/>
          </p:nvSpPr>
          <p:spPr bwMode="auto">
            <a:xfrm>
              <a:off x="1874" y="2607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0" name="Text Box 69"/>
            <p:cNvSpPr txBox="1">
              <a:spLocks noChangeArrowheads="1"/>
            </p:cNvSpPr>
            <p:nvPr/>
          </p:nvSpPr>
          <p:spPr bwMode="auto">
            <a:xfrm>
              <a:off x="2199" y="27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1" name="Oval 70"/>
            <p:cNvSpPr>
              <a:spLocks noChangeAspect="1" noChangeArrowheads="1"/>
            </p:cNvSpPr>
            <p:nvPr/>
          </p:nvSpPr>
          <p:spPr bwMode="auto">
            <a:xfrm>
              <a:off x="2381" y="2891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3292" name="Freeform 71"/>
            <p:cNvSpPr/>
            <p:nvPr/>
          </p:nvSpPr>
          <p:spPr bwMode="auto">
            <a:xfrm>
              <a:off x="2578" y="2607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3" name="Text Box 72"/>
            <p:cNvSpPr txBox="1">
              <a:spLocks noChangeArrowheads="1"/>
            </p:cNvSpPr>
            <p:nvPr/>
          </p:nvSpPr>
          <p:spPr bwMode="auto">
            <a:xfrm>
              <a:off x="2761" y="28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4" name="Oval 74"/>
            <p:cNvSpPr>
              <a:spLocks noChangeAspect="1" noChangeArrowheads="1"/>
            </p:cNvSpPr>
            <p:nvPr/>
          </p:nvSpPr>
          <p:spPr bwMode="auto">
            <a:xfrm>
              <a:off x="2109" y="3453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3295" name="Freeform 75"/>
            <p:cNvSpPr/>
            <p:nvPr/>
          </p:nvSpPr>
          <p:spPr bwMode="auto">
            <a:xfrm>
              <a:off x="2306" y="3169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6" name="Text Box 76"/>
            <p:cNvSpPr txBox="1">
              <a:spLocks noChangeArrowheads="1"/>
            </p:cNvSpPr>
            <p:nvPr/>
          </p:nvSpPr>
          <p:spPr bwMode="auto">
            <a:xfrm>
              <a:off x="2489" y="342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7" name="Text Box 77"/>
            <p:cNvSpPr txBox="1">
              <a:spLocks noChangeArrowheads="1"/>
            </p:cNvSpPr>
            <p:nvPr/>
          </p:nvSpPr>
          <p:spPr bwMode="auto">
            <a:xfrm>
              <a:off x="2608" y="175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3298" name="Oval 78"/>
            <p:cNvSpPr>
              <a:spLocks noChangeAspect="1" noChangeArrowheads="1"/>
            </p:cNvSpPr>
            <p:nvPr/>
          </p:nvSpPr>
          <p:spPr bwMode="auto">
            <a:xfrm>
              <a:off x="2661" y="3451"/>
              <a:ext cx="336" cy="2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3299" name="Freeform 79"/>
            <p:cNvSpPr/>
            <p:nvPr/>
          </p:nvSpPr>
          <p:spPr bwMode="auto">
            <a:xfrm>
              <a:off x="2623" y="315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0" name="Text Box 80"/>
            <p:cNvSpPr txBox="1">
              <a:spLocks noChangeArrowheads="1"/>
            </p:cNvSpPr>
            <p:nvPr/>
          </p:nvSpPr>
          <p:spPr bwMode="auto">
            <a:xfrm>
              <a:off x="2997" y="33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01" name="Text Box 81"/>
            <p:cNvSpPr txBox="1">
              <a:spLocks noChangeArrowheads="1"/>
            </p:cNvSpPr>
            <p:nvPr/>
          </p:nvSpPr>
          <p:spPr bwMode="auto">
            <a:xfrm rot="-2724713">
              <a:off x="2998" y="175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53302" name="Freeform 82"/>
            <p:cNvSpPr/>
            <p:nvPr/>
          </p:nvSpPr>
          <p:spPr bwMode="auto">
            <a:xfrm>
              <a:off x="3142" y="171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786446" y="542926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树构造完毕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86800" cy="35271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在平衡二叉树上进行查找的过程和</a:t>
            </a:r>
            <a:r>
              <a:rPr lang="zh-CN" altLang="en-US" sz="24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在二叉排序树上进行查找的过程完全</a:t>
            </a:r>
            <a:r>
              <a:rPr lang="zh-CN" altLang="en-US" sz="24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，因此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在平衡二叉树上进行查找关键字的比较次数不会超过平衡二叉树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的高度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在最坏的情况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下，普通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二叉排序树的查找长度为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含有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个结点的平衡二叉树的平均查找长度为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O(log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、平衡二叉树的查找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750099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z="24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平衡二叉树和二叉排序树相比，有什么优点？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28596" y="2071678"/>
            <a:ext cx="846457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又称为</a:t>
            </a:r>
            <a:r>
              <a:rPr lang="zh-CN" altLang="en-US" sz="24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多路平衡</a:t>
            </a:r>
            <a:r>
              <a:rPr lang="zh-CN" altLang="en-US" sz="2400" b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，是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一种组织和维护</a:t>
            </a:r>
            <a:r>
              <a:rPr lang="zh-CN" altLang="en-US" sz="2400" b="1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外存文件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系统非常有效的数据结构。       </a:t>
            </a:r>
          </a:p>
        </p:txBody>
      </p:sp>
      <p:sp>
        <p:nvSpPr>
          <p:cNvPr id="57347" name="Text Box 2" descr="花束"/>
          <p:cNvSpPr txBox="1">
            <a:spLocks noChangeArrowheads="1"/>
          </p:cNvSpPr>
          <p:nvPr/>
        </p:nvSpPr>
        <p:spPr bwMode="auto">
          <a:xfrm>
            <a:off x="714348" y="1071546"/>
            <a:ext cx="224788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隶书" pitchFamily="49" charset="-122"/>
              </a:rPr>
              <a:t>9.3.3  </a:t>
            </a:r>
            <a:r>
              <a:rPr lang="en-US" altLang="zh-CN" b="1" smtClean="0">
                <a:ea typeface="隶书" pitchFamily="49" charset="-122"/>
              </a:rPr>
              <a:t>B</a:t>
            </a:r>
            <a:r>
              <a:rPr lang="zh-CN" altLang="en-US" b="1" smtClean="0">
                <a:ea typeface="隶书" pitchFamily="49" charset="-122"/>
              </a:rPr>
              <a:t>树</a:t>
            </a:r>
            <a:endParaRPr kumimoji="0" lang="zh-CN" altLang="en-US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539750" y="285728"/>
            <a:ext cx="244951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24288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457254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278740" y="3699516"/>
            <a:ext cx="7722416" cy="872492"/>
            <a:chOff x="1278740" y="3699516"/>
            <a:chExt cx="7722416" cy="872492"/>
          </a:xfrm>
        </p:grpSpPr>
        <p:grpSp>
          <p:nvGrpSpPr>
            <p:cNvPr id="72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36221" y="1915314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8596" y="4714884"/>
            <a:ext cx="8462992" cy="1104607"/>
            <a:chOff x="428596" y="4714884"/>
            <a:chExt cx="8462992" cy="1104607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28596" y="4714884"/>
              <a:ext cx="8462992" cy="535531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</a:t>
              </a:r>
              <a:r>
                <a:rPr lang="en-US" altLang="zh-CN" sz="2400" b="1" i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阶</a:t>
              </a:r>
              <a:r>
                <a:rPr lang="en-US" altLang="zh-CN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或者是一棵</a:t>
              </a:r>
              <a:r>
                <a:rPr lang="zh-CN" altLang="en-US" sz="24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树，或者</a:t>
              </a:r>
              <a:r>
                <a:rPr lang="zh-CN" altLang="en-US" sz="24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满足要求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叉</a:t>
              </a:r>
              <a:r>
                <a:rPr lang="zh-CN" altLang="en-US" sz="24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0034" y="5357826"/>
              <a:ext cx="8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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  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树中每个结点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至多有</a:t>
              </a:r>
              <a:r>
                <a:rPr lang="en-US" altLang="zh-CN" sz="2200" b="1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个孩子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结点（即至多有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个关键字）</a:t>
              </a:r>
              <a:endParaRPr lang="zh-CN" altLang="en-US" sz="22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214546" y="585789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最多关键字个数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Max 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4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8596" y="285728"/>
            <a:ext cx="8572560" cy="3500462"/>
            <a:chOff x="428596" y="285728"/>
            <a:chExt cx="8572560" cy="3500462"/>
          </a:xfrm>
        </p:grpSpPr>
        <p:sp>
          <p:nvSpPr>
            <p:cNvPr id="71" name="Text Box 4"/>
            <p:cNvSpPr txBox="1">
              <a:spLocks noChangeArrowheads="1"/>
            </p:cNvSpPr>
            <p:nvPr/>
          </p:nvSpPr>
          <p:spPr bwMode="auto">
            <a:xfrm>
              <a:off x="428596" y="285728"/>
              <a:ext cx="24288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一棵</a:t>
              </a:r>
              <a:r>
                <a:rPr lang="en-US" altLang="zh-CN" sz="24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阶</a:t>
              </a:r>
              <a:r>
                <a:rPr lang="en-US" altLang="zh-CN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树：</a:t>
              </a:r>
              <a:endPara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3306" y="671436"/>
              <a:ext cx="11430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根结点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" name="组合 80"/>
            <p:cNvGrpSpPr/>
            <p:nvPr/>
          </p:nvGrpSpPr>
          <p:grpSpPr>
            <a:xfrm>
              <a:off x="1278740" y="2913698"/>
              <a:ext cx="7722416" cy="872492"/>
              <a:chOff x="1278740" y="3699516"/>
              <a:chExt cx="7722416" cy="872492"/>
            </a:xfrm>
          </p:grpSpPr>
          <p:grpSp>
            <p:nvGrpSpPr>
              <p:cNvPr id="3" name="组合 71"/>
              <p:cNvGrpSpPr/>
              <p:nvPr/>
            </p:nvGrpSpPr>
            <p:grpSpPr>
              <a:xfrm>
                <a:off x="1278740" y="3699516"/>
                <a:ext cx="5593595" cy="736602"/>
                <a:chOff x="850112" y="3413922"/>
                <a:chExt cx="5593595" cy="736602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 rot="5400000">
                  <a:off x="753671" y="3574658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850112" y="373539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连接符 15"/>
                <p:cNvCxnSpPr/>
                <p:nvPr/>
              </p:nvCxnSpPr>
              <p:spPr>
                <a:xfrm rot="5400000">
                  <a:off x="1010848" y="357394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1107289" y="373467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 rot="5400000">
                  <a:off x="1268024" y="357394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/>
                <p:cNvSpPr/>
                <p:nvPr/>
              </p:nvSpPr>
              <p:spPr>
                <a:xfrm>
                  <a:off x="1364466" y="373467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 rot="5400000">
                  <a:off x="1782378" y="3574658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矩形 21"/>
                <p:cNvSpPr/>
                <p:nvPr/>
              </p:nvSpPr>
              <p:spPr>
                <a:xfrm>
                  <a:off x="1878819" y="373539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 rot="5400000">
                  <a:off x="2039555" y="357394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2135996" y="373467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 rot="5400000">
                  <a:off x="2296732" y="357394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2393173" y="373467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 rot="5400000">
                  <a:off x="2811085" y="360402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/>
                <p:cNvSpPr/>
                <p:nvPr/>
              </p:nvSpPr>
              <p:spPr>
                <a:xfrm>
                  <a:off x="2907527" y="376475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连接符 29"/>
                <p:cNvCxnSpPr/>
                <p:nvPr/>
              </p:nvCxnSpPr>
              <p:spPr>
                <a:xfrm rot="5400000">
                  <a:off x="3068262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/>
                <p:cNvSpPr/>
                <p:nvPr/>
              </p:nvSpPr>
              <p:spPr>
                <a:xfrm>
                  <a:off x="3164703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/>
                <p:nvPr/>
              </p:nvCxnSpPr>
              <p:spPr>
                <a:xfrm rot="5400000">
                  <a:off x="3325439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3421880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连接符 34"/>
                <p:cNvCxnSpPr/>
                <p:nvPr/>
              </p:nvCxnSpPr>
              <p:spPr>
                <a:xfrm rot="5400000">
                  <a:off x="3775498" y="360402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矩形 35"/>
                <p:cNvSpPr/>
                <p:nvPr/>
              </p:nvSpPr>
              <p:spPr>
                <a:xfrm>
                  <a:off x="3871940" y="376475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 rot="5400000">
                  <a:off x="4032675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37"/>
                <p:cNvSpPr/>
                <p:nvPr/>
              </p:nvSpPr>
              <p:spPr>
                <a:xfrm>
                  <a:off x="4129116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 rot="5400000">
                  <a:off x="4289852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矩形 39"/>
                <p:cNvSpPr/>
                <p:nvPr/>
              </p:nvSpPr>
              <p:spPr>
                <a:xfrm>
                  <a:off x="4386293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 rot="5400000">
                  <a:off x="4739911" y="360402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矩形 42"/>
                <p:cNvSpPr/>
                <p:nvPr/>
              </p:nvSpPr>
              <p:spPr>
                <a:xfrm>
                  <a:off x="4836353" y="376475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4997088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/>
                <p:cNvSpPr/>
                <p:nvPr/>
              </p:nvSpPr>
              <p:spPr>
                <a:xfrm>
                  <a:off x="5093529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>
                <a:xfrm rot="5400000">
                  <a:off x="5254265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350706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" name="直接连接符 48"/>
                <p:cNvCxnSpPr/>
                <p:nvPr/>
              </p:nvCxnSpPr>
              <p:spPr>
                <a:xfrm rot="5400000">
                  <a:off x="5704324" y="3604023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/>
                <p:cNvSpPr/>
                <p:nvPr/>
              </p:nvSpPr>
              <p:spPr>
                <a:xfrm>
                  <a:off x="5800766" y="3764759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" name="直接连接符 50"/>
                <p:cNvCxnSpPr/>
                <p:nvPr/>
              </p:nvCxnSpPr>
              <p:spPr>
                <a:xfrm rot="5400000">
                  <a:off x="5961501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6057942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" name="直接连接符 52"/>
                <p:cNvCxnSpPr/>
                <p:nvPr/>
              </p:nvCxnSpPr>
              <p:spPr>
                <a:xfrm rot="5400000">
                  <a:off x="6218678" y="3603309"/>
                  <a:ext cx="321471" cy="1429"/>
                </a:xfrm>
                <a:prstGeom prst="line">
                  <a:avLst/>
                </a:prstGeom>
                <a:ln w="28575">
                  <a:solidFill>
                    <a:srgbClr val="3333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/>
                <p:cNvSpPr/>
                <p:nvPr/>
              </p:nvSpPr>
              <p:spPr>
                <a:xfrm>
                  <a:off x="6315119" y="3764044"/>
                  <a:ext cx="128588" cy="3857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7281882" y="4075060"/>
                <a:ext cx="171927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rgbClr val="99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外部结点层</a:t>
                </a:r>
                <a:endParaRPr lang="zh-CN" altLang="en-US" sz="2000" b="1" dirty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" name="右大括号 69"/>
              <p:cNvSpPr/>
              <p:nvPr/>
            </p:nvSpPr>
            <p:spPr>
              <a:xfrm>
                <a:off x="7143768" y="4000504"/>
                <a:ext cx="214314" cy="571504"/>
              </a:xfrm>
              <a:prstGeom prst="rightBrac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79"/>
            <p:cNvGrpSpPr/>
            <p:nvPr/>
          </p:nvGrpSpPr>
          <p:grpSpPr>
            <a:xfrm>
              <a:off x="436221" y="1129496"/>
              <a:ext cx="8493497" cy="2013752"/>
              <a:chOff x="436221" y="1915314"/>
              <a:chExt cx="8493497" cy="201375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721920" y="1928644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14446" y="3407411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243153" y="3407411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4   5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71860" y="3436776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7   9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236273" y="3436776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11 12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00686" y="3436776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14 17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65099" y="3436776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19 20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243153" y="2600951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3  6</a:t>
                </a:r>
                <a:endPara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072098" y="2600951"/>
                <a:ext cx="835825" cy="356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13  18</a:t>
                </a:r>
                <a:endPara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10800000" flipV="1">
                <a:off x="3014684" y="2185821"/>
                <a:ext cx="964413" cy="385765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4364862" y="2185821"/>
                <a:ext cx="835825" cy="385765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endCxn id="13" idx="0"/>
              </p:cNvCxnSpPr>
              <p:nvPr/>
            </p:nvCxnSpPr>
            <p:spPr>
              <a:xfrm rot="10800000" flipV="1">
                <a:off x="1632359" y="2828763"/>
                <a:ext cx="803678" cy="578648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>
                <a:endCxn id="27" idx="0"/>
              </p:cNvCxnSpPr>
              <p:nvPr/>
            </p:nvCxnSpPr>
            <p:spPr>
              <a:xfrm>
                <a:off x="2886095" y="2828763"/>
                <a:ext cx="803678" cy="608013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endCxn id="20" idx="0"/>
              </p:cNvCxnSpPr>
              <p:nvPr/>
            </p:nvCxnSpPr>
            <p:spPr>
              <a:xfrm rot="16200000" flipH="1">
                <a:off x="2355668" y="3102013"/>
                <a:ext cx="578648" cy="32147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>
                <a:endCxn id="34" idx="0"/>
              </p:cNvCxnSpPr>
              <p:nvPr/>
            </p:nvCxnSpPr>
            <p:spPr>
              <a:xfrm rot="5400000">
                <a:off x="4623430" y="2859519"/>
                <a:ext cx="608013" cy="546501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>
                <a:endCxn id="48" idx="0"/>
              </p:cNvCxnSpPr>
              <p:nvPr/>
            </p:nvCxnSpPr>
            <p:spPr>
              <a:xfrm>
                <a:off x="5843628" y="2828763"/>
                <a:ext cx="739383" cy="608013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endCxn id="41" idx="0"/>
              </p:cNvCxnSpPr>
              <p:nvPr/>
            </p:nvCxnSpPr>
            <p:spPr>
              <a:xfrm rot="16200000" flipH="1">
                <a:off x="5234224" y="3052401"/>
                <a:ext cx="608013" cy="160736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7358114" y="3429000"/>
                <a:ext cx="157160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rgbClr val="99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叶子结点层</a:t>
                </a:r>
                <a:endParaRPr lang="zh-CN" altLang="en-US" sz="2000" b="1" dirty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7" name="右大括号 66"/>
              <p:cNvSpPr/>
              <p:nvPr/>
            </p:nvSpPr>
            <p:spPr>
              <a:xfrm>
                <a:off x="7143768" y="3357562"/>
                <a:ext cx="214314" cy="571504"/>
              </a:xfrm>
              <a:prstGeom prst="rightBrac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左大括号 72"/>
              <p:cNvSpPr/>
              <p:nvPr/>
            </p:nvSpPr>
            <p:spPr>
              <a:xfrm>
                <a:off x="928662" y="1915314"/>
                <a:ext cx="214314" cy="1728000"/>
              </a:xfrm>
              <a:prstGeom prst="leftBrac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36221" y="2000240"/>
                <a:ext cx="492443" cy="150019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2000" b="1" smtClean="0">
                    <a:solidFill>
                      <a:srgbClr val="99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内部结点</a:t>
                </a:r>
                <a:endParaRPr lang="zh-CN" altLang="en-US" sz="2000" b="1" dirty="0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00034" y="4572008"/>
            <a:ext cx="8143932" cy="1359581"/>
            <a:chOff x="500034" y="4572008"/>
            <a:chExt cx="8143932" cy="1359581"/>
          </a:xfrm>
        </p:grpSpPr>
        <p:sp>
          <p:nvSpPr>
            <p:cNvPr id="76" name="TextBox 75"/>
            <p:cNvSpPr txBox="1"/>
            <p:nvPr/>
          </p:nvSpPr>
          <p:spPr>
            <a:xfrm>
              <a:off x="500034" y="4572008"/>
              <a:ext cx="814393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/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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 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除根结点外，其他非叶子节子点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至少有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</a:t>
              </a:r>
              <a:r>
                <a:rPr lang="en-US" altLang="zh-CN" sz="2200" b="1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2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/2</a:t>
              </a:r>
              <a:r>
                <a:rPr lang="zh-CN" altLang="en-US" sz="2200" b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个孩子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结点（即至少有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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/2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1=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(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1)/2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个关键字）；</a:t>
              </a:r>
              <a:endParaRPr lang="zh-CN" altLang="en-US" sz="22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4546" y="550070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最少关键字个数</a:t>
              </a:r>
              <a:r>
                <a:rPr lang="en-US" altLang="zh-CN" sz="2200" b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Min 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</a:t>
              </a:r>
              <a:r>
                <a:rPr lang="en-US" altLang="zh-CN" sz="2200" b="1" i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/2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500034" y="1071546"/>
            <a:ext cx="82296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查找到表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时，需比较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因此成功时的顺序查找的平均查找长度为： </a:t>
            </a:r>
          </a:p>
        </p:txBody>
      </p:sp>
      <p:graphicFrame>
        <p:nvGraphicFramePr>
          <p:cNvPr id="11267" name="Object 1027"/>
          <p:cNvGraphicFramePr>
            <a:graphicFrameLocks noChangeAspect="1"/>
          </p:cNvGraphicFramePr>
          <p:nvPr/>
        </p:nvGraphicFramePr>
        <p:xfrm>
          <a:off x="1617663" y="2217738"/>
          <a:ext cx="51958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3" imgW="62484000" imgH="11887200" progId="">
                  <p:embed/>
                </p:oleObj>
              </mc:Choice>
              <mc:Fallback>
                <p:oleObj name="Equation" r:id="rId3" imgW="62484000" imgH="118872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663" y="2217738"/>
                        <a:ext cx="5195887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1029"/>
          <p:cNvSpPr txBox="1">
            <a:spLocks noChangeArrowheads="1"/>
          </p:cNvSpPr>
          <p:nvPr/>
        </p:nvSpPr>
        <p:spPr bwMode="auto">
          <a:xfrm>
            <a:off x="1000100" y="3357562"/>
            <a:ext cx="754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查找成功时的平均比较次数约为表长的一半 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500042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情况下的平均查找长度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1285852" y="3954716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成功情况下的平均查找长度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ASL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928662" y="4597658"/>
            <a:ext cx="778674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查找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不成功情况时需要和表中所有元素都比较一次，所以，不成功时的平均查找长度为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85918" y="5779067"/>
            <a:ext cx="5757866" cy="890293"/>
            <a:chOff x="1785918" y="2324393"/>
            <a:chExt cx="5757866" cy="890293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2214546" y="2753021"/>
              <a:ext cx="5329238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顺序查找的时间复杂度为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kumimoji="1"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。</a:t>
              </a:r>
              <a:endPara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左弧形箭头 10"/>
            <p:cNvSpPr/>
            <p:nvPr/>
          </p:nvSpPr>
          <p:spPr>
            <a:xfrm>
              <a:off x="1785918" y="2324393"/>
              <a:ext cx="357190" cy="7143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若根结点不是叶子结点，则根结点至少有两个孩子结点；</a:t>
            </a:r>
            <a:endParaRPr lang="zh-CN" altLang="en-US" sz="22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每个结点的结构如下，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结点中</a:t>
            </a:r>
            <a:r>
              <a:rPr kumimoji="0"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按关键字大小顺序排列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2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2" name="Group 29"/>
          <p:cNvGraphicFramePr>
            <a:graphicFrameLocks noGrp="1"/>
          </p:cNvGraphicFramePr>
          <p:nvPr/>
        </p:nvGraphicFramePr>
        <p:xfrm>
          <a:off x="1373188" y="5143512"/>
          <a:ext cx="6172200" cy="519113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en-US" altLang="zh-CN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树：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endParaRPr lang="zh-CN" altLang="en-US" sz="20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129496"/>
            <a:ext cx="8493497" cy="2013752"/>
            <a:chOff x="436221" y="1915314"/>
            <a:chExt cx="8493497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叶子结点层</a:t>
              </a:r>
              <a:endParaRPr lang="zh-CN" altLang="en-US" sz="20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99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内部结点</a:t>
              </a:r>
              <a:endParaRPr lang="zh-CN" altLang="en-US" sz="2000" b="1" dirty="0" smtClean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428596" y="3929066"/>
            <a:ext cx="8462992" cy="535531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2400" b="1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或者是一棵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树，或者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满足要求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457200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所有外部结点都在同一层上。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树是所有结点的</a:t>
            </a:r>
            <a:r>
              <a:rPr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平衡因子均等于</a:t>
            </a:r>
            <a:r>
              <a:rPr lang="en-US" altLang="zh-CN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的多路查找树。</a:t>
            </a:r>
            <a:endParaRPr lang="zh-CN" altLang="en-US" sz="22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4348" y="5500702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在计算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树的高度时，需要计入最底层的外部结点</a:t>
            </a:r>
            <a:endParaRPr lang="zh-CN" altLang="en-US" sz="22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857520" y="3429000"/>
            <a:ext cx="207170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en-US" altLang="zh-CN" sz="2000" b="1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000" b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endParaRPr lang="zh-CN" altLang="en-US" sz="2000" b="1" dirty="0">
              <a:solidFill>
                <a:srgbClr val="CC00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14346" y="319706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143008" y="4071942"/>
            <a:ext cx="6572264" cy="9387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非根非外部结点的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关键字个数：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非根非外部结点的孩子结点个数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65171" y="5183192"/>
            <a:ext cx="8280400" cy="1138773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0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0"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外部结点就是失败结点，指向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它的指针为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空，不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含有任何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信息，是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虚设的。一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kumimoji="0"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总共有</a:t>
            </a:r>
            <a:r>
              <a:rPr kumimoji="0" lang="en-US" altLang="zh-CN" sz="22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关键字，则</a:t>
            </a:r>
            <a:r>
              <a:rPr kumimoji="0" lang="zh-CN" altLang="en-US" sz="22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外部结点个数</a:t>
            </a:r>
            <a:r>
              <a:rPr kumimoji="0" lang="zh-CN" altLang="en-US" sz="22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200" b="1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85818" y="214132"/>
            <a:ext cx="2500330" cy="609600"/>
            <a:chOff x="785818" y="214132"/>
            <a:chExt cx="2500330" cy="609600"/>
          </a:xfrm>
        </p:grpSpPr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785818" y="214132"/>
              <a:ext cx="2159000" cy="60960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该结点指针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可以实现随机查找</a:t>
              </a:r>
            </a:p>
          </p:txBody>
        </p:sp>
        <p:cxnSp>
          <p:nvCxnSpPr>
            <p:cNvPr id="10" name="直接箭头连接符 9"/>
            <p:cNvCxnSpPr>
              <a:stCxn id="2056" idx="3"/>
            </p:cNvCxnSpPr>
            <p:nvPr/>
          </p:nvCxnSpPr>
          <p:spPr>
            <a:xfrm>
              <a:off x="2944818" y="518932"/>
              <a:ext cx="341330" cy="1238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57718" y="599840"/>
            <a:ext cx="1143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endParaRPr lang="zh-CN" altLang="en-US" sz="20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785818" y="642760"/>
            <a:ext cx="5786478" cy="2507474"/>
            <a:chOff x="1571604" y="3357562"/>
            <a:chExt cx="6429420" cy="2786082"/>
          </a:xfrm>
        </p:grpSpPr>
        <p:sp>
          <p:nvSpPr>
            <p:cNvPr id="15" name="矩形 14"/>
            <p:cNvSpPr/>
            <p:nvPr/>
          </p:nvSpPr>
          <p:spPr>
            <a:xfrm>
              <a:off x="4357686" y="3357562"/>
              <a:ext cx="928694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1604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1535885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43042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182163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92879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2107389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214546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14612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4   5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2678893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786050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2964645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071802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325039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35755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5762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7   9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382190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2905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410765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21481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39340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50056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92919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489347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0062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517922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28638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46497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57213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0076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96504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07219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625079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5795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>
              <a:off x="653654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64370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5400000">
              <a:off x="703661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14376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732236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42952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760811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1527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14612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57884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13  18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0800000" flipV="1">
              <a:off x="3571868" y="3643314"/>
              <a:ext cx="1071570" cy="428628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072066" y="3643314"/>
              <a:ext cx="928694" cy="42862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16" idx="0"/>
            </p:cNvCxnSpPr>
            <p:nvPr/>
          </p:nvCxnSpPr>
          <p:spPr>
            <a:xfrm rot="10800000" flipV="1">
              <a:off x="2035952" y="4357694"/>
              <a:ext cx="892975" cy="6429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30" idx="0"/>
            </p:cNvCxnSpPr>
            <p:nvPr/>
          </p:nvCxnSpPr>
          <p:spPr>
            <a:xfrm>
              <a:off x="3428992" y="4357694"/>
              <a:ext cx="892975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0"/>
            </p:cNvCxnSpPr>
            <p:nvPr/>
          </p:nvCxnSpPr>
          <p:spPr>
            <a:xfrm rot="16200000" flipH="1">
              <a:off x="2839628" y="4661305"/>
              <a:ext cx="642942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37" idx="0"/>
            </p:cNvCxnSpPr>
            <p:nvPr/>
          </p:nvCxnSpPr>
          <p:spPr>
            <a:xfrm rot="5400000">
              <a:off x="5359364" y="4391868"/>
              <a:ext cx="675570" cy="60722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1" idx="0"/>
            </p:cNvCxnSpPr>
            <p:nvPr/>
          </p:nvCxnSpPr>
          <p:spPr>
            <a:xfrm>
              <a:off x="6715140" y="4357694"/>
              <a:ext cx="821537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44" idx="0"/>
            </p:cNvCxnSpPr>
            <p:nvPr/>
          </p:nvCxnSpPr>
          <p:spPr>
            <a:xfrm rot="16200000" flipH="1">
              <a:off x="6038024" y="4606181"/>
              <a:ext cx="675570" cy="17859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715140" y="2071678"/>
            <a:ext cx="1857388" cy="571504"/>
            <a:chOff x="6715140" y="2071678"/>
            <a:chExt cx="2286016" cy="571504"/>
          </a:xfrm>
        </p:grpSpPr>
        <p:sp>
          <p:nvSpPr>
            <p:cNvPr id="13" name="TextBox 12"/>
            <p:cNvSpPr txBox="1"/>
            <p:nvPr/>
          </p:nvSpPr>
          <p:spPr>
            <a:xfrm>
              <a:off x="6929486" y="2142958"/>
              <a:ext cx="2071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叶子结点层</a:t>
              </a:r>
              <a:endParaRPr lang="zh-CN" altLang="en-US" sz="20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>
            <a:xfrm>
              <a:off x="6715140" y="2071678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77040" y="2714620"/>
            <a:ext cx="1933588" cy="571504"/>
            <a:chOff x="6715140" y="2714620"/>
            <a:chExt cx="1631122" cy="571504"/>
          </a:xfrm>
        </p:grpSpPr>
        <p:sp>
          <p:nvSpPr>
            <p:cNvPr id="12" name="TextBox 11"/>
            <p:cNvSpPr txBox="1"/>
            <p:nvPr/>
          </p:nvSpPr>
          <p:spPr>
            <a:xfrm>
              <a:off x="6917534" y="2789176"/>
              <a:ext cx="1428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外部结点层</a:t>
              </a:r>
              <a:endParaRPr lang="zh-CN" altLang="en-US" sz="20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右大括号 71"/>
            <p:cNvSpPr/>
            <p:nvPr/>
          </p:nvSpPr>
          <p:spPr>
            <a:xfrm>
              <a:off x="6715140" y="2714620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" y="920750"/>
            <a:ext cx="7772424" cy="3511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10	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的最大的阶数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为关键字类型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 </a:t>
            </a:r>
            <a:endParaRPr lang="en-US" altLang="zh-CN" sz="20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keynum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         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结点当前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拥有的关键字的个数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key[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    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//[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1..keynum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存放关键字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*parent;	   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双亲结点指针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 *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MAXM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孩子结点指针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0..keynum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7993063" cy="43396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的存储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中，结点的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类型定义如下：</a:t>
            </a:r>
            <a:endParaRPr kumimoji="0"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42910" y="882610"/>
            <a:ext cx="8172480" cy="23770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根结点中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key[</a:t>
            </a:r>
            <a:r>
              <a:rPr lang="en-US" altLang="zh-CN" sz="2400" b="1" i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进行比较：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200" b="1" i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=key[</a:t>
            </a:r>
            <a:r>
              <a:rPr lang="en-US" altLang="zh-CN" sz="2200" b="1" i="1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查找成功；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key[1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key[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key[</a:t>
            </a:r>
            <a:r>
              <a:rPr lang="en-US" altLang="zh-CN" sz="2200" b="1" i="1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key[</a:t>
            </a:r>
            <a:r>
              <a:rPr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沿着指针</a:t>
            </a:r>
            <a:r>
              <a:rPr lang="en-US" altLang="zh-CN" sz="2200" b="1" dirty="0" err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ptr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所指的子树继续查找。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214290"/>
            <a:ext cx="2519363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0"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的查找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907704" y="3857628"/>
            <a:ext cx="1728192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k</a:t>
            </a:r>
            <a:r>
              <a:rPr kumimoji="0" lang="en-US" altLang="zh-CN" sz="24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216403"/>
            <a:ext cx="1671631" cy="1492268"/>
            <a:chOff x="2571736" y="4508500"/>
            <a:chExt cx="1671631" cy="1492268"/>
          </a:xfrm>
        </p:grpSpPr>
        <p:sp>
          <p:nvSpPr>
            <p:cNvPr id="60421" name="Freeform 5"/>
            <p:cNvSpPr/>
            <p:nvPr/>
          </p:nvSpPr>
          <p:spPr bwMode="auto">
            <a:xfrm>
              <a:off x="3925875" y="4508500"/>
              <a:ext cx="0" cy="952500"/>
            </a:xfrm>
            <a:custGeom>
              <a:avLst/>
              <a:gdLst>
                <a:gd name="T0" fmla="*/ 552 w 552"/>
                <a:gd name="T1" fmla="*/ 0 h 600"/>
                <a:gd name="T2" fmla="*/ 0 w 552"/>
                <a:gd name="T3" fmla="*/ 600 h 600"/>
                <a:gd name="T4" fmla="*/ 0 60000 65536"/>
                <a:gd name="T5" fmla="*/ 0 60000 65536"/>
                <a:gd name="T6" fmla="*/ 0 w 552"/>
                <a:gd name="T7" fmla="*/ 0 h 600"/>
                <a:gd name="T8" fmla="*/ 552 w 552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600">
                  <a:moveTo>
                    <a:pt x="552" y="0"/>
                  </a:moveTo>
                  <a:lnTo>
                    <a:pt x="0" y="6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2571736" y="4772025"/>
              <a:ext cx="1511300" cy="40011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dirty="0" err="1">
                  <a:solidFill>
                    <a:srgbClr val="3333FF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sz="2000" b="1" i="1" dirty="0">
                  <a:solidFill>
                    <a:srgbClr val="3333FF"/>
                  </a:solidFill>
                  <a:ea typeface="楷体_GB2312" pitchFamily="49" charset="-122"/>
                </a:rPr>
                <a:t>&lt;</a:t>
              </a:r>
              <a:r>
                <a:rPr kumimoji="0" lang="en-US" altLang="zh-CN" sz="2000" b="1" i="1" dirty="0">
                  <a:ea typeface="楷体_GB2312" pitchFamily="49" charset="-122"/>
                </a:rPr>
                <a:t>k</a:t>
              </a:r>
              <a:r>
                <a:rPr kumimoji="0" lang="en-US" altLang="zh-CN" sz="2000" b="1" i="1" dirty="0">
                  <a:solidFill>
                    <a:srgbClr val="3333FF"/>
                  </a:solidFill>
                  <a:ea typeface="楷体_GB2312" pitchFamily="49" charset="-122"/>
                </a:rPr>
                <a:t>&lt;</a:t>
              </a:r>
              <a:r>
                <a:rPr kumimoji="0" lang="en-US" altLang="zh-CN" sz="2000" b="1" i="1" dirty="0" err="1">
                  <a:solidFill>
                    <a:srgbClr val="3333FF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endParaRPr kumimoji="0" lang="en-US" altLang="zh-CN" sz="2000" b="1" baseline="-25000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600425" y="5429264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21612" y="4208466"/>
            <a:ext cx="1422396" cy="1520843"/>
            <a:chOff x="4578364" y="4500563"/>
            <a:chExt cx="1422396" cy="1520843"/>
          </a:xfrm>
        </p:grpSpPr>
        <p:sp>
          <p:nvSpPr>
            <p:cNvPr id="60423" name="Freeform 7"/>
            <p:cNvSpPr/>
            <p:nvPr/>
          </p:nvSpPr>
          <p:spPr bwMode="auto">
            <a:xfrm>
              <a:off x="4578364" y="4500563"/>
              <a:ext cx="744537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989526" y="4772025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ea typeface="楷体_GB2312" pitchFamily="49" charset="-122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ea typeface="楷体_GB2312" pitchFamily="49" charset="-122"/>
                </a:rPr>
                <a:t>&gt;k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endPara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987939" y="5449902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7205" y="4208473"/>
            <a:ext cx="1314465" cy="1482743"/>
            <a:chOff x="1357290" y="4572008"/>
            <a:chExt cx="1314465" cy="1482743"/>
          </a:xfrm>
        </p:grpSpPr>
        <p:sp>
          <p:nvSpPr>
            <p:cNvPr id="14" name="Freeform 7"/>
            <p:cNvSpPr/>
            <p:nvPr/>
          </p:nvSpPr>
          <p:spPr bwMode="auto">
            <a:xfrm flipH="1">
              <a:off x="2058970" y="4572008"/>
              <a:ext cx="612785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357290" y="4843470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ea typeface="楷体_GB2312" pitchFamily="49" charset="-122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ea typeface="楷体_GB2312" pitchFamily="49" charset="-122"/>
                </a:rPr>
                <a:t>&lt;k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endPara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695427" y="5483247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57752" y="4643446"/>
            <a:ext cx="39290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  <a:r>
              <a:rPr lang="zh-CN" altLang="en-US" sz="2200" b="1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当查找到某个叶结点时，若相应的指针为空，落入一个外部结点，表示查找失败。</a:t>
            </a:r>
            <a:endParaRPr lang="zh-CN" altLang="en-US" sz="22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342900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0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lang="en-US" altLang="zh-CN" sz="2000" b="1" baseline="-25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ldLvl="0" animBg="1"/>
      <p:bldP spid="20" grpId="0"/>
      <p:bldP spid="21" grpId="0"/>
      <p:bldP spid="21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57158" y="1928802"/>
            <a:ext cx="8393113" cy="18312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查找该</a:t>
            </a: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插入结点（注意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插入结点一定是叶子结点层的结点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）插入关键字。</a:t>
            </a:r>
            <a:endParaRPr lang="en-US" altLang="zh-CN" sz="2200" b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6725" y="500042"/>
            <a:ext cx="2376488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的插入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将关键字</a:t>
            </a:r>
            <a:r>
              <a:rPr lang="en-US" altLang="zh-CN" sz="24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插入到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树的过程分两步完成：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5720" y="671260"/>
            <a:ext cx="8393113" cy="115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插入</a:t>
            </a:r>
            <a:r>
              <a:rPr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结点有空位置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：直接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把关键字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有序插入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合适位置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上。</a:t>
            </a:r>
            <a:endParaRPr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88640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在某个叶子结点中插入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关键字分两种情况</a:t>
            </a:r>
            <a:endParaRPr lang="zh-CN" altLang="en-US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87</a:t>
            </a:fld>
            <a:endParaRPr lang="en-US" altLang="zh-CN" dirty="0"/>
          </a:p>
        </p:txBody>
      </p:sp>
      <p:sp>
        <p:nvSpPr>
          <p:cNvPr id="5" name="TextBox 14"/>
          <p:cNvSpPr txBox="1"/>
          <p:nvPr/>
        </p:nvSpPr>
        <p:spPr>
          <a:xfrm>
            <a:off x="714347" y="1994509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4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插入</a:t>
            </a:r>
            <a:r>
              <a:rPr lang="zh-CN" altLang="en-US" sz="2400" b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结点没有空位置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，即原关键字个数</a:t>
            </a:r>
            <a:r>
              <a:rPr lang="en-US" altLang="zh-CN" sz="24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n=</a:t>
            </a:r>
            <a:r>
              <a:rPr lang="en-US" altLang="zh-CN" sz="24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分裂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5786" y="2780928"/>
            <a:ext cx="7643866" cy="2668465"/>
            <a:chOff x="785786" y="1142984"/>
            <a:chExt cx="7643866" cy="2668465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835150" y="2022475"/>
              <a:ext cx="1439863" cy="649288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4"/>
            <p:cNvSpPr>
              <a:spLocks noChangeAspect="1" noChangeArrowheads="1"/>
            </p:cNvSpPr>
            <p:nvPr/>
          </p:nvSpPr>
          <p:spPr bwMode="auto">
            <a:xfrm>
              <a:off x="2266950" y="2095500"/>
              <a:ext cx="503238" cy="50323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555875" y="2743200"/>
              <a:ext cx="0" cy="28892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476375" y="3103563"/>
              <a:ext cx="2089150" cy="707886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后的中间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位置关键字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357818" y="1519238"/>
              <a:ext cx="1439862" cy="649287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Oval 8"/>
            <p:cNvSpPr>
              <a:spLocks noChangeAspect="1" noChangeArrowheads="1"/>
            </p:cNvSpPr>
            <p:nvPr/>
          </p:nvSpPr>
          <p:spPr bwMode="auto">
            <a:xfrm>
              <a:off x="5868988" y="1590675"/>
              <a:ext cx="503237" cy="50323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000" b="1" i="1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214942" y="2741613"/>
              <a:ext cx="647700" cy="6492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372225" y="2741613"/>
              <a:ext cx="647700" cy="6492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56530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3007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3708400" y="2382838"/>
              <a:ext cx="1008063" cy="360362"/>
            </a:xfrm>
            <a:prstGeom prst="rightArrow">
              <a:avLst>
                <a:gd name="adj1" fmla="val 50000"/>
                <a:gd name="adj2" fmla="val 6993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851275" y="2778125"/>
              <a:ext cx="863600" cy="396875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分裂</a:t>
              </a: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785786" y="11429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分裂过程：</a:t>
              </a:r>
              <a:endParaRPr lang="zh-CN" altLang="en-US" sz="2400" dirty="0">
                <a:solidFill>
                  <a:srgbClr val="3333FF"/>
                </a:solidFill>
              </a:endParaRP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6858016" y="160013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双亲结点</a:t>
              </a:r>
              <a:endParaRPr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1" name="TextBox 18"/>
          <p:cNvSpPr txBox="1"/>
          <p:nvPr/>
        </p:nvSpPr>
        <p:spPr>
          <a:xfrm>
            <a:off x="716629" y="5606067"/>
            <a:ext cx="8215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如果没有双亲结点，新建一个双亲结点，树的高度增加一层。</a:t>
            </a:r>
            <a:endParaRPr lang="en-US" altLang="zh-CN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如果有双亲结点，将</a:t>
            </a:r>
            <a:r>
              <a:rPr lang="en-US" altLang="zh-CN" sz="2200" b="1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b="1" i="1" baseline="-25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插入到双亲结点中。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57224" y="571480"/>
            <a:ext cx="7848600" cy="246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b="1"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smtClean="0">
                <a:ea typeface="楷体" panose="02010609060101010101" pitchFamily="49" charset="-122"/>
                <a:cs typeface="Times New Roman" panose="02020603050405020304" pitchFamily="18" charset="0"/>
              </a:rPr>
              <a:t>9-7</a:t>
            </a:r>
            <a:r>
              <a:rPr lang="en-US" altLang="zh-CN" b="1" smtClean="0"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b="1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关键字序列为：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15)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创建一棵</a:t>
            </a:r>
            <a:r>
              <a:rPr lang="en-US" altLang="zh-CN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42900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最多的关键字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r>
              <a:rPr lang="en-US" altLang="zh-CN" sz="24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Max 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= 4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504420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75924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4742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7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关键字序列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61478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 flipH="1" flipV="1">
            <a:off x="274953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 flipH="1" flipV="1">
            <a:off x="3392479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 flipH="1" flipV="1">
            <a:off x="396398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453548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1 2 6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89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5" grpId="0" bldLvl="0" animBg="1"/>
      <p:bldP spid="66" grpId="0"/>
      <p:bldP spid="89" grpId="0" bldLvl="0" animBg="1"/>
      <p:bldP spid="90" grpId="0" bldLvl="0" animBg="1"/>
      <p:bldP spid="9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051271"/>
            <a:ext cx="8534400" cy="159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折半查找也称为二分查找，要求线性表中的记录必须己按关键字值有序（</a:t>
            </a:r>
            <a:r>
              <a:rPr kumimoji="1" lang="zh-CN" altLang="en-US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递增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或递减）排列。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9810" name="Text Box 2" descr="蓝色面巾纸"/>
          <p:cNvSpPr txBox="1">
            <a:spLocks noChangeArrowheads="1"/>
          </p:cNvSpPr>
          <p:nvPr/>
        </p:nvSpPr>
        <p:spPr bwMode="auto">
          <a:xfrm>
            <a:off x="285720" y="285728"/>
            <a:ext cx="2952750" cy="5191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9.2.2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折半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查找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1736" y="3071810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[mid]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38" y="4543490"/>
            <a:ext cx="185738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左区间</a:t>
            </a:r>
            <a:endParaRPr lang="zh-CN" altLang="en-US" sz="2000">
              <a:solidFill>
                <a:srgbClr val="FF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3636" y="4543490"/>
            <a:ext cx="178595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右区间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2357422" y="3500438"/>
            <a:ext cx="1143008" cy="1000130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378619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k</a:t>
            </a: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[mid].key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260026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[mid].key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5639970" y="3504038"/>
            <a:ext cx="1043052" cy="1035851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2264" y="381470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k</a:t>
            </a:r>
            <a:r>
              <a:rPr lang="en-US" altLang="zh-CN" sz="2000" dirty="0" smtClean="0"/>
              <a:t>&gt;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[mid].key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929058" y="4000504"/>
            <a:ext cx="1000132" cy="1588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9124" y="385762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k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[mid].key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9058" y="4572008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934056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11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05560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77064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91444" y="114298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13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关键字序列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rot="5400000" flipH="1" flipV="1">
            <a:off x="289241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 flipH="1" flipV="1">
            <a:off x="346391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403542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 flipH="1" flipV="1">
            <a:off x="474980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000232" y="271462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57620" y="2786058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7  11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219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6072198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929454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7  8 11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35756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620" y="300037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91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34" grpId="0" bldLvl="0" animBg="1"/>
      <p:bldP spid="35" grpId="0" bldLvl="0" animBg="1"/>
      <p:bldP spid="36" grpId="0" bldLvl="0" animBg="1"/>
      <p:bldP spid="37" grpId="0"/>
      <p:bldP spid="2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863758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10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2942" y="99931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关键字序列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282097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>
            <a:off x="3643306" y="2571744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71500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393537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750859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7147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0100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000100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1857356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2844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28794" y="3071810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11 13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11  13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>
            <a:endCxn id="36" idx="0"/>
          </p:cNvCxnSpPr>
          <p:nvPr/>
        </p:nvCxnSpPr>
        <p:spPr>
          <a:xfrm rot="16200000" flipH="1">
            <a:off x="6083727" y="2703091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35262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3392479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5328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17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89254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35394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9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 flipH="1" flipV="1">
            <a:off x="4392611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35460" y="10707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4892677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1  2  4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11  13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40606" y="3071810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11  13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3306" y="214311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5" grpId="0" bldLvl="0" animBg="1"/>
      <p:bldP spid="28" grpId="0" bldLvl="0" animBg="1"/>
      <p:bldP spid="34" grpId="0" bldLvl="0" animBg="1"/>
      <p:bldP spid="36" grpId="0" bldLvl="0" animBg="1"/>
      <p:bldP spid="37" grpId="0"/>
      <p:bldP spid="24" grpId="0" bldLvl="0" animBg="1"/>
      <p:bldP spid="33" grpId="0" bldLvl="0" animBg="1"/>
      <p:bldP spid="38" grpId="0" bldLvl="0" animBg="1"/>
      <p:bldP spid="39" grpId="0" bldLvl="0" animBg="1"/>
      <p:bldP spid="44" grpId="0"/>
      <p:bldP spid="46" grpId="0"/>
      <p:bldP spid="48" grpId="0"/>
      <p:bldP spid="50" grpId="0"/>
      <p:bldP spid="52" grpId="0" bldLvl="0" animBg="1"/>
      <p:bldP spid="53" grpId="0" bldLvl="0" animBg="1"/>
      <p:bldP spid="54" grpId="0" bldLvl="0" animBg="1"/>
      <p:bldP spid="55" grpId="0" bldLvl="0" animBg="1"/>
      <p:bldP spid="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495300" y="10001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20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1284" y="9286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关键字序列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489317" y="153589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11384" y="192880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6  10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1989913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347235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342900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2680103" y="2488777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5406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1  2  4  5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282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36982" y="2857496"/>
            <a:ext cx="19034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11  13 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597136" y="4214818"/>
            <a:ext cx="5403888" cy="1643074"/>
            <a:chOff x="1785918" y="3500438"/>
            <a:chExt cx="5403888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50043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6  10  16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857488" y="3857628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4483894" y="3983835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640576" y="4097730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78591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1  2  4  5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1467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68838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00760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 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000628" y="3786190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右弧形箭头 65"/>
          <p:cNvSpPr/>
          <p:nvPr/>
        </p:nvSpPr>
        <p:spPr>
          <a:xfrm>
            <a:off x="6097598" y="2928934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64" y="328612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" grpId="0" bldLvl="0" animBg="1"/>
      <p:bldP spid="37" grpId="0"/>
      <p:bldP spid="52" grpId="0" bldLvl="0" animBg="1"/>
      <p:bldP spid="53" grpId="0" bldLvl="0" animBg="1"/>
      <p:bldP spid="55" grpId="0" bldLvl="0" animBg="1"/>
      <p:bldP spid="66" grpId="0" bldLvl="0" animBg="1"/>
      <p:bldP spid="2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927348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关键字序列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弧形箭头 65"/>
          <p:cNvSpPr/>
          <p:nvPr/>
        </p:nvSpPr>
        <p:spPr>
          <a:xfrm>
            <a:off x="7169168" y="3143248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000100" y="1857364"/>
            <a:ext cx="5811878" cy="2114622"/>
            <a:chOff x="285720" y="1428736"/>
            <a:chExt cx="5811878" cy="2114622"/>
          </a:xfrm>
        </p:grpSpPr>
        <p:sp>
          <p:nvSpPr>
            <p:cNvPr id="37" name="TextBox 36"/>
            <p:cNvSpPr txBox="1"/>
            <p:nvPr/>
          </p:nvSpPr>
          <p:spPr>
            <a:xfrm>
              <a:off x="285720" y="314324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关键字个数</a:t>
              </a:r>
              <a:r>
                <a:rPr lang="en-US" altLang="zh-CN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&gt;4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93974" y="142873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6  10  16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0800000" flipV="1">
              <a:off x="1765280" y="1785926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3391686" y="1912133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>
              <a:off x="2548368" y="2026028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9371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1  2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4  5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247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76630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8552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908420" y="1714488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454260" y="4286256"/>
            <a:ext cx="5903954" cy="1643074"/>
            <a:chOff x="1739880" y="3857628"/>
            <a:chExt cx="5903954" cy="1643074"/>
          </a:xfrm>
        </p:grpSpPr>
        <p:sp>
          <p:nvSpPr>
            <p:cNvPr id="35" name="矩形 34"/>
            <p:cNvSpPr/>
            <p:nvPr/>
          </p:nvSpPr>
          <p:spPr>
            <a:xfrm>
              <a:off x="3811582" y="385762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6  10  16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454261" y="4214818"/>
              <a:ext cx="1428761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78376" y="4214818"/>
              <a:ext cx="819158" cy="78582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952860" y="4621986"/>
              <a:ext cx="814336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811450" y="5000636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83020" y="500063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22866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11  13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54788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17  20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168904" y="4214818"/>
              <a:ext cx="164307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739880" y="500063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/>
            <p:cNvCxnSpPr>
              <a:endCxn id="57" idx="0"/>
            </p:cNvCxnSpPr>
            <p:nvPr/>
          </p:nvCxnSpPr>
          <p:spPr>
            <a:xfrm rot="10800000" flipV="1">
              <a:off x="3240078" y="4143380"/>
              <a:ext cx="928694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4" y="34575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6" grpId="0" bldLvl="0" animBg="1"/>
      <p:bldP spid="3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1151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12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8408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关键字序列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34644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7620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14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892545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7686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439261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752" y="85723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19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489267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000364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3  6  10  16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643043" y="2500306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67158" y="2500306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141642" y="2907474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00232" y="328612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71802" y="328612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57884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357686" y="2500306"/>
            <a:ext cx="164307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28662" y="3286124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428860" y="2428868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4810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14810" y="3286124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11 12 13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57884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57884" y="328612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17 18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348" y="35716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7" grpId="0"/>
      <p:bldP spid="29" grpId="0"/>
      <p:bldP spid="31" grpId="0"/>
      <p:bldP spid="42" grpId="0" bldLvl="0" animBg="1"/>
      <p:bldP spid="47" grpId="0" bldLvl="0" animBg="1"/>
      <p:bldP spid="48" grpId="0" bldLvl="0" animBg="1"/>
      <p:bldP spid="50" grpId="0" bldLvl="0" animBg="1"/>
      <p:bldP spid="52" grpId="0" bldLvl="0" animBg="1"/>
      <p:bldP spid="55" grpId="0" bldLvl="0" animBg="1"/>
      <p:bldP spid="64" grpId="0" bldLvl="0" animBg="1"/>
      <p:bldP spid="67" grpId="0" bldLvl="0" animBg="1"/>
      <p:bldP spid="68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6429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关键字序列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17870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28926" y="150017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3  6  10  16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571605" y="1857364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895720" y="1857364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070204" y="2264532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28794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endCxn id="68" idx="0"/>
          </p:cNvCxnSpPr>
          <p:nvPr/>
        </p:nvCxnSpPr>
        <p:spPr>
          <a:xfrm>
            <a:off x="4286248" y="1857364"/>
            <a:ext cx="235745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722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357422" y="1785926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143372" y="2643182"/>
            <a:ext cx="17145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29322" y="264318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317176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42976" y="3786190"/>
            <a:ext cx="7358114" cy="2428892"/>
            <a:chOff x="428596" y="3357562"/>
            <a:chExt cx="7358114" cy="2428892"/>
          </a:xfrm>
        </p:grpSpPr>
        <p:sp>
          <p:nvSpPr>
            <p:cNvPr id="39" name="矩形 38"/>
            <p:cNvSpPr/>
            <p:nvPr/>
          </p:nvSpPr>
          <p:spPr>
            <a:xfrm>
              <a:off x="3000364" y="4143380"/>
              <a:ext cx="171451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3  6  10  </a:t>
              </a:r>
              <a:r>
                <a:rPr lang="en-US" altLang="zh-CN" sz="2000" b="1" dirty="0" smtClean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endCxn id="71" idx="0"/>
            </p:cNvCxnSpPr>
            <p:nvPr/>
          </p:nvCxnSpPr>
          <p:spPr>
            <a:xfrm rot="10800000" flipV="1">
              <a:off x="892943" y="4479932"/>
              <a:ext cx="2199498" cy="8064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298946" y="4475170"/>
              <a:ext cx="1523219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62" idx="0"/>
            </p:cNvCxnSpPr>
            <p:nvPr/>
          </p:nvCxnSpPr>
          <p:spPr>
            <a:xfrm rot="5400000">
              <a:off x="2950756" y="4644636"/>
              <a:ext cx="798517" cy="4849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0166" y="5286388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71736" y="5286388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618038" y="4475170"/>
              <a:ext cx="2275697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28596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箭头连接符 71"/>
            <p:cNvCxnSpPr>
              <a:endCxn id="61" idx="0"/>
            </p:cNvCxnSpPr>
            <p:nvPr/>
          </p:nvCxnSpPr>
          <p:spPr>
            <a:xfrm rot="10800000" flipV="1">
              <a:off x="1928795" y="4475170"/>
              <a:ext cx="1408125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3753273" y="4604917"/>
              <a:ext cx="857256" cy="5056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下箭头 91"/>
            <p:cNvSpPr/>
            <p:nvPr/>
          </p:nvSpPr>
          <p:spPr>
            <a:xfrm>
              <a:off x="3714744" y="3357562"/>
              <a:ext cx="357190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3438" y="417189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关键字个数</a:t>
              </a:r>
              <a:r>
                <a:rPr lang="en-US" altLang="zh-CN" sz="2000" b="1" dirty="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&gt;4</a:t>
              </a:r>
              <a:endPara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29058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3504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57950" y="528638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2910" y="28572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9190" y="378619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642910" y="3000372"/>
            <a:ext cx="7429552" cy="2571768"/>
            <a:chOff x="642910" y="3000372"/>
            <a:chExt cx="7429552" cy="2571768"/>
          </a:xfrm>
        </p:grpSpPr>
        <p:sp>
          <p:nvSpPr>
            <p:cNvPr id="32" name="矩形 31"/>
            <p:cNvSpPr/>
            <p:nvPr/>
          </p:nvSpPr>
          <p:spPr>
            <a:xfrm>
              <a:off x="2428860" y="3929066"/>
              <a:ext cx="78581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 flipV="1">
              <a:off x="1119958" y="4273556"/>
              <a:ext cx="1464479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7" idx="0"/>
            </p:cNvCxnSpPr>
            <p:nvPr/>
          </p:nvCxnSpPr>
          <p:spPr>
            <a:xfrm rot="16200000" flipH="1">
              <a:off x="2801528" y="4551767"/>
              <a:ext cx="790580" cy="25003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714480" y="5072074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072074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7  8  9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29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1  2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>
              <a:endCxn id="36" idx="0"/>
            </p:cNvCxnSpPr>
            <p:nvPr/>
          </p:nvCxnSpPr>
          <p:spPr>
            <a:xfrm rot="5400000">
              <a:off x="2091119" y="4341422"/>
              <a:ext cx="782641" cy="67866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2148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429256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14 15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43702" y="5072074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17 18 19 20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000372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143504" y="392906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13  16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>
              <a:off x="4625610" y="4360504"/>
              <a:ext cx="785818" cy="63732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6" idx="0"/>
            </p:cNvCxnSpPr>
            <p:nvPr/>
          </p:nvCxnSpPr>
          <p:spPr>
            <a:xfrm rot="16200000" flipH="1">
              <a:off x="5385996" y="4564467"/>
              <a:ext cx="785818" cy="22939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58" idx="0"/>
            </p:cNvCxnSpPr>
            <p:nvPr/>
          </p:nvCxnSpPr>
          <p:spPr>
            <a:xfrm>
              <a:off x="6000760" y="4286256"/>
              <a:ext cx="1357322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32" idx="0"/>
            </p:cNvCxnSpPr>
            <p:nvPr/>
          </p:nvCxnSpPr>
          <p:spPr>
            <a:xfrm rot="10800000" flipV="1">
              <a:off x="2821770" y="3357562"/>
              <a:ext cx="1178727" cy="5715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63" idx="0"/>
            </p:cNvCxnSpPr>
            <p:nvPr/>
          </p:nvCxnSpPr>
          <p:spPr>
            <a:xfrm>
              <a:off x="4508500" y="3336924"/>
              <a:ext cx="1170789" cy="5921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2771775" y="5900758"/>
            <a:ext cx="316865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4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构建完毕</a:t>
            </a:r>
          </a:p>
        </p:txBody>
      </p:sp>
      <p:sp>
        <p:nvSpPr>
          <p:cNvPr id="45" name="矩形 44"/>
          <p:cNvSpPr/>
          <p:nvPr/>
        </p:nvSpPr>
        <p:spPr>
          <a:xfrm>
            <a:off x="3071802" y="571480"/>
            <a:ext cx="171451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3  6  10  </a:t>
            </a:r>
            <a:r>
              <a:rPr lang="en-US" altLang="zh-CN" sz="2000" b="1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endCxn id="57" idx="0"/>
          </p:cNvCxnSpPr>
          <p:nvPr/>
        </p:nvCxnSpPr>
        <p:spPr>
          <a:xfrm rot="10800000" flipV="1">
            <a:off x="964381" y="908032"/>
            <a:ext cx="2199498" cy="8064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370384" y="903270"/>
            <a:ext cx="1523219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52" idx="0"/>
          </p:cNvCxnSpPr>
          <p:nvPr/>
        </p:nvCxnSpPr>
        <p:spPr>
          <a:xfrm rot="5400000">
            <a:off x="3022194" y="1072736"/>
            <a:ext cx="798517" cy="4849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43174" y="171448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7  8  9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689476" y="903270"/>
            <a:ext cx="2275697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0034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>
            <a:endCxn id="51" idx="0"/>
          </p:cNvCxnSpPr>
          <p:nvPr/>
        </p:nvCxnSpPr>
        <p:spPr>
          <a:xfrm rot="10800000" flipV="1">
            <a:off x="2000233" y="903270"/>
            <a:ext cx="1408125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6200000" flipH="1">
            <a:off x="3824711" y="1033017"/>
            <a:ext cx="857256" cy="5056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86314" y="59999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&gt;4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00496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14942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1714488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071934" y="2428868"/>
            <a:ext cx="1785950" cy="500066"/>
            <a:chOff x="4071934" y="2428868"/>
            <a:chExt cx="1785950" cy="500066"/>
          </a:xfrm>
        </p:grpSpPr>
        <p:sp>
          <p:nvSpPr>
            <p:cNvPr id="92" name="下箭头 91"/>
            <p:cNvSpPr/>
            <p:nvPr/>
          </p:nvSpPr>
          <p:spPr>
            <a:xfrm>
              <a:off x="4071934" y="2428868"/>
              <a:ext cx="357190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562" y="242886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继续分裂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50004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zh-CN" altLang="en-US" sz="24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5" grpId="0" bldLvl="0" animBg="1"/>
      <p:bldP spid="6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411163" y="1973580"/>
            <a:ext cx="8320116" cy="186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中每插入一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关键字，都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要新建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个结点吗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中插入一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关键字，若</a:t>
            </a:r>
            <a:r>
              <a:rPr kumimoji="0"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kumimoji="0"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分裂，树高</a:t>
            </a:r>
            <a:r>
              <a:rPr kumimoji="0"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一定会升高一层吗？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6675455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上删除关键字</a:t>
            </a:r>
            <a:r>
              <a:rPr lang="en-US" altLang="zh-CN" sz="24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的过程分两步</a:t>
            </a:r>
            <a:r>
              <a:rPr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zh-CN" altLang="en-US" sz="24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2952750" cy="498598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的删除</a:t>
            </a:r>
            <a:endParaRPr kumimoji="0" lang="zh-CN" altLang="en-US" sz="2400" b="1" i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2285992"/>
            <a:ext cx="4786346" cy="12772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）查找关键字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所在的结点。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）删除关键字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96941" y="4738845"/>
            <a:ext cx="6032513" cy="10064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在叶子结点层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上删除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叶子结点层上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714348" y="4024465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删除关键字</a:t>
            </a:r>
            <a:r>
              <a:rPr lang="en-US" altLang="zh-CN" sz="24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分两种情况：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00034" y="6310481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非根、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非叶子结点的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关键字最少个数</a:t>
            </a:r>
            <a:r>
              <a:rPr lang="en-US" altLang="zh-CN" sz="2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/2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2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072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在非叶子结点上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删除关键字</a:t>
            </a:r>
            <a:r>
              <a:rPr lang="en-US" altLang="zh-CN" sz="22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i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在叶子结点上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删除关键字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b="1" i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2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36" y="264318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1262834" y="2987672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0" idx="0"/>
          </p:cNvCxnSpPr>
          <p:nvPr/>
        </p:nvCxnSpPr>
        <p:spPr>
          <a:xfrm rot="16200000" flipH="1">
            <a:off x="2890825" y="3319461"/>
            <a:ext cx="790580" cy="14287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5735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892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rot="5400000">
            <a:off x="2233995" y="3055538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71934" y="3786190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10  11 12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500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15 16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657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496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endCxn id="6" idx="0"/>
          </p:cNvCxnSpPr>
          <p:nvPr/>
        </p:nvCxnSpPr>
        <p:spPr>
          <a:xfrm rot="10800000" flipV="1">
            <a:off x="2964646" y="207167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0"/>
          </p:cNvCxnSpPr>
          <p:nvPr/>
        </p:nvCxnSpPr>
        <p:spPr>
          <a:xfrm>
            <a:off x="4651376" y="205104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删除关键字</a:t>
            </a:r>
            <a:r>
              <a:rPr lang="en-US" altLang="zh-CN" sz="2000" b="1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zh-CN" altLang="en-US" sz="20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rot="5400000">
            <a:off x="5807906" y="2021700"/>
            <a:ext cx="671460" cy="8572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71934" y="3798890"/>
            <a:ext cx="1440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10 11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768486" y="307462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574910" y="3232545"/>
            <a:ext cx="785818" cy="32147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6143636" y="3000372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929190" y="3643314"/>
            <a:ext cx="500066" cy="7858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5158300" y="3299124"/>
            <a:ext cx="615146" cy="2161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4500570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删除叶子结点中的</a:t>
            </a:r>
            <a:r>
              <a:rPr lang="en-US" altLang="zh-CN" sz="2200" b="1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sz="2200" b="1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t>99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6" grpId="0" bldLvl="0" animBg="1"/>
      <p:bldP spid="26" grpId="1" bldLvl="0" animBg="1"/>
      <p:bldP spid="26" grpId="2" bldLvl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10535</Words>
  <Application>Microsoft Office PowerPoint</Application>
  <PresentationFormat>全屏显示(4:3)</PresentationFormat>
  <Paragraphs>3224</Paragraphs>
  <Slides>179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179</vt:i4>
      </vt:variant>
    </vt:vector>
  </HeadingPairs>
  <TitlesOfParts>
    <vt:vector size="196" baseType="lpstr">
      <vt:lpstr>Arial Unicode MS</vt:lpstr>
      <vt:lpstr>仿宋_GB2312</vt:lpstr>
      <vt:lpstr>黑体</vt:lpstr>
      <vt:lpstr>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Symbol</vt:lpstr>
      <vt:lpstr>Times New Roman</vt:lpstr>
      <vt:lpstr>Verdana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PC1</cp:lastModifiedBy>
  <cp:revision>601</cp:revision>
  <cp:lastPrinted>2019-04-18T09:07:57Z</cp:lastPrinted>
  <dcterms:created xsi:type="dcterms:W3CDTF">2004-04-11T01:33:00Z</dcterms:created>
  <dcterms:modified xsi:type="dcterms:W3CDTF">2023-04-23T08:22:31Z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