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53"/>
  </p:notesMasterIdLst>
  <p:handoutMasterIdLst>
    <p:handoutMasterId r:id="rId54"/>
  </p:handoutMasterIdLst>
  <p:sldIdLst>
    <p:sldId id="256" r:id="rId2"/>
    <p:sldId id="257" r:id="rId3"/>
    <p:sldId id="586" r:id="rId4"/>
    <p:sldId id="594" r:id="rId5"/>
    <p:sldId id="593" r:id="rId6"/>
    <p:sldId id="589" r:id="rId7"/>
    <p:sldId id="587" r:id="rId8"/>
    <p:sldId id="531" r:id="rId9"/>
    <p:sldId id="532" r:id="rId10"/>
    <p:sldId id="581" r:id="rId11"/>
    <p:sldId id="533" r:id="rId12"/>
    <p:sldId id="602" r:id="rId13"/>
    <p:sldId id="603" r:id="rId14"/>
    <p:sldId id="599" r:id="rId15"/>
    <p:sldId id="588" r:id="rId16"/>
    <p:sldId id="534" r:id="rId17"/>
    <p:sldId id="535" r:id="rId18"/>
    <p:sldId id="536" r:id="rId19"/>
    <p:sldId id="537" r:id="rId20"/>
    <p:sldId id="590" r:id="rId21"/>
    <p:sldId id="582" r:id="rId22"/>
    <p:sldId id="597" r:id="rId23"/>
    <p:sldId id="538" r:id="rId24"/>
    <p:sldId id="585" r:id="rId25"/>
    <p:sldId id="584" r:id="rId26"/>
    <p:sldId id="600" r:id="rId27"/>
    <p:sldId id="542" r:id="rId28"/>
    <p:sldId id="541" r:id="rId29"/>
    <p:sldId id="604" r:id="rId30"/>
    <p:sldId id="543" r:id="rId31"/>
    <p:sldId id="544" r:id="rId32"/>
    <p:sldId id="591" r:id="rId33"/>
    <p:sldId id="545" r:id="rId34"/>
    <p:sldId id="546" r:id="rId35"/>
    <p:sldId id="547" r:id="rId36"/>
    <p:sldId id="548" r:id="rId37"/>
    <p:sldId id="607" r:id="rId38"/>
    <p:sldId id="550" r:id="rId39"/>
    <p:sldId id="551" r:id="rId40"/>
    <p:sldId id="552" r:id="rId41"/>
    <p:sldId id="553" r:id="rId42"/>
    <p:sldId id="554" r:id="rId43"/>
    <p:sldId id="555" r:id="rId44"/>
    <p:sldId id="613" r:id="rId45"/>
    <p:sldId id="556" r:id="rId46"/>
    <p:sldId id="557" r:id="rId47"/>
    <p:sldId id="592" r:id="rId48"/>
    <p:sldId id="558" r:id="rId49"/>
    <p:sldId id="615" r:id="rId50"/>
    <p:sldId id="616" r:id="rId51"/>
    <p:sldId id="580" r:id="rId52"/>
  </p:sldIdLst>
  <p:sldSz cx="12198350" cy="6858000"/>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CCFFFF"/>
    <a:srgbClr val="85FFFF"/>
    <a:srgbClr val="FFFF66"/>
    <a:srgbClr val="CCFFCC"/>
    <a:srgbClr val="66FFCC"/>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6296" autoAdjust="0"/>
  </p:normalViewPr>
  <p:slideViewPr>
    <p:cSldViewPr>
      <p:cViewPr>
        <p:scale>
          <a:sx n="100" d="100"/>
          <a:sy n="100" d="100"/>
        </p:scale>
        <p:origin x="264" y="180"/>
      </p:cViewPr>
      <p:guideLst>
        <p:guide orient="horz" pos="2160"/>
        <p:guide pos="384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35004BFC-F1BC-40F2-90BE-66F5AEA838A7}" type="slidenum">
              <a:rPr lang="en-US" altLang="zh-CN"/>
              <a:pPr>
                <a:defRPr/>
              </a:pPr>
              <a:t>‹#›</a:t>
            </a:fld>
            <a:endParaRPr lang="en-US" altLang="zh-CN"/>
          </a:p>
        </p:txBody>
      </p:sp>
    </p:spTree>
    <p:extLst>
      <p:ext uri="{BB962C8B-B14F-4D97-AF65-F5344CB8AC3E}">
        <p14:creationId xmlns:p14="http://schemas.microsoft.com/office/powerpoint/2010/main" val="3748273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38113" y="768350"/>
            <a:ext cx="68246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F39031C7-8CA4-41C2-BEC0-FFF458381801}" type="slidenum">
              <a:rPr lang="en-US" altLang="zh-CN"/>
              <a:pPr>
                <a:defRPr/>
              </a:pPr>
              <a:t>‹#›</a:t>
            </a:fld>
            <a:endParaRPr lang="en-US" altLang="zh-CN"/>
          </a:p>
        </p:txBody>
      </p:sp>
    </p:spTree>
    <p:extLst>
      <p:ext uri="{BB962C8B-B14F-4D97-AF65-F5344CB8AC3E}">
        <p14:creationId xmlns:p14="http://schemas.microsoft.com/office/powerpoint/2010/main" val="682345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F8D9EC-6243-4AE9-ACB5-EAED98BA09F1}"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414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DD3FF0-0F75-4C2A-926F-42E561497F19}"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8435" name="Rectangle 2"/>
          <p:cNvSpPr>
            <a:spLocks noGrp="1" noRot="1" noChangeAspect="1" noChangeArrowheads="1" noTextEdit="1"/>
          </p:cNvSpPr>
          <p:nvPr>
            <p:ph type="sldImg"/>
          </p:nvPr>
        </p:nvSpPr>
        <p:spPr>
          <a:ln/>
        </p:spPr>
      </p:sp>
      <p:sp>
        <p:nvSpPr>
          <p:cNvPr id="184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2084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16</a:t>
            </a:fld>
            <a:endParaRPr lang="en-US" altLang="zh-CN"/>
          </a:p>
        </p:txBody>
      </p:sp>
    </p:spTree>
    <p:extLst>
      <p:ext uri="{BB962C8B-B14F-4D97-AF65-F5344CB8AC3E}">
        <p14:creationId xmlns:p14="http://schemas.microsoft.com/office/powerpoint/2010/main" val="256007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17</a:t>
            </a:fld>
            <a:endParaRPr lang="en-US" altLang="zh-CN"/>
          </a:p>
        </p:txBody>
      </p:sp>
    </p:spTree>
    <p:extLst>
      <p:ext uri="{BB962C8B-B14F-4D97-AF65-F5344CB8AC3E}">
        <p14:creationId xmlns:p14="http://schemas.microsoft.com/office/powerpoint/2010/main" val="255291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78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51D982-C8A5-4CF5-A9E2-7C6A349F6476}" type="slidenum">
              <a:rPr lang="en-US" altLang="zh-CN" sz="1300">
                <a:ea typeface="隶书" panose="02010509060101010101" pitchFamily="49" charset="-122"/>
              </a:rPr>
              <a:pPr>
                <a:spcBef>
                  <a:spcPct val="0"/>
                </a:spcBef>
              </a:pPr>
              <a:t>28</a:t>
            </a:fld>
            <a:endParaRPr lang="en-US" altLang="zh-CN" sz="1300">
              <a:ea typeface="隶书" panose="02010509060101010101" pitchFamily="49" charset="-122"/>
            </a:endParaRPr>
          </a:p>
        </p:txBody>
      </p:sp>
    </p:spTree>
    <p:extLst>
      <p:ext uri="{BB962C8B-B14F-4D97-AF65-F5344CB8AC3E}">
        <p14:creationId xmlns:p14="http://schemas.microsoft.com/office/powerpoint/2010/main" val="176492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19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3FE403-E0F3-4873-96E5-E2893D31DE10}" type="slidenum">
              <a:rPr lang="en-US" altLang="zh-CN" sz="1300">
                <a:ea typeface="隶书" panose="02010509060101010101" pitchFamily="49" charset="-122"/>
              </a:rPr>
              <a:pPr>
                <a:spcBef>
                  <a:spcPct val="0"/>
                </a:spcBef>
              </a:pPr>
              <a:t>31</a:t>
            </a:fld>
            <a:endParaRPr lang="en-US" altLang="zh-CN" sz="1300">
              <a:ea typeface="隶书" panose="02010509060101010101" pitchFamily="49" charset="-122"/>
            </a:endParaRPr>
          </a:p>
        </p:txBody>
      </p:sp>
    </p:spTree>
    <p:extLst>
      <p:ext uri="{BB962C8B-B14F-4D97-AF65-F5344CB8AC3E}">
        <p14:creationId xmlns:p14="http://schemas.microsoft.com/office/powerpoint/2010/main" val="8549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38</a:t>
            </a:fld>
            <a:endParaRPr lang="en-US" altLang="zh-CN"/>
          </a:p>
        </p:txBody>
      </p:sp>
    </p:spTree>
    <p:extLst>
      <p:ext uri="{BB962C8B-B14F-4D97-AF65-F5344CB8AC3E}">
        <p14:creationId xmlns:p14="http://schemas.microsoft.com/office/powerpoint/2010/main" val="144862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39</a:t>
            </a:fld>
            <a:endParaRPr lang="en-US" altLang="zh-CN"/>
          </a:p>
        </p:txBody>
      </p:sp>
    </p:spTree>
    <p:extLst>
      <p:ext uri="{BB962C8B-B14F-4D97-AF65-F5344CB8AC3E}">
        <p14:creationId xmlns:p14="http://schemas.microsoft.com/office/powerpoint/2010/main" val="352509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55852D-4CB4-453D-A922-2E8434CAA4E5}" type="slidenum">
              <a:rPr lang="en-US" altLang="zh-CN" sz="1300">
                <a:ea typeface="隶书" panose="02010509060101010101" pitchFamily="49" charset="-122"/>
              </a:rPr>
              <a:pPr>
                <a:spcBef>
                  <a:spcPct val="0"/>
                </a:spcBef>
              </a:pPr>
              <a:t>48</a:t>
            </a:fld>
            <a:endParaRPr lang="en-US" altLang="zh-CN" sz="1300">
              <a:ea typeface="隶书" panose="02010509060101010101" pitchFamily="49" charset="-122"/>
            </a:endParaRPr>
          </a:p>
        </p:txBody>
      </p:sp>
    </p:spTree>
    <p:extLst>
      <p:ext uri="{BB962C8B-B14F-4D97-AF65-F5344CB8AC3E}">
        <p14:creationId xmlns:p14="http://schemas.microsoft.com/office/powerpoint/2010/main" val="3896594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Picture 4" descr="D:\PPT\C++\C++简单程序设计00.jpg">
            <a:extLst>
              <a:ext uri="{FF2B5EF4-FFF2-40B4-BE49-F238E27FC236}">
                <a16:creationId xmlns="" xmlns:a16="http://schemas.microsoft.com/office/drawing/2014/main" id="{4451C7D3-4565-4800-BEB1-F1D0E5E679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835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7">
            <a:extLst>
              <a:ext uri="{FF2B5EF4-FFF2-40B4-BE49-F238E27FC236}">
                <a16:creationId xmlns="" xmlns:a16="http://schemas.microsoft.com/office/drawing/2014/main" id="{F971FC10-9447-415C-BD21-B8188D92D976}"/>
              </a:ext>
            </a:extLst>
          </p:cNvPr>
          <p:cNvSpPr>
            <a:spLocks noGrp="1"/>
          </p:cNvSpPr>
          <p:nvPr>
            <p:ph type="ctrTitle"/>
          </p:nvPr>
        </p:nvSpPr>
        <p:spPr>
          <a:xfrm>
            <a:off x="457319" y="2205658"/>
            <a:ext cx="11280537"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10" name="副标题 8">
            <a:extLst>
              <a:ext uri="{FF2B5EF4-FFF2-40B4-BE49-F238E27FC236}">
                <a16:creationId xmlns="" xmlns:a16="http://schemas.microsoft.com/office/drawing/2014/main" id="{93AA27A9-038B-481B-9D07-8706597CF35B}"/>
              </a:ext>
            </a:extLst>
          </p:cNvPr>
          <p:cNvSpPr>
            <a:spLocks noGrp="1"/>
          </p:cNvSpPr>
          <p:nvPr>
            <p:ph type="subTitle" idx="1"/>
          </p:nvPr>
        </p:nvSpPr>
        <p:spPr>
          <a:xfrm>
            <a:off x="2794727" y="4053053"/>
            <a:ext cx="660572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115385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7690" y="1109161"/>
            <a:ext cx="782812"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508" y="1143000"/>
            <a:ext cx="6099175"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2152" y="3274309"/>
            <a:ext cx="3456199"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6" name="页脚占位符 5"/>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7" name="灯片编号占位符 6"/>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E3AB4DC-294F-4CC3-BD22-F240813E05F7}" type="slidenum">
              <a:rPr lang="en-US" altLang="zh-CN"/>
              <a:pPr>
                <a:defRPr/>
              </a:pPr>
              <a:t>‹#›</a:t>
            </a:fld>
            <a:endParaRPr lang="en-US" altLang="zh-CN"/>
          </a:p>
        </p:txBody>
      </p:sp>
    </p:spTree>
    <p:extLst>
      <p:ext uri="{BB962C8B-B14F-4D97-AF65-F5344CB8AC3E}">
        <p14:creationId xmlns:p14="http://schemas.microsoft.com/office/powerpoint/2010/main" val="217529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EACB0DC-2116-4FE2-B7DD-7B93D981AA9D}" type="slidenum">
              <a:rPr lang="en-US" altLang="zh-CN"/>
              <a:pPr>
                <a:defRPr/>
              </a:pPr>
              <a:t>‹#›</a:t>
            </a:fld>
            <a:endParaRPr lang="en-US" altLang="zh-CN"/>
          </a:p>
        </p:txBody>
      </p:sp>
    </p:spTree>
    <p:extLst>
      <p:ext uri="{BB962C8B-B14F-4D97-AF65-F5344CB8AC3E}">
        <p14:creationId xmlns:p14="http://schemas.microsoft.com/office/powerpoint/2010/main" val="413996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7110" y="1143000"/>
            <a:ext cx="2541323"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918" y="1143000"/>
            <a:ext cx="8335539"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200F3B1-C01C-45F0-AFCF-69390E48EAC3}" type="slidenum">
              <a:rPr lang="en-US" altLang="zh-CN"/>
              <a:pPr>
                <a:defRPr/>
              </a:pPr>
              <a:t>‹#›</a:t>
            </a:fld>
            <a:endParaRPr lang="en-US" altLang="zh-CN"/>
          </a:p>
        </p:txBody>
      </p:sp>
    </p:spTree>
    <p:extLst>
      <p:ext uri="{BB962C8B-B14F-4D97-AF65-F5344CB8AC3E}">
        <p14:creationId xmlns:p14="http://schemas.microsoft.com/office/powerpoint/2010/main" val="284140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rgbClr val="003399"/>
                </a:solidFill>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灯片编号占位符 1">
            <a:extLst>
              <a:ext uri="{FF2B5EF4-FFF2-40B4-BE49-F238E27FC236}">
                <a16:creationId xmlns="" xmlns:a16="http://schemas.microsoft.com/office/drawing/2014/main" id="{E41D1673-B2C5-4CB0-88E1-63C696C4BA31}"/>
              </a:ext>
            </a:extLst>
          </p:cNvPr>
          <p:cNvSpPr>
            <a:spLocks noGrp="1"/>
          </p:cNvSpPr>
          <p:nvPr>
            <p:ph type="sldNum" sz="quarter" idx="4"/>
          </p:nvPr>
        </p:nvSpPr>
        <p:spPr>
          <a:xfrm>
            <a:off x="9309101" y="107949"/>
            <a:ext cx="2744787"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8250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5" name="Picture 2">
            <a:extLst>
              <a:ext uri="{FF2B5EF4-FFF2-40B4-BE49-F238E27FC236}">
                <a16:creationId xmlns="" xmlns:a16="http://schemas.microsoft.com/office/drawing/2014/main" id="{335F0F99-D926-461F-BA9B-6FA5A31F431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5538"/>
          <a:stretch/>
        </p:blipFill>
        <p:spPr bwMode="auto">
          <a:xfrm>
            <a:off x="0" y="12870"/>
            <a:ext cx="12195176" cy="579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354758" y="57944"/>
            <a:ext cx="9233991" cy="778768"/>
          </a:xfrm>
        </p:spPr>
        <p:txBody>
          <a:bodyPr/>
          <a:lstStyle>
            <a:lvl1pPr>
              <a:defRPr sz="3600" baseline="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2354758" y="1268760"/>
            <a:ext cx="9233992" cy="5298729"/>
          </a:xfrm>
        </p:spPr>
        <p:txBody>
          <a:bodyPr/>
          <a:lstStyle>
            <a:lvl1pPr marL="109537" indent="0">
              <a:spcBef>
                <a:spcPts val="0"/>
              </a:spcBef>
              <a:buNone/>
              <a:defRPr sz="2400" baseline="0">
                <a:latin typeface="Consolas" panose="020B0609020204030204" pitchFamily="49" charset="0"/>
              </a:defRPr>
            </a:lvl1pPr>
            <a:lvl2pPr marL="411162" indent="0">
              <a:spcBef>
                <a:spcPts val="0"/>
              </a:spcBef>
              <a:buNone/>
              <a:defRPr sz="2000" baseline="0">
                <a:latin typeface="Consolas" panose="020B0609020204030204" pitchFamily="49" charset="0"/>
              </a:defRPr>
            </a:lvl2pPr>
            <a:lvl3pPr marL="703263" indent="0">
              <a:spcBef>
                <a:spcPts val="0"/>
              </a:spcBef>
              <a:buNone/>
              <a:defRPr sz="1800" baseline="0">
                <a:latin typeface="Consolas" panose="020B0609020204030204" pitchFamily="49" charset="0"/>
              </a:defRPr>
            </a:lvl3pPr>
            <a:lvl4pPr marL="979488" indent="0">
              <a:spcBef>
                <a:spcPts val="0"/>
              </a:spcBef>
              <a:buNone/>
              <a:defRPr sz="1800" baseline="0">
                <a:latin typeface="Consolas" panose="020B0609020204030204" pitchFamily="49" charset="0"/>
              </a:defRPr>
            </a:lvl4pPr>
            <a:lvl5pPr marL="1206500" indent="0">
              <a:spcBef>
                <a:spcPts val="0"/>
              </a:spcBef>
              <a:buNone/>
              <a:defRPr sz="1800" baseline="0">
                <a:latin typeface="Consolas" panose="020B0609020204030204" pitchFamily="49"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TextBox 17">
            <a:extLst>
              <a:ext uri="{FF2B5EF4-FFF2-40B4-BE49-F238E27FC236}">
                <a16:creationId xmlns="" xmlns:a16="http://schemas.microsoft.com/office/drawing/2014/main" id="{217ED0FD-F5B3-4D96-B879-23D473C8F5AC}"/>
              </a:ext>
            </a:extLst>
          </p:cNvPr>
          <p:cNvSpPr txBox="1">
            <a:spLocks noChangeArrowheads="1"/>
          </p:cNvSpPr>
          <p:nvPr userDrawn="1"/>
        </p:nvSpPr>
        <p:spPr bwMode="auto">
          <a:xfrm>
            <a:off x="9051502" y="6597650"/>
            <a:ext cx="300238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语言程序设计（第</a:t>
            </a:r>
            <a:r>
              <a:rPr lang="en-US" altLang="zh-CN" sz="1100" dirty="0">
                <a:latin typeface="宋体" panose="02010600030101010101" pitchFamily="2" charset="-122"/>
                <a:ea typeface="宋体" panose="02010600030101010101" pitchFamily="2" charset="-122"/>
              </a:rPr>
              <a:t>5</a:t>
            </a:r>
            <a:r>
              <a:rPr lang="zh-CN" altLang="en-US" sz="1100" dirty="0">
                <a:latin typeface="宋体" panose="02010600030101010101" pitchFamily="2" charset="-122"/>
                <a:ea typeface="宋体" panose="02010600030101010101" pitchFamily="2" charset="-122"/>
              </a:rPr>
              <a:t>版），郑莉，清华大学</a:t>
            </a:r>
          </a:p>
        </p:txBody>
      </p:sp>
      <p:sp>
        <p:nvSpPr>
          <p:cNvPr id="7" name="灯片编号占位符 1">
            <a:extLst>
              <a:ext uri="{FF2B5EF4-FFF2-40B4-BE49-F238E27FC236}">
                <a16:creationId xmlns="" xmlns:a16="http://schemas.microsoft.com/office/drawing/2014/main" id="{CB590B99-B50D-4C8C-940D-851C9D5FDBAB}"/>
              </a:ext>
            </a:extLst>
          </p:cNvPr>
          <p:cNvSpPr>
            <a:spLocks noGrp="1"/>
          </p:cNvSpPr>
          <p:nvPr>
            <p:ph type="sldNum" sz="quarter" idx="4"/>
          </p:nvPr>
        </p:nvSpPr>
        <p:spPr>
          <a:xfrm>
            <a:off x="9309101" y="107949"/>
            <a:ext cx="2744787" cy="365125"/>
          </a:xfrm>
          <a:prstGeom prst="rect">
            <a:avLst/>
          </a:prstGeom>
        </p:spPr>
        <p:txBody>
          <a:bodyPr vert="horz" lIns="91440" tIns="45720" rIns="91440" bIns="45720" rtlCol="0" anchor="ctr"/>
          <a:lstStyle>
            <a:lvl1pPr algn="r">
              <a:defRPr sz="1800">
                <a:solidFill>
                  <a:schemeClr val="tx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39212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1981201"/>
            <a:ext cx="10368598"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585" y="3367088"/>
            <a:ext cx="10368598"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4191CF7-D1C5-4D43-83A7-B23ABF6DF1D8}" type="slidenum">
              <a:rPr lang="en-US" altLang="zh-CN"/>
              <a:pPr>
                <a:defRPr/>
              </a:pPr>
              <a:t>‹#›</a:t>
            </a:fld>
            <a:endParaRPr lang="en-US" altLang="zh-CN"/>
          </a:p>
        </p:txBody>
      </p:sp>
    </p:spTree>
    <p:extLst>
      <p:ext uri="{BB962C8B-B14F-4D97-AF65-F5344CB8AC3E}">
        <p14:creationId xmlns:p14="http://schemas.microsoft.com/office/powerpoint/2010/main" val="179480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917" y="2352675"/>
            <a:ext cx="5387605" cy="4422713"/>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6200828" y="2352675"/>
            <a:ext cx="5387605" cy="4422713"/>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灯片编号占位符 1">
            <a:extLst>
              <a:ext uri="{FF2B5EF4-FFF2-40B4-BE49-F238E27FC236}">
                <a16:creationId xmlns="" xmlns:a16="http://schemas.microsoft.com/office/drawing/2014/main" id="{89164B28-D189-4F6C-B986-C95141FC82A1}"/>
              </a:ext>
            </a:extLst>
          </p:cNvPr>
          <p:cNvSpPr>
            <a:spLocks noGrp="1"/>
          </p:cNvSpPr>
          <p:nvPr>
            <p:ph type="sldNum" sz="quarter" idx="4"/>
          </p:nvPr>
        </p:nvSpPr>
        <p:spPr>
          <a:xfrm>
            <a:off x="9309101" y="107949"/>
            <a:ext cx="2744787"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8992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265" y="428604"/>
            <a:ext cx="11181821"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264" y="1500174"/>
            <a:ext cx="5391671"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8246" y="1500174"/>
            <a:ext cx="5391840"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264" y="1928803"/>
            <a:ext cx="5391671"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4349" y="1928803"/>
            <a:ext cx="5391840"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F63CF8E-ED43-4BBB-B69D-1A73FF6357CB}" type="slidenum">
              <a:rPr lang="en-US" altLang="zh-CN"/>
              <a:pPr>
                <a:defRPr/>
              </a:pPr>
              <a:t>‹#›</a:t>
            </a:fld>
            <a:endParaRPr lang="en-US" altLang="zh-CN"/>
          </a:p>
        </p:txBody>
      </p:sp>
    </p:spTree>
    <p:extLst>
      <p:ext uri="{BB962C8B-B14F-4D97-AF65-F5344CB8AC3E}">
        <p14:creationId xmlns:p14="http://schemas.microsoft.com/office/powerpoint/2010/main" val="33230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1143000"/>
            <a:ext cx="10978515" cy="1069848"/>
          </a:xfrm>
        </p:spPr>
        <p:txBody>
          <a:bodyPr/>
          <a:lstStyle>
            <a:lvl1pPr>
              <a:defRPr sz="4000">
                <a:solidFill>
                  <a:schemeClr val="tx2"/>
                </a:solidFill>
              </a:defRPr>
            </a:lvl1pPr>
          </a:lstStyle>
          <a:p>
            <a:r>
              <a:rPr lang="zh-CN" altLang="en-US"/>
              <a:t>单击此处编辑母版标题样式</a:t>
            </a:r>
            <a:endParaRPr lang="en-US"/>
          </a:p>
        </p:txBody>
      </p:sp>
      <p:sp>
        <p:nvSpPr>
          <p:cNvPr id="6" name="灯片编号占位符 1">
            <a:extLst>
              <a:ext uri="{FF2B5EF4-FFF2-40B4-BE49-F238E27FC236}">
                <a16:creationId xmlns="" xmlns:a16="http://schemas.microsoft.com/office/drawing/2014/main" id="{7DC50BCF-C3C6-428D-A3DD-FDB7704BD912}"/>
              </a:ext>
            </a:extLst>
          </p:cNvPr>
          <p:cNvSpPr>
            <a:spLocks noGrp="1"/>
          </p:cNvSpPr>
          <p:nvPr>
            <p:ph type="sldNum" sz="quarter" idx="4"/>
          </p:nvPr>
        </p:nvSpPr>
        <p:spPr>
          <a:xfrm>
            <a:off x="9309101" y="107949"/>
            <a:ext cx="2744787"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26119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3" name="页脚占位符 2"/>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4" name="灯片编号占位符 3"/>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8EF23D8-90FE-4B59-9E64-D69D01F12DCE}" type="slidenum">
              <a:rPr lang="en-US" altLang="zh-CN"/>
              <a:pPr>
                <a:defRPr/>
              </a:pPr>
              <a:t>‹#›</a:t>
            </a:fld>
            <a:endParaRPr lang="en-US" altLang="zh-CN"/>
          </a:p>
        </p:txBody>
      </p:sp>
    </p:spTree>
    <p:extLst>
      <p:ext uri="{BB962C8B-B14F-4D97-AF65-F5344CB8AC3E}">
        <p14:creationId xmlns:p14="http://schemas.microsoft.com/office/powerpoint/2010/main" val="18688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41712" y="1101970"/>
            <a:ext cx="451339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41712" y="2010727"/>
            <a:ext cx="451339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306" y="776287"/>
            <a:ext cx="6806679"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8786813" y="612775"/>
            <a:ext cx="1276350" cy="457200"/>
          </a:xfrm>
          <a:prstGeom prst="rect">
            <a:avLst/>
          </a:prstGeom>
        </p:spPr>
        <p:txBody>
          <a:bodyPr/>
          <a:lstStyle>
            <a:lvl1pPr eaLnBrk="1" hangingPunct="1">
              <a:defRPr/>
            </a:lvl1pPr>
          </a:lstStyle>
          <a:p>
            <a:pPr>
              <a:defRPr/>
            </a:pPr>
            <a:endParaRPr lang="en-US" altLang="zh-CN"/>
          </a:p>
        </p:txBody>
      </p:sp>
      <p:sp>
        <p:nvSpPr>
          <p:cNvPr id="6" name="页脚占位符 5"/>
          <p:cNvSpPr>
            <a:spLocks noGrp="1"/>
          </p:cNvSpPr>
          <p:nvPr>
            <p:ph type="ftr" sz="quarter" idx="11"/>
          </p:nvPr>
        </p:nvSpPr>
        <p:spPr>
          <a:xfrm>
            <a:off x="7013575" y="612775"/>
            <a:ext cx="1768475" cy="457200"/>
          </a:xfrm>
          <a:prstGeom prst="rect">
            <a:avLst/>
          </a:prstGeom>
        </p:spPr>
        <p:txBody>
          <a:bodyPr/>
          <a:lstStyle>
            <a:lvl1pPr eaLnBrk="1" hangingPunct="1">
              <a:defRPr/>
            </a:lvl1pPr>
          </a:lstStyle>
          <a:p>
            <a:pPr>
              <a:defRPr/>
            </a:pPr>
            <a:endParaRPr lang="en-US" altLang="zh-CN"/>
          </a:p>
        </p:txBody>
      </p:sp>
      <p:sp>
        <p:nvSpPr>
          <p:cNvPr id="7" name="灯片编号占位符 6"/>
          <p:cNvSpPr>
            <a:spLocks noGrp="1"/>
          </p:cNvSpPr>
          <p:nvPr>
            <p:ph type="sldNum" sz="quarter" idx="12"/>
          </p:nvPr>
        </p:nvSpPr>
        <p:spPr>
          <a:xfrm>
            <a:off x="11059839" y="109960"/>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9146F28-FAB4-4DB6-B781-DEB834D939B2}" type="slidenum">
              <a:rPr lang="en-US" altLang="zh-CN"/>
              <a:pPr>
                <a:defRPr/>
              </a:pPr>
              <a:t>‹#›</a:t>
            </a:fld>
            <a:endParaRPr lang="en-US" altLang="zh-CN"/>
          </a:p>
        </p:txBody>
      </p:sp>
    </p:spTree>
    <p:extLst>
      <p:ext uri="{BB962C8B-B14F-4D97-AF65-F5344CB8AC3E}">
        <p14:creationId xmlns:p14="http://schemas.microsoft.com/office/powerpoint/2010/main" val="237836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1285875"/>
            <a:ext cx="1097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609600" y="2424113"/>
            <a:ext cx="1097915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TextBox 17"/>
          <p:cNvSpPr txBox="1">
            <a:spLocks noChangeArrowheads="1"/>
          </p:cNvSpPr>
          <p:nvPr/>
        </p:nvSpPr>
        <p:spPr bwMode="auto">
          <a:xfrm>
            <a:off x="9051502" y="6597650"/>
            <a:ext cx="300238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语言程序设计（第</a:t>
            </a:r>
            <a:r>
              <a:rPr lang="en-US" altLang="zh-CN" sz="1100" dirty="0">
                <a:latin typeface="宋体" panose="02010600030101010101" pitchFamily="2" charset="-122"/>
                <a:ea typeface="宋体" panose="02010600030101010101" pitchFamily="2" charset="-122"/>
              </a:rPr>
              <a:t>5</a:t>
            </a:r>
            <a:r>
              <a:rPr lang="zh-CN" altLang="en-US" sz="1100" dirty="0">
                <a:latin typeface="宋体" panose="02010600030101010101" pitchFamily="2" charset="-122"/>
                <a:ea typeface="宋体" panose="02010600030101010101" pitchFamily="2" charset="-122"/>
              </a:rPr>
              <a:t>版），郑莉，清华大学</a:t>
            </a:r>
          </a:p>
        </p:txBody>
      </p:sp>
      <p:sp>
        <p:nvSpPr>
          <p:cNvPr id="2" name="灯片编号占位符 1">
            <a:extLst>
              <a:ext uri="{FF2B5EF4-FFF2-40B4-BE49-F238E27FC236}">
                <a16:creationId xmlns="" xmlns:a16="http://schemas.microsoft.com/office/drawing/2014/main" id="{CB590B99-B50D-4C8C-940D-851C9D5FDBAB}"/>
              </a:ext>
            </a:extLst>
          </p:cNvPr>
          <p:cNvSpPr>
            <a:spLocks noGrp="1"/>
          </p:cNvSpPr>
          <p:nvPr>
            <p:ph type="sldNum" sz="quarter" idx="4"/>
          </p:nvPr>
        </p:nvSpPr>
        <p:spPr>
          <a:xfrm>
            <a:off x="9309101" y="107949"/>
            <a:ext cx="2744787" cy="365125"/>
          </a:xfrm>
          <a:prstGeom prst="rect">
            <a:avLst/>
          </a:prstGeom>
        </p:spPr>
        <p:txBody>
          <a:bodyPr vert="horz" lIns="91440" tIns="45720" rIns="91440" bIns="45720" rtlCol="0" anchor="ctr"/>
          <a:lstStyle>
            <a:lvl1pPr algn="r">
              <a:defRPr sz="18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fld id="{1D9F06E4-88F8-4F67-ACDE-9506202471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94" r:id="rId1"/>
    <p:sldLayoutId id="2147484395" r:id="rId2"/>
    <p:sldLayoutId id="214748440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Lst>
  <p:hf hdr="0" ftr="0" dt="0"/>
  <p:txStyles>
    <p:title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p:txBody>
          <a:bodyPr/>
          <a:lstStyle/>
          <a:p>
            <a:r>
              <a:rPr lang="zh-CN" altLang="zh-CN" dirty="0"/>
              <a:t>第</a:t>
            </a:r>
            <a:r>
              <a:rPr lang="en-US" altLang="zh-CN" dirty="0"/>
              <a:t> 11 </a:t>
            </a:r>
            <a:r>
              <a:rPr lang="zh-CN" altLang="zh-CN" dirty="0"/>
              <a:t>章</a:t>
            </a:r>
            <a:r>
              <a:rPr lang="en-US" altLang="zh-CN" dirty="0"/>
              <a:t> </a:t>
            </a:r>
            <a:r>
              <a:rPr lang="zh-CN" altLang="en-US" dirty="0"/>
              <a:t>流类库与输入</a:t>
            </a:r>
            <a:r>
              <a:rPr lang="en-US" altLang="zh-CN" dirty="0"/>
              <a:t>/</a:t>
            </a:r>
            <a:r>
              <a:rPr lang="zh-CN" altLang="en-US" dirty="0"/>
              <a:t>输出</a:t>
            </a:r>
          </a:p>
        </p:txBody>
      </p:sp>
      <p:sp>
        <p:nvSpPr>
          <p:cNvPr id="6" name="Rectangle 3"/>
          <p:cNvSpPr txBox="1">
            <a:spLocks noChangeArrowheads="1"/>
          </p:cNvSpPr>
          <p:nvPr/>
        </p:nvSpPr>
        <p:spPr bwMode="auto">
          <a:xfrm>
            <a:off x="6387207" y="6021288"/>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a:t>标准输出换向</a:t>
            </a:r>
          </a:p>
        </p:txBody>
      </p:sp>
      <p:sp>
        <p:nvSpPr>
          <p:cNvPr id="23556" name="Rectangle 3"/>
          <p:cNvSpPr>
            <a:spLocks noGrp="1" noChangeArrowheads="1"/>
          </p:cNvSpPr>
          <p:nvPr>
            <p:ph type="body" idx="1"/>
          </p:nvPr>
        </p:nvSpPr>
        <p:spPr/>
        <p:txBody>
          <a:bodyPr/>
          <a:lstStyle/>
          <a:p>
            <a:pPr marL="109537" indent="0">
              <a:buNone/>
            </a:pPr>
            <a:r>
              <a:rPr lang="en-US" altLang="zh-CN" dirty="0" err="1"/>
              <a:t>ofstream</a:t>
            </a:r>
            <a:r>
              <a:rPr lang="en-US" altLang="zh-CN" dirty="0"/>
              <a:t> </a:t>
            </a:r>
            <a:r>
              <a:rPr lang="en-US" altLang="zh-CN" dirty="0" err="1"/>
              <a:t>fout</a:t>
            </a:r>
            <a:r>
              <a:rPr lang="en-US" altLang="zh-CN" dirty="0"/>
              <a:t>("</a:t>
            </a:r>
            <a:r>
              <a:rPr lang="en-US" altLang="zh-CN" dirty="0" err="1"/>
              <a:t>b.out</a:t>
            </a:r>
            <a:r>
              <a:rPr lang="en-US" altLang="zh-CN" dirty="0" smtClean="0"/>
              <a:t>");</a:t>
            </a:r>
          </a:p>
          <a:p>
            <a:pPr marL="109537" indent="0">
              <a:buNone/>
            </a:pPr>
            <a:r>
              <a:rPr lang="en-US" altLang="zh-CN" dirty="0" smtClean="0">
                <a:solidFill>
                  <a:schemeClr val="tx1">
                    <a:lumMod val="50000"/>
                    <a:lumOff val="50000"/>
                  </a:schemeClr>
                </a:solidFill>
              </a:rPr>
              <a:t>//</a:t>
            </a:r>
            <a:r>
              <a:rPr lang="en-US" altLang="zh-CN" dirty="0" err="1" smtClean="0">
                <a:solidFill>
                  <a:schemeClr val="tx1">
                    <a:lumMod val="50000"/>
                    <a:lumOff val="50000"/>
                  </a:schemeClr>
                </a:solidFill>
              </a:rPr>
              <a:t>rd</a:t>
            </a:r>
            <a:r>
              <a:rPr lang="zh-CN" altLang="en-US" dirty="0" smtClean="0">
                <a:solidFill>
                  <a:schemeClr val="tx1">
                    <a:lumMod val="50000"/>
                    <a:lumOff val="50000"/>
                  </a:schemeClr>
                </a:solidFill>
              </a:rPr>
              <a:t>，即</a:t>
            </a:r>
            <a:r>
              <a:rPr lang="en-US" altLang="zh-CN" dirty="0" smtClean="0">
                <a:solidFill>
                  <a:schemeClr val="tx1">
                    <a:lumMod val="50000"/>
                    <a:lumOff val="50000"/>
                  </a:schemeClr>
                </a:solidFill>
              </a:rPr>
              <a:t>redirect</a:t>
            </a:r>
            <a:r>
              <a:rPr lang="zh-CN" altLang="en-US" dirty="0" smtClean="0">
                <a:solidFill>
                  <a:schemeClr val="tx1">
                    <a:lumMod val="50000"/>
                    <a:lumOff val="50000"/>
                  </a:schemeClr>
                </a:solidFill>
              </a:rPr>
              <a:t>，使</a:t>
            </a:r>
            <a:r>
              <a:rPr lang="en-US" altLang="zh-CN" dirty="0" err="1" smtClean="0">
                <a:solidFill>
                  <a:schemeClr val="tx1">
                    <a:lumMod val="50000"/>
                    <a:lumOff val="50000"/>
                  </a:schemeClr>
                </a:solidFill>
              </a:rPr>
              <a:t>cout</a:t>
            </a:r>
            <a:r>
              <a:rPr lang="zh-CN" altLang="en-US" dirty="0" smtClean="0">
                <a:solidFill>
                  <a:schemeClr val="tx1">
                    <a:lumMod val="50000"/>
                    <a:lumOff val="50000"/>
                  </a:schemeClr>
                </a:solidFill>
              </a:rPr>
              <a:t>重定向到</a:t>
            </a:r>
            <a:r>
              <a:rPr lang="en-US" altLang="zh-CN" dirty="0" err="1" smtClean="0">
                <a:solidFill>
                  <a:schemeClr val="tx1">
                    <a:lumMod val="50000"/>
                    <a:lumOff val="50000"/>
                  </a:schemeClr>
                </a:solidFill>
              </a:rPr>
              <a:t>fout</a:t>
            </a:r>
            <a:r>
              <a:rPr lang="zh-CN" altLang="en-US" dirty="0" smtClean="0">
                <a:solidFill>
                  <a:schemeClr val="tx1">
                    <a:lumMod val="50000"/>
                    <a:lumOff val="50000"/>
                  </a:schemeClr>
                </a:solidFill>
              </a:rPr>
              <a:t>，即文件，并将原先的保存在</a:t>
            </a:r>
            <a:r>
              <a:rPr lang="en-US" altLang="zh-CN" dirty="0" err="1" smtClean="0">
                <a:solidFill>
                  <a:schemeClr val="tx1">
                    <a:lumMod val="50000"/>
                    <a:lumOff val="50000"/>
                  </a:schemeClr>
                </a:solidFill>
              </a:rPr>
              <a:t>pOld</a:t>
            </a:r>
            <a:endParaRPr lang="en-US" altLang="zh-CN" dirty="0">
              <a:solidFill>
                <a:schemeClr val="tx1">
                  <a:lumMod val="50000"/>
                  <a:lumOff val="50000"/>
                </a:schemeClr>
              </a:solidFill>
            </a:endParaRPr>
          </a:p>
          <a:p>
            <a:pPr marL="109537" indent="0">
              <a:buNone/>
            </a:pPr>
            <a:r>
              <a:rPr lang="en-US" altLang="zh-CN" dirty="0" err="1"/>
              <a:t>streambuf</a:t>
            </a:r>
            <a:r>
              <a:rPr lang="en-US" altLang="zh-CN" dirty="0" smtClean="0"/>
              <a:t>* </a:t>
            </a:r>
            <a:r>
              <a:rPr lang="en-US" altLang="zh-CN" dirty="0" err="1"/>
              <a:t>pOld</a:t>
            </a:r>
            <a:r>
              <a:rPr lang="en-US" altLang="zh-CN" dirty="0"/>
              <a:t> </a:t>
            </a:r>
            <a:r>
              <a:rPr lang="en-US" altLang="zh-CN" dirty="0" smtClean="0"/>
              <a:t>= </a:t>
            </a:r>
            <a:r>
              <a:rPr lang="en-US" altLang="zh-CN" dirty="0" err="1" smtClean="0"/>
              <a:t>cout.rdbuf</a:t>
            </a:r>
            <a:r>
              <a:rPr lang="en-US" altLang="zh-CN" dirty="0" smtClean="0"/>
              <a:t>(</a:t>
            </a:r>
            <a:r>
              <a:rPr lang="en-US" altLang="zh-CN" dirty="0" err="1" smtClean="0"/>
              <a:t>fout.rdbuf</a:t>
            </a:r>
            <a:r>
              <a:rPr lang="en-US" altLang="zh-CN" dirty="0" smtClean="0"/>
              <a:t>());</a:t>
            </a:r>
            <a:endParaRPr lang="en-US" altLang="zh-CN" dirty="0"/>
          </a:p>
          <a:p>
            <a:pPr marL="109537" indent="0">
              <a:buNone/>
            </a:pP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在此期间，</a:t>
            </a:r>
            <a:r>
              <a:rPr lang="en-US" altLang="zh-CN" dirty="0" err="1" smtClean="0">
                <a:solidFill>
                  <a:schemeClr val="tx1">
                    <a:lumMod val="50000"/>
                    <a:lumOff val="50000"/>
                  </a:schemeClr>
                </a:solidFill>
              </a:rPr>
              <a:t>cout</a:t>
            </a:r>
            <a:r>
              <a:rPr lang="zh-CN" altLang="en-US" dirty="0" smtClean="0">
                <a:solidFill>
                  <a:schemeClr val="tx1">
                    <a:lumMod val="50000"/>
                    <a:lumOff val="50000"/>
                  </a:schemeClr>
                </a:solidFill>
              </a:rPr>
              <a:t>输出至文件</a:t>
            </a:r>
            <a:r>
              <a:rPr lang="en-US" altLang="zh-CN" dirty="0" err="1" smtClean="0">
                <a:solidFill>
                  <a:schemeClr val="tx1">
                    <a:lumMod val="50000"/>
                    <a:lumOff val="50000"/>
                  </a:schemeClr>
                </a:solidFill>
              </a:rPr>
              <a:t>b.out</a:t>
            </a:r>
            <a:endParaRPr lang="en-US" altLang="zh-CN" dirty="0" smtClean="0">
              <a:solidFill>
                <a:schemeClr val="tx1">
                  <a:lumMod val="50000"/>
                  <a:lumOff val="50000"/>
                </a:schemeClr>
              </a:solidFill>
            </a:endParaRPr>
          </a:p>
          <a:p>
            <a:pPr marL="109537" indent="0">
              <a:buNone/>
            </a:pP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恢复</a:t>
            </a:r>
            <a:r>
              <a:rPr lang="en-US" altLang="zh-CN" dirty="0" err="1" smtClean="0">
                <a:solidFill>
                  <a:schemeClr val="tx1">
                    <a:lumMod val="50000"/>
                    <a:lumOff val="50000"/>
                  </a:schemeClr>
                </a:solidFill>
              </a:rPr>
              <a:t>cout</a:t>
            </a:r>
            <a:r>
              <a:rPr lang="zh-CN" altLang="en-US" dirty="0" smtClean="0">
                <a:solidFill>
                  <a:schemeClr val="tx1">
                    <a:lumMod val="50000"/>
                    <a:lumOff val="50000"/>
                  </a:schemeClr>
                </a:solidFill>
              </a:rPr>
              <a:t>原先的输出目标</a:t>
            </a:r>
            <a:endParaRPr lang="en-US" altLang="zh-CN" dirty="0">
              <a:solidFill>
                <a:schemeClr val="tx1">
                  <a:lumMod val="50000"/>
                  <a:lumOff val="50000"/>
                </a:schemeClr>
              </a:solidFill>
            </a:endParaRPr>
          </a:p>
          <a:p>
            <a:pPr marL="109537" indent="0">
              <a:buNone/>
            </a:pPr>
            <a:r>
              <a:rPr lang="en-US" altLang="zh-CN" dirty="0" err="1"/>
              <a:t>cout.rdbuf</a:t>
            </a:r>
            <a:r>
              <a:rPr lang="en-US" altLang="zh-CN" dirty="0"/>
              <a:t>(</a:t>
            </a:r>
            <a:r>
              <a:rPr lang="en-US" altLang="zh-CN" dirty="0" err="1"/>
              <a:t>pOld</a:t>
            </a:r>
            <a:r>
              <a:rPr lang="en-US" altLang="zh-CN" dirty="0" smtClean="0"/>
              <a:t>);</a:t>
            </a:r>
            <a:endParaRPr lang="en-US" altLang="zh-CN" dirty="0"/>
          </a:p>
        </p:txBody>
      </p:sp>
      <p:sp>
        <p:nvSpPr>
          <p:cNvPr id="5" name="灯片编号占位符 4">
            <a:extLst>
              <a:ext uri="{FF2B5EF4-FFF2-40B4-BE49-F238E27FC236}">
                <a16:creationId xmlns="" xmlns:a16="http://schemas.microsoft.com/office/drawing/2014/main" id="{8C1D6E38-53E5-4B90-A6F3-72B05CC03FE8}"/>
              </a:ext>
            </a:extLst>
          </p:cNvPr>
          <p:cNvSpPr>
            <a:spLocks noGrp="1"/>
          </p:cNvSpPr>
          <p:nvPr>
            <p:ph type="sldNum" sz="quarter" idx="4"/>
          </p:nvPr>
        </p:nvSpPr>
        <p:spPr/>
        <p:txBody>
          <a:bodyPr/>
          <a:lstStyle/>
          <a:p>
            <a:fld id="{1D9F06E4-88F8-4F67-ACDE-950620247153}"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构造输出流对象</a:t>
            </a:r>
          </a:p>
        </p:txBody>
      </p:sp>
      <p:sp>
        <p:nvSpPr>
          <p:cNvPr id="24579" name="内容占位符 2"/>
          <p:cNvSpPr>
            <a:spLocks noGrp="1"/>
          </p:cNvSpPr>
          <p:nvPr>
            <p:ph idx="1"/>
          </p:nvPr>
        </p:nvSpPr>
        <p:spPr/>
        <p:txBody>
          <a:bodyPr/>
          <a:lstStyle/>
          <a:p>
            <a:r>
              <a:rPr lang="en-US" altLang="zh-CN" dirty="0" err="1"/>
              <a:t>ofstream</a:t>
            </a:r>
            <a:r>
              <a:rPr lang="zh-CN" altLang="en-US" dirty="0"/>
              <a:t>类支持磁盘文件输出</a:t>
            </a:r>
          </a:p>
          <a:p>
            <a:r>
              <a:rPr lang="zh-CN" altLang="en-US" dirty="0"/>
              <a:t>如果在构造函数中指定一个文件名，当构造这个对象时该文件是自动打开的</a:t>
            </a:r>
          </a:p>
          <a:p>
            <a:pPr marL="411162" lvl="1" indent="0">
              <a:buNone/>
            </a:pPr>
            <a:r>
              <a:rPr lang="en-US" altLang="zh-CN" dirty="0" err="1"/>
              <a:t>ofstream</a:t>
            </a:r>
            <a:r>
              <a:rPr lang="en-US" altLang="zh-CN" dirty="0"/>
              <a:t> </a:t>
            </a:r>
            <a:r>
              <a:rPr lang="en-US" altLang="zh-CN" dirty="0" err="1"/>
              <a:t>myFile</a:t>
            </a:r>
            <a:r>
              <a:rPr lang="en-US" altLang="zh-CN" dirty="0"/>
              <a:t>("filename");</a:t>
            </a:r>
          </a:p>
          <a:p>
            <a:r>
              <a:rPr lang="zh-CN" altLang="en-US" dirty="0"/>
              <a:t>可以在调用默认构造函数之后使用</a:t>
            </a:r>
            <a:r>
              <a:rPr lang="en-US" altLang="zh-CN" dirty="0"/>
              <a:t>open</a:t>
            </a:r>
            <a:r>
              <a:rPr lang="zh-CN" altLang="en-US" dirty="0"/>
              <a:t>成员函数打开文件</a:t>
            </a:r>
            <a:endParaRPr lang="en-US" altLang="zh-CN" dirty="0"/>
          </a:p>
          <a:p>
            <a:pPr marL="411162" lvl="1" indent="0">
              <a:buNone/>
            </a:pPr>
            <a:r>
              <a:rPr lang="en-US" altLang="zh-CN" dirty="0" err="1"/>
              <a:t>ofstream</a:t>
            </a:r>
            <a:r>
              <a:rPr lang="en-US" altLang="zh-CN" dirty="0"/>
              <a:t> </a:t>
            </a:r>
            <a:r>
              <a:rPr lang="en-US" altLang="zh-CN" dirty="0" err="1"/>
              <a:t>myFile</a:t>
            </a:r>
            <a:r>
              <a:rPr lang="en-US" altLang="zh-CN" dirty="0"/>
              <a:t>; //</a:t>
            </a:r>
            <a:r>
              <a:rPr lang="zh-CN" altLang="en-US" dirty="0"/>
              <a:t>声明一个静态文件输出流对象</a:t>
            </a:r>
          </a:p>
          <a:p>
            <a:pPr marL="411162" lvl="1" indent="0">
              <a:buNone/>
            </a:pPr>
            <a:r>
              <a:rPr lang="en-US" altLang="zh-CN" dirty="0" err="1"/>
              <a:t>myFile.open</a:t>
            </a:r>
            <a:r>
              <a:rPr lang="en-US" altLang="zh-CN" dirty="0"/>
              <a:t>("filename");   //</a:t>
            </a:r>
            <a:r>
              <a:rPr lang="zh-CN" altLang="en-US" dirty="0"/>
              <a:t>打开文件，使流对象与文件建立联系</a:t>
            </a:r>
            <a:endParaRPr lang="en-US" altLang="zh-CN" dirty="0"/>
          </a:p>
          <a:p>
            <a:r>
              <a:rPr lang="zh-CN" altLang="en-US" dirty="0"/>
              <a:t>在构造对象或用</a:t>
            </a:r>
            <a:r>
              <a:rPr lang="en-US" altLang="zh-CN" dirty="0"/>
              <a:t>open</a:t>
            </a:r>
            <a:r>
              <a:rPr lang="zh-CN" altLang="en-US" dirty="0"/>
              <a:t>打开文件时可以指定模式</a:t>
            </a:r>
            <a:endParaRPr lang="en-US" altLang="zh-CN" dirty="0"/>
          </a:p>
          <a:p>
            <a:pPr marL="411162" lvl="1" indent="0">
              <a:buNone/>
            </a:pPr>
            <a:r>
              <a:rPr lang="en-US" altLang="zh-CN" dirty="0" err="1"/>
              <a:t>ofstream</a:t>
            </a:r>
            <a:r>
              <a:rPr lang="en-US" altLang="zh-CN" dirty="0"/>
              <a:t> </a:t>
            </a:r>
            <a:r>
              <a:rPr lang="en-US" altLang="zh-CN" dirty="0" err="1"/>
              <a:t>myFile</a:t>
            </a:r>
            <a:r>
              <a:rPr lang="en-US" altLang="zh-CN" dirty="0"/>
              <a:t>("filename", </a:t>
            </a:r>
            <a:r>
              <a:rPr lang="en-US" altLang="zh-CN" dirty="0" err="1"/>
              <a:t>ios_base</a:t>
            </a:r>
            <a:r>
              <a:rPr lang="en-US" altLang="zh-CN" dirty="0"/>
              <a:t>::out | </a:t>
            </a:r>
            <a:r>
              <a:rPr lang="en-US" altLang="zh-CN" dirty="0" err="1"/>
              <a:t>ios_base</a:t>
            </a:r>
            <a:r>
              <a:rPr lang="en-US" altLang="zh-CN" dirty="0"/>
              <a:t>::binary);</a:t>
            </a:r>
          </a:p>
        </p:txBody>
      </p:sp>
      <p:sp>
        <p:nvSpPr>
          <p:cNvPr id="2" name="灯片编号占位符 1">
            <a:extLst>
              <a:ext uri="{FF2B5EF4-FFF2-40B4-BE49-F238E27FC236}">
                <a16:creationId xmlns="" xmlns:a16="http://schemas.microsoft.com/office/drawing/2014/main" id="{449341D3-1CE2-4853-8276-9DF9E34665A7}"/>
              </a:ext>
            </a:extLst>
          </p:cNvPr>
          <p:cNvSpPr>
            <a:spLocks noGrp="1"/>
          </p:cNvSpPr>
          <p:nvPr>
            <p:ph type="sldNum" sz="quarter" idx="4"/>
          </p:nvPr>
        </p:nvSpPr>
        <p:spPr/>
        <p:txBody>
          <a:bodyPr/>
          <a:lstStyle/>
          <a:p>
            <a:fld id="{1D9F06E4-88F8-4F67-ACDE-950620247153}"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文件输出流成员函数的三种类型</a:t>
            </a:r>
          </a:p>
        </p:txBody>
      </p:sp>
      <p:sp>
        <p:nvSpPr>
          <p:cNvPr id="34819" name="内容占位符 2"/>
          <p:cNvSpPr>
            <a:spLocks noGrp="1"/>
          </p:cNvSpPr>
          <p:nvPr>
            <p:ph idx="1"/>
          </p:nvPr>
        </p:nvSpPr>
        <p:spPr/>
        <p:txBody>
          <a:bodyPr/>
          <a:lstStyle/>
          <a:p>
            <a:r>
              <a:rPr lang="zh-CN" altLang="en-US"/>
              <a:t>与操纵符等价的成员函数。</a:t>
            </a:r>
          </a:p>
          <a:p>
            <a:r>
              <a:rPr lang="zh-CN" altLang="en-US"/>
              <a:t>执行非格式化写操作的成员函数。</a:t>
            </a:r>
          </a:p>
          <a:p>
            <a:r>
              <a:rPr lang="zh-CN" altLang="en-US"/>
              <a:t>其它修改流状态且不同于操纵符或插入运算符的成员函数。</a:t>
            </a:r>
          </a:p>
        </p:txBody>
      </p:sp>
      <p:sp>
        <p:nvSpPr>
          <p:cNvPr id="2" name="灯片编号占位符 1">
            <a:extLst>
              <a:ext uri="{FF2B5EF4-FFF2-40B4-BE49-F238E27FC236}">
                <a16:creationId xmlns="" xmlns:a16="http://schemas.microsoft.com/office/drawing/2014/main" id="{D6DCDC2E-E768-47C9-BA03-93C7DE070C66}"/>
              </a:ext>
            </a:extLst>
          </p:cNvPr>
          <p:cNvSpPr>
            <a:spLocks noGrp="1"/>
          </p:cNvSpPr>
          <p:nvPr>
            <p:ph type="sldNum" sz="quarter" idx="4"/>
          </p:nvPr>
        </p:nvSpPr>
        <p:spPr/>
        <p:txBody>
          <a:bodyPr/>
          <a:lstStyle/>
          <a:p>
            <a:fld id="{1D9F06E4-88F8-4F67-ACDE-950620247153}" type="slidenum">
              <a:rPr lang="zh-CN" altLang="en-US" smtClean="0"/>
              <a:pPr/>
              <a:t>12</a:t>
            </a:fld>
            <a:endParaRPr lang="zh-CN" altLang="en-US"/>
          </a:p>
        </p:txBody>
      </p:sp>
    </p:spTree>
    <p:extLst>
      <p:ext uri="{BB962C8B-B14F-4D97-AF65-F5344CB8AC3E}">
        <p14:creationId xmlns:p14="http://schemas.microsoft.com/office/powerpoint/2010/main" val="411299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09600" y="922040"/>
            <a:ext cx="10979150" cy="1066800"/>
          </a:xfrm>
        </p:spPr>
        <p:txBody>
          <a:bodyPr/>
          <a:lstStyle/>
          <a:p>
            <a:r>
              <a:rPr lang="zh-CN" altLang="en-US" dirty="0"/>
              <a:t>文件输出流成员函数</a:t>
            </a:r>
          </a:p>
        </p:txBody>
      </p:sp>
      <p:sp>
        <p:nvSpPr>
          <p:cNvPr id="3" name="内容占位符 2"/>
          <p:cNvSpPr>
            <a:spLocks noGrp="1"/>
          </p:cNvSpPr>
          <p:nvPr>
            <p:ph idx="1"/>
          </p:nvPr>
        </p:nvSpPr>
        <p:spPr>
          <a:xfrm>
            <a:off x="609600" y="1844824"/>
            <a:ext cx="10979150" cy="4896543"/>
          </a:xfrm>
        </p:spPr>
        <p:txBody>
          <a:bodyPr/>
          <a:lstStyle/>
          <a:p>
            <a:r>
              <a:rPr lang="en-US" altLang="zh-CN" dirty="0"/>
              <a:t>open</a:t>
            </a:r>
            <a:r>
              <a:rPr lang="zh-CN" altLang="en-US" dirty="0"/>
              <a:t>函数</a:t>
            </a:r>
          </a:p>
          <a:p>
            <a:pPr lvl="1"/>
            <a:r>
              <a:rPr lang="zh-CN" altLang="en-US" dirty="0"/>
              <a:t>把流与一个特定的磁盘文件关联起来。</a:t>
            </a:r>
          </a:p>
          <a:p>
            <a:pPr lvl="1"/>
            <a:r>
              <a:rPr lang="zh-CN" altLang="en-US" dirty="0"/>
              <a:t>需要指定打开模式。</a:t>
            </a:r>
          </a:p>
          <a:p>
            <a:r>
              <a:rPr lang="en-US" altLang="zh-CN" dirty="0"/>
              <a:t>put</a:t>
            </a:r>
            <a:r>
              <a:rPr lang="zh-CN" altLang="en-US" dirty="0"/>
              <a:t>函数</a:t>
            </a:r>
          </a:p>
          <a:p>
            <a:pPr lvl="1"/>
            <a:r>
              <a:rPr lang="zh-CN" altLang="en-US" dirty="0"/>
              <a:t>把一个字符写到输出流中。</a:t>
            </a:r>
          </a:p>
          <a:p>
            <a:r>
              <a:rPr lang="en-US" altLang="zh-CN" dirty="0"/>
              <a:t>write</a:t>
            </a:r>
            <a:r>
              <a:rPr lang="zh-CN" altLang="en-US" dirty="0"/>
              <a:t>函数</a:t>
            </a:r>
          </a:p>
          <a:p>
            <a:pPr lvl="1"/>
            <a:r>
              <a:rPr lang="zh-CN" altLang="en-US" dirty="0"/>
              <a:t>把内存中的一块内容写到一个文件输出流中</a:t>
            </a:r>
          </a:p>
          <a:p>
            <a:r>
              <a:rPr lang="en-US" altLang="zh-CN" dirty="0" err="1"/>
              <a:t>seekp</a:t>
            </a:r>
            <a:r>
              <a:rPr lang="zh-CN" altLang="en-US" dirty="0"/>
              <a:t>和</a:t>
            </a:r>
            <a:r>
              <a:rPr lang="en-US" altLang="zh-CN" dirty="0" err="1"/>
              <a:t>tellp</a:t>
            </a:r>
            <a:r>
              <a:rPr lang="zh-CN" altLang="en-US" dirty="0"/>
              <a:t>函数</a:t>
            </a:r>
          </a:p>
          <a:p>
            <a:pPr lvl="1"/>
            <a:r>
              <a:rPr lang="zh-CN" altLang="en-US" dirty="0"/>
              <a:t>操作文件流的内部指针</a:t>
            </a:r>
          </a:p>
          <a:p>
            <a:r>
              <a:rPr lang="en-US" altLang="zh-CN" dirty="0"/>
              <a:t>close</a:t>
            </a:r>
            <a:r>
              <a:rPr lang="zh-CN" altLang="en-US" dirty="0"/>
              <a:t>函数</a:t>
            </a:r>
          </a:p>
          <a:p>
            <a:pPr lvl="1"/>
            <a:r>
              <a:rPr lang="zh-CN" altLang="en-US" dirty="0"/>
              <a:t>关闭与一个文件输出流关联的磁盘文件</a:t>
            </a:r>
          </a:p>
          <a:p>
            <a:r>
              <a:rPr lang="zh-CN" altLang="en-US" dirty="0"/>
              <a:t>错误处理函数</a:t>
            </a:r>
          </a:p>
          <a:p>
            <a:pPr lvl="1"/>
            <a:r>
              <a:rPr lang="zh-CN" altLang="en-US" dirty="0"/>
              <a:t>在写到一个流时进行错误处理</a:t>
            </a:r>
          </a:p>
        </p:txBody>
      </p:sp>
      <p:sp>
        <p:nvSpPr>
          <p:cNvPr id="2" name="灯片编号占位符 1">
            <a:extLst>
              <a:ext uri="{FF2B5EF4-FFF2-40B4-BE49-F238E27FC236}">
                <a16:creationId xmlns=""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13</a:t>
            </a:fld>
            <a:endParaRPr lang="zh-CN" altLang="en-US"/>
          </a:p>
        </p:txBody>
      </p:sp>
    </p:spTree>
    <p:extLst>
      <p:ext uri="{BB962C8B-B14F-4D97-AF65-F5344CB8AC3E}">
        <p14:creationId xmlns:p14="http://schemas.microsoft.com/office/powerpoint/2010/main" val="358851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向文本文件输出</a:t>
            </a:r>
          </a:p>
        </p:txBody>
      </p:sp>
      <p:sp>
        <p:nvSpPr>
          <p:cNvPr id="3" name="文本占位符 2"/>
          <p:cNvSpPr>
            <a:spLocks noGrp="1"/>
          </p:cNvSpPr>
          <p:nvPr>
            <p:ph type="body" idx="1"/>
          </p:nvPr>
        </p:nvSpPr>
        <p:spPr/>
        <p:txBody>
          <a:bodyPr/>
          <a:lstStyle/>
          <a:p>
            <a:r>
              <a:rPr lang="zh-CN" altLang="en-US"/>
              <a:t>标准输出设备显示器被系统看作文本文件，所以我们以向标准设备输出为例，介绍文本文件输出格式控制</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14</a:t>
            </a:fld>
            <a:endParaRPr lang="en-US" altLang="zh-CN"/>
          </a:p>
        </p:txBody>
      </p:sp>
    </p:spTree>
    <p:extLst>
      <p:ext uri="{BB962C8B-B14F-4D97-AF65-F5344CB8AC3E}">
        <p14:creationId xmlns:p14="http://schemas.microsoft.com/office/powerpoint/2010/main" val="352140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插入运算符</a:t>
            </a:r>
          </a:p>
        </p:txBody>
      </p:sp>
      <p:sp>
        <p:nvSpPr>
          <p:cNvPr id="3" name="内容占位符 2"/>
          <p:cNvSpPr>
            <a:spLocks noGrp="1"/>
          </p:cNvSpPr>
          <p:nvPr>
            <p:ph idx="1"/>
          </p:nvPr>
        </p:nvSpPr>
        <p:spPr/>
        <p:txBody>
          <a:bodyPr/>
          <a:lstStyle/>
          <a:p>
            <a:pPr eaLnBrk="1" hangingPunct="1">
              <a:spcAft>
                <a:spcPts val="600"/>
              </a:spcAft>
            </a:pPr>
            <a:r>
              <a:rPr lang="zh-CN" altLang="en-US" dirty="0">
                <a:latin typeface="Consolas" panose="020B0609020204030204" pitchFamily="49" charset="0"/>
              </a:rPr>
              <a:t>插入</a:t>
            </a:r>
            <a:r>
              <a:rPr lang="en-US" altLang="zh-CN" dirty="0">
                <a:latin typeface="Consolas" panose="020B0609020204030204" pitchFamily="49" charset="0"/>
              </a:rPr>
              <a:t>(&lt;&lt;)</a:t>
            </a:r>
            <a:r>
              <a:rPr lang="zh-CN" altLang="en-US" dirty="0">
                <a:latin typeface="Consolas" panose="020B0609020204030204" pitchFamily="49" charset="0"/>
              </a:rPr>
              <a:t>运算符</a:t>
            </a:r>
            <a:endParaRPr lang="en-US" altLang="zh-CN" dirty="0">
              <a:latin typeface="Consolas" panose="020B0609020204030204" pitchFamily="49" charset="0"/>
            </a:endParaRPr>
          </a:p>
          <a:p>
            <a:pPr lvl="1" eaLnBrk="1" hangingPunct="1">
              <a:spcAft>
                <a:spcPts val="600"/>
              </a:spcAft>
            </a:pPr>
            <a:r>
              <a:rPr lang="zh-CN" altLang="en-US" dirty="0">
                <a:latin typeface="Consolas" panose="020B0609020204030204" pitchFamily="49" charset="0"/>
              </a:rPr>
              <a:t>为所有</a:t>
            </a:r>
            <a:r>
              <a:rPr lang="zh-CN" altLang="en-US" dirty="0">
                <a:solidFill>
                  <a:srgbClr val="C00000"/>
                </a:solidFill>
                <a:latin typeface="Consolas" panose="020B0609020204030204" pitchFamily="49" charset="0"/>
              </a:rPr>
              <a:t>标准</a:t>
            </a:r>
            <a:r>
              <a:rPr lang="en-US" altLang="zh-CN" dirty="0">
                <a:latin typeface="Consolas" panose="020B0609020204030204" pitchFamily="49" charset="0"/>
              </a:rPr>
              <a:t>C++</a:t>
            </a:r>
            <a:r>
              <a:rPr lang="zh-CN" altLang="en-US" dirty="0">
                <a:latin typeface="Consolas" panose="020B0609020204030204" pitchFamily="49" charset="0"/>
              </a:rPr>
              <a:t>数据类型预先设计的，用于传送字节到一个输出流对象。</a:t>
            </a:r>
            <a:endParaRPr lang="en-US" altLang="zh-CN" dirty="0">
              <a:latin typeface="Consolas" panose="020B0609020204030204" pitchFamily="49" charset="0"/>
            </a:endParaRPr>
          </a:p>
        </p:txBody>
      </p:sp>
      <p:sp>
        <p:nvSpPr>
          <p:cNvPr id="4" name="灯片编号占位符 3"/>
          <p:cNvSpPr>
            <a:spLocks noGrp="1"/>
          </p:cNvSpPr>
          <p:nvPr>
            <p:ph type="sldNum" sz="quarter" idx="4"/>
          </p:nvPr>
        </p:nvSpPr>
        <p:spPr>
          <a:xfrm>
            <a:off x="11059839" y="109960"/>
            <a:ext cx="1016000" cy="366712"/>
          </a:xfrm>
        </p:spPr>
        <p:txBody>
          <a:bodyPr/>
          <a:lstStyle/>
          <a:p>
            <a:pPr>
              <a:defRPr/>
            </a:pPr>
            <a:fld id="{01D23E52-C88D-4224-9906-ACCBCB140067}" type="slidenum">
              <a:rPr lang="en-US" altLang="zh-CN" smtClean="0"/>
              <a:pPr>
                <a:defRPr/>
              </a:pPr>
              <a:t>15</a:t>
            </a:fld>
            <a:endParaRPr lang="en-US" altLang="zh-CN"/>
          </a:p>
        </p:txBody>
      </p:sp>
    </p:spTree>
    <p:extLst>
      <p:ext uri="{BB962C8B-B14F-4D97-AF65-F5344CB8AC3E}">
        <p14:creationId xmlns:p14="http://schemas.microsoft.com/office/powerpoint/2010/main" val="291189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操纵符（</a:t>
            </a:r>
            <a:r>
              <a:rPr lang="en-US" altLang="zh-CN"/>
              <a:t>manipulator</a:t>
            </a:r>
            <a:r>
              <a:rPr lang="zh-CN" altLang="en-US"/>
              <a:t>）</a:t>
            </a:r>
          </a:p>
        </p:txBody>
      </p:sp>
      <p:sp>
        <p:nvSpPr>
          <p:cNvPr id="25603" name="内容占位符 2"/>
          <p:cNvSpPr>
            <a:spLocks noGrp="1"/>
          </p:cNvSpPr>
          <p:nvPr>
            <p:ph idx="1"/>
          </p:nvPr>
        </p:nvSpPr>
        <p:spPr/>
        <p:txBody>
          <a:bodyPr/>
          <a:lstStyle/>
          <a:p>
            <a:r>
              <a:rPr lang="zh-CN" altLang="en-US" dirty="0"/>
              <a:t>插入运算符与操纵符一起工作</a:t>
            </a:r>
            <a:endParaRPr lang="en-US" altLang="zh-CN" dirty="0"/>
          </a:p>
          <a:p>
            <a:pPr lvl="1"/>
            <a:r>
              <a:rPr lang="zh-CN" altLang="en-US" dirty="0"/>
              <a:t>控制输出格式。</a:t>
            </a:r>
            <a:endParaRPr lang="en-US" altLang="zh-CN" dirty="0"/>
          </a:p>
          <a:p>
            <a:r>
              <a:rPr lang="zh-CN" altLang="en-US" dirty="0"/>
              <a:t>很多操纵符都定义在</a:t>
            </a:r>
            <a:endParaRPr lang="en-US" altLang="zh-CN" dirty="0"/>
          </a:p>
          <a:p>
            <a:pPr lvl="1"/>
            <a:r>
              <a:rPr lang="en-US" altLang="zh-CN" dirty="0" err="1"/>
              <a:t>ios_base</a:t>
            </a:r>
            <a:r>
              <a:rPr lang="zh-CN" altLang="en-US" dirty="0"/>
              <a:t>类中（如</a:t>
            </a:r>
            <a:r>
              <a:rPr lang="en-US" altLang="zh-CN" dirty="0"/>
              <a:t>hex()</a:t>
            </a:r>
            <a:r>
              <a:rPr lang="zh-CN" altLang="en-US" dirty="0"/>
              <a:t>）、</a:t>
            </a:r>
            <a:r>
              <a:rPr lang="en-US" altLang="zh-CN" dirty="0"/>
              <a:t>&lt;</a:t>
            </a:r>
            <a:r>
              <a:rPr lang="en-US" altLang="zh-CN" dirty="0" err="1"/>
              <a:t>iomanip</a:t>
            </a:r>
            <a:r>
              <a:rPr lang="en-US" altLang="zh-CN" dirty="0"/>
              <a:t>&gt;</a:t>
            </a:r>
            <a:r>
              <a:rPr lang="zh-CN" altLang="en-US" dirty="0"/>
              <a:t>头文件（如</a:t>
            </a:r>
            <a:r>
              <a:rPr lang="en-US" altLang="zh-CN" dirty="0" err="1"/>
              <a:t>setprecision</a:t>
            </a:r>
            <a:r>
              <a:rPr lang="en-US" altLang="zh-CN" dirty="0"/>
              <a:t>()</a:t>
            </a:r>
            <a:r>
              <a:rPr lang="zh-CN" altLang="en-US" dirty="0"/>
              <a:t>）。</a:t>
            </a:r>
            <a:endParaRPr lang="en-US" altLang="zh-CN" dirty="0"/>
          </a:p>
          <a:p>
            <a:r>
              <a:rPr lang="zh-CN" altLang="en-US" dirty="0"/>
              <a:t>控制输出宽度</a:t>
            </a:r>
          </a:p>
          <a:p>
            <a:pPr lvl="1"/>
            <a:r>
              <a:rPr lang="zh-CN" altLang="en-US" dirty="0"/>
              <a:t>在流中放入</a:t>
            </a:r>
            <a:r>
              <a:rPr lang="en-US" altLang="zh-CN" dirty="0" err="1"/>
              <a:t>setw</a:t>
            </a:r>
            <a:r>
              <a:rPr lang="zh-CN" altLang="en-US" dirty="0"/>
              <a:t>操纵符或调用</a:t>
            </a:r>
            <a:r>
              <a:rPr lang="en-US" altLang="zh-CN" dirty="0"/>
              <a:t>width</a:t>
            </a:r>
            <a:r>
              <a:rPr lang="zh-CN" altLang="en-US" dirty="0"/>
              <a:t>成员函数为每个项指定输出宽度。</a:t>
            </a:r>
            <a:endParaRPr lang="en-US" altLang="zh-CN" dirty="0"/>
          </a:p>
          <a:p>
            <a:r>
              <a:rPr lang="en-US" altLang="zh-CN" dirty="0" err="1"/>
              <a:t>setw</a:t>
            </a:r>
            <a:r>
              <a:rPr lang="zh-CN" altLang="en-US" dirty="0"/>
              <a:t>和</a:t>
            </a:r>
            <a:r>
              <a:rPr lang="en-US" altLang="zh-CN" dirty="0"/>
              <a:t>width</a:t>
            </a:r>
            <a:r>
              <a:rPr lang="zh-CN" altLang="en-US" dirty="0"/>
              <a:t>仅影响</a:t>
            </a:r>
            <a:r>
              <a:rPr lang="zh-CN" altLang="en-US" dirty="0">
                <a:solidFill>
                  <a:srgbClr val="C00000"/>
                </a:solidFill>
              </a:rPr>
              <a:t>紧随</a:t>
            </a:r>
            <a:r>
              <a:rPr lang="zh-CN" altLang="en-US" dirty="0"/>
              <a:t>其后的输出项，但其它流格式操纵符保持有效直到发生改变。</a:t>
            </a:r>
          </a:p>
          <a:p>
            <a:r>
              <a:rPr lang="en-US" altLang="zh-CN" dirty="0" err="1"/>
              <a:t>dec</a:t>
            </a:r>
            <a:r>
              <a:rPr lang="zh-CN" altLang="en-US" dirty="0"/>
              <a:t>、</a:t>
            </a:r>
            <a:r>
              <a:rPr lang="en-US" altLang="zh-CN" dirty="0" err="1"/>
              <a:t>oct</a:t>
            </a:r>
            <a:r>
              <a:rPr lang="zh-CN" altLang="en-US" dirty="0"/>
              <a:t>和</a:t>
            </a:r>
            <a:r>
              <a:rPr lang="en-US" altLang="zh-CN" dirty="0"/>
              <a:t>hex</a:t>
            </a:r>
            <a:r>
              <a:rPr lang="zh-CN" altLang="en-US" dirty="0"/>
              <a:t>操纵符设置输入和输出的默认进制。</a:t>
            </a:r>
          </a:p>
        </p:txBody>
      </p:sp>
      <p:sp>
        <p:nvSpPr>
          <p:cNvPr id="2" name="灯片编号占位符 1">
            <a:extLst>
              <a:ext uri="{FF2B5EF4-FFF2-40B4-BE49-F238E27FC236}">
                <a16:creationId xmlns="" xmlns:a16="http://schemas.microsoft.com/office/drawing/2014/main" id="{004CA0B4-A604-4820-A126-39A465ACFF19}"/>
              </a:ext>
            </a:extLst>
          </p:cNvPr>
          <p:cNvSpPr>
            <a:spLocks noGrp="1"/>
          </p:cNvSpPr>
          <p:nvPr>
            <p:ph type="sldNum" sz="quarter" idx="4"/>
          </p:nvPr>
        </p:nvSpPr>
        <p:spPr/>
        <p:txBody>
          <a:bodyPr/>
          <a:lstStyle/>
          <a:p>
            <a:fld id="{1D9F06E4-88F8-4F67-ACDE-950620247153}"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dirty="0">
                <a:solidFill>
                  <a:schemeClr val="tx1"/>
                </a:solidFill>
              </a:rPr>
              <a:t>例</a:t>
            </a:r>
            <a:r>
              <a:rPr lang="en-US" altLang="zh-CN" dirty="0">
                <a:solidFill>
                  <a:schemeClr val="tx1"/>
                </a:solidFill>
              </a:rPr>
              <a:t>11-1 </a:t>
            </a:r>
            <a:r>
              <a:rPr lang="zh-CN" altLang="en-US" dirty="0">
                <a:solidFill>
                  <a:schemeClr val="tx1"/>
                </a:solidFill>
                <a:latin typeface="宋体" pitchFamily="2" charset="-122"/>
              </a:rPr>
              <a:t>使用</a:t>
            </a:r>
            <a:r>
              <a:rPr lang="en-US" altLang="zh-CN" dirty="0">
                <a:solidFill>
                  <a:schemeClr val="tx1"/>
                </a:solidFill>
                <a:latin typeface="+mj-ea"/>
              </a:rPr>
              <a:t>width</a:t>
            </a:r>
            <a:r>
              <a:rPr lang="zh-CN" altLang="en-US" dirty="0">
                <a:solidFill>
                  <a:schemeClr val="tx1"/>
                </a:solidFill>
                <a:latin typeface="宋体" pitchFamily="2" charset="-122"/>
              </a:rPr>
              <a:t>控制输出宽度</a:t>
            </a:r>
            <a:endParaRPr lang="zh-CN" altLang="en-US" dirty="0">
              <a:solidFill>
                <a:schemeClr val="tx1"/>
              </a:solidFill>
            </a:endParaRPr>
          </a:p>
        </p:txBody>
      </p:sp>
      <p:sp>
        <p:nvSpPr>
          <p:cNvPr id="3" name="内容占位符 2"/>
          <p:cNvSpPr>
            <a:spLocks noGrp="1"/>
          </p:cNvSpPr>
          <p:nvPr>
            <p:ph idx="1"/>
          </p:nvPr>
        </p:nvSpPr>
        <p:spPr>
          <a:xfrm>
            <a:off x="2138735" y="1268760"/>
            <a:ext cx="9450015" cy="5298729"/>
          </a:xfrm>
        </p:spPr>
        <p:txBody>
          <a:bodyPr>
            <a:normAutofit/>
          </a:bodyPr>
          <a:lstStyle/>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endParaRPr lang="en-US" altLang="zh-CN" sz="2000" dirty="0"/>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double values[] = { 1.23, 35.36, 653.7, 4358.24 };</a:t>
            </a:r>
          </a:p>
          <a:p>
            <a:pPr marL="85725" eaLnBrk="1" fontAlgn="auto" hangingPunct="1">
              <a:spcAft>
                <a:spcPts val="0"/>
              </a:spcAft>
              <a:buClr>
                <a:schemeClr val="accent3"/>
              </a:buClr>
              <a:buFont typeface="Georgia"/>
              <a:buNone/>
              <a:defRPr/>
            </a:pPr>
            <a:r>
              <a:rPr lang="en-US" altLang="zh-CN" sz="2000" dirty="0"/>
              <a:t>	for(int </a:t>
            </a:r>
            <a:r>
              <a:rPr lang="en-US" altLang="zh-CN" sz="2000" dirty="0" err="1"/>
              <a:t>i</a:t>
            </a:r>
            <a:r>
              <a:rPr lang="en-US" altLang="zh-CN" sz="2000" dirty="0"/>
              <a:t> = 0; </a:t>
            </a:r>
            <a:r>
              <a:rPr lang="en-US" altLang="zh-CN" sz="2000" dirty="0" err="1"/>
              <a:t>i</a:t>
            </a:r>
            <a:r>
              <a:rPr lang="en-US" altLang="zh-CN" sz="2000" dirty="0"/>
              <a:t> &lt; 4; </a:t>
            </a:r>
            <a:r>
              <a:rPr lang="en-US" altLang="zh-CN" sz="2000" dirty="0" err="1"/>
              <a:t>i</a:t>
            </a:r>
            <a:r>
              <a:rPr lang="en-US" altLang="zh-CN" sz="2000" dirty="0"/>
              <a:t>++) {</a:t>
            </a:r>
          </a:p>
          <a:p>
            <a:pPr marL="85725" eaLnBrk="1" fontAlgn="auto" hangingPunct="1">
              <a:spcAft>
                <a:spcPts val="0"/>
              </a:spcAft>
              <a:buClr>
                <a:schemeClr val="accent3"/>
              </a:buClr>
              <a:buFont typeface="Georgia"/>
              <a:buNone/>
              <a:defRPr/>
            </a:pPr>
            <a:r>
              <a:rPr lang="en-US" altLang="zh-CN" sz="2000" dirty="0"/>
              <a:t>		</a:t>
            </a:r>
            <a:r>
              <a:rPr lang="en-US" altLang="zh-CN" sz="2000" dirty="0" err="1"/>
              <a:t>cout.width</a:t>
            </a:r>
            <a:r>
              <a:rPr lang="en-US" altLang="zh-CN" sz="2000" dirty="0"/>
              <a:t>(10);</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26630" name="Text Box 6"/>
          <p:cNvSpPr txBox="1">
            <a:spLocks noChangeArrowheads="1"/>
          </p:cNvSpPr>
          <p:nvPr/>
        </p:nvSpPr>
        <p:spPr bwMode="auto">
          <a:xfrm>
            <a:off x="7827367" y="4149080"/>
            <a:ext cx="2643188" cy="187007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t>输出结果</a:t>
            </a:r>
            <a:r>
              <a:rPr lang="en-US" altLang="zh-CN" sz="2000"/>
              <a:t>:</a:t>
            </a:r>
          </a:p>
          <a:p>
            <a:pPr eaLnBrk="1" hangingPunct="1">
              <a:spcBef>
                <a:spcPct val="20000"/>
              </a:spcBef>
              <a:buClr>
                <a:schemeClr val="accent2"/>
              </a:buClr>
              <a:buSzPct val="80000"/>
              <a:buFont typeface="Wingdings" panose="05000000000000000000" pitchFamily="2" charset="2"/>
              <a:buNone/>
            </a:pPr>
            <a:r>
              <a:rPr lang="en-US" altLang="zh-CN" sz="2000" b="1">
                <a:latin typeface="+mn-ea"/>
                <a:ea typeface="+mn-ea"/>
              </a:rPr>
              <a:t>      1.23</a:t>
            </a:r>
          </a:p>
          <a:p>
            <a:pPr eaLnBrk="1" hangingPunct="1">
              <a:spcBef>
                <a:spcPct val="20000"/>
              </a:spcBef>
              <a:buClr>
                <a:schemeClr val="accent2"/>
              </a:buClr>
              <a:buSzPct val="80000"/>
              <a:buFont typeface="Wingdings" panose="05000000000000000000" pitchFamily="2" charset="2"/>
              <a:buNone/>
            </a:pPr>
            <a:r>
              <a:rPr lang="en-US" altLang="zh-CN" sz="2000" b="1">
                <a:latin typeface="+mn-ea"/>
                <a:ea typeface="+mn-ea"/>
              </a:rPr>
              <a:t>     35.36</a:t>
            </a:r>
          </a:p>
          <a:p>
            <a:pPr eaLnBrk="1" hangingPunct="1">
              <a:spcBef>
                <a:spcPct val="20000"/>
              </a:spcBef>
              <a:buClr>
                <a:schemeClr val="accent2"/>
              </a:buClr>
              <a:buSzPct val="80000"/>
              <a:buFont typeface="Wingdings" panose="05000000000000000000" pitchFamily="2" charset="2"/>
              <a:buNone/>
            </a:pPr>
            <a:r>
              <a:rPr lang="en-US" altLang="zh-CN" sz="2000" b="1">
                <a:latin typeface="+mn-ea"/>
                <a:ea typeface="+mn-ea"/>
              </a:rPr>
              <a:t>     653.7</a:t>
            </a:r>
          </a:p>
          <a:p>
            <a:pPr eaLnBrk="1" hangingPunct="1">
              <a:spcBef>
                <a:spcPct val="20000"/>
              </a:spcBef>
              <a:buClr>
                <a:schemeClr val="accent2"/>
              </a:buClr>
              <a:buSzPct val="80000"/>
              <a:buFont typeface="Wingdings" panose="05000000000000000000" pitchFamily="2" charset="2"/>
              <a:buNone/>
            </a:pPr>
            <a:r>
              <a:rPr lang="en-US" altLang="zh-CN" sz="2000" b="1">
                <a:latin typeface="+mn-ea"/>
                <a:ea typeface="+mn-ea"/>
              </a:rPr>
              <a:t>   4358.24</a:t>
            </a:r>
          </a:p>
        </p:txBody>
      </p:sp>
      <p:sp>
        <p:nvSpPr>
          <p:cNvPr id="4" name="灯片编号占位符 3"/>
          <p:cNvSpPr>
            <a:spLocks noGrp="1"/>
          </p:cNvSpPr>
          <p:nvPr>
            <p:ph type="sldNum" sz="quarter" idx="4"/>
          </p:nvPr>
        </p:nvSpPr>
        <p:spPr/>
        <p:txBody>
          <a:bodyPr/>
          <a:lstStyle/>
          <a:p>
            <a:fld id="{1D9F06E4-88F8-4F67-ACDE-950620247153}"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dirty="0">
                <a:solidFill>
                  <a:schemeClr val="tx1"/>
                </a:solidFill>
              </a:rPr>
              <a:t>例</a:t>
            </a:r>
            <a:r>
              <a:rPr lang="en-US" dirty="0">
                <a:solidFill>
                  <a:schemeClr val="tx1"/>
                </a:solidFill>
              </a:rPr>
              <a:t>11-2 </a:t>
            </a:r>
            <a:r>
              <a:rPr lang="zh-CN" altLang="en-US" dirty="0">
                <a:solidFill>
                  <a:schemeClr val="tx1"/>
                </a:solidFill>
              </a:rPr>
              <a:t>使用</a:t>
            </a:r>
            <a:r>
              <a:rPr lang="en-US" b="1" dirty="0" err="1">
                <a:solidFill>
                  <a:schemeClr val="tx1"/>
                </a:solidFill>
                <a:latin typeface="+mj-ea"/>
              </a:rPr>
              <a:t>setw</a:t>
            </a:r>
            <a:r>
              <a:rPr lang="zh-CN" altLang="en-US" dirty="0">
                <a:solidFill>
                  <a:schemeClr val="tx1"/>
                </a:solidFill>
              </a:rPr>
              <a:t>操纵符指定宽度</a:t>
            </a:r>
          </a:p>
        </p:txBody>
      </p:sp>
      <p:sp>
        <p:nvSpPr>
          <p:cNvPr id="3" name="内容占位符 2"/>
          <p:cNvSpPr>
            <a:spLocks noGrp="1"/>
          </p:cNvSpPr>
          <p:nvPr>
            <p:ph idx="1"/>
          </p:nvPr>
        </p:nvSpPr>
        <p:spPr>
          <a:xfrm>
            <a:off x="1562671" y="1484784"/>
            <a:ext cx="9233992" cy="4716861"/>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//11_2.cpp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iomanip</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&lt;string&gt;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endParaRPr lang="en-US" altLang="zh-CN" sz="2000" dirty="0"/>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double values[] = { 1.23, 35.36, 653.7, 4358.24 };</a:t>
            </a:r>
          </a:p>
          <a:p>
            <a:pPr marL="85725" eaLnBrk="1" fontAlgn="auto" hangingPunct="1">
              <a:spcAft>
                <a:spcPts val="0"/>
              </a:spcAft>
              <a:buClr>
                <a:schemeClr val="accent3"/>
              </a:buClr>
              <a:buFont typeface="Georgia"/>
              <a:buNone/>
              <a:defRPr/>
            </a:pPr>
            <a:r>
              <a:rPr lang="en-US" altLang="zh-CN" sz="2000" dirty="0"/>
              <a:t>	string names[] = { "</a:t>
            </a:r>
            <a:r>
              <a:rPr lang="en-US" altLang="zh-CN" sz="2000" dirty="0" err="1"/>
              <a:t>Zoot</a:t>
            </a:r>
            <a:r>
              <a:rPr lang="en-US" altLang="zh-CN" sz="2000" dirty="0"/>
              <a:t>", "Jimmy", "Al", "Stan" };</a:t>
            </a:r>
          </a:p>
          <a:p>
            <a:pPr marL="85725" eaLnBrk="1" fontAlgn="auto" hangingPunct="1">
              <a:spcAft>
                <a:spcPts val="0"/>
              </a:spcAft>
              <a:buClr>
                <a:schemeClr val="accent3"/>
              </a:buClr>
              <a:buFont typeface="Georgia"/>
              <a:buNone/>
              <a:defRPr/>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4; </a:t>
            </a:r>
            <a:r>
              <a:rPr lang="en-US" altLang="zh-CN" sz="2000" dirty="0" err="1"/>
              <a:t>i</a:t>
            </a:r>
            <a:r>
              <a:rPr lang="en-US" altLang="zh-CN" sz="2000" dirty="0"/>
              <a: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setw</a:t>
            </a:r>
            <a:r>
              <a:rPr lang="en-US" altLang="zh-CN" sz="2000" dirty="0"/>
              <a:t>(6) &lt;&lt; names[</a:t>
            </a:r>
            <a:r>
              <a:rPr lang="en-US" altLang="zh-CN" sz="2000" dirty="0" err="1"/>
              <a:t>i</a:t>
            </a:r>
            <a:r>
              <a:rPr lang="en-US" altLang="zh-CN" sz="2000" dirty="0"/>
              <a:t>] </a:t>
            </a:r>
          </a:p>
          <a:p>
            <a:pPr marL="85725" eaLnBrk="1" fontAlgn="auto" hangingPunct="1">
              <a:spcAft>
                <a:spcPts val="0"/>
              </a:spcAft>
              <a:buClr>
                <a:schemeClr val="accent3"/>
              </a:buClr>
              <a:buFont typeface="Georgia"/>
              <a:buNone/>
              <a:defRPr/>
            </a:pPr>
            <a:r>
              <a:rPr lang="en-US" altLang="zh-CN" sz="2000" dirty="0" smtClean="0"/>
              <a:t>			&lt;&lt; </a:t>
            </a:r>
            <a:r>
              <a:rPr lang="en-US" altLang="zh-CN" sz="2000" dirty="0" err="1"/>
              <a:t>setw</a:t>
            </a:r>
            <a:r>
              <a:rPr lang="en-US" altLang="zh-CN" sz="2000" dirty="0"/>
              <a:t>(10) &lt;&lt; values[</a:t>
            </a:r>
            <a:r>
              <a:rPr lang="en-US" altLang="zh-CN" sz="2000" dirty="0" err="1"/>
              <a:t>i</a:t>
            </a:r>
            <a:r>
              <a:rPr lang="en-US" altLang="zh-CN" sz="2000" dirty="0"/>
              <a:t>]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smtClean="0"/>
              <a:t>}</a:t>
            </a:r>
            <a:endParaRPr lang="en-US" altLang="zh-CN" sz="2000" dirty="0"/>
          </a:p>
        </p:txBody>
      </p:sp>
      <p:sp>
        <p:nvSpPr>
          <p:cNvPr id="27654" name="Text Box 6"/>
          <p:cNvSpPr txBox="1">
            <a:spLocks noChangeArrowheads="1"/>
          </p:cNvSpPr>
          <p:nvPr/>
        </p:nvSpPr>
        <p:spPr bwMode="auto">
          <a:xfrm>
            <a:off x="7689057" y="1340768"/>
            <a:ext cx="3240088" cy="1878012"/>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t>输出结果</a:t>
            </a:r>
            <a:r>
              <a:rPr lang="en-US" altLang="zh-CN" sz="2000"/>
              <a:t>:</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Zoot      1.23</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Jimmy     35.36</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Al     653.7</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Stan   4358.24</a:t>
            </a:r>
          </a:p>
        </p:txBody>
      </p:sp>
      <p:sp>
        <p:nvSpPr>
          <p:cNvPr id="4" name="灯片编号占位符 3"/>
          <p:cNvSpPr>
            <a:spLocks noGrp="1"/>
          </p:cNvSpPr>
          <p:nvPr>
            <p:ph type="sldNum" sz="quarter" idx="4"/>
          </p:nvPr>
        </p:nvSpPr>
        <p:spPr/>
        <p:txBody>
          <a:bodyPr/>
          <a:lstStyle/>
          <a:p>
            <a:fld id="{1D9F06E4-88F8-4F67-ACDE-950620247153}"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t>例</a:t>
            </a:r>
            <a:r>
              <a:rPr lang="en-US" altLang="zh-CN" dirty="0"/>
              <a:t>11-3 </a:t>
            </a:r>
            <a:r>
              <a:rPr lang="zh-CN" altLang="en-US" dirty="0"/>
              <a:t>设置对齐方式</a:t>
            </a:r>
          </a:p>
        </p:txBody>
      </p:sp>
      <p:sp>
        <p:nvSpPr>
          <p:cNvPr id="3" name="内容占位符 2"/>
          <p:cNvSpPr>
            <a:spLocks noGrp="1"/>
          </p:cNvSpPr>
          <p:nvPr>
            <p:ph idx="1"/>
          </p:nvPr>
        </p:nvSpPr>
        <p:spPr>
          <a:xfrm>
            <a:off x="1778695" y="1340768"/>
            <a:ext cx="9001000" cy="5112568"/>
          </a:xfrm>
        </p:spPr>
        <p:txBody>
          <a:bodyPr/>
          <a:lstStyle/>
          <a:p>
            <a:r>
              <a:rPr lang="en-US" altLang="zh-CN" sz="2000" dirty="0">
                <a:solidFill>
                  <a:schemeClr val="tx1">
                    <a:lumMod val="50000"/>
                    <a:lumOff val="50000"/>
                  </a:schemeClr>
                </a:solidFill>
              </a:rPr>
              <a:t>//11_3.cpp</a:t>
            </a:r>
          </a:p>
          <a:p>
            <a:r>
              <a:rPr lang="en-US" altLang="zh-CN" sz="2000" dirty="0"/>
              <a:t>#include &lt;iostream&gt;</a:t>
            </a:r>
          </a:p>
          <a:p>
            <a:r>
              <a:rPr lang="en-US" altLang="zh-CN" sz="2000" dirty="0"/>
              <a:t>#include &lt;</a:t>
            </a:r>
            <a:r>
              <a:rPr lang="en-US" altLang="zh-CN" sz="2000" dirty="0" err="1"/>
              <a:t>iomanip</a:t>
            </a:r>
            <a:r>
              <a:rPr lang="en-US" altLang="zh-CN" sz="2000" dirty="0"/>
              <a:t>&gt;</a:t>
            </a:r>
          </a:p>
          <a:p>
            <a:r>
              <a:rPr lang="en-US" altLang="zh-CN" sz="2000" dirty="0"/>
              <a:t>#include &lt;string&gt;</a:t>
            </a:r>
          </a:p>
          <a:p>
            <a:r>
              <a:rPr lang="en-US" altLang="zh-CN" sz="2000" dirty="0"/>
              <a:t>using namespace std;</a:t>
            </a:r>
          </a:p>
          <a:p>
            <a:endParaRPr lang="en-US" altLang="zh-CN" sz="2000" dirty="0"/>
          </a:p>
          <a:p>
            <a:r>
              <a:rPr lang="en-US" altLang="zh-CN" sz="2000" dirty="0"/>
              <a:t>int main() {</a:t>
            </a:r>
          </a:p>
          <a:p>
            <a:r>
              <a:rPr lang="en-US" altLang="zh-CN" sz="2000" dirty="0"/>
              <a:t>	double values[] = { 1.23, 35.36, 653.7, 4358.24 };</a:t>
            </a:r>
          </a:p>
          <a:p>
            <a:r>
              <a:rPr lang="en-US" altLang="zh-CN" sz="2000" dirty="0"/>
              <a:t>	string names[] = { "Zoot", "Jimmy", "Al", "Stan" };</a:t>
            </a:r>
          </a:p>
          <a:p>
            <a:r>
              <a:rPr lang="en-US" altLang="zh-CN" sz="2000" dirty="0"/>
              <a:t>	for (int </a:t>
            </a:r>
            <a:r>
              <a:rPr lang="en-US" altLang="zh-CN" sz="2000" dirty="0" err="1"/>
              <a:t>i</a:t>
            </a:r>
            <a:r>
              <a:rPr lang="en-US" altLang="zh-CN" sz="2000" dirty="0"/>
              <a:t>=0;i&lt;4;i++)</a:t>
            </a:r>
          </a:p>
          <a:p>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setiosflags</a:t>
            </a:r>
            <a:r>
              <a:rPr lang="en-US" altLang="zh-CN" sz="2000" dirty="0"/>
              <a:t>(</a:t>
            </a:r>
            <a:r>
              <a:rPr lang="en-US" altLang="zh-CN" sz="2000" dirty="0" err="1"/>
              <a:t>ios_base</a:t>
            </a:r>
            <a:r>
              <a:rPr lang="en-US" altLang="zh-CN" sz="2000" dirty="0"/>
              <a:t>::left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左对齐</a:t>
            </a:r>
            <a:endParaRPr lang="en-US" altLang="zh-CN" sz="2000" dirty="0">
              <a:solidFill>
                <a:schemeClr val="tx1">
                  <a:lumMod val="50000"/>
                  <a:lumOff val="50000"/>
                </a:schemeClr>
              </a:solidFill>
            </a:endParaRPr>
          </a:p>
          <a:p>
            <a:r>
              <a:rPr lang="en-US" altLang="zh-CN" sz="2000" dirty="0"/>
              <a:t>		</a:t>
            </a:r>
            <a:r>
              <a:rPr lang="en-US" altLang="zh-CN" sz="2000" dirty="0" smtClean="0"/>
              <a:t>	&lt;&lt; </a:t>
            </a:r>
            <a:r>
              <a:rPr lang="en-US" altLang="zh-CN" sz="2000" dirty="0" err="1"/>
              <a:t>setw</a:t>
            </a:r>
            <a:r>
              <a:rPr lang="en-US" altLang="zh-CN" sz="2000" dirty="0"/>
              <a:t>(6) &lt;&lt; names[</a:t>
            </a:r>
            <a:r>
              <a:rPr lang="en-US" altLang="zh-CN" sz="2000" dirty="0" err="1"/>
              <a:t>i</a:t>
            </a:r>
            <a:r>
              <a:rPr lang="en-US" altLang="zh-CN" sz="2000" dirty="0"/>
              <a:t>]</a:t>
            </a:r>
          </a:p>
          <a:p>
            <a:r>
              <a:rPr lang="en-US" altLang="zh-CN" sz="2000" dirty="0"/>
              <a:t>		</a:t>
            </a:r>
            <a:r>
              <a:rPr lang="en-US" altLang="zh-CN" sz="2000" dirty="0" smtClean="0"/>
              <a:t>	&lt;&lt; </a:t>
            </a:r>
            <a:r>
              <a:rPr lang="en-US" altLang="zh-CN" sz="2000" dirty="0" err="1"/>
              <a:t>resetiosflags</a:t>
            </a:r>
            <a:r>
              <a:rPr lang="en-US" altLang="zh-CN" sz="2000" dirty="0"/>
              <a:t>(</a:t>
            </a:r>
            <a:r>
              <a:rPr lang="en-US" altLang="zh-CN" sz="2000" dirty="0" err="1"/>
              <a:t>ios_base</a:t>
            </a:r>
            <a:r>
              <a:rPr lang="en-US" altLang="zh-CN" sz="2000" dirty="0"/>
              <a:t>::left</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取消</a:t>
            </a:r>
            <a:endParaRPr lang="en-US" altLang="zh-CN" sz="2000" dirty="0">
              <a:solidFill>
                <a:schemeClr val="tx1">
                  <a:lumMod val="50000"/>
                  <a:lumOff val="50000"/>
                </a:schemeClr>
              </a:solidFill>
            </a:endParaRPr>
          </a:p>
          <a:p>
            <a:r>
              <a:rPr lang="en-US" altLang="zh-CN" sz="2000" dirty="0"/>
              <a:t>		</a:t>
            </a:r>
            <a:r>
              <a:rPr lang="en-US" altLang="zh-CN" sz="2000" dirty="0" smtClean="0"/>
              <a:t>	&lt;&lt; </a:t>
            </a:r>
            <a:r>
              <a:rPr lang="en-US" altLang="zh-CN" sz="2000" dirty="0" err="1"/>
              <a:t>setw</a:t>
            </a:r>
            <a:r>
              <a:rPr lang="en-US" altLang="zh-CN" sz="2000" dirty="0"/>
              <a:t>(10) &lt;&lt; values[</a:t>
            </a:r>
            <a:r>
              <a:rPr lang="en-US" altLang="zh-CN" sz="2000" dirty="0" err="1"/>
              <a:t>i</a:t>
            </a:r>
            <a:r>
              <a:rPr lang="en-US" altLang="zh-CN" sz="2000" dirty="0"/>
              <a:t>] &lt;&lt; </a:t>
            </a:r>
            <a:r>
              <a:rPr lang="en-US" altLang="zh-CN" sz="2000" dirty="0" err="1"/>
              <a:t>endl</a:t>
            </a:r>
            <a:r>
              <a:rPr lang="en-US" altLang="zh-CN" sz="2000" dirty="0"/>
              <a:t>;</a:t>
            </a:r>
          </a:p>
          <a:p>
            <a:r>
              <a:rPr lang="en-US" altLang="zh-CN" sz="2000" dirty="0"/>
              <a:t>	return 0;</a:t>
            </a:r>
          </a:p>
          <a:p>
            <a:r>
              <a:rPr lang="en-US" altLang="zh-CN" sz="2000" dirty="0"/>
              <a:t>}</a:t>
            </a:r>
          </a:p>
        </p:txBody>
      </p:sp>
      <p:sp>
        <p:nvSpPr>
          <p:cNvPr id="28678" name="Text Box 6"/>
          <p:cNvSpPr txBox="1">
            <a:spLocks noChangeArrowheads="1"/>
          </p:cNvSpPr>
          <p:nvPr/>
        </p:nvSpPr>
        <p:spPr bwMode="auto">
          <a:xfrm>
            <a:off x="8042721" y="1318320"/>
            <a:ext cx="2520950" cy="1877437"/>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t>输出结果</a:t>
            </a:r>
            <a:r>
              <a:rPr lang="en-US" altLang="zh-CN" sz="2000" dirty="0"/>
              <a:t>:</a:t>
            </a:r>
          </a:p>
          <a:p>
            <a:pPr eaLnBrk="1" hangingPunct="1">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Zoot        1.23</a:t>
            </a:r>
          </a:p>
          <a:p>
            <a:pPr eaLnBrk="1" hangingPunct="1">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Jimmy      35.36</a:t>
            </a:r>
          </a:p>
          <a:p>
            <a:pPr eaLnBrk="1" hangingPunct="1">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Al         653.7</a:t>
            </a:r>
          </a:p>
          <a:p>
            <a:pPr eaLnBrk="1" hangingPunct="1">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Stan     4358.24</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zh-CN" altLang="en-US" dirty="0"/>
              <a:t>目录</a:t>
            </a:r>
          </a:p>
        </p:txBody>
      </p:sp>
      <p:sp>
        <p:nvSpPr>
          <p:cNvPr id="17411" name="Rectangle 5"/>
          <p:cNvSpPr>
            <a:spLocks noGrp="1" noChangeArrowheads="1"/>
          </p:cNvSpPr>
          <p:nvPr>
            <p:ph idx="1"/>
          </p:nvPr>
        </p:nvSpPr>
        <p:spPr/>
        <p:txBody>
          <a:bodyPr/>
          <a:lstStyle/>
          <a:p>
            <a:r>
              <a:rPr lang="en-US" altLang="zh-CN" dirty="0"/>
              <a:t>I/O</a:t>
            </a:r>
            <a:r>
              <a:rPr lang="zh-CN" altLang="en-US" dirty="0"/>
              <a:t>流的概念及流类库结构</a:t>
            </a:r>
            <a:endParaRPr lang="en-US" altLang="zh-CN" dirty="0"/>
          </a:p>
          <a:p>
            <a:r>
              <a:rPr lang="zh-CN" altLang="en-US" dirty="0"/>
              <a:t>输出流</a:t>
            </a:r>
            <a:endParaRPr lang="en-US" altLang="zh-CN" dirty="0"/>
          </a:p>
          <a:p>
            <a:r>
              <a:rPr lang="zh-CN" altLang="en-US" dirty="0"/>
              <a:t>输入流</a:t>
            </a:r>
            <a:endParaRPr lang="en-US" altLang="zh-CN" dirty="0"/>
          </a:p>
          <a:p>
            <a:r>
              <a:rPr lang="zh-CN" altLang="en-US" dirty="0"/>
              <a:t>输入</a:t>
            </a:r>
            <a:r>
              <a:rPr lang="en-US" altLang="zh-CN" dirty="0"/>
              <a:t>/</a:t>
            </a:r>
            <a:r>
              <a:rPr lang="zh-CN" altLang="en-US" dirty="0"/>
              <a:t>输出流</a:t>
            </a:r>
            <a:endParaRPr lang="en-US" altLang="zh-CN" dirty="0"/>
          </a:p>
          <a:p>
            <a:r>
              <a:rPr lang="zh-CN" altLang="en-US" dirty="0"/>
              <a:t>小结</a:t>
            </a:r>
          </a:p>
        </p:txBody>
      </p:sp>
      <p:sp>
        <p:nvSpPr>
          <p:cNvPr id="4" name="灯片编号占位符 3">
            <a:extLst>
              <a:ext uri="{FF2B5EF4-FFF2-40B4-BE49-F238E27FC236}">
                <a16:creationId xmlns="" xmlns:a16="http://schemas.microsoft.com/office/drawing/2014/main" id="{0D0F5D19-EBE6-4464-AEDD-B9248A70D3F9}"/>
              </a:ext>
            </a:extLst>
          </p:cNvPr>
          <p:cNvSpPr>
            <a:spLocks noGrp="1"/>
          </p:cNvSpPr>
          <p:nvPr>
            <p:ph type="sldNum" sz="quarter" idx="4"/>
          </p:nvPr>
        </p:nvSpPr>
        <p:spPr/>
        <p:txBody>
          <a:bodyPr/>
          <a:lstStyle/>
          <a:p>
            <a:fld id="{1D9F06E4-88F8-4F67-ACDE-950620247153}"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setiosflags</a:t>
            </a:r>
            <a:r>
              <a:rPr lang="zh-CN" altLang="zh-CN"/>
              <a:t>操纵符</a:t>
            </a:r>
            <a:endParaRPr lang="zh-CN" altLang="en-US"/>
          </a:p>
        </p:txBody>
      </p:sp>
      <p:sp>
        <p:nvSpPr>
          <p:cNvPr id="3" name="内容占位符 2"/>
          <p:cNvSpPr>
            <a:spLocks noGrp="1"/>
          </p:cNvSpPr>
          <p:nvPr>
            <p:ph idx="1"/>
          </p:nvPr>
        </p:nvSpPr>
        <p:spPr/>
        <p:txBody>
          <a:bodyPr/>
          <a:lstStyle/>
          <a:p>
            <a:r>
              <a:rPr lang="zh-CN" altLang="zh-CN" dirty="0"/>
              <a:t>这个程序中，通过使用带参数的</a:t>
            </a:r>
            <a:r>
              <a:rPr lang="en-US" altLang="zh-CN" dirty="0" err="1"/>
              <a:t>setiosflags</a:t>
            </a:r>
            <a:r>
              <a:rPr lang="zh-CN" altLang="zh-CN" dirty="0"/>
              <a:t>操纵符来设置左对齐，</a:t>
            </a:r>
            <a:r>
              <a:rPr lang="en-US" altLang="zh-CN" dirty="0" err="1"/>
              <a:t>setiosflags</a:t>
            </a:r>
            <a:r>
              <a:rPr lang="zh-CN" altLang="zh-CN" dirty="0"/>
              <a:t>定义在头文件</a:t>
            </a:r>
            <a:r>
              <a:rPr lang="en-US" altLang="zh-CN" dirty="0" err="1"/>
              <a:t>iomanip</a:t>
            </a:r>
            <a:r>
              <a:rPr lang="zh-CN" altLang="zh-CN" dirty="0"/>
              <a:t>中。</a:t>
            </a:r>
            <a:endParaRPr lang="en-US" altLang="zh-CN" dirty="0"/>
          </a:p>
          <a:p>
            <a:r>
              <a:rPr lang="zh-CN" altLang="zh-CN" dirty="0"/>
              <a:t>参数</a:t>
            </a:r>
            <a:r>
              <a:rPr lang="en-US" altLang="zh-CN" dirty="0" err="1"/>
              <a:t>ios_base</a:t>
            </a:r>
            <a:r>
              <a:rPr lang="en-US" altLang="zh-CN" dirty="0"/>
              <a:t>::left</a:t>
            </a:r>
            <a:r>
              <a:rPr lang="zh-CN" altLang="zh-CN" dirty="0"/>
              <a:t>是</a:t>
            </a:r>
            <a:r>
              <a:rPr lang="en-US" altLang="zh-CN" dirty="0" err="1"/>
              <a:t>ios_base</a:t>
            </a:r>
            <a:r>
              <a:rPr lang="zh-CN" altLang="zh-CN" dirty="0"/>
              <a:t>的静态常量，因此引用时必须包括</a:t>
            </a:r>
            <a:r>
              <a:rPr lang="en-US" altLang="zh-CN" dirty="0" err="1"/>
              <a:t>ios_base</a:t>
            </a:r>
            <a:r>
              <a:rPr lang="en-US" altLang="zh-CN" dirty="0"/>
              <a:t>::</a:t>
            </a:r>
            <a:r>
              <a:rPr lang="zh-CN" altLang="zh-CN" dirty="0"/>
              <a:t>前缀。</a:t>
            </a:r>
            <a:endParaRPr lang="en-US" altLang="zh-CN" dirty="0"/>
          </a:p>
          <a:p>
            <a:r>
              <a:rPr lang="zh-CN" altLang="zh-CN" dirty="0"/>
              <a:t>这里需要用</a:t>
            </a:r>
            <a:r>
              <a:rPr lang="en-US" altLang="zh-CN" dirty="0" err="1"/>
              <a:t>resetiosflags</a:t>
            </a:r>
            <a:r>
              <a:rPr lang="zh-CN" altLang="zh-CN" dirty="0"/>
              <a:t>操纵符关闭左对齐标志。</a:t>
            </a:r>
            <a:r>
              <a:rPr lang="en-US" altLang="zh-CN" dirty="0" err="1"/>
              <a:t>setiosflags</a:t>
            </a:r>
            <a:r>
              <a:rPr lang="zh-CN" altLang="zh-CN" dirty="0"/>
              <a:t>不同于</a:t>
            </a:r>
            <a:r>
              <a:rPr lang="en-US" altLang="zh-CN" dirty="0"/>
              <a:t>width</a:t>
            </a:r>
            <a:r>
              <a:rPr lang="zh-CN" altLang="zh-CN" dirty="0"/>
              <a:t>和</a:t>
            </a:r>
            <a:r>
              <a:rPr lang="en-US" altLang="zh-CN" dirty="0" err="1"/>
              <a:t>setw</a:t>
            </a:r>
            <a:r>
              <a:rPr lang="zh-CN" altLang="zh-CN" dirty="0"/>
              <a:t>，它的影响是持久的，直到用</a:t>
            </a:r>
            <a:r>
              <a:rPr lang="en-US" altLang="zh-CN" dirty="0" err="1"/>
              <a:t>resetiosflags</a:t>
            </a:r>
            <a:r>
              <a:rPr lang="zh-CN" altLang="zh-CN" dirty="0"/>
              <a:t>重新恢复</a:t>
            </a:r>
            <a:r>
              <a:rPr lang="zh-CN" altLang="en-US" dirty="0"/>
              <a:t>默认</a:t>
            </a:r>
            <a:r>
              <a:rPr lang="zh-CN" altLang="zh-CN" dirty="0"/>
              <a:t>值时为止 。</a:t>
            </a:r>
          </a:p>
          <a:p>
            <a:r>
              <a:rPr lang="en-US" altLang="zh-CN" dirty="0" err="1"/>
              <a:t>setiosflags</a:t>
            </a:r>
            <a:r>
              <a:rPr lang="zh-CN" altLang="zh-CN" dirty="0"/>
              <a:t>的参数是该流的格式标志值，可用</a:t>
            </a:r>
            <a:r>
              <a:rPr lang="zh-CN" altLang="en-US" dirty="0"/>
              <a:t>按</a:t>
            </a:r>
            <a:r>
              <a:rPr lang="zh-CN" altLang="zh-CN" dirty="0"/>
              <a:t>位或（</a:t>
            </a:r>
            <a:r>
              <a:rPr lang="en-US" altLang="zh-CN" dirty="0"/>
              <a:t>|</a:t>
            </a:r>
            <a:r>
              <a:rPr lang="zh-CN" altLang="zh-CN" dirty="0"/>
              <a:t>）运算符进行</a:t>
            </a:r>
            <a:r>
              <a:rPr lang="zh-CN" altLang="zh-CN" dirty="0" smtClean="0"/>
              <a:t>组合</a:t>
            </a:r>
            <a:endParaRPr lang="zh-CN" altLang="zh-CN" dirty="0"/>
          </a:p>
        </p:txBody>
      </p:sp>
      <p:sp>
        <p:nvSpPr>
          <p:cNvPr id="4" name="灯片编号占位符 3"/>
          <p:cNvSpPr>
            <a:spLocks noGrp="1"/>
          </p:cNvSpPr>
          <p:nvPr>
            <p:ph type="sldNum" sz="quarter" idx="4"/>
          </p:nvPr>
        </p:nvSpPr>
        <p:spPr/>
        <p:txBody>
          <a:bodyPr/>
          <a:lstStyle/>
          <a:p>
            <a:fld id="{01D23E52-C88D-4224-9906-ACCBCB140067}" type="slidenum">
              <a:rPr lang="en-US" altLang="zh-CN" smtClean="0"/>
              <a:pPr/>
              <a:t>20</a:t>
            </a:fld>
            <a:endParaRPr lang="en-US" altLang="zh-CN"/>
          </a:p>
        </p:txBody>
      </p:sp>
    </p:spTree>
    <p:extLst>
      <p:ext uri="{BB962C8B-B14F-4D97-AF65-F5344CB8AC3E}">
        <p14:creationId xmlns:p14="http://schemas.microsoft.com/office/powerpoint/2010/main" val="129480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09600" y="1071563"/>
            <a:ext cx="10979150" cy="1066800"/>
          </a:xfrm>
        </p:spPr>
        <p:txBody>
          <a:bodyPr/>
          <a:lstStyle/>
          <a:p>
            <a:r>
              <a:rPr lang="en-US" altLang="zh-CN"/>
              <a:t>setiosflags</a:t>
            </a:r>
            <a:r>
              <a:rPr lang="zh-CN" altLang="en-US"/>
              <a:t>的参数（流的格式标识）</a:t>
            </a:r>
          </a:p>
        </p:txBody>
      </p:sp>
      <p:sp>
        <p:nvSpPr>
          <p:cNvPr id="29699" name="内容占位符 2"/>
          <p:cNvSpPr>
            <a:spLocks noGrp="1"/>
          </p:cNvSpPr>
          <p:nvPr>
            <p:ph idx="1"/>
          </p:nvPr>
        </p:nvSpPr>
        <p:spPr>
          <a:xfrm>
            <a:off x="609600" y="2214563"/>
            <a:ext cx="11204575" cy="4429125"/>
          </a:xfrm>
        </p:spPr>
        <p:txBody>
          <a:bodyPr/>
          <a:lstStyle/>
          <a:p>
            <a:pPr>
              <a:spcBef>
                <a:spcPct val="0"/>
              </a:spcBef>
            </a:pPr>
            <a:r>
              <a:rPr lang="en-US" altLang="zh-CN" sz="2000" dirty="0" err="1"/>
              <a:t>ios_base</a:t>
            </a:r>
            <a:r>
              <a:rPr lang="en-US" altLang="zh-CN" sz="2000" dirty="0"/>
              <a:t>::</a:t>
            </a:r>
            <a:r>
              <a:rPr lang="en-US" altLang="zh-CN" sz="2000" dirty="0" err="1"/>
              <a:t>skipws</a:t>
            </a:r>
            <a:r>
              <a:rPr lang="en-US" altLang="zh-CN" sz="2000" dirty="0"/>
              <a:t> </a:t>
            </a:r>
            <a:r>
              <a:rPr lang="zh-CN" altLang="en-US" sz="2000" dirty="0"/>
              <a:t>在输入中跳过</a:t>
            </a:r>
            <a:r>
              <a:rPr lang="zh-CN" altLang="en-US" sz="2000" dirty="0" smtClean="0"/>
              <a:t>空白。</a:t>
            </a:r>
            <a:endParaRPr lang="zh-CN" altLang="en-US" sz="2000" dirty="0"/>
          </a:p>
          <a:p>
            <a:pPr>
              <a:spcBef>
                <a:spcPct val="0"/>
              </a:spcBef>
            </a:pPr>
            <a:r>
              <a:rPr lang="en-US" altLang="zh-CN" sz="2000" dirty="0" err="1"/>
              <a:t>ios_base</a:t>
            </a:r>
            <a:r>
              <a:rPr lang="en-US" altLang="zh-CN" sz="2000" dirty="0"/>
              <a:t>::left </a:t>
            </a:r>
            <a:r>
              <a:rPr lang="zh-CN" altLang="en-US" sz="2000" dirty="0"/>
              <a:t>左对齐值，用填充字符填充右边</a:t>
            </a:r>
            <a:r>
              <a:rPr lang="zh-CN" altLang="en-US" sz="2000" dirty="0" smtClean="0"/>
              <a:t>。</a:t>
            </a:r>
            <a:endParaRPr lang="zh-CN" altLang="en-US" sz="2000" dirty="0"/>
          </a:p>
          <a:p>
            <a:pPr>
              <a:spcBef>
                <a:spcPct val="0"/>
              </a:spcBef>
            </a:pPr>
            <a:r>
              <a:rPr lang="en-US" altLang="zh-CN" sz="2000" dirty="0" err="1"/>
              <a:t>ios_base</a:t>
            </a:r>
            <a:r>
              <a:rPr lang="en-US" altLang="zh-CN" sz="2000" dirty="0"/>
              <a:t>::right </a:t>
            </a:r>
            <a:r>
              <a:rPr lang="zh-CN" altLang="en-US" sz="2000" dirty="0"/>
              <a:t>右对齐值，用填充字符填充左边（默认对齐方式）。</a:t>
            </a:r>
          </a:p>
          <a:p>
            <a:pPr>
              <a:spcBef>
                <a:spcPct val="0"/>
              </a:spcBef>
            </a:pPr>
            <a:r>
              <a:rPr lang="en-US" altLang="zh-CN" sz="2000" dirty="0" err="1"/>
              <a:t>ios_base</a:t>
            </a:r>
            <a:r>
              <a:rPr lang="en-US" altLang="zh-CN" sz="2000" dirty="0"/>
              <a:t>::internal </a:t>
            </a:r>
            <a:r>
              <a:rPr lang="zh-CN" altLang="en-US" sz="2000" dirty="0"/>
              <a:t>在规定的宽度内，指定前缀符号之后，数值之前，插入指定的填充字符</a:t>
            </a:r>
            <a:r>
              <a:rPr lang="zh-CN" altLang="en-US" sz="2000" dirty="0" smtClean="0"/>
              <a:t>。</a:t>
            </a:r>
            <a:endParaRPr lang="zh-CN" altLang="en-US" sz="2000" dirty="0"/>
          </a:p>
          <a:p>
            <a:pPr>
              <a:spcBef>
                <a:spcPct val="0"/>
              </a:spcBef>
            </a:pPr>
            <a:r>
              <a:rPr lang="en-US" altLang="zh-CN" sz="2000" dirty="0" err="1"/>
              <a:t>ios_base</a:t>
            </a:r>
            <a:r>
              <a:rPr lang="en-US" altLang="zh-CN" sz="2000" dirty="0"/>
              <a:t>::</a:t>
            </a:r>
            <a:r>
              <a:rPr lang="en-US" altLang="zh-CN" sz="2000" dirty="0" err="1"/>
              <a:t>dec</a:t>
            </a:r>
            <a:r>
              <a:rPr lang="en-US" altLang="zh-CN" sz="2000" dirty="0"/>
              <a:t> </a:t>
            </a:r>
            <a:r>
              <a:rPr lang="zh-CN" altLang="en-US" sz="2000" dirty="0"/>
              <a:t>以十进制形式格式化数值（默认进制）</a:t>
            </a:r>
            <a:r>
              <a:rPr lang="zh-CN" altLang="en-US" sz="2000" dirty="0" smtClean="0"/>
              <a:t>。</a:t>
            </a:r>
            <a:endParaRPr lang="zh-CN" altLang="en-US" sz="2000" dirty="0"/>
          </a:p>
          <a:p>
            <a:pPr>
              <a:spcBef>
                <a:spcPct val="0"/>
              </a:spcBef>
            </a:pPr>
            <a:r>
              <a:rPr lang="en-US" altLang="zh-CN" sz="2000" dirty="0" err="1"/>
              <a:t>ios_base</a:t>
            </a:r>
            <a:r>
              <a:rPr lang="en-US" altLang="zh-CN" sz="2000" dirty="0"/>
              <a:t>::oct </a:t>
            </a:r>
            <a:r>
              <a:rPr lang="zh-CN" altLang="en-US" sz="2000" dirty="0"/>
              <a:t>以八进制形式格式化</a:t>
            </a:r>
            <a:r>
              <a:rPr lang="zh-CN" altLang="en-US" sz="2000" dirty="0" smtClean="0"/>
              <a:t>数值。</a:t>
            </a:r>
            <a:endParaRPr lang="zh-CN" altLang="en-US" sz="2000" dirty="0"/>
          </a:p>
          <a:p>
            <a:pPr>
              <a:spcBef>
                <a:spcPct val="0"/>
              </a:spcBef>
            </a:pPr>
            <a:r>
              <a:rPr lang="en-US" altLang="zh-CN" sz="2000" dirty="0" err="1"/>
              <a:t>ios_base</a:t>
            </a:r>
            <a:r>
              <a:rPr lang="en-US" altLang="zh-CN" sz="2000" dirty="0"/>
              <a:t>::hex </a:t>
            </a:r>
            <a:r>
              <a:rPr lang="zh-CN" altLang="en-US" sz="2000" dirty="0"/>
              <a:t>以十六进制形式格式化数值。</a:t>
            </a:r>
          </a:p>
          <a:p>
            <a:pPr>
              <a:spcBef>
                <a:spcPct val="0"/>
              </a:spcBef>
            </a:pPr>
            <a:r>
              <a:rPr lang="en-US" altLang="zh-CN" sz="2000" dirty="0" err="1"/>
              <a:t>ios_base</a:t>
            </a:r>
            <a:r>
              <a:rPr lang="en-US" altLang="zh-CN" sz="2000" dirty="0"/>
              <a:t>::</a:t>
            </a:r>
            <a:r>
              <a:rPr lang="en-US" altLang="zh-CN" sz="2000" dirty="0" err="1"/>
              <a:t>showbase</a:t>
            </a:r>
            <a:r>
              <a:rPr lang="en-US" altLang="zh-CN" sz="2000" dirty="0"/>
              <a:t> </a:t>
            </a:r>
            <a:r>
              <a:rPr lang="zh-CN" altLang="en-US" sz="2000" dirty="0"/>
              <a:t>插入前缀符号以表明整数的数制。</a:t>
            </a:r>
          </a:p>
          <a:p>
            <a:pPr>
              <a:spcBef>
                <a:spcPct val="0"/>
              </a:spcBef>
            </a:pPr>
            <a:r>
              <a:rPr lang="en-US" altLang="zh-CN" sz="2000" dirty="0" err="1"/>
              <a:t>ios_base</a:t>
            </a:r>
            <a:r>
              <a:rPr lang="en-US" altLang="zh-CN" sz="2000" dirty="0"/>
              <a:t>::</a:t>
            </a:r>
            <a:r>
              <a:rPr lang="en-US" altLang="zh-CN" sz="2000" dirty="0" err="1"/>
              <a:t>showpoint</a:t>
            </a:r>
            <a:r>
              <a:rPr lang="en-US" altLang="zh-CN" sz="2000" dirty="0"/>
              <a:t> </a:t>
            </a:r>
            <a:r>
              <a:rPr lang="zh-CN" altLang="en-US" sz="2000" dirty="0"/>
              <a:t>对浮点数值显示小数点和尾部的</a:t>
            </a:r>
            <a:r>
              <a:rPr lang="en-US" altLang="zh-CN" sz="2000" dirty="0" smtClean="0"/>
              <a:t>0</a:t>
            </a:r>
            <a:r>
              <a:rPr lang="zh-CN" altLang="en-US" sz="2000" dirty="0" smtClean="0"/>
              <a:t>。</a:t>
            </a:r>
            <a:endParaRPr lang="zh-CN" altLang="en-US" sz="2000" dirty="0"/>
          </a:p>
          <a:p>
            <a:pPr>
              <a:spcBef>
                <a:spcPct val="0"/>
              </a:spcBef>
            </a:pPr>
            <a:r>
              <a:rPr lang="en-US" altLang="zh-CN" sz="2000" dirty="0" err="1"/>
              <a:t>ios_base</a:t>
            </a:r>
            <a:r>
              <a:rPr lang="en-US" altLang="zh-CN" sz="2000" dirty="0"/>
              <a:t>::uppercase </a:t>
            </a:r>
            <a:r>
              <a:rPr lang="zh-CN" altLang="en-US" sz="2000" dirty="0"/>
              <a:t>对于十六进制数值显示大写字母</a:t>
            </a:r>
            <a:r>
              <a:rPr lang="en-US" altLang="zh-CN" sz="2000" dirty="0"/>
              <a:t>A</a:t>
            </a:r>
            <a:r>
              <a:rPr lang="zh-CN" altLang="en-US" sz="2000" dirty="0"/>
              <a:t>到</a:t>
            </a:r>
            <a:r>
              <a:rPr lang="en-US" altLang="zh-CN" sz="2000" dirty="0"/>
              <a:t>F</a:t>
            </a:r>
            <a:r>
              <a:rPr lang="zh-CN" altLang="en-US" sz="2000" dirty="0"/>
              <a:t>，对于科学格式显示大写字母</a:t>
            </a:r>
            <a:r>
              <a:rPr lang="en-US" altLang="zh-CN" sz="2000" dirty="0" smtClean="0"/>
              <a:t>E</a:t>
            </a:r>
            <a:r>
              <a:rPr lang="zh-CN" altLang="en-US" sz="2000" dirty="0" smtClean="0"/>
              <a:t>。</a:t>
            </a:r>
            <a:endParaRPr lang="zh-CN" altLang="en-US" sz="2000" dirty="0"/>
          </a:p>
          <a:p>
            <a:pPr>
              <a:spcBef>
                <a:spcPct val="0"/>
              </a:spcBef>
            </a:pPr>
            <a:r>
              <a:rPr lang="en-US" altLang="zh-CN" sz="2000" dirty="0" err="1"/>
              <a:t>ios_base</a:t>
            </a:r>
            <a:r>
              <a:rPr lang="en-US" altLang="zh-CN" sz="2000" dirty="0"/>
              <a:t>::</a:t>
            </a:r>
            <a:r>
              <a:rPr lang="en-US" altLang="zh-CN" sz="2000" dirty="0" err="1"/>
              <a:t>showpos</a:t>
            </a:r>
            <a:r>
              <a:rPr lang="en-US" altLang="zh-CN" sz="2000" dirty="0"/>
              <a:t> </a:t>
            </a:r>
            <a:r>
              <a:rPr lang="zh-CN" altLang="en-US" sz="2000" dirty="0"/>
              <a:t>对于非负数显示正号（“</a:t>
            </a:r>
            <a:r>
              <a:rPr lang="en-US" altLang="zh-CN" sz="2000" dirty="0"/>
              <a:t>+”</a:t>
            </a:r>
            <a:r>
              <a:rPr lang="zh-CN" altLang="en-US" sz="2000" dirty="0"/>
              <a:t>）</a:t>
            </a:r>
            <a:r>
              <a:rPr lang="zh-CN" altLang="en-US" sz="2000" dirty="0" smtClean="0"/>
              <a:t>。</a:t>
            </a:r>
            <a:endParaRPr lang="zh-CN" altLang="en-US" sz="2000" dirty="0"/>
          </a:p>
          <a:p>
            <a:pPr>
              <a:spcBef>
                <a:spcPct val="0"/>
              </a:spcBef>
            </a:pPr>
            <a:r>
              <a:rPr lang="en-US" altLang="zh-CN" sz="2000" dirty="0" err="1"/>
              <a:t>ios_base</a:t>
            </a:r>
            <a:r>
              <a:rPr lang="en-US" altLang="zh-CN" sz="2000" dirty="0"/>
              <a:t>::scientific </a:t>
            </a:r>
            <a:r>
              <a:rPr lang="zh-CN" altLang="en-US" sz="2000" dirty="0"/>
              <a:t>以科学格式显示浮点数值</a:t>
            </a:r>
            <a:r>
              <a:rPr lang="zh-CN" altLang="en-US" sz="2000" dirty="0" smtClean="0"/>
              <a:t>。</a:t>
            </a:r>
            <a:endParaRPr lang="zh-CN" altLang="en-US" sz="2000" dirty="0"/>
          </a:p>
          <a:p>
            <a:pPr>
              <a:spcBef>
                <a:spcPct val="0"/>
              </a:spcBef>
            </a:pPr>
            <a:r>
              <a:rPr lang="en-US" altLang="zh-CN" sz="2000" dirty="0" err="1"/>
              <a:t>ios_base</a:t>
            </a:r>
            <a:r>
              <a:rPr lang="en-US" altLang="zh-CN" sz="2000" dirty="0"/>
              <a:t>::fixed </a:t>
            </a:r>
            <a:r>
              <a:rPr lang="zh-CN" altLang="en-US" sz="2000" dirty="0"/>
              <a:t>以定点格式显示浮点数值（没有指数部分</a:t>
            </a:r>
            <a:r>
              <a:rPr lang="zh-CN" altLang="en-US" sz="2000" dirty="0" smtClean="0"/>
              <a:t>）。</a:t>
            </a:r>
            <a:endParaRPr lang="zh-CN" altLang="en-US" sz="2000" dirty="0"/>
          </a:p>
          <a:p>
            <a:pPr>
              <a:spcBef>
                <a:spcPct val="0"/>
              </a:spcBef>
            </a:pPr>
            <a:r>
              <a:rPr lang="en-US" altLang="zh-CN" sz="2000" dirty="0" err="1"/>
              <a:t>ios_base</a:t>
            </a:r>
            <a:r>
              <a:rPr lang="en-US" altLang="zh-CN" sz="2000" dirty="0"/>
              <a:t>::</a:t>
            </a:r>
            <a:r>
              <a:rPr lang="en-US" altLang="zh-CN" sz="2000" dirty="0" err="1"/>
              <a:t>unitbuf</a:t>
            </a:r>
            <a:r>
              <a:rPr lang="en-US" altLang="zh-CN" sz="2000" dirty="0"/>
              <a:t> </a:t>
            </a:r>
            <a:r>
              <a:rPr lang="zh-CN" altLang="en-US" sz="2000" dirty="0"/>
              <a:t>在每次插入之后转储并清除缓冲区内容</a:t>
            </a:r>
            <a:r>
              <a:rPr lang="zh-CN" altLang="en-US" sz="2000" dirty="0" smtClean="0"/>
              <a:t>。</a:t>
            </a:r>
            <a:endParaRPr lang="zh-CN" altLang="en-US" sz="2000" dirty="0"/>
          </a:p>
        </p:txBody>
      </p:sp>
      <p:sp>
        <p:nvSpPr>
          <p:cNvPr id="2" name="灯片编号占位符 1">
            <a:extLst>
              <a:ext uri="{FF2B5EF4-FFF2-40B4-BE49-F238E27FC236}">
                <a16:creationId xmlns="" xmlns:a16="http://schemas.microsoft.com/office/drawing/2014/main" id="{94B7AD30-AF34-45B3-9226-FCF6FAA9AFA3}"/>
              </a:ext>
            </a:extLst>
          </p:cNvPr>
          <p:cNvSpPr>
            <a:spLocks noGrp="1"/>
          </p:cNvSpPr>
          <p:nvPr>
            <p:ph type="sldNum" sz="quarter" idx="4"/>
          </p:nvPr>
        </p:nvSpPr>
        <p:spPr/>
        <p:txBody>
          <a:bodyPr/>
          <a:lstStyle/>
          <a:p>
            <a:fld id="{1D9F06E4-88F8-4F67-ACDE-950620247153}"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精度</a:t>
            </a:r>
          </a:p>
        </p:txBody>
      </p:sp>
      <p:sp>
        <p:nvSpPr>
          <p:cNvPr id="30723" name="内容占位符 2"/>
          <p:cNvSpPr>
            <a:spLocks noGrp="1"/>
          </p:cNvSpPr>
          <p:nvPr>
            <p:ph idx="1"/>
          </p:nvPr>
        </p:nvSpPr>
        <p:spPr/>
        <p:txBody>
          <a:bodyPr/>
          <a:lstStyle/>
          <a:p>
            <a:r>
              <a:rPr lang="zh-CN" altLang="en-US" dirty="0"/>
              <a:t>浮点数输出精度的默认值是</a:t>
            </a:r>
            <a:r>
              <a:rPr lang="en-US" altLang="zh-CN" dirty="0"/>
              <a:t>6</a:t>
            </a:r>
            <a:r>
              <a:rPr lang="zh-CN" altLang="en-US" dirty="0"/>
              <a:t>，例如：</a:t>
            </a:r>
            <a:r>
              <a:rPr lang="en-US" altLang="zh-CN" dirty="0"/>
              <a:t>3466.98</a:t>
            </a:r>
            <a:r>
              <a:rPr lang="zh-CN" altLang="en-US" dirty="0"/>
              <a:t>。</a:t>
            </a:r>
            <a:endParaRPr lang="en-US" altLang="zh-CN" dirty="0"/>
          </a:p>
          <a:p>
            <a:r>
              <a:rPr lang="zh-CN" altLang="en-US" dirty="0"/>
              <a:t>要改变精度：</a:t>
            </a:r>
            <a:r>
              <a:rPr lang="en-US" altLang="zh-CN" dirty="0" err="1"/>
              <a:t>setprecision</a:t>
            </a:r>
            <a:r>
              <a:rPr lang="zh-CN" altLang="en-US" dirty="0"/>
              <a:t>操纵符（定义在头文件</a:t>
            </a:r>
            <a:r>
              <a:rPr lang="en-US" altLang="zh-CN" dirty="0" err="1"/>
              <a:t>iomanip</a:t>
            </a:r>
            <a:r>
              <a:rPr lang="zh-CN" altLang="en-US" dirty="0"/>
              <a:t>中）。</a:t>
            </a:r>
            <a:endParaRPr lang="en-US" altLang="zh-CN" dirty="0"/>
          </a:p>
          <a:p>
            <a:r>
              <a:rPr lang="zh-CN" altLang="en-US" dirty="0"/>
              <a:t>如果不指定</a:t>
            </a:r>
            <a:r>
              <a:rPr lang="en-US" altLang="zh-CN" dirty="0"/>
              <a:t>fixed</a:t>
            </a:r>
            <a:r>
              <a:rPr lang="zh-CN" altLang="en-US" dirty="0"/>
              <a:t>或</a:t>
            </a:r>
            <a:r>
              <a:rPr lang="en-US" altLang="zh-CN" dirty="0"/>
              <a:t>scientific</a:t>
            </a:r>
            <a:r>
              <a:rPr lang="zh-CN" altLang="en-US" dirty="0"/>
              <a:t>，精度值表示有效数字位数。</a:t>
            </a:r>
            <a:endParaRPr lang="en-US" altLang="zh-CN" dirty="0"/>
          </a:p>
          <a:p>
            <a:r>
              <a:rPr lang="zh-CN" altLang="en-US" dirty="0"/>
              <a:t>如果设置了</a:t>
            </a:r>
            <a:r>
              <a:rPr lang="en-US" altLang="zh-CN" dirty="0" err="1"/>
              <a:t>ios_base</a:t>
            </a:r>
            <a:r>
              <a:rPr lang="en-US" altLang="zh-CN" dirty="0"/>
              <a:t>::fixed</a:t>
            </a:r>
            <a:r>
              <a:rPr lang="zh-CN" altLang="en-US" dirty="0"/>
              <a:t>或</a:t>
            </a:r>
            <a:r>
              <a:rPr lang="en-US" altLang="zh-CN" dirty="0" err="1"/>
              <a:t>ios_base</a:t>
            </a:r>
            <a:r>
              <a:rPr lang="en-US" altLang="zh-CN" dirty="0"/>
              <a:t>::scientific</a:t>
            </a:r>
            <a:r>
              <a:rPr lang="zh-CN" altLang="en-US" dirty="0"/>
              <a:t>精度值表示小数点之后的位数。</a:t>
            </a:r>
          </a:p>
        </p:txBody>
      </p:sp>
      <p:sp>
        <p:nvSpPr>
          <p:cNvPr id="2" name="灯片编号占位符 1">
            <a:extLst>
              <a:ext uri="{FF2B5EF4-FFF2-40B4-BE49-F238E27FC236}">
                <a16:creationId xmlns="" xmlns:a16="http://schemas.microsoft.com/office/drawing/2014/main" id="{78EACE9D-6BF1-4CC1-9766-66794FAB8113}"/>
              </a:ext>
            </a:extLst>
          </p:cNvPr>
          <p:cNvSpPr>
            <a:spLocks noGrp="1"/>
          </p:cNvSpPr>
          <p:nvPr>
            <p:ph type="sldNum" sz="quarter" idx="4"/>
          </p:nvPr>
        </p:nvSpPr>
        <p:spPr/>
        <p:txBody>
          <a:bodyPr/>
          <a:lstStyle/>
          <a:p>
            <a:fld id="{1D9F06E4-88F8-4F67-ACDE-950620247153}" type="slidenum">
              <a:rPr lang="zh-CN" altLang="en-US" smtClean="0"/>
              <a:pPr/>
              <a:t>22</a:t>
            </a:fld>
            <a:endParaRPr lang="zh-CN" altLang="en-US"/>
          </a:p>
        </p:txBody>
      </p:sp>
    </p:spTree>
    <p:extLst>
      <p:ext uri="{BB962C8B-B14F-4D97-AF65-F5344CB8AC3E}">
        <p14:creationId xmlns:p14="http://schemas.microsoft.com/office/powerpoint/2010/main" val="396830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p:txBody>
          <a:bodyPr/>
          <a:lstStyle/>
          <a:p>
            <a:pPr eaLnBrk="1" hangingPunct="1"/>
            <a:r>
              <a:rPr lang="zh-CN" altLang="en-US" dirty="0">
                <a:solidFill>
                  <a:schemeClr val="tx1"/>
                </a:solidFill>
              </a:rPr>
              <a:t>例</a:t>
            </a:r>
            <a:r>
              <a:rPr lang="en-US" altLang="zh-CN" dirty="0">
                <a:solidFill>
                  <a:schemeClr val="tx1"/>
                </a:solidFill>
              </a:rPr>
              <a:t>11-4 </a:t>
            </a:r>
            <a:r>
              <a:rPr lang="zh-CN" altLang="en-US" dirty="0">
                <a:solidFill>
                  <a:schemeClr val="tx1"/>
                </a:solidFill>
              </a:rPr>
              <a:t>控制输出精度</a:t>
            </a:r>
            <a:r>
              <a:rPr lang="en-US" altLang="zh-CN" sz="2800" dirty="0">
                <a:solidFill>
                  <a:schemeClr val="tx1"/>
                </a:solidFill>
              </a:rPr>
              <a:t>——</a:t>
            </a:r>
            <a:r>
              <a:rPr lang="zh-CN" altLang="en-US" sz="2800" dirty="0">
                <a:solidFill>
                  <a:schemeClr val="tx1"/>
                </a:solidFill>
              </a:rPr>
              <a:t>未指定</a:t>
            </a:r>
            <a:r>
              <a:rPr lang="en-US" altLang="zh-CN" sz="2800" dirty="0">
                <a:solidFill>
                  <a:schemeClr val="tx1"/>
                </a:solidFill>
              </a:rPr>
              <a:t>fixed</a:t>
            </a:r>
            <a:r>
              <a:rPr lang="zh-CN" altLang="en-US" sz="2800" dirty="0">
                <a:solidFill>
                  <a:schemeClr val="tx1"/>
                </a:solidFill>
              </a:rPr>
              <a:t>或</a:t>
            </a:r>
            <a:r>
              <a:rPr lang="en-US" altLang="zh-CN" sz="2800" dirty="0">
                <a:solidFill>
                  <a:schemeClr val="tx1"/>
                </a:solidFill>
              </a:rPr>
              <a:t>scientific</a:t>
            </a:r>
            <a:endParaRPr lang="zh-CN" altLang="en-US" dirty="0">
              <a:solidFill>
                <a:schemeClr val="tx1"/>
              </a:solidFill>
            </a:endParaRPr>
          </a:p>
        </p:txBody>
      </p:sp>
      <p:sp>
        <p:nvSpPr>
          <p:cNvPr id="3" name="内容占位符 2"/>
          <p:cNvSpPr>
            <a:spLocks noGrp="1"/>
          </p:cNvSpPr>
          <p:nvPr>
            <p:ph idx="1"/>
          </p:nvPr>
        </p:nvSpPr>
        <p:spPr>
          <a:xfrm>
            <a:off x="914599" y="1124744"/>
            <a:ext cx="10674151" cy="5442745"/>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//11_4_1.cpp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iomanip</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&lt;string&gt;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endParaRPr lang="en-US" altLang="zh-CN" sz="2000" dirty="0"/>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double values[] = { 1.23, 35.36, 653.7, 4358.24 };</a:t>
            </a:r>
          </a:p>
          <a:p>
            <a:pPr marL="85725" eaLnBrk="1" fontAlgn="auto" hangingPunct="1">
              <a:spcAft>
                <a:spcPts val="0"/>
              </a:spcAft>
              <a:buClr>
                <a:schemeClr val="accent3"/>
              </a:buClr>
              <a:buFont typeface="Georgia"/>
              <a:buNone/>
              <a:defRPr/>
            </a:pPr>
            <a:r>
              <a:rPr lang="en-US" altLang="zh-CN" sz="2000" dirty="0"/>
              <a:t>	string names[] = { "</a:t>
            </a:r>
            <a:r>
              <a:rPr lang="en-US" altLang="zh-CN" sz="2000" dirty="0" err="1"/>
              <a:t>Zoot</a:t>
            </a:r>
            <a:r>
              <a:rPr lang="en-US" altLang="zh-CN" sz="2000" dirty="0"/>
              <a:t>", "Jimmy", "Al", "Stan" };</a:t>
            </a:r>
          </a:p>
          <a:p>
            <a:pPr marL="85725" eaLnBrk="1" fontAlgn="auto" hangingPunct="1">
              <a:spcAft>
                <a:spcPts val="0"/>
              </a:spcAft>
              <a:buClr>
                <a:schemeClr val="accent3"/>
              </a:buClr>
              <a:buFont typeface="Georgia"/>
              <a:buNone/>
              <a:defRPr/>
            </a:pPr>
            <a:r>
              <a:rPr lang="en-US" altLang="zh-CN" sz="2000" dirty="0"/>
              <a:t>	for (int </a:t>
            </a:r>
            <a:r>
              <a:rPr lang="en-US" altLang="zh-CN" sz="2000" dirty="0" err="1"/>
              <a:t>i</a:t>
            </a:r>
            <a:r>
              <a:rPr lang="en-US" altLang="zh-CN" sz="2000" dirty="0"/>
              <a:t>=0;i&lt;4;i++)</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setiosflags</a:t>
            </a:r>
            <a:r>
              <a:rPr lang="en-US" altLang="zh-CN" sz="2000" dirty="0"/>
              <a:t>(</a:t>
            </a:r>
            <a:r>
              <a:rPr lang="en-US" altLang="zh-CN" sz="2000" dirty="0" err="1"/>
              <a:t>ios_base</a:t>
            </a:r>
            <a:r>
              <a:rPr lang="en-US" altLang="zh-CN" sz="2000" dirty="0"/>
              <a:t>::left)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(6) &lt;&lt; names[</a:t>
            </a:r>
            <a:r>
              <a:rPr lang="en-US" altLang="zh-CN" sz="2000" dirty="0" err="1"/>
              <a:t>i</a:t>
            </a:r>
            <a:r>
              <a:rPr lang="en-US" altLang="zh-CN" sz="2000" dirty="0"/>
              <a: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resetiosflags</a:t>
            </a:r>
            <a:r>
              <a:rPr lang="en-US" altLang="zh-CN" sz="2000" dirty="0"/>
              <a:t>(</a:t>
            </a:r>
            <a:r>
              <a:rPr lang="en-US" altLang="zh-CN" sz="2000" dirty="0" err="1"/>
              <a:t>ios_base</a:t>
            </a:r>
            <a:r>
              <a:rPr lang="en-US" altLang="zh-CN" sz="2000" dirty="0"/>
              <a:t>::left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清除左对齐设置</a:t>
            </a:r>
            <a:endParaRPr lang="en-US" altLang="zh-CN" sz="2000" dirty="0">
              <a:solidFill>
                <a:schemeClr val="tx1">
                  <a:lumMod val="50000"/>
                  <a:lumOff val="50000"/>
                </a:schemeClr>
              </a:solidFill>
            </a:endParaRP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31750" name="Text Box 6"/>
          <p:cNvSpPr txBox="1">
            <a:spLocks noChangeArrowheads="1"/>
          </p:cNvSpPr>
          <p:nvPr/>
        </p:nvSpPr>
        <p:spPr bwMode="auto">
          <a:xfrm>
            <a:off x="8259415" y="1340768"/>
            <a:ext cx="2520180" cy="1724025"/>
          </a:xfrm>
          <a:prstGeom prst="rect">
            <a:avLst/>
          </a:prstGeom>
          <a:solidFill>
            <a:srgbClr val="FFFF66"/>
          </a:solidFill>
          <a:ln w="12700" cap="sq">
            <a:solidFill>
              <a:schemeClr val="tx1"/>
            </a:solidFill>
            <a:miter lim="800000"/>
            <a:headEnd type="none" w="sm" len="sm"/>
            <a:tailEnd type="none" w="sm" len="sm"/>
          </a:ln>
        </p:spPr>
        <p:txBody>
          <a:bodyPr wrap="square">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dirty="0"/>
              <a:t>输出结果：</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Zoot           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Jimmy     4e+001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Al        7e+002</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Stan      4e+003</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p:txBody>
          <a:bodyPr/>
          <a:lstStyle/>
          <a:p>
            <a:pPr eaLnBrk="1" hangingPunct="1"/>
            <a:r>
              <a:rPr lang="zh-CN" altLang="en-US" dirty="0">
                <a:solidFill>
                  <a:schemeClr val="tx1"/>
                </a:solidFill>
              </a:rPr>
              <a:t>例</a:t>
            </a:r>
            <a:r>
              <a:rPr lang="en-US" altLang="zh-CN" dirty="0">
                <a:solidFill>
                  <a:schemeClr val="tx1"/>
                </a:solidFill>
              </a:rPr>
              <a:t>11-4 </a:t>
            </a:r>
            <a:r>
              <a:rPr lang="zh-CN" altLang="en-US" dirty="0">
                <a:solidFill>
                  <a:schemeClr val="tx1"/>
                </a:solidFill>
              </a:rPr>
              <a:t>控制输出精度</a:t>
            </a:r>
            <a:r>
              <a:rPr lang="en-US" altLang="zh-CN" sz="3200" dirty="0">
                <a:solidFill>
                  <a:schemeClr val="tx1"/>
                </a:solidFill>
              </a:rPr>
              <a:t>——</a:t>
            </a:r>
            <a:r>
              <a:rPr lang="zh-CN" altLang="en-US" sz="3200" dirty="0">
                <a:solidFill>
                  <a:schemeClr val="tx1"/>
                </a:solidFill>
              </a:rPr>
              <a:t>指定</a:t>
            </a:r>
            <a:r>
              <a:rPr lang="en-US" altLang="zh-CN" sz="3200" dirty="0">
                <a:solidFill>
                  <a:schemeClr val="tx1"/>
                </a:solidFill>
              </a:rPr>
              <a:t>fixed</a:t>
            </a:r>
            <a:endParaRPr lang="zh-CN" altLang="en-US" sz="3200" dirty="0">
              <a:solidFill>
                <a:schemeClr val="tx1"/>
              </a:solidFill>
            </a:endParaRPr>
          </a:p>
        </p:txBody>
      </p:sp>
      <p:sp>
        <p:nvSpPr>
          <p:cNvPr id="3" name="内容占位符 2"/>
          <p:cNvSpPr>
            <a:spLocks noGrp="1"/>
          </p:cNvSpPr>
          <p:nvPr>
            <p:ph idx="1"/>
          </p:nvPr>
        </p:nvSpPr>
        <p:spPr>
          <a:xfrm>
            <a:off x="914599" y="1196752"/>
            <a:ext cx="10170095" cy="5370737"/>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//11_4_2.cpp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iomanip</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&lt;string&gt;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double values[] = { 1.23, 35.36, 653.7, 4358.24 };</a:t>
            </a:r>
          </a:p>
          <a:p>
            <a:pPr marL="85725" eaLnBrk="1" fontAlgn="auto" hangingPunct="1">
              <a:spcAft>
                <a:spcPts val="0"/>
              </a:spcAft>
              <a:buClr>
                <a:schemeClr val="accent3"/>
              </a:buClr>
              <a:buFont typeface="Georgia"/>
              <a:buNone/>
              <a:defRPr/>
            </a:pPr>
            <a:r>
              <a:rPr lang="en-US" altLang="zh-CN" sz="2000" dirty="0"/>
              <a:t>	string names[] = { "</a:t>
            </a:r>
            <a:r>
              <a:rPr lang="en-US" altLang="zh-CN" sz="2000" dirty="0" err="1"/>
              <a:t>Zoot</a:t>
            </a:r>
            <a:r>
              <a:rPr lang="en-US" altLang="zh-CN" sz="2000" dirty="0"/>
              <a:t>", "Jimmy", "Al", "Stan" };</a:t>
            </a:r>
          </a:p>
          <a:p>
            <a:pPr marL="85725" eaLnBrk="1" fontAlgn="auto" hangingPunct="1">
              <a:spcAft>
                <a:spcPts val="0"/>
              </a:spcAft>
              <a:buClr>
                <a:schemeClr val="accent3"/>
              </a:buClr>
              <a:buFont typeface="Georgia"/>
              <a:buNone/>
              <a:defRPr/>
            </a:pPr>
            <a:r>
              <a:rPr lang="en-US" altLang="zh-CN" sz="2000" dirty="0"/>
              <a:t>	</a:t>
            </a:r>
            <a:r>
              <a:rPr lang="en-US" altLang="zh-CN" sz="2000" dirty="0" err="1">
                <a:solidFill>
                  <a:srgbClr val="003399"/>
                </a:solidFill>
              </a:rPr>
              <a:t>cout</a:t>
            </a:r>
            <a:r>
              <a:rPr lang="en-US" altLang="zh-CN" sz="2000" dirty="0">
                <a:solidFill>
                  <a:srgbClr val="003399"/>
                </a:solidFill>
              </a:rPr>
              <a:t> &lt;&lt; </a:t>
            </a:r>
            <a:r>
              <a:rPr lang="en-US" altLang="zh-CN" sz="2000" dirty="0" err="1">
                <a:solidFill>
                  <a:srgbClr val="003399"/>
                </a:solidFill>
              </a:rPr>
              <a:t>setiosflags</a:t>
            </a:r>
            <a:r>
              <a:rPr lang="en-US" altLang="zh-CN" sz="2000" dirty="0">
                <a:solidFill>
                  <a:srgbClr val="003399"/>
                </a:solidFill>
              </a:rPr>
              <a:t>(</a:t>
            </a:r>
            <a:r>
              <a:rPr lang="en-US" altLang="zh-CN" sz="2000" dirty="0" err="1">
                <a:solidFill>
                  <a:srgbClr val="003399"/>
                </a:solidFill>
              </a:rPr>
              <a:t>ios_base</a:t>
            </a:r>
            <a:r>
              <a:rPr lang="en-US" altLang="zh-CN" sz="2000" dirty="0">
                <a:solidFill>
                  <a:srgbClr val="003399"/>
                </a:solidFill>
              </a:rPr>
              <a:t>::fixed);</a:t>
            </a:r>
            <a:r>
              <a:rPr lang="en-US" altLang="zh-CN" sz="2000" dirty="0"/>
              <a:t>	</a:t>
            </a:r>
          </a:p>
          <a:p>
            <a:pPr marL="85725" eaLnBrk="1" fontAlgn="auto" hangingPunct="1">
              <a:spcAft>
                <a:spcPts val="0"/>
              </a:spcAft>
              <a:buClr>
                <a:schemeClr val="accent3"/>
              </a:buClr>
              <a:buFont typeface="Georgia"/>
              <a:buNone/>
              <a:defRPr/>
            </a:pPr>
            <a:r>
              <a:rPr lang="en-US" altLang="zh-CN" sz="2000" dirty="0"/>
              <a:t>	for (int </a:t>
            </a:r>
            <a:r>
              <a:rPr lang="en-US" altLang="zh-CN" sz="2000" dirty="0" err="1"/>
              <a:t>i</a:t>
            </a:r>
            <a:r>
              <a:rPr lang="en-US" altLang="zh-CN" sz="2000" dirty="0"/>
              <a:t>=0;i&lt;4;i++)</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setiosflags</a:t>
            </a:r>
            <a:r>
              <a:rPr lang="en-US" altLang="zh-CN" sz="2000" dirty="0"/>
              <a:t>(</a:t>
            </a:r>
            <a:r>
              <a:rPr lang="en-US" altLang="zh-CN" sz="2000" dirty="0" err="1"/>
              <a:t>ios_base</a:t>
            </a:r>
            <a:r>
              <a:rPr lang="en-US" altLang="zh-CN" sz="2000" dirty="0"/>
              <a:t>::left)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(6) &lt;&lt; names[</a:t>
            </a:r>
            <a:r>
              <a:rPr lang="en-US" altLang="zh-CN" sz="2000" dirty="0" err="1"/>
              <a:t>i</a:t>
            </a:r>
            <a:r>
              <a:rPr lang="en-US" altLang="zh-CN" sz="2000" dirty="0"/>
              <a: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resetiosflags</a:t>
            </a:r>
            <a:r>
              <a:rPr lang="en-US" altLang="zh-CN" sz="2000" dirty="0"/>
              <a:t>(</a:t>
            </a:r>
            <a:r>
              <a:rPr lang="en-US" altLang="zh-CN" sz="2000" dirty="0" err="1"/>
              <a:t>ios_base</a:t>
            </a:r>
            <a:r>
              <a:rPr lang="en-US" altLang="zh-CN" sz="2000" dirty="0"/>
              <a:t>::left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清除左对齐设置</a:t>
            </a:r>
            <a:endParaRPr lang="en-US" altLang="zh-CN" sz="2000" dirty="0">
              <a:solidFill>
                <a:schemeClr val="tx1">
                  <a:lumMod val="50000"/>
                  <a:lumOff val="50000"/>
                </a:schemeClr>
              </a:solidFill>
            </a:endParaRP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32774" name="Text Box 6"/>
          <p:cNvSpPr txBox="1">
            <a:spLocks noChangeArrowheads="1"/>
          </p:cNvSpPr>
          <p:nvPr/>
        </p:nvSpPr>
        <p:spPr bwMode="auto">
          <a:xfrm>
            <a:off x="8332291" y="1192163"/>
            <a:ext cx="2736850" cy="172402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a:t>输出结果：</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Zoot         1.2</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Jimmy       35.4</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Al         653.7</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Stan      4358.2</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11-4</a:t>
            </a:r>
            <a:r>
              <a:rPr lang="zh-CN" altLang="en-US">
                <a:solidFill>
                  <a:schemeClr val="tx1"/>
                </a:solidFill>
              </a:rPr>
              <a:t>控制输出精度</a:t>
            </a:r>
            <a:r>
              <a:rPr lang="en-US" altLang="zh-CN" sz="3200">
                <a:solidFill>
                  <a:schemeClr val="tx1"/>
                </a:solidFill>
              </a:rPr>
              <a:t>——</a:t>
            </a:r>
            <a:r>
              <a:rPr lang="zh-CN" altLang="en-US" sz="3200">
                <a:solidFill>
                  <a:schemeClr val="tx1"/>
                </a:solidFill>
              </a:rPr>
              <a:t>指定</a:t>
            </a:r>
            <a:r>
              <a:rPr lang="en-US" altLang="zh-CN" sz="3200">
                <a:solidFill>
                  <a:schemeClr val="tx1"/>
                </a:solidFill>
              </a:rPr>
              <a:t>scientific</a:t>
            </a:r>
            <a:endParaRPr lang="zh-CN" altLang="en-US" sz="3200">
              <a:solidFill>
                <a:schemeClr val="tx1"/>
              </a:solidFill>
            </a:endParaRPr>
          </a:p>
        </p:txBody>
      </p:sp>
      <p:sp>
        <p:nvSpPr>
          <p:cNvPr id="3" name="内容占位符 2"/>
          <p:cNvSpPr>
            <a:spLocks noGrp="1"/>
          </p:cNvSpPr>
          <p:nvPr>
            <p:ph idx="1"/>
          </p:nvPr>
        </p:nvSpPr>
        <p:spPr>
          <a:xfrm>
            <a:off x="914599" y="1124744"/>
            <a:ext cx="10674151" cy="5442745"/>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//11_4_3.cpp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iomanip</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&lt;string&gt;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double values[] = { 1.23, 35.36, 653.7, 4358.24 };</a:t>
            </a:r>
          </a:p>
          <a:p>
            <a:pPr marL="85725" eaLnBrk="1" fontAlgn="auto" hangingPunct="1">
              <a:spcAft>
                <a:spcPts val="0"/>
              </a:spcAft>
              <a:buClr>
                <a:schemeClr val="accent3"/>
              </a:buClr>
              <a:buFont typeface="Georgia"/>
              <a:buNone/>
              <a:defRPr/>
            </a:pPr>
            <a:r>
              <a:rPr lang="en-US" altLang="zh-CN" sz="2000" dirty="0"/>
              <a:t>	string names[] = { "</a:t>
            </a:r>
            <a:r>
              <a:rPr lang="en-US" altLang="zh-CN" sz="2000" dirty="0" err="1"/>
              <a:t>Zoot</a:t>
            </a:r>
            <a:r>
              <a:rPr lang="en-US" altLang="zh-CN" sz="2000" dirty="0"/>
              <a:t>", "Jimmy", "Al", "Stan" };</a:t>
            </a:r>
          </a:p>
          <a:p>
            <a:pPr marL="85725" eaLnBrk="1" fontAlgn="auto" hangingPunct="1">
              <a:spcAft>
                <a:spcPts val="0"/>
              </a:spcAft>
              <a:buClr>
                <a:schemeClr val="accent3"/>
              </a:buClr>
              <a:buFont typeface="Georgia"/>
              <a:buNone/>
              <a:defRPr/>
            </a:pPr>
            <a:r>
              <a:rPr lang="en-US" altLang="zh-CN" sz="2000" dirty="0" smtClean="0">
                <a:solidFill>
                  <a:srgbClr val="003399"/>
                </a:solidFill>
              </a:rPr>
              <a:t>	</a:t>
            </a:r>
            <a:r>
              <a:rPr lang="en-US" altLang="zh-CN" sz="2000" dirty="0" err="1" smtClean="0">
                <a:solidFill>
                  <a:srgbClr val="003399"/>
                </a:solidFill>
              </a:rPr>
              <a:t>cout</a:t>
            </a:r>
            <a:r>
              <a:rPr lang="en-US" altLang="zh-CN" sz="2000" dirty="0" smtClean="0">
                <a:solidFill>
                  <a:srgbClr val="003399"/>
                </a:solidFill>
              </a:rPr>
              <a:t> </a:t>
            </a:r>
            <a:r>
              <a:rPr lang="en-US" altLang="zh-CN" sz="2000" dirty="0">
                <a:solidFill>
                  <a:srgbClr val="003399"/>
                </a:solidFill>
              </a:rPr>
              <a:t>&lt;&lt; </a:t>
            </a:r>
            <a:r>
              <a:rPr lang="en-US" altLang="zh-CN" sz="2000" dirty="0" err="1">
                <a:solidFill>
                  <a:srgbClr val="003399"/>
                </a:solidFill>
              </a:rPr>
              <a:t>setiosflags</a:t>
            </a:r>
            <a:r>
              <a:rPr lang="en-US" altLang="zh-CN" sz="2000" dirty="0">
                <a:solidFill>
                  <a:srgbClr val="003399"/>
                </a:solidFill>
              </a:rPr>
              <a:t>(</a:t>
            </a:r>
            <a:r>
              <a:rPr lang="en-US" altLang="zh-CN" sz="2000" dirty="0" err="1">
                <a:solidFill>
                  <a:srgbClr val="003399"/>
                </a:solidFill>
              </a:rPr>
              <a:t>ios_base</a:t>
            </a:r>
            <a:r>
              <a:rPr lang="en-US" altLang="zh-CN" sz="2000" dirty="0">
                <a:solidFill>
                  <a:srgbClr val="003399"/>
                </a:solidFill>
              </a:rPr>
              <a:t>::scientific)</a:t>
            </a:r>
            <a:r>
              <a:rPr lang="en-US" altLang="zh-CN" sz="2000" dirty="0"/>
              <a:t>;</a:t>
            </a:r>
          </a:p>
          <a:p>
            <a:pPr marL="85725" eaLnBrk="1" fontAlgn="auto" hangingPunct="1">
              <a:spcAft>
                <a:spcPts val="0"/>
              </a:spcAft>
              <a:buClr>
                <a:schemeClr val="accent3"/>
              </a:buClr>
              <a:buFont typeface="Georgia"/>
              <a:buNone/>
              <a:defRPr/>
            </a:pPr>
            <a:r>
              <a:rPr lang="en-US" altLang="zh-CN" sz="2000" dirty="0"/>
              <a:t>	for (int </a:t>
            </a:r>
            <a:r>
              <a:rPr lang="en-US" altLang="zh-CN" sz="2000" dirty="0" err="1"/>
              <a:t>i</a:t>
            </a:r>
            <a:r>
              <a:rPr lang="en-US" altLang="zh-CN" sz="2000" dirty="0"/>
              <a:t>=0;i&lt;4;i++)</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setiosflags</a:t>
            </a:r>
            <a:r>
              <a:rPr lang="en-US" altLang="zh-CN" sz="2000" dirty="0"/>
              <a:t>(</a:t>
            </a:r>
            <a:r>
              <a:rPr lang="en-US" altLang="zh-CN" sz="2000" dirty="0" err="1"/>
              <a:t>ios_base</a:t>
            </a:r>
            <a:r>
              <a:rPr lang="en-US" altLang="zh-CN" sz="2000" dirty="0"/>
              <a:t>::left)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(6) &lt;&lt; names[</a:t>
            </a:r>
            <a:r>
              <a:rPr lang="en-US" altLang="zh-CN" sz="2000" dirty="0" err="1"/>
              <a:t>i</a:t>
            </a:r>
            <a:r>
              <a:rPr lang="en-US" altLang="zh-CN" sz="2000" dirty="0"/>
              <a:t>]</a:t>
            </a: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resetiosflags</a:t>
            </a:r>
            <a:r>
              <a:rPr lang="en-US" altLang="zh-CN" sz="2000" dirty="0"/>
              <a:t>(</a:t>
            </a:r>
            <a:r>
              <a:rPr lang="en-US" altLang="zh-CN" sz="2000" dirty="0" err="1"/>
              <a:t>ios_base</a:t>
            </a:r>
            <a:r>
              <a:rPr lang="en-US" altLang="zh-CN" sz="2000" dirty="0"/>
              <a:t>::left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清除左对齐设置</a:t>
            </a:r>
            <a:endParaRPr lang="en-US" altLang="zh-CN" sz="2000" dirty="0">
              <a:solidFill>
                <a:schemeClr val="tx1">
                  <a:lumMod val="50000"/>
                  <a:lumOff val="50000"/>
                </a:schemeClr>
              </a:solidFill>
            </a:endParaRPr>
          </a:p>
          <a:p>
            <a:pPr marL="85725" eaLnBrk="1" fontAlgn="auto" hangingPunct="1">
              <a:spcAft>
                <a:spcPts val="0"/>
              </a:spcAft>
              <a:buClr>
                <a:schemeClr val="accent3"/>
              </a:buClr>
              <a:buFont typeface="Georgia"/>
              <a:buNone/>
              <a:defRPr/>
            </a:pPr>
            <a:r>
              <a:rPr lang="en-US" altLang="zh-CN" sz="2000" dirty="0"/>
              <a:t>		</a:t>
            </a:r>
            <a:r>
              <a:rPr lang="en-US" altLang="zh-CN" sz="2000" dirty="0" smtClean="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33798" name="Text Box 6"/>
          <p:cNvSpPr txBox="1">
            <a:spLocks noChangeArrowheads="1"/>
          </p:cNvSpPr>
          <p:nvPr/>
        </p:nvSpPr>
        <p:spPr bwMode="auto">
          <a:xfrm>
            <a:off x="8691463" y="1124744"/>
            <a:ext cx="2663825" cy="172402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a:t>输出结果：</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Zoot    1.2e+000</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Jimmy   3.5e+001</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Al      6.5e+002</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Stan    4.4e+003</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向二进制文件输出</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26</a:t>
            </a:fld>
            <a:endParaRPr lang="en-US" altLang="zh-CN"/>
          </a:p>
        </p:txBody>
      </p:sp>
    </p:spTree>
    <p:extLst>
      <p:ext uri="{BB962C8B-B14F-4D97-AF65-F5344CB8AC3E}">
        <p14:creationId xmlns:p14="http://schemas.microsoft.com/office/powerpoint/2010/main" val="328137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二进制文件流</a:t>
            </a:r>
          </a:p>
        </p:txBody>
      </p:sp>
      <p:sp>
        <p:nvSpPr>
          <p:cNvPr id="38915" name="内容占位符 2"/>
          <p:cNvSpPr>
            <a:spLocks noGrp="1"/>
          </p:cNvSpPr>
          <p:nvPr>
            <p:ph idx="1"/>
          </p:nvPr>
        </p:nvSpPr>
        <p:spPr>
          <a:xfrm>
            <a:off x="609599" y="2424113"/>
            <a:ext cx="11322223" cy="4143375"/>
          </a:xfrm>
        </p:spPr>
        <p:txBody>
          <a:bodyPr/>
          <a:lstStyle/>
          <a:p>
            <a:r>
              <a:rPr lang="zh-CN" altLang="en-US" dirty="0" smtClean="0"/>
              <a:t>方式</a:t>
            </a:r>
            <a:r>
              <a:rPr lang="en-US" altLang="zh-CN" dirty="0" smtClean="0"/>
              <a:t>1</a:t>
            </a:r>
            <a:r>
              <a:rPr lang="zh-CN" altLang="en-US" dirty="0" smtClean="0"/>
              <a:t>）使用</a:t>
            </a:r>
            <a:r>
              <a:rPr lang="en-US" altLang="zh-CN" dirty="0" err="1"/>
              <a:t>ofstream</a:t>
            </a:r>
            <a:r>
              <a:rPr lang="zh-CN" altLang="en-US" dirty="0">
                <a:solidFill>
                  <a:srgbClr val="C00000"/>
                </a:solidFill>
              </a:rPr>
              <a:t>构造函数</a:t>
            </a:r>
            <a:r>
              <a:rPr lang="zh-CN" altLang="en-US" dirty="0"/>
              <a:t>中的模式参量指定二进制输出模式；</a:t>
            </a:r>
            <a:endParaRPr lang="en-US" altLang="zh-CN" dirty="0"/>
          </a:p>
          <a:p>
            <a:r>
              <a:rPr lang="zh-CN" altLang="en-US" dirty="0" smtClean="0"/>
              <a:t>方式</a:t>
            </a:r>
            <a:r>
              <a:rPr lang="en-US" altLang="zh-CN" dirty="0" smtClean="0"/>
              <a:t>2</a:t>
            </a:r>
            <a:r>
              <a:rPr lang="zh-CN" altLang="en-US" dirty="0" smtClean="0"/>
              <a:t>）以</a:t>
            </a:r>
            <a:r>
              <a:rPr lang="zh-CN" altLang="en-US" dirty="0"/>
              <a:t>通常方式构造一个流，然后使用</a:t>
            </a:r>
            <a:r>
              <a:rPr lang="en-US" altLang="zh-CN" dirty="0" err="1">
                <a:solidFill>
                  <a:srgbClr val="C00000"/>
                </a:solidFill>
              </a:rPr>
              <a:t>setmode</a:t>
            </a:r>
            <a:r>
              <a:rPr lang="zh-CN" altLang="en-US" dirty="0">
                <a:solidFill>
                  <a:srgbClr val="C00000"/>
                </a:solidFill>
              </a:rPr>
              <a:t>成员函数</a:t>
            </a:r>
            <a:r>
              <a:rPr lang="zh-CN" altLang="en-US" dirty="0"/>
              <a:t>，在文件打开后改变模式；</a:t>
            </a:r>
            <a:endParaRPr lang="en-US" altLang="zh-CN" dirty="0"/>
          </a:p>
          <a:p>
            <a:r>
              <a:rPr lang="zh-CN" altLang="en-US" dirty="0"/>
              <a:t>通过二进制文件输出流对象完成输出。</a:t>
            </a:r>
          </a:p>
        </p:txBody>
      </p:sp>
      <p:sp>
        <p:nvSpPr>
          <p:cNvPr id="2" name="灯片编号占位符 1">
            <a:extLst>
              <a:ext uri="{FF2B5EF4-FFF2-40B4-BE49-F238E27FC236}">
                <a16:creationId xmlns="" xmlns:a16="http://schemas.microsoft.com/office/drawing/2014/main" id="{FD6B47D7-431D-402A-8D8D-CEC212A8ACEB}"/>
              </a:ext>
            </a:extLst>
          </p:cNvPr>
          <p:cNvSpPr>
            <a:spLocks noGrp="1"/>
          </p:cNvSpPr>
          <p:nvPr>
            <p:ph type="sldNum" sz="quarter" idx="4"/>
          </p:nvPr>
        </p:nvSpPr>
        <p:spPr/>
        <p:txBody>
          <a:bodyPr/>
          <a:lstStyle/>
          <a:p>
            <a:fld id="{1D9F06E4-88F8-4F67-ACDE-950620247153}"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1"/>
          <p:cNvSpPr>
            <a:spLocks noGrp="1"/>
          </p:cNvSpPr>
          <p:nvPr>
            <p:ph type="title"/>
          </p:nvPr>
        </p:nvSpPr>
        <p:spPr/>
        <p:txBody>
          <a:bodyPr/>
          <a:lstStyle/>
          <a:p>
            <a:r>
              <a:rPr lang="zh-CN" altLang="en-US"/>
              <a:t>例</a:t>
            </a:r>
            <a:r>
              <a:rPr lang="en-US" altLang="zh-CN"/>
              <a:t>11-5 </a:t>
            </a:r>
            <a:r>
              <a:rPr lang="zh-CN" altLang="en-US"/>
              <a:t>向二进制文件输出</a:t>
            </a:r>
          </a:p>
        </p:txBody>
      </p:sp>
      <p:sp>
        <p:nvSpPr>
          <p:cNvPr id="3" name="内容占位符 2"/>
          <p:cNvSpPr>
            <a:spLocks noGrp="1"/>
          </p:cNvSpPr>
          <p:nvPr>
            <p:ph idx="1"/>
          </p:nvPr>
        </p:nvSpPr>
        <p:spPr>
          <a:xfrm>
            <a:off x="1994719" y="1268760"/>
            <a:ext cx="9594031" cy="5298729"/>
          </a:xfrm>
        </p:spPr>
        <p:txBody>
          <a:bodyPr/>
          <a:lstStyle/>
          <a:p>
            <a:pPr marL="85725"/>
            <a:r>
              <a:rPr lang="en-US" altLang="zh-CN" sz="2000" dirty="0">
                <a:solidFill>
                  <a:schemeClr val="tx1">
                    <a:lumMod val="50000"/>
                    <a:lumOff val="50000"/>
                  </a:schemeClr>
                </a:solidFill>
              </a:rPr>
              <a:t>//11_5.cpp</a:t>
            </a:r>
          </a:p>
          <a:p>
            <a:pPr marL="85725"/>
            <a:r>
              <a:rPr lang="en-US" altLang="zh-CN" sz="2000" dirty="0"/>
              <a:t>#include &lt;</a:t>
            </a:r>
            <a:r>
              <a:rPr lang="en-US" altLang="zh-CN" sz="2000" dirty="0" err="1"/>
              <a:t>fstream</a:t>
            </a:r>
            <a:r>
              <a:rPr lang="en-US" altLang="zh-CN" sz="2000" dirty="0"/>
              <a:t>&gt;</a:t>
            </a:r>
          </a:p>
          <a:p>
            <a:pPr marL="85725"/>
            <a:r>
              <a:rPr lang="en-US" altLang="zh-CN" sz="2000" dirty="0"/>
              <a:t>using namespace </a:t>
            </a:r>
            <a:r>
              <a:rPr lang="en-US" altLang="zh-CN" sz="2000" dirty="0" err="1"/>
              <a:t>std</a:t>
            </a:r>
            <a:r>
              <a:rPr lang="en-US" altLang="zh-CN" sz="2000" dirty="0"/>
              <a:t>;</a:t>
            </a:r>
          </a:p>
          <a:p>
            <a:pPr marL="85725"/>
            <a:r>
              <a:rPr lang="en-US" altLang="zh-CN" sz="2000" dirty="0" err="1"/>
              <a:t>struct</a:t>
            </a:r>
            <a:r>
              <a:rPr lang="en-US" altLang="zh-CN" sz="2000" dirty="0"/>
              <a:t> Date { </a:t>
            </a:r>
          </a:p>
          <a:p>
            <a:pPr marL="85725"/>
            <a:r>
              <a:rPr lang="en-US" altLang="zh-CN" sz="2000" dirty="0"/>
              <a:t>	</a:t>
            </a:r>
            <a:r>
              <a:rPr lang="en-US" altLang="zh-CN" sz="2000" dirty="0" err="1"/>
              <a:t>int</a:t>
            </a:r>
            <a:r>
              <a:rPr lang="en-US" altLang="zh-CN" sz="2000" dirty="0"/>
              <a:t> </a:t>
            </a:r>
            <a:r>
              <a:rPr lang="en-US" altLang="zh-CN" sz="2000" dirty="0" err="1"/>
              <a:t>mon</a:t>
            </a:r>
            <a:r>
              <a:rPr lang="en-US" altLang="zh-CN" sz="2000" dirty="0"/>
              <a:t>, day, year;  </a:t>
            </a:r>
          </a:p>
          <a:p>
            <a:pPr marL="85725"/>
            <a:r>
              <a:rPr lang="en-US" altLang="zh-CN" sz="2000" dirty="0"/>
              <a:t>};</a:t>
            </a:r>
          </a:p>
          <a:p>
            <a:pPr marL="85725"/>
            <a:r>
              <a:rPr lang="en-US" altLang="zh-CN" sz="2000" dirty="0" err="1"/>
              <a:t>int</a:t>
            </a:r>
            <a:r>
              <a:rPr lang="en-US" altLang="zh-CN" sz="2000" dirty="0"/>
              <a:t> main() {</a:t>
            </a:r>
          </a:p>
          <a:p>
            <a:pPr marL="85725"/>
            <a:r>
              <a:rPr lang="en-US" altLang="zh-CN" sz="2000" dirty="0"/>
              <a:t>	Date </a:t>
            </a:r>
            <a:r>
              <a:rPr lang="en-US" altLang="zh-CN" sz="2000" dirty="0" err="1"/>
              <a:t>dt</a:t>
            </a:r>
            <a:r>
              <a:rPr lang="en-US" altLang="zh-CN" sz="2000" dirty="0"/>
              <a:t> = { 6, 10, 92 };</a:t>
            </a:r>
          </a:p>
          <a:p>
            <a:pPr marL="85725"/>
            <a:r>
              <a:rPr lang="en-US" altLang="zh-CN" sz="2000" dirty="0"/>
              <a:t>	</a:t>
            </a:r>
            <a:r>
              <a:rPr lang="en-US" altLang="zh-CN" sz="2000" dirty="0" err="1"/>
              <a:t>ofstream</a:t>
            </a:r>
            <a:r>
              <a:rPr lang="en-US" altLang="zh-CN" sz="2000" dirty="0"/>
              <a:t> file("date.dat", </a:t>
            </a:r>
            <a:r>
              <a:rPr lang="en-US" altLang="zh-CN" sz="2000" dirty="0" err="1"/>
              <a:t>ios_base</a:t>
            </a:r>
            <a:r>
              <a:rPr lang="en-US" altLang="zh-CN" sz="2000" dirty="0"/>
              <a:t>::binary);</a:t>
            </a:r>
          </a:p>
          <a:p>
            <a:pPr marL="85725"/>
            <a:r>
              <a:rPr lang="en-US" altLang="zh-CN" sz="2000" dirty="0"/>
              <a:t>	</a:t>
            </a:r>
            <a:r>
              <a:rPr lang="en-US" altLang="zh-CN" sz="2000" dirty="0" err="1"/>
              <a:t>file.write</a:t>
            </a:r>
            <a:r>
              <a:rPr lang="en-US" altLang="zh-CN" sz="2000" dirty="0"/>
              <a:t>(</a:t>
            </a:r>
            <a:r>
              <a:rPr lang="en-US" altLang="zh-CN" sz="2000" dirty="0" err="1"/>
              <a:t>reinterpret_cast</a:t>
            </a:r>
            <a:r>
              <a:rPr lang="en-US" altLang="zh-CN" sz="2000" dirty="0"/>
              <a:t>&lt;char *&gt;(&amp;</a:t>
            </a:r>
            <a:r>
              <a:rPr lang="en-US" altLang="zh-CN" sz="2000" dirty="0" err="1"/>
              <a:t>dt</a:t>
            </a:r>
            <a:r>
              <a:rPr lang="en-US" altLang="zh-CN" sz="2000" dirty="0"/>
              <a:t>),</a:t>
            </a:r>
            <a:r>
              <a:rPr lang="en-US" altLang="zh-CN" sz="2000" dirty="0" err="1"/>
              <a:t>sizeof</a:t>
            </a:r>
            <a:r>
              <a:rPr lang="en-US" altLang="zh-CN" sz="2000" dirty="0"/>
              <a:t>(</a:t>
            </a:r>
            <a:r>
              <a:rPr lang="en-US" altLang="zh-CN" sz="2000" dirty="0" err="1"/>
              <a:t>dt</a:t>
            </a:r>
            <a:r>
              <a:rPr lang="en-US" altLang="zh-CN" sz="2000" dirty="0"/>
              <a:t>));</a:t>
            </a:r>
          </a:p>
          <a:p>
            <a:pPr marL="85725"/>
            <a:r>
              <a:rPr lang="en-US" altLang="zh-CN" sz="2000" dirty="0"/>
              <a:t>	</a:t>
            </a:r>
            <a:r>
              <a:rPr lang="en-US" altLang="zh-CN" sz="2000" dirty="0" err="1"/>
              <a:t>file.close</a:t>
            </a:r>
            <a:r>
              <a:rPr lang="en-US" altLang="zh-CN" sz="2000" dirty="0"/>
              <a:t>();</a:t>
            </a:r>
          </a:p>
          <a:p>
            <a:pPr marL="85725"/>
            <a:r>
              <a:rPr lang="en-US" altLang="zh-CN" sz="2000" dirty="0"/>
              <a:t>	return 0;</a:t>
            </a:r>
          </a:p>
          <a:p>
            <a:pPr marL="85725"/>
            <a:r>
              <a:rPr lang="en-US" altLang="zh-CN" sz="2000" dirty="0"/>
              <a:t>}</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向字符串输出</a:t>
            </a:r>
          </a:p>
        </p:txBody>
      </p:sp>
      <p:sp>
        <p:nvSpPr>
          <p:cNvPr id="3" name="文本占位符 2"/>
          <p:cNvSpPr>
            <a:spLocks noGrp="1"/>
          </p:cNvSpPr>
          <p:nvPr>
            <p:ph type="body" idx="1"/>
          </p:nvPr>
        </p:nvSpPr>
        <p:spPr/>
        <p:txBody>
          <a:bodyPr/>
          <a:lstStyle/>
          <a:p>
            <a:r>
              <a:rPr lang="zh-CN" altLang="en-US" dirty="0"/>
              <a:t>将字符串作为输出流的目标，可以实现将其他数据类型转换为字符串的功能</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29</a:t>
            </a:fld>
            <a:endParaRPr lang="en-US" altLang="zh-CN"/>
          </a:p>
        </p:txBody>
      </p:sp>
    </p:spTree>
    <p:extLst>
      <p:ext uri="{BB962C8B-B14F-4D97-AF65-F5344CB8AC3E}">
        <p14:creationId xmlns:p14="http://schemas.microsoft.com/office/powerpoint/2010/main" val="107752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流的概念</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a:t>
            </a:fld>
            <a:endParaRPr lang="en-US" altLang="zh-CN"/>
          </a:p>
        </p:txBody>
      </p:sp>
    </p:spTree>
    <p:extLst>
      <p:ext uri="{BB962C8B-B14F-4D97-AF65-F5344CB8AC3E}">
        <p14:creationId xmlns:p14="http://schemas.microsoft.com/office/powerpoint/2010/main" val="82354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字符串输出流（</a:t>
            </a:r>
            <a:r>
              <a:rPr lang="en-US" altLang="zh-CN"/>
              <a:t> ostringstream </a:t>
            </a:r>
            <a:r>
              <a:rPr lang="zh-CN" altLang="en-US"/>
              <a:t>）</a:t>
            </a:r>
          </a:p>
        </p:txBody>
      </p:sp>
      <p:sp>
        <p:nvSpPr>
          <p:cNvPr id="39939" name="内容占位符 2"/>
          <p:cNvSpPr>
            <a:spLocks noGrp="1"/>
          </p:cNvSpPr>
          <p:nvPr>
            <p:ph idx="1"/>
          </p:nvPr>
        </p:nvSpPr>
        <p:spPr/>
        <p:txBody>
          <a:bodyPr/>
          <a:lstStyle/>
          <a:p>
            <a:r>
              <a:rPr lang="zh-CN" altLang="en-US"/>
              <a:t>用于构造字符串</a:t>
            </a:r>
            <a:endParaRPr lang="en-US" altLang="zh-CN"/>
          </a:p>
          <a:p>
            <a:r>
              <a:rPr lang="zh-CN" altLang="en-US"/>
              <a:t>功能</a:t>
            </a:r>
            <a:endParaRPr lang="en-US" altLang="zh-CN"/>
          </a:p>
          <a:p>
            <a:pPr lvl="1"/>
            <a:r>
              <a:rPr lang="zh-CN" altLang="en-US"/>
              <a:t>支持</a:t>
            </a:r>
            <a:r>
              <a:rPr lang="en-US" altLang="zh-CN"/>
              <a:t>ofstream</a:t>
            </a:r>
            <a:r>
              <a:rPr lang="zh-CN" altLang="en-US"/>
              <a:t>类的除</a:t>
            </a:r>
            <a:r>
              <a:rPr lang="en-US" altLang="zh-CN"/>
              <a:t>open</a:t>
            </a:r>
            <a:r>
              <a:rPr lang="zh-CN" altLang="en-US"/>
              <a:t>、</a:t>
            </a:r>
            <a:r>
              <a:rPr lang="en-US" altLang="zh-CN"/>
              <a:t>close</a:t>
            </a:r>
            <a:r>
              <a:rPr lang="zh-CN" altLang="en-US"/>
              <a:t>外的所有操作</a:t>
            </a:r>
            <a:endParaRPr lang="en-US" altLang="zh-CN"/>
          </a:p>
          <a:p>
            <a:pPr lvl="1"/>
            <a:r>
              <a:rPr lang="en-US" altLang="zh-CN"/>
              <a:t>str</a:t>
            </a:r>
            <a:r>
              <a:rPr lang="zh-CN" altLang="en-US"/>
              <a:t>函数可以返回当前已构造的字符串</a:t>
            </a:r>
            <a:endParaRPr lang="en-US" altLang="zh-CN"/>
          </a:p>
          <a:p>
            <a:r>
              <a:rPr lang="zh-CN" altLang="en-US"/>
              <a:t>典型应用</a:t>
            </a:r>
            <a:endParaRPr lang="en-US" altLang="zh-CN"/>
          </a:p>
          <a:p>
            <a:pPr lvl="1"/>
            <a:r>
              <a:rPr lang="zh-CN" altLang="en-US"/>
              <a:t>将数值转换为字符串</a:t>
            </a:r>
            <a:endParaRPr lang="en-US" altLang="zh-CN"/>
          </a:p>
        </p:txBody>
      </p:sp>
      <p:sp>
        <p:nvSpPr>
          <p:cNvPr id="2" name="灯片编号占位符 1">
            <a:extLst>
              <a:ext uri="{FF2B5EF4-FFF2-40B4-BE49-F238E27FC236}">
                <a16:creationId xmlns=""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p:txBody>
          <a:bodyPr/>
          <a:lstStyle/>
          <a:p>
            <a:r>
              <a:rPr lang="zh-CN" altLang="en-US" dirty="0"/>
              <a:t>例</a:t>
            </a:r>
            <a:r>
              <a:rPr lang="en-US" altLang="zh-CN" dirty="0"/>
              <a:t>11-6 </a:t>
            </a:r>
            <a:r>
              <a:rPr lang="zh-CN" altLang="en-US" sz="3200" dirty="0"/>
              <a:t>用</a:t>
            </a:r>
            <a:r>
              <a:rPr lang="en-US" altLang="zh-CN" sz="3200" dirty="0" err="1"/>
              <a:t>ostringstream</a:t>
            </a:r>
            <a:r>
              <a:rPr lang="zh-CN" altLang="en-US" sz="3200" dirty="0"/>
              <a:t>将数值转换为字符串</a:t>
            </a:r>
            <a:endParaRPr lang="zh-CN" altLang="en-US" dirty="0"/>
          </a:p>
        </p:txBody>
      </p:sp>
      <p:sp>
        <p:nvSpPr>
          <p:cNvPr id="40964" name="内容占位符 2"/>
          <p:cNvSpPr>
            <a:spLocks noGrp="1"/>
          </p:cNvSpPr>
          <p:nvPr>
            <p:ph idx="1"/>
          </p:nvPr>
        </p:nvSpPr>
        <p:spPr>
          <a:xfrm>
            <a:off x="2210743" y="1052736"/>
            <a:ext cx="8064896" cy="5616624"/>
          </a:xfrm>
        </p:spPr>
        <p:txBody>
          <a:bodyPr/>
          <a:lstStyle/>
          <a:p>
            <a:r>
              <a:rPr lang="en-US" altLang="zh-CN" sz="2000" dirty="0">
                <a:solidFill>
                  <a:schemeClr val="tx1">
                    <a:lumMod val="50000"/>
                    <a:lumOff val="50000"/>
                  </a:schemeClr>
                </a:solidFill>
              </a:rPr>
              <a:t>//11_6.cpp</a:t>
            </a:r>
          </a:p>
          <a:p>
            <a:r>
              <a:rPr lang="en-US" altLang="zh-CN" sz="2000" dirty="0"/>
              <a:t>#include &lt;iostream&gt;</a:t>
            </a:r>
          </a:p>
          <a:p>
            <a:r>
              <a:rPr lang="en-US" altLang="zh-CN" sz="2000" dirty="0"/>
              <a:t>#include &lt;</a:t>
            </a:r>
            <a:r>
              <a:rPr lang="en-US" altLang="zh-CN" sz="2000" dirty="0" err="1"/>
              <a:t>sstream</a:t>
            </a:r>
            <a:r>
              <a:rPr lang="en-US" altLang="zh-CN" sz="2000" dirty="0"/>
              <a:t>&gt;</a:t>
            </a:r>
          </a:p>
          <a:p>
            <a:r>
              <a:rPr lang="en-US" altLang="zh-CN" sz="2000" dirty="0"/>
              <a:t>#include &lt;string&gt;</a:t>
            </a:r>
          </a:p>
          <a:p>
            <a:r>
              <a:rPr lang="en-US" altLang="zh-CN" sz="2000" dirty="0"/>
              <a:t>using namespace std;</a:t>
            </a:r>
          </a:p>
          <a:p>
            <a:r>
              <a:rPr lang="en-US" altLang="zh-CN" sz="2000" dirty="0"/>
              <a:t>template &lt;class T&gt;</a:t>
            </a:r>
          </a:p>
          <a:p>
            <a:r>
              <a:rPr lang="en-US" altLang="zh-CN" sz="2000" dirty="0"/>
              <a:t>inline string </a:t>
            </a:r>
            <a:r>
              <a:rPr lang="en-US" altLang="zh-CN" sz="2000" dirty="0" err="1"/>
              <a:t>toString</a:t>
            </a:r>
            <a:r>
              <a:rPr lang="en-US" altLang="zh-CN" sz="2000" dirty="0"/>
              <a:t>(const T &amp;v) {</a:t>
            </a:r>
          </a:p>
          <a:p>
            <a:r>
              <a:rPr lang="en-US" altLang="zh-CN" sz="2000" dirty="0"/>
              <a:t>	</a:t>
            </a:r>
            <a:r>
              <a:rPr lang="en-US" altLang="zh-CN" sz="2000" dirty="0" err="1"/>
              <a:t>ostringstream</a:t>
            </a:r>
            <a:r>
              <a:rPr lang="en-US" altLang="zh-CN" sz="2000" dirty="0"/>
              <a:t> </a:t>
            </a:r>
            <a:r>
              <a:rPr lang="en-US" altLang="zh-CN" sz="2000" dirty="0" err="1"/>
              <a:t>os</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创建字符串输出流</a:t>
            </a:r>
          </a:p>
          <a:p>
            <a:r>
              <a:rPr lang="zh-CN" altLang="en-US" sz="2000" dirty="0"/>
              <a:t>	</a:t>
            </a:r>
            <a:r>
              <a:rPr lang="en-US" altLang="zh-CN" sz="2000" dirty="0" err="1"/>
              <a:t>os</a:t>
            </a:r>
            <a:r>
              <a:rPr lang="en-US" altLang="zh-CN" sz="2000" dirty="0"/>
              <a:t> &lt;&lt; v;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将变量</a:t>
            </a:r>
            <a:r>
              <a:rPr lang="en-US" altLang="zh-CN" sz="2000" dirty="0">
                <a:solidFill>
                  <a:schemeClr val="tx1">
                    <a:lumMod val="50000"/>
                    <a:lumOff val="50000"/>
                  </a:schemeClr>
                </a:solidFill>
              </a:rPr>
              <a:t>v</a:t>
            </a:r>
            <a:r>
              <a:rPr lang="zh-CN" altLang="en-US" sz="2000" dirty="0">
                <a:solidFill>
                  <a:schemeClr val="tx1">
                    <a:lumMod val="50000"/>
                    <a:lumOff val="50000"/>
                  </a:schemeClr>
                </a:solidFill>
              </a:rPr>
              <a:t>的值写入字符串流</a:t>
            </a:r>
          </a:p>
          <a:p>
            <a:r>
              <a:rPr lang="zh-CN" altLang="en-US" sz="2000" dirty="0"/>
              <a:t>	</a:t>
            </a:r>
            <a:r>
              <a:rPr lang="en-US" altLang="zh-CN" sz="2000" dirty="0"/>
              <a:t>return </a:t>
            </a:r>
            <a:r>
              <a:rPr lang="en-US" altLang="zh-CN" sz="2000" dirty="0" err="1"/>
              <a:t>os.str</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返回输出流生成的字符串</a:t>
            </a:r>
          </a:p>
          <a:p>
            <a:r>
              <a:rPr lang="en-US" altLang="zh-CN" sz="2000" dirty="0" smtClean="0"/>
              <a:t>}</a:t>
            </a:r>
            <a:endParaRPr lang="en-US" altLang="zh-CN" sz="2000" dirty="0"/>
          </a:p>
          <a:p>
            <a:r>
              <a:rPr lang="en-US" altLang="zh-CN" sz="2000" dirty="0"/>
              <a:t>int main() {</a:t>
            </a:r>
          </a:p>
          <a:p>
            <a:r>
              <a:rPr lang="en-US" altLang="zh-CN" sz="2000" dirty="0"/>
              <a:t>	string str1 = </a:t>
            </a:r>
            <a:r>
              <a:rPr lang="en-US" altLang="zh-CN" sz="2000" dirty="0" err="1"/>
              <a:t>toString</a:t>
            </a:r>
            <a:r>
              <a:rPr lang="en-US" altLang="zh-CN" sz="2000" dirty="0"/>
              <a:t>(5);</a:t>
            </a:r>
          </a:p>
          <a:p>
            <a:r>
              <a:rPr lang="en-US" altLang="zh-CN" sz="2000" dirty="0"/>
              <a:t>	</a:t>
            </a:r>
            <a:r>
              <a:rPr lang="en-US" altLang="zh-CN" sz="2000" dirty="0" err="1"/>
              <a:t>cout</a:t>
            </a:r>
            <a:r>
              <a:rPr lang="en-US" altLang="zh-CN" sz="2000" dirty="0"/>
              <a:t> &lt;&lt; str1 &lt;&lt; </a:t>
            </a:r>
            <a:r>
              <a:rPr lang="en-US" altLang="zh-CN" sz="2000" dirty="0" err="1"/>
              <a:t>endl</a:t>
            </a:r>
            <a:r>
              <a:rPr lang="en-US" altLang="zh-CN" sz="2000" dirty="0"/>
              <a:t>;</a:t>
            </a:r>
          </a:p>
          <a:p>
            <a:r>
              <a:rPr lang="en-US" altLang="zh-CN" sz="2000" dirty="0"/>
              <a:t>	string str2 = </a:t>
            </a:r>
            <a:r>
              <a:rPr lang="en-US" altLang="zh-CN" sz="2000" dirty="0" err="1"/>
              <a:t>toString</a:t>
            </a:r>
            <a:r>
              <a:rPr lang="en-US" altLang="zh-CN" sz="2000" dirty="0"/>
              <a:t>(1.2);</a:t>
            </a:r>
          </a:p>
          <a:p>
            <a:r>
              <a:rPr lang="en-US" altLang="zh-CN" sz="2000" dirty="0"/>
              <a:t>	</a:t>
            </a:r>
            <a:r>
              <a:rPr lang="en-US" altLang="zh-CN" sz="2000" dirty="0" err="1"/>
              <a:t>cout</a:t>
            </a:r>
            <a:r>
              <a:rPr lang="en-US" altLang="zh-CN" sz="2000" dirty="0"/>
              <a:t> &lt;&lt; str2 &lt;&lt; </a:t>
            </a:r>
            <a:r>
              <a:rPr lang="en-US" altLang="zh-CN" sz="2000" dirty="0" err="1"/>
              <a:t>endl</a:t>
            </a:r>
            <a:r>
              <a:rPr lang="en-US" altLang="zh-CN" sz="2000" dirty="0"/>
              <a:t>;</a:t>
            </a:r>
          </a:p>
          <a:p>
            <a:r>
              <a:rPr lang="en-US" altLang="zh-CN" sz="2000" dirty="0"/>
              <a:t>	return 0;</a:t>
            </a:r>
          </a:p>
          <a:p>
            <a:r>
              <a:rPr lang="en-US" altLang="zh-CN" sz="2000" dirty="0"/>
              <a:t>}</a:t>
            </a:r>
          </a:p>
        </p:txBody>
      </p:sp>
      <p:sp>
        <p:nvSpPr>
          <p:cNvPr id="40966" name="Text Box 6"/>
          <p:cNvSpPr txBox="1">
            <a:spLocks noChangeArrowheads="1"/>
          </p:cNvSpPr>
          <p:nvPr/>
        </p:nvSpPr>
        <p:spPr bwMode="auto">
          <a:xfrm>
            <a:off x="7971383" y="5062266"/>
            <a:ext cx="1538287" cy="1138238"/>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t>输出结果：</a:t>
            </a:r>
          </a:p>
          <a:p>
            <a:pPr eaLnBrk="1" hangingPunct="1">
              <a:spcBef>
                <a:spcPct val="20000"/>
              </a:spcBef>
              <a:buClr>
                <a:schemeClr val="accent2"/>
              </a:buClr>
              <a:buSzPct val="80000"/>
              <a:buFont typeface="Wingdings" panose="05000000000000000000" pitchFamily="2" charset="2"/>
              <a:buNone/>
            </a:pPr>
            <a:r>
              <a:rPr lang="en-US" altLang="zh-CN" sz="2000" dirty="0"/>
              <a:t>5</a:t>
            </a:r>
          </a:p>
          <a:p>
            <a:pPr eaLnBrk="1" hangingPunct="1">
              <a:spcBef>
                <a:spcPct val="20000"/>
              </a:spcBef>
              <a:buClr>
                <a:schemeClr val="accent2"/>
              </a:buClr>
              <a:buSzPct val="80000"/>
              <a:buFont typeface="Wingdings" panose="05000000000000000000" pitchFamily="2" charset="2"/>
              <a:buNone/>
            </a:pPr>
            <a:r>
              <a:rPr lang="en-US" altLang="zh-CN" sz="2000" dirty="0"/>
              <a:t>1.2</a:t>
            </a:r>
          </a:p>
        </p:txBody>
      </p:sp>
      <p:sp>
        <p:nvSpPr>
          <p:cNvPr id="40967" name="TextBox 6"/>
          <p:cNvSpPr txBox="1">
            <a:spLocks noChangeArrowheads="1"/>
          </p:cNvSpPr>
          <p:nvPr/>
        </p:nvSpPr>
        <p:spPr bwMode="auto">
          <a:xfrm>
            <a:off x="6459215" y="1484784"/>
            <a:ext cx="4992688" cy="707886"/>
          </a:xfrm>
          <a:prstGeom prst="rect">
            <a:avLst/>
          </a:prstGeom>
          <a:noFill/>
          <a:ln w="9525">
            <a:solidFill>
              <a:schemeClr val="tx1"/>
            </a:solidFill>
            <a:miter lim="800000"/>
            <a:headEnd/>
            <a:tailEnd/>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0"/>
              </a:spcBef>
              <a:buClrTx/>
              <a:buFontTx/>
              <a:buNone/>
            </a:pPr>
            <a:r>
              <a:rPr lang="zh-CN" altLang="en-US" sz="2000" dirty="0"/>
              <a:t>函数模板</a:t>
            </a:r>
            <a:r>
              <a:rPr lang="en-US" altLang="zh-CN" sz="2000" dirty="0" err="1"/>
              <a:t>toString</a:t>
            </a:r>
            <a:r>
              <a:rPr lang="zh-CN" altLang="en-US" sz="2000" dirty="0"/>
              <a:t>可以将各种支持“</a:t>
            </a:r>
            <a:r>
              <a:rPr lang="en-US" altLang="zh-CN" sz="2000" dirty="0" smtClean="0"/>
              <a:t>&lt;&lt;</a:t>
            </a:r>
            <a:r>
              <a:rPr lang="zh-CN" altLang="en-US" sz="2000" dirty="0" smtClean="0"/>
              <a:t>”插入</a:t>
            </a:r>
            <a:r>
              <a:rPr lang="zh-CN" altLang="en-US" sz="2000" dirty="0"/>
              <a:t>符的类型的对象转换为字符串。</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31</a:t>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输入流概述</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32</a:t>
            </a:fld>
            <a:endParaRPr lang="en-US" altLang="zh-CN"/>
          </a:p>
        </p:txBody>
      </p:sp>
    </p:spTree>
    <p:extLst>
      <p:ext uri="{BB962C8B-B14F-4D97-AF65-F5344CB8AC3E}">
        <p14:creationId xmlns:p14="http://schemas.microsoft.com/office/powerpoint/2010/main" val="4009435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输入流</a:t>
            </a:r>
          </a:p>
        </p:txBody>
      </p:sp>
      <p:sp>
        <p:nvSpPr>
          <p:cNvPr id="43011" name="内容占位符 2"/>
          <p:cNvSpPr>
            <a:spLocks noGrp="1"/>
          </p:cNvSpPr>
          <p:nvPr>
            <p:ph idx="1"/>
          </p:nvPr>
        </p:nvSpPr>
        <p:spPr/>
        <p:txBody>
          <a:bodyPr/>
          <a:lstStyle/>
          <a:p>
            <a:r>
              <a:rPr lang="zh-CN" altLang="en-US" dirty="0"/>
              <a:t>重要的输入流类：</a:t>
            </a:r>
          </a:p>
          <a:p>
            <a:pPr lvl="1"/>
            <a:r>
              <a:rPr lang="en-US" altLang="zh-CN" dirty="0" err="1"/>
              <a:t>istream</a:t>
            </a:r>
            <a:r>
              <a:rPr lang="zh-CN" altLang="en-US" dirty="0"/>
              <a:t>类最适合用于顺序文本模式输入。</a:t>
            </a:r>
            <a:r>
              <a:rPr lang="en-US" altLang="zh-CN" dirty="0" err="1"/>
              <a:t>cin</a:t>
            </a:r>
            <a:r>
              <a:rPr lang="zh-CN" altLang="en-US" dirty="0"/>
              <a:t>是其实例。</a:t>
            </a:r>
          </a:p>
          <a:p>
            <a:pPr lvl="1"/>
            <a:r>
              <a:rPr lang="en-US" altLang="zh-CN" dirty="0" err="1"/>
              <a:t>ifstream</a:t>
            </a:r>
            <a:r>
              <a:rPr lang="zh-CN" altLang="en-US" dirty="0"/>
              <a:t>类支持磁盘文件输入。</a:t>
            </a:r>
          </a:p>
          <a:p>
            <a:pPr lvl="1"/>
            <a:r>
              <a:rPr lang="en-US" altLang="zh-CN" dirty="0" err="1"/>
              <a:t>istringstream</a:t>
            </a:r>
            <a:endParaRPr lang="en-US" altLang="zh-CN" dirty="0"/>
          </a:p>
        </p:txBody>
      </p:sp>
      <p:sp>
        <p:nvSpPr>
          <p:cNvPr id="2" name="灯片编号占位符 1">
            <a:extLst>
              <a:ext uri="{FF2B5EF4-FFF2-40B4-BE49-F238E27FC236}">
                <a16:creationId xmlns="" xmlns:a16="http://schemas.microsoft.com/office/drawing/2014/main" id="{B0CC7901-498E-4437-A6A0-1FD0267D13CD}"/>
              </a:ext>
            </a:extLst>
          </p:cNvPr>
          <p:cNvSpPr>
            <a:spLocks noGrp="1"/>
          </p:cNvSpPr>
          <p:nvPr>
            <p:ph type="sldNum" sz="quarter" idx="4"/>
          </p:nvPr>
        </p:nvSpPr>
        <p:spPr/>
        <p:txBody>
          <a:bodyPr/>
          <a:lstStyle/>
          <a:p>
            <a:fld id="{1D9F06E4-88F8-4F67-ACDE-950620247153}"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609600" y="1143000"/>
            <a:ext cx="10979150" cy="1066800"/>
          </a:xfrm>
        </p:spPr>
        <p:txBody>
          <a:bodyPr/>
          <a:lstStyle/>
          <a:p>
            <a:pPr eaLnBrk="1" hangingPunct="1"/>
            <a:r>
              <a:rPr lang="zh-CN" altLang="en-US"/>
              <a:t>构造输入流对象</a:t>
            </a:r>
          </a:p>
        </p:txBody>
      </p:sp>
      <p:sp>
        <p:nvSpPr>
          <p:cNvPr id="44035" name="内容占位符 2"/>
          <p:cNvSpPr>
            <a:spLocks noGrp="1"/>
          </p:cNvSpPr>
          <p:nvPr>
            <p:ph idx="1"/>
          </p:nvPr>
        </p:nvSpPr>
        <p:spPr>
          <a:xfrm>
            <a:off x="609600" y="2286000"/>
            <a:ext cx="10745788" cy="4005263"/>
          </a:xfrm>
        </p:spPr>
        <p:txBody>
          <a:bodyPr/>
          <a:lstStyle/>
          <a:p>
            <a:pPr eaLnBrk="1" hangingPunct="1">
              <a:lnSpc>
                <a:spcPct val="90000"/>
              </a:lnSpc>
              <a:spcAft>
                <a:spcPts val="600"/>
              </a:spcAft>
            </a:pPr>
            <a:r>
              <a:rPr lang="zh-CN" altLang="en-US" dirty="0">
                <a:latin typeface="Consolas" panose="020B0609020204030204" pitchFamily="49" charset="0"/>
              </a:rPr>
              <a:t>如果在构造函数中指定一个文件名，在构造该对象时该文件便自动打开。</a:t>
            </a:r>
          </a:p>
          <a:p>
            <a:pPr lvl="1" eaLnBrk="1" hangingPunct="1">
              <a:lnSpc>
                <a:spcPct val="90000"/>
              </a:lnSpc>
              <a:spcAft>
                <a:spcPts val="600"/>
              </a:spcAft>
              <a:buFont typeface="Georgia" panose="02040502050405020303" pitchFamily="18" charset="0"/>
              <a:buNone/>
            </a:pPr>
            <a:r>
              <a:rPr lang="en-US" altLang="zh-CN" b="1" dirty="0" err="1">
                <a:latin typeface="Consolas" panose="020B0609020204030204" pitchFamily="49" charset="0"/>
              </a:rPr>
              <a:t>ifstream</a:t>
            </a:r>
            <a:r>
              <a:rPr lang="en-US" altLang="zh-CN" b="1" dirty="0">
                <a:latin typeface="Consolas" panose="020B0609020204030204" pitchFamily="49" charset="0"/>
              </a:rPr>
              <a:t> </a:t>
            </a:r>
            <a:r>
              <a:rPr lang="en-US" altLang="zh-CN" b="1" dirty="0" err="1">
                <a:latin typeface="Consolas" panose="020B0609020204030204" pitchFamily="49" charset="0"/>
              </a:rPr>
              <a:t>myFile</a:t>
            </a:r>
            <a:r>
              <a:rPr lang="en-US" altLang="zh-CN" b="1" dirty="0">
                <a:latin typeface="Consolas" panose="020B0609020204030204" pitchFamily="49" charset="0"/>
              </a:rPr>
              <a:t>("filename");</a:t>
            </a:r>
          </a:p>
          <a:p>
            <a:pPr eaLnBrk="1" hangingPunct="1">
              <a:lnSpc>
                <a:spcPct val="90000"/>
              </a:lnSpc>
              <a:spcAft>
                <a:spcPts val="600"/>
              </a:spcAft>
            </a:pPr>
            <a:r>
              <a:rPr lang="zh-CN" altLang="en-US" dirty="0">
                <a:latin typeface="Consolas" panose="020B0609020204030204" pitchFamily="49" charset="0"/>
              </a:rPr>
              <a:t>在调用默认构造函数之后使用</a:t>
            </a:r>
            <a:r>
              <a:rPr lang="en-US" altLang="zh-CN" dirty="0">
                <a:latin typeface="Consolas" panose="020B0609020204030204" pitchFamily="49" charset="0"/>
              </a:rPr>
              <a:t>open</a:t>
            </a:r>
            <a:r>
              <a:rPr lang="zh-CN" altLang="en-US" dirty="0">
                <a:latin typeface="Consolas" panose="020B0609020204030204" pitchFamily="49" charset="0"/>
              </a:rPr>
              <a:t>函数来打开文件。</a:t>
            </a:r>
            <a:endParaRPr lang="en-US" altLang="zh-CN" dirty="0">
              <a:latin typeface="Consolas" panose="020B0609020204030204" pitchFamily="49" charset="0"/>
            </a:endParaRPr>
          </a:p>
          <a:p>
            <a:pPr lvl="1" algn="just" eaLnBrk="1" hangingPunct="1">
              <a:lnSpc>
                <a:spcPct val="90000"/>
              </a:lnSpc>
              <a:spcAft>
                <a:spcPts val="600"/>
              </a:spcAft>
              <a:buFont typeface="Georgia" panose="02040502050405020303" pitchFamily="18" charset="0"/>
              <a:buNone/>
            </a:pPr>
            <a:r>
              <a:rPr lang="en-US" altLang="zh-CN" dirty="0" err="1">
                <a:latin typeface="Consolas" panose="020B0609020204030204" pitchFamily="49" charset="0"/>
              </a:rPr>
              <a:t>ifstream</a:t>
            </a:r>
            <a:r>
              <a:rPr lang="en-US" altLang="zh-CN" dirty="0">
                <a:latin typeface="Consolas" panose="020B0609020204030204" pitchFamily="49" charset="0"/>
              </a:rPr>
              <a:t> </a:t>
            </a:r>
            <a:r>
              <a:rPr lang="en-US" altLang="zh-CN" dirty="0" err="1">
                <a:latin typeface="Consolas" panose="020B0609020204030204" pitchFamily="49" charset="0"/>
              </a:rPr>
              <a:t>myFile</a:t>
            </a:r>
            <a:r>
              <a:rPr lang="en-US" altLang="zh-CN" dirty="0">
                <a:latin typeface="Consolas" panose="020B0609020204030204" pitchFamily="49" charset="0"/>
              </a:rPr>
              <a:t>;//</a:t>
            </a:r>
            <a:r>
              <a:rPr lang="zh-CN" altLang="en-US" dirty="0">
                <a:latin typeface="Consolas" panose="020B0609020204030204" pitchFamily="49" charset="0"/>
              </a:rPr>
              <a:t>建立一个文件流对象</a:t>
            </a:r>
          </a:p>
          <a:p>
            <a:pPr lvl="1" algn="just" eaLnBrk="1" hangingPunct="1">
              <a:lnSpc>
                <a:spcPct val="90000"/>
              </a:lnSpc>
              <a:spcAft>
                <a:spcPts val="600"/>
              </a:spcAft>
              <a:buFont typeface="Georgia" panose="02040502050405020303" pitchFamily="18" charset="0"/>
              <a:buNone/>
            </a:pPr>
            <a:r>
              <a:rPr lang="en-US" altLang="zh-CN" b="1" dirty="0" err="1">
                <a:latin typeface="Consolas" panose="020B0609020204030204" pitchFamily="49" charset="0"/>
              </a:rPr>
              <a:t>myFile.open</a:t>
            </a:r>
            <a:r>
              <a:rPr lang="en-US" altLang="zh-CN" b="1" dirty="0">
                <a:latin typeface="Consolas" panose="020B0609020204030204" pitchFamily="49" charset="0"/>
              </a:rPr>
              <a:t>("filename");</a:t>
            </a:r>
          </a:p>
          <a:p>
            <a:pPr lvl="1" algn="just" eaLnBrk="1" hangingPunct="1">
              <a:lnSpc>
                <a:spcPct val="90000"/>
              </a:lnSpc>
              <a:spcAft>
                <a:spcPts val="600"/>
              </a:spcAft>
              <a:buFont typeface="Georgia" panose="02040502050405020303" pitchFamily="18" charset="0"/>
              <a:buNone/>
            </a:pPr>
            <a:r>
              <a:rPr lang="en-US" altLang="zh-CN" b="1" dirty="0">
                <a:latin typeface="Consolas" panose="020B0609020204030204" pitchFamily="49" charset="0"/>
              </a:rPr>
              <a:t>  //</a:t>
            </a:r>
            <a:r>
              <a:rPr lang="zh-CN" altLang="en-US" b="1" dirty="0">
                <a:latin typeface="Consolas" panose="020B0609020204030204" pitchFamily="49" charset="0"/>
              </a:rPr>
              <a:t>打开文件</a:t>
            </a:r>
            <a:r>
              <a:rPr lang="en-US" altLang="zh-CN" b="1" dirty="0">
                <a:latin typeface="Consolas" panose="020B0609020204030204" pitchFamily="49" charset="0"/>
              </a:rPr>
              <a:t>"filename”</a:t>
            </a:r>
            <a:endParaRPr lang="en-US" altLang="zh-CN" dirty="0">
              <a:latin typeface="Consolas" panose="020B0609020204030204" pitchFamily="49" charset="0"/>
            </a:endParaRPr>
          </a:p>
          <a:p>
            <a:pPr eaLnBrk="1" hangingPunct="1">
              <a:lnSpc>
                <a:spcPct val="90000"/>
              </a:lnSpc>
              <a:spcAft>
                <a:spcPts val="600"/>
              </a:spcAft>
            </a:pPr>
            <a:r>
              <a:rPr lang="zh-CN" altLang="en-US" dirty="0">
                <a:latin typeface="Consolas" panose="020B0609020204030204" pitchFamily="49" charset="0"/>
              </a:rPr>
              <a:t>打开文件时可以指定模式</a:t>
            </a:r>
          </a:p>
          <a:p>
            <a:pPr lvl="1" eaLnBrk="1" hangingPunct="1">
              <a:lnSpc>
                <a:spcPct val="90000"/>
              </a:lnSpc>
              <a:spcAft>
                <a:spcPts val="600"/>
              </a:spcAft>
              <a:buFont typeface="Georgia" panose="02040502050405020303" pitchFamily="18" charset="0"/>
              <a:buNone/>
            </a:pPr>
            <a:r>
              <a:rPr lang="en-US" altLang="zh-CN" b="1" dirty="0" err="1">
                <a:latin typeface="Consolas" panose="020B0609020204030204" pitchFamily="49" charset="0"/>
              </a:rPr>
              <a:t>ifstream</a:t>
            </a:r>
            <a:r>
              <a:rPr lang="en-US" altLang="zh-CN" b="1" dirty="0">
                <a:latin typeface="Consolas" panose="020B0609020204030204" pitchFamily="49" charset="0"/>
              </a:rPr>
              <a:t> </a:t>
            </a:r>
            <a:r>
              <a:rPr lang="en-US" altLang="zh-CN" b="1" dirty="0" err="1">
                <a:latin typeface="Consolas" panose="020B0609020204030204" pitchFamily="49" charset="0"/>
              </a:rPr>
              <a:t>myFile</a:t>
            </a:r>
            <a:r>
              <a:rPr lang="en-US" altLang="zh-CN" b="1" dirty="0">
                <a:latin typeface="Consolas" panose="020B0609020204030204" pitchFamily="49" charset="0"/>
              </a:rPr>
              <a:t>("filename", </a:t>
            </a:r>
            <a:r>
              <a:rPr lang="en-US" altLang="zh-CN" b="1" dirty="0" err="1">
                <a:latin typeface="Consolas" panose="020B0609020204030204" pitchFamily="49" charset="0"/>
              </a:rPr>
              <a:t>ios_base</a:t>
            </a:r>
            <a:r>
              <a:rPr lang="en-US" altLang="zh-CN" b="1" dirty="0">
                <a:latin typeface="Consolas" panose="020B0609020204030204" pitchFamily="49" charset="0"/>
              </a:rPr>
              <a:t>::in | </a:t>
            </a:r>
            <a:r>
              <a:rPr lang="en-US" altLang="zh-CN" b="1" dirty="0" err="1">
                <a:latin typeface="Consolas" panose="020B0609020204030204" pitchFamily="49" charset="0"/>
              </a:rPr>
              <a:t>ios_base</a:t>
            </a:r>
            <a:r>
              <a:rPr lang="en-US" altLang="zh-CN" b="1" dirty="0">
                <a:latin typeface="Consolas" panose="020B0609020204030204" pitchFamily="49" charset="0"/>
              </a:rPr>
              <a:t>::binary);</a:t>
            </a:r>
          </a:p>
        </p:txBody>
      </p:sp>
      <p:sp>
        <p:nvSpPr>
          <p:cNvPr id="2" name="灯片编号占位符 1">
            <a:extLst>
              <a:ext uri="{FF2B5EF4-FFF2-40B4-BE49-F238E27FC236}">
                <a16:creationId xmlns="" xmlns:a16="http://schemas.microsoft.com/office/drawing/2014/main" id="{B59DD3B9-B561-46E9-8C63-895A0CA48626}"/>
              </a:ext>
            </a:extLst>
          </p:cNvPr>
          <p:cNvSpPr>
            <a:spLocks noGrp="1"/>
          </p:cNvSpPr>
          <p:nvPr>
            <p:ph type="sldNum" sz="quarter" idx="4"/>
          </p:nvPr>
        </p:nvSpPr>
        <p:spPr/>
        <p:txBody>
          <a:bodyPr/>
          <a:lstStyle/>
          <a:p>
            <a:fld id="{1D9F06E4-88F8-4F67-ACDE-950620247153}"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a:t>使用提取运算符从文本文件输入</a:t>
            </a:r>
          </a:p>
        </p:txBody>
      </p:sp>
      <p:sp>
        <p:nvSpPr>
          <p:cNvPr id="45059" name="内容占位符 2"/>
          <p:cNvSpPr>
            <a:spLocks noGrp="1"/>
          </p:cNvSpPr>
          <p:nvPr>
            <p:ph idx="1"/>
          </p:nvPr>
        </p:nvSpPr>
        <p:spPr>
          <a:xfrm>
            <a:off x="609600" y="2424113"/>
            <a:ext cx="10602913" cy="3790950"/>
          </a:xfrm>
        </p:spPr>
        <p:txBody>
          <a:bodyPr/>
          <a:lstStyle/>
          <a:p>
            <a:pPr eaLnBrk="1" hangingPunct="1">
              <a:lnSpc>
                <a:spcPct val="150000"/>
              </a:lnSpc>
            </a:pPr>
            <a:r>
              <a:rPr lang="zh-CN" altLang="en-US" dirty="0"/>
              <a:t>提取运算符</a:t>
            </a:r>
            <a:r>
              <a:rPr lang="en-US" altLang="zh-CN" dirty="0"/>
              <a:t>(&gt;&gt;)</a:t>
            </a:r>
            <a:r>
              <a:rPr lang="zh-CN" altLang="en-US" dirty="0"/>
              <a:t>对于所有标准</a:t>
            </a:r>
            <a:r>
              <a:rPr lang="en-US" altLang="zh-CN" dirty="0"/>
              <a:t>C++</a:t>
            </a:r>
            <a:r>
              <a:rPr lang="zh-CN" altLang="en-US" dirty="0"/>
              <a:t>数据类型都是预先设计好的。</a:t>
            </a:r>
          </a:p>
          <a:p>
            <a:pPr eaLnBrk="1" hangingPunct="1">
              <a:lnSpc>
                <a:spcPct val="150000"/>
              </a:lnSpc>
            </a:pPr>
            <a:r>
              <a:rPr lang="zh-CN" altLang="en-US" dirty="0"/>
              <a:t>是从一个输入流对象获取字节最容易的方法。</a:t>
            </a:r>
          </a:p>
          <a:p>
            <a:pPr eaLnBrk="1" hangingPunct="1">
              <a:lnSpc>
                <a:spcPct val="150000"/>
              </a:lnSpc>
            </a:pPr>
            <a:r>
              <a:rPr lang="en-US" altLang="zh-CN" dirty="0" err="1"/>
              <a:t>ios</a:t>
            </a:r>
            <a:r>
              <a:rPr lang="zh-CN" altLang="en-US" dirty="0"/>
              <a:t>类中的很多操纵符都可以应用于输入流。但是只有少数几个对输入流对象具有实际影响，其中最重要的是进制操纵符</a:t>
            </a:r>
            <a:r>
              <a:rPr lang="en-US" altLang="zh-CN" dirty="0" err="1"/>
              <a:t>dec</a:t>
            </a:r>
            <a:r>
              <a:rPr lang="zh-CN" altLang="en-US" dirty="0"/>
              <a:t>、</a:t>
            </a:r>
            <a:r>
              <a:rPr lang="en-US" altLang="zh-CN" dirty="0"/>
              <a:t>oct</a:t>
            </a:r>
            <a:r>
              <a:rPr lang="zh-CN" altLang="en-US" dirty="0"/>
              <a:t>和</a:t>
            </a:r>
            <a:r>
              <a:rPr lang="en-US" altLang="zh-CN" dirty="0"/>
              <a:t>hex</a:t>
            </a:r>
            <a:r>
              <a:rPr lang="zh-CN" altLang="en-US" dirty="0"/>
              <a:t>。</a:t>
            </a:r>
          </a:p>
        </p:txBody>
      </p:sp>
      <p:sp>
        <p:nvSpPr>
          <p:cNvPr id="2" name="灯片编号占位符 1">
            <a:extLst>
              <a:ext uri="{FF2B5EF4-FFF2-40B4-BE49-F238E27FC236}">
                <a16:creationId xmlns="" xmlns:a16="http://schemas.microsoft.com/office/drawing/2014/main" id="{8D414B19-BECE-48BA-A80D-C9AE51523C01}"/>
              </a:ext>
            </a:extLst>
          </p:cNvPr>
          <p:cNvSpPr>
            <a:spLocks noGrp="1"/>
          </p:cNvSpPr>
          <p:nvPr>
            <p:ph type="sldNum" sz="quarter" idx="4"/>
          </p:nvPr>
        </p:nvSpPr>
        <p:spPr/>
        <p:txBody>
          <a:bodyPr/>
          <a:lstStyle/>
          <a:p>
            <a:fld id="{1D9F06E4-88F8-4F67-ACDE-950620247153}"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609600" y="922040"/>
            <a:ext cx="10979150" cy="1066800"/>
          </a:xfrm>
        </p:spPr>
        <p:txBody>
          <a:bodyPr/>
          <a:lstStyle/>
          <a:p>
            <a:r>
              <a:rPr lang="zh-CN" altLang="en-US" dirty="0"/>
              <a:t>输入流相关函数</a:t>
            </a:r>
          </a:p>
        </p:txBody>
      </p:sp>
      <p:sp>
        <p:nvSpPr>
          <p:cNvPr id="3" name="内容占位符 2"/>
          <p:cNvSpPr>
            <a:spLocks noGrp="1"/>
          </p:cNvSpPr>
          <p:nvPr>
            <p:ph idx="1"/>
          </p:nvPr>
        </p:nvSpPr>
        <p:spPr>
          <a:xfrm>
            <a:off x="609600" y="2060849"/>
            <a:ext cx="10979150" cy="4506640"/>
          </a:xfrm>
        </p:spPr>
        <p:txBody>
          <a:bodyPr/>
          <a:lstStyle/>
          <a:p>
            <a:r>
              <a:rPr lang="en-US" altLang="zh-CN" dirty="0"/>
              <a:t>open</a:t>
            </a:r>
            <a:r>
              <a:rPr lang="zh-CN" altLang="en-US" dirty="0"/>
              <a:t>函数把该流与一个特定磁盘文件相关联。</a:t>
            </a:r>
          </a:p>
          <a:p>
            <a:r>
              <a:rPr lang="en-US" altLang="zh-CN" dirty="0"/>
              <a:t>get</a:t>
            </a:r>
            <a:r>
              <a:rPr lang="zh-CN" altLang="en-US" dirty="0"/>
              <a:t>函数的功能与提取运算符（</a:t>
            </a:r>
            <a:r>
              <a:rPr lang="en-US" altLang="zh-CN" dirty="0"/>
              <a:t>&gt;&gt;</a:t>
            </a:r>
            <a:r>
              <a:rPr lang="zh-CN" altLang="en-US" dirty="0"/>
              <a:t>）很相像，主要的不同点是</a:t>
            </a:r>
            <a:r>
              <a:rPr lang="en-US" altLang="zh-CN" dirty="0"/>
              <a:t>get</a:t>
            </a:r>
            <a:r>
              <a:rPr lang="zh-CN" altLang="en-US" dirty="0"/>
              <a:t>函数在读入数据时包括空白字符。（第</a:t>
            </a:r>
            <a:r>
              <a:rPr lang="en-US" altLang="zh-CN" dirty="0"/>
              <a:t>6</a:t>
            </a:r>
            <a:r>
              <a:rPr lang="zh-CN" altLang="en-US" dirty="0"/>
              <a:t>章介绍过）</a:t>
            </a:r>
          </a:p>
          <a:p>
            <a:r>
              <a:rPr lang="en-US" altLang="zh-CN" dirty="0" err="1"/>
              <a:t>getline</a:t>
            </a:r>
            <a:r>
              <a:rPr lang="zh-CN" altLang="en-US" dirty="0"/>
              <a:t>的功能是从输入流中读取多个字符，并且允许指定输入终止字符，读取完成后，从读取的内容中删除终止字符。（第</a:t>
            </a:r>
            <a:r>
              <a:rPr lang="en-US" altLang="zh-CN" dirty="0"/>
              <a:t>6</a:t>
            </a:r>
            <a:r>
              <a:rPr lang="zh-CN" altLang="en-US" dirty="0"/>
              <a:t>章介绍过）</a:t>
            </a:r>
          </a:p>
          <a:p>
            <a:r>
              <a:rPr lang="en-US" altLang="zh-CN" dirty="0"/>
              <a:t>read</a:t>
            </a:r>
            <a:r>
              <a:rPr lang="zh-CN" altLang="en-US" dirty="0"/>
              <a:t>成员函数从一个文件读字节到一个指定的内存区域，由长度参数确定要读的字节数。当遇到文件结束或者在文本模式文件中遇到文件结束标记字符时结束读取。</a:t>
            </a:r>
            <a:endParaRPr lang="en-US" altLang="zh-CN" dirty="0"/>
          </a:p>
          <a:p>
            <a:r>
              <a:rPr lang="en-US" altLang="zh-CN" dirty="0" err="1"/>
              <a:t>seekg</a:t>
            </a:r>
            <a:r>
              <a:rPr lang="zh-CN" altLang="en-US" dirty="0"/>
              <a:t>函数用来设置文件输入流中读取数据位置的指针。</a:t>
            </a:r>
          </a:p>
          <a:p>
            <a:r>
              <a:rPr lang="en-US" altLang="zh-CN" dirty="0" err="1"/>
              <a:t>tellg</a:t>
            </a:r>
            <a:r>
              <a:rPr lang="zh-CN" altLang="en-US" dirty="0"/>
              <a:t>函数返回当前文件读指针的位置。</a:t>
            </a:r>
          </a:p>
          <a:p>
            <a:r>
              <a:rPr lang="en-US" altLang="zh-CN" dirty="0"/>
              <a:t>close</a:t>
            </a:r>
            <a:r>
              <a:rPr lang="zh-CN" altLang="en-US" dirty="0"/>
              <a:t>函数关闭与一个文件输入流关联的磁盘文件。</a:t>
            </a:r>
          </a:p>
        </p:txBody>
      </p:sp>
      <p:sp>
        <p:nvSpPr>
          <p:cNvPr id="2" name="灯片编号占位符 1">
            <a:extLst>
              <a:ext uri="{FF2B5EF4-FFF2-40B4-BE49-F238E27FC236}">
                <a16:creationId xmlns="" xmlns:a16="http://schemas.microsoft.com/office/drawing/2014/main" id="{13BE4A43-3C9B-4870-9599-45451F740844}"/>
              </a:ext>
            </a:extLst>
          </p:cNvPr>
          <p:cNvSpPr>
            <a:spLocks noGrp="1"/>
          </p:cNvSpPr>
          <p:nvPr>
            <p:ph type="sldNum" sz="quarter" idx="4"/>
          </p:nvPr>
        </p:nvSpPr>
        <p:spPr/>
        <p:txBody>
          <a:bodyPr/>
          <a:lstStyle/>
          <a:p>
            <a:fld id="{1D9F06E4-88F8-4F67-ACDE-950620247153}"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输入流应用举例</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37</a:t>
            </a:fld>
            <a:endParaRPr lang="en-US" altLang="zh-CN"/>
          </a:p>
        </p:txBody>
      </p:sp>
    </p:spTree>
    <p:extLst>
      <p:ext uri="{BB962C8B-B14F-4D97-AF65-F5344CB8AC3E}">
        <p14:creationId xmlns:p14="http://schemas.microsoft.com/office/powerpoint/2010/main" val="1373333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p:txBody>
          <a:bodyPr/>
          <a:lstStyle/>
          <a:p>
            <a:r>
              <a:rPr lang="zh-CN" altLang="en-US"/>
              <a:t>例</a:t>
            </a:r>
            <a:r>
              <a:rPr lang="en-US" altLang="zh-CN"/>
              <a:t>11-7 get</a:t>
            </a:r>
            <a:r>
              <a:rPr lang="zh-CN" altLang="en-US"/>
              <a:t>函数应用举例</a:t>
            </a:r>
          </a:p>
        </p:txBody>
      </p:sp>
      <p:sp>
        <p:nvSpPr>
          <p:cNvPr id="48132" name="内容占位符 2"/>
          <p:cNvSpPr>
            <a:spLocks noGrp="1"/>
          </p:cNvSpPr>
          <p:nvPr>
            <p:ph idx="1"/>
          </p:nvPr>
        </p:nvSpPr>
        <p:spPr>
          <a:xfrm>
            <a:off x="2354758" y="1268760"/>
            <a:ext cx="8640961" cy="5298729"/>
          </a:xfrm>
        </p:spPr>
        <p:txBody>
          <a:bodyPr/>
          <a:lstStyle/>
          <a:p>
            <a:r>
              <a:rPr lang="en-US" altLang="zh-CN" sz="2000" dirty="0">
                <a:solidFill>
                  <a:schemeClr val="tx1">
                    <a:lumMod val="50000"/>
                    <a:lumOff val="50000"/>
                  </a:schemeClr>
                </a:solidFill>
              </a:rPr>
              <a:t>//11_7.cpp</a:t>
            </a:r>
          </a:p>
          <a:p>
            <a:r>
              <a:rPr lang="en-US" altLang="zh-CN" sz="2000" dirty="0"/>
              <a:t>#include &lt;iostream&gt;</a:t>
            </a:r>
          </a:p>
          <a:p>
            <a:r>
              <a:rPr lang="en-US" altLang="zh-CN" sz="2000" dirty="0"/>
              <a:t>using namespace std;</a:t>
            </a:r>
          </a:p>
          <a:p>
            <a:r>
              <a:rPr lang="en-US" altLang="zh-CN" sz="2000" dirty="0"/>
              <a:t>int main() {</a:t>
            </a:r>
          </a:p>
          <a:p>
            <a:r>
              <a:rPr lang="en-US" altLang="zh-CN" sz="2000" dirty="0"/>
              <a:t>	char </a:t>
            </a:r>
            <a:r>
              <a:rPr lang="en-US" altLang="zh-CN" sz="2000" dirty="0" err="1"/>
              <a:t>ch</a:t>
            </a:r>
            <a:r>
              <a:rPr lang="en-US" altLang="zh-CN" sz="2000" dirty="0"/>
              <a:t>;</a:t>
            </a:r>
          </a:p>
          <a:p>
            <a:r>
              <a:rPr lang="en-US" altLang="zh-CN" sz="2000" dirty="0"/>
              <a:t>	while ((</a:t>
            </a:r>
            <a:r>
              <a:rPr lang="en-US" altLang="zh-CN" sz="2000" dirty="0" err="1"/>
              <a:t>ch</a:t>
            </a:r>
            <a:r>
              <a:rPr lang="en-US" altLang="zh-CN" sz="2000" dirty="0"/>
              <a:t> = </a:t>
            </a:r>
            <a:r>
              <a:rPr lang="en-US" altLang="zh-CN" sz="2000" dirty="0" err="1"/>
              <a:t>cin.get</a:t>
            </a:r>
            <a:r>
              <a:rPr lang="en-US" altLang="zh-CN" sz="2000" dirty="0"/>
              <a:t>()) != EOF)</a:t>
            </a:r>
          </a:p>
          <a:p>
            <a:r>
              <a:rPr lang="en-US" altLang="zh-CN" sz="2000" dirty="0"/>
              <a:t>		</a:t>
            </a:r>
            <a:r>
              <a:rPr lang="en-US" altLang="zh-CN" sz="2000" dirty="0" err="1"/>
              <a:t>cout.put</a:t>
            </a:r>
            <a:r>
              <a:rPr lang="en-US" altLang="zh-CN" sz="2000" dirty="0"/>
              <a:t>(</a:t>
            </a:r>
            <a:r>
              <a:rPr lang="en-US" altLang="zh-CN" sz="2000" dirty="0" err="1"/>
              <a:t>ch</a:t>
            </a:r>
            <a:r>
              <a:rPr lang="en-US" altLang="zh-CN" sz="2000" dirty="0"/>
              <a:t>);</a:t>
            </a:r>
          </a:p>
          <a:p>
            <a:r>
              <a:rPr lang="en-US" altLang="zh-CN" sz="2000" dirty="0"/>
              <a:t>	return 0;</a:t>
            </a:r>
          </a:p>
          <a:p>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title"/>
          </p:nvPr>
        </p:nvSpPr>
        <p:spPr/>
        <p:txBody>
          <a:bodyPr/>
          <a:lstStyle/>
          <a:p>
            <a:pPr eaLnBrk="1" hangingPunct="1"/>
            <a:r>
              <a:rPr lang="zh-CN" altLang="en-US" dirty="0"/>
              <a:t>例</a:t>
            </a:r>
            <a:r>
              <a:rPr lang="en-US" altLang="zh-CN" dirty="0"/>
              <a:t>11-8</a:t>
            </a:r>
            <a:r>
              <a:rPr lang="zh-CN" altLang="en-US" dirty="0"/>
              <a:t>为输入流指定一个终止字符</a:t>
            </a:r>
          </a:p>
        </p:txBody>
      </p:sp>
      <p:sp>
        <p:nvSpPr>
          <p:cNvPr id="3" name="内容占位符 2"/>
          <p:cNvSpPr>
            <a:spLocks noGrp="1"/>
          </p:cNvSpPr>
          <p:nvPr>
            <p:ph idx="1"/>
          </p:nvPr>
        </p:nvSpPr>
        <p:spPr>
          <a:xfrm>
            <a:off x="2354758" y="1268760"/>
            <a:ext cx="8712969" cy="5298729"/>
          </a:xfrm>
        </p:spPr>
        <p:txBody>
          <a:bodyPr>
            <a:norm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//11_8.cpp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&lt;string&gt;</a:t>
            </a:r>
          </a:p>
          <a:p>
            <a:pPr marL="85725" eaLnBrk="1" fontAlgn="auto" hangingPunct="1">
              <a:spcAft>
                <a:spcPts val="0"/>
              </a:spcAft>
              <a:buClr>
                <a:schemeClr val="accent3"/>
              </a:buClr>
              <a:buFont typeface="Georgia"/>
              <a:buNone/>
              <a:defRPr/>
            </a:pPr>
            <a:r>
              <a:rPr lang="en-US" altLang="zh-CN" sz="2000" dirty="0"/>
              <a:t>using namespace </a:t>
            </a:r>
            <a:r>
              <a:rPr lang="en-US" altLang="zh-CN" sz="2000" dirty="0" err="1"/>
              <a:t>std</a:t>
            </a:r>
            <a:r>
              <a:rPr lang="en-US" altLang="zh-CN" sz="2000" dirty="0"/>
              <a:t>;</a:t>
            </a:r>
          </a:p>
          <a:p>
            <a:pPr marL="85725" eaLnBrk="1" fontAlgn="auto" hangingPunct="1">
              <a:spcAft>
                <a:spcPts val="0"/>
              </a:spcAft>
              <a:buClr>
                <a:schemeClr val="accent3"/>
              </a:buClr>
              <a:buFont typeface="Georgia"/>
              <a:buNone/>
              <a:defRPr/>
            </a:pPr>
            <a:r>
              <a:rPr lang="en-US" altLang="zh-CN" sz="2000" dirty="0" err="1"/>
              <a:t>int</a:t>
            </a:r>
            <a:r>
              <a:rPr lang="en-US" altLang="zh-CN" sz="2000" dirty="0"/>
              <a:t> main() {</a:t>
            </a:r>
          </a:p>
          <a:p>
            <a:pPr marL="85725" eaLnBrk="1" fontAlgn="auto" hangingPunct="1">
              <a:spcAft>
                <a:spcPts val="0"/>
              </a:spcAft>
              <a:buClr>
                <a:schemeClr val="accent3"/>
              </a:buClr>
              <a:buFont typeface="Georgia"/>
              <a:buNone/>
              <a:defRPr/>
            </a:pPr>
            <a:r>
              <a:rPr lang="en-US" altLang="zh-CN" sz="2000" dirty="0" smtClean="0"/>
              <a:t>	string </a:t>
            </a:r>
            <a:r>
              <a:rPr lang="en-US" altLang="zh-CN" sz="2000" dirty="0"/>
              <a:t>line;</a:t>
            </a:r>
          </a:p>
          <a:p>
            <a:pPr marL="85725" eaLnBrk="1" fontAlgn="auto" hangingPunct="1">
              <a:spcAft>
                <a:spcPts val="0"/>
              </a:spcAft>
              <a:buClr>
                <a:schemeClr val="accent3"/>
              </a:buClr>
              <a:buFont typeface="Georgia"/>
              <a:buNone/>
              <a:defRPr/>
            </a:pPr>
            <a:r>
              <a:rPr lang="en-US" altLang="zh-CN" sz="2000" dirty="0" smtClean="0"/>
              <a:t>	</a:t>
            </a:r>
            <a:r>
              <a:rPr lang="en-US" altLang="zh-CN" sz="2000" dirty="0" err="1" smtClean="0"/>
              <a:t>cout</a:t>
            </a:r>
            <a:r>
              <a:rPr lang="en-US" altLang="zh-CN" sz="2000" dirty="0" smtClean="0"/>
              <a:t> </a:t>
            </a:r>
            <a:r>
              <a:rPr lang="en-US" altLang="zh-CN" sz="2000" dirty="0"/>
              <a:t>&lt;&lt; "Type a line terminated by '\t' " &lt;&lt; </a:t>
            </a:r>
            <a:r>
              <a:rPr lang="en-US" altLang="zh-CN" sz="2000" dirty="0" err="1"/>
              <a:t>endl</a:t>
            </a:r>
            <a:r>
              <a:rPr lang="en-US" altLang="zh-CN" sz="2000" dirty="0"/>
              <a:t>; </a:t>
            </a:r>
          </a:p>
          <a:p>
            <a:pPr marL="85725" eaLnBrk="1" fontAlgn="auto" hangingPunct="1">
              <a:spcAft>
                <a:spcPts val="0"/>
              </a:spcAft>
              <a:buClr>
                <a:schemeClr val="accent3"/>
              </a:buClr>
              <a:buFont typeface="Georgia"/>
              <a:buNone/>
              <a:defRPr/>
            </a:pPr>
            <a:r>
              <a:rPr lang="en-US" altLang="zh-CN" sz="2000" dirty="0"/>
              <a:t>	</a:t>
            </a:r>
            <a:r>
              <a:rPr lang="en-US" altLang="zh-CN" sz="2000" dirty="0" err="1" smtClean="0"/>
              <a:t>getline</a:t>
            </a:r>
            <a:r>
              <a:rPr lang="en-US" altLang="zh-CN" sz="2000" dirty="0" smtClean="0"/>
              <a:t>(</a:t>
            </a:r>
            <a:r>
              <a:rPr lang="en-US" altLang="zh-CN" sz="2000" dirty="0" err="1" smtClean="0"/>
              <a:t>cin</a:t>
            </a:r>
            <a:r>
              <a:rPr lang="en-US" altLang="zh-CN" sz="2000" dirty="0"/>
              <a:t>, line, '\t');</a:t>
            </a:r>
          </a:p>
          <a:p>
            <a:pPr marL="85725" eaLnBrk="1" fontAlgn="auto" hangingPunct="1">
              <a:spcAft>
                <a:spcPts val="0"/>
              </a:spcAft>
              <a:buClr>
                <a:schemeClr val="accent3"/>
              </a:buClr>
              <a:buFont typeface="Georgia"/>
              <a:buNone/>
              <a:defRPr/>
            </a:pPr>
            <a:r>
              <a:rPr lang="en-US" altLang="zh-CN" sz="2000" dirty="0" smtClean="0"/>
              <a:t>	</a:t>
            </a:r>
            <a:r>
              <a:rPr lang="en-US" altLang="zh-CN" sz="2000" dirty="0" err="1" smtClean="0"/>
              <a:t>cout</a:t>
            </a:r>
            <a:r>
              <a:rPr lang="en-US" altLang="zh-CN" sz="2000" dirty="0" smtClean="0"/>
              <a:t> </a:t>
            </a:r>
            <a:r>
              <a:rPr lang="en-US" altLang="zh-CN" sz="2000" dirty="0"/>
              <a:t>&lt;&lt; line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09600" y="1214438"/>
            <a:ext cx="10979150" cy="1066800"/>
          </a:xfrm>
        </p:spPr>
        <p:txBody>
          <a:bodyPr/>
          <a:lstStyle/>
          <a:p>
            <a:pPr eaLnBrk="1" hangingPunct="1"/>
            <a:r>
              <a:rPr lang="zh-CN" altLang="en-US"/>
              <a:t>流对象与文件操作</a:t>
            </a:r>
          </a:p>
        </p:txBody>
      </p:sp>
      <p:sp>
        <p:nvSpPr>
          <p:cNvPr id="3" name="内容占位符 2"/>
          <p:cNvSpPr>
            <a:spLocks noGrp="1"/>
          </p:cNvSpPr>
          <p:nvPr>
            <p:ph idx="1"/>
          </p:nvPr>
        </p:nvSpPr>
        <p:spPr>
          <a:xfrm>
            <a:off x="752475" y="2286000"/>
            <a:ext cx="10675938" cy="4148138"/>
          </a:xfrm>
        </p:spPr>
        <p:txBody>
          <a:bodyPr>
            <a:normAutofit/>
          </a:bodyPr>
          <a:lstStyle/>
          <a:p>
            <a:pPr marL="400050" indent="-256032" eaLnBrk="1" fontAlgn="auto" hangingPunct="1">
              <a:lnSpc>
                <a:spcPct val="110000"/>
              </a:lnSpc>
              <a:spcAft>
                <a:spcPts val="600"/>
              </a:spcAft>
              <a:buClr>
                <a:schemeClr val="accent3"/>
              </a:buClr>
              <a:buFont typeface="Georgia"/>
              <a:buChar char="•"/>
              <a:defRPr/>
            </a:pPr>
            <a:r>
              <a:rPr lang="zh-CN" altLang="en-US"/>
              <a:t>程序建立一个</a:t>
            </a:r>
            <a:r>
              <a:rPr lang="zh-CN" altLang="en-US">
                <a:solidFill>
                  <a:srgbClr val="C00000"/>
                </a:solidFill>
              </a:rPr>
              <a:t>流对象</a:t>
            </a:r>
            <a:endParaRPr lang="en-US" altLang="zh-CN">
              <a:solidFill>
                <a:srgbClr val="C00000"/>
              </a:solidFill>
            </a:endParaRPr>
          </a:p>
          <a:p>
            <a:pPr marL="692150" lvl="1" indent="-256032" eaLnBrk="1" fontAlgn="auto" hangingPunct="1">
              <a:lnSpc>
                <a:spcPct val="110000"/>
              </a:lnSpc>
              <a:spcAft>
                <a:spcPts val="600"/>
              </a:spcAft>
              <a:buClr>
                <a:schemeClr val="accent3"/>
              </a:buClr>
              <a:buFont typeface="Georgia"/>
              <a:buChar char="•"/>
              <a:defRPr/>
            </a:pPr>
            <a:r>
              <a:rPr lang="zh-CN" altLang="en-US"/>
              <a:t>当程序与外界环境进行信息交换时，存在着两个对象，一个是程序中的对象，另一个是文件对象。</a:t>
            </a:r>
            <a:endParaRPr lang="en-US" altLang="zh-CN"/>
          </a:p>
          <a:p>
            <a:pPr marL="692150" lvl="1" indent="-256032" eaLnBrk="1" fontAlgn="auto" hangingPunct="1">
              <a:lnSpc>
                <a:spcPct val="110000"/>
              </a:lnSpc>
              <a:spcAft>
                <a:spcPts val="600"/>
              </a:spcAft>
              <a:buClr>
                <a:schemeClr val="accent3"/>
              </a:buClr>
              <a:buFont typeface="Georgia"/>
              <a:buChar char="•"/>
              <a:defRPr/>
            </a:pPr>
            <a:r>
              <a:rPr lang="zh-CN" altLang="en-US"/>
              <a:t>流是一种抽象，它负责在数据的</a:t>
            </a:r>
            <a:r>
              <a:rPr lang="zh-CN" altLang="en-US">
                <a:solidFill>
                  <a:srgbClr val="C00000"/>
                </a:solidFill>
              </a:rPr>
              <a:t>生产者</a:t>
            </a:r>
            <a:r>
              <a:rPr lang="zh-CN" altLang="en-US"/>
              <a:t>和数据的</a:t>
            </a:r>
            <a:r>
              <a:rPr lang="zh-CN" altLang="en-US">
                <a:solidFill>
                  <a:srgbClr val="C00000"/>
                </a:solidFill>
              </a:rPr>
              <a:t>消费者</a:t>
            </a:r>
            <a:r>
              <a:rPr lang="zh-CN" altLang="en-US"/>
              <a:t>之间建立联系，并管理数据的流动。</a:t>
            </a:r>
            <a:endParaRPr lang="en-US" altLang="zh-CN"/>
          </a:p>
          <a:p>
            <a:pPr marL="400050" indent="-256032" eaLnBrk="1" fontAlgn="auto" hangingPunct="1">
              <a:lnSpc>
                <a:spcPct val="110000"/>
              </a:lnSpc>
              <a:spcAft>
                <a:spcPts val="600"/>
              </a:spcAft>
              <a:buClr>
                <a:schemeClr val="accent3"/>
              </a:buClr>
              <a:buFont typeface="Georgia"/>
              <a:buChar char="•"/>
              <a:defRPr/>
            </a:pPr>
            <a:r>
              <a:rPr lang="zh-CN" altLang="en-US"/>
              <a:t>指定这个流对象与某个文件对象建立连接</a:t>
            </a:r>
            <a:endParaRPr lang="en-US" altLang="zh-CN"/>
          </a:p>
          <a:p>
            <a:pPr marL="400050" indent="-256032" eaLnBrk="1" fontAlgn="auto" hangingPunct="1">
              <a:lnSpc>
                <a:spcPct val="110000"/>
              </a:lnSpc>
              <a:spcAft>
                <a:spcPts val="600"/>
              </a:spcAft>
              <a:buClr>
                <a:schemeClr val="accent3"/>
              </a:buClr>
              <a:buFont typeface="Georgia"/>
              <a:buChar char="•"/>
              <a:defRPr/>
            </a:pPr>
            <a:r>
              <a:rPr lang="zh-CN" altLang="en-US"/>
              <a:t>程序操作流对象</a:t>
            </a:r>
            <a:endParaRPr lang="en-US" altLang="zh-CN"/>
          </a:p>
          <a:p>
            <a:pPr marL="400050" indent="-256032" eaLnBrk="1" fontAlgn="auto" hangingPunct="1">
              <a:lnSpc>
                <a:spcPct val="110000"/>
              </a:lnSpc>
              <a:spcAft>
                <a:spcPts val="600"/>
              </a:spcAft>
              <a:buClr>
                <a:schemeClr val="accent3"/>
              </a:buClr>
              <a:buFont typeface="Georgia"/>
              <a:buChar char="•"/>
              <a:defRPr/>
            </a:pPr>
            <a:r>
              <a:rPr lang="zh-CN" altLang="en-US"/>
              <a:t>流对象通过文件系统对所连接的文件对象产生作用。</a:t>
            </a:r>
            <a:endParaRPr lang="zh-CN" altLang="en-US" dirty="0"/>
          </a:p>
        </p:txBody>
      </p:sp>
      <p:sp>
        <p:nvSpPr>
          <p:cNvPr id="5" name="灯片编号占位符 4">
            <a:extLst>
              <a:ext uri="{FF2B5EF4-FFF2-40B4-BE49-F238E27FC236}">
                <a16:creationId xmlns="" xmlns:a16="http://schemas.microsoft.com/office/drawing/2014/main" id="{D4D2ED79-754A-49A1-9DEA-F272CCAD20CD}"/>
              </a:ext>
            </a:extLst>
          </p:cNvPr>
          <p:cNvSpPr>
            <a:spLocks noGrp="1"/>
          </p:cNvSpPr>
          <p:nvPr>
            <p:ph type="sldNum" sz="quarter" idx="4"/>
          </p:nvPr>
        </p:nvSpPr>
        <p:spPr/>
        <p:txBody>
          <a:bodyPr/>
          <a:lstStyle/>
          <a:p>
            <a:fld id="{1D9F06E4-88F8-4F67-ACDE-950620247153}" type="slidenum">
              <a:rPr lang="zh-CN" altLang="en-US" smtClean="0"/>
              <a:pPr/>
              <a:t>4</a:t>
            </a:fld>
            <a:endParaRPr lang="zh-CN" altLang="en-US"/>
          </a:p>
        </p:txBody>
      </p:sp>
    </p:spTree>
    <p:extLst>
      <p:ext uri="{BB962C8B-B14F-4D97-AF65-F5344CB8AC3E}">
        <p14:creationId xmlns:p14="http://schemas.microsoft.com/office/powerpoint/2010/main" val="505313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pPr eaLnBrk="1" hangingPunct="1"/>
            <a:r>
              <a:rPr lang="zh-CN" altLang="en-US" dirty="0"/>
              <a:t>例</a:t>
            </a:r>
            <a:r>
              <a:rPr lang="en-US" altLang="zh-CN" dirty="0"/>
              <a:t>11-9 </a:t>
            </a:r>
            <a:r>
              <a:rPr lang="zh-CN" altLang="en-US" sz="3200" dirty="0"/>
              <a:t>从文件读一个二进制记录到一个结构中</a:t>
            </a:r>
          </a:p>
        </p:txBody>
      </p:sp>
      <p:sp>
        <p:nvSpPr>
          <p:cNvPr id="3" name="内容占位符 2"/>
          <p:cNvSpPr>
            <a:spLocks noGrp="1"/>
          </p:cNvSpPr>
          <p:nvPr>
            <p:ph idx="1"/>
          </p:nvPr>
        </p:nvSpPr>
        <p:spPr>
          <a:xfrm>
            <a:off x="626567" y="1268760"/>
            <a:ext cx="10962183" cy="5298729"/>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//11_9.cpp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fstream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cstring</a:t>
            </a:r>
            <a:r>
              <a:rPr lang="en-US" altLang="zh-CN" sz="2000" dirty="0"/>
              <a:t>&gt;</a:t>
            </a:r>
          </a:p>
          <a:p>
            <a:pPr marL="85725" eaLnBrk="1" fontAlgn="auto" hangingPunct="1">
              <a:spcAft>
                <a:spcPts val="0"/>
              </a:spcAft>
              <a:buClr>
                <a:schemeClr val="accent3"/>
              </a:buClr>
              <a:buFont typeface="Georgia"/>
              <a:buNone/>
              <a:defRPr/>
            </a:pPr>
            <a:r>
              <a:rPr lang="en-US" altLang="zh-CN" sz="2000" dirty="0"/>
              <a:t>using namespace std;</a:t>
            </a:r>
          </a:p>
          <a:p>
            <a:pPr marL="85725" eaLnBrk="1" fontAlgn="auto" hangingPunct="1">
              <a:spcAft>
                <a:spcPts val="0"/>
              </a:spcAft>
              <a:buClr>
                <a:schemeClr val="accent3"/>
              </a:buClr>
              <a:buFont typeface="Georgia"/>
              <a:buNone/>
              <a:defRPr/>
            </a:pPr>
            <a:endParaRPr lang="en-US" altLang="zh-CN" sz="2000" dirty="0"/>
          </a:p>
          <a:p>
            <a:pPr marL="85725" eaLnBrk="1" fontAlgn="auto" hangingPunct="1">
              <a:spcAft>
                <a:spcPts val="0"/>
              </a:spcAft>
              <a:buClr>
                <a:schemeClr val="accent3"/>
              </a:buClr>
              <a:buFont typeface="Georgia"/>
              <a:buNone/>
              <a:defRPr/>
            </a:pPr>
            <a:r>
              <a:rPr lang="en-US" altLang="zh-CN" sz="2000" dirty="0" err="1"/>
              <a:t>struct</a:t>
            </a:r>
            <a:r>
              <a:rPr lang="en-US" altLang="zh-CN" sz="2000" dirty="0"/>
              <a:t> </a:t>
            </a:r>
            <a:r>
              <a:rPr lang="en-US" altLang="zh-CN" sz="2000" dirty="0" err="1"/>
              <a:t>SalaryInfo</a:t>
            </a:r>
            <a:r>
              <a:rPr lang="en-US" altLang="zh-CN" sz="2000" dirty="0"/>
              <a:t> {</a:t>
            </a:r>
          </a:p>
          <a:p>
            <a:pPr marL="85725" eaLnBrk="1" fontAlgn="auto" hangingPunct="1">
              <a:spcAft>
                <a:spcPts val="0"/>
              </a:spcAft>
              <a:buClr>
                <a:schemeClr val="accent3"/>
              </a:buClr>
              <a:buFont typeface="Georgia"/>
              <a:buNone/>
              <a:defRPr/>
            </a:pPr>
            <a:r>
              <a:rPr lang="en-US" altLang="zh-CN" sz="2000" dirty="0"/>
              <a:t>	unsigned id;</a:t>
            </a:r>
          </a:p>
          <a:p>
            <a:pPr marL="85725" eaLnBrk="1" fontAlgn="auto" hangingPunct="1">
              <a:spcAft>
                <a:spcPts val="0"/>
              </a:spcAft>
              <a:buClr>
                <a:schemeClr val="accent3"/>
              </a:buClr>
              <a:buFont typeface="Georgia"/>
              <a:buNone/>
              <a:defRPr/>
            </a:pPr>
            <a:r>
              <a:rPr lang="en-US" altLang="zh-CN" sz="2000" dirty="0"/>
              <a:t>	double salary;</a:t>
            </a:r>
          </a:p>
          <a:p>
            <a:pPr marL="85725" eaLnBrk="1" fontAlgn="auto" hangingPunct="1">
              <a:spcAft>
                <a:spcPts val="0"/>
              </a:spcAft>
              <a:buClr>
                <a:schemeClr val="accent3"/>
              </a:buClr>
              <a:buFont typeface="Georgia"/>
              <a:buNone/>
              <a:defRPr/>
            </a:pPr>
            <a:r>
              <a:rPr lang="en-US" altLang="zh-CN" sz="2000" dirty="0"/>
              <a:t>}; </a:t>
            </a:r>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a:t>
            </a:r>
            <a:r>
              <a:rPr lang="en-US" altLang="zh-CN" sz="2000" dirty="0" err="1"/>
              <a:t>SalaryInfo</a:t>
            </a:r>
            <a:r>
              <a:rPr lang="en-US" altLang="zh-CN" sz="2000" dirty="0"/>
              <a:t> employee1 = { 600001, 8000 };</a:t>
            </a:r>
          </a:p>
          <a:p>
            <a:pPr marL="85725" eaLnBrk="1" fontAlgn="auto" hangingPunct="1">
              <a:spcAft>
                <a:spcPts val="0"/>
              </a:spcAft>
              <a:buClr>
                <a:schemeClr val="accent3"/>
              </a:buClr>
              <a:buFont typeface="Georgia"/>
              <a:buNone/>
              <a:defRPr/>
            </a:pPr>
            <a:r>
              <a:rPr lang="en-US" altLang="zh-CN" sz="2000" dirty="0"/>
              <a:t>	</a:t>
            </a:r>
            <a:r>
              <a:rPr lang="en-US" altLang="zh-CN" sz="2000" dirty="0" err="1"/>
              <a:t>ofstream</a:t>
            </a:r>
            <a:r>
              <a:rPr lang="en-US" altLang="zh-CN" sz="2000" dirty="0"/>
              <a:t> </a:t>
            </a:r>
            <a:r>
              <a:rPr lang="en-US" altLang="zh-CN" sz="2000" dirty="0" err="1"/>
              <a:t>os</a:t>
            </a:r>
            <a:r>
              <a:rPr lang="en-US" altLang="zh-CN" sz="2000" dirty="0"/>
              <a:t>("payroll", </a:t>
            </a:r>
            <a:r>
              <a:rPr lang="en-US" altLang="zh-CN" sz="2000" dirty="0" err="1"/>
              <a:t>ios_base</a:t>
            </a:r>
            <a:r>
              <a:rPr lang="en-US" altLang="zh-CN" sz="2000" dirty="0"/>
              <a:t>::out | </a:t>
            </a:r>
            <a:r>
              <a:rPr lang="en-US" altLang="zh-CN" sz="2000" dirty="0" err="1"/>
              <a:t>ios_base</a:t>
            </a:r>
            <a:r>
              <a:rPr lang="en-US" altLang="zh-CN" sz="2000" dirty="0"/>
              <a:t>::binary);</a:t>
            </a:r>
          </a:p>
          <a:p>
            <a:pPr marL="85725" eaLnBrk="1" fontAlgn="auto" hangingPunct="1">
              <a:spcAft>
                <a:spcPts val="0"/>
              </a:spcAft>
              <a:buClr>
                <a:schemeClr val="accent3"/>
              </a:buClr>
              <a:buFont typeface="Georgia"/>
              <a:buNone/>
              <a:defRPr/>
            </a:pPr>
            <a:r>
              <a:rPr lang="en-US" altLang="zh-CN" sz="2000" dirty="0"/>
              <a:t>	</a:t>
            </a:r>
            <a:r>
              <a:rPr lang="en-US" altLang="zh-CN" sz="2000" dirty="0" err="1"/>
              <a:t>os.write</a:t>
            </a:r>
            <a:r>
              <a:rPr lang="en-US" altLang="zh-CN" sz="2000" dirty="0"/>
              <a:t>(</a:t>
            </a:r>
            <a:r>
              <a:rPr lang="en-US" altLang="zh-CN" sz="2000" dirty="0" err="1"/>
              <a:t>reinterpret_cast</a:t>
            </a:r>
            <a:r>
              <a:rPr lang="en-US" altLang="zh-CN" sz="2000" dirty="0"/>
              <a:t>&lt;char *&gt;(&amp;employee1), </a:t>
            </a:r>
            <a:r>
              <a:rPr lang="en-US" altLang="zh-CN" sz="2000" dirty="0" err="1"/>
              <a:t>sizeof</a:t>
            </a:r>
            <a:r>
              <a:rPr lang="en-US" altLang="zh-CN" sz="2000" dirty="0"/>
              <a:t>(employee1));</a:t>
            </a:r>
          </a:p>
          <a:p>
            <a:pPr marL="85725" eaLnBrk="1" fontAlgn="auto" hangingPunct="1">
              <a:spcAft>
                <a:spcPts val="0"/>
              </a:spcAft>
              <a:buClr>
                <a:schemeClr val="accent3"/>
              </a:buClr>
              <a:buFont typeface="Georgia"/>
              <a:buNone/>
              <a:defRPr/>
            </a:pPr>
            <a:r>
              <a:rPr lang="en-US" altLang="zh-CN" sz="2000" dirty="0"/>
              <a:t>	</a:t>
            </a:r>
            <a:r>
              <a:rPr lang="en-US" altLang="zh-CN" sz="2000" dirty="0" err="1"/>
              <a:t>os.close</a:t>
            </a:r>
            <a:r>
              <a:rPr lang="en-US" altLang="zh-CN" sz="2000" dirty="0"/>
              <a:t>();</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1"/>
          <p:cNvSpPr>
            <a:spLocks noGrp="1"/>
          </p:cNvSpPr>
          <p:nvPr>
            <p:ph type="title"/>
          </p:nvPr>
        </p:nvSpPr>
        <p:spPr/>
        <p:txBody>
          <a:bodyPr/>
          <a:lstStyle/>
          <a:p>
            <a:pPr eaLnBrk="1" hangingPunct="1"/>
            <a:r>
              <a:rPr lang="zh-CN" altLang="en-US" dirty="0"/>
              <a:t>例</a:t>
            </a:r>
            <a:r>
              <a:rPr lang="en-US" altLang="zh-CN" dirty="0"/>
              <a:t>11-9 </a:t>
            </a:r>
            <a:r>
              <a:rPr lang="zh-CN" altLang="en-US" sz="3200" dirty="0"/>
              <a:t>从文件读一个二进制记录到一个结构中</a:t>
            </a:r>
            <a:endParaRPr lang="zh-CN" altLang="en-US" dirty="0"/>
          </a:p>
        </p:txBody>
      </p:sp>
      <p:sp>
        <p:nvSpPr>
          <p:cNvPr id="3" name="内容占位符 2"/>
          <p:cNvSpPr>
            <a:spLocks noGrp="1"/>
          </p:cNvSpPr>
          <p:nvPr>
            <p:ph idx="1"/>
          </p:nvPr>
        </p:nvSpPr>
        <p:spPr>
          <a:xfrm>
            <a:off x="626567" y="1844824"/>
            <a:ext cx="11233248" cy="4464496"/>
          </a:xfrm>
        </p:spPr>
        <p:txBody>
          <a:bodyPr>
            <a:normAutofit/>
          </a:bodyPr>
          <a:lstStyle/>
          <a:p>
            <a:pPr marL="85725" eaLnBrk="1" fontAlgn="auto" hangingPunct="1">
              <a:spcAft>
                <a:spcPts val="0"/>
              </a:spcAft>
              <a:buClr>
                <a:schemeClr val="accent3"/>
              </a:buClr>
              <a:buFont typeface="Georgia"/>
              <a:buNone/>
              <a:defRPr/>
            </a:pPr>
            <a:r>
              <a:rPr lang="en-US" altLang="zh-CN" sz="2000" dirty="0"/>
              <a:t>	</a:t>
            </a:r>
            <a:r>
              <a:rPr lang="en-US" altLang="zh-CN" sz="2000" dirty="0" err="1"/>
              <a:t>ifstream</a:t>
            </a:r>
            <a:r>
              <a:rPr lang="en-US" altLang="zh-CN" sz="2000" dirty="0"/>
              <a:t> is("payroll", </a:t>
            </a:r>
            <a:r>
              <a:rPr lang="en-US" altLang="zh-CN" sz="2000" dirty="0" err="1"/>
              <a:t>ios_base</a:t>
            </a:r>
            <a:r>
              <a:rPr lang="en-US" altLang="zh-CN" sz="2000" dirty="0"/>
              <a:t>::in | </a:t>
            </a:r>
            <a:r>
              <a:rPr lang="en-US" altLang="zh-CN" sz="2000" dirty="0" err="1"/>
              <a:t>ios_base</a:t>
            </a:r>
            <a:r>
              <a:rPr lang="en-US" altLang="zh-CN" sz="2000" dirty="0"/>
              <a:t>::binary);</a:t>
            </a:r>
          </a:p>
          <a:p>
            <a:pPr marL="85725" eaLnBrk="1" fontAlgn="auto" hangingPunct="1">
              <a:spcAft>
                <a:spcPts val="0"/>
              </a:spcAft>
              <a:buClr>
                <a:schemeClr val="accent3"/>
              </a:buClr>
              <a:buFont typeface="Georgia"/>
              <a:buNone/>
              <a:defRPr/>
            </a:pPr>
            <a:r>
              <a:rPr lang="en-US" altLang="zh-CN" sz="2000" dirty="0"/>
              <a:t>	if (is) {</a:t>
            </a:r>
          </a:p>
          <a:p>
            <a:pPr marL="85725" eaLnBrk="1" fontAlgn="auto" hangingPunct="1">
              <a:spcAft>
                <a:spcPts val="0"/>
              </a:spcAft>
              <a:buClr>
                <a:schemeClr val="accent3"/>
              </a:buClr>
              <a:buFont typeface="Georgia"/>
              <a:buNone/>
              <a:defRPr/>
            </a:pPr>
            <a:r>
              <a:rPr lang="en-US" altLang="zh-CN" sz="2000" dirty="0"/>
              <a:t>		</a:t>
            </a:r>
            <a:r>
              <a:rPr lang="en-US" altLang="zh-CN" sz="2000" dirty="0" err="1"/>
              <a:t>SalaryInfo</a:t>
            </a:r>
            <a:r>
              <a:rPr lang="en-US" altLang="zh-CN" sz="2000" dirty="0"/>
              <a:t> employee2;</a:t>
            </a:r>
          </a:p>
          <a:p>
            <a:pPr marL="85725" eaLnBrk="1" fontAlgn="auto" hangingPunct="1">
              <a:spcAft>
                <a:spcPts val="0"/>
              </a:spcAft>
              <a:buClr>
                <a:schemeClr val="accent3"/>
              </a:buClr>
              <a:buFont typeface="Georgia"/>
              <a:buNone/>
              <a:defRPr/>
            </a:pPr>
            <a:r>
              <a:rPr lang="en-US" altLang="zh-CN" sz="2000" dirty="0"/>
              <a:t>		</a:t>
            </a:r>
            <a:r>
              <a:rPr lang="en-US" altLang="zh-CN" sz="2000" dirty="0" err="1"/>
              <a:t>is.read</a:t>
            </a:r>
            <a:r>
              <a:rPr lang="en-US" altLang="zh-CN" sz="2000" dirty="0"/>
              <a:t>(</a:t>
            </a:r>
            <a:r>
              <a:rPr lang="en-US" altLang="zh-CN" sz="2000" dirty="0" err="1"/>
              <a:t>reinterpret_cast</a:t>
            </a:r>
            <a:r>
              <a:rPr lang="en-US" altLang="zh-CN" sz="2000" dirty="0"/>
              <a:t>&lt;char *&gt;(&amp;employee2), </a:t>
            </a:r>
            <a:r>
              <a:rPr lang="en-US" altLang="zh-CN" sz="2000" dirty="0" err="1"/>
              <a:t>sizeof</a:t>
            </a:r>
            <a:r>
              <a:rPr lang="en-US" altLang="zh-CN" sz="2000" dirty="0"/>
              <a:t>(employee2));</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employee2.id &lt;&lt; " " &lt;&lt; employee2.salary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 else {</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"ERROR: Cannot open file 'payroll'."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a:t>
            </a:r>
          </a:p>
          <a:p>
            <a:pPr marL="85725" eaLnBrk="1" fontAlgn="auto" hangingPunct="1">
              <a:spcAft>
                <a:spcPts val="0"/>
              </a:spcAft>
              <a:buClr>
                <a:schemeClr val="accent3"/>
              </a:buClr>
              <a:buFont typeface="Georgia"/>
              <a:buNone/>
              <a:defRPr/>
            </a:pPr>
            <a:r>
              <a:rPr lang="en-US" altLang="zh-CN" sz="2000" dirty="0"/>
              <a:t>	</a:t>
            </a:r>
            <a:r>
              <a:rPr lang="en-US" altLang="zh-CN" sz="2000" dirty="0" err="1"/>
              <a:t>is.close</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2" name="灯片编号占位符 1"/>
          <p:cNvSpPr>
            <a:spLocks noGrp="1"/>
          </p:cNvSpPr>
          <p:nvPr>
            <p:ph type="sldNum" sz="quarter" idx="4"/>
          </p:nvPr>
        </p:nvSpPr>
        <p:spPr/>
        <p:txBody>
          <a:bodyPr/>
          <a:lstStyle/>
          <a:p>
            <a:fld id="{1D9F06E4-88F8-4F67-ACDE-950620247153}"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dirty="0">
                <a:latin typeface="+mj-ea"/>
              </a:rPr>
              <a:t>例</a:t>
            </a:r>
            <a:r>
              <a:rPr lang="en-US" dirty="0">
                <a:latin typeface="+mj-ea"/>
              </a:rPr>
              <a:t>11-10 </a:t>
            </a:r>
            <a:r>
              <a:rPr lang="zh-CN" altLang="en-US" dirty="0">
                <a:latin typeface="+mj-ea"/>
              </a:rPr>
              <a:t>用</a:t>
            </a:r>
            <a:r>
              <a:rPr lang="en-US" b="1" dirty="0" err="1">
                <a:latin typeface="+mj-ea"/>
              </a:rPr>
              <a:t>seekg</a:t>
            </a:r>
            <a:r>
              <a:rPr lang="zh-CN" altLang="en-US" dirty="0">
                <a:latin typeface="+mj-ea"/>
              </a:rPr>
              <a:t>函数设置位置指针</a:t>
            </a:r>
          </a:p>
        </p:txBody>
      </p:sp>
      <p:sp>
        <p:nvSpPr>
          <p:cNvPr id="3" name="内容占位符 2"/>
          <p:cNvSpPr>
            <a:spLocks noGrp="1"/>
          </p:cNvSpPr>
          <p:nvPr>
            <p:ph idx="1"/>
          </p:nvPr>
        </p:nvSpPr>
        <p:spPr>
          <a:xfrm>
            <a:off x="482551" y="980728"/>
            <a:ext cx="11377264" cy="5819328"/>
          </a:xfrm>
        </p:spPr>
        <p:txBody>
          <a:bodyPr>
            <a:normAutofit fontScale="85000" lnSpcReduction="10000"/>
          </a:bodyPr>
          <a:lstStyle/>
          <a:p>
            <a:pPr marL="85725" eaLnBrk="1" fontAlgn="auto" hangingPunct="1">
              <a:lnSpc>
                <a:spcPct val="110000"/>
              </a:lnSpc>
              <a:spcAft>
                <a:spcPts val="0"/>
              </a:spcAft>
              <a:buClr>
                <a:schemeClr val="accent3"/>
              </a:buClr>
              <a:buFont typeface="Georgia"/>
              <a:buNone/>
              <a:defRPr/>
            </a:pPr>
            <a:r>
              <a:rPr lang="en-US" altLang="zh-CN" dirty="0">
                <a:solidFill>
                  <a:schemeClr val="tx1">
                    <a:lumMod val="50000"/>
                    <a:lumOff val="50000"/>
                  </a:schemeClr>
                </a:solidFill>
              </a:rPr>
              <a:t>//11_10.cpp, </a:t>
            </a:r>
            <a:r>
              <a:rPr lang="zh-CN" altLang="en-US" dirty="0">
                <a:solidFill>
                  <a:schemeClr val="tx1">
                    <a:lumMod val="50000"/>
                    <a:lumOff val="50000"/>
                  </a:schemeClr>
                </a:solidFill>
              </a:rPr>
              <a:t>头部分省略</a:t>
            </a:r>
            <a:endParaRPr lang="en-US" altLang="zh-CN" dirty="0">
              <a:solidFill>
                <a:schemeClr val="tx1">
                  <a:lumMod val="50000"/>
                  <a:lumOff val="50000"/>
                </a:schemeClr>
              </a:solidFill>
            </a:endParaRPr>
          </a:p>
          <a:p>
            <a:pPr marL="85725" eaLnBrk="1" fontAlgn="auto" hangingPunct="1">
              <a:lnSpc>
                <a:spcPct val="110000"/>
              </a:lnSpc>
              <a:spcAft>
                <a:spcPts val="0"/>
              </a:spcAft>
              <a:buClr>
                <a:schemeClr val="accent3"/>
              </a:buClr>
              <a:buFont typeface="Georgia"/>
              <a:buNone/>
              <a:defRPr/>
            </a:pPr>
            <a:r>
              <a:rPr lang="en-US" altLang="zh-CN" dirty="0"/>
              <a:t>int main() {</a:t>
            </a:r>
          </a:p>
          <a:p>
            <a:pPr marL="85725" eaLnBrk="1" fontAlgn="auto" hangingPunct="1">
              <a:lnSpc>
                <a:spcPct val="110000"/>
              </a:lnSpc>
              <a:spcAft>
                <a:spcPts val="0"/>
              </a:spcAft>
              <a:buClr>
                <a:schemeClr val="accent3"/>
              </a:buClr>
              <a:buFont typeface="Georgia"/>
              <a:buNone/>
              <a:defRPr/>
            </a:pPr>
            <a:r>
              <a:rPr lang="en-US" altLang="zh-CN" dirty="0"/>
              <a:t>	int values[] = { 3, 7, 0, 5, 4 };</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ofstream</a:t>
            </a:r>
            <a:r>
              <a:rPr lang="en-US" altLang="zh-CN" dirty="0"/>
              <a:t> </a:t>
            </a:r>
            <a:r>
              <a:rPr lang="en-US" altLang="zh-CN" dirty="0" err="1"/>
              <a:t>os</a:t>
            </a:r>
            <a:r>
              <a:rPr lang="en-US" altLang="zh-CN" dirty="0"/>
              <a:t>("integers", </a:t>
            </a:r>
            <a:r>
              <a:rPr lang="en-US" altLang="zh-CN" dirty="0" err="1"/>
              <a:t>ios_base</a:t>
            </a:r>
            <a:r>
              <a:rPr lang="en-US" altLang="zh-CN" dirty="0"/>
              <a:t>::out | </a:t>
            </a:r>
            <a:r>
              <a:rPr lang="en-US" altLang="zh-CN" dirty="0" err="1"/>
              <a:t>ios_base</a:t>
            </a:r>
            <a:r>
              <a:rPr lang="en-US" altLang="zh-CN" dirty="0"/>
              <a:t>::binary);</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os.write</a:t>
            </a:r>
            <a:r>
              <a:rPr lang="en-US" altLang="zh-CN" dirty="0"/>
              <a:t>(</a:t>
            </a:r>
            <a:r>
              <a:rPr lang="en-US" altLang="zh-CN" dirty="0" err="1"/>
              <a:t>reinterpret_cast</a:t>
            </a:r>
            <a:r>
              <a:rPr lang="en-US" altLang="zh-CN" dirty="0"/>
              <a:t>&lt;char *&gt;(values), </a:t>
            </a:r>
            <a:r>
              <a:rPr lang="en-US" altLang="zh-CN" dirty="0" err="1"/>
              <a:t>sizeof</a:t>
            </a:r>
            <a:r>
              <a:rPr lang="en-US" altLang="zh-CN" dirty="0"/>
              <a:t>(values));</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os.close</a:t>
            </a:r>
            <a:r>
              <a:rPr lang="en-US" altLang="zh-CN" dirty="0"/>
              <a:t>();</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ifstream</a:t>
            </a:r>
            <a:r>
              <a:rPr lang="en-US" altLang="zh-CN" dirty="0"/>
              <a:t> is("integers", </a:t>
            </a:r>
            <a:r>
              <a:rPr lang="en-US" altLang="zh-CN" dirty="0" err="1"/>
              <a:t>ios_base</a:t>
            </a:r>
            <a:r>
              <a:rPr lang="en-US" altLang="zh-CN" dirty="0"/>
              <a:t>::in | </a:t>
            </a:r>
            <a:r>
              <a:rPr lang="en-US" altLang="zh-CN" dirty="0" err="1"/>
              <a:t>ios_base</a:t>
            </a:r>
            <a:r>
              <a:rPr lang="en-US" altLang="zh-CN" dirty="0"/>
              <a:t>::binary);</a:t>
            </a:r>
          </a:p>
          <a:p>
            <a:pPr marL="85725" eaLnBrk="1" fontAlgn="auto" hangingPunct="1">
              <a:lnSpc>
                <a:spcPct val="110000"/>
              </a:lnSpc>
              <a:spcAft>
                <a:spcPts val="0"/>
              </a:spcAft>
              <a:buClr>
                <a:schemeClr val="accent3"/>
              </a:buClr>
              <a:buFont typeface="Georgia"/>
              <a:buNone/>
              <a:defRPr/>
            </a:pPr>
            <a:r>
              <a:rPr lang="en-US" altLang="zh-CN" dirty="0"/>
              <a:t>	if (is) {</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is.seekg</a:t>
            </a:r>
            <a:r>
              <a:rPr lang="en-US" altLang="zh-CN" dirty="0"/>
              <a:t>(3 * </a:t>
            </a:r>
            <a:r>
              <a:rPr lang="en-US" altLang="zh-CN" dirty="0" err="1"/>
              <a:t>sizeof</a:t>
            </a:r>
            <a:r>
              <a:rPr lang="en-US" altLang="zh-CN" dirty="0"/>
              <a:t>(int));</a:t>
            </a:r>
          </a:p>
          <a:p>
            <a:pPr marL="85725" eaLnBrk="1" fontAlgn="auto" hangingPunct="1">
              <a:lnSpc>
                <a:spcPct val="110000"/>
              </a:lnSpc>
              <a:spcAft>
                <a:spcPts val="0"/>
              </a:spcAft>
              <a:buClr>
                <a:schemeClr val="accent3"/>
              </a:buClr>
              <a:buFont typeface="Georgia"/>
              <a:buNone/>
              <a:defRPr/>
            </a:pPr>
            <a:r>
              <a:rPr lang="en-US" altLang="zh-CN" dirty="0"/>
              <a:t>		int v;</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is.read</a:t>
            </a:r>
            <a:r>
              <a:rPr lang="en-US" altLang="zh-CN" dirty="0"/>
              <a:t>(</a:t>
            </a:r>
            <a:r>
              <a:rPr lang="en-US" altLang="zh-CN" dirty="0" err="1"/>
              <a:t>reinterpret_cast</a:t>
            </a:r>
            <a:r>
              <a:rPr lang="en-US" altLang="zh-CN" dirty="0"/>
              <a:t>&lt;char *&gt;(&amp;v), </a:t>
            </a:r>
            <a:r>
              <a:rPr lang="en-US" altLang="zh-CN" dirty="0" err="1"/>
              <a:t>sizeof</a:t>
            </a:r>
            <a:r>
              <a:rPr lang="en-US" altLang="zh-CN" dirty="0"/>
              <a:t>(int));</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cout</a:t>
            </a:r>
            <a:r>
              <a:rPr lang="en-US" altLang="zh-CN" dirty="0"/>
              <a:t> &lt;&lt; "The 4th integer in the file 'integers' is " &lt;&lt; v &lt;&lt; </a:t>
            </a:r>
            <a:r>
              <a:rPr lang="en-US" altLang="zh-CN" dirty="0" err="1"/>
              <a:t>endl</a:t>
            </a:r>
            <a:r>
              <a:rPr lang="en-US" altLang="zh-CN" dirty="0"/>
              <a:t>;</a:t>
            </a:r>
          </a:p>
          <a:p>
            <a:pPr marL="85725" eaLnBrk="1" fontAlgn="auto" hangingPunct="1">
              <a:lnSpc>
                <a:spcPct val="110000"/>
              </a:lnSpc>
              <a:spcAft>
                <a:spcPts val="0"/>
              </a:spcAft>
              <a:buClr>
                <a:schemeClr val="accent3"/>
              </a:buClr>
              <a:buFont typeface="Georgia"/>
              <a:buNone/>
              <a:defRPr/>
            </a:pPr>
            <a:r>
              <a:rPr lang="en-US" altLang="zh-CN" dirty="0"/>
              <a:t>	} else {</a:t>
            </a:r>
          </a:p>
          <a:p>
            <a:pPr marL="85725" eaLnBrk="1" fontAlgn="auto" hangingPunct="1">
              <a:lnSpc>
                <a:spcPct val="110000"/>
              </a:lnSpc>
              <a:spcAft>
                <a:spcPts val="0"/>
              </a:spcAft>
              <a:buClr>
                <a:schemeClr val="accent3"/>
              </a:buClr>
              <a:buFont typeface="Georgia"/>
              <a:buNone/>
              <a:defRPr/>
            </a:pPr>
            <a:r>
              <a:rPr lang="en-US" altLang="zh-CN" dirty="0"/>
              <a:t>		</a:t>
            </a:r>
            <a:r>
              <a:rPr lang="en-US" altLang="zh-CN" dirty="0" err="1"/>
              <a:t>cout</a:t>
            </a:r>
            <a:r>
              <a:rPr lang="en-US" altLang="zh-CN" dirty="0"/>
              <a:t> &lt;&lt; "ERROR: Cannot open file 'integers'." &lt;&lt; </a:t>
            </a:r>
            <a:r>
              <a:rPr lang="en-US" altLang="zh-CN" dirty="0" err="1"/>
              <a:t>endl</a:t>
            </a:r>
            <a:r>
              <a:rPr lang="en-US" altLang="zh-CN" dirty="0"/>
              <a:t>;</a:t>
            </a:r>
          </a:p>
          <a:p>
            <a:pPr marL="85725" eaLnBrk="1" fontAlgn="auto" hangingPunct="1">
              <a:lnSpc>
                <a:spcPct val="110000"/>
              </a:lnSpc>
              <a:spcAft>
                <a:spcPts val="0"/>
              </a:spcAft>
              <a:buClr>
                <a:schemeClr val="accent3"/>
              </a:buClr>
              <a:buFont typeface="Georgia"/>
              <a:buNone/>
              <a:defRPr/>
            </a:pPr>
            <a:r>
              <a:rPr lang="en-US" altLang="zh-CN" dirty="0"/>
              <a:t>	}</a:t>
            </a:r>
          </a:p>
          <a:p>
            <a:pPr marL="85725" eaLnBrk="1" fontAlgn="auto" hangingPunct="1">
              <a:lnSpc>
                <a:spcPct val="110000"/>
              </a:lnSpc>
              <a:spcAft>
                <a:spcPts val="0"/>
              </a:spcAft>
              <a:buClr>
                <a:schemeClr val="accent3"/>
              </a:buClr>
              <a:buFont typeface="Georgia"/>
              <a:buNone/>
              <a:defRPr/>
            </a:pPr>
            <a:r>
              <a:rPr lang="en-US" altLang="zh-CN" dirty="0"/>
              <a:t>	return 0;</a:t>
            </a:r>
          </a:p>
          <a:p>
            <a:pPr marL="85725" eaLnBrk="1" fontAlgn="auto" hangingPunct="1">
              <a:lnSpc>
                <a:spcPct val="110000"/>
              </a:lnSpc>
              <a:spcAft>
                <a:spcPts val="0"/>
              </a:spcAft>
              <a:buClr>
                <a:schemeClr val="accent3"/>
              </a:buClr>
              <a:buFont typeface="Georgia"/>
              <a:buNone/>
              <a:defRPr/>
            </a:pPr>
            <a:r>
              <a:rPr lang="en-US" altLang="zh-CN" dirty="0" smtClean="0"/>
              <a:t>}</a:t>
            </a:r>
            <a:endParaRPr lang="en-US" altLang="zh-CN" dirty="0"/>
          </a:p>
        </p:txBody>
      </p:sp>
      <p:sp>
        <p:nvSpPr>
          <p:cNvPr id="4" name="灯片编号占位符 3"/>
          <p:cNvSpPr>
            <a:spLocks noGrp="1"/>
          </p:cNvSpPr>
          <p:nvPr>
            <p:ph type="sldNum" sz="quarter" idx="4"/>
          </p:nvPr>
        </p:nvSpPr>
        <p:spPr/>
        <p:txBody>
          <a:bodyPr/>
          <a:lstStyle/>
          <a:p>
            <a:fld id="{1D9F06E4-88F8-4F67-ACDE-950620247153}"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p:txBody>
          <a:bodyPr/>
          <a:lstStyle/>
          <a:p>
            <a:r>
              <a:rPr lang="zh-CN" altLang="en-US" dirty="0"/>
              <a:t>例</a:t>
            </a:r>
            <a:r>
              <a:rPr lang="en-US" altLang="zh-CN" dirty="0"/>
              <a:t>11-11 </a:t>
            </a:r>
            <a:r>
              <a:rPr lang="zh-CN" altLang="en-US" sz="3200" dirty="0"/>
              <a:t>读一个文件并显示出其中</a:t>
            </a:r>
            <a:r>
              <a:rPr lang="en-US" altLang="zh-CN" sz="3200" dirty="0"/>
              <a:t>0</a:t>
            </a:r>
            <a:r>
              <a:rPr lang="zh-CN" altLang="en-US" sz="3200" dirty="0"/>
              <a:t>元素的位置</a:t>
            </a:r>
            <a:endParaRPr lang="zh-CN" altLang="en-US" dirty="0"/>
          </a:p>
        </p:txBody>
      </p:sp>
      <p:sp>
        <p:nvSpPr>
          <p:cNvPr id="2" name="内容占位符 2"/>
          <p:cNvSpPr>
            <a:spLocks noGrp="1"/>
          </p:cNvSpPr>
          <p:nvPr>
            <p:ph idx="1"/>
          </p:nvPr>
        </p:nvSpPr>
        <p:spPr>
          <a:xfrm>
            <a:off x="554559" y="1124744"/>
            <a:ext cx="11034191" cy="5298729"/>
          </a:xfrm>
        </p:spPr>
        <p:txBody>
          <a:bodyPr/>
          <a:lstStyle/>
          <a:p>
            <a:r>
              <a:rPr lang="en-US" altLang="zh-CN" sz="2000" dirty="0">
                <a:solidFill>
                  <a:schemeClr val="tx1">
                    <a:lumMod val="50000"/>
                    <a:lumOff val="50000"/>
                  </a:schemeClr>
                </a:solidFill>
              </a:rPr>
              <a:t>//11_11.cpp, </a:t>
            </a:r>
            <a:r>
              <a:rPr lang="zh-CN" altLang="en-US" sz="2000" dirty="0">
                <a:solidFill>
                  <a:schemeClr val="tx1">
                    <a:lumMod val="50000"/>
                    <a:lumOff val="50000"/>
                  </a:schemeClr>
                </a:solidFill>
              </a:rPr>
              <a:t>头部分省略</a:t>
            </a:r>
            <a:endParaRPr lang="en-US" altLang="zh-CN" sz="2000" dirty="0">
              <a:solidFill>
                <a:schemeClr val="tx1">
                  <a:lumMod val="50000"/>
                  <a:lumOff val="50000"/>
                </a:schemeClr>
              </a:solidFill>
            </a:endParaRPr>
          </a:p>
          <a:p>
            <a:r>
              <a:rPr lang="en-US" altLang="zh-CN" sz="2000" dirty="0"/>
              <a:t>int main() {</a:t>
            </a:r>
          </a:p>
          <a:p>
            <a:r>
              <a:rPr lang="en-US" altLang="zh-CN" sz="2000" dirty="0"/>
              <a:t>	</a:t>
            </a:r>
            <a:r>
              <a:rPr lang="en-US" altLang="zh-CN" sz="2000" dirty="0" err="1"/>
              <a:t>ifstream</a:t>
            </a:r>
            <a:r>
              <a:rPr lang="en-US" altLang="zh-CN" sz="2000" dirty="0"/>
              <a:t> file("integers", </a:t>
            </a:r>
            <a:r>
              <a:rPr lang="en-US" altLang="zh-CN" sz="2000" dirty="0" err="1"/>
              <a:t>ios_base</a:t>
            </a:r>
            <a:r>
              <a:rPr lang="en-US" altLang="zh-CN" sz="2000" dirty="0"/>
              <a:t>::in | </a:t>
            </a:r>
            <a:r>
              <a:rPr lang="en-US" altLang="zh-CN" sz="2000" dirty="0" err="1"/>
              <a:t>ios_base</a:t>
            </a:r>
            <a:r>
              <a:rPr lang="en-US" altLang="zh-CN" sz="2000" dirty="0"/>
              <a:t>::binary);</a:t>
            </a:r>
          </a:p>
          <a:p>
            <a:r>
              <a:rPr lang="en-US" altLang="zh-CN" sz="2000" dirty="0"/>
              <a:t>	if (file) {</a:t>
            </a:r>
          </a:p>
          <a:p>
            <a:r>
              <a:rPr lang="en-US" altLang="zh-CN" sz="2000" dirty="0"/>
              <a:t>		while (file)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读到文件尾</a:t>
            </a:r>
            <a:r>
              <a:rPr lang="en-US" altLang="zh-CN" sz="2000" dirty="0">
                <a:solidFill>
                  <a:schemeClr val="tx1">
                    <a:lumMod val="50000"/>
                    <a:lumOff val="50000"/>
                  </a:schemeClr>
                </a:solidFill>
              </a:rPr>
              <a:t>file</a:t>
            </a:r>
            <a:r>
              <a:rPr lang="zh-CN" altLang="en-US" sz="2000" dirty="0">
                <a:solidFill>
                  <a:schemeClr val="tx1">
                    <a:lumMod val="50000"/>
                    <a:lumOff val="50000"/>
                  </a:schemeClr>
                </a:solidFill>
              </a:rPr>
              <a:t>为</a:t>
            </a:r>
            <a:r>
              <a:rPr lang="en-US" altLang="zh-CN" sz="2000" dirty="0">
                <a:solidFill>
                  <a:schemeClr val="tx1">
                    <a:lumMod val="50000"/>
                    <a:lumOff val="50000"/>
                  </a:schemeClr>
                </a:solidFill>
              </a:rPr>
              <a:t>0</a:t>
            </a:r>
          </a:p>
          <a:p>
            <a:r>
              <a:rPr lang="en-US" altLang="zh-CN" sz="2000" dirty="0"/>
              <a:t>		</a:t>
            </a:r>
            <a:r>
              <a:rPr lang="en-US" altLang="zh-CN" sz="2000" dirty="0" smtClean="0"/>
              <a:t>	</a:t>
            </a:r>
            <a:r>
              <a:rPr lang="en-US" altLang="zh-CN" sz="2000" dirty="0" err="1" smtClean="0"/>
              <a:t>streampos</a:t>
            </a:r>
            <a:r>
              <a:rPr lang="en-US" altLang="zh-CN" sz="2000" dirty="0" smtClean="0"/>
              <a:t> </a:t>
            </a:r>
            <a:r>
              <a:rPr lang="en-US" altLang="zh-CN" sz="2000" dirty="0"/>
              <a:t>here = </a:t>
            </a:r>
            <a:r>
              <a:rPr lang="en-US" altLang="zh-CN" sz="2000" dirty="0" err="1"/>
              <a:t>file.tellg</a:t>
            </a:r>
            <a:r>
              <a:rPr lang="en-US" altLang="zh-CN" sz="2000" dirty="0"/>
              <a:t>();</a:t>
            </a:r>
          </a:p>
          <a:p>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a:t>v;</a:t>
            </a:r>
          </a:p>
          <a:p>
            <a:r>
              <a:rPr lang="en-US" altLang="zh-CN" sz="2000" dirty="0"/>
              <a:t>		</a:t>
            </a:r>
            <a:r>
              <a:rPr lang="en-US" altLang="zh-CN" sz="2000" dirty="0" smtClean="0"/>
              <a:t>	</a:t>
            </a:r>
            <a:r>
              <a:rPr lang="en-US" altLang="zh-CN" sz="2000" dirty="0" err="1" smtClean="0"/>
              <a:t>file.read</a:t>
            </a:r>
            <a:r>
              <a:rPr lang="en-US" altLang="zh-CN" sz="2000" dirty="0" smtClean="0"/>
              <a:t>(</a:t>
            </a:r>
            <a:r>
              <a:rPr lang="en-US" altLang="zh-CN" sz="2000" dirty="0" err="1" smtClean="0"/>
              <a:t>reinterpret_cast</a:t>
            </a:r>
            <a:r>
              <a:rPr lang="en-US" altLang="zh-CN" sz="2000" dirty="0" smtClean="0"/>
              <a:t>&lt;char </a:t>
            </a:r>
            <a:r>
              <a:rPr lang="en-US" altLang="zh-CN" sz="2000" dirty="0"/>
              <a:t>*&gt;(&amp;v), </a:t>
            </a:r>
            <a:r>
              <a:rPr lang="en-US" altLang="zh-CN" sz="2000" dirty="0" err="1"/>
              <a:t>sizeof</a:t>
            </a:r>
            <a:r>
              <a:rPr lang="en-US" altLang="zh-CN" sz="2000" dirty="0"/>
              <a:t>(int));</a:t>
            </a:r>
          </a:p>
          <a:p>
            <a:r>
              <a:rPr lang="en-US" altLang="zh-CN" sz="2000" dirty="0"/>
              <a:t>		</a:t>
            </a:r>
            <a:r>
              <a:rPr lang="en-US" altLang="zh-CN" sz="2000" dirty="0" smtClean="0"/>
              <a:t>	if </a:t>
            </a:r>
            <a:r>
              <a:rPr lang="en-US" altLang="zh-CN" sz="2000" dirty="0"/>
              <a:t>(file &amp;&amp; v == 0</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未读到文件尾，说明</a:t>
            </a:r>
            <a:r>
              <a:rPr lang="en-US" altLang="zh-CN" sz="2000" dirty="0" smtClean="0">
                <a:solidFill>
                  <a:schemeClr val="tx1">
                    <a:lumMod val="50000"/>
                    <a:lumOff val="50000"/>
                  </a:schemeClr>
                </a:solidFill>
              </a:rPr>
              <a:t>v</a:t>
            </a:r>
            <a:r>
              <a:rPr lang="zh-CN" altLang="en-US" sz="2000" dirty="0" smtClean="0">
                <a:solidFill>
                  <a:schemeClr val="tx1">
                    <a:lumMod val="50000"/>
                    <a:lumOff val="50000"/>
                  </a:schemeClr>
                </a:solidFill>
              </a:rPr>
              <a:t>是新读出的</a:t>
            </a:r>
            <a:endParaRPr lang="en-US" altLang="zh-CN" sz="2000" dirty="0">
              <a:solidFill>
                <a:schemeClr val="tx1">
                  <a:lumMod val="50000"/>
                  <a:lumOff val="50000"/>
                </a:schemeClr>
              </a:solidFill>
            </a:endParaRPr>
          </a:p>
          <a:p>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"Position " &lt;&lt; here &lt;&lt; " is 0" &lt;&lt; </a:t>
            </a:r>
            <a:r>
              <a:rPr lang="en-US" altLang="zh-CN" sz="2000" dirty="0" err="1"/>
              <a:t>endl</a:t>
            </a:r>
            <a:r>
              <a:rPr lang="en-US" altLang="zh-CN" sz="2000" dirty="0"/>
              <a:t>;</a:t>
            </a:r>
          </a:p>
          <a:p>
            <a:r>
              <a:rPr lang="en-US" altLang="zh-CN" sz="2000" dirty="0"/>
              <a:t>		}</a:t>
            </a:r>
          </a:p>
          <a:p>
            <a:r>
              <a:rPr lang="en-US" altLang="zh-CN" sz="2000" dirty="0"/>
              <a:t>	} else {</a:t>
            </a:r>
          </a:p>
          <a:p>
            <a:r>
              <a:rPr lang="en-US" altLang="zh-CN" sz="2000" dirty="0"/>
              <a:t>		</a:t>
            </a:r>
            <a:r>
              <a:rPr lang="en-US" altLang="zh-CN" sz="2000" dirty="0" err="1"/>
              <a:t>cout</a:t>
            </a:r>
            <a:r>
              <a:rPr lang="en-US" altLang="zh-CN" sz="2000" dirty="0"/>
              <a:t> &lt;&lt; "ERROR: Cannot open file 'integers'." &lt;&lt; </a:t>
            </a:r>
            <a:r>
              <a:rPr lang="en-US" altLang="zh-CN" sz="2000" dirty="0" err="1"/>
              <a:t>endl</a:t>
            </a:r>
            <a:r>
              <a:rPr lang="en-US" altLang="zh-CN" sz="2000" dirty="0"/>
              <a:t>;</a:t>
            </a:r>
          </a:p>
          <a:p>
            <a:r>
              <a:rPr lang="en-US" altLang="zh-CN" sz="2000" dirty="0"/>
              <a:t>	}</a:t>
            </a:r>
          </a:p>
          <a:p>
            <a:r>
              <a:rPr lang="en-US" altLang="zh-CN" sz="2000" dirty="0"/>
              <a:t>	</a:t>
            </a:r>
            <a:r>
              <a:rPr lang="en-US" altLang="zh-CN" sz="2000" dirty="0" err="1"/>
              <a:t>file.close</a:t>
            </a:r>
            <a:r>
              <a:rPr lang="en-US" altLang="zh-CN" sz="2000" dirty="0"/>
              <a:t>();</a:t>
            </a:r>
          </a:p>
          <a:p>
            <a:r>
              <a:rPr lang="en-US" altLang="zh-CN" sz="2000" dirty="0"/>
              <a:t>	return 0;</a:t>
            </a:r>
          </a:p>
          <a:p>
            <a:r>
              <a:rPr lang="en-US" altLang="zh-CN" sz="2000" dirty="0"/>
              <a:t>}</a:t>
            </a:r>
          </a:p>
        </p:txBody>
      </p:sp>
      <p:sp>
        <p:nvSpPr>
          <p:cNvPr id="3" name="灯片编号占位符 2"/>
          <p:cNvSpPr>
            <a:spLocks noGrp="1"/>
          </p:cNvSpPr>
          <p:nvPr>
            <p:ph type="sldNum" sz="quarter" idx="4"/>
          </p:nvPr>
        </p:nvSpPr>
        <p:spPr/>
        <p:txBody>
          <a:bodyPr/>
          <a:lstStyle/>
          <a:p>
            <a:fld id="{1D9F06E4-88F8-4F67-ACDE-950620247153}"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从字符串输入</a:t>
            </a:r>
          </a:p>
        </p:txBody>
      </p:sp>
      <p:sp>
        <p:nvSpPr>
          <p:cNvPr id="3" name="文本占位符 2"/>
          <p:cNvSpPr>
            <a:spLocks noGrp="1"/>
          </p:cNvSpPr>
          <p:nvPr>
            <p:ph type="body" idx="1"/>
          </p:nvPr>
        </p:nvSpPr>
        <p:spPr/>
        <p:txBody>
          <a:bodyPr/>
          <a:lstStyle/>
          <a:p>
            <a:r>
              <a:rPr lang="zh-CN" altLang="en-US"/>
              <a:t>将字符串作为文本输入流的源，可以将字符串转换为其他数据类型</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44</a:t>
            </a:fld>
            <a:endParaRPr lang="en-US" altLang="zh-CN"/>
          </a:p>
        </p:txBody>
      </p:sp>
    </p:spTree>
    <p:extLst>
      <p:ext uri="{BB962C8B-B14F-4D97-AF65-F5344CB8AC3E}">
        <p14:creationId xmlns:p14="http://schemas.microsoft.com/office/powerpoint/2010/main" val="22508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字符串输入流（</a:t>
            </a:r>
            <a:r>
              <a:rPr lang="en-US" altLang="zh-CN"/>
              <a:t> istringstream</a:t>
            </a:r>
            <a:r>
              <a:rPr lang="zh-CN" altLang="en-US"/>
              <a:t>）</a:t>
            </a:r>
          </a:p>
        </p:txBody>
      </p:sp>
      <p:sp>
        <p:nvSpPr>
          <p:cNvPr id="54275" name="内容占位符 2"/>
          <p:cNvSpPr>
            <a:spLocks noGrp="1"/>
          </p:cNvSpPr>
          <p:nvPr>
            <p:ph idx="1"/>
          </p:nvPr>
        </p:nvSpPr>
        <p:spPr/>
        <p:txBody>
          <a:bodyPr/>
          <a:lstStyle/>
          <a:p>
            <a:r>
              <a:rPr lang="zh-CN" altLang="en-US"/>
              <a:t>用于从字符串读取数据</a:t>
            </a:r>
            <a:endParaRPr lang="en-US" altLang="zh-CN"/>
          </a:p>
          <a:p>
            <a:r>
              <a:rPr lang="zh-CN" altLang="en-US"/>
              <a:t>在构造函数中设置要读取的字符串</a:t>
            </a:r>
            <a:endParaRPr lang="en-US" altLang="zh-CN"/>
          </a:p>
          <a:p>
            <a:r>
              <a:rPr lang="zh-CN" altLang="en-US"/>
              <a:t>功能</a:t>
            </a:r>
            <a:endParaRPr lang="en-US" altLang="zh-CN"/>
          </a:p>
          <a:p>
            <a:pPr lvl="1"/>
            <a:r>
              <a:rPr lang="zh-CN" altLang="en-US"/>
              <a:t>支持</a:t>
            </a:r>
            <a:r>
              <a:rPr lang="en-US" altLang="zh-CN"/>
              <a:t>ifstream</a:t>
            </a:r>
            <a:r>
              <a:rPr lang="zh-CN" altLang="en-US"/>
              <a:t>类的除</a:t>
            </a:r>
            <a:r>
              <a:rPr lang="en-US" altLang="zh-CN"/>
              <a:t>open</a:t>
            </a:r>
            <a:r>
              <a:rPr lang="zh-CN" altLang="en-US"/>
              <a:t>、</a:t>
            </a:r>
            <a:r>
              <a:rPr lang="en-US" altLang="zh-CN"/>
              <a:t>close</a:t>
            </a:r>
            <a:r>
              <a:rPr lang="zh-CN" altLang="en-US"/>
              <a:t>外的所有操作</a:t>
            </a:r>
            <a:endParaRPr lang="en-US" altLang="zh-CN"/>
          </a:p>
          <a:p>
            <a:r>
              <a:rPr lang="zh-CN" altLang="en-US"/>
              <a:t>典型应用</a:t>
            </a:r>
            <a:endParaRPr lang="en-US" altLang="zh-CN"/>
          </a:p>
          <a:p>
            <a:pPr lvl="1"/>
            <a:r>
              <a:rPr lang="zh-CN" altLang="en-US"/>
              <a:t>将字符串转换为数值</a:t>
            </a:r>
          </a:p>
        </p:txBody>
      </p:sp>
      <p:sp>
        <p:nvSpPr>
          <p:cNvPr id="2" name="灯片编号占位符 1">
            <a:extLst>
              <a:ext uri="{FF2B5EF4-FFF2-40B4-BE49-F238E27FC236}">
                <a16:creationId xmlns="" xmlns:a16="http://schemas.microsoft.com/office/drawing/2014/main" id="{1A224C3E-56A5-46A9-A764-24993D224FE9}"/>
              </a:ext>
            </a:extLst>
          </p:cNvPr>
          <p:cNvSpPr>
            <a:spLocks noGrp="1"/>
          </p:cNvSpPr>
          <p:nvPr>
            <p:ph type="sldNum" sz="quarter" idx="4"/>
          </p:nvPr>
        </p:nvSpPr>
        <p:spPr/>
        <p:txBody>
          <a:bodyPr/>
          <a:lstStyle/>
          <a:p>
            <a:fld id="{1D9F06E4-88F8-4F67-ACDE-950620247153}"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标题 1"/>
          <p:cNvSpPr>
            <a:spLocks noGrp="1"/>
          </p:cNvSpPr>
          <p:nvPr>
            <p:ph type="title"/>
          </p:nvPr>
        </p:nvSpPr>
        <p:spPr/>
        <p:txBody>
          <a:bodyPr/>
          <a:lstStyle/>
          <a:p>
            <a:pPr eaLnBrk="1" hangingPunct="1"/>
            <a:r>
              <a:rPr lang="zh-CN" altLang="en-US" sz="3600" dirty="0">
                <a:solidFill>
                  <a:schemeClr val="bg1"/>
                </a:solidFill>
              </a:rPr>
              <a:t>例</a:t>
            </a:r>
            <a:r>
              <a:rPr lang="en-US" altLang="zh-CN" sz="3600" dirty="0">
                <a:solidFill>
                  <a:schemeClr val="bg1"/>
                </a:solidFill>
              </a:rPr>
              <a:t>11-12 </a:t>
            </a:r>
            <a:r>
              <a:rPr lang="zh-CN" altLang="en-US" sz="3200" dirty="0">
                <a:solidFill>
                  <a:schemeClr val="bg1"/>
                </a:solidFill>
              </a:rPr>
              <a:t>用</a:t>
            </a:r>
            <a:r>
              <a:rPr lang="en-US" altLang="zh-CN" sz="3200" dirty="0" err="1">
                <a:solidFill>
                  <a:schemeClr val="bg1"/>
                </a:solidFill>
              </a:rPr>
              <a:t>istringstream</a:t>
            </a:r>
            <a:r>
              <a:rPr lang="zh-CN" altLang="en-US" sz="3200" dirty="0">
                <a:solidFill>
                  <a:schemeClr val="bg1"/>
                </a:solidFill>
              </a:rPr>
              <a:t>将字符串转换为数值</a:t>
            </a:r>
            <a:endParaRPr lang="zh-CN" altLang="en-US" sz="3600" dirty="0">
              <a:solidFill>
                <a:schemeClr val="bg1"/>
              </a:solidFill>
            </a:endParaRPr>
          </a:p>
        </p:txBody>
      </p:sp>
      <p:sp>
        <p:nvSpPr>
          <p:cNvPr id="3" name="内容占位符 2"/>
          <p:cNvSpPr>
            <a:spLocks noGrp="1"/>
          </p:cNvSpPr>
          <p:nvPr>
            <p:ph idx="1"/>
          </p:nvPr>
        </p:nvSpPr>
        <p:spPr>
          <a:xfrm>
            <a:off x="2066728" y="1268760"/>
            <a:ext cx="7920880" cy="5298729"/>
          </a:xfrm>
        </p:spPr>
        <p:txBody>
          <a:bodyPr>
            <a:noAutofit/>
          </a:bodyPr>
          <a:lstStyle/>
          <a:p>
            <a:pPr marL="857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//11_12.cpp, </a:t>
            </a:r>
            <a:r>
              <a:rPr lang="zh-CN" altLang="en-US" sz="2000" dirty="0">
                <a:solidFill>
                  <a:schemeClr val="tx1">
                    <a:lumMod val="50000"/>
                    <a:lumOff val="50000"/>
                  </a:schemeClr>
                </a:solidFill>
              </a:rPr>
              <a:t>头部分省略</a:t>
            </a:r>
            <a:endParaRPr lang="en-US" altLang="zh-CN" sz="2000" dirty="0">
              <a:solidFill>
                <a:schemeClr val="tx1">
                  <a:lumMod val="50000"/>
                  <a:lumOff val="50000"/>
                </a:schemeClr>
              </a:solidFill>
            </a:endParaRPr>
          </a:p>
          <a:p>
            <a:pPr marL="85725" eaLnBrk="1" fontAlgn="auto" hangingPunct="1">
              <a:spcAft>
                <a:spcPts val="0"/>
              </a:spcAft>
              <a:buClr>
                <a:schemeClr val="accent3"/>
              </a:buClr>
              <a:buFont typeface="Georgia"/>
              <a:buNone/>
              <a:defRPr/>
            </a:pPr>
            <a:r>
              <a:rPr lang="en-US" altLang="zh-CN" sz="2000" dirty="0"/>
              <a:t>template &lt;class T&gt;</a:t>
            </a:r>
          </a:p>
          <a:p>
            <a:pPr marL="85725" eaLnBrk="1" fontAlgn="auto" hangingPunct="1">
              <a:spcAft>
                <a:spcPts val="0"/>
              </a:spcAft>
              <a:buClr>
                <a:schemeClr val="accent3"/>
              </a:buClr>
              <a:buFont typeface="Georgia"/>
              <a:buNone/>
              <a:defRPr/>
            </a:pPr>
            <a:r>
              <a:rPr lang="en-US" altLang="zh-CN" sz="2000" dirty="0"/>
              <a:t>inline T </a:t>
            </a:r>
            <a:r>
              <a:rPr lang="en-US" altLang="zh-CN" sz="2000" dirty="0" err="1"/>
              <a:t>fromString</a:t>
            </a:r>
            <a:r>
              <a:rPr lang="en-US" altLang="zh-CN" sz="2000" dirty="0"/>
              <a:t>(const string &amp;</a:t>
            </a:r>
            <a:r>
              <a:rPr lang="en-US" altLang="zh-CN" sz="2000" dirty="0" err="1"/>
              <a:t>str</a:t>
            </a:r>
            <a:r>
              <a:rPr lang="en-US" altLang="zh-CN" sz="2000" dirty="0"/>
              <a:t>) {</a:t>
            </a:r>
          </a:p>
          <a:p>
            <a:pPr marL="85725" eaLnBrk="1" fontAlgn="auto" hangingPunct="1">
              <a:spcAft>
                <a:spcPts val="0"/>
              </a:spcAft>
              <a:buClr>
                <a:schemeClr val="accent3"/>
              </a:buClr>
              <a:buFont typeface="Georgia"/>
              <a:buNone/>
              <a:defRPr/>
            </a:pPr>
            <a:r>
              <a:rPr lang="en-US" altLang="zh-CN" sz="2000" dirty="0"/>
              <a:t>	</a:t>
            </a:r>
            <a:r>
              <a:rPr lang="en-US" altLang="zh-CN" sz="2000" dirty="0" err="1"/>
              <a:t>istringstream</a:t>
            </a:r>
            <a:r>
              <a:rPr lang="en-US" altLang="zh-CN" sz="2000" dirty="0"/>
              <a:t> is(</a:t>
            </a:r>
            <a:r>
              <a:rPr lang="en-US" altLang="zh-CN" sz="2000" dirty="0" err="1"/>
              <a:t>str</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创建字符串输入流</a:t>
            </a:r>
          </a:p>
          <a:p>
            <a:pPr marL="85725" eaLnBrk="1" fontAlgn="auto" hangingPunct="1">
              <a:spcAft>
                <a:spcPts val="0"/>
              </a:spcAft>
              <a:buClr>
                <a:schemeClr val="accent3"/>
              </a:buClr>
              <a:buFont typeface="Georgia"/>
              <a:buNone/>
              <a:defRPr/>
            </a:pPr>
            <a:r>
              <a:rPr lang="zh-CN" altLang="en-US" sz="2000" dirty="0"/>
              <a:t>	</a:t>
            </a:r>
            <a:r>
              <a:rPr lang="en-US" altLang="zh-CN" sz="2000" dirty="0"/>
              <a:t>T v;</a:t>
            </a:r>
          </a:p>
          <a:p>
            <a:pPr marL="85725" eaLnBrk="1" fontAlgn="auto" hangingPunct="1">
              <a:spcAft>
                <a:spcPts val="0"/>
              </a:spcAft>
              <a:buClr>
                <a:schemeClr val="accent3"/>
              </a:buClr>
              <a:buFont typeface="Georgia"/>
              <a:buNone/>
              <a:defRPr/>
            </a:pPr>
            <a:r>
              <a:rPr lang="en-US" altLang="zh-CN" sz="2000" dirty="0"/>
              <a:t>	is &gt;&gt; v;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从字符串输入流中读取变量</a:t>
            </a:r>
            <a:r>
              <a:rPr lang="en-US" altLang="zh-CN" sz="2000" dirty="0">
                <a:solidFill>
                  <a:schemeClr val="tx1">
                    <a:lumMod val="50000"/>
                    <a:lumOff val="50000"/>
                  </a:schemeClr>
                </a:solidFill>
              </a:rPr>
              <a:t>v</a:t>
            </a:r>
          </a:p>
          <a:p>
            <a:pPr marL="85725" eaLnBrk="1" fontAlgn="auto" hangingPunct="1">
              <a:spcAft>
                <a:spcPts val="0"/>
              </a:spcAft>
              <a:buClr>
                <a:schemeClr val="accent3"/>
              </a:buClr>
              <a:buFont typeface="Georgia"/>
              <a:buNone/>
              <a:defRPr/>
            </a:pPr>
            <a:r>
              <a:rPr lang="en-US" altLang="zh-CN" sz="2000" dirty="0"/>
              <a:t>	return v;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返回变量</a:t>
            </a:r>
            <a:r>
              <a:rPr lang="en-US" altLang="zh-CN" sz="2000" dirty="0">
                <a:solidFill>
                  <a:schemeClr val="tx1">
                    <a:lumMod val="50000"/>
                    <a:lumOff val="50000"/>
                  </a:schemeClr>
                </a:solidFill>
              </a:rPr>
              <a:t>v</a:t>
            </a:r>
          </a:p>
          <a:p>
            <a:pPr marL="85725" eaLnBrk="1" fontAlgn="auto" hangingPunct="1">
              <a:spcAft>
                <a:spcPts val="0"/>
              </a:spcAft>
              <a:buClr>
                <a:schemeClr val="accent3"/>
              </a:buClr>
              <a:buFont typeface="Georgia"/>
              <a:buNone/>
              <a:defRPr/>
            </a:pPr>
            <a:r>
              <a:rPr lang="en-US" altLang="zh-CN" sz="2000" dirty="0"/>
              <a:t>}</a:t>
            </a:r>
          </a:p>
          <a:p>
            <a:pPr marL="85725" eaLnBrk="1" fontAlgn="auto" hangingPunct="1">
              <a:spcAft>
                <a:spcPts val="0"/>
              </a:spcAft>
              <a:buClr>
                <a:schemeClr val="accent3"/>
              </a:buClr>
              <a:buFont typeface="Georgia"/>
              <a:buNone/>
              <a:defRPr/>
            </a:pPr>
            <a:endParaRPr lang="en-US" altLang="zh-CN" sz="2000" dirty="0"/>
          </a:p>
          <a:p>
            <a:pPr marL="85725" eaLnBrk="1" fontAlgn="auto" hangingPunct="1">
              <a:spcAft>
                <a:spcPts val="0"/>
              </a:spcAft>
              <a:buClr>
                <a:schemeClr val="accent3"/>
              </a:buClr>
              <a:buFont typeface="Georgia"/>
              <a:buNone/>
              <a:defRPr/>
            </a:pPr>
            <a:r>
              <a:rPr lang="en-US" altLang="zh-CN" sz="2000" dirty="0"/>
              <a:t>int main() {</a:t>
            </a:r>
          </a:p>
          <a:p>
            <a:pPr marL="85725" eaLnBrk="1" fontAlgn="auto" hangingPunct="1">
              <a:spcAft>
                <a:spcPts val="0"/>
              </a:spcAft>
              <a:buClr>
                <a:schemeClr val="accent3"/>
              </a:buClr>
              <a:buFont typeface="Georgia"/>
              <a:buNone/>
              <a:defRPr/>
            </a:pPr>
            <a:r>
              <a:rPr lang="en-US" altLang="zh-CN" sz="2000" dirty="0"/>
              <a:t>	</a:t>
            </a:r>
            <a:r>
              <a:rPr lang="en-US" altLang="zh-CN" sz="2000" dirty="0" err="1"/>
              <a:t>int</a:t>
            </a:r>
            <a:r>
              <a:rPr lang="en-US" altLang="zh-CN" sz="2000" dirty="0"/>
              <a:t> v1 = </a:t>
            </a:r>
            <a:r>
              <a:rPr lang="en-US" altLang="zh-CN" sz="2000" dirty="0" err="1"/>
              <a:t>fromString</a:t>
            </a:r>
            <a:r>
              <a:rPr lang="en-US" altLang="zh-CN" sz="2000" dirty="0"/>
              <a:t>&lt;</a:t>
            </a:r>
            <a:r>
              <a:rPr lang="en-US" altLang="zh-CN" sz="2000" dirty="0" err="1"/>
              <a:t>int</a:t>
            </a:r>
            <a:r>
              <a:rPr lang="en-US" altLang="zh-CN" sz="2000" dirty="0"/>
              <a:t>&gt;("5");</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v1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double v2 = </a:t>
            </a:r>
            <a:r>
              <a:rPr lang="en-US" altLang="zh-CN" sz="2000" dirty="0" err="1"/>
              <a:t>fromString</a:t>
            </a:r>
            <a:r>
              <a:rPr lang="en-US" altLang="zh-CN" sz="2000" dirty="0"/>
              <a:t>&lt;double&gt;("1.2");</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v2 &lt;&lt; </a:t>
            </a:r>
            <a:r>
              <a:rPr lang="en-US" altLang="zh-CN" sz="2000" dirty="0" err="1"/>
              <a:t>endl</a:t>
            </a:r>
            <a:r>
              <a:rPr lang="en-US" altLang="zh-CN" sz="2000" dirty="0"/>
              <a:t>;</a:t>
            </a: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smtClean="0"/>
              <a:t>}</a:t>
            </a:r>
            <a:endParaRPr lang="en-US" altLang="zh-CN" sz="2000" dirty="0"/>
          </a:p>
        </p:txBody>
      </p:sp>
      <p:sp>
        <p:nvSpPr>
          <p:cNvPr id="2" name="文本框 1"/>
          <p:cNvSpPr txBox="1"/>
          <p:nvPr/>
        </p:nvSpPr>
        <p:spPr>
          <a:xfrm>
            <a:off x="9267527" y="5229200"/>
            <a:ext cx="1584176" cy="1015663"/>
          </a:xfrm>
          <a:prstGeom prst="rect">
            <a:avLst/>
          </a:prstGeom>
          <a:solidFill>
            <a:srgbClr val="FFFF00"/>
          </a:solidFill>
        </p:spPr>
        <p:txBody>
          <a:bodyPr wrap="square" rtlCol="0">
            <a:spAutoFit/>
          </a:bodyPr>
          <a:lstStyle/>
          <a:p>
            <a:r>
              <a:rPr lang="zh-CN" altLang="en-US" sz="2000">
                <a:latin typeface="微软雅黑" panose="020B0503020204020204" pitchFamily="34" charset="-122"/>
                <a:ea typeface="微软雅黑" panose="020B0503020204020204" pitchFamily="34" charset="-122"/>
              </a:rPr>
              <a:t>输出结果：</a:t>
            </a:r>
          </a:p>
          <a:p>
            <a:r>
              <a:rPr lang="en-US" altLang="zh-CN" sz="2000">
                <a:latin typeface="微软雅黑" panose="020B0503020204020204" pitchFamily="34" charset="-122"/>
                <a:ea typeface="微软雅黑" panose="020B0503020204020204" pitchFamily="34" charset="-122"/>
              </a:rPr>
              <a:t>5</a:t>
            </a:r>
          </a:p>
          <a:p>
            <a:r>
              <a:rPr lang="en-US" altLang="zh-CN" sz="2000">
                <a:latin typeface="微软雅黑" panose="020B0503020204020204" pitchFamily="34" charset="-122"/>
                <a:ea typeface="微软雅黑" panose="020B0503020204020204" pitchFamily="34" charset="-122"/>
              </a:rPr>
              <a:t>1.2</a:t>
            </a:r>
          </a:p>
        </p:txBody>
      </p:sp>
      <p:sp>
        <p:nvSpPr>
          <p:cNvPr id="4" name="灯片编号占位符 3"/>
          <p:cNvSpPr>
            <a:spLocks noGrp="1"/>
          </p:cNvSpPr>
          <p:nvPr>
            <p:ph type="sldNum" sz="quarter" idx="4"/>
          </p:nvPr>
        </p:nvSpPr>
        <p:spPr/>
        <p:txBody>
          <a:bodyPr/>
          <a:lstStyle/>
          <a:p>
            <a:fld id="{1D9F06E4-88F8-4F67-ACDE-950620247153}"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a:t>
            </a:r>
            <a:r>
              <a:rPr lang="en-US" altLang="zh-CN"/>
              <a:t>/</a:t>
            </a:r>
            <a:r>
              <a:rPr lang="zh-CN" altLang="en-US"/>
              <a:t>输出流</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47</a:t>
            </a:fld>
            <a:endParaRPr lang="en-US" altLang="zh-CN"/>
          </a:p>
        </p:txBody>
      </p:sp>
    </p:spTree>
    <p:extLst>
      <p:ext uri="{BB962C8B-B14F-4D97-AF65-F5344CB8AC3E}">
        <p14:creationId xmlns:p14="http://schemas.microsoft.com/office/powerpoint/2010/main" val="3199349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两个重要的输入</a:t>
            </a:r>
            <a:r>
              <a:rPr lang="en-US" altLang="zh-CN"/>
              <a:t>/</a:t>
            </a:r>
            <a:r>
              <a:rPr lang="zh-CN" altLang="en-US"/>
              <a:t>输出流</a:t>
            </a:r>
          </a:p>
        </p:txBody>
      </p:sp>
      <p:sp>
        <p:nvSpPr>
          <p:cNvPr id="56323" name="内容占位符 2"/>
          <p:cNvSpPr>
            <a:spLocks noGrp="1"/>
          </p:cNvSpPr>
          <p:nvPr>
            <p:ph idx="1"/>
          </p:nvPr>
        </p:nvSpPr>
        <p:spPr/>
        <p:txBody>
          <a:bodyPr/>
          <a:lstStyle/>
          <a:p>
            <a:r>
              <a:rPr lang="zh-CN" altLang="en-US"/>
              <a:t>一个</a:t>
            </a:r>
            <a:r>
              <a:rPr lang="en-US" altLang="zh-CN"/>
              <a:t>iostream</a:t>
            </a:r>
            <a:r>
              <a:rPr lang="zh-CN" altLang="en-US"/>
              <a:t>对象可以是数据的源或目的。</a:t>
            </a:r>
            <a:endParaRPr lang="en-US" altLang="zh-CN"/>
          </a:p>
          <a:p>
            <a:r>
              <a:rPr lang="zh-CN" altLang="en-US"/>
              <a:t>两个重要的</a:t>
            </a:r>
            <a:r>
              <a:rPr lang="en-US" altLang="zh-CN"/>
              <a:t>I/O</a:t>
            </a:r>
            <a:r>
              <a:rPr lang="zh-CN" altLang="en-US"/>
              <a:t>流类都是从</a:t>
            </a:r>
            <a:r>
              <a:rPr lang="en-US" altLang="zh-CN"/>
              <a:t>iostream</a:t>
            </a:r>
            <a:r>
              <a:rPr lang="zh-CN" altLang="en-US"/>
              <a:t>派生的，它们是</a:t>
            </a:r>
            <a:r>
              <a:rPr lang="en-US" altLang="zh-CN"/>
              <a:t>fstream</a:t>
            </a:r>
            <a:r>
              <a:rPr lang="zh-CN" altLang="en-US"/>
              <a:t>和</a:t>
            </a:r>
            <a:r>
              <a:rPr lang="en-US" altLang="zh-CN"/>
              <a:t>stringstream</a:t>
            </a:r>
            <a:r>
              <a:rPr lang="zh-CN" altLang="en-US"/>
              <a:t>。这些类继承了前面描述的</a:t>
            </a:r>
            <a:r>
              <a:rPr lang="en-US" altLang="zh-CN"/>
              <a:t>istream</a:t>
            </a:r>
            <a:r>
              <a:rPr lang="zh-CN" altLang="en-US"/>
              <a:t>和</a:t>
            </a:r>
            <a:r>
              <a:rPr lang="en-US" altLang="zh-CN"/>
              <a:t>ostream</a:t>
            </a:r>
            <a:r>
              <a:rPr lang="zh-CN" altLang="en-US"/>
              <a:t>类的功能。</a:t>
            </a:r>
          </a:p>
        </p:txBody>
      </p:sp>
      <p:sp>
        <p:nvSpPr>
          <p:cNvPr id="2" name="灯片编号占位符 1">
            <a:extLst>
              <a:ext uri="{FF2B5EF4-FFF2-40B4-BE49-F238E27FC236}">
                <a16:creationId xmlns="" xmlns:a16="http://schemas.microsoft.com/office/drawing/2014/main" id="{D7CAD603-9A69-44D5-BEE6-60B38CEDE243}"/>
              </a:ext>
            </a:extLst>
          </p:cNvPr>
          <p:cNvSpPr>
            <a:spLocks noGrp="1"/>
          </p:cNvSpPr>
          <p:nvPr>
            <p:ph type="sldNum" sz="quarter" idx="4"/>
          </p:nvPr>
        </p:nvSpPr>
        <p:spPr/>
        <p:txBody>
          <a:bodyPr/>
          <a:lstStyle/>
          <a:p>
            <a:fld id="{1D9F06E4-88F8-4F67-ACDE-950620247153}"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fstream</a:t>
            </a:r>
            <a:r>
              <a:rPr lang="zh-CN" altLang="zh-CN"/>
              <a:t>类</a:t>
            </a:r>
            <a:endParaRPr lang="zh-CN" altLang="en-US"/>
          </a:p>
        </p:txBody>
      </p:sp>
      <p:sp>
        <p:nvSpPr>
          <p:cNvPr id="3" name="内容占位符 2"/>
          <p:cNvSpPr>
            <a:spLocks noGrp="1"/>
          </p:cNvSpPr>
          <p:nvPr>
            <p:ph idx="1"/>
          </p:nvPr>
        </p:nvSpPr>
        <p:spPr/>
        <p:txBody>
          <a:bodyPr/>
          <a:lstStyle/>
          <a:p>
            <a:r>
              <a:rPr lang="en-US" altLang="zh-CN" dirty="0" err="1"/>
              <a:t>fstream</a:t>
            </a:r>
            <a:r>
              <a:rPr lang="zh-CN" altLang="zh-CN" dirty="0"/>
              <a:t>类支持磁盘文件输入和输出。</a:t>
            </a:r>
            <a:endParaRPr lang="en-US" altLang="zh-CN" dirty="0"/>
          </a:p>
          <a:p>
            <a:r>
              <a:rPr lang="zh-CN" altLang="zh-CN" dirty="0"/>
              <a:t>如果需要在同一个程序中从一个特定磁盘文件读并写到该磁盘文件，可以构造一个</a:t>
            </a:r>
            <a:r>
              <a:rPr lang="en-US" altLang="zh-CN" dirty="0" err="1"/>
              <a:t>fstream</a:t>
            </a:r>
            <a:r>
              <a:rPr lang="zh-CN" altLang="zh-CN" dirty="0"/>
              <a:t>对象。</a:t>
            </a:r>
            <a:endParaRPr lang="en-US" altLang="zh-CN" dirty="0"/>
          </a:p>
          <a:p>
            <a:r>
              <a:rPr lang="zh-CN" altLang="zh-CN" dirty="0"/>
              <a:t>一个</a:t>
            </a:r>
            <a:r>
              <a:rPr lang="en-US" altLang="zh-CN" dirty="0" err="1"/>
              <a:t>fstream</a:t>
            </a:r>
            <a:r>
              <a:rPr lang="zh-CN" altLang="zh-CN" dirty="0"/>
              <a:t>对象是有两个逻辑子流的单个流，两个子流一个用于输入，另一个用于输出。</a:t>
            </a:r>
          </a:p>
        </p:txBody>
      </p:sp>
      <p:sp>
        <p:nvSpPr>
          <p:cNvPr id="4" name="灯片编号占位符 3"/>
          <p:cNvSpPr>
            <a:spLocks noGrp="1"/>
          </p:cNvSpPr>
          <p:nvPr>
            <p:ph type="sldNum" sz="quarter" idx="4"/>
          </p:nvPr>
        </p:nvSpPr>
        <p:spPr>
          <a:xfrm>
            <a:off x="11059839" y="109960"/>
            <a:ext cx="1016000" cy="366712"/>
          </a:xfrm>
        </p:spPr>
        <p:txBody>
          <a:bodyPr/>
          <a:lstStyle/>
          <a:p>
            <a:pPr>
              <a:defRPr/>
            </a:pPr>
            <a:fld id="{01D23E52-C88D-4224-9906-ACCBCB140067}" type="slidenum">
              <a:rPr lang="en-US" altLang="zh-CN" smtClean="0"/>
              <a:pPr>
                <a:defRPr/>
              </a:pPr>
              <a:t>49</a:t>
            </a:fld>
            <a:endParaRPr lang="en-US" altLang="zh-CN"/>
          </a:p>
        </p:txBody>
      </p:sp>
    </p:spTree>
    <p:extLst>
      <p:ext uri="{BB962C8B-B14F-4D97-AF65-F5344CB8AC3E}">
        <p14:creationId xmlns:p14="http://schemas.microsoft.com/office/powerpoint/2010/main" val="399021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09600" y="1214438"/>
            <a:ext cx="10979150" cy="1066800"/>
          </a:xfrm>
        </p:spPr>
        <p:txBody>
          <a:bodyPr/>
          <a:lstStyle/>
          <a:p>
            <a:pPr eaLnBrk="1" hangingPunct="1"/>
            <a:r>
              <a:rPr lang="zh-CN" altLang="en-US"/>
              <a:t>提取与插入</a:t>
            </a:r>
          </a:p>
        </p:txBody>
      </p:sp>
      <p:sp>
        <p:nvSpPr>
          <p:cNvPr id="3" name="内容占位符 2"/>
          <p:cNvSpPr>
            <a:spLocks noGrp="1"/>
          </p:cNvSpPr>
          <p:nvPr>
            <p:ph idx="1"/>
          </p:nvPr>
        </p:nvSpPr>
        <p:spPr>
          <a:xfrm>
            <a:off x="752475" y="2286000"/>
            <a:ext cx="10675938" cy="4148138"/>
          </a:xfrm>
        </p:spPr>
        <p:txBody>
          <a:bodyPr>
            <a:normAutofit/>
          </a:bodyPr>
          <a:lstStyle/>
          <a:p>
            <a:pPr marL="400050" indent="-256032" eaLnBrk="1" fontAlgn="auto" hangingPunct="1">
              <a:lnSpc>
                <a:spcPct val="110000"/>
              </a:lnSpc>
              <a:spcAft>
                <a:spcPts val="600"/>
              </a:spcAft>
              <a:buClr>
                <a:schemeClr val="accent3"/>
              </a:buClr>
              <a:buFont typeface="Georgia"/>
              <a:buChar char="•"/>
              <a:defRPr/>
            </a:pPr>
            <a:r>
              <a:rPr lang="zh-CN" altLang="en-US"/>
              <a:t>读</a:t>
            </a:r>
            <a:r>
              <a:rPr lang="zh-CN" altLang="en-US" dirty="0"/>
              <a:t>操作在流数据抽象中被称为（从流中</a:t>
            </a:r>
            <a:r>
              <a:rPr lang="zh-CN" altLang="en-US"/>
              <a:t>）</a:t>
            </a:r>
            <a:r>
              <a:rPr lang="zh-CN" altLang="en-US">
                <a:solidFill>
                  <a:srgbClr val="C00000"/>
                </a:solidFill>
              </a:rPr>
              <a:t>提取</a:t>
            </a:r>
            <a:endParaRPr lang="en-US" altLang="zh-CN"/>
          </a:p>
          <a:p>
            <a:pPr marL="400050" indent="-256032" eaLnBrk="1" fontAlgn="auto" hangingPunct="1">
              <a:lnSpc>
                <a:spcPct val="110000"/>
              </a:lnSpc>
              <a:spcAft>
                <a:spcPts val="600"/>
              </a:spcAft>
              <a:buClr>
                <a:schemeClr val="accent3"/>
              </a:buClr>
              <a:buFont typeface="Georgia"/>
              <a:buChar char="•"/>
              <a:defRPr/>
            </a:pPr>
            <a:r>
              <a:rPr lang="zh-CN" altLang="en-US"/>
              <a:t>写</a:t>
            </a:r>
            <a:r>
              <a:rPr lang="zh-CN" altLang="en-US" dirty="0"/>
              <a:t>操作被称为（向流中）</a:t>
            </a:r>
            <a:r>
              <a:rPr lang="zh-CN" altLang="en-US">
                <a:solidFill>
                  <a:srgbClr val="C00000"/>
                </a:solidFill>
              </a:rPr>
              <a:t>插入</a:t>
            </a:r>
            <a:r>
              <a:rPr lang="zh-CN" altLang="en-US"/>
              <a:t>。</a:t>
            </a:r>
            <a:endParaRPr lang="zh-CN" altLang="en-US" dirty="0"/>
          </a:p>
        </p:txBody>
      </p:sp>
      <p:sp>
        <p:nvSpPr>
          <p:cNvPr id="2" name="灯片编号占位符 1">
            <a:extLst>
              <a:ext uri="{FF2B5EF4-FFF2-40B4-BE49-F238E27FC236}">
                <a16:creationId xmlns="" xmlns:a16="http://schemas.microsoft.com/office/drawing/2014/main" id="{A818EBB3-539B-45D2-8FD3-ED5E8034B0F4}"/>
              </a:ext>
            </a:extLst>
          </p:cNvPr>
          <p:cNvSpPr>
            <a:spLocks noGrp="1"/>
          </p:cNvSpPr>
          <p:nvPr>
            <p:ph type="sldNum" sz="quarter" idx="4"/>
          </p:nvPr>
        </p:nvSpPr>
        <p:spPr/>
        <p:txBody>
          <a:bodyPr/>
          <a:lstStyle/>
          <a:p>
            <a:fld id="{1D9F06E4-88F8-4F67-ACDE-950620247153}" type="slidenum">
              <a:rPr lang="zh-CN" altLang="en-US" smtClean="0"/>
              <a:pPr/>
              <a:t>5</a:t>
            </a:fld>
            <a:endParaRPr lang="zh-CN" altLang="en-US"/>
          </a:p>
        </p:txBody>
      </p:sp>
    </p:spTree>
    <p:extLst>
      <p:ext uri="{BB962C8B-B14F-4D97-AF65-F5344CB8AC3E}">
        <p14:creationId xmlns:p14="http://schemas.microsoft.com/office/powerpoint/2010/main" val="2068021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stringstream</a:t>
            </a:r>
            <a:r>
              <a:rPr lang="zh-CN" altLang="zh-CN"/>
              <a:t>类</a:t>
            </a:r>
            <a:endParaRPr lang="zh-CN" altLang="en-US"/>
          </a:p>
        </p:txBody>
      </p:sp>
      <p:sp>
        <p:nvSpPr>
          <p:cNvPr id="3" name="内容占位符 2"/>
          <p:cNvSpPr>
            <a:spLocks noGrp="1"/>
          </p:cNvSpPr>
          <p:nvPr>
            <p:ph idx="1"/>
          </p:nvPr>
        </p:nvSpPr>
        <p:spPr/>
        <p:txBody>
          <a:bodyPr/>
          <a:lstStyle/>
          <a:p>
            <a:r>
              <a:rPr lang="en-US" altLang="zh-CN"/>
              <a:t>stringstream</a:t>
            </a:r>
            <a:r>
              <a:rPr lang="zh-CN" altLang="zh-CN"/>
              <a:t>类支持面向字符串的输入和输出</a:t>
            </a:r>
            <a:endParaRPr lang="en-US" altLang="zh-CN"/>
          </a:p>
          <a:p>
            <a:r>
              <a:rPr lang="zh-CN" altLang="zh-CN"/>
              <a:t>可以用于对同一个字符串的内容交替读写，同样是由两个逻辑子流构成。</a:t>
            </a:r>
            <a:endParaRPr lang="zh-CN" altLang="en-US"/>
          </a:p>
        </p:txBody>
      </p:sp>
      <p:sp>
        <p:nvSpPr>
          <p:cNvPr id="4" name="灯片编号占位符 3"/>
          <p:cNvSpPr>
            <a:spLocks noGrp="1"/>
          </p:cNvSpPr>
          <p:nvPr>
            <p:ph type="sldNum" sz="quarter" idx="4"/>
          </p:nvPr>
        </p:nvSpPr>
        <p:spPr>
          <a:xfrm>
            <a:off x="11059839" y="109960"/>
            <a:ext cx="1016000" cy="366712"/>
          </a:xfrm>
        </p:spPr>
        <p:txBody>
          <a:bodyPr/>
          <a:lstStyle/>
          <a:p>
            <a:pPr>
              <a:defRPr/>
            </a:pPr>
            <a:fld id="{01D23E52-C88D-4224-9906-ACCBCB140067}" type="slidenum">
              <a:rPr lang="en-US" altLang="zh-CN" smtClean="0"/>
              <a:pPr>
                <a:defRPr/>
              </a:pPr>
              <a:t>50</a:t>
            </a:fld>
            <a:endParaRPr lang="en-US" altLang="zh-CN"/>
          </a:p>
        </p:txBody>
      </p:sp>
    </p:spTree>
    <p:extLst>
      <p:ext uri="{BB962C8B-B14F-4D97-AF65-F5344CB8AC3E}">
        <p14:creationId xmlns:p14="http://schemas.microsoft.com/office/powerpoint/2010/main" val="2110414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a:t>11.7 </a:t>
            </a:r>
            <a:r>
              <a:rPr lang="zh-CN" altLang="en-US"/>
              <a:t>小结</a:t>
            </a:r>
          </a:p>
        </p:txBody>
      </p:sp>
      <p:sp>
        <p:nvSpPr>
          <p:cNvPr id="58371" name="内容占位符 2"/>
          <p:cNvSpPr>
            <a:spLocks noGrp="1"/>
          </p:cNvSpPr>
          <p:nvPr>
            <p:ph idx="1"/>
          </p:nvPr>
        </p:nvSpPr>
        <p:spPr/>
        <p:txBody>
          <a:bodyPr/>
          <a:lstStyle/>
          <a:p>
            <a:r>
              <a:rPr lang="zh-CN" altLang="en-US"/>
              <a:t>主要内容</a:t>
            </a:r>
          </a:p>
          <a:p>
            <a:pPr lvl="1"/>
            <a:r>
              <a:rPr lang="en-US" altLang="zh-CN"/>
              <a:t>I/O</a:t>
            </a:r>
            <a:r>
              <a:rPr lang="zh-CN" altLang="en-US"/>
              <a:t>流的概念、输出流、输入流、输入</a:t>
            </a:r>
            <a:r>
              <a:rPr lang="en-US" altLang="zh-CN"/>
              <a:t>/</a:t>
            </a:r>
            <a:r>
              <a:rPr lang="zh-CN" altLang="en-US"/>
              <a:t>输出流。</a:t>
            </a:r>
          </a:p>
          <a:p>
            <a:r>
              <a:rPr lang="zh-CN" altLang="en-US"/>
              <a:t>达到的目标</a:t>
            </a:r>
          </a:p>
          <a:p>
            <a:pPr lvl="1"/>
            <a:r>
              <a:rPr lang="zh-CN" altLang="en-US"/>
              <a:t>理解</a:t>
            </a:r>
            <a:r>
              <a:rPr lang="en-US" altLang="zh-CN"/>
              <a:t>I/O</a:t>
            </a:r>
            <a:r>
              <a:rPr lang="zh-CN" altLang="en-US"/>
              <a:t>流的概念，学会使用</a:t>
            </a:r>
            <a:r>
              <a:rPr lang="en-US" altLang="zh-CN"/>
              <a:t>I/O</a:t>
            </a:r>
            <a:r>
              <a:rPr lang="zh-CN" altLang="en-US"/>
              <a:t>流类库实现文件输入</a:t>
            </a:r>
            <a:r>
              <a:rPr lang="en-US" altLang="zh-CN"/>
              <a:t>/</a:t>
            </a:r>
            <a:r>
              <a:rPr lang="zh-CN" altLang="en-US"/>
              <a:t>输出及格式控制。</a:t>
            </a:r>
            <a:endParaRPr lang="en-US" altLang="zh-CN"/>
          </a:p>
          <a:p>
            <a:r>
              <a:rPr lang="zh-CN" altLang="en-US"/>
              <a:t>参考</a:t>
            </a:r>
            <a:endParaRPr lang="en-US" altLang="zh-CN"/>
          </a:p>
          <a:p>
            <a:pPr lvl="1"/>
            <a:r>
              <a:rPr lang="en-US" altLang="zh-CN"/>
              <a:t>http://www.cplusplus.com/reference/</a:t>
            </a:r>
            <a:endParaRPr lang="zh-CN" altLang="en-US"/>
          </a:p>
        </p:txBody>
      </p:sp>
      <p:sp>
        <p:nvSpPr>
          <p:cNvPr id="2" name="灯片编号占位符 1">
            <a:extLst>
              <a:ext uri="{FF2B5EF4-FFF2-40B4-BE49-F238E27FC236}">
                <a16:creationId xmlns="" xmlns:a16="http://schemas.microsoft.com/office/drawing/2014/main" id="{AE75753E-2DA9-44C7-A66D-7DF3223041DD}"/>
              </a:ext>
            </a:extLst>
          </p:cNvPr>
          <p:cNvSpPr>
            <a:spLocks noGrp="1"/>
          </p:cNvSpPr>
          <p:nvPr>
            <p:ph type="sldNum" sz="quarter" idx="4"/>
          </p:nvPr>
        </p:nvSpPr>
        <p:spPr/>
        <p:txBody>
          <a:bodyPr/>
          <a:lstStyle/>
          <a:p>
            <a:fld id="{1D9F06E4-88F8-4F67-ACDE-950620247153}" type="slidenum">
              <a:rPr lang="zh-CN" altLang="en-US" smtClean="0"/>
              <a:pPr/>
              <a:t>51</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341958764"/>
              </p:ext>
            </p:extLst>
          </p:nvPr>
        </p:nvGraphicFramePr>
        <p:xfrm>
          <a:off x="609600" y="1026029"/>
          <a:ext cx="10657184" cy="5662231"/>
        </p:xfrm>
        <a:graphic>
          <a:graphicData uri="http://schemas.openxmlformats.org/drawingml/2006/table">
            <a:tbl>
              <a:tblPr firstRow="1" firstCol="1" bandRow="1" bandCol="1">
                <a:tableStyleId>{5C22544A-7EE6-4342-B048-85BDC9FD1C3A}</a:tableStyleId>
              </a:tblPr>
              <a:tblGrid>
                <a:gridCol w="3262644">
                  <a:extLst>
                    <a:ext uri="{9D8B030D-6E8A-4147-A177-3AD203B41FA5}">
                      <a16:colId xmlns="" xmlns:a16="http://schemas.microsoft.com/office/drawing/2014/main" val="20000"/>
                    </a:ext>
                  </a:extLst>
                </a:gridCol>
                <a:gridCol w="5878247">
                  <a:extLst>
                    <a:ext uri="{9D8B030D-6E8A-4147-A177-3AD203B41FA5}">
                      <a16:colId xmlns="" xmlns:a16="http://schemas.microsoft.com/office/drawing/2014/main" val="20001"/>
                    </a:ext>
                  </a:extLst>
                </a:gridCol>
                <a:gridCol w="1516293">
                  <a:extLst>
                    <a:ext uri="{9D8B030D-6E8A-4147-A177-3AD203B41FA5}">
                      <a16:colId xmlns="" xmlns:a16="http://schemas.microsoft.com/office/drawing/2014/main" val="20002"/>
                    </a:ext>
                  </a:extLst>
                </a:gridCol>
              </a:tblGrid>
              <a:tr h="308947">
                <a:tc>
                  <a:txBody>
                    <a:bodyPr/>
                    <a:lstStyle/>
                    <a:p>
                      <a:pPr indent="266700" algn="just">
                        <a:lnSpc>
                          <a:spcPct val="100000"/>
                        </a:lnSpc>
                        <a:spcAft>
                          <a:spcPts val="0"/>
                        </a:spcAft>
                      </a:pPr>
                      <a:r>
                        <a:rPr lang="zh-CN" sz="1800" b="0" dirty="0">
                          <a:solidFill>
                            <a:schemeClr val="tx1"/>
                          </a:solidFill>
                          <a:effectLst/>
                          <a:latin typeface="微软雅黑" panose="020B0503020204020204" pitchFamily="34" charset="-122"/>
                          <a:ea typeface="微软雅黑" panose="020B0503020204020204" pitchFamily="34" charset="-122"/>
                        </a:rPr>
                        <a:t>类名</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说明</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包含文件</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46742">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抽象流基类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46742">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ios</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流基类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ios</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246742">
                <a:tc>
                  <a:txBody>
                    <a:bodyPr/>
                    <a:lstStyle/>
                    <a:p>
                      <a:pPr indent="266700" algn="just">
                        <a:lnSpc>
                          <a:spcPct val="100000"/>
                        </a:lnSpc>
                        <a:spcAft>
                          <a:spcPts val="0"/>
                        </a:spcAft>
                      </a:pPr>
                      <a:r>
                        <a:rPr lang="zh-CN" sz="1800" b="0" dirty="0">
                          <a:solidFill>
                            <a:schemeClr val="tx1"/>
                          </a:solidFill>
                          <a:effectLst/>
                          <a:latin typeface="微软雅黑" panose="020B0503020204020204" pitchFamily="34" charset="-122"/>
                          <a:ea typeface="微软雅黑" panose="020B0503020204020204" pitchFamily="34" charset="-122"/>
                        </a:rPr>
                        <a:t>输入流类</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istream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通用输入流类和其它输入流的基类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dirty="0" err="1">
                          <a:solidFill>
                            <a:schemeClr val="tx1"/>
                          </a:solidFill>
                          <a:effectLst/>
                          <a:latin typeface="微软雅黑" panose="020B0503020204020204" pitchFamily="34" charset="-122"/>
                          <a:ea typeface="微软雅黑" panose="020B0503020204020204" pitchFamily="34" charset="-122"/>
                        </a:rPr>
                        <a:t>istream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08947">
                <a:tc>
                  <a:txBody>
                    <a:bodyPr/>
                    <a:lstStyle/>
                    <a:p>
                      <a:pPr indent="266700" algn="just">
                        <a:lnSpc>
                          <a:spcPct val="100000"/>
                        </a:lnSpc>
                        <a:spcAft>
                          <a:spcPts val="0"/>
                        </a:spcAft>
                      </a:pPr>
                      <a:r>
                        <a:rPr lang="en-US" sz="1800" b="0" dirty="0" err="1">
                          <a:solidFill>
                            <a:schemeClr val="tx1"/>
                          </a:solidFill>
                          <a:effectLst/>
                          <a:latin typeface="微软雅黑" panose="020B0503020204020204" pitchFamily="34" charset="-122"/>
                          <a:ea typeface="微软雅黑" panose="020B0503020204020204" pitchFamily="34" charset="-122"/>
                        </a:rPr>
                        <a:t>ifstream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文件输入流类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08947">
                <a:tc>
                  <a:txBody>
                    <a:bodyPr/>
                    <a:lstStyle/>
                    <a:p>
                      <a:pPr indent="266700" algn="just">
                        <a:lnSpc>
                          <a:spcPct val="100000"/>
                        </a:lnSpc>
                        <a:spcAft>
                          <a:spcPts val="0"/>
                        </a:spcAft>
                      </a:pPr>
                      <a:r>
                        <a:rPr lang="en-US" sz="1800" b="0" dirty="0" err="1">
                          <a:solidFill>
                            <a:schemeClr val="tx1"/>
                          </a:solidFill>
                          <a:effectLst/>
                          <a:latin typeface="微软雅黑" panose="020B0503020204020204" pitchFamily="34" charset="-122"/>
                          <a:ea typeface="微软雅黑" panose="020B0503020204020204" pitchFamily="34" charset="-122"/>
                        </a:rPr>
                        <a:t>istringstream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字符串输入流类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246742">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ostream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通用输出流类和其它输出流的基类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ostream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ofstream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文件输出流类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ostringstream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字符串输出流类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246742">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输入</a:t>
                      </a:r>
                      <a:r>
                        <a:rPr lang="en-US" sz="1800" b="0">
                          <a:solidFill>
                            <a:schemeClr val="tx1"/>
                          </a:solidFill>
                          <a:effectLst/>
                          <a:latin typeface="微软雅黑" panose="020B0503020204020204" pitchFamily="34" charset="-122"/>
                          <a:ea typeface="微软雅黑" panose="020B0503020204020204" pitchFamily="34" charset="-122"/>
                        </a:rPr>
                        <a:t>/</a:t>
                      </a:r>
                      <a:r>
                        <a:rPr lang="zh-CN" sz="18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iostream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通用输入</a:t>
                      </a:r>
                      <a:r>
                        <a:rPr lang="en-US" sz="1800" b="0">
                          <a:solidFill>
                            <a:schemeClr val="tx1"/>
                          </a:solidFill>
                          <a:effectLst/>
                          <a:latin typeface="微软雅黑" panose="020B0503020204020204" pitchFamily="34" charset="-122"/>
                          <a:ea typeface="微软雅黑" panose="020B0503020204020204" pitchFamily="34" charset="-122"/>
                        </a:rPr>
                        <a:t>/</a:t>
                      </a:r>
                      <a:r>
                        <a:rPr lang="zh-CN" sz="1800" b="0">
                          <a:solidFill>
                            <a:schemeClr val="tx1"/>
                          </a:solidFill>
                          <a:effectLst/>
                          <a:latin typeface="微软雅黑" panose="020B0503020204020204" pitchFamily="34" charset="-122"/>
                          <a:ea typeface="微软雅黑" panose="020B0503020204020204" pitchFamily="34" charset="-122"/>
                        </a:rPr>
                        <a:t>输出流类和其它输入</a:t>
                      </a:r>
                      <a:r>
                        <a:rPr lang="en-US" sz="1800" b="0">
                          <a:solidFill>
                            <a:schemeClr val="tx1"/>
                          </a:solidFill>
                          <a:effectLst/>
                          <a:latin typeface="微软雅黑" panose="020B0503020204020204" pitchFamily="34" charset="-122"/>
                          <a:ea typeface="微软雅黑" panose="020B0503020204020204" pitchFamily="34" charset="-122"/>
                        </a:rPr>
                        <a:t>/</a:t>
                      </a:r>
                      <a:r>
                        <a:rPr lang="zh-CN" sz="1800" b="0">
                          <a:solidFill>
                            <a:schemeClr val="tx1"/>
                          </a:solidFill>
                          <a:effectLst/>
                          <a:latin typeface="微软雅黑" panose="020B0503020204020204" pitchFamily="34" charset="-122"/>
                          <a:ea typeface="微软雅黑" panose="020B0503020204020204" pitchFamily="34" charset="-122"/>
                        </a:rPr>
                        <a:t>输出流的基类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istream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文件输入</a:t>
                      </a:r>
                      <a:r>
                        <a:rPr lang="en-US" sz="1800" b="0">
                          <a:solidFill>
                            <a:schemeClr val="tx1"/>
                          </a:solidFill>
                          <a:effectLst/>
                          <a:latin typeface="微软雅黑" panose="020B0503020204020204" pitchFamily="34" charset="-122"/>
                          <a:ea typeface="微软雅黑" panose="020B0503020204020204" pitchFamily="34" charset="-122"/>
                        </a:rPr>
                        <a:t>/</a:t>
                      </a:r>
                      <a:r>
                        <a:rPr lang="zh-CN" sz="18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stringstream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字符串输入</a:t>
                      </a:r>
                      <a:r>
                        <a:rPr lang="en-US" sz="1800" b="0">
                          <a:solidFill>
                            <a:schemeClr val="tx1"/>
                          </a:solidFill>
                          <a:effectLst/>
                          <a:latin typeface="微软雅黑" panose="020B0503020204020204" pitchFamily="34" charset="-122"/>
                          <a:ea typeface="微软雅黑" panose="020B0503020204020204" pitchFamily="34" charset="-122"/>
                        </a:rPr>
                        <a:t>/</a:t>
                      </a:r>
                      <a:r>
                        <a:rPr lang="zh-CN" sz="18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4"/>
                  </a:ext>
                </a:extLst>
              </a:tr>
              <a:tr h="246742">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流缓冲区类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5"/>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streambuf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抽象流缓冲区基类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streambuf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6"/>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filebuf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磁盘文件的流缓冲区类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7"/>
                  </a:ext>
                </a:extLst>
              </a:tr>
              <a:tr h="308947">
                <a:tc>
                  <a:txBody>
                    <a:bodyPr/>
                    <a:lstStyle/>
                    <a:p>
                      <a:pPr indent="266700" algn="just">
                        <a:lnSpc>
                          <a:spcPct val="100000"/>
                        </a:lnSpc>
                        <a:spcAft>
                          <a:spcPts val="0"/>
                        </a:spcAft>
                      </a:pPr>
                      <a:r>
                        <a:rPr lang="en-US" sz="1800" b="0">
                          <a:solidFill>
                            <a:schemeClr val="tx1"/>
                          </a:solidFill>
                          <a:effectLst/>
                          <a:latin typeface="微软雅黑" panose="020B0503020204020204" pitchFamily="34" charset="-122"/>
                          <a:ea typeface="微软雅黑" panose="020B0503020204020204" pitchFamily="34" charset="-122"/>
                        </a:rPr>
                        <a:t>stringbuf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800" b="0">
                          <a:solidFill>
                            <a:schemeClr val="tx1"/>
                          </a:solidFill>
                          <a:effectLst/>
                          <a:latin typeface="微软雅黑" panose="020B0503020204020204" pitchFamily="34" charset="-122"/>
                          <a:ea typeface="微软雅黑" panose="020B0503020204020204" pitchFamily="34" charset="-122"/>
                        </a:rPr>
                        <a:t>字符串的流缓冲区类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800" b="0" dirty="0" err="1">
                          <a:solidFill>
                            <a:schemeClr val="tx1"/>
                          </a:solidFill>
                          <a:effectLst/>
                          <a:latin typeface="微软雅黑" panose="020B0503020204020204" pitchFamily="34" charset="-122"/>
                          <a:ea typeface="微软雅黑" panose="020B0503020204020204" pitchFamily="34" charset="-122"/>
                        </a:rPr>
                        <a:t>sstream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8"/>
                  </a:ext>
                </a:extLst>
              </a:tr>
            </a:tbl>
          </a:graphicData>
        </a:graphic>
      </p:graphicFrame>
      <p:sp>
        <p:nvSpPr>
          <p:cNvPr id="2" name="标题 1"/>
          <p:cNvSpPr>
            <a:spLocks noGrp="1"/>
          </p:cNvSpPr>
          <p:nvPr>
            <p:ph type="title"/>
          </p:nvPr>
        </p:nvSpPr>
        <p:spPr>
          <a:xfrm>
            <a:off x="609600" y="332656"/>
            <a:ext cx="10979150" cy="720080"/>
          </a:xfrm>
        </p:spPr>
        <p:txBody>
          <a:bodyPr/>
          <a:lstStyle/>
          <a:p>
            <a:pPr algn="ctr"/>
            <a:r>
              <a:rPr lang="zh-CN" altLang="en-US" dirty="0">
                <a:solidFill>
                  <a:schemeClr val="bg1"/>
                </a:solidFill>
              </a:rPr>
              <a:t>常用</a:t>
            </a:r>
            <a:r>
              <a:rPr lang="zh-CN" altLang="zh-CN" dirty="0">
                <a:solidFill>
                  <a:schemeClr val="bg1"/>
                </a:solidFill>
              </a:rPr>
              <a:t>流类列表</a:t>
            </a:r>
            <a:endParaRPr lang="zh-CN" altLang="en-US" dirty="0">
              <a:solidFill>
                <a:schemeClr val="bg1"/>
              </a:solidFill>
            </a:endParaRPr>
          </a:p>
        </p:txBody>
      </p:sp>
      <p:sp>
        <p:nvSpPr>
          <p:cNvPr id="4" name="灯片编号占位符 3"/>
          <p:cNvSpPr>
            <a:spLocks noGrp="1"/>
          </p:cNvSpPr>
          <p:nvPr>
            <p:ph type="sldNum" sz="quarter" idx="4"/>
          </p:nvPr>
        </p:nvSpPr>
        <p:spPr>
          <a:xfrm>
            <a:off x="11059839" y="109960"/>
            <a:ext cx="1016000" cy="366712"/>
          </a:xfrm>
        </p:spPr>
        <p:txBody>
          <a:bodyPr/>
          <a:lstStyle/>
          <a:p>
            <a:pPr>
              <a:defRPr/>
            </a:pPr>
            <a:fld id="{01D23E52-C88D-4224-9906-ACCBCB140067}" type="slidenum">
              <a:rPr lang="en-US" altLang="zh-CN" smtClean="0"/>
              <a:pPr>
                <a:defRPr/>
              </a:pPr>
              <a:t>6</a:t>
            </a:fld>
            <a:endParaRPr lang="en-US" altLang="zh-CN"/>
          </a:p>
        </p:txBody>
      </p:sp>
    </p:spTree>
    <p:extLst>
      <p:ext uri="{BB962C8B-B14F-4D97-AF65-F5344CB8AC3E}">
        <p14:creationId xmlns:p14="http://schemas.microsoft.com/office/powerpoint/2010/main" val="154119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输出流概述</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7</a:t>
            </a:fld>
            <a:endParaRPr lang="en-US" altLang="zh-CN"/>
          </a:p>
        </p:txBody>
      </p:sp>
    </p:spTree>
    <p:extLst>
      <p:ext uri="{BB962C8B-B14F-4D97-AF65-F5344CB8AC3E}">
        <p14:creationId xmlns:p14="http://schemas.microsoft.com/office/powerpoint/2010/main" val="33395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最重要的三个输出流</a:t>
            </a:r>
          </a:p>
        </p:txBody>
      </p:sp>
      <p:sp>
        <p:nvSpPr>
          <p:cNvPr id="21507" name="内容占位符 2"/>
          <p:cNvSpPr>
            <a:spLocks noGrp="1"/>
          </p:cNvSpPr>
          <p:nvPr>
            <p:ph idx="1"/>
          </p:nvPr>
        </p:nvSpPr>
        <p:spPr/>
        <p:txBody>
          <a:bodyPr/>
          <a:lstStyle/>
          <a:p>
            <a:r>
              <a:rPr lang="en-US" altLang="zh-CN"/>
              <a:t>ostream</a:t>
            </a:r>
          </a:p>
          <a:p>
            <a:r>
              <a:rPr lang="en-US" altLang="zh-CN"/>
              <a:t>ofstream</a:t>
            </a:r>
          </a:p>
          <a:p>
            <a:r>
              <a:rPr lang="en-US" altLang="zh-CN"/>
              <a:t>ostringstream</a:t>
            </a:r>
          </a:p>
        </p:txBody>
      </p:sp>
      <p:sp>
        <p:nvSpPr>
          <p:cNvPr id="2" name="灯片编号占位符 1">
            <a:extLst>
              <a:ext uri="{FF2B5EF4-FFF2-40B4-BE49-F238E27FC236}">
                <a16:creationId xmlns="" xmlns:a16="http://schemas.microsoft.com/office/drawing/2014/main" id="{2089F033-9C95-48D9-BE2C-497C4BEE4739}"/>
              </a:ext>
            </a:extLst>
          </p:cNvPr>
          <p:cNvSpPr>
            <a:spLocks noGrp="1"/>
          </p:cNvSpPr>
          <p:nvPr>
            <p:ph type="sldNum" sz="quarter" idx="4"/>
          </p:nvPr>
        </p:nvSpPr>
        <p:spPr/>
        <p:txBody>
          <a:bodyPr/>
          <a:lstStyle/>
          <a:p>
            <a:fld id="{1D9F06E4-88F8-4F67-ACDE-950620247153}"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预先定义的输出流对象</a:t>
            </a:r>
            <a:endParaRPr lang="en-US" altLang="zh-CN"/>
          </a:p>
        </p:txBody>
      </p:sp>
      <p:sp>
        <p:nvSpPr>
          <p:cNvPr id="22531" name="内容占位符 2"/>
          <p:cNvSpPr>
            <a:spLocks noGrp="1"/>
          </p:cNvSpPr>
          <p:nvPr>
            <p:ph idx="1"/>
          </p:nvPr>
        </p:nvSpPr>
        <p:spPr/>
        <p:txBody>
          <a:bodyPr/>
          <a:lstStyle/>
          <a:p>
            <a:r>
              <a:rPr lang="en-US" altLang="zh-CN"/>
              <a:t>cout </a:t>
            </a:r>
            <a:r>
              <a:rPr lang="zh-CN" altLang="en-US"/>
              <a:t>标准输出</a:t>
            </a:r>
          </a:p>
          <a:p>
            <a:r>
              <a:rPr lang="en-US" altLang="zh-CN"/>
              <a:t>cerr </a:t>
            </a:r>
            <a:r>
              <a:rPr lang="zh-CN" altLang="en-US"/>
              <a:t>标准错误输出，没有缓冲，发送给它的内容立即被输出。</a:t>
            </a:r>
          </a:p>
          <a:p>
            <a:r>
              <a:rPr lang="en-US" altLang="zh-CN"/>
              <a:t>clog </a:t>
            </a:r>
            <a:r>
              <a:rPr lang="zh-CN" altLang="en-US"/>
              <a:t>类似于</a:t>
            </a:r>
            <a:r>
              <a:rPr lang="en-US" altLang="zh-CN"/>
              <a:t>cerr</a:t>
            </a:r>
            <a:r>
              <a:rPr lang="zh-CN" altLang="en-US"/>
              <a:t>，但是有缓冲，缓冲区满时被输出。</a:t>
            </a:r>
          </a:p>
        </p:txBody>
      </p:sp>
      <p:sp>
        <p:nvSpPr>
          <p:cNvPr id="2" name="灯片编号占位符 1">
            <a:extLst>
              <a:ext uri="{FF2B5EF4-FFF2-40B4-BE49-F238E27FC236}">
                <a16:creationId xmlns="" xmlns:a16="http://schemas.microsoft.com/office/drawing/2014/main" id="{7A3EC2BA-2CE7-473A-A7DA-3B77A0FAE02E}"/>
              </a:ext>
            </a:extLst>
          </p:cNvPr>
          <p:cNvSpPr>
            <a:spLocks noGrp="1"/>
          </p:cNvSpPr>
          <p:nvPr>
            <p:ph type="sldNum" sz="quarter" idx="4"/>
          </p:nvPr>
        </p:nvSpPr>
        <p:spPr/>
        <p:txBody>
          <a:bodyPr/>
          <a:lstStyle/>
          <a:p>
            <a:fld id="{1D9F06E4-88F8-4F67-ACDE-950620247153}"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4185</TotalTime>
  <Words>2443</Words>
  <Application>Microsoft Office PowerPoint</Application>
  <PresentationFormat>自定义</PresentationFormat>
  <Paragraphs>555</Paragraphs>
  <Slides>51</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方正姚体</vt:lpstr>
      <vt:lpstr>隶书</vt:lpstr>
      <vt:lpstr>宋体</vt:lpstr>
      <vt:lpstr>微软雅黑</vt:lpstr>
      <vt:lpstr>Consolas</vt:lpstr>
      <vt:lpstr>Georgia</vt:lpstr>
      <vt:lpstr>Times New Roman</vt:lpstr>
      <vt:lpstr>Trebuchet MS</vt:lpstr>
      <vt:lpstr>Wingdings</vt:lpstr>
      <vt:lpstr>Wingdings 2</vt:lpstr>
      <vt:lpstr>C++语言程序设计V4</vt:lpstr>
      <vt:lpstr>第 11 章 流类库与输入/输出</vt:lpstr>
      <vt:lpstr>目录</vt:lpstr>
      <vt:lpstr>I/O流的概念</vt:lpstr>
      <vt:lpstr>流对象与文件操作</vt:lpstr>
      <vt:lpstr>提取与插入</vt:lpstr>
      <vt:lpstr>常用流类列表</vt:lpstr>
      <vt:lpstr>输出流概述</vt:lpstr>
      <vt:lpstr>最重要的三个输出流</vt:lpstr>
      <vt:lpstr>预先定义的输出流对象</vt:lpstr>
      <vt:lpstr>标准输出换向</vt:lpstr>
      <vt:lpstr>构造输出流对象</vt:lpstr>
      <vt:lpstr>文件输出流成员函数的三种类型</vt:lpstr>
      <vt:lpstr>文件输出流成员函数</vt:lpstr>
      <vt:lpstr>向文本文件输出</vt:lpstr>
      <vt:lpstr>插入运算符</vt:lpstr>
      <vt:lpstr>操纵符（manipulator）</vt:lpstr>
      <vt:lpstr>例11-1 使用width控制输出宽度</vt:lpstr>
      <vt:lpstr>例11-2 使用setw操纵符指定宽度</vt:lpstr>
      <vt:lpstr>例11-3 设置对齐方式</vt:lpstr>
      <vt:lpstr>setiosflags操纵符</vt:lpstr>
      <vt:lpstr>setiosflags的参数（流的格式标识）</vt:lpstr>
      <vt:lpstr>精度</vt:lpstr>
      <vt:lpstr>例11-4 控制输出精度——未指定fixed或scientific</vt:lpstr>
      <vt:lpstr>例11-4 控制输出精度——指定fixed</vt:lpstr>
      <vt:lpstr>例11-4控制输出精度——指定scientific</vt:lpstr>
      <vt:lpstr>向二进制文件输出</vt:lpstr>
      <vt:lpstr>二进制文件流</vt:lpstr>
      <vt:lpstr>例11-5 向二进制文件输出</vt:lpstr>
      <vt:lpstr>向字符串输出</vt:lpstr>
      <vt:lpstr>字符串输出流（ ostringstream ）</vt:lpstr>
      <vt:lpstr>例11-6 用ostringstream将数值转换为字符串</vt:lpstr>
      <vt:lpstr>输入流概述</vt:lpstr>
      <vt:lpstr>输入流</vt:lpstr>
      <vt:lpstr>构造输入流对象</vt:lpstr>
      <vt:lpstr>使用提取运算符从文本文件输入</vt:lpstr>
      <vt:lpstr>输入流相关函数</vt:lpstr>
      <vt:lpstr>输入流应用举例</vt:lpstr>
      <vt:lpstr>例11-7 get函数应用举例</vt:lpstr>
      <vt:lpstr>例11-8为输入流指定一个终止字符</vt:lpstr>
      <vt:lpstr>例11-9 从文件读一个二进制记录到一个结构中</vt:lpstr>
      <vt:lpstr>例11-9 从文件读一个二进制记录到一个结构中</vt:lpstr>
      <vt:lpstr>例11-10 用seekg函数设置位置指针</vt:lpstr>
      <vt:lpstr>例11-11 读一个文件并显示出其中0元素的位置</vt:lpstr>
      <vt:lpstr>从字符串输入</vt:lpstr>
      <vt:lpstr>字符串输入流（ istringstream）</vt:lpstr>
      <vt:lpstr>例11-12 用istringstream将字符串转换为数值</vt:lpstr>
      <vt:lpstr>输入/输出流</vt:lpstr>
      <vt:lpstr>两个重要的输入/输出流</vt:lpstr>
      <vt:lpstr>fstream类</vt:lpstr>
      <vt:lpstr>stringstream类</vt:lpstr>
      <vt:lpstr>11.7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Copper</cp:lastModifiedBy>
  <cp:revision>206</cp:revision>
  <dcterms:created xsi:type="dcterms:W3CDTF">2010-07-24T13:42:01Z</dcterms:created>
  <dcterms:modified xsi:type="dcterms:W3CDTF">2022-04-08T15:08:23Z</dcterms:modified>
</cp:coreProperties>
</file>