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</p:sldMasterIdLst>
  <p:notesMasterIdLst>
    <p:notesMasterId r:id="rId24"/>
  </p:notesMasterIdLst>
  <p:handoutMasterIdLst>
    <p:handoutMasterId r:id="rId25"/>
  </p:handoutMasterIdLst>
  <p:sldIdLst>
    <p:sldId id="567" r:id="rId2"/>
    <p:sldId id="257" r:id="rId3"/>
    <p:sldId id="558" r:id="rId4"/>
    <p:sldId id="529" r:id="rId5"/>
    <p:sldId id="530" r:id="rId6"/>
    <p:sldId id="532" r:id="rId7"/>
    <p:sldId id="560" r:id="rId8"/>
    <p:sldId id="533" r:id="rId9"/>
    <p:sldId id="566" r:id="rId10"/>
    <p:sldId id="561" r:id="rId11"/>
    <p:sldId id="534" r:id="rId12"/>
    <p:sldId id="535" r:id="rId13"/>
    <p:sldId id="536" r:id="rId14"/>
    <p:sldId id="563" r:id="rId15"/>
    <p:sldId id="538" r:id="rId16"/>
    <p:sldId id="564" r:id="rId17"/>
    <p:sldId id="539" r:id="rId18"/>
    <p:sldId id="540" r:id="rId19"/>
    <p:sldId id="542" r:id="rId20"/>
    <p:sldId id="543" r:id="rId21"/>
    <p:sldId id="544" r:id="rId22"/>
    <p:sldId id="557" r:id="rId23"/>
  </p:sldIdLst>
  <p:sldSz cx="1219835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5FFFF"/>
    <a:srgbClr val="006666"/>
    <a:srgbClr val="009999"/>
    <a:srgbClr val="FFFF66"/>
    <a:srgbClr val="CCFFCC"/>
    <a:srgbClr val="66FFCC"/>
    <a:srgbClr val="00CC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6296" autoAdjust="0"/>
  </p:normalViewPr>
  <p:slideViewPr>
    <p:cSldViewPr>
      <p:cViewPr>
        <p:scale>
          <a:sx n="100" d="100"/>
          <a:sy n="100" d="100"/>
        </p:scale>
        <p:origin x="264" y="180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EE2BD132-ED7A-4955-B591-B336E5911F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036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7FDEF8D5-6D26-4DCD-BEF9-0C0DC1569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036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4F06D0-1DC8-42F3-B4EF-E4703E779988}" type="slidenum">
              <a:rPr lang="en-US" altLang="zh-CN" sz="130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370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EF8D5-6D26-4DCD-BEF9-0C0DC1569F4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733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57D072-485C-442E-BC04-7928F6BC81BA}" type="slidenum">
              <a:rPr lang="en-US" altLang="zh-CN" sz="130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8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649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EF8D5-6D26-4DCD-BEF9-0C0DC1569F4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51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PPT\C++\C++简单程序设计00.jpg">
            <a:extLst>
              <a:ext uri="{FF2B5EF4-FFF2-40B4-BE49-F238E27FC236}">
                <a16:creationId xmlns:a16="http://schemas.microsoft.com/office/drawing/2014/main" xmlns="" id="{475DC397-49FA-40BF-BD8B-53A9AE972D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835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7">
            <a:extLst>
              <a:ext uri="{FF2B5EF4-FFF2-40B4-BE49-F238E27FC236}">
                <a16:creationId xmlns:a16="http://schemas.microsoft.com/office/drawing/2014/main" xmlns="" id="{5A2A8C7A-43A8-4515-988A-FD7F3EBC6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319" y="2205658"/>
            <a:ext cx="11280537" cy="1470366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副标题 8">
            <a:extLst>
              <a:ext uri="{FF2B5EF4-FFF2-40B4-BE49-F238E27FC236}">
                <a16:creationId xmlns:a16="http://schemas.microsoft.com/office/drawing/2014/main" xmlns="" id="{3CE2F7F6-6719-414B-865E-EA1D86CF2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727" y="4053053"/>
            <a:ext cx="6605720" cy="175300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609265" indent="0" algn="ctr">
              <a:buNone/>
            </a:lvl2pPr>
            <a:lvl3pPr marL="1218529" indent="0" algn="ctr">
              <a:buNone/>
            </a:lvl3pPr>
            <a:lvl4pPr marL="1827794" indent="0" algn="ctr">
              <a:buNone/>
            </a:lvl4pPr>
            <a:lvl5pPr marL="2437059" indent="0" algn="ctr">
              <a:buNone/>
            </a:lvl5pPr>
            <a:lvl6pPr marL="3046324" indent="0" algn="ctr">
              <a:buNone/>
            </a:lvl6pPr>
            <a:lvl7pPr marL="3655588" indent="0" algn="ctr">
              <a:buNone/>
            </a:lvl7pPr>
            <a:lvl8pPr marL="4264853" indent="0" algn="ctr">
              <a:buNone/>
            </a:lvl8pPr>
            <a:lvl9pPr marL="4874118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3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7690" y="1109161"/>
            <a:ext cx="782812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508" y="1143000"/>
            <a:ext cx="6099175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2152" y="3274309"/>
            <a:ext cx="3456199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786813" y="612775"/>
            <a:ext cx="127635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13575" y="612775"/>
            <a:ext cx="17684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059839" y="37952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C97204CD-7329-4499-AF5E-C091E1EB47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57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86813" y="612775"/>
            <a:ext cx="127635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13575" y="612775"/>
            <a:ext cx="17684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59839" y="37952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16F8119-AAE7-4F4D-8F97-5B32354AE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78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7110" y="1143000"/>
            <a:ext cx="2541323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143000"/>
            <a:ext cx="8335539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86813" y="612775"/>
            <a:ext cx="127635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13575" y="612775"/>
            <a:ext cx="17684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59839" y="37952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D5A1253-3558-4A17-B16A-EA355B44EF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6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xmlns="" id="{77038380-8513-4D55-AE42-4CFD748CC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9735" y="53647"/>
            <a:ext cx="92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7983BE86-4318-4227-A473-0C72455BF8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38"/>
          <a:stretch/>
        </p:blipFill>
        <p:spPr bwMode="auto">
          <a:xfrm>
            <a:off x="0" y="12870"/>
            <a:ext cx="12195176" cy="564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2750" y="44624"/>
            <a:ext cx="9305999" cy="86409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2750" y="1268760"/>
            <a:ext cx="9306000" cy="5092352"/>
          </a:xfrm>
        </p:spPr>
        <p:txBody>
          <a:bodyPr/>
          <a:lstStyle>
            <a:lvl1pPr marL="109537" indent="0">
              <a:spcBef>
                <a:spcPts val="0"/>
              </a:spcBef>
              <a:buNone/>
              <a:defRPr baseline="0">
                <a:latin typeface="Consolas" panose="020B0609020204030204" pitchFamily="49" charset="0"/>
                <a:ea typeface="微软雅黑" pitchFamily="34" charset="-122"/>
              </a:defRPr>
            </a:lvl1pPr>
            <a:lvl2pPr marL="411162" indent="0">
              <a:spcBef>
                <a:spcPts val="0"/>
              </a:spcBef>
              <a:buNone/>
              <a:defRPr baseline="0">
                <a:latin typeface="Consolas" panose="020B0609020204030204" pitchFamily="49" charset="0"/>
                <a:ea typeface="微软雅黑" pitchFamily="34" charset="-122"/>
              </a:defRPr>
            </a:lvl2pPr>
            <a:lvl3pPr marL="703263" indent="0">
              <a:spcBef>
                <a:spcPts val="0"/>
              </a:spcBef>
              <a:buNone/>
              <a:defRPr baseline="0">
                <a:latin typeface="Consolas" panose="020B0609020204030204" pitchFamily="49" charset="0"/>
                <a:ea typeface="微软雅黑" pitchFamily="34" charset="-122"/>
              </a:defRPr>
            </a:lvl3pPr>
            <a:lvl4pPr marL="979488" indent="0">
              <a:spcBef>
                <a:spcPts val="0"/>
              </a:spcBef>
              <a:buNone/>
              <a:defRPr baseline="0">
                <a:latin typeface="Consolas" panose="020B0609020204030204" pitchFamily="49" charset="0"/>
                <a:ea typeface="微软雅黑" pitchFamily="34" charset="-122"/>
              </a:defRPr>
            </a:lvl4pPr>
            <a:lvl5pPr marL="1206500" indent="0">
              <a:spcBef>
                <a:spcPts val="0"/>
              </a:spcBef>
              <a:buNone/>
              <a:defRPr baseline="0">
                <a:latin typeface="Consolas" panose="020B0609020204030204" pitchFamily="49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xmlns="" id="{6571FC9B-4F58-49CE-B6C3-7C7C8FE409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51502" y="6525344"/>
            <a:ext cx="300238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语言程序设计（第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版），郑莉，清华大学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xmlns="" id="{9926AB52-6315-4A97-AF2A-410FCA367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9735" y="53647"/>
            <a:ext cx="92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1981201"/>
            <a:ext cx="10368598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5" y="3367088"/>
            <a:ext cx="10368598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xmlns="" id="{9F604F68-77E9-4CE9-86B2-76A9F2166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9735" y="53647"/>
            <a:ext cx="92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8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917" y="1785927"/>
            <a:ext cx="5387605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0828" y="1785927"/>
            <a:ext cx="5387605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xmlns="" id="{DA18802E-7466-4E2C-8D5B-A16A97E19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9735" y="53647"/>
            <a:ext cx="92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5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265" y="428604"/>
            <a:ext cx="11181821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264" y="1500174"/>
            <a:ext cx="5391671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8246" y="1500174"/>
            <a:ext cx="5391840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264" y="1928803"/>
            <a:ext cx="5391671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4349" y="1928803"/>
            <a:ext cx="5391840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xmlns="" id="{DAFA5941-EEE8-445A-A9B9-14B9585FF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39735" y="53647"/>
            <a:ext cx="92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8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1143000"/>
            <a:ext cx="10978515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xmlns="" id="{510A9DA7-00AA-4A3A-8944-36E6EF59C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9735" y="53647"/>
            <a:ext cx="92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xmlns="" id="{1A866DCA-1D6C-40BC-8D45-D8F75F2BC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9735" y="53647"/>
            <a:ext cx="92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2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1712" y="1101970"/>
            <a:ext cx="451339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41712" y="2010727"/>
            <a:ext cx="451339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306" y="776287"/>
            <a:ext cx="6806679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786813" y="612775"/>
            <a:ext cx="127635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13575" y="612775"/>
            <a:ext cx="17684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059839" y="44624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58F520D-CA70-4086-B550-BA17A7D1B7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7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圆角矩形 32"/>
          <p:cNvSpPr/>
          <p:nvPr/>
        </p:nvSpPr>
        <p:spPr bwMode="white">
          <a:xfrm>
            <a:off x="7213600" y="496888"/>
            <a:ext cx="408622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7738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1285875"/>
            <a:ext cx="10979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09600" y="2495550"/>
            <a:ext cx="10979150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9926AB52-6315-4A97-AF2A-410FCA367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9735" y="53647"/>
            <a:ext cx="92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50918B-34F6-491C-9CA5-A31ADB96DE4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xmlns="" id="{E7E723E0-917B-4ED2-9C22-536CEB7256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51502" y="6525344"/>
            <a:ext cx="300238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语言程序设计（第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版），郑莉，清华大学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6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6666"/>
          </a:solidFill>
          <a:latin typeface="碳化硅黑体二" pitchFamily="2" charset="-122"/>
          <a:ea typeface="碳化硅黑体二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碳化硅黑体二" pitchFamily="2" charset="-122"/>
          <a:ea typeface="碳化硅黑体二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碳化硅黑体二" pitchFamily="2" charset="-122"/>
          <a:ea typeface="碳化硅黑体二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碳化硅黑体二" pitchFamily="2" charset="-122"/>
          <a:ea typeface="碳化硅黑体二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66"/>
          </a:solidFill>
          <a:latin typeface="碳化硅黑体二" pitchFamily="2" charset="-122"/>
          <a:ea typeface="碳化硅黑体二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400" kern="1200">
          <a:solidFill>
            <a:schemeClr val="tx1"/>
          </a:solidFill>
          <a:latin typeface="碳化硅黑体二" pitchFamily="2" charset="-122"/>
          <a:ea typeface="碳化硅黑体二" pitchFamily="2" charset="-122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000" kern="1200">
          <a:solidFill>
            <a:schemeClr val="accent1"/>
          </a:solidFill>
          <a:latin typeface="碳化硅黑体二" pitchFamily="2" charset="-122"/>
          <a:ea typeface="碳化硅黑体二" pitchFamily="2" charset="-122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碳化硅黑体二" pitchFamily="2" charset="-122"/>
          <a:ea typeface="碳化硅黑体二" pitchFamily="2" charset="-122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碳化硅黑体二" pitchFamily="2" charset="-122"/>
          <a:ea typeface="碳化硅黑体二" pitchFamily="2" charset="-122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kern="1200">
          <a:solidFill>
            <a:srgbClr val="A04DA3"/>
          </a:solidFill>
          <a:latin typeface="碳化硅黑体二" pitchFamily="2" charset="-122"/>
          <a:ea typeface="碳化硅黑体二" pitchFamily="2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517871-ADBE-4B95-9727-0AAAAAAED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39D7AB-10B9-4A81-95E9-5152BEB01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215" y="6138711"/>
            <a:ext cx="5688210" cy="6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</a:pP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教材：</a:t>
            </a:r>
            <a:r>
              <a:rPr kumimoji="0"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C++</a:t>
            </a: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语言程序设计（第</a:t>
            </a:r>
            <a:r>
              <a:rPr kumimoji="0"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版） 郑莉  清华大学出版社</a:t>
            </a:r>
            <a:endParaRPr kumimoji="0" lang="en-US" altLang="zh-CN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0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异常处理中的构造与析构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059839" y="37952"/>
            <a:ext cx="1016000" cy="3667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3A3DB6-D0AC-43F6-98B4-B2FF4CEF422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17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09600" y="1719263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自动的析构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52475" y="2786063"/>
            <a:ext cx="10460038" cy="337978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3200"/>
              <a:t>找到一个匹配的</a:t>
            </a:r>
            <a:r>
              <a:rPr lang="en-US" altLang="zh-CN" sz="3200"/>
              <a:t>catch</a:t>
            </a:r>
            <a:r>
              <a:rPr lang="zh-CN" altLang="en-US" sz="3200"/>
              <a:t>异常处理后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800"/>
              <a:t>初始化异常参数。</a:t>
            </a:r>
            <a:endParaRPr lang="en-US" altLang="zh-CN" sz="2800"/>
          </a:p>
          <a:p>
            <a:pPr lvl="1" eaLnBrk="1" hangingPunct="1">
              <a:spcAft>
                <a:spcPts val="600"/>
              </a:spcAft>
            </a:pPr>
            <a:r>
              <a:rPr lang="zh-CN" altLang="en-US" sz="2800">
                <a:solidFill>
                  <a:srgbClr val="FF0000"/>
                </a:solidFill>
              </a:rPr>
              <a:t>将从对应的</a:t>
            </a:r>
            <a:r>
              <a:rPr lang="en-US" altLang="zh-CN" sz="2800">
                <a:solidFill>
                  <a:srgbClr val="FF0000"/>
                </a:solidFill>
              </a:rPr>
              <a:t>try</a:t>
            </a:r>
            <a:r>
              <a:rPr lang="zh-CN" altLang="en-US" sz="2800">
                <a:solidFill>
                  <a:srgbClr val="FF0000"/>
                </a:solidFill>
              </a:rPr>
              <a:t>块开始到异常被抛掷处之间构造（且尚未析构）的所有自动对象进行析构。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800"/>
              <a:t>从最后一个</a:t>
            </a:r>
            <a:r>
              <a:rPr lang="en-US" altLang="zh-CN" sz="2800"/>
              <a:t>catch</a:t>
            </a:r>
            <a:r>
              <a:rPr lang="zh-CN" altLang="en-US" sz="2800"/>
              <a:t>处理之后开始恢复执行。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27DE3B1-24DA-44DD-976F-921EF20E5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12-2</a:t>
            </a:r>
            <a:r>
              <a:rPr lang="zh-CN" altLang="en-US"/>
              <a:t> 带析构语义的类的</a:t>
            </a:r>
            <a:r>
              <a:rPr lang="en-US" altLang="zh-CN"/>
              <a:t>C++</a:t>
            </a:r>
            <a:r>
              <a:rPr lang="zh-CN" altLang="en-US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4679" y="1052736"/>
            <a:ext cx="9954071" cy="5616624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//12_2.cpp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#include &lt;string&gt;</a:t>
            </a:r>
          </a:p>
          <a:p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class </a:t>
            </a:r>
            <a:r>
              <a:rPr lang="en-US" altLang="zh-CN" sz="2000" dirty="0" err="1"/>
              <a:t>MyException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public: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MyException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string &amp;message) : message(message) {}</a:t>
            </a:r>
          </a:p>
          <a:p>
            <a:r>
              <a:rPr lang="en-US" altLang="zh-CN" sz="2000" dirty="0"/>
              <a:t>	~</a:t>
            </a:r>
            <a:r>
              <a:rPr lang="en-US" altLang="zh-CN" sz="2000" dirty="0" err="1"/>
              <a:t>MyException</a:t>
            </a:r>
            <a:r>
              <a:rPr lang="en-US" altLang="zh-CN" sz="2000" dirty="0"/>
              <a:t>() {}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string &amp;</a:t>
            </a:r>
            <a:r>
              <a:rPr lang="en-US" altLang="zh-CN" sz="2000" dirty="0" err="1"/>
              <a:t>getMessage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{ return message; }</a:t>
            </a:r>
          </a:p>
          <a:p>
            <a:r>
              <a:rPr lang="en-US" altLang="zh-CN" sz="2000" dirty="0"/>
              <a:t>private:</a:t>
            </a:r>
          </a:p>
          <a:p>
            <a:r>
              <a:rPr lang="en-US" altLang="zh-CN" sz="2000" dirty="0"/>
              <a:t>	string message;</a:t>
            </a:r>
          </a:p>
          <a:p>
            <a:r>
              <a:rPr lang="en-US" altLang="zh-CN" sz="2000" dirty="0"/>
              <a:t>};</a:t>
            </a:r>
          </a:p>
          <a:p>
            <a:endParaRPr lang="en-US" altLang="zh-CN" sz="2000" dirty="0"/>
          </a:p>
          <a:p>
            <a:r>
              <a:rPr lang="en-US" altLang="zh-CN" sz="2000" dirty="0"/>
              <a:t>class Demo {</a:t>
            </a:r>
          </a:p>
          <a:p>
            <a:r>
              <a:rPr lang="en-US" altLang="zh-CN" sz="2000" dirty="0"/>
              <a:t>public:</a:t>
            </a:r>
          </a:p>
          <a:p>
            <a:r>
              <a:rPr lang="en-US" altLang="zh-CN" sz="2000" dirty="0"/>
              <a:t>	Demo() {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"Constructor of Demo"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}</a:t>
            </a:r>
          </a:p>
          <a:p>
            <a:r>
              <a:rPr lang="en-US" altLang="zh-CN" sz="2000" dirty="0"/>
              <a:t>	~Demo() {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"Destructor of Demo"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}</a:t>
            </a:r>
          </a:p>
          <a:p>
            <a:r>
              <a:rPr lang="en-US" altLang="zh-CN" sz="2000" dirty="0"/>
              <a:t>};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</a:rPr>
              <a:t>例</a:t>
            </a:r>
            <a:r>
              <a:rPr lang="en-US" altLang="zh-CN" sz="3600">
                <a:solidFill>
                  <a:schemeClr val="tx1"/>
                </a:solidFill>
              </a:rPr>
              <a:t>12-2 </a:t>
            </a:r>
            <a:r>
              <a:rPr lang="zh-CN" altLang="en-US" sz="3600">
                <a:solidFill>
                  <a:schemeClr val="tx1"/>
                </a:solidFill>
              </a:rPr>
              <a:t>带析构语义的类的</a:t>
            </a:r>
            <a:r>
              <a:rPr lang="en-US" altLang="zh-CN" sz="3600">
                <a:solidFill>
                  <a:schemeClr val="tx1"/>
                </a:solidFill>
              </a:rPr>
              <a:t>C++</a:t>
            </a:r>
            <a:r>
              <a:rPr lang="zh-CN" altLang="en-US" sz="3600">
                <a:solidFill>
                  <a:schemeClr val="tx1"/>
                </a:solidFill>
              </a:rPr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535" y="1268760"/>
            <a:ext cx="11250215" cy="5092352"/>
          </a:xfrm>
        </p:spPr>
        <p:txBody>
          <a:bodyPr>
            <a:noAutofit/>
          </a:bodyPr>
          <a:lstStyle/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() throw (</a:t>
            </a:r>
            <a:r>
              <a:rPr lang="en-US" altLang="zh-CN" sz="2000" dirty="0" err="1"/>
              <a:t>MyException</a:t>
            </a:r>
            <a:r>
              <a:rPr lang="en-US" altLang="zh-CN" sz="2000" dirty="0"/>
              <a:t>) {</a:t>
            </a:r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Demo d;</a:t>
            </a:r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"Throw </a:t>
            </a:r>
            <a:r>
              <a:rPr lang="en-US" altLang="zh-CN" sz="2000" dirty="0" err="1"/>
              <a:t>MyException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()"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throw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MyException</a:t>
            </a:r>
            <a:r>
              <a:rPr lang="en-US" altLang="zh-CN" sz="2000" dirty="0">
                <a:solidFill>
                  <a:srgbClr val="FF0000"/>
                </a:solidFill>
              </a:rPr>
              <a:t>("exception thrown by </a:t>
            </a:r>
            <a:r>
              <a:rPr lang="en-US" altLang="zh-CN" sz="2000" dirty="0" err="1">
                <a:solidFill>
                  <a:srgbClr val="FF0000"/>
                </a:solidFill>
              </a:rPr>
              <a:t>func</a:t>
            </a:r>
            <a:r>
              <a:rPr lang="en-US" altLang="zh-CN" sz="2000" dirty="0">
                <a:solidFill>
                  <a:srgbClr val="FF0000"/>
                </a:solidFill>
              </a:rPr>
              <a:t>()");</a:t>
            </a:r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}</a:t>
            </a:r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sz="2000" dirty="0"/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 {</a:t>
            </a:r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"In main function"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try</a:t>
            </a:r>
            <a:r>
              <a:rPr lang="en-US" altLang="zh-CN" sz="2000" dirty="0"/>
              <a:t> {</a:t>
            </a:r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();</a:t>
            </a:r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} </a:t>
            </a:r>
            <a:r>
              <a:rPr lang="en-US" altLang="zh-CN" sz="2000" dirty="0">
                <a:solidFill>
                  <a:srgbClr val="0070C0"/>
                </a:solidFill>
              </a:rPr>
              <a:t>catch</a:t>
            </a:r>
            <a:r>
              <a:rPr lang="en-US" altLang="zh-CN" sz="2000" dirty="0"/>
              <a:t> (</a:t>
            </a:r>
            <a:r>
              <a:rPr lang="en-US" altLang="zh-CN" sz="2000" dirty="0" err="1">
                <a:solidFill>
                  <a:srgbClr val="FF0000"/>
                </a:solidFill>
              </a:rPr>
              <a:t>MyException</a:t>
            </a:r>
            <a:r>
              <a:rPr lang="en-US" altLang="zh-CN" sz="2000" dirty="0"/>
              <a:t>&amp; e) {</a:t>
            </a:r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"Caught an exception: " &lt;&lt; </a:t>
            </a:r>
            <a:r>
              <a:rPr lang="en-US" altLang="zh-CN" sz="2000" dirty="0" err="1"/>
              <a:t>e.getMessage</a:t>
            </a:r>
            <a:r>
              <a:rPr lang="en-US" altLang="zh-CN" sz="2000" dirty="0"/>
              <a:t>()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"Resume the execution of main()"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return 0;</a:t>
            </a:r>
          </a:p>
          <a:p>
            <a:pPr marL="85725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31971" y="2708920"/>
            <a:ext cx="5083828" cy="181588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main function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Constructor of Demo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Throw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MyException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Destructor of Demo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Caught an exception: exception thrown by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Resume the execution of main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标准程序库异常处理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059839" y="37952"/>
            <a:ext cx="1016000" cy="3667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3A3DB6-D0AC-43F6-98B4-B2FF4CEF422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1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609600" y="1357313"/>
            <a:ext cx="5989638" cy="1066800"/>
          </a:xfrm>
        </p:spPr>
        <p:txBody>
          <a:bodyPr/>
          <a:lstStyle/>
          <a:p>
            <a:pPr eaLnBrk="1" hangingPunct="1"/>
            <a:r>
              <a:rPr lang="zh-CN" altLang="zh-CN"/>
              <a:t>标准异常类的继承关系</a:t>
            </a:r>
            <a:endParaRPr lang="zh-CN" altLang="en-US"/>
          </a:p>
        </p:txBody>
      </p:sp>
      <p:grpSp>
        <p:nvGrpSpPr>
          <p:cNvPr id="28676" name="Group 1"/>
          <p:cNvGrpSpPr>
            <a:grpSpLocks noChangeAspect="1"/>
          </p:cNvGrpSpPr>
          <p:nvPr/>
        </p:nvGrpSpPr>
        <p:grpSpPr bwMode="auto">
          <a:xfrm>
            <a:off x="1531938" y="2420938"/>
            <a:ext cx="9536112" cy="3714750"/>
            <a:chOff x="2345" y="7920"/>
            <a:chExt cx="6381" cy="3930"/>
          </a:xfrm>
        </p:grpSpPr>
        <p:sp>
          <p:nvSpPr>
            <p:cNvPr id="28678" name="AutoShape 41"/>
            <p:cNvSpPr>
              <a:spLocks noChangeAspect="1" noChangeArrowheads="1" noTextEdit="1"/>
            </p:cNvSpPr>
            <p:nvPr/>
          </p:nvSpPr>
          <p:spPr bwMode="auto">
            <a:xfrm>
              <a:off x="2345" y="7920"/>
              <a:ext cx="6381" cy="3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79" name="AutoShape 40"/>
            <p:cNvSpPr>
              <a:spLocks noChangeArrowheads="1"/>
            </p:cNvSpPr>
            <p:nvPr/>
          </p:nvSpPr>
          <p:spPr bwMode="auto">
            <a:xfrm rot="-5400000">
              <a:off x="3581" y="9418"/>
              <a:ext cx="89" cy="284"/>
            </a:xfrm>
            <a:prstGeom prst="flowChartExtra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28680" name="Group 32"/>
            <p:cNvGrpSpPr>
              <a:grpSpLocks/>
            </p:cNvGrpSpPr>
            <p:nvPr/>
          </p:nvGrpSpPr>
          <p:grpSpPr bwMode="auto">
            <a:xfrm rot="-5400000">
              <a:off x="6918" y="7792"/>
              <a:ext cx="1397" cy="1995"/>
              <a:chOff x="5828" y="8537"/>
              <a:chExt cx="3297" cy="1995"/>
            </a:xfrm>
          </p:grpSpPr>
          <p:sp>
            <p:nvSpPr>
              <p:cNvPr id="28711" name="Rectangle 39"/>
              <p:cNvSpPr>
                <a:spLocks noChangeArrowheads="1"/>
              </p:cNvSpPr>
              <p:nvPr/>
            </p:nvSpPr>
            <p:spPr bwMode="auto">
              <a:xfrm>
                <a:off x="5828" y="8822"/>
                <a:ext cx="735" cy="17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400">
                    <a:solidFill>
                      <a:schemeClr val="tx1"/>
                    </a:solidFill>
                    <a:latin typeface="碳化硅黑体二" pitchFamily="2" charset="-122"/>
                    <a:ea typeface="碳化硅黑体二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range_error</a:t>
                </a:r>
                <a:endParaRPr kumimoji="0" lang="en-US" altLang="zh-CN" sz="40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12" name="Rectangle 38"/>
              <p:cNvSpPr>
                <a:spLocks noChangeArrowheads="1"/>
              </p:cNvSpPr>
              <p:nvPr/>
            </p:nvSpPr>
            <p:spPr bwMode="auto">
              <a:xfrm>
                <a:off x="7109" y="8822"/>
                <a:ext cx="735" cy="17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400">
                    <a:solidFill>
                      <a:schemeClr val="tx1"/>
                    </a:solidFill>
                    <a:latin typeface="碳化硅黑体二" pitchFamily="2" charset="-122"/>
                    <a:ea typeface="碳化硅黑体二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overflow_error</a:t>
                </a:r>
                <a:endParaRPr kumimoji="0" lang="en-US" altLang="zh-CN" sz="40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13" name="Rectangle 37"/>
              <p:cNvSpPr>
                <a:spLocks noChangeArrowheads="1"/>
              </p:cNvSpPr>
              <p:nvPr/>
            </p:nvSpPr>
            <p:spPr bwMode="auto">
              <a:xfrm>
                <a:off x="8390" y="8822"/>
                <a:ext cx="735" cy="17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400">
                    <a:solidFill>
                      <a:schemeClr val="tx1"/>
                    </a:solidFill>
                    <a:latin typeface="碳化硅黑体二" pitchFamily="2" charset="-122"/>
                    <a:ea typeface="碳化硅黑体二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accent1"/>
                    </a:solidFill>
                    <a:latin typeface="碳化硅黑体二" pitchFamily="2" charset="-122"/>
                    <a:ea typeface="碳化硅黑体二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>
                    <a:solidFill>
                      <a:srgbClr val="A04DA3"/>
                    </a:solidFill>
                    <a:latin typeface="碳化硅黑体二" pitchFamily="2" charset="-122"/>
                    <a:ea typeface="碳化硅黑体二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underflow_error</a:t>
                </a:r>
                <a:endParaRPr kumimoji="0" lang="en-US" altLang="zh-CN" sz="40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14" name="Line 36"/>
              <p:cNvSpPr>
                <a:spLocks noChangeShapeType="1"/>
              </p:cNvSpPr>
              <p:nvPr/>
            </p:nvSpPr>
            <p:spPr bwMode="auto">
              <a:xfrm>
                <a:off x="6290" y="8537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28715" name="Line 35"/>
              <p:cNvSpPr>
                <a:spLocks noChangeShapeType="1"/>
              </p:cNvSpPr>
              <p:nvPr/>
            </p:nvSpPr>
            <p:spPr bwMode="auto">
              <a:xfrm>
                <a:off x="6290" y="8537"/>
                <a:ext cx="0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28716" name="Line 34"/>
              <p:cNvSpPr>
                <a:spLocks noChangeShapeType="1"/>
              </p:cNvSpPr>
              <p:nvPr/>
            </p:nvSpPr>
            <p:spPr bwMode="auto">
              <a:xfrm>
                <a:off x="7550" y="8537"/>
                <a:ext cx="0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28717" name="Line 33"/>
              <p:cNvSpPr>
                <a:spLocks noChangeShapeType="1"/>
              </p:cNvSpPr>
              <p:nvPr/>
            </p:nvSpPr>
            <p:spPr bwMode="auto">
              <a:xfrm>
                <a:off x="8810" y="8537"/>
                <a:ext cx="0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</p:grpSp>
        <p:sp>
          <p:nvSpPr>
            <p:cNvPr id="28681" name="Rectangle 31"/>
            <p:cNvSpPr>
              <a:spLocks noChangeArrowheads="1"/>
            </p:cNvSpPr>
            <p:nvPr/>
          </p:nvSpPr>
          <p:spPr bwMode="auto">
            <a:xfrm rot="-5400000">
              <a:off x="2853" y="9030"/>
              <a:ext cx="209" cy="10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exception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2" name="Rectangle 30"/>
            <p:cNvSpPr>
              <a:spLocks noChangeArrowheads="1"/>
            </p:cNvSpPr>
            <p:nvPr/>
          </p:nvSpPr>
          <p:spPr bwMode="auto">
            <a:xfrm rot="-5400000">
              <a:off x="7605" y="10676"/>
              <a:ext cx="310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domain_error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3" name="Rectangle 29"/>
            <p:cNvSpPr>
              <a:spLocks noChangeArrowheads="1"/>
            </p:cNvSpPr>
            <p:nvPr/>
          </p:nvSpPr>
          <p:spPr bwMode="auto">
            <a:xfrm rot="-5400000">
              <a:off x="7604" y="10133"/>
              <a:ext cx="311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invalid_argument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4" name="Rectangle 28"/>
            <p:cNvSpPr>
              <a:spLocks noChangeArrowheads="1"/>
            </p:cNvSpPr>
            <p:nvPr/>
          </p:nvSpPr>
          <p:spPr bwMode="auto">
            <a:xfrm rot="-5400000">
              <a:off x="7604" y="9590"/>
              <a:ext cx="311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length_error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5" name="Line 27"/>
            <p:cNvSpPr>
              <a:spLocks noChangeShapeType="1"/>
            </p:cNvSpPr>
            <p:nvPr/>
          </p:nvSpPr>
          <p:spPr bwMode="auto">
            <a:xfrm rot="-5400000">
              <a:off x="5790" y="10678"/>
              <a:ext cx="16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86" name="Line 26"/>
            <p:cNvSpPr>
              <a:spLocks noChangeShapeType="1"/>
            </p:cNvSpPr>
            <p:nvPr/>
          </p:nvSpPr>
          <p:spPr bwMode="auto">
            <a:xfrm rot="-5400000">
              <a:off x="6761" y="11367"/>
              <a:ext cx="1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87" name="Line 25"/>
            <p:cNvSpPr>
              <a:spLocks noChangeShapeType="1"/>
            </p:cNvSpPr>
            <p:nvPr/>
          </p:nvSpPr>
          <p:spPr bwMode="auto">
            <a:xfrm rot="-5400000">
              <a:off x="6761" y="10833"/>
              <a:ext cx="1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88" name="Line 24"/>
            <p:cNvSpPr>
              <a:spLocks noChangeShapeType="1"/>
            </p:cNvSpPr>
            <p:nvPr/>
          </p:nvSpPr>
          <p:spPr bwMode="auto">
            <a:xfrm rot="-5400000">
              <a:off x="6762" y="10298"/>
              <a:ext cx="1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89" name="Line 23"/>
            <p:cNvSpPr>
              <a:spLocks noChangeShapeType="1"/>
            </p:cNvSpPr>
            <p:nvPr/>
          </p:nvSpPr>
          <p:spPr bwMode="auto">
            <a:xfrm rot="-5400000">
              <a:off x="6476" y="10446"/>
              <a:ext cx="1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90" name="Line 22"/>
            <p:cNvSpPr>
              <a:spLocks noChangeShapeType="1"/>
            </p:cNvSpPr>
            <p:nvPr/>
          </p:nvSpPr>
          <p:spPr bwMode="auto">
            <a:xfrm rot="-5400000">
              <a:off x="6475" y="8616"/>
              <a:ext cx="0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91" name="Rectangle 21"/>
            <p:cNvSpPr>
              <a:spLocks noChangeArrowheads="1"/>
            </p:cNvSpPr>
            <p:nvPr/>
          </p:nvSpPr>
          <p:spPr bwMode="auto">
            <a:xfrm rot="-5400000">
              <a:off x="5059" y="10174"/>
              <a:ext cx="267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ios_base::failure</a:t>
              </a:r>
              <a:endParaRPr kumimoji="0" lang="en-US" altLang="zh-CN" sz="1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 rot="-5400000">
              <a:off x="5059" y="9735"/>
              <a:ext cx="268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logic_error</a:t>
              </a:r>
              <a:endParaRPr kumimoji="0" lang="en-US" altLang="zh-CN" sz="1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3" name="Rectangle 19"/>
            <p:cNvSpPr>
              <a:spLocks noChangeArrowheads="1"/>
            </p:cNvSpPr>
            <p:nvPr/>
          </p:nvSpPr>
          <p:spPr bwMode="auto">
            <a:xfrm rot="-5400000">
              <a:off x="5059" y="8861"/>
              <a:ext cx="267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bad_typeid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4" name="Rectangle 18"/>
            <p:cNvSpPr>
              <a:spLocks noChangeArrowheads="1"/>
            </p:cNvSpPr>
            <p:nvPr/>
          </p:nvSpPr>
          <p:spPr bwMode="auto">
            <a:xfrm rot="-5400000">
              <a:off x="5059" y="9299"/>
              <a:ext cx="268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bad_exception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5" name="Rectangle 17"/>
            <p:cNvSpPr>
              <a:spLocks noChangeArrowheads="1"/>
            </p:cNvSpPr>
            <p:nvPr/>
          </p:nvSpPr>
          <p:spPr bwMode="auto">
            <a:xfrm rot="-5400000">
              <a:off x="5037" y="8400"/>
              <a:ext cx="312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bad_cast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6" name="Rectangle 16"/>
            <p:cNvSpPr>
              <a:spLocks noChangeArrowheads="1"/>
            </p:cNvSpPr>
            <p:nvPr/>
          </p:nvSpPr>
          <p:spPr bwMode="auto">
            <a:xfrm rot="-5400000">
              <a:off x="5037" y="7919"/>
              <a:ext cx="312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runtime_error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7" name="Rectangle 15"/>
            <p:cNvSpPr>
              <a:spLocks noChangeArrowheads="1"/>
            </p:cNvSpPr>
            <p:nvPr/>
          </p:nvSpPr>
          <p:spPr bwMode="auto">
            <a:xfrm rot="-5400000">
              <a:off x="5037" y="7437"/>
              <a:ext cx="312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bad_alloc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8" name="Line 14"/>
            <p:cNvSpPr>
              <a:spLocks noChangeShapeType="1"/>
            </p:cNvSpPr>
            <p:nvPr/>
          </p:nvSpPr>
          <p:spPr bwMode="auto">
            <a:xfrm rot="-5400000">
              <a:off x="2675" y="9648"/>
              <a:ext cx="27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699" name="Line 13"/>
            <p:cNvSpPr>
              <a:spLocks noChangeShapeType="1"/>
            </p:cNvSpPr>
            <p:nvPr/>
          </p:nvSpPr>
          <p:spPr bwMode="auto">
            <a:xfrm rot="-5400000">
              <a:off x="4196" y="10886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0" name="Line 12"/>
            <p:cNvSpPr>
              <a:spLocks noChangeShapeType="1"/>
            </p:cNvSpPr>
            <p:nvPr/>
          </p:nvSpPr>
          <p:spPr bwMode="auto">
            <a:xfrm rot="-5400000">
              <a:off x="4196" y="10442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1" name="Line 11"/>
            <p:cNvSpPr>
              <a:spLocks noChangeShapeType="1"/>
            </p:cNvSpPr>
            <p:nvPr/>
          </p:nvSpPr>
          <p:spPr bwMode="auto">
            <a:xfrm rot="-5400000">
              <a:off x="4196" y="999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2" name="Line 10"/>
            <p:cNvSpPr>
              <a:spLocks noChangeShapeType="1"/>
            </p:cNvSpPr>
            <p:nvPr/>
          </p:nvSpPr>
          <p:spPr bwMode="auto">
            <a:xfrm rot="-5400000">
              <a:off x="4196" y="959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3" name="Line 9"/>
            <p:cNvSpPr>
              <a:spLocks noChangeShapeType="1"/>
            </p:cNvSpPr>
            <p:nvPr/>
          </p:nvSpPr>
          <p:spPr bwMode="auto">
            <a:xfrm rot="-5400000">
              <a:off x="4196" y="910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4" name="Line 8"/>
            <p:cNvSpPr>
              <a:spLocks noChangeShapeType="1"/>
            </p:cNvSpPr>
            <p:nvPr/>
          </p:nvSpPr>
          <p:spPr bwMode="auto">
            <a:xfrm rot="-5400000">
              <a:off x="4196" y="861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5" name="Line 7"/>
            <p:cNvSpPr>
              <a:spLocks noChangeShapeType="1"/>
            </p:cNvSpPr>
            <p:nvPr/>
          </p:nvSpPr>
          <p:spPr bwMode="auto">
            <a:xfrm rot="-5400000">
              <a:off x="4196" y="8127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6" name="AutoShape 6"/>
            <p:cNvSpPr>
              <a:spLocks noChangeArrowheads="1"/>
            </p:cNvSpPr>
            <p:nvPr/>
          </p:nvSpPr>
          <p:spPr bwMode="auto">
            <a:xfrm rot="-5400000">
              <a:off x="6145" y="10446"/>
              <a:ext cx="89" cy="285"/>
            </a:xfrm>
            <a:prstGeom prst="flowChartExtra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8707" name="AutoShape 5"/>
            <p:cNvSpPr>
              <a:spLocks noChangeArrowheads="1"/>
            </p:cNvSpPr>
            <p:nvPr/>
          </p:nvSpPr>
          <p:spPr bwMode="auto">
            <a:xfrm rot="-5400000">
              <a:off x="6145" y="8616"/>
              <a:ext cx="89" cy="285"/>
            </a:xfrm>
            <a:prstGeom prst="flowChartExtra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8708" name="Line 4"/>
            <p:cNvSpPr>
              <a:spLocks noChangeShapeType="1"/>
            </p:cNvSpPr>
            <p:nvPr/>
          </p:nvSpPr>
          <p:spPr bwMode="auto">
            <a:xfrm rot="-5400000">
              <a:off x="3911" y="9417"/>
              <a:ext cx="0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8709" name="Rectangle 3"/>
            <p:cNvSpPr>
              <a:spLocks noChangeArrowheads="1"/>
            </p:cNvSpPr>
            <p:nvPr/>
          </p:nvSpPr>
          <p:spPr bwMode="auto">
            <a:xfrm rot="-5400000">
              <a:off x="7604" y="9025"/>
              <a:ext cx="311" cy="17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out_of_range</a:t>
              </a:r>
              <a:endParaRPr kumimoji="0" lang="en-US" altLang="zh-CN" sz="40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0" name="Line 2"/>
            <p:cNvSpPr>
              <a:spLocks noChangeShapeType="1"/>
            </p:cNvSpPr>
            <p:nvPr/>
          </p:nvSpPr>
          <p:spPr bwMode="auto">
            <a:xfrm rot="-5400000">
              <a:off x="6762" y="9707"/>
              <a:ext cx="1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B809976-9B26-4427-9A68-740222A06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719795"/>
              </p:ext>
            </p:extLst>
          </p:nvPr>
        </p:nvGraphicFramePr>
        <p:xfrm>
          <a:off x="266527" y="1268760"/>
          <a:ext cx="11582003" cy="511257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16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416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825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异常类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头文件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异常的含义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851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bad_alloc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exception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动态分配空间失败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851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bad_cast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dynamic_cast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失败（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dynamic_cast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参见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8.7.2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节）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851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bad_typeid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typeinfo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对某个空指针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typeid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(*p)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typeid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参见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8.7.2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节）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6957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bad_exception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typeinfo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当某个函数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fun()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因在执行过程中抛出了异常声明所不允许的异常而调用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unexpected()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函数时，若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unexpected()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函数又一次抛出了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fun()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的异常声明所不允许的异常，且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fun()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的异常声明列表中有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bad_exception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，则会有一个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bad_exception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异常在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fun()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的调用点被抛出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851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ios_base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::failure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用来表示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的输入输出流执行过程中发生的错误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8851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underflow_error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算术运算时向下溢出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8851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overflow_error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算术运算时向上溢出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8851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range_error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内部计算时发生作用域的错误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8851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out_of_range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表示一个参数值不在允许的范围之内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8851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length_error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尝试创建一个长度超过最大允许值的对象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8851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invalid_argument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表示向函数传入无效参数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8851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domain_error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stdexcept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执行一段程序所需要的先决条件不满足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2721" marR="327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663" y="221308"/>
            <a:ext cx="9017967" cy="504056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C++</a:t>
            </a:r>
            <a:r>
              <a:rPr lang="zh-CN" altLang="en-US">
                <a:solidFill>
                  <a:schemeClr val="bg1"/>
                </a:solidFill>
              </a:rPr>
              <a:t>标准库各种异常类所代表的异常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059839" y="37952"/>
            <a:ext cx="1016000" cy="3667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7FCFF7-B9B2-4781-A4A3-EA9D266F3BF8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7607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标准异常类的基础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exception</a:t>
            </a:r>
            <a:r>
              <a:rPr lang="zh-CN" altLang="en-US" dirty="0"/>
              <a:t>：标准程序库异常类的公共基类</a:t>
            </a:r>
            <a:endParaRPr lang="en-US" altLang="zh-CN" dirty="0"/>
          </a:p>
          <a:p>
            <a:r>
              <a:rPr lang="en-US" altLang="zh-CN" dirty="0" err="1"/>
              <a:t>logic_error</a:t>
            </a:r>
            <a:r>
              <a:rPr lang="zh-CN" altLang="en-US" dirty="0"/>
              <a:t>表示可以在程序中被预先检测到的异常</a:t>
            </a:r>
            <a:endParaRPr lang="en-US" altLang="zh-CN" dirty="0"/>
          </a:p>
          <a:p>
            <a:pPr lvl="1"/>
            <a:r>
              <a:rPr lang="zh-CN" altLang="en-US" dirty="0"/>
              <a:t>如果小心地编写程序，这类异常能够避免</a:t>
            </a:r>
            <a:endParaRPr lang="en-US" altLang="zh-CN" dirty="0"/>
          </a:p>
          <a:p>
            <a:r>
              <a:rPr lang="en-US" altLang="zh-CN" dirty="0" err="1"/>
              <a:t>runtime_error</a:t>
            </a:r>
            <a:r>
              <a:rPr lang="zh-CN" altLang="en-US" dirty="0"/>
              <a:t>表示难以被预先检测的异常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0449B21-B7AE-47D9-A4F8-C373C9918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12-3 </a:t>
            </a:r>
            <a:r>
              <a:rPr lang="zh-CN" altLang="en-US"/>
              <a:t>三角形面积计算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609600" y="2857500"/>
            <a:ext cx="10979150" cy="2857500"/>
          </a:xfrm>
        </p:spPr>
        <p:txBody>
          <a:bodyPr/>
          <a:lstStyle/>
          <a:p>
            <a:pPr eaLnBrk="1" hangingPunct="1"/>
            <a:r>
              <a:rPr lang="zh-CN" altLang="en-US" dirty="0"/>
              <a:t>编写一个计算三角形面积的函数，函数的参数为三角形三边边长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zh-CN" altLang="en-US" dirty="0"/>
              <a:t>、</a:t>
            </a:r>
            <a:r>
              <a:rPr lang="en-US" altLang="zh-CN" i="1" dirty="0"/>
              <a:t>c</a:t>
            </a:r>
            <a:r>
              <a:rPr lang="zh-CN" altLang="en-US" dirty="0"/>
              <a:t>，可以用</a:t>
            </a:r>
            <a:r>
              <a:rPr lang="en-US" altLang="zh-CN" dirty="0"/>
              <a:t>Heron</a:t>
            </a:r>
            <a:r>
              <a:rPr lang="zh-CN" altLang="en-US" dirty="0"/>
              <a:t>公式计算：</a:t>
            </a:r>
          </a:p>
          <a:p>
            <a:pPr marL="109537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设                  ，则三角形面积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zh-CN" altLang="en-US" dirty="0"/>
          </a:p>
          <a:p>
            <a:pPr eaLnBrk="1" hangingPunct="1">
              <a:buFont typeface="Georgia" panose="02040502050405020303" pitchFamily="18" charset="0"/>
              <a:buNone/>
            </a:pPr>
            <a:endParaRPr lang="zh-CN" altLang="en-US" dirty="0"/>
          </a:p>
        </p:txBody>
      </p:sp>
      <p:graphicFrame>
        <p:nvGraphicFramePr>
          <p:cNvPr id="30726" name="Object 1"/>
          <p:cNvGraphicFramePr>
            <a:graphicFrameLocks noChangeAspect="1"/>
          </p:cNvGraphicFramePr>
          <p:nvPr/>
        </p:nvGraphicFramePr>
        <p:xfrm>
          <a:off x="1419225" y="4005263"/>
          <a:ext cx="1616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9" name="Equation" r:id="rId3" imgW="812447" imgH="393529" progId="Equation.DSMT4">
                  <p:embed/>
                </p:oleObj>
              </mc:Choice>
              <mc:Fallback>
                <p:oleObj name="Equation" r:id="rId3" imgW="812447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005263"/>
                        <a:ext cx="16160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3"/>
          <p:cNvGraphicFramePr>
            <a:graphicFrameLocks noChangeAspect="1"/>
          </p:cNvGraphicFramePr>
          <p:nvPr/>
        </p:nvGraphicFramePr>
        <p:xfrm>
          <a:off x="5168900" y="4076700"/>
          <a:ext cx="35226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Equation" r:id="rId5" imgW="1841500" imgH="292100" progId="Equation.DSMT4">
                  <p:embed/>
                </p:oleObj>
              </mc:Choice>
              <mc:Fallback>
                <p:oleObj name="Equation" r:id="rId5" imgW="18415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076700"/>
                        <a:ext cx="35226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CE22F1A-E2C8-408B-9141-D93271546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12-3 </a:t>
            </a:r>
            <a:r>
              <a:rPr lang="zh-CN" altLang="en-US"/>
              <a:t>三角形面积计算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511" y="1052736"/>
            <a:ext cx="11953328" cy="5472608"/>
          </a:xfrm>
        </p:spPr>
        <p:txBody>
          <a:bodyPr/>
          <a:lstStyle/>
          <a:p>
            <a:pPr marL="85725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//12_3.cpp</a:t>
            </a:r>
          </a:p>
          <a:p>
            <a:pPr marL="85725"/>
            <a:r>
              <a:rPr lang="en-US" altLang="zh-CN" sz="2000" dirty="0"/>
              <a:t>#include &lt;iostream&gt;</a:t>
            </a:r>
          </a:p>
          <a:p>
            <a:pPr marL="85725"/>
            <a:r>
              <a:rPr lang="en-US" altLang="zh-CN" sz="2000" dirty="0"/>
              <a:t>#include &lt;</a:t>
            </a:r>
            <a:r>
              <a:rPr lang="en-US" altLang="zh-CN" sz="2000" dirty="0" err="1"/>
              <a:t>cmath</a:t>
            </a:r>
            <a:r>
              <a:rPr lang="en-US" altLang="zh-CN" sz="2000" dirty="0"/>
              <a:t>&gt;</a:t>
            </a:r>
          </a:p>
          <a:p>
            <a:pPr marL="85725"/>
            <a:r>
              <a:rPr lang="en-US" altLang="zh-CN" sz="2000" dirty="0"/>
              <a:t>#include &lt;</a:t>
            </a:r>
            <a:r>
              <a:rPr lang="en-US" altLang="zh-CN" sz="2000" dirty="0" err="1"/>
              <a:t>stdexcept</a:t>
            </a:r>
            <a:r>
              <a:rPr lang="en-US" altLang="zh-CN" sz="2000" dirty="0"/>
              <a:t>&gt;</a:t>
            </a:r>
          </a:p>
          <a:p>
            <a:pPr marL="85725"/>
            <a:r>
              <a:rPr lang="en-US" altLang="zh-CN" sz="2000" dirty="0"/>
              <a:t>using namespace std;</a:t>
            </a:r>
          </a:p>
          <a:p>
            <a:pPr marL="85725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给出三角形三边长，计算三角形面积</a:t>
            </a:r>
          </a:p>
          <a:p>
            <a:pPr marL="85725"/>
            <a:r>
              <a:rPr lang="en-US" altLang="zh-CN" sz="2000" dirty="0"/>
              <a:t>double area(double a, double b, double c) </a:t>
            </a:r>
            <a:r>
              <a:rPr lang="en-US" altLang="zh-CN" sz="2000" dirty="0" smtClean="0"/>
              <a:t>throw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invalid_argument</a:t>
            </a:r>
            <a:r>
              <a:rPr lang="en-US" altLang="zh-CN" sz="2000" dirty="0" smtClean="0"/>
              <a:t>) {</a:t>
            </a:r>
            <a:endParaRPr lang="en-US" altLang="zh-CN" sz="2000" dirty="0"/>
          </a:p>
          <a:p>
            <a:pPr marL="85725"/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判断三角形边长是否为正</a:t>
            </a:r>
          </a:p>
          <a:p>
            <a:pPr marL="85725"/>
            <a:r>
              <a:rPr lang="zh-CN" altLang="en-US" sz="2000" dirty="0"/>
              <a:t>   </a:t>
            </a:r>
            <a:r>
              <a:rPr lang="en-US" altLang="zh-CN" sz="2000" dirty="0"/>
              <a:t>if (a &lt;= 0 || b &lt;= 0 || c &lt;= 0)</a:t>
            </a:r>
          </a:p>
          <a:p>
            <a:pPr marL="85725"/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0070C0"/>
                </a:solidFill>
              </a:rPr>
              <a:t>throw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invalid_argument</a:t>
            </a:r>
            <a:r>
              <a:rPr lang="en-US" altLang="zh-CN" sz="2000" dirty="0"/>
              <a:t>("the side length should be positive");</a:t>
            </a:r>
          </a:p>
          <a:p>
            <a:pPr marL="85725"/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判断三边长是否满足三角不等式</a:t>
            </a:r>
          </a:p>
          <a:p>
            <a:pPr marL="85725"/>
            <a:r>
              <a:rPr lang="zh-CN" altLang="en-US" sz="2000" dirty="0"/>
              <a:t>   </a:t>
            </a:r>
            <a:r>
              <a:rPr lang="en-US" altLang="zh-CN" sz="2000" dirty="0"/>
              <a:t>if (a + b &lt;= c || b + c &lt;= a || c + a &lt;= b)</a:t>
            </a:r>
          </a:p>
          <a:p>
            <a:pPr marL="85725"/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0070C0"/>
                </a:solidFill>
              </a:rPr>
              <a:t>throw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invalid_argument</a:t>
            </a:r>
            <a:r>
              <a:rPr lang="en-US" altLang="zh-CN" sz="2000" dirty="0"/>
              <a:t>("the side length should fit the triangle inequation");</a:t>
            </a:r>
          </a:p>
          <a:p>
            <a:pPr marL="85725"/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Heron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公式计算三角形面积</a:t>
            </a:r>
          </a:p>
          <a:p>
            <a:pPr marL="85725"/>
            <a:r>
              <a:rPr lang="zh-CN" altLang="en-US" sz="2000" dirty="0"/>
              <a:t>   </a:t>
            </a:r>
            <a:r>
              <a:rPr lang="en-US" altLang="zh-CN" sz="2000" dirty="0"/>
              <a:t>double s = (a + b + c) / 2; </a:t>
            </a:r>
          </a:p>
          <a:p>
            <a:pPr marL="85725"/>
            <a:r>
              <a:rPr lang="en-US" altLang="zh-CN" sz="2000" dirty="0"/>
              <a:t>   return sqrt(s * (s - a) * (s - b) * (s - c));</a:t>
            </a:r>
          </a:p>
          <a:p>
            <a:pPr marL="85725"/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异常处理的基本思想</a:t>
            </a:r>
            <a:endParaRPr lang="en-US" altLang="zh-CN" dirty="0"/>
          </a:p>
          <a:p>
            <a:r>
              <a:rPr lang="en-US" dirty="0"/>
              <a:t>C++</a:t>
            </a:r>
            <a:r>
              <a:rPr lang="zh-CN" altLang="en-US" dirty="0"/>
              <a:t>异常处理的实现</a:t>
            </a:r>
            <a:endParaRPr lang="en-US" altLang="zh-CN" dirty="0"/>
          </a:p>
          <a:p>
            <a:r>
              <a:rPr lang="zh-CN" altLang="en-US" dirty="0"/>
              <a:t>异常处理中的构造与析构</a:t>
            </a:r>
            <a:endParaRPr lang="en-US" altLang="zh-CN" dirty="0"/>
          </a:p>
          <a:p>
            <a:r>
              <a:rPr lang="zh-CN" altLang="en-US" dirty="0"/>
              <a:t>标准程序库异常处理</a:t>
            </a:r>
            <a:endParaRPr lang="en-US" altLang="zh-CN" dirty="0"/>
          </a:p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F8431C6-8D68-489D-845F-7A9BEE065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12-3 </a:t>
            </a:r>
            <a:r>
              <a:rPr lang="zh-CN" altLang="en-US">
                <a:solidFill>
                  <a:schemeClr val="tx1"/>
                </a:solidFill>
              </a:rPr>
              <a:t>三角形面积计算</a:t>
            </a:r>
          </a:p>
        </p:txBody>
      </p:sp>
      <p:sp>
        <p:nvSpPr>
          <p:cNvPr id="32772" name="内容占位符 2"/>
          <p:cNvSpPr>
            <a:spLocks noGrp="1"/>
          </p:cNvSpPr>
          <p:nvPr>
            <p:ph idx="1"/>
          </p:nvPr>
        </p:nvSpPr>
        <p:spPr>
          <a:xfrm>
            <a:off x="770584" y="1268760"/>
            <a:ext cx="10369152" cy="5092352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int main()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double a, b, c;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三角形三边长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"Please input the side lengths of a triangle: ";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a &gt;&gt; b &gt;&gt; c;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try</a:t>
            </a:r>
            <a:r>
              <a:rPr lang="en-US" altLang="zh-CN" sz="2000" dirty="0"/>
              <a:t>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	double s = area(a, b, c);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尝试计算三角形面积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"Area: " &lt;&lt; s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} </a:t>
            </a:r>
            <a:r>
              <a:rPr lang="en-US" altLang="zh-CN" sz="2000" dirty="0">
                <a:solidFill>
                  <a:srgbClr val="0070C0"/>
                </a:solidFill>
              </a:rPr>
              <a:t>catch</a:t>
            </a:r>
            <a:r>
              <a:rPr lang="en-US" altLang="zh-CN" sz="2000" dirty="0"/>
              <a:t> (</a:t>
            </a:r>
            <a:r>
              <a:rPr lang="en-US" altLang="zh-CN" sz="2000" dirty="0">
                <a:solidFill>
                  <a:srgbClr val="FF0000"/>
                </a:solidFill>
              </a:rPr>
              <a:t>exception</a:t>
            </a:r>
            <a:r>
              <a:rPr lang="en-US" altLang="zh-CN" sz="2000" dirty="0"/>
              <a:t> &amp;e)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"Error: " &lt;&lt; </a:t>
            </a:r>
            <a:r>
              <a:rPr lang="en-US" altLang="zh-CN" sz="2000" dirty="0" err="1"/>
              <a:t>e.what</a:t>
            </a:r>
            <a:r>
              <a:rPr lang="en-US" altLang="zh-CN" sz="2000" dirty="0"/>
              <a:t>()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return 0;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12-3 </a:t>
            </a:r>
            <a:r>
              <a:rPr lang="zh-CN" altLang="en-US">
                <a:solidFill>
                  <a:schemeClr val="tx1"/>
                </a:solidFill>
              </a:rPr>
              <a:t>三角形面积计算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0704" y="1268760"/>
            <a:ext cx="8928992" cy="4176464"/>
          </a:xfrm>
          <a:noFill/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 smtClean="0"/>
              <a:t>运行</a:t>
            </a:r>
            <a:r>
              <a:rPr lang="zh-CN" altLang="en-US" sz="2000" dirty="0"/>
              <a:t>结果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/>
              <a:t>Please input the side lengths of a triangle: </a:t>
            </a:r>
            <a:r>
              <a:rPr lang="en-US" sz="2000" u="sng" dirty="0"/>
              <a:t>3 4 5</a:t>
            </a:r>
            <a:endParaRPr lang="zh-CN" altLang="en-US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/>
              <a:t>Area: 6</a:t>
            </a:r>
            <a:endParaRPr lang="zh-CN" altLang="en-US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/>
              <a:t>运行结果</a:t>
            </a:r>
            <a:r>
              <a:rPr lang="en-US" sz="2000" dirty="0"/>
              <a:t>2</a:t>
            </a:r>
            <a:r>
              <a:rPr lang="zh-CN" altLang="en-US" sz="2000" dirty="0"/>
              <a:t>：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/>
              <a:t>Please input the side lengths of a triangle: </a:t>
            </a:r>
            <a:r>
              <a:rPr lang="en-US" sz="2000" u="sng" dirty="0"/>
              <a:t>0 5 5</a:t>
            </a:r>
            <a:endParaRPr lang="zh-CN" altLang="en-US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/>
              <a:t>Error: the side length should be positive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/>
              <a:t>运行结果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/>
              <a:t>Please input the side lengths of a triangle: </a:t>
            </a:r>
            <a:r>
              <a:rPr lang="en-US" sz="2000" u="sng" dirty="0"/>
              <a:t>1 2 4</a:t>
            </a:r>
            <a:endParaRPr lang="zh-CN" altLang="en-US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/>
              <a:t>Error: the side length should fit the triangle </a:t>
            </a:r>
            <a:r>
              <a:rPr lang="en-US" sz="2000" dirty="0" err="1" smtClean="0"/>
              <a:t>inequation</a:t>
            </a:r>
            <a:endParaRPr 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  <a:p>
            <a:pPr lvl="1"/>
            <a:r>
              <a:rPr lang="zh-CN" altLang="en-US"/>
              <a:t>异常处理的基本思想、</a:t>
            </a:r>
            <a:r>
              <a:rPr lang="en-US" altLang="zh-CN"/>
              <a:t>C++</a:t>
            </a:r>
            <a:r>
              <a:rPr lang="zh-CN" altLang="en-US"/>
              <a:t>异常处理的实现、异常处理中的构造与析构</a:t>
            </a:r>
          </a:p>
          <a:p>
            <a:r>
              <a:rPr lang="zh-CN" altLang="en-US"/>
              <a:t>达到的目标</a:t>
            </a:r>
          </a:p>
          <a:p>
            <a:pPr lvl="1"/>
            <a:r>
              <a:rPr lang="zh-CN" altLang="en-US"/>
              <a:t>简单了解</a:t>
            </a:r>
            <a:r>
              <a:rPr lang="en-US" altLang="zh-CN"/>
              <a:t>C++</a:t>
            </a:r>
            <a:r>
              <a:rPr lang="zh-CN" altLang="en-US"/>
              <a:t>的异常处理机制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DBDACB6-D70A-42A4-81CC-35390F447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异常处理的思想与程序实现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059839" y="37952"/>
            <a:ext cx="1016000" cy="3667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3A3DB6-D0AC-43F6-98B4-B2FF4CEF422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9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异常处理的基本思想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A6770D1-0C71-4CBC-8275-441D9A652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9459" name="Group 37"/>
          <p:cNvGrpSpPr>
            <a:grpSpLocks/>
          </p:cNvGrpSpPr>
          <p:nvPr/>
        </p:nvGrpSpPr>
        <p:grpSpPr bwMode="auto">
          <a:xfrm>
            <a:off x="2930525" y="2636838"/>
            <a:ext cx="5645150" cy="3524250"/>
            <a:chOff x="1344" y="1296"/>
            <a:chExt cx="3216" cy="2730"/>
          </a:xfrm>
        </p:grpSpPr>
        <p:sp>
          <p:nvSpPr>
            <p:cNvPr id="19460" name="Text Box 21"/>
            <p:cNvSpPr txBox="1">
              <a:spLocks noChangeArrowheads="1"/>
            </p:cNvSpPr>
            <p:nvPr/>
          </p:nvSpPr>
          <p:spPr bwMode="auto">
            <a:xfrm>
              <a:off x="1907" y="1714"/>
              <a:ext cx="2137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en-US" altLang="zh-CN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f()</a:t>
              </a: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捕获并处理异常</a:t>
              </a:r>
            </a:p>
          </p:txBody>
        </p:sp>
        <p:sp>
          <p:nvSpPr>
            <p:cNvPr id="19461" name="Text Box 22"/>
            <p:cNvSpPr txBox="1">
              <a:spLocks noChangeArrowheads="1"/>
            </p:cNvSpPr>
            <p:nvPr/>
          </p:nvSpPr>
          <p:spPr bwMode="auto">
            <a:xfrm>
              <a:off x="1907" y="3686"/>
              <a:ext cx="2137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en-US" altLang="zh-CN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h()   </a:t>
              </a: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引发异常</a:t>
              </a:r>
            </a:p>
          </p:txBody>
        </p:sp>
        <p:sp>
          <p:nvSpPr>
            <p:cNvPr id="19462" name="Text Box 23"/>
            <p:cNvSpPr txBox="1">
              <a:spLocks noChangeArrowheads="1"/>
            </p:cNvSpPr>
            <p:nvPr/>
          </p:nvSpPr>
          <p:spPr bwMode="auto">
            <a:xfrm>
              <a:off x="1907" y="2993"/>
              <a:ext cx="2137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en-US" altLang="zh-CN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g()</a:t>
              </a:r>
            </a:p>
          </p:txBody>
        </p:sp>
        <p:sp>
          <p:nvSpPr>
            <p:cNvPr id="19463" name="Line 24"/>
            <p:cNvSpPr>
              <a:spLocks noChangeShapeType="1"/>
            </p:cNvSpPr>
            <p:nvPr/>
          </p:nvSpPr>
          <p:spPr bwMode="auto">
            <a:xfrm>
              <a:off x="2313" y="1409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64" name="Line 25"/>
            <p:cNvSpPr>
              <a:spLocks noChangeShapeType="1"/>
            </p:cNvSpPr>
            <p:nvPr/>
          </p:nvSpPr>
          <p:spPr bwMode="auto">
            <a:xfrm>
              <a:off x="2313" y="2113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65" name="Line 26"/>
            <p:cNvSpPr>
              <a:spLocks noChangeShapeType="1"/>
            </p:cNvSpPr>
            <p:nvPr/>
          </p:nvSpPr>
          <p:spPr bwMode="auto">
            <a:xfrm>
              <a:off x="2313" y="2712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66" name="Line 27"/>
            <p:cNvSpPr>
              <a:spLocks noChangeShapeType="1"/>
            </p:cNvSpPr>
            <p:nvPr/>
          </p:nvSpPr>
          <p:spPr bwMode="auto">
            <a:xfrm>
              <a:off x="2312" y="3404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67" name="Line 28"/>
            <p:cNvSpPr>
              <a:spLocks noChangeShapeType="1"/>
            </p:cNvSpPr>
            <p:nvPr/>
          </p:nvSpPr>
          <p:spPr bwMode="auto">
            <a:xfrm>
              <a:off x="3562" y="3392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68" name="Line 29"/>
            <p:cNvSpPr>
              <a:spLocks noChangeShapeType="1"/>
            </p:cNvSpPr>
            <p:nvPr/>
          </p:nvSpPr>
          <p:spPr bwMode="auto">
            <a:xfrm>
              <a:off x="3562" y="2712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69" name="Line 30"/>
            <p:cNvSpPr>
              <a:spLocks noChangeShapeType="1"/>
            </p:cNvSpPr>
            <p:nvPr/>
          </p:nvSpPr>
          <p:spPr bwMode="auto">
            <a:xfrm>
              <a:off x="3562" y="2090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70" name="Line 31"/>
            <p:cNvSpPr>
              <a:spLocks noChangeShapeType="1"/>
            </p:cNvSpPr>
            <p:nvPr/>
          </p:nvSpPr>
          <p:spPr bwMode="auto">
            <a:xfrm>
              <a:off x="3562" y="1421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19471" name="Text Box 32"/>
            <p:cNvSpPr txBox="1">
              <a:spLocks noChangeArrowheads="1"/>
            </p:cNvSpPr>
            <p:nvPr/>
          </p:nvSpPr>
          <p:spPr bwMode="auto">
            <a:xfrm>
              <a:off x="2025" y="2336"/>
              <a:ext cx="185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19472" name="Text Box 33"/>
            <p:cNvSpPr txBox="1">
              <a:spLocks noChangeArrowheads="1"/>
            </p:cNvSpPr>
            <p:nvPr/>
          </p:nvSpPr>
          <p:spPr bwMode="auto">
            <a:xfrm>
              <a:off x="2486" y="1296"/>
              <a:ext cx="9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调用者</a:t>
              </a:r>
            </a:p>
          </p:txBody>
        </p:sp>
        <p:sp>
          <p:nvSpPr>
            <p:cNvPr id="19473" name="Text Box 34"/>
            <p:cNvSpPr txBox="1">
              <a:spLocks noChangeArrowheads="1"/>
            </p:cNvSpPr>
            <p:nvPr/>
          </p:nvSpPr>
          <p:spPr bwMode="auto">
            <a:xfrm>
              <a:off x="3492" y="2430"/>
              <a:ext cx="10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异常传播方向</a:t>
              </a:r>
            </a:p>
          </p:txBody>
        </p:sp>
        <p:sp>
          <p:nvSpPr>
            <p:cNvPr id="19474" name="Text Box 35"/>
            <p:cNvSpPr txBox="1">
              <a:spLocks noChangeArrowheads="1"/>
            </p:cNvSpPr>
            <p:nvPr/>
          </p:nvSpPr>
          <p:spPr bwMode="auto">
            <a:xfrm>
              <a:off x="1344" y="2430"/>
              <a:ext cx="9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400">
                  <a:solidFill>
                    <a:schemeClr val="tx1"/>
                  </a:solidFill>
                  <a:latin typeface="碳化硅黑体二" pitchFamily="2" charset="-122"/>
                  <a:ea typeface="碳化硅黑体二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000"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>
                  <a:solidFill>
                    <a:schemeClr val="accent1"/>
                  </a:solidFill>
                  <a:latin typeface="碳化硅黑体二" pitchFamily="2" charset="-122"/>
                  <a:ea typeface="碳化硅黑体二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>
                  <a:solidFill>
                    <a:srgbClr val="A04DA3"/>
                  </a:solidFill>
                  <a:latin typeface="碳化硅黑体二" pitchFamily="2" charset="-122"/>
                  <a:ea typeface="碳化硅黑体二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调用关系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09600" y="981075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异常处理的语法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4038" y="2060575"/>
            <a:ext cx="3687762" cy="460851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抛掷异常的程</a:t>
            </a:r>
            <a:r>
              <a:rPr kumimoji="0" lang="zh-CN" altLang="en-US">
                <a:latin typeface="微软雅黑" pitchFamily="34" charset="-122"/>
                <a:ea typeface="微软雅黑" pitchFamily="34" charset="-122"/>
              </a:rPr>
              <a:t>序段</a:t>
            </a:r>
            <a:endParaRPr kumimoji="0" lang="zh-CN" altLang="en-US" sz="2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6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......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6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throw </a:t>
            </a:r>
            <a:r>
              <a:rPr kumimoji="0" lang="zh-CN" altLang="en-US" sz="26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kumimoji="0" lang="en-US" altLang="zh-CN" sz="26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6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......</a:t>
            </a:r>
          </a:p>
          <a:p>
            <a:pPr marL="365760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kumimoji="0" lang="zh-CN" altLang="en-US">
                <a:latin typeface="微软雅黑" pitchFamily="34" charset="-122"/>
                <a:ea typeface="微软雅黑" pitchFamily="34" charset="-122"/>
              </a:rPr>
              <a:t>捕获并处理异常的程序段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6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6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0" lang="zh-CN" altLang="en-US" sz="26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复合语句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6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kumimoji="0" lang="zh-CN" altLang="en-US" sz="26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（异常声明）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zh-CN" altLang="en-US" sz="26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复合语句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en-US" altLang="zh-CN" sz="26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kumimoji="0" lang="zh-CN" altLang="en-US" sz="26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（异常声明）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zh-CN" altLang="en-US" sz="26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复合语句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kumimoji="0" lang="zh-CN" altLang="en-US" sz="26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en-US" altLang="zh-CN" sz="26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658368" lvl="1" indent="-246888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kumimoji="0" lang="en-US" altLang="zh-CN" sz="2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065838" y="2500313"/>
            <a:ext cx="5372100" cy="4114800"/>
          </a:xfrm>
          <a:prstGeom prst="rect">
            <a:avLst/>
          </a:prstGeom>
        </p:spPr>
        <p:txBody>
          <a:bodyPr/>
          <a:lstStyle/>
          <a:p>
            <a:pPr marL="365760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kumimoji="0" lang="en-US" altLang="zh-CN" sz="2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5307087" y="2571750"/>
            <a:ext cx="0" cy="3567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线形标注 1(无边框) 9"/>
          <p:cNvSpPr>
            <a:spLocks/>
          </p:cNvSpPr>
          <p:nvPr/>
        </p:nvSpPr>
        <p:spPr bwMode="auto">
          <a:xfrm>
            <a:off x="3146425" y="3860800"/>
            <a:ext cx="1430338" cy="357188"/>
          </a:xfrm>
          <a:prstGeom prst="callout1">
            <a:avLst>
              <a:gd name="adj1" fmla="val 124898"/>
              <a:gd name="adj2" fmla="val -34199"/>
              <a:gd name="adj3" fmla="val 78505"/>
              <a:gd name="adj4" fmla="val 11324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400">
                <a:solidFill>
                  <a:schemeClr val="tx1"/>
                </a:solidFill>
                <a:latin typeface="碳化硅黑体二" pitchFamily="2" charset="-122"/>
                <a:ea typeface="碳化硅黑体二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000"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Consolas" panose="020B0609020204030204" pitchFamily="49" charset="0"/>
                <a:ea typeface="隶书" panose="02010509060101010101" pitchFamily="49" charset="-122"/>
              </a:rPr>
              <a:t>保护段</a:t>
            </a:r>
          </a:p>
        </p:txBody>
      </p:sp>
      <p:sp>
        <p:nvSpPr>
          <p:cNvPr id="20488" name="线形标注 1(无边框) 10"/>
          <p:cNvSpPr>
            <a:spLocks/>
          </p:cNvSpPr>
          <p:nvPr/>
        </p:nvSpPr>
        <p:spPr bwMode="auto">
          <a:xfrm>
            <a:off x="3578225" y="4652963"/>
            <a:ext cx="1739900" cy="290512"/>
          </a:xfrm>
          <a:prstGeom prst="callout1">
            <a:avLst>
              <a:gd name="adj1" fmla="val 162361"/>
              <a:gd name="adj2" fmla="val -46884"/>
              <a:gd name="adj3" fmla="val 97236"/>
              <a:gd name="adj4" fmla="val 18153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400">
                <a:solidFill>
                  <a:schemeClr val="tx1"/>
                </a:solidFill>
                <a:latin typeface="碳化硅黑体二" pitchFamily="2" charset="-122"/>
                <a:ea typeface="碳化硅黑体二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000"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>
                <a:solidFill>
                  <a:schemeClr val="accent1"/>
                </a:solidFill>
                <a:latin typeface="碳化硅黑体二" pitchFamily="2" charset="-122"/>
                <a:ea typeface="碳化硅黑体二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>
                <a:solidFill>
                  <a:srgbClr val="A04DA3"/>
                </a:solidFill>
                <a:latin typeface="碳化硅黑体二" pitchFamily="2" charset="-122"/>
                <a:ea typeface="碳化硅黑体二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Consolas" panose="020B0609020204030204" pitchFamily="49" charset="0"/>
                <a:ea typeface="隶书" panose="02010509060101010101" pitchFamily="49" charset="-122"/>
              </a:rPr>
              <a:t>异常处理程序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78450" y="1773238"/>
            <a:ext cx="6553200" cy="4895850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latin typeface="Consolas" pitchFamily="49" charset="0"/>
              </a:rPr>
              <a:t>若有异常则通</a:t>
            </a:r>
            <a:r>
              <a:rPr lang="zh-CN" altLang="en-US" sz="2200">
                <a:latin typeface="Consolas" pitchFamily="49" charset="0"/>
              </a:rPr>
              <a:t>过</a:t>
            </a:r>
            <a:r>
              <a:rPr lang="en-US" altLang="zh-CN" sz="2200">
                <a:latin typeface="Consolas" pitchFamily="49" charset="0"/>
              </a:rPr>
              <a:t>throw</a:t>
            </a:r>
            <a:r>
              <a:rPr lang="zh-CN" altLang="en-US" sz="2200">
                <a:latin typeface="Consolas" pitchFamily="49" charset="0"/>
              </a:rPr>
              <a:t>创</a:t>
            </a:r>
            <a:r>
              <a:rPr lang="zh-CN" altLang="en-US" sz="2200" dirty="0">
                <a:latin typeface="Consolas" pitchFamily="49" charset="0"/>
              </a:rPr>
              <a:t>建一个异常对象并</a:t>
            </a:r>
            <a:r>
              <a:rPr lang="zh-CN" altLang="en-US" sz="2200">
                <a:latin typeface="Consolas" pitchFamily="49" charset="0"/>
              </a:rPr>
              <a:t>抛掷</a:t>
            </a:r>
            <a:endParaRPr lang="zh-CN" altLang="en-US" sz="2200" dirty="0">
              <a:latin typeface="Consolas" pitchFamily="49" charset="0"/>
            </a:endParaRPr>
          </a:p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latin typeface="Consolas" pitchFamily="49" charset="0"/>
              </a:rPr>
              <a:t>将可能抛出异常的程序段嵌在</a:t>
            </a:r>
            <a:r>
              <a:rPr lang="en-US" altLang="zh-CN" sz="2200" dirty="0">
                <a:latin typeface="Consolas" pitchFamily="49" charset="0"/>
              </a:rPr>
              <a:t>try</a:t>
            </a:r>
            <a:r>
              <a:rPr lang="zh-CN" altLang="en-US" sz="2200" dirty="0">
                <a:latin typeface="Consolas" pitchFamily="49" charset="0"/>
              </a:rPr>
              <a:t>块之</a:t>
            </a:r>
            <a:r>
              <a:rPr lang="zh-CN" altLang="en-US" sz="2200">
                <a:latin typeface="Consolas" pitchFamily="49" charset="0"/>
              </a:rPr>
              <a:t>中。通</a:t>
            </a:r>
            <a:r>
              <a:rPr lang="zh-CN" altLang="en-US" sz="2200" dirty="0">
                <a:latin typeface="Consolas" pitchFamily="49" charset="0"/>
              </a:rPr>
              <a:t>过正常的顺序执行到达</a:t>
            </a:r>
            <a:r>
              <a:rPr lang="en-US" altLang="zh-CN" sz="2200" dirty="0">
                <a:latin typeface="Consolas" pitchFamily="49" charset="0"/>
              </a:rPr>
              <a:t>try</a:t>
            </a:r>
            <a:r>
              <a:rPr lang="zh-CN" altLang="en-US" sz="2200" dirty="0">
                <a:latin typeface="Consolas" pitchFamily="49" charset="0"/>
              </a:rPr>
              <a:t>语句，然后执行</a:t>
            </a:r>
            <a:r>
              <a:rPr lang="en-US" altLang="zh-CN" sz="2200" dirty="0">
                <a:latin typeface="Consolas" pitchFamily="49" charset="0"/>
              </a:rPr>
              <a:t>try</a:t>
            </a:r>
            <a:r>
              <a:rPr lang="zh-CN" altLang="en-US" sz="2200" dirty="0">
                <a:latin typeface="Consolas" pitchFamily="49" charset="0"/>
              </a:rPr>
              <a:t>块内的保</a:t>
            </a:r>
            <a:r>
              <a:rPr lang="zh-CN" altLang="en-US" sz="2200">
                <a:latin typeface="Consolas" pitchFamily="49" charset="0"/>
              </a:rPr>
              <a:t>护段</a:t>
            </a:r>
            <a:endParaRPr lang="zh-CN" altLang="en-US" sz="2200" dirty="0">
              <a:latin typeface="Consolas" pitchFamily="49" charset="0"/>
            </a:endParaRPr>
          </a:p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latin typeface="Consolas" pitchFamily="49" charset="0"/>
              </a:rPr>
              <a:t>如果在保护段执行期间没有引起异常，那么跟在</a:t>
            </a:r>
            <a:r>
              <a:rPr lang="en-US" altLang="zh-CN" sz="2200" dirty="0">
                <a:latin typeface="Consolas" pitchFamily="49" charset="0"/>
              </a:rPr>
              <a:t>try</a:t>
            </a:r>
            <a:r>
              <a:rPr lang="zh-CN" altLang="en-US" sz="2200" dirty="0">
                <a:latin typeface="Consolas" pitchFamily="49" charset="0"/>
              </a:rPr>
              <a:t>块后的</a:t>
            </a:r>
            <a:r>
              <a:rPr lang="en-US" altLang="zh-CN" sz="2200" dirty="0">
                <a:latin typeface="Consolas" pitchFamily="49" charset="0"/>
              </a:rPr>
              <a:t>catch</a:t>
            </a:r>
            <a:r>
              <a:rPr lang="zh-CN" altLang="en-US" sz="2200" dirty="0">
                <a:latin typeface="Consolas" pitchFamily="49" charset="0"/>
              </a:rPr>
              <a:t>子句就不执行。程序从</a:t>
            </a:r>
            <a:r>
              <a:rPr lang="en-US" altLang="zh-CN" sz="2200" dirty="0">
                <a:latin typeface="Consolas" pitchFamily="49" charset="0"/>
              </a:rPr>
              <a:t>try</a:t>
            </a:r>
            <a:r>
              <a:rPr lang="zh-CN" altLang="en-US" sz="2200">
                <a:latin typeface="Consolas" pitchFamily="49" charset="0"/>
              </a:rPr>
              <a:t>块后的</a:t>
            </a:r>
            <a:r>
              <a:rPr lang="zh-CN" altLang="en-US" sz="2200" dirty="0">
                <a:latin typeface="Consolas" pitchFamily="49" charset="0"/>
              </a:rPr>
              <a:t>最后一个</a:t>
            </a:r>
            <a:r>
              <a:rPr lang="en-US" altLang="zh-CN" sz="2200" dirty="0">
                <a:latin typeface="Consolas" pitchFamily="49" charset="0"/>
              </a:rPr>
              <a:t>catch</a:t>
            </a:r>
            <a:r>
              <a:rPr lang="zh-CN" altLang="en-US" sz="2200" dirty="0">
                <a:latin typeface="Consolas" pitchFamily="49" charset="0"/>
              </a:rPr>
              <a:t>子句后面的语句继续</a:t>
            </a:r>
            <a:r>
              <a:rPr lang="zh-CN" altLang="en-US" sz="2200">
                <a:latin typeface="Consolas" pitchFamily="49" charset="0"/>
              </a:rPr>
              <a:t>执行</a:t>
            </a:r>
            <a:endParaRPr lang="zh-CN" altLang="en-US" sz="2200" dirty="0">
              <a:latin typeface="Consolas" pitchFamily="49" charset="0"/>
            </a:endParaRPr>
          </a:p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sz="2200" dirty="0">
                <a:latin typeface="Consolas" pitchFamily="49" charset="0"/>
              </a:rPr>
              <a:t>catch</a:t>
            </a:r>
            <a:r>
              <a:rPr lang="zh-CN" altLang="en-US" sz="2200" dirty="0">
                <a:latin typeface="Consolas" pitchFamily="49" charset="0"/>
              </a:rPr>
              <a:t>子句按其在</a:t>
            </a:r>
            <a:r>
              <a:rPr lang="en-US" altLang="zh-CN" sz="2200" dirty="0">
                <a:latin typeface="Consolas" pitchFamily="49" charset="0"/>
              </a:rPr>
              <a:t>try</a:t>
            </a:r>
            <a:r>
              <a:rPr lang="zh-CN" altLang="en-US" sz="2200" dirty="0">
                <a:latin typeface="Consolas" pitchFamily="49" charset="0"/>
              </a:rPr>
              <a:t>块后出现的顺序被检查。匹配的</a:t>
            </a:r>
            <a:r>
              <a:rPr lang="en-US" altLang="zh-CN" sz="2200" dirty="0">
                <a:latin typeface="Consolas" pitchFamily="49" charset="0"/>
              </a:rPr>
              <a:t>catch</a:t>
            </a:r>
            <a:r>
              <a:rPr lang="zh-CN" altLang="en-US" sz="2200" dirty="0">
                <a:latin typeface="Consolas" pitchFamily="49" charset="0"/>
              </a:rPr>
              <a:t>子句将捕获并处理异常（或继续抛掷异常）。</a:t>
            </a:r>
          </a:p>
          <a:p>
            <a:pPr marL="365760" indent="-256032" eaLnBrk="1" fontAlgn="auto" hangingPunct="1">
              <a:spcBef>
                <a:spcPct val="150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latin typeface="Consolas" pitchFamily="49" charset="0"/>
              </a:rPr>
              <a:t>如果匹配的处理器未找到</a:t>
            </a:r>
            <a:r>
              <a:rPr lang="zh-CN" altLang="en-US" sz="2200">
                <a:latin typeface="Consolas" pitchFamily="49" charset="0"/>
              </a:rPr>
              <a:t>，则库</a:t>
            </a:r>
            <a:r>
              <a:rPr lang="zh-CN" altLang="en-US" sz="2200" dirty="0">
                <a:latin typeface="Consolas" pitchFamily="49" charset="0"/>
              </a:rPr>
              <a:t>函数</a:t>
            </a:r>
            <a:r>
              <a:rPr lang="en-US" altLang="zh-CN" sz="2200" dirty="0">
                <a:latin typeface="Consolas" pitchFamily="49" charset="0"/>
              </a:rPr>
              <a:t>terminate</a:t>
            </a:r>
            <a:r>
              <a:rPr lang="zh-CN" altLang="en-US" sz="2200" dirty="0">
                <a:latin typeface="Consolas" pitchFamily="49" charset="0"/>
              </a:rPr>
              <a:t>将被自动调用</a:t>
            </a:r>
            <a:r>
              <a:rPr lang="zh-CN" altLang="en-US" sz="2200">
                <a:latin typeface="Consolas" pitchFamily="49" charset="0"/>
              </a:rPr>
              <a:t>，其默认是</a:t>
            </a:r>
            <a:r>
              <a:rPr lang="zh-CN" altLang="en-US" sz="2200" dirty="0">
                <a:latin typeface="Consolas" pitchFamily="49" charset="0"/>
              </a:rPr>
              <a:t>调用</a:t>
            </a:r>
            <a:r>
              <a:rPr lang="en-US" altLang="zh-CN" sz="2200" dirty="0">
                <a:latin typeface="Consolas" pitchFamily="49" charset="0"/>
              </a:rPr>
              <a:t>abort</a:t>
            </a:r>
            <a:r>
              <a:rPr lang="zh-CN" altLang="en-US" sz="2200" dirty="0">
                <a:latin typeface="Consolas" pitchFamily="49" charset="0"/>
              </a:rPr>
              <a:t>终止程序。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1D13797-48AC-41DC-9F57-8C2A5570D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12-1</a:t>
            </a:r>
            <a:r>
              <a:rPr lang="zh-CN" altLang="en-US"/>
              <a:t>处理除零异常</a:t>
            </a:r>
          </a:p>
        </p:txBody>
      </p:sp>
      <p:sp>
        <p:nvSpPr>
          <p:cNvPr id="21508" name="内容占位符 2"/>
          <p:cNvSpPr>
            <a:spLocks noGrp="1"/>
          </p:cNvSpPr>
          <p:nvPr>
            <p:ph idx="1"/>
          </p:nvPr>
        </p:nvSpPr>
        <p:spPr>
          <a:xfrm>
            <a:off x="1994719" y="1052736"/>
            <a:ext cx="8568953" cy="5616624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//12_1.cpp</a:t>
            </a:r>
          </a:p>
          <a:p>
            <a:r>
              <a:rPr lang="en-US" altLang="zh-CN" sz="2000" dirty="0"/>
              <a:t>#include &lt;iostream&gt;</a:t>
            </a:r>
          </a:p>
          <a:p>
            <a:r>
              <a:rPr lang="en-US" altLang="zh-CN" sz="2000" dirty="0"/>
              <a:t>using namespace std;</a:t>
            </a:r>
          </a:p>
          <a:p>
            <a:r>
              <a:rPr lang="en-US" altLang="zh-CN" sz="2000" dirty="0"/>
              <a:t>int divide(int x, int y) {</a:t>
            </a:r>
          </a:p>
          <a:p>
            <a:r>
              <a:rPr lang="en-US" altLang="zh-CN" sz="2000" dirty="0"/>
              <a:t>	if (y == </a:t>
            </a:r>
            <a:r>
              <a:rPr lang="en-US" altLang="zh-CN" sz="2000" dirty="0" smtClean="0"/>
              <a:t>0) </a:t>
            </a:r>
            <a:r>
              <a:rPr lang="en-US" altLang="zh-CN" sz="2000" dirty="0" smtClean="0">
                <a:solidFill>
                  <a:srgbClr val="00B0F0"/>
                </a:solidFill>
              </a:rPr>
              <a:t>throw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return x / y;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int main() 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B0F0"/>
                </a:solidFill>
              </a:rPr>
              <a:t>try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"5 / 2 = " &lt;&lt; divide(5, 2)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"8 / 0 = " &lt;&lt; divide(8, 0)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"7 / 1 = " &lt;&lt; divide(7, 1)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} </a:t>
            </a:r>
            <a:r>
              <a:rPr lang="en-US" altLang="zh-CN" sz="2000" dirty="0">
                <a:solidFill>
                  <a:srgbClr val="00B0F0"/>
                </a:solidFill>
              </a:rPr>
              <a:t>catch</a:t>
            </a:r>
            <a:r>
              <a:rPr lang="en-US" altLang="zh-CN" sz="2000" dirty="0"/>
              <a:t> (int </a:t>
            </a:r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en-US" altLang="zh-CN" sz="2000" dirty="0"/>
              <a:t>) 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e &lt;&lt; " is divided by zero!"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"That is ok."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return 0;</a:t>
            </a:r>
          </a:p>
          <a:p>
            <a:r>
              <a:rPr lang="en-US" altLang="zh-CN" sz="2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1275" y="1772816"/>
            <a:ext cx="3168650" cy="1323975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</a:rPr>
              <a:t>5 / 2 = 2</a:t>
            </a:r>
            <a:endParaRPr lang="zh-CN" altLang="en-US" sz="2000" dirty="0">
              <a:latin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</a:rPr>
              <a:t>8 is divided by zero!</a:t>
            </a:r>
            <a:endParaRPr lang="zh-CN" altLang="en-US" sz="2000" dirty="0">
              <a:latin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</a:rPr>
              <a:t>That is ok.</a:t>
            </a:r>
            <a:endParaRPr lang="zh-CN" altLang="en-US" sz="2000" dirty="0">
              <a:latin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异常接口声明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/>
              <a:t>一个函数显式声明可能抛出的异常，有利于函数的调用者为异常处理做好准备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7FCFF7-B9B2-4781-A4A3-EA9D266F3BF8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08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09600" y="1433513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异常接口声明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41363" y="2781300"/>
            <a:ext cx="10687050" cy="3505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可以</a:t>
            </a:r>
            <a:r>
              <a:rPr lang="zh-CN" altLang="en-US" dirty="0">
                <a:latin typeface="Consolas" panose="020B0609020204030204" pitchFamily="49" charset="0"/>
              </a:rPr>
              <a:t>在函数的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声明</a:t>
            </a:r>
            <a:r>
              <a:rPr lang="zh-CN" altLang="en-US" dirty="0">
                <a:latin typeface="Consolas" panose="020B0609020204030204" pitchFamily="49" charset="0"/>
              </a:rPr>
              <a:t>中列出这个函数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可能</a:t>
            </a:r>
            <a:r>
              <a:rPr lang="zh-CN" altLang="en-US" dirty="0">
                <a:latin typeface="Consolas" panose="020B0609020204030204" pitchFamily="49" charset="0"/>
              </a:rPr>
              <a:t>抛掷的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所有异常</a:t>
            </a:r>
            <a:r>
              <a:rPr lang="zh-CN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类型</a:t>
            </a:r>
            <a:endParaRPr lang="zh-CN" altLang="en-US" dirty="0">
              <a:latin typeface="Consolas" panose="020B0609020204030204" pitchFamily="49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例如：</a:t>
            </a:r>
            <a:br>
              <a:rPr lang="zh-CN" altLang="en-US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void fun() throw(A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D);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若无异常接口声明，则此函数可以抛掷任何类型的</a:t>
            </a:r>
            <a:r>
              <a:rPr lang="zh-CN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异常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dirty="0">
                <a:latin typeface="Consolas" panose="020B0609020204030204" pitchFamily="49" charset="0"/>
              </a:rPr>
              <a:t>不抛掷任何类型异常的函数声明如下：</a:t>
            </a:r>
          </a:p>
          <a:p>
            <a:pPr lvl="1" eaLnBrk="1" hangingPunct="1"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fun() throw</a:t>
            </a:r>
            <a:r>
              <a:rPr lang="en-US" altLang="zh-CN" dirty="0" smtClean="0">
                <a:latin typeface="Consolas" panose="020B0609020204030204" pitchFamily="49" charset="0"/>
              </a:rPr>
              <a:t>();	//</a:t>
            </a:r>
            <a:r>
              <a:rPr lang="zh-CN" altLang="en-US" dirty="0" smtClean="0">
                <a:latin typeface="Consolas" panose="020B0609020204030204" pitchFamily="49" charset="0"/>
              </a:rPr>
              <a:t>已弃用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 eaLnBrk="1" hangingPunct="1"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void fun() </a:t>
            </a:r>
            <a:r>
              <a:rPr lang="en-US" altLang="zh-CN" dirty="0" err="1" smtClean="0">
                <a:latin typeface="Consolas" panose="020B0609020204030204" pitchFamily="49" charset="0"/>
              </a:rPr>
              <a:t>noexcept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0AEA79B-F01F-4A26-BCCB-E72B718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609600" y="1571625"/>
            <a:ext cx="10979150" cy="10668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noexcept</a:t>
            </a:r>
            <a:r>
              <a:rPr lang="zh-CN" altLang="en-US" dirty="0"/>
              <a:t> 异常说明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895350" y="2708920"/>
            <a:ext cx="10388600" cy="278948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对明确不会抛出异常的函数使用</a:t>
            </a:r>
            <a:r>
              <a:rPr lang="en-US" altLang="zh-CN" dirty="0" err="1"/>
              <a:t>noexcept</a:t>
            </a:r>
            <a:r>
              <a:rPr lang="zh-CN" altLang="en-US" dirty="0"/>
              <a:t>说明符修饰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声明方式：返回值类型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zh-CN" altLang="en-US" dirty="0"/>
              <a:t>形参列表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 err="1"/>
              <a:t>noexcept</a:t>
            </a:r>
            <a:r>
              <a:rPr lang="en-US" altLang="zh-CN" dirty="0"/>
              <a:t>;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异常处理使编译和运行时有额外开销，省去异常处理可优化加速调用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需保持该函数内部调用函数和定义语句均不会抛出异常的一致性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配套有</a:t>
            </a:r>
            <a:r>
              <a:rPr lang="en-US" altLang="zh-CN" dirty="0" err="1"/>
              <a:t>noexcept</a:t>
            </a:r>
            <a:r>
              <a:rPr lang="zh-CN" altLang="en-US" dirty="0"/>
              <a:t>运算符，可判断函数是否使用了</a:t>
            </a:r>
            <a:r>
              <a:rPr lang="en-US" altLang="zh-CN" dirty="0" err="1"/>
              <a:t>noexcept</a:t>
            </a:r>
            <a:r>
              <a:rPr lang="zh-CN" altLang="en-US" dirty="0"/>
              <a:t>说明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694F1FC-0C91-234E-9092-3C7CEEC86F50}"/>
              </a:ext>
            </a:extLst>
          </p:cNvPr>
          <p:cNvSpPr txBox="1"/>
          <p:nvPr/>
        </p:nvSpPr>
        <p:spPr>
          <a:xfrm>
            <a:off x="1634679" y="5578773"/>
            <a:ext cx="6619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noexcept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noexcept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(f());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，因为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有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noexcept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说明</a:t>
            </a:r>
            <a:endParaRPr kumimoji="1"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560DE079-76E2-4899-99CC-B749481D0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0918B-34F6-491C-9CA5-A31ADB96DE4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1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语言程序设计V4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C++语言程序设计V4</Template>
  <TotalTime>1133</TotalTime>
  <Words>1208</Words>
  <Application>Microsoft Office PowerPoint</Application>
  <PresentationFormat>自定义</PresentationFormat>
  <Paragraphs>263</Paragraphs>
  <Slides>22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方正姚体</vt:lpstr>
      <vt:lpstr>隶书</vt:lpstr>
      <vt:lpstr>宋体</vt:lpstr>
      <vt:lpstr>碳化硅黑体二</vt:lpstr>
      <vt:lpstr>Microsoft YaHei</vt:lpstr>
      <vt:lpstr>Microsoft YaHei</vt:lpstr>
      <vt:lpstr>Arial</vt:lpstr>
      <vt:lpstr>Consolas</vt:lpstr>
      <vt:lpstr>Georgia</vt:lpstr>
      <vt:lpstr>Times New Roman</vt:lpstr>
      <vt:lpstr>Trebuchet MS</vt:lpstr>
      <vt:lpstr>Wingdings 2</vt:lpstr>
      <vt:lpstr>C++语言程序设计V4</vt:lpstr>
      <vt:lpstr>Equation</vt:lpstr>
      <vt:lpstr>第 12 章 异常处理</vt:lpstr>
      <vt:lpstr>目录</vt:lpstr>
      <vt:lpstr>异常处理的思想与程序实现</vt:lpstr>
      <vt:lpstr>异常处理的基本思想</vt:lpstr>
      <vt:lpstr>异常处理的语法</vt:lpstr>
      <vt:lpstr>例12-1处理除零异常</vt:lpstr>
      <vt:lpstr>异常接口声明</vt:lpstr>
      <vt:lpstr>异常接口声明</vt:lpstr>
      <vt:lpstr>noexcept 异常说明</vt:lpstr>
      <vt:lpstr>异常处理中的构造与析构</vt:lpstr>
      <vt:lpstr>自动的析构</vt:lpstr>
      <vt:lpstr>例12-2 带析构语义的类的C++异常处理</vt:lpstr>
      <vt:lpstr>例12-2 带析构语义的类的C++异常处理</vt:lpstr>
      <vt:lpstr>标准程序库异常处理</vt:lpstr>
      <vt:lpstr>标准异常类的继承关系</vt:lpstr>
      <vt:lpstr>C++标准库各种异常类所代表的异常</vt:lpstr>
      <vt:lpstr>标准异常类的基础</vt:lpstr>
      <vt:lpstr>例12-3 三角形面积计算</vt:lpstr>
      <vt:lpstr>例12-3 三角形面积计算</vt:lpstr>
      <vt:lpstr>例12-3 三角形面积计算</vt:lpstr>
      <vt:lpstr>例12-3 三角形面积计算</vt:lpstr>
      <vt:lpstr>小结</vt:lpstr>
    </vt:vector>
  </TitlesOfParts>
  <Company>Tsinghua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Li Yushan</dc:creator>
  <cp:lastModifiedBy>Copper</cp:lastModifiedBy>
  <cp:revision>117</cp:revision>
  <dcterms:created xsi:type="dcterms:W3CDTF">2010-07-25T05:10:12Z</dcterms:created>
  <dcterms:modified xsi:type="dcterms:W3CDTF">2022-04-08T16:35:58Z</dcterms:modified>
</cp:coreProperties>
</file>