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605" r:id="rId4"/>
    <p:sldId id="529" r:id="rId5"/>
    <p:sldId id="611" r:id="rId6"/>
    <p:sldId id="610" r:id="rId7"/>
    <p:sldId id="531" r:id="rId8"/>
    <p:sldId id="532" r:id="rId9"/>
    <p:sldId id="636" r:id="rId10"/>
    <p:sldId id="533" r:id="rId11"/>
    <p:sldId id="639" r:id="rId12"/>
    <p:sldId id="606" r:id="rId13"/>
    <p:sldId id="617" r:id="rId14"/>
    <p:sldId id="536" r:id="rId15"/>
    <p:sldId id="537" r:id="rId16"/>
    <p:sldId id="538" r:id="rId17"/>
    <p:sldId id="539" r:id="rId18"/>
    <p:sldId id="540" r:id="rId19"/>
    <p:sldId id="541" r:id="rId20"/>
    <p:sldId id="618" r:id="rId21"/>
    <p:sldId id="546" r:id="rId22"/>
    <p:sldId id="547" r:id="rId23"/>
    <p:sldId id="548" r:id="rId24"/>
    <p:sldId id="549" r:id="rId25"/>
    <p:sldId id="630" r:id="rId26"/>
    <p:sldId id="551" r:id="rId27"/>
    <p:sldId id="552" r:id="rId28"/>
    <p:sldId id="553" r:id="rId29"/>
    <p:sldId id="554" r:id="rId30"/>
    <p:sldId id="619" r:id="rId31"/>
    <p:sldId id="555" r:id="rId32"/>
    <p:sldId id="556" r:id="rId33"/>
    <p:sldId id="557" r:id="rId34"/>
    <p:sldId id="558" r:id="rId35"/>
    <p:sldId id="559" r:id="rId36"/>
    <p:sldId id="560" r:id="rId37"/>
    <p:sldId id="561" r:id="rId38"/>
    <p:sldId id="620" r:id="rId39"/>
    <p:sldId id="562" r:id="rId40"/>
    <p:sldId id="563" r:id="rId41"/>
    <p:sldId id="564" r:id="rId42"/>
    <p:sldId id="565" r:id="rId43"/>
    <p:sldId id="566" r:id="rId44"/>
    <p:sldId id="567" r:id="rId45"/>
    <p:sldId id="568" r:id="rId46"/>
    <p:sldId id="569" r:id="rId47"/>
    <p:sldId id="570" r:id="rId48"/>
    <p:sldId id="571" r:id="rId49"/>
    <p:sldId id="625" r:id="rId50"/>
    <p:sldId id="572" r:id="rId51"/>
    <p:sldId id="573" r:id="rId52"/>
    <p:sldId id="574" r:id="rId53"/>
    <p:sldId id="575" r:id="rId54"/>
    <p:sldId id="576" r:id="rId55"/>
    <p:sldId id="577" r:id="rId56"/>
    <p:sldId id="578" r:id="rId57"/>
    <p:sldId id="579" r:id="rId58"/>
    <p:sldId id="580" r:id="rId59"/>
    <p:sldId id="581" r:id="rId60"/>
    <p:sldId id="582" r:id="rId61"/>
    <p:sldId id="583" r:id="rId62"/>
    <p:sldId id="585" r:id="rId63"/>
    <p:sldId id="586" r:id="rId64"/>
    <p:sldId id="587" r:id="rId65"/>
    <p:sldId id="602" r:id="rId66"/>
  </p:sldIdLst>
  <p:sldSz cx="12195175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33CC33"/>
    <a:srgbClr val="0099FF"/>
    <a:srgbClr val="0099CC"/>
    <a:srgbClr val="00CCFF"/>
    <a:srgbClr val="85FFFF"/>
    <a:srgbClr val="CCFFCC"/>
    <a:srgbClr val="66FF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6296" autoAdjust="0"/>
  </p:normalViewPr>
  <p:slideViewPr>
    <p:cSldViewPr>
      <p:cViewPr>
        <p:scale>
          <a:sx n="100" d="100"/>
          <a:sy n="100" d="100"/>
        </p:scale>
        <p:origin x="270" y="18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-4194"/>
    </p:cViewPr>
  </p:sorterViewPr>
  <p:notesViewPr>
    <p:cSldViewPr>
      <p:cViewPr>
        <p:scale>
          <a:sx n="100" d="100"/>
          <a:sy n="100" d="100"/>
        </p:scale>
        <p:origin x="-2520" y="204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4F2E6069-F18F-4582-943A-0615610C61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963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4D02DEBA-804F-4BBF-93EB-EDEE01A06C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574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6F26E3FA-6A4D-41E7-9A2E-39F57ED02891}" type="slidenum">
              <a:rPr lang="en-US" altLang="zh-CN" sz="1300"/>
              <a:pPr eaLnBrk="1" hangingPunct="1"/>
              <a:t>1</a:t>
            </a:fld>
            <a:endParaRPr lang="en-US" altLang="zh-CN" sz="13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025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5DA8EE80-38D7-4632-9960-FE96C67AA0EB}" type="slidenum">
              <a:rPr lang="en-US" altLang="zh-CN" sz="1300"/>
              <a:pPr eaLnBrk="1" hangingPunct="1"/>
              <a:t>34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520896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99886DF8-EECB-46EE-9E3F-7F38B58693AE}" type="slidenum">
              <a:rPr lang="en-US" altLang="zh-CN" sz="1300"/>
              <a:pPr eaLnBrk="1" hangingPunct="1"/>
              <a:t>37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442467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8BED4B55-CFEC-4FA7-B0A7-8CEE75FB6B61}" type="slidenum">
              <a:rPr lang="en-US" altLang="zh-CN" sz="1300"/>
              <a:pPr eaLnBrk="1" hangingPunct="1"/>
              <a:t>39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797676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355EC431-E45C-4482-8C79-1AD8A5324BF6}" type="slidenum">
              <a:rPr lang="en-US" altLang="zh-CN" sz="1300"/>
              <a:pPr eaLnBrk="1" hangingPunct="1"/>
              <a:t>42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470507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9A92D69-66C2-4C1F-A5A0-AB5EBE8EA40C}" type="slidenum">
              <a:rPr lang="en-US" altLang="zh-CN" sz="1300"/>
              <a:pPr eaLnBrk="1" hangingPunct="1"/>
              <a:t>47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44336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AD5E331-0BDF-4F78-A83B-EFFF7DE5347B}" type="slidenum">
              <a:rPr lang="en-US" altLang="zh-CN" sz="1300"/>
              <a:pPr eaLnBrk="1" hangingPunct="1"/>
              <a:t>59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97209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E51476CF-35F0-4326-A503-FA99809EEC1F}" type="slidenum">
              <a:rPr lang="en-US" altLang="zh-CN" sz="1300"/>
              <a:pPr eaLnBrk="1" hangingPunct="1"/>
              <a:t>65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22788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0D13C6F-C310-4D73-B45B-89B35A0B2C08}" type="slidenum">
              <a:rPr lang="en-US" altLang="zh-CN" sz="1300"/>
              <a:pPr eaLnBrk="1" hangingPunct="1"/>
              <a:t>2</a:t>
            </a:fld>
            <a:endParaRPr lang="en-US" altLang="zh-CN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692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2DEBA-804F-4BBF-93EB-EDEE01A06C1F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24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13CD9018-5BD3-4A98-A6C0-33F80C544ACE}" type="slidenum">
              <a:rPr lang="en-US" altLang="zh-CN" sz="1300"/>
              <a:pPr eaLnBrk="1" hangingPunct="1"/>
              <a:t>11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66145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2DEBA-804F-4BBF-93EB-EDEE01A06C1F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57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22F8D1A5-2752-42F9-A5B7-906502FEB539}" type="slidenum">
              <a:rPr lang="en-US" altLang="zh-CN" sz="1300"/>
              <a:pPr eaLnBrk="1" hangingPunct="1"/>
              <a:t>19</a:t>
            </a:fld>
            <a:endParaRPr lang="en-US" altLang="zh-CN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13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61315092-BECC-451E-ACF1-659EEA342423}" type="slidenum">
              <a:rPr lang="en-US" altLang="zh-CN" sz="1300"/>
              <a:pPr eaLnBrk="1" hangingPunct="1"/>
              <a:t>21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15550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2DEBA-804F-4BBF-93EB-EDEE01A06C1F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7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2DEBA-804F-4BBF-93EB-EDEE01A06C1F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00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PPT\C++\C++简单程序设计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319" y="2276872"/>
            <a:ext cx="11280537" cy="1470025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794727" y="3899938"/>
            <a:ext cx="660572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5802" y="1109161"/>
            <a:ext cx="782608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368" y="1143000"/>
            <a:ext cx="6097588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0038" y="3274309"/>
            <a:ext cx="34553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329464" y="44624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523677-3448-4A6C-9E0B-8088A24AD3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9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329464" y="44624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523677-3448-4A6C-9E0B-8088A24AD3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9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4755" y="1143000"/>
            <a:ext cx="2540661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1143000"/>
            <a:ext cx="833337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329464" y="44624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523677-3448-4A6C-9E0B-8088A24AD3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FF9933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463" y="2066925"/>
            <a:ext cx="10975975" cy="4386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329464" y="44624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523677-3448-4A6C-9E0B-8088A24AD3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7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 bwMode="auto">
          <a:xfrm>
            <a:off x="0" y="0"/>
            <a:ext cx="12195176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5179" y="44624"/>
            <a:ext cx="9076259" cy="86409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463" y="1124745"/>
            <a:ext cx="10975975" cy="5328591"/>
          </a:xfrm>
        </p:spPr>
        <p:txBody>
          <a:bodyPr/>
          <a:lstStyle>
            <a:lvl1pPr marL="109537" indent="0">
              <a:buNone/>
              <a:defRPr/>
            </a:lvl1pPr>
            <a:lvl2pPr marL="411162" indent="0">
              <a:buNone/>
              <a:defRPr/>
            </a:lvl2pPr>
            <a:lvl3pPr marL="703263" indent="0">
              <a:buNone/>
              <a:defRPr/>
            </a:lvl3pPr>
            <a:lvl4pPr marL="979488" indent="0">
              <a:buNone/>
              <a:defRPr/>
            </a:lvl4pPr>
            <a:lvl5pPr marL="12065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Box 17"/>
          <p:cNvSpPr txBox="1"/>
          <p:nvPr userDrawn="1"/>
        </p:nvSpPr>
        <p:spPr>
          <a:xfrm>
            <a:off x="8883650" y="6525344"/>
            <a:ext cx="3190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+mn-ea"/>
                <a:ea typeface="+mn-ea"/>
              </a:rPr>
              <a:t>C++</a:t>
            </a:r>
            <a:r>
              <a:rPr lang="zh-CN" altLang="en-US" sz="1100" dirty="0">
                <a:latin typeface="+mn-ea"/>
                <a:ea typeface="+mn-ea"/>
              </a:rPr>
              <a:t>语言程序设计（第</a:t>
            </a:r>
            <a:r>
              <a:rPr lang="en-US" altLang="zh-CN" sz="1100" dirty="0">
                <a:latin typeface="+mn-ea"/>
                <a:ea typeface="+mn-ea"/>
              </a:rPr>
              <a:t>5</a:t>
            </a:r>
            <a:r>
              <a:rPr lang="zh-CN" altLang="en-US" sz="1100" dirty="0">
                <a:latin typeface="+mn-ea"/>
                <a:ea typeface="+mn-ea"/>
              </a:rPr>
              <a:t>版），郑莉，清华大学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329464" y="44624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B523677-3448-4A6C-9E0B-8088A24AD3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1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1981201"/>
            <a:ext cx="10365899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3367088"/>
            <a:ext cx="10365899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329464" y="44624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523677-3448-4A6C-9E0B-8088A24AD3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4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785927"/>
            <a:ext cx="5386202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785927"/>
            <a:ext cx="5386202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329464" y="44624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523677-3448-4A6C-9E0B-8088A24AD3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0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133" y="908720"/>
            <a:ext cx="1117891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132" y="1500174"/>
            <a:ext cx="539026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6607" y="1500174"/>
            <a:ext cx="539043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132" y="1928803"/>
            <a:ext cx="5390267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2711" y="1928803"/>
            <a:ext cx="5390437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329464" y="44624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523677-3448-4A6C-9E0B-8088A24AD3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6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1143000"/>
            <a:ext cx="10975658" cy="1069848"/>
          </a:xfrm>
        </p:spPr>
        <p:txBody>
          <a:bodyPr/>
          <a:lstStyle>
            <a:lvl1pPr>
              <a:defRPr sz="4000">
                <a:solidFill>
                  <a:srgbClr val="FF993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329464" y="44624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523677-3448-4A6C-9E0B-8088A24AD3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7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329464" y="44624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523677-3448-4A6C-9E0B-8088A24AD3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9853" y="1101970"/>
            <a:ext cx="4512215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9853" y="2010727"/>
            <a:ext cx="4512215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53" y="1101969"/>
            <a:ext cx="6804908" cy="552647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329464" y="44624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523677-3448-4A6C-9E0B-8088A24AD3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525463" y="928688"/>
            <a:ext cx="10975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525463" y="2066925"/>
            <a:ext cx="10975975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8" name="TextBox 17"/>
          <p:cNvSpPr txBox="1"/>
          <p:nvPr/>
        </p:nvSpPr>
        <p:spPr>
          <a:xfrm>
            <a:off x="8883650" y="6525344"/>
            <a:ext cx="3190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+mn-ea"/>
                <a:ea typeface="+mn-ea"/>
              </a:rPr>
              <a:t>C++</a:t>
            </a:r>
            <a:r>
              <a:rPr lang="zh-CN" altLang="en-US" sz="1100" dirty="0">
                <a:latin typeface="+mn-ea"/>
                <a:ea typeface="+mn-ea"/>
              </a:rPr>
              <a:t>语言程序设计（第</a:t>
            </a:r>
            <a:r>
              <a:rPr lang="en-US" altLang="zh-CN" sz="1100" dirty="0">
                <a:latin typeface="+mn-ea"/>
                <a:ea typeface="+mn-ea"/>
              </a:rPr>
              <a:t>5</a:t>
            </a:r>
            <a:r>
              <a:rPr lang="zh-CN" altLang="en-US" sz="1100" dirty="0">
                <a:latin typeface="+mn-ea"/>
                <a:ea typeface="+mn-ea"/>
              </a:rPr>
              <a:t>版），郑莉，清华大学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329464" y="44624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523677-3448-4A6C-9E0B-8088A24AD3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2" r:id="rId1"/>
    <p:sldLayoutId id="2147484482" r:id="rId2"/>
    <p:sldLayoutId id="2147484493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  <p:sldLayoutId id="21474844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9933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99FF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99FF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99FF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99FF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0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kern="1200">
          <a:solidFill>
            <a:srgbClr val="A04DA3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 </a:t>
            </a:r>
            <a:r>
              <a:rPr lang="en-US" altLang="zh-CN"/>
              <a:t>5 </a:t>
            </a:r>
            <a:r>
              <a:rPr lang="zh-CN" altLang="en-US"/>
              <a:t>章   数据的共享与保护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郑 莉  清华大学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85619" y="5876307"/>
            <a:ext cx="5688210" cy="6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>
            <a:lvl1pPr marL="619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</a:pP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教材：</a:t>
            </a:r>
            <a:r>
              <a:rPr kumimoji="0"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C++</a:t>
            </a: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语言程序设计（第</a:t>
            </a:r>
            <a:r>
              <a:rPr kumimoji="0"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版） 郑莉  清华大学出版社</a:t>
            </a:r>
            <a:endParaRPr kumimoji="0" lang="en-US" altLang="zh-CN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可见性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525463" y="1916832"/>
            <a:ext cx="10975975" cy="4937993"/>
          </a:xfrm>
        </p:spPr>
        <p:txBody>
          <a:bodyPr/>
          <a:lstStyle/>
          <a:p>
            <a:r>
              <a:rPr lang="zh-CN" altLang="en-US"/>
              <a:t>可见性是从对标识符的引用的角度来谈的概念</a:t>
            </a:r>
          </a:p>
          <a:p>
            <a:r>
              <a:rPr lang="zh-CN" altLang="en-US"/>
              <a:t>可见性表示从内层作用域向外层作用域“看”时能看见什么。</a:t>
            </a:r>
          </a:p>
          <a:p>
            <a:r>
              <a:rPr lang="zh-CN" altLang="en-US"/>
              <a:t>如果标识在某处可见，就可以在该处引用此标识符。</a:t>
            </a:r>
            <a:endParaRPr lang="en-US" altLang="zh-CN"/>
          </a:p>
          <a:p>
            <a:r>
              <a:rPr lang="zh-CN" altLang="en-US"/>
              <a:t>如果某个标识符在外层中声明，且在内层中没有同一标识符的声明，则该标识符在内层可见。</a:t>
            </a:r>
          </a:p>
          <a:p>
            <a:r>
              <a:rPr lang="zh-CN" altLang="en-US"/>
              <a:t>对于两个嵌套的作用域，如果在内层作用域内声明了与外层作用域中同名的标识符，则外层作用域的标识符在内层不可见。</a:t>
            </a:r>
          </a:p>
          <a:p>
            <a:endParaRPr lang="zh-CN" altLang="en-US"/>
          </a:p>
        </p:txBody>
      </p:sp>
      <p:grpSp>
        <p:nvGrpSpPr>
          <p:cNvPr id="10245" name="Group 10"/>
          <p:cNvGrpSpPr>
            <a:grpSpLocks/>
          </p:cNvGrpSpPr>
          <p:nvPr/>
        </p:nvGrpSpPr>
        <p:grpSpPr bwMode="auto">
          <a:xfrm>
            <a:off x="7105699" y="4440515"/>
            <a:ext cx="4776787" cy="1752600"/>
            <a:chOff x="1776" y="2928"/>
            <a:chExt cx="2256" cy="1104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776" y="403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112" y="3216"/>
              <a:ext cx="1536" cy="816"/>
            </a:xfrm>
            <a:custGeom>
              <a:avLst/>
              <a:gdLst>
                <a:gd name="T0" fmla="*/ 0 w 1536"/>
                <a:gd name="T1" fmla="*/ 816 h 816"/>
                <a:gd name="T2" fmla="*/ 0 w 1536"/>
                <a:gd name="T3" fmla="*/ 0 h 816"/>
                <a:gd name="T4" fmla="*/ 1536 w 1536"/>
                <a:gd name="T5" fmla="*/ 0 h 816"/>
                <a:gd name="T6" fmla="*/ 1536 w 1536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816"/>
                <a:gd name="T14" fmla="*/ 1536 w 153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816">
                  <a:moveTo>
                    <a:pt x="0" y="816"/>
                  </a:moveTo>
                  <a:lnTo>
                    <a:pt x="0" y="0"/>
                  </a:lnTo>
                  <a:lnTo>
                    <a:pt x="1536" y="0"/>
                  </a:lnTo>
                  <a:lnTo>
                    <a:pt x="1536" y="81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8" y="3504"/>
              <a:ext cx="864" cy="528"/>
            </a:xfrm>
            <a:custGeom>
              <a:avLst/>
              <a:gdLst>
                <a:gd name="T0" fmla="*/ 0 w 864"/>
                <a:gd name="T1" fmla="*/ 528 h 528"/>
                <a:gd name="T2" fmla="*/ 0 w 864"/>
                <a:gd name="T3" fmla="*/ 0 h 528"/>
                <a:gd name="T4" fmla="*/ 864 w 864"/>
                <a:gd name="T5" fmla="*/ 0 h 528"/>
                <a:gd name="T6" fmla="*/ 864 w 86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528"/>
                <a:gd name="T14" fmla="*/ 864 w 86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528">
                  <a:moveTo>
                    <a:pt x="0" y="528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52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96" y="3648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块作用域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496" y="3264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类作用域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295" y="2928"/>
              <a:ext cx="12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命名空间作用域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525463" y="1004888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限定作用域的枚举类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609600" y="1928813"/>
            <a:ext cx="10383838" cy="4572000"/>
          </a:xfrm>
        </p:spPr>
        <p:txBody>
          <a:bodyPr/>
          <a:lstStyle/>
          <a:p>
            <a:pPr marL="109537" indent="0" ea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dirty="0" err="1"/>
              <a:t>enum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{red,</a:t>
            </a:r>
            <a:r>
              <a:rPr lang="zh-CN" altLang="en-US" dirty="0"/>
              <a:t> </a:t>
            </a:r>
            <a:r>
              <a:rPr lang="en-US" altLang="zh-CN" dirty="0"/>
              <a:t>yellow,</a:t>
            </a:r>
            <a:r>
              <a:rPr lang="zh-CN" altLang="en-US" dirty="0"/>
              <a:t> </a:t>
            </a:r>
            <a:r>
              <a:rPr lang="en-US" altLang="zh-CN" dirty="0"/>
              <a:t>green};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不限定作用域</a:t>
            </a:r>
            <a:endParaRPr lang="en-US" altLang="zh-CN" dirty="0"/>
          </a:p>
          <a:p>
            <a:pPr marL="109537" indent="0" ea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dirty="0" err="1"/>
              <a:t>enum</a:t>
            </a:r>
            <a:r>
              <a:rPr lang="zh-CN" altLang="en-US" dirty="0"/>
              <a:t> </a:t>
            </a:r>
            <a:r>
              <a:rPr lang="en-US" altLang="zh-CN" dirty="0"/>
              <a:t>color2</a:t>
            </a:r>
            <a:r>
              <a:rPr lang="zh-CN" altLang="en-US" dirty="0"/>
              <a:t> </a:t>
            </a:r>
            <a:r>
              <a:rPr lang="en-US" altLang="zh-CN" dirty="0"/>
              <a:t>{red,</a:t>
            </a:r>
            <a:r>
              <a:rPr lang="zh-CN" altLang="en-US" dirty="0"/>
              <a:t> </a:t>
            </a:r>
            <a:r>
              <a:rPr lang="en-US" altLang="zh-CN" dirty="0"/>
              <a:t>yellow,</a:t>
            </a:r>
            <a:r>
              <a:rPr lang="zh-CN" altLang="en-US" dirty="0"/>
              <a:t> </a:t>
            </a:r>
            <a:r>
              <a:rPr lang="en-US" altLang="zh-CN" dirty="0"/>
              <a:t>green};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错误，重复定义</a:t>
            </a:r>
            <a:endParaRPr lang="en-US" altLang="zh-CN" dirty="0"/>
          </a:p>
          <a:p>
            <a:pPr marL="109537" indent="0" ea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dirty="0" err="1"/>
              <a:t>enum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color2</a:t>
            </a:r>
            <a:r>
              <a:rPr lang="zh-CN" altLang="en-US" dirty="0"/>
              <a:t> </a:t>
            </a:r>
            <a:r>
              <a:rPr lang="en-US" altLang="zh-CN" dirty="0"/>
              <a:t>{red,</a:t>
            </a:r>
            <a:r>
              <a:rPr lang="zh-CN" altLang="en-US" dirty="0"/>
              <a:t> </a:t>
            </a:r>
            <a:r>
              <a:rPr lang="en-US" altLang="zh-CN" dirty="0"/>
              <a:t>yellow,</a:t>
            </a:r>
            <a:r>
              <a:rPr lang="zh-CN" altLang="en-US" dirty="0"/>
              <a:t> </a:t>
            </a:r>
            <a:r>
              <a:rPr lang="en-US" altLang="zh-CN" dirty="0"/>
              <a:t>green};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正确，限定作用域</a:t>
            </a:r>
            <a:endParaRPr lang="en-US" altLang="zh-CN" dirty="0"/>
          </a:p>
          <a:p>
            <a:pPr marL="109537" indent="0" ea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red;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全局作用域</a:t>
            </a:r>
            <a:r>
              <a:rPr lang="en-US" altLang="zh-CN" dirty="0"/>
              <a:t>color</a:t>
            </a:r>
            <a:r>
              <a:rPr lang="zh-CN" altLang="en-US" dirty="0"/>
              <a:t>枚举类</a:t>
            </a:r>
            <a:endParaRPr lang="en-US" altLang="zh-CN" dirty="0"/>
          </a:p>
          <a:p>
            <a:pPr marL="109537" indent="0" ea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dirty="0"/>
              <a:t>color2</a:t>
            </a:r>
            <a:r>
              <a:rPr lang="zh-CN" altLang="en-US" dirty="0"/>
              <a:t> </a:t>
            </a:r>
            <a:r>
              <a:rPr lang="en-US" altLang="zh-CN" dirty="0"/>
              <a:t>c2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red;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错误，</a:t>
            </a:r>
            <a:r>
              <a:rPr lang="en-US" altLang="zh-CN" dirty="0"/>
              <a:t>color2</a:t>
            </a:r>
            <a:r>
              <a:rPr lang="zh-CN" altLang="en-US" dirty="0"/>
              <a:t>元素不在有效作用域内</a:t>
            </a:r>
            <a:endParaRPr lang="en-US" altLang="zh-CN" dirty="0"/>
          </a:p>
          <a:p>
            <a:pPr marL="109537" indent="0" ea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dirty="0"/>
              <a:t>color2</a:t>
            </a:r>
            <a:r>
              <a:rPr lang="zh-CN" altLang="en-US" dirty="0"/>
              <a:t> </a:t>
            </a:r>
            <a:r>
              <a:rPr lang="en-US" altLang="zh-CN" dirty="0"/>
              <a:t>c2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color2::red;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正确，使用了</a:t>
            </a:r>
            <a:r>
              <a:rPr lang="en-US" altLang="zh-CN" dirty="0"/>
              <a:t>color2</a:t>
            </a:r>
            <a:r>
              <a:rPr lang="zh-CN" altLang="en-US" dirty="0"/>
              <a:t>作用域枚举元素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12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5-1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8995" y="1124745"/>
            <a:ext cx="10732443" cy="532859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latin typeface="Consolas" pitchFamily="49" charset="0"/>
              </a:rPr>
              <a:t>//5_1.cpp</a:t>
            </a:r>
            <a:endParaRPr lang="zh-CN" altLang="en-US" sz="2000" dirty="0">
              <a:latin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latin typeface="Consolas" pitchFamily="49" charset="0"/>
              </a:rPr>
              <a:t>#include &lt;</a:t>
            </a:r>
            <a:r>
              <a:rPr lang="en-US" altLang="zh-CN" sz="2000" dirty="0" err="1">
                <a:latin typeface="Consolas" pitchFamily="49" charset="0"/>
              </a:rPr>
              <a:t>iostream</a:t>
            </a:r>
            <a:r>
              <a:rPr lang="en-US" altLang="zh-CN" sz="2000" dirty="0">
                <a:latin typeface="Consolas" pitchFamily="49" charset="0"/>
              </a:rPr>
              <a:t>&gt;</a:t>
            </a:r>
            <a:endParaRPr lang="zh-CN" altLang="en-US" sz="2000" dirty="0">
              <a:latin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latin typeface="Consolas" pitchFamily="49" charset="0"/>
              </a:rPr>
              <a:t>using namespace </a:t>
            </a:r>
            <a:r>
              <a:rPr lang="en-US" altLang="zh-CN" sz="2000" dirty="0" err="1">
                <a:latin typeface="Consolas" pitchFamily="49" charset="0"/>
              </a:rPr>
              <a:t>std</a:t>
            </a:r>
            <a:r>
              <a:rPr lang="en-US" altLang="zh-CN" sz="2000" dirty="0">
                <a:latin typeface="Consolas" pitchFamily="49" charset="0"/>
              </a:rPr>
              <a:t>;</a:t>
            </a:r>
            <a:endParaRPr lang="zh-CN" altLang="en-US" sz="2000" dirty="0">
              <a:latin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zh-CN" altLang="en-US" sz="2000" dirty="0">
              <a:latin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b="1" dirty="0" err="1">
                <a:latin typeface="Consolas" pitchFamily="49" charset="0"/>
              </a:rPr>
              <a:t>int</a:t>
            </a:r>
            <a:r>
              <a:rPr lang="en-US" altLang="zh-CN" sz="2000" b="1" dirty="0">
                <a:latin typeface="Consolas" pitchFamily="49" charset="0"/>
              </a:rPr>
              <a:t> </a:t>
            </a:r>
            <a:r>
              <a:rPr lang="en-US" altLang="zh-CN" sz="2000" b="1" dirty="0" err="1">
                <a:latin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</a:rPr>
              <a:t>;	//</a:t>
            </a:r>
            <a:r>
              <a:rPr lang="zh-CN" altLang="en-US" sz="2000" dirty="0">
                <a:latin typeface="Consolas" pitchFamily="49" charset="0"/>
              </a:rPr>
              <a:t>全局变量，文件作用域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 err="1">
                <a:latin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</a:rPr>
              <a:t> main() { </a:t>
            </a:r>
            <a:endParaRPr lang="zh-CN" altLang="en-US" sz="2000" dirty="0">
              <a:latin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latin typeface="Consolas" pitchFamily="49" charset="0"/>
              </a:rPr>
              <a:t>     </a:t>
            </a:r>
            <a:r>
              <a:rPr lang="en-US" altLang="zh-CN" sz="2000" b="1" dirty="0" err="1">
                <a:latin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</a:rPr>
              <a:t> = 5; //</a:t>
            </a:r>
            <a:r>
              <a:rPr lang="zh-CN" altLang="en-US" sz="2000" dirty="0">
                <a:latin typeface="Consolas" pitchFamily="49" charset="0"/>
              </a:rPr>
              <a:t>为全局变量</a:t>
            </a:r>
            <a:r>
              <a:rPr lang="en-US" altLang="zh-CN" sz="2000" dirty="0" err="1">
                <a:latin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</a:rPr>
              <a:t>赋值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latin typeface="Consolas" pitchFamily="49" charset="0"/>
              </a:rPr>
              <a:t>     {</a:t>
            </a:r>
            <a:endParaRPr lang="zh-CN" altLang="en-US" sz="2000" dirty="0">
              <a:latin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b="1" dirty="0">
                <a:latin typeface="Consolas" pitchFamily="49" charset="0"/>
              </a:rPr>
              <a:t>         </a:t>
            </a:r>
            <a:r>
              <a:rPr lang="en-US" altLang="zh-CN" sz="2000" b="1" dirty="0" err="1">
                <a:solidFill>
                  <a:schemeClr val="accent6"/>
                </a:solidFill>
                <a:latin typeface="Consolas" pitchFamily="49" charset="0"/>
              </a:rPr>
              <a:t>int</a:t>
            </a:r>
            <a:r>
              <a:rPr lang="en-US" altLang="zh-CN" sz="2000" b="1" dirty="0">
                <a:solidFill>
                  <a:schemeClr val="accent6"/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accent6"/>
                </a:solidFill>
                <a:latin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</a:rPr>
              <a:t>; //</a:t>
            </a:r>
            <a:r>
              <a:rPr lang="zh-CN" altLang="en-US" sz="2000" dirty="0">
                <a:latin typeface="Consolas" pitchFamily="49" charset="0"/>
              </a:rPr>
              <a:t>局部变量，局部作用域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latin typeface="Consolas" pitchFamily="49" charset="0"/>
              </a:rPr>
              <a:t>         </a:t>
            </a:r>
            <a:r>
              <a:rPr lang="en-US" altLang="zh-CN" sz="2000" b="1" dirty="0" err="1">
                <a:solidFill>
                  <a:schemeClr val="accent6"/>
                </a:solidFill>
                <a:latin typeface="Consolas" pitchFamily="49" charset="0"/>
              </a:rPr>
              <a:t>i</a:t>
            </a:r>
            <a:r>
              <a:rPr lang="en-US" altLang="zh-CN" sz="2000" dirty="0">
                <a:solidFill>
                  <a:schemeClr val="accent6"/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latin typeface="Consolas" pitchFamily="49" charset="0"/>
              </a:rPr>
              <a:t>= 7;</a:t>
            </a:r>
            <a:endParaRPr lang="zh-CN" altLang="en-US" sz="2000" dirty="0">
              <a:latin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latin typeface="Consolas" pitchFamily="49" charset="0"/>
              </a:rPr>
              <a:t>         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"</a:t>
            </a:r>
            <a:r>
              <a:rPr lang="en-US" altLang="zh-CN" sz="2000" dirty="0" err="1">
                <a:latin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</a:rPr>
              <a:t> = " &lt;&lt; </a:t>
            </a:r>
            <a:r>
              <a:rPr lang="en-US" altLang="zh-CN" sz="2000" b="1" dirty="0" err="1">
                <a:solidFill>
                  <a:schemeClr val="accent6"/>
                </a:solidFill>
                <a:latin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</a:rPr>
              <a:t>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;//</a:t>
            </a:r>
            <a:r>
              <a:rPr lang="zh-CN" altLang="en-US" sz="2000" dirty="0">
                <a:latin typeface="Consolas" pitchFamily="49" charset="0"/>
              </a:rPr>
              <a:t>输出</a:t>
            </a:r>
            <a:r>
              <a:rPr lang="en-US" altLang="zh-CN" sz="2000" dirty="0">
                <a:latin typeface="Consolas" pitchFamily="49" charset="0"/>
              </a:rPr>
              <a:t>7</a:t>
            </a:r>
            <a:endParaRPr lang="zh-CN" altLang="en-US" sz="2000" dirty="0">
              <a:latin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latin typeface="Consolas" pitchFamily="49" charset="0"/>
              </a:rPr>
              <a:t>     </a:t>
            </a:r>
            <a:r>
              <a:rPr lang="en-US" altLang="zh-CN" sz="2000" dirty="0" smtClean="0">
                <a:latin typeface="Consolas" pitchFamily="49" charset="0"/>
              </a:rPr>
              <a:t>}</a:t>
            </a:r>
            <a:endParaRPr lang="zh-CN" altLang="en-US" sz="2000" dirty="0">
              <a:latin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latin typeface="Consolas" pitchFamily="49" charset="0"/>
              </a:rPr>
              <a:t>     </a:t>
            </a:r>
            <a:r>
              <a:rPr lang="en-US" altLang="zh-CN" sz="2000" dirty="0" err="1" smtClean="0">
                <a:latin typeface="Consolas" pitchFamily="49" charset="0"/>
              </a:rPr>
              <a:t>cout</a:t>
            </a:r>
            <a:r>
              <a:rPr lang="en-US" altLang="zh-CN" sz="2000" dirty="0" smtClean="0">
                <a:latin typeface="Consolas" pitchFamily="49" charset="0"/>
              </a:rPr>
              <a:t> </a:t>
            </a:r>
            <a:r>
              <a:rPr lang="en-US" altLang="zh-CN" sz="2000" dirty="0">
                <a:latin typeface="Consolas" pitchFamily="49" charset="0"/>
              </a:rPr>
              <a:t>&lt;&lt; “</a:t>
            </a:r>
            <a:r>
              <a:rPr lang="en-US" altLang="zh-CN" sz="2000" dirty="0" err="1">
                <a:latin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</a:rPr>
              <a:t> = ” &lt;&lt; </a:t>
            </a:r>
            <a:r>
              <a:rPr lang="en-US" altLang="zh-CN" sz="2000" b="1" dirty="0" err="1">
                <a:latin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</a:rPr>
              <a:t>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;//</a:t>
            </a:r>
            <a:r>
              <a:rPr lang="zh-CN" altLang="en-US" sz="2000" dirty="0">
                <a:latin typeface="Consolas" pitchFamily="49" charset="0"/>
              </a:rPr>
              <a:t>输出</a:t>
            </a:r>
            <a:r>
              <a:rPr lang="en-US" altLang="zh-CN" sz="2000" dirty="0">
                <a:latin typeface="Consolas" pitchFamily="49" charset="0"/>
              </a:rPr>
              <a:t>5</a:t>
            </a:r>
            <a:endParaRPr lang="zh-CN" altLang="en-US" sz="2000" dirty="0">
              <a:latin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latin typeface="Consolas" pitchFamily="49" charset="0"/>
              </a:rPr>
              <a:t>     </a:t>
            </a:r>
            <a:r>
              <a:rPr lang="en-US" altLang="zh-CN" sz="2000" dirty="0" smtClean="0">
                <a:latin typeface="Consolas" pitchFamily="49" charset="0"/>
              </a:rPr>
              <a:t>return </a:t>
            </a:r>
            <a:r>
              <a:rPr lang="en-US" altLang="zh-CN" sz="2000" dirty="0">
                <a:latin typeface="Consolas" pitchFamily="49" charset="0"/>
              </a:rPr>
              <a:t>0;</a:t>
            </a:r>
            <a:endParaRPr lang="zh-CN" altLang="en-US" sz="2000" dirty="0">
              <a:latin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dirty="0" smtClean="0">
                <a:latin typeface="Consolas" pitchFamily="49" charset="0"/>
              </a:rPr>
              <a:t>}</a:t>
            </a:r>
            <a:endParaRPr lang="zh-CN" altLang="en-US" sz="2000" dirty="0">
              <a:latin typeface="Consolas" pitchFamily="49" charset="0"/>
            </a:endParaRP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7537747" y="5085184"/>
            <a:ext cx="2954337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 = 7</a:t>
            </a:r>
          </a:p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 = 5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4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对象的生存期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1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525463" y="1076325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对象的生存期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525463" y="2138363"/>
            <a:ext cx="10541000" cy="3862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Georgia" panose="02040502050405020303" pitchFamily="18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对象从产生到结束的这段时间就是它的生存期。</a:t>
            </a:r>
            <a:r>
              <a:rPr lang="zh-CN" altLang="en-US"/>
              <a:t>在对象生存期内，对象将保持它的值，直到被更新为止。</a:t>
            </a:r>
          </a:p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525463" y="1143000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静态生存期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525463" y="2424113"/>
            <a:ext cx="10612437" cy="309245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这种生存期与程序的运行期相同。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在文件作用域中声明的对象具有这种生存期。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在函数内部声明静态生存期对象，要冠以关键字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25463" y="1143000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动态生存期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525463" y="2281238"/>
            <a:ext cx="10828337" cy="40052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块作用域中声明的，没有用</a:t>
            </a:r>
            <a:r>
              <a:rPr lang="en-US" altLang="zh-CN">
                <a:latin typeface="Consolas" panose="020B0609020204030204" pitchFamily="49" charset="0"/>
              </a:rPr>
              <a:t>static</a:t>
            </a:r>
            <a:r>
              <a:rPr lang="zh-CN" altLang="en-US">
                <a:latin typeface="Consolas" panose="020B0609020204030204" pitchFamily="49" charset="0"/>
              </a:rPr>
              <a:t>修饰的对象是动态生存期的对象（习惯称局部生存期对象）。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开始于程序执行到声明点时，结束于命名该标识符的作用域结束处。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5-2 </a:t>
            </a:r>
            <a:r>
              <a:rPr lang="zh-CN" altLang="en-US"/>
              <a:t>变量的生存期与可见性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011" y="1124745"/>
            <a:ext cx="10588427" cy="5328591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#include&lt;</a:t>
            </a:r>
            <a:r>
              <a:rPr lang="en-US" altLang="zh-CN" dirty="0" err="1">
                <a:latin typeface="Consolas" pitchFamily="49" charset="0"/>
              </a:rPr>
              <a:t>iostream</a:t>
            </a:r>
            <a:r>
              <a:rPr lang="en-US" altLang="zh-CN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solidFill>
                  <a:srgbClr val="66FFFF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= 1;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为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全局变量，具有静态生存期。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void other()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Consolas" pitchFamily="49" charset="0"/>
              </a:rPr>
              <a:t>static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a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= 2;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Consolas" pitchFamily="49" charset="0"/>
              </a:rPr>
              <a:t>static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b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a,b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为静态局部变量，具有全局寿命，局部可见。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只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第一次进入函数时被初始化。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= 10;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 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为局部变量，具有动态生存期，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            </a:t>
            </a:r>
            <a:r>
              <a:rPr lang="zh-CN" altLang="en-US" dirty="0" smtClean="0">
                <a:latin typeface="Consolas" pitchFamily="49" charset="0"/>
              </a:rPr>
              <a:t>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每次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进入函数时都初始化。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 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a +</a:t>
            </a:r>
            <a:r>
              <a:rPr lang="en-US" altLang="zh-CN" dirty="0">
                <a:latin typeface="Consolas" pitchFamily="49" charset="0"/>
              </a:rPr>
              <a:t>=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2;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 +</a:t>
            </a:r>
            <a:r>
              <a:rPr lang="en-US" altLang="zh-CN" dirty="0">
                <a:latin typeface="Consolas" pitchFamily="49" charset="0"/>
              </a:rPr>
              <a:t>=</a:t>
            </a:r>
            <a:r>
              <a:rPr lang="en-US" altLang="zh-CN" dirty="0">
                <a:solidFill>
                  <a:srgbClr val="66FFFF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32;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 +</a:t>
            </a:r>
            <a:r>
              <a:rPr lang="en-US" altLang="zh-CN" dirty="0">
                <a:latin typeface="Consolas" pitchFamily="49" charset="0"/>
              </a:rPr>
              <a:t>=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5;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&lt;&lt;"---OTHER---\n";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&lt;&lt;" </a:t>
            </a:r>
            <a:r>
              <a:rPr lang="en-US" altLang="zh-CN" dirty="0" err="1">
                <a:latin typeface="Consolas" pitchFamily="49" charset="0"/>
              </a:rPr>
              <a:t>i</a:t>
            </a:r>
            <a:r>
              <a:rPr lang="en-US" altLang="zh-CN" dirty="0">
                <a:latin typeface="Consolas" pitchFamily="49" charset="0"/>
              </a:rPr>
              <a:t>: "&lt;&lt;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latin typeface="Consolas" pitchFamily="49" charset="0"/>
              </a:rPr>
              <a:t>&lt;&lt;" a: "&lt;&lt;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a</a:t>
            </a:r>
            <a:r>
              <a:rPr lang="en-US" altLang="zh-CN" dirty="0">
                <a:latin typeface="Consolas" pitchFamily="49" charset="0"/>
              </a:rPr>
              <a:t>&lt;&lt;" b: "&lt;&lt;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b</a:t>
            </a:r>
            <a:r>
              <a:rPr lang="en-US" altLang="zh-CN" dirty="0">
                <a:latin typeface="Consolas" pitchFamily="49" charset="0"/>
              </a:rPr>
              <a:t>&lt;&lt;" c: "&lt;&lt;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</a:t>
            </a:r>
            <a:r>
              <a:rPr lang="en-US" altLang="zh-CN" dirty="0">
                <a:latin typeface="Consolas" pitchFamily="49" charset="0"/>
              </a:rPr>
              <a:t>&lt;&lt;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b</a:t>
            </a:r>
            <a:r>
              <a:rPr lang="en-US" altLang="zh-CN" dirty="0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</a:rPr>
              <a:t>=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a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129035" y="0"/>
            <a:ext cx="9623425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5-2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003" y="1124745"/>
            <a:ext cx="10660435" cy="5328591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 err="1">
                <a:latin typeface="Consolas" pitchFamily="49" charset="0"/>
              </a:rPr>
              <a:t>int</a:t>
            </a:r>
            <a:r>
              <a:rPr lang="en-US" altLang="zh-CN" sz="2200" dirty="0">
                <a:latin typeface="Consolas" pitchFamily="49" charset="0"/>
              </a:rPr>
              <a:t> main() {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  </a:t>
            </a:r>
            <a:r>
              <a:rPr lang="en-US" altLang="zh-CN" sz="2200" dirty="0">
                <a:solidFill>
                  <a:schemeClr val="tx2">
                    <a:lumMod val="90000"/>
                    <a:lumOff val="10000"/>
                  </a:schemeClr>
                </a:solidFill>
                <a:latin typeface="Consolas" pitchFamily="49" charset="0"/>
              </a:rPr>
              <a:t>static</a:t>
            </a:r>
            <a:r>
              <a:rPr lang="en-US" altLang="zh-CN" sz="2200" dirty="0">
                <a:latin typeface="Consolas" pitchFamily="49" charset="0"/>
              </a:rPr>
              <a:t> </a:t>
            </a:r>
            <a:r>
              <a:rPr lang="en-US" altLang="zh-CN" sz="2200" dirty="0" err="1">
                <a:latin typeface="Consolas" pitchFamily="49" charset="0"/>
              </a:rPr>
              <a:t>int</a:t>
            </a:r>
            <a:r>
              <a:rPr lang="en-US" altLang="zh-CN" sz="2200" dirty="0">
                <a:latin typeface="Consolas" pitchFamily="49" charset="0"/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Consolas" pitchFamily="49" charset="0"/>
              </a:rPr>
              <a:t>a</a:t>
            </a:r>
            <a:r>
              <a:rPr lang="en-US" altLang="zh-CN" sz="2200" dirty="0">
                <a:latin typeface="Consolas" pitchFamily="49" charset="0"/>
              </a:rPr>
              <a:t>;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静态局部变量，有全局寿命，局部可见。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  </a:t>
            </a:r>
            <a:r>
              <a:rPr lang="en-US" altLang="zh-CN" sz="2200" dirty="0" err="1">
                <a:latin typeface="Consolas" pitchFamily="49" charset="0"/>
              </a:rPr>
              <a:t>int</a:t>
            </a:r>
            <a:r>
              <a:rPr lang="en-US" altLang="zh-CN" sz="2200" dirty="0">
                <a:latin typeface="Consolas" pitchFamily="49" charset="0"/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Consolas" pitchFamily="49" charset="0"/>
              </a:rPr>
              <a:t>b </a:t>
            </a:r>
            <a:r>
              <a:rPr lang="en-US" altLang="zh-CN" sz="2200" dirty="0">
                <a:latin typeface="Consolas" pitchFamily="49" charset="0"/>
              </a:rPr>
              <a:t>= -10;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 b, c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为局部变量，具有动态生存期。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  </a:t>
            </a:r>
            <a:r>
              <a:rPr lang="en-US" altLang="zh-CN" sz="2200" dirty="0" err="1">
                <a:latin typeface="Consolas" pitchFamily="49" charset="0"/>
              </a:rPr>
              <a:t>int</a:t>
            </a:r>
            <a:r>
              <a:rPr lang="en-US" altLang="zh-CN" sz="2200" dirty="0">
                <a:latin typeface="Consolas" pitchFamily="49" charset="0"/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Consolas" pitchFamily="49" charset="0"/>
              </a:rPr>
              <a:t>c </a:t>
            </a:r>
            <a:r>
              <a:rPr lang="en-US" altLang="zh-CN" sz="2200" dirty="0">
                <a:latin typeface="Consolas" pitchFamily="49" charset="0"/>
              </a:rPr>
              <a:t>= 0;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 smtClean="0">
                <a:latin typeface="Consolas" pitchFamily="49" charset="0"/>
              </a:rPr>
              <a:t>  </a:t>
            </a:r>
            <a:r>
              <a:rPr lang="en-US" altLang="zh-CN" sz="2200" dirty="0" err="1" smtClean="0">
                <a:latin typeface="Consolas" pitchFamily="49" charset="0"/>
              </a:rPr>
              <a:t>cout</a:t>
            </a:r>
            <a:r>
              <a:rPr lang="en-US" altLang="zh-CN" sz="2200" dirty="0" smtClean="0">
                <a:latin typeface="Consolas" pitchFamily="49" charset="0"/>
              </a:rPr>
              <a:t>&lt;&lt;"---</a:t>
            </a:r>
            <a:r>
              <a:rPr lang="en-US" altLang="zh-CN" sz="2200" dirty="0">
                <a:latin typeface="Consolas" pitchFamily="49" charset="0"/>
              </a:rPr>
              <a:t>MAIN---\n";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  </a:t>
            </a:r>
            <a:r>
              <a:rPr lang="en-US" altLang="zh-CN" sz="2200" dirty="0" err="1">
                <a:latin typeface="Consolas" pitchFamily="49" charset="0"/>
              </a:rPr>
              <a:t>cout</a:t>
            </a:r>
            <a:r>
              <a:rPr lang="en-US" altLang="zh-CN" sz="2200" dirty="0">
                <a:latin typeface="Consolas" pitchFamily="49" charset="0"/>
              </a:rPr>
              <a:t>&lt;&lt;" </a:t>
            </a:r>
            <a:r>
              <a:rPr lang="en-US" altLang="zh-CN" sz="2200" dirty="0" err="1">
                <a:latin typeface="Consolas" pitchFamily="49" charset="0"/>
              </a:rPr>
              <a:t>i</a:t>
            </a:r>
            <a:r>
              <a:rPr lang="en-US" altLang="zh-CN" sz="2200" dirty="0">
                <a:latin typeface="Consolas" pitchFamily="49" charset="0"/>
              </a:rPr>
              <a:t>: "&lt;&lt;</a:t>
            </a:r>
            <a:r>
              <a:rPr lang="en-US" altLang="zh-CN" sz="2200" dirty="0" err="1">
                <a:latin typeface="Consolas" pitchFamily="49" charset="0"/>
              </a:rPr>
              <a:t>i</a:t>
            </a:r>
            <a:r>
              <a:rPr lang="en-US" altLang="zh-CN" sz="2200" dirty="0">
                <a:latin typeface="Consolas" pitchFamily="49" charset="0"/>
              </a:rPr>
              <a:t>&lt;&lt;" a: "&lt;&lt;</a:t>
            </a:r>
            <a:r>
              <a:rPr lang="en-US" altLang="zh-CN" sz="2200" dirty="0">
                <a:solidFill>
                  <a:schemeClr val="tx2"/>
                </a:solidFill>
                <a:latin typeface="Consolas" pitchFamily="49" charset="0"/>
              </a:rPr>
              <a:t>a</a:t>
            </a:r>
            <a:r>
              <a:rPr lang="en-US" altLang="zh-CN" sz="2200" dirty="0">
                <a:latin typeface="Consolas" pitchFamily="49" charset="0"/>
              </a:rPr>
              <a:t>&lt;&lt;" b: "&lt;&lt;</a:t>
            </a:r>
            <a:r>
              <a:rPr lang="en-US" altLang="zh-CN" sz="2200" dirty="0">
                <a:solidFill>
                  <a:schemeClr val="tx2"/>
                </a:solidFill>
                <a:latin typeface="Consolas" pitchFamily="49" charset="0"/>
              </a:rPr>
              <a:t>b</a:t>
            </a:r>
            <a:r>
              <a:rPr lang="en-US" altLang="zh-CN" sz="2200" dirty="0">
                <a:latin typeface="Consolas" pitchFamily="49" charset="0"/>
              </a:rPr>
              <a:t>&lt;&lt;" c: "&lt;&lt;</a:t>
            </a:r>
            <a:r>
              <a:rPr lang="en-US" altLang="zh-CN" sz="2200" dirty="0">
                <a:solidFill>
                  <a:schemeClr val="tx2"/>
                </a:solidFill>
                <a:latin typeface="Consolas" pitchFamily="49" charset="0"/>
              </a:rPr>
              <a:t>c</a:t>
            </a:r>
            <a:r>
              <a:rPr lang="en-US" altLang="zh-CN" sz="2200" dirty="0">
                <a:latin typeface="Consolas" pitchFamily="49" charset="0"/>
              </a:rPr>
              <a:t>&lt;&lt;</a:t>
            </a:r>
            <a:r>
              <a:rPr lang="en-US" altLang="zh-CN" sz="2200" dirty="0" err="1">
                <a:latin typeface="Consolas" pitchFamily="49" charset="0"/>
              </a:rPr>
              <a:t>endl</a:t>
            </a:r>
            <a:r>
              <a:rPr lang="en-US" altLang="zh-CN" sz="22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  c += 8; other();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  </a:t>
            </a:r>
            <a:r>
              <a:rPr lang="en-US" altLang="zh-CN" sz="2200" dirty="0" err="1">
                <a:latin typeface="Consolas" pitchFamily="49" charset="0"/>
              </a:rPr>
              <a:t>cout</a:t>
            </a:r>
            <a:r>
              <a:rPr lang="en-US" altLang="zh-CN" sz="2200" dirty="0">
                <a:latin typeface="Consolas" pitchFamily="49" charset="0"/>
              </a:rPr>
              <a:t>&lt;&lt;"---MAIN---\n";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  </a:t>
            </a:r>
            <a:r>
              <a:rPr lang="en-US" altLang="zh-CN" sz="2200" dirty="0" err="1">
                <a:latin typeface="Consolas" pitchFamily="49" charset="0"/>
              </a:rPr>
              <a:t>cout</a:t>
            </a:r>
            <a:r>
              <a:rPr lang="en-US" altLang="zh-CN" sz="2200" dirty="0">
                <a:latin typeface="Consolas" pitchFamily="49" charset="0"/>
              </a:rPr>
              <a:t>&lt;&lt;" </a:t>
            </a:r>
            <a:r>
              <a:rPr lang="en-US" altLang="zh-CN" sz="2200" dirty="0" err="1">
                <a:latin typeface="Consolas" pitchFamily="49" charset="0"/>
              </a:rPr>
              <a:t>i</a:t>
            </a:r>
            <a:r>
              <a:rPr lang="en-US" altLang="zh-CN" sz="2200" dirty="0">
                <a:latin typeface="Consolas" pitchFamily="49" charset="0"/>
              </a:rPr>
              <a:t>: "&lt;&lt;</a:t>
            </a:r>
            <a:r>
              <a:rPr lang="en-US" altLang="zh-CN" sz="2200" dirty="0" err="1">
                <a:latin typeface="Consolas" pitchFamily="49" charset="0"/>
              </a:rPr>
              <a:t>i</a:t>
            </a:r>
            <a:r>
              <a:rPr lang="en-US" altLang="zh-CN" sz="2200" dirty="0">
                <a:latin typeface="Consolas" pitchFamily="49" charset="0"/>
              </a:rPr>
              <a:t>&lt;&lt;" a: "&lt;&lt;</a:t>
            </a:r>
            <a:r>
              <a:rPr lang="en-US" altLang="zh-CN" sz="2200" dirty="0">
                <a:solidFill>
                  <a:schemeClr val="tx2"/>
                </a:solidFill>
                <a:latin typeface="Consolas" pitchFamily="49" charset="0"/>
              </a:rPr>
              <a:t>a</a:t>
            </a:r>
            <a:r>
              <a:rPr lang="en-US" altLang="zh-CN" sz="2200" dirty="0">
                <a:latin typeface="Consolas" pitchFamily="49" charset="0"/>
              </a:rPr>
              <a:t>&lt;&lt;" b: "&lt;&lt;</a:t>
            </a:r>
            <a:r>
              <a:rPr lang="en-US" altLang="zh-CN" sz="2200" dirty="0">
                <a:solidFill>
                  <a:schemeClr val="tx2"/>
                </a:solidFill>
                <a:latin typeface="Consolas" pitchFamily="49" charset="0"/>
              </a:rPr>
              <a:t>b</a:t>
            </a:r>
            <a:r>
              <a:rPr lang="en-US" altLang="zh-CN" sz="2200" dirty="0">
                <a:latin typeface="Consolas" pitchFamily="49" charset="0"/>
              </a:rPr>
              <a:t>&lt;&lt;" c: "&lt;&lt;</a:t>
            </a:r>
            <a:r>
              <a:rPr lang="en-US" altLang="zh-CN" sz="2200" dirty="0">
                <a:solidFill>
                  <a:schemeClr val="tx2"/>
                </a:solidFill>
                <a:latin typeface="Consolas" pitchFamily="49" charset="0"/>
              </a:rPr>
              <a:t>c</a:t>
            </a:r>
            <a:r>
              <a:rPr lang="en-US" altLang="zh-CN" sz="2200" dirty="0">
                <a:latin typeface="Consolas" pitchFamily="49" charset="0"/>
              </a:rPr>
              <a:t>&lt;&lt;</a:t>
            </a:r>
            <a:r>
              <a:rPr lang="en-US" altLang="zh-CN" sz="2200" dirty="0" err="1">
                <a:latin typeface="Consolas" pitchFamily="49" charset="0"/>
              </a:rPr>
              <a:t>endl</a:t>
            </a:r>
            <a:r>
              <a:rPr lang="en-US" altLang="zh-CN" sz="22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 </a:t>
            </a:r>
            <a:r>
              <a:rPr lang="en-US" altLang="zh-CN" sz="2200" dirty="0">
                <a:solidFill>
                  <a:srgbClr val="66FFFF"/>
                </a:solidFill>
                <a:latin typeface="Consolas" pitchFamily="49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 +</a:t>
            </a:r>
            <a:r>
              <a:rPr lang="en-US" altLang="zh-CN" sz="2200" dirty="0">
                <a:latin typeface="Consolas" pitchFamily="49" charset="0"/>
              </a:rPr>
              <a:t>=</a:t>
            </a:r>
            <a:r>
              <a:rPr lang="en-US" altLang="zh-CN" sz="2200" dirty="0">
                <a:solidFill>
                  <a:srgbClr val="66FFFF"/>
                </a:solidFill>
                <a:latin typeface="Consolas" pitchFamily="49" charset="0"/>
              </a:rPr>
              <a:t> </a:t>
            </a:r>
            <a:r>
              <a:rPr lang="en-US" altLang="zh-CN" sz="2200" dirty="0">
                <a:latin typeface="Consolas" pitchFamily="49" charset="0"/>
              </a:rPr>
              <a:t>10; other();  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 smtClean="0">
                <a:latin typeface="Consolas" pitchFamily="49" charset="0"/>
              </a:rPr>
              <a:t>  return </a:t>
            </a:r>
            <a:r>
              <a:rPr lang="en-US" altLang="zh-CN" sz="2200" dirty="0">
                <a:latin typeface="Consolas" pitchFamily="49" charset="0"/>
              </a:rPr>
              <a:t>0;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5-2</a:t>
            </a:r>
            <a:r>
              <a:rPr lang="zh-CN" altLang="en-US" dirty="0"/>
              <a:t>（续）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29035" y="1412776"/>
            <a:ext cx="10372403" cy="5040560"/>
          </a:xfrm>
          <a:noFill/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b="1" dirty="0">
                <a:solidFill>
                  <a:schemeClr val="tx2"/>
                </a:solidFill>
                <a:latin typeface="Consolas" pitchFamily="49" charset="0"/>
              </a:rPr>
              <a:t>运行结果：</a:t>
            </a:r>
            <a:endParaRPr lang="en-US" altLang="zh-CN" b="1" dirty="0">
              <a:solidFill>
                <a:schemeClr val="tx2"/>
              </a:solidFill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---MAIN---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: 1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a: 0 b: -10 c: 0</a:t>
            </a: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---OTHER---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: 33 </a:t>
            </a:r>
            <a:r>
              <a:rPr lang="en-US" altLang="zh-CN" dirty="0">
                <a:solidFill>
                  <a:srgbClr val="0070C0"/>
                </a:solidFill>
                <a:latin typeface="Consolas" pitchFamily="49" charset="0"/>
              </a:rPr>
              <a:t>a: 4 b: 0 c: 15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---MAIN---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: 33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</a:rPr>
              <a:t>a: 0 b: -10 c: 8</a:t>
            </a: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---OTHER---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: 75 </a:t>
            </a:r>
            <a:r>
              <a:rPr lang="en-US" altLang="zh-CN" dirty="0">
                <a:solidFill>
                  <a:srgbClr val="0070C0"/>
                </a:solidFill>
                <a:latin typeface="Consolas" pitchFamily="49" charset="0"/>
              </a:rPr>
              <a:t>a: 6 b: 4 c: 15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dirty="0">
              <a:latin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836613" y="1004888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idx="1"/>
          </p:nvPr>
        </p:nvSpPr>
        <p:spPr>
          <a:xfrm>
            <a:off x="596900" y="2071688"/>
            <a:ext cx="9959975" cy="4643437"/>
          </a:xfrm>
        </p:spPr>
        <p:txBody>
          <a:bodyPr>
            <a:normAutofit/>
          </a:bodyPr>
          <a:lstStyle/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/>
              <a:t>标识符</a:t>
            </a:r>
            <a:r>
              <a:rPr lang="zh-CN" altLang="en-US" dirty="0"/>
              <a:t>的作用域与可见性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/>
              <a:t>对象</a:t>
            </a:r>
            <a:r>
              <a:rPr lang="zh-CN" altLang="en-US" dirty="0"/>
              <a:t>的生存期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/>
              <a:t>类</a:t>
            </a:r>
            <a:r>
              <a:rPr lang="zh-CN" altLang="en-US" dirty="0"/>
              <a:t>的静态成员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/>
              <a:t>类</a:t>
            </a:r>
            <a:r>
              <a:rPr lang="zh-CN" altLang="en-US" dirty="0"/>
              <a:t>的友元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/>
              <a:t>共享</a:t>
            </a:r>
            <a:r>
              <a:rPr lang="zh-CN" altLang="en-US" dirty="0"/>
              <a:t>数据的保护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/>
              <a:t>多</a:t>
            </a:r>
            <a:r>
              <a:rPr lang="zh-CN" altLang="en-US" dirty="0"/>
              <a:t>文件结构和编译预处理命令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/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类的静态数据成员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4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25463" y="1143000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静态数据成员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525463" y="2355850"/>
            <a:ext cx="10756900" cy="373744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静态数据成员</a:t>
            </a:r>
          </a:p>
          <a:p>
            <a:pPr lvl="1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用关键字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zh-CN" altLang="en-US" dirty="0">
                <a:latin typeface="Consolas" panose="020B0609020204030204" pitchFamily="49" charset="0"/>
              </a:rPr>
              <a:t>声明</a:t>
            </a:r>
          </a:p>
          <a:p>
            <a:pPr lvl="1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为该类的所有对象共享，静态数据成员具有静态生存期</a:t>
            </a:r>
          </a:p>
          <a:p>
            <a:pPr lvl="1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一般在类外初始化，用</a:t>
            </a:r>
            <a:r>
              <a:rPr lang="en-US" altLang="zh-CN" dirty="0">
                <a:latin typeface="Consolas" panose="020B0609020204030204" pitchFamily="49" charset="0"/>
              </a:rPr>
              <a:t>(::)</a:t>
            </a:r>
            <a:r>
              <a:rPr lang="zh-CN" altLang="en-US" dirty="0">
                <a:latin typeface="Consolas" panose="020B0609020204030204" pitchFamily="49" charset="0"/>
              </a:rPr>
              <a:t>来指明所属的类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Consolas" panose="020B0609020204030204" pitchFamily="49" charset="0"/>
              </a:rPr>
              <a:t>C++11</a:t>
            </a:r>
            <a:r>
              <a:rPr lang="zh-CN" altLang="en-US" dirty="0">
                <a:latin typeface="Consolas" panose="020B0609020204030204" pitchFamily="49" charset="0"/>
              </a:rPr>
              <a:t>支持静态常量</a:t>
            </a:r>
            <a:r>
              <a:rPr lang="zh-CN" altLang="en-US" dirty="0" smtClean="0">
                <a:latin typeface="Consolas" panose="020B0609020204030204" pitchFamily="49" charset="0"/>
              </a:rPr>
              <a:t>（</a:t>
            </a:r>
            <a:r>
              <a:rPr lang="en-US" altLang="zh-CN" dirty="0" smtClean="0">
                <a:latin typeface="Consolas" panose="020B0609020204030204" pitchFamily="49" charset="0"/>
              </a:rPr>
              <a:t>static </a:t>
            </a:r>
            <a:r>
              <a:rPr lang="en-US" altLang="zh-CN" dirty="0" err="1" smtClean="0"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latin typeface="Consolas" panose="020B0609020204030204" pitchFamily="49" charset="0"/>
              </a:rPr>
              <a:t> char/short/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/long</a:t>
            </a:r>
            <a:r>
              <a:rPr lang="zh-CN" altLang="en-US" dirty="0" smtClean="0">
                <a:latin typeface="Consolas" panose="020B0609020204030204" pitchFamily="49" charset="0"/>
              </a:rPr>
              <a:t>或</a:t>
            </a:r>
            <a:r>
              <a:rPr lang="en-US" altLang="zh-CN" dirty="0" smtClean="0">
                <a:latin typeface="Consolas" panose="020B0609020204030204" pitchFamily="49" charset="0"/>
              </a:rPr>
              <a:t>static </a:t>
            </a:r>
            <a:r>
              <a:rPr lang="en-US" altLang="zh-CN" dirty="0" err="1" smtClean="0">
                <a:latin typeface="Consolas" panose="020B0609020204030204" pitchFamily="49" charset="0"/>
              </a:rPr>
              <a:t>constexpr</a:t>
            </a:r>
            <a:r>
              <a:rPr lang="zh-CN" altLang="en-US" dirty="0">
                <a:latin typeface="Consolas" panose="020B0609020204030204" pitchFamily="49" charset="0"/>
              </a:rPr>
              <a:t>修饰）类内初始化，此时类外仍可定义该静态成员，但不可再次初始化</a:t>
            </a:r>
            <a:r>
              <a:rPr lang="zh-CN" altLang="en-US" dirty="0" smtClean="0">
                <a:latin typeface="Consolas" panose="020B0609020204030204" pitchFamily="49" charset="0"/>
              </a:rPr>
              <a:t>操作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25463" y="1147763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5-4 </a:t>
            </a:r>
            <a:r>
              <a:rPr lang="zh-CN" altLang="en-US"/>
              <a:t>具有静态数据成员的</a:t>
            </a:r>
            <a:r>
              <a:rPr lang="en-US" altLang="zh-CN"/>
              <a:t>Point</a:t>
            </a:r>
            <a:r>
              <a:rPr lang="zh-CN" altLang="en-US"/>
              <a:t>类</a:t>
            </a:r>
          </a:p>
        </p:txBody>
      </p:sp>
      <p:grpSp>
        <p:nvGrpSpPr>
          <p:cNvPr id="20485" name="Group 3"/>
          <p:cNvGrpSpPr>
            <a:grpSpLocks noChangeAspect="1"/>
          </p:cNvGrpSpPr>
          <p:nvPr/>
        </p:nvGrpSpPr>
        <p:grpSpPr bwMode="auto">
          <a:xfrm>
            <a:off x="525463" y="2266950"/>
            <a:ext cx="6858000" cy="3973513"/>
            <a:chOff x="0" y="0"/>
            <a:chExt cx="3656" cy="2826"/>
          </a:xfrm>
        </p:grpSpPr>
        <p:sp>
          <p:nvSpPr>
            <p:cNvPr id="20486" name="AutoShape 16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152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7" name="Rectangle 15"/>
            <p:cNvSpPr>
              <a:spLocks noChangeArrowheads="1"/>
            </p:cNvSpPr>
            <p:nvPr/>
          </p:nvSpPr>
          <p:spPr bwMode="auto">
            <a:xfrm>
              <a:off x="139" y="125"/>
              <a:ext cx="3517" cy="2560"/>
            </a:xfrm>
            <a:prstGeom prst="rect">
              <a:avLst/>
            </a:prstGeom>
            <a:solidFill>
              <a:srgbClr val="FFFFFF"/>
            </a:solidFill>
            <a:ln w="4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8" name="Rectangle 14"/>
            <p:cNvSpPr>
              <a:spLocks noChangeArrowheads="1"/>
            </p:cNvSpPr>
            <p:nvPr/>
          </p:nvSpPr>
          <p:spPr bwMode="auto">
            <a:xfrm>
              <a:off x="1344" y="183"/>
              <a:ext cx="40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Point</a:t>
              </a:r>
              <a:endParaRPr kumimoji="0"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89" name="Rectangle 13"/>
            <p:cNvSpPr>
              <a:spLocks noChangeArrowheads="1"/>
            </p:cNvSpPr>
            <p:nvPr/>
          </p:nvSpPr>
          <p:spPr bwMode="auto">
            <a:xfrm>
              <a:off x="139" y="447"/>
              <a:ext cx="3517" cy="2238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0" name="Rectangle 12"/>
            <p:cNvSpPr>
              <a:spLocks noChangeArrowheads="1"/>
            </p:cNvSpPr>
            <p:nvPr/>
          </p:nvSpPr>
          <p:spPr bwMode="auto">
            <a:xfrm>
              <a:off x="139" y="1287"/>
              <a:ext cx="3517" cy="1398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182" y="476"/>
              <a:ext cx="54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- x : int</a:t>
              </a:r>
              <a:endParaRPr kumimoji="0" lang="en-US" altLang="zh-CN" sz="4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92" name="Rectangle 10"/>
            <p:cNvSpPr>
              <a:spLocks noChangeArrowheads="1"/>
            </p:cNvSpPr>
            <p:nvPr/>
          </p:nvSpPr>
          <p:spPr bwMode="auto">
            <a:xfrm>
              <a:off x="182" y="716"/>
              <a:ext cx="54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- y : int</a:t>
              </a:r>
              <a:endParaRPr kumimoji="0" lang="en-US" altLang="zh-CN" sz="4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93" name="Rectangle 9"/>
            <p:cNvSpPr>
              <a:spLocks noChangeArrowheads="1"/>
            </p:cNvSpPr>
            <p:nvPr/>
          </p:nvSpPr>
          <p:spPr bwMode="auto">
            <a:xfrm>
              <a:off x="182" y="956"/>
              <a:ext cx="1227" cy="2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 u="sng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- count : int = 0</a:t>
              </a:r>
              <a:endParaRPr kumimoji="0"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94" name="Rectangle 8"/>
            <p:cNvSpPr>
              <a:spLocks noChangeArrowheads="1"/>
            </p:cNvSpPr>
            <p:nvPr/>
          </p:nvSpPr>
          <p:spPr bwMode="auto">
            <a:xfrm>
              <a:off x="182" y="1436"/>
              <a:ext cx="242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 Point(xx : int = 0, yy : int = 0)</a:t>
              </a:r>
              <a:endParaRPr kumimoji="0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95" name="Rectangle 7"/>
            <p:cNvSpPr>
              <a:spLocks noChangeArrowheads="1"/>
            </p:cNvSpPr>
            <p:nvPr/>
          </p:nvSpPr>
          <p:spPr bwMode="auto">
            <a:xfrm>
              <a:off x="182" y="1676"/>
              <a:ext cx="98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 getX() : int</a:t>
              </a:r>
              <a:endParaRPr kumimoji="0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96" name="Rectangle 6"/>
            <p:cNvSpPr>
              <a:spLocks noChangeArrowheads="1"/>
            </p:cNvSpPr>
            <p:nvPr/>
          </p:nvSpPr>
          <p:spPr bwMode="auto">
            <a:xfrm>
              <a:off x="182" y="1916"/>
              <a:ext cx="98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 getY() : int</a:t>
              </a:r>
              <a:endParaRPr kumimoji="0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97" name="Rectangle 5"/>
            <p:cNvSpPr>
              <a:spLocks noChangeArrowheads="1"/>
            </p:cNvSpPr>
            <p:nvPr/>
          </p:nvSpPr>
          <p:spPr bwMode="auto">
            <a:xfrm>
              <a:off x="182" y="2157"/>
              <a:ext cx="152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 Point(p : Point &amp;)</a:t>
              </a:r>
              <a:endParaRPr kumimoji="0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98" name="Rectangle 4"/>
            <p:cNvSpPr>
              <a:spLocks noChangeArrowheads="1"/>
            </p:cNvSpPr>
            <p:nvPr/>
          </p:nvSpPr>
          <p:spPr bwMode="auto">
            <a:xfrm>
              <a:off x="182" y="2397"/>
              <a:ext cx="164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 showCount() : void</a:t>
              </a:r>
              <a:endParaRPr kumimoji="0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5-4</a:t>
            </a:r>
            <a:r>
              <a:rPr lang="zh-CN" altLang="en-US" dirty="0"/>
              <a:t> 静态成员举例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273051" y="1124745"/>
            <a:ext cx="10228387" cy="5328591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//5_4.cpp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class Point </a:t>
            </a:r>
            <a:r>
              <a:rPr lang="en-US" altLang="zh-CN" sz="1800" dirty="0" smtClean="0"/>
              <a:t>{</a:t>
            </a:r>
            <a:endParaRPr lang="zh-CN" altLang="en-US" sz="1800" dirty="0"/>
          </a:p>
          <a:p>
            <a:pPr eaLnBrk="1" hangingPunct="1">
              <a:spcBef>
                <a:spcPts val="0"/>
              </a:spcBef>
            </a:pPr>
            <a:r>
              <a:rPr lang="en-US" altLang="zh-CN" sz="1800" dirty="0"/>
              <a:t>private</a:t>
            </a:r>
            <a:r>
              <a:rPr lang="en-US" altLang="zh-CN" sz="1800" dirty="0" smtClean="0"/>
              <a:t>:</a:t>
            </a:r>
            <a:endParaRPr lang="zh-CN" altLang="en-US" sz="1800" dirty="0"/>
          </a:p>
          <a:p>
            <a:pPr eaLnBrk="1" hangingPunct="1">
              <a:spcBef>
                <a:spcPts val="0"/>
              </a:spcBef>
            </a:pPr>
            <a:r>
              <a:rPr lang="zh-CN" altLang="en-US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x, y;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1800" dirty="0"/>
              <a:t>	static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count;	//</a:t>
            </a:r>
            <a:r>
              <a:rPr lang="zh-CN" altLang="en-US" sz="1800" dirty="0"/>
              <a:t>静态数据成员声明，用于记录点的个数</a:t>
            </a:r>
            <a:endParaRPr lang="en-US" altLang="zh-CN" sz="1800" dirty="0" smtClean="0"/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 smtClean="0"/>
              <a:t>public:</a:t>
            </a:r>
            <a:endParaRPr lang="zh-CN" altLang="en-US" sz="1800" dirty="0"/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Point(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 = 0,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= 0) : x(x), y(y) </a:t>
            </a:r>
            <a:r>
              <a:rPr lang="en-US" altLang="zh-CN" sz="1800" dirty="0" smtClean="0"/>
              <a:t>{</a:t>
            </a:r>
            <a:endParaRPr lang="en-US" altLang="zh-CN" sz="1800" dirty="0"/>
          </a:p>
          <a:p>
            <a:pPr eaLnBrk="1" hangingPunct="1">
              <a:spcBef>
                <a:spcPts val="0"/>
              </a:spcBef>
            </a:pPr>
            <a:r>
              <a:rPr lang="en-US" altLang="zh-CN" sz="1800" dirty="0"/>
              <a:t>		count</a:t>
            </a:r>
            <a:r>
              <a:rPr lang="en-US" altLang="zh-CN" sz="1800" dirty="0" smtClean="0"/>
              <a:t>++;</a:t>
            </a:r>
            <a:r>
              <a:rPr lang="zh-CN" altLang="en-US" sz="1800" dirty="0"/>
              <a:t> 	</a:t>
            </a:r>
            <a:r>
              <a:rPr lang="en-US" altLang="zh-CN" sz="1800" dirty="0"/>
              <a:t>//</a:t>
            </a:r>
            <a:r>
              <a:rPr lang="zh-CN" altLang="en-US" sz="1800" dirty="0"/>
              <a:t>所有对象共同维护同一个</a:t>
            </a:r>
            <a:r>
              <a:rPr lang="en-US" altLang="zh-CN" sz="1800" dirty="0"/>
              <a:t>count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}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Point(Point &amp;p) {	//</a:t>
            </a:r>
            <a:r>
              <a:rPr lang="zh-CN" altLang="en-US" sz="1800" dirty="0"/>
              <a:t>复制构造函数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1800" dirty="0"/>
              <a:t>		</a:t>
            </a:r>
            <a:r>
              <a:rPr lang="en-US" altLang="zh-CN" sz="1800" dirty="0"/>
              <a:t>x = </a:t>
            </a:r>
            <a:r>
              <a:rPr lang="en-US" altLang="zh-CN" sz="1800" dirty="0" err="1"/>
              <a:t>p.x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	y = </a:t>
            </a:r>
            <a:r>
              <a:rPr lang="en-US" altLang="zh-CN" sz="1800" dirty="0" err="1"/>
              <a:t>p.y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	count++;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}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~Point() {  count--; </a:t>
            </a: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5-4</a:t>
            </a:r>
            <a:r>
              <a:rPr lang="zh-CN" altLang="en-US" dirty="0"/>
              <a:t> 续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1273051" y="1124745"/>
            <a:ext cx="10228387" cy="5328591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{ return x; }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{ return y; }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1800" dirty="0"/>
              <a:t>	</a:t>
            </a:r>
            <a:r>
              <a:rPr lang="en-US" altLang="zh-CN" sz="1800" dirty="0" smtClean="0"/>
              <a:t>void </a:t>
            </a:r>
            <a:r>
              <a:rPr lang="en-US" altLang="zh-CN" sz="1800" dirty="0" err="1"/>
              <a:t>showCount</a:t>
            </a:r>
            <a:r>
              <a:rPr lang="en-US" altLang="zh-CN" sz="1800" dirty="0"/>
              <a:t>() </a:t>
            </a:r>
            <a:r>
              <a:rPr lang="en-US" altLang="zh-CN" sz="1800" dirty="0" smtClean="0"/>
              <a:t>{</a:t>
            </a:r>
            <a:endParaRPr lang="zh-CN" altLang="en-US" sz="1800" dirty="0"/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1800" dirty="0"/>
              <a:t>	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  Object count = " &lt;&lt; count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}</a:t>
            </a:r>
            <a:endParaRPr lang="zh-CN" altLang="en-US" sz="1800" dirty="0"/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};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Point::count = 0</a:t>
            </a:r>
            <a:r>
              <a:rPr lang="en-US" altLang="zh-CN" sz="1800" dirty="0" smtClean="0"/>
              <a:t>;	//</a:t>
            </a:r>
            <a:r>
              <a:rPr lang="zh-CN" altLang="en-US" sz="1800" dirty="0"/>
              <a:t>静态数据成员定义和初始化，使用类名限定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 </a:t>
            </a:r>
            <a:r>
              <a:rPr lang="en-US" altLang="zh-CN" sz="1800" dirty="0" smtClean="0"/>
              <a:t>{</a:t>
            </a:r>
            <a:endParaRPr lang="zh-CN" altLang="en-US" sz="1800" dirty="0"/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1800" dirty="0"/>
              <a:t>	</a:t>
            </a:r>
            <a:r>
              <a:rPr lang="en-US" altLang="zh-CN" sz="1800" dirty="0"/>
              <a:t>Point a(4, 5);	//</a:t>
            </a:r>
            <a:r>
              <a:rPr lang="zh-CN" altLang="en-US" sz="1800" dirty="0"/>
              <a:t>定义对象</a:t>
            </a:r>
            <a:r>
              <a:rPr lang="en-US" altLang="zh-CN" sz="1800" dirty="0"/>
              <a:t>a</a:t>
            </a:r>
            <a:r>
              <a:rPr lang="zh-CN" altLang="en-US" sz="1800" dirty="0"/>
              <a:t>，其构造</a:t>
            </a:r>
            <a:r>
              <a:rPr lang="zh-CN" altLang="en-US" sz="1800" dirty="0" smtClean="0"/>
              <a:t>函数使</a:t>
            </a:r>
            <a:r>
              <a:rPr lang="en-US" altLang="zh-CN" sz="1800" dirty="0"/>
              <a:t>count</a:t>
            </a:r>
            <a:r>
              <a:rPr lang="zh-CN" altLang="en-US" sz="1800" dirty="0"/>
              <a:t>增</a:t>
            </a:r>
            <a:r>
              <a:rPr lang="en-US" altLang="zh-CN" sz="1800" dirty="0"/>
              <a:t>1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"Point A: " &lt;&lt; </a:t>
            </a:r>
            <a:r>
              <a:rPr lang="en-US" altLang="zh-CN" sz="1800" dirty="0" err="1"/>
              <a:t>a.getX</a:t>
            </a:r>
            <a:r>
              <a:rPr lang="en-US" altLang="zh-CN" sz="1800" dirty="0"/>
              <a:t>() &lt;&lt; ", " &lt;&lt; </a:t>
            </a:r>
            <a:r>
              <a:rPr lang="en-US" altLang="zh-CN" sz="1800" dirty="0" err="1"/>
              <a:t>a.getY</a:t>
            </a:r>
            <a:r>
              <a:rPr lang="en-US" altLang="zh-CN" sz="1800" dirty="0"/>
              <a:t>();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a.showCount</a:t>
            </a:r>
            <a:r>
              <a:rPr lang="en-US" altLang="zh-CN" sz="1800" dirty="0"/>
              <a:t>();	//</a:t>
            </a:r>
            <a:r>
              <a:rPr lang="zh-CN" altLang="en-US" sz="1800" dirty="0"/>
              <a:t>输出对象个数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1800" dirty="0"/>
              <a:t> 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1800" dirty="0"/>
              <a:t>	</a:t>
            </a:r>
            <a:r>
              <a:rPr lang="en-US" altLang="zh-CN" sz="1800" dirty="0"/>
              <a:t>Point b(a);	//</a:t>
            </a:r>
            <a:r>
              <a:rPr lang="zh-CN" altLang="en-US" sz="1800" dirty="0"/>
              <a:t>定义对象</a:t>
            </a:r>
            <a:r>
              <a:rPr lang="en-US" altLang="zh-CN" sz="1800" dirty="0"/>
              <a:t>b</a:t>
            </a:r>
            <a:r>
              <a:rPr lang="zh-CN" altLang="en-US" sz="1800" dirty="0"/>
              <a:t>，其构造</a:t>
            </a:r>
            <a:r>
              <a:rPr lang="zh-CN" altLang="en-US" sz="1800" dirty="0" smtClean="0"/>
              <a:t>函数使</a:t>
            </a:r>
            <a:r>
              <a:rPr lang="en-US" altLang="zh-CN" sz="1800" dirty="0"/>
              <a:t>count</a:t>
            </a:r>
            <a:r>
              <a:rPr lang="zh-CN" altLang="en-US" sz="1800" dirty="0"/>
              <a:t>增</a:t>
            </a:r>
            <a:r>
              <a:rPr lang="en-US" altLang="zh-CN" sz="1800" dirty="0"/>
              <a:t>1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"Point B: " &lt;&lt; </a:t>
            </a:r>
            <a:r>
              <a:rPr lang="en-US" altLang="zh-CN" sz="1800" dirty="0" err="1"/>
              <a:t>b.getX</a:t>
            </a:r>
            <a:r>
              <a:rPr lang="en-US" altLang="zh-CN" sz="1800" dirty="0"/>
              <a:t>() &lt;&lt; ", " &lt;&lt; </a:t>
            </a:r>
            <a:r>
              <a:rPr lang="en-US" altLang="zh-CN" sz="1800" dirty="0" err="1"/>
              <a:t>b.getY</a:t>
            </a:r>
            <a:r>
              <a:rPr lang="en-US" altLang="zh-CN" sz="1800" dirty="0"/>
              <a:t>();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b.showCount</a:t>
            </a:r>
            <a:r>
              <a:rPr lang="en-US" altLang="zh-CN" sz="1800" dirty="0"/>
              <a:t>();	//</a:t>
            </a:r>
            <a:r>
              <a:rPr lang="zh-CN" altLang="en-US" sz="1800" dirty="0"/>
              <a:t>输出对象个数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1800" dirty="0"/>
              <a:t>	</a:t>
            </a:r>
            <a:r>
              <a:rPr lang="en-US" altLang="zh-CN" sz="1800" dirty="0"/>
              <a:t>return 0;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329835" y="5064728"/>
            <a:ext cx="3744416" cy="139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09537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11162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None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03263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979488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20650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None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kumimoji="0" lang="zh-CN" altLang="en-US" sz="1800" dirty="0"/>
              <a:t>运行结果：</a:t>
            </a:r>
            <a:endParaRPr kumimoji="0" lang="en-US" sz="18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sz="1800" dirty="0"/>
              <a:t> Point A: 4, 5  Object count=1</a:t>
            </a:r>
            <a:endParaRPr kumimoji="0" lang="zh-CN" altLang="en-US" sz="18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sz="1800" dirty="0"/>
              <a:t> Point B: 4, 5  Object count=2</a:t>
            </a:r>
            <a:endParaRPr kumimoji="0" lang="zh-CN" alt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类的静态函数成员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11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25463" y="1076325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静态函数成员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525463" y="2286000"/>
            <a:ext cx="10467975" cy="42862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/>
              <a:t>静态函数成员</a:t>
            </a:r>
            <a:endParaRPr lang="en-US" altLang="zh-CN"/>
          </a:p>
          <a:p>
            <a:pPr lvl="1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/>
              <a:t>类外代码可以使用类名和作用域操作符来调用静态成员函数。</a:t>
            </a:r>
          </a:p>
          <a:p>
            <a:pPr lvl="1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/>
              <a:t>静态成员函数主要用于处理该类的静态数据成员，可以直接调用静态成员函数。</a:t>
            </a:r>
            <a:endParaRPr lang="en-US" altLang="zh-CN"/>
          </a:p>
          <a:p>
            <a:pPr lvl="1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/>
              <a:t>如果访问非静态成员，要通过对象来访问。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525463" y="1071563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 sz="3500"/>
              <a:t>例</a:t>
            </a:r>
            <a:r>
              <a:rPr lang="en-US" altLang="zh-CN" sz="3500"/>
              <a:t>5-5</a:t>
            </a:r>
            <a:r>
              <a:rPr lang="zh-CN" altLang="en-US" sz="3500"/>
              <a:t>具有静态数据、函数成员的</a:t>
            </a:r>
            <a:r>
              <a:rPr lang="en-US" altLang="zh-CN" sz="3500">
                <a:ea typeface="方正姚体" panose="02010601030101010101" pitchFamily="2" charset="-122"/>
              </a:rPr>
              <a:t> </a:t>
            </a:r>
            <a:r>
              <a:rPr lang="en-US" altLang="zh-CN" sz="3500"/>
              <a:t>Point</a:t>
            </a:r>
            <a:r>
              <a:rPr lang="zh-CN" altLang="en-US" sz="3500"/>
              <a:t>类</a:t>
            </a:r>
          </a:p>
        </p:txBody>
      </p:sp>
      <p:sp>
        <p:nvSpPr>
          <p:cNvPr id="25604" name="Rectangle 15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5605" name="Group 3"/>
          <p:cNvGrpSpPr>
            <a:grpSpLocks noChangeAspect="1"/>
          </p:cNvGrpSpPr>
          <p:nvPr/>
        </p:nvGrpSpPr>
        <p:grpSpPr bwMode="auto">
          <a:xfrm>
            <a:off x="454025" y="2060848"/>
            <a:ext cx="6599238" cy="3943374"/>
            <a:chOff x="0" y="0"/>
            <a:chExt cx="3698" cy="2826"/>
          </a:xfrm>
        </p:grpSpPr>
        <p:sp>
          <p:nvSpPr>
            <p:cNvPr id="25606" name="AutoShape 16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152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7" name="Rectangle 15"/>
            <p:cNvSpPr>
              <a:spLocks noChangeArrowheads="1"/>
            </p:cNvSpPr>
            <p:nvPr/>
          </p:nvSpPr>
          <p:spPr bwMode="auto">
            <a:xfrm>
              <a:off x="139" y="125"/>
              <a:ext cx="3559" cy="2560"/>
            </a:xfrm>
            <a:prstGeom prst="rect">
              <a:avLst/>
            </a:prstGeom>
            <a:solidFill>
              <a:srgbClr val="FFFFFF"/>
            </a:solidFill>
            <a:ln w="4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8" name="Rectangle 14"/>
            <p:cNvSpPr>
              <a:spLocks noChangeArrowheads="1"/>
            </p:cNvSpPr>
            <p:nvPr/>
          </p:nvSpPr>
          <p:spPr bwMode="auto">
            <a:xfrm>
              <a:off x="1344" y="183"/>
              <a:ext cx="42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Point</a:t>
              </a:r>
              <a:endParaRPr kumimoji="0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609" name="Rectangle 13"/>
            <p:cNvSpPr>
              <a:spLocks noChangeArrowheads="1"/>
            </p:cNvSpPr>
            <p:nvPr/>
          </p:nvSpPr>
          <p:spPr bwMode="auto">
            <a:xfrm>
              <a:off x="139" y="447"/>
              <a:ext cx="3559" cy="2238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0" name="Rectangle 12"/>
            <p:cNvSpPr>
              <a:spLocks noChangeArrowheads="1"/>
            </p:cNvSpPr>
            <p:nvPr/>
          </p:nvSpPr>
          <p:spPr bwMode="auto">
            <a:xfrm>
              <a:off x="139" y="1287"/>
              <a:ext cx="3559" cy="1398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182" y="476"/>
              <a:ext cx="57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- x : int</a:t>
              </a:r>
              <a:endParaRPr kumimoji="0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182" y="716"/>
              <a:ext cx="57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- y : </a:t>
              </a:r>
              <a:r>
                <a:rPr kumimoji="0" lang="en-US" altLang="zh-CN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int</a:t>
              </a:r>
              <a:endPara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613" name="Rectangle 9"/>
            <p:cNvSpPr>
              <a:spLocks noChangeArrowheads="1"/>
            </p:cNvSpPr>
            <p:nvPr/>
          </p:nvSpPr>
          <p:spPr bwMode="auto">
            <a:xfrm>
              <a:off x="182" y="956"/>
              <a:ext cx="1290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 u="sng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- count : int = 0</a:t>
              </a:r>
              <a:endParaRPr kumimoji="0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614" name="Rectangle 8"/>
            <p:cNvSpPr>
              <a:spLocks noChangeArrowheads="1"/>
            </p:cNvSpPr>
            <p:nvPr/>
          </p:nvSpPr>
          <p:spPr bwMode="auto">
            <a:xfrm>
              <a:off x="182" y="1436"/>
              <a:ext cx="255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 Point(xx : int = 0, yy : int = 0)</a:t>
              </a:r>
              <a:endParaRPr kumimoji="0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615" name="Rectangle 7"/>
            <p:cNvSpPr>
              <a:spLocks noChangeArrowheads="1"/>
            </p:cNvSpPr>
            <p:nvPr/>
          </p:nvSpPr>
          <p:spPr bwMode="auto">
            <a:xfrm>
              <a:off x="182" y="1676"/>
              <a:ext cx="103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 getX() : int</a:t>
              </a:r>
              <a:endParaRPr kumimoji="0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616" name="Rectangle 6"/>
            <p:cNvSpPr>
              <a:spLocks noChangeArrowheads="1"/>
            </p:cNvSpPr>
            <p:nvPr/>
          </p:nvSpPr>
          <p:spPr bwMode="auto">
            <a:xfrm>
              <a:off x="182" y="1916"/>
              <a:ext cx="103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 getY() : int</a:t>
              </a:r>
              <a:endParaRPr kumimoji="0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617" name="Rectangle 5"/>
            <p:cNvSpPr>
              <a:spLocks noChangeArrowheads="1"/>
            </p:cNvSpPr>
            <p:nvPr/>
          </p:nvSpPr>
          <p:spPr bwMode="auto">
            <a:xfrm>
              <a:off x="182" y="2157"/>
              <a:ext cx="159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 Point(p : Point &amp;)</a:t>
              </a:r>
              <a:endParaRPr kumimoji="0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618" name="Rectangle 4"/>
            <p:cNvSpPr>
              <a:spLocks noChangeArrowheads="1"/>
            </p:cNvSpPr>
            <p:nvPr/>
          </p:nvSpPr>
          <p:spPr bwMode="auto">
            <a:xfrm>
              <a:off x="182" y="2397"/>
              <a:ext cx="2673" cy="2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&lt;&lt;static&gt;&gt;+ showCount() : void</a:t>
              </a:r>
              <a:endParaRPr kumimoji="0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5-5 </a:t>
            </a:r>
            <a:r>
              <a:rPr lang="zh-CN" altLang="en-US" dirty="0"/>
              <a:t>静态成员举例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79" y="1124745"/>
            <a:ext cx="9076259" cy="5328591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class Point {	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public:	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Point(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 = 0,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 = 0) : x(x), y(y) {  </a:t>
            </a:r>
            <a:r>
              <a:rPr lang="en-US" altLang="zh-CN" sz="2000" dirty="0">
                <a:solidFill>
                  <a:srgbClr val="FF0000"/>
                </a:solidFill>
              </a:rPr>
              <a:t>count++</a:t>
            </a:r>
            <a:r>
              <a:rPr lang="en-US" altLang="zh-CN" sz="2000" dirty="0"/>
              <a:t>; }//</a:t>
            </a:r>
            <a:r>
              <a:rPr lang="zh-CN" altLang="en-US" sz="2000" dirty="0"/>
              <a:t>构造函数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/>
              <a:t>		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Point(Point &amp;p) {	//</a:t>
            </a:r>
            <a:r>
              <a:rPr lang="zh-CN" altLang="en-US" sz="2000" dirty="0"/>
              <a:t>复制构造函数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/>
              <a:t>x = </a:t>
            </a:r>
            <a:r>
              <a:rPr lang="en-US" altLang="zh-CN" sz="2000" dirty="0" err="1"/>
              <a:t>p.x</a:t>
            </a:r>
            <a:r>
              <a:rPr lang="en-US" altLang="zh-CN" sz="2000" dirty="0"/>
              <a:t>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	y = </a:t>
            </a:r>
            <a:r>
              <a:rPr lang="en-US" altLang="zh-CN" sz="2000" dirty="0" err="1"/>
              <a:t>p.y</a:t>
            </a:r>
            <a:r>
              <a:rPr lang="en-US" altLang="zh-CN" sz="2000" dirty="0"/>
              <a:t>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FF0000"/>
                </a:solidFill>
              </a:rPr>
              <a:t>count++</a:t>
            </a:r>
            <a:r>
              <a:rPr lang="en-US" altLang="zh-CN" sz="2000" dirty="0"/>
              <a:t>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~Point() {  count--; 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getX</a:t>
            </a:r>
            <a:r>
              <a:rPr lang="en-US" altLang="zh-CN" sz="2000" dirty="0"/>
              <a:t>() { return x; 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getY</a:t>
            </a:r>
            <a:r>
              <a:rPr lang="en-US" altLang="zh-CN" sz="2000" dirty="0"/>
              <a:t>() { return y; 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static</a:t>
            </a:r>
            <a:r>
              <a:rPr lang="en-US" altLang="zh-CN" sz="2000" dirty="0"/>
              <a:t> void </a:t>
            </a:r>
            <a:r>
              <a:rPr lang="en-US" altLang="zh-CN" sz="2000" dirty="0" err="1"/>
              <a:t>showCount</a:t>
            </a:r>
            <a:r>
              <a:rPr lang="en-US" altLang="zh-CN" sz="2000" dirty="0"/>
              <a:t>() {	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  Object count = " &lt;&lt; count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90637" y="1"/>
            <a:ext cx="9623425" cy="86020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4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5-5 </a:t>
            </a:r>
            <a:r>
              <a:rPr lang="zh-CN" altLang="en-US" dirty="0"/>
              <a:t>静态成员举例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79" y="1124745"/>
            <a:ext cx="9076259" cy="5328591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private:	</a:t>
            </a:r>
            <a:endParaRPr lang="zh-CN" altLang="en-US" sz="2000" dirty="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x, y;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count</a:t>
            </a:r>
            <a:r>
              <a:rPr lang="en-US" altLang="zh-CN" sz="2000" dirty="0"/>
              <a:t>;	//</a:t>
            </a:r>
            <a:r>
              <a:rPr lang="zh-CN" altLang="en-US" sz="2000" dirty="0"/>
              <a:t>静态数据成员声明，用于记录点的个数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};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 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int Point::</a:t>
            </a:r>
            <a:r>
              <a:rPr lang="en-US" altLang="zh-CN" sz="2000" dirty="0">
                <a:solidFill>
                  <a:srgbClr val="FF0000"/>
                </a:solidFill>
              </a:rPr>
              <a:t>count</a:t>
            </a:r>
            <a:r>
              <a:rPr lang="en-US" altLang="zh-CN" sz="2000" dirty="0"/>
              <a:t> = 0;//</a:t>
            </a:r>
            <a:r>
              <a:rPr lang="zh-CN" altLang="en-US" sz="2000" dirty="0"/>
              <a:t>静态数据成员定义和初始化，使用类名限定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/>
              <a:t> 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int main() {	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Point::</a:t>
            </a:r>
            <a:r>
              <a:rPr lang="en-US" altLang="zh-CN" sz="2000" dirty="0" err="1">
                <a:solidFill>
                  <a:srgbClr val="FF0000"/>
                </a:solidFill>
              </a:rPr>
              <a:t>showCount</a:t>
            </a:r>
            <a:r>
              <a:rPr lang="en-US" altLang="zh-CN" sz="2000" dirty="0"/>
              <a:t>();	//</a:t>
            </a:r>
            <a:r>
              <a:rPr lang="zh-CN" altLang="en-US" sz="2000" dirty="0"/>
              <a:t>输出对象个数</a:t>
            </a:r>
            <a:endParaRPr lang="en-US" altLang="zh-CN" sz="2000" dirty="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   Point a(4, 5);	//</a:t>
            </a:r>
            <a:r>
              <a:rPr lang="zh-CN" altLang="en-US" sz="2000" dirty="0"/>
              <a:t>定义对象</a:t>
            </a:r>
            <a:r>
              <a:rPr lang="en-US" altLang="zh-CN" sz="2000" dirty="0"/>
              <a:t>a</a:t>
            </a:r>
            <a:r>
              <a:rPr lang="zh-CN" altLang="en-US" sz="2000" dirty="0"/>
              <a:t>，其构造函数回使</a:t>
            </a:r>
            <a:r>
              <a:rPr lang="en-US" altLang="zh-CN" sz="2000" dirty="0"/>
              <a:t>count</a:t>
            </a:r>
            <a:r>
              <a:rPr lang="zh-CN" altLang="en-US" sz="2000" dirty="0"/>
              <a:t>增</a:t>
            </a:r>
            <a:r>
              <a:rPr lang="en-US" altLang="zh-CN" sz="2000" dirty="0"/>
              <a:t>1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"Point A: " &lt;&lt; </a:t>
            </a:r>
            <a:r>
              <a:rPr lang="en-US" altLang="zh-CN" sz="2000" dirty="0" err="1"/>
              <a:t>a.getX</a:t>
            </a:r>
            <a:r>
              <a:rPr lang="en-US" altLang="zh-CN" sz="2000" dirty="0"/>
              <a:t>() &lt;&lt; ", " &lt;&lt; </a:t>
            </a:r>
            <a:r>
              <a:rPr lang="en-US" altLang="zh-CN" sz="2000" dirty="0" err="1"/>
              <a:t>a.getY</a:t>
            </a:r>
            <a:r>
              <a:rPr lang="en-US" altLang="zh-CN" sz="2000" dirty="0"/>
              <a:t>();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a.</a:t>
            </a:r>
            <a:r>
              <a:rPr lang="en-US" altLang="zh-CN" sz="2000" dirty="0" err="1">
                <a:solidFill>
                  <a:srgbClr val="FF0000"/>
                </a:solidFill>
              </a:rPr>
              <a:t>showCount</a:t>
            </a:r>
            <a:r>
              <a:rPr lang="en-US" altLang="zh-CN" sz="2000" dirty="0"/>
              <a:t>();	//</a:t>
            </a:r>
            <a:r>
              <a:rPr lang="zh-CN" altLang="en-US" sz="2000" dirty="0"/>
              <a:t>输出对象个数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/>
              <a:t> 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Point b(a);	//</a:t>
            </a:r>
            <a:r>
              <a:rPr lang="zh-CN" altLang="en-US" sz="2000" dirty="0"/>
              <a:t>定义对象</a:t>
            </a:r>
            <a:r>
              <a:rPr lang="en-US" altLang="zh-CN" sz="2000" dirty="0"/>
              <a:t>b</a:t>
            </a:r>
            <a:r>
              <a:rPr lang="zh-CN" altLang="en-US" sz="2000" dirty="0"/>
              <a:t>，其构造函数回使</a:t>
            </a:r>
            <a:r>
              <a:rPr lang="en-US" altLang="zh-CN" sz="2000" dirty="0"/>
              <a:t>count</a:t>
            </a:r>
            <a:r>
              <a:rPr lang="zh-CN" altLang="en-US" sz="2000" dirty="0"/>
              <a:t>增</a:t>
            </a:r>
            <a:r>
              <a:rPr lang="en-US" altLang="zh-CN" sz="2000" dirty="0"/>
              <a:t>1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"Point B: " &lt;&lt; </a:t>
            </a:r>
            <a:r>
              <a:rPr lang="en-US" altLang="zh-CN" sz="2000" dirty="0" err="1"/>
              <a:t>b.getX</a:t>
            </a:r>
            <a:r>
              <a:rPr lang="en-US" altLang="zh-CN" sz="2000" dirty="0"/>
              <a:t>() &lt;&lt; ", " &lt;&lt; </a:t>
            </a:r>
            <a:r>
              <a:rPr lang="en-US" altLang="zh-CN" sz="2000" dirty="0" err="1"/>
              <a:t>b.getY</a:t>
            </a:r>
            <a:r>
              <a:rPr lang="en-US" altLang="zh-CN" sz="2000" dirty="0"/>
              <a:t>();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Point::</a:t>
            </a:r>
            <a:r>
              <a:rPr lang="en-US" altLang="zh-CN" sz="2000" dirty="0" err="1">
                <a:solidFill>
                  <a:srgbClr val="FF0000"/>
                </a:solidFill>
              </a:rPr>
              <a:t>showCount</a:t>
            </a:r>
            <a:r>
              <a:rPr lang="en-US" altLang="zh-CN" sz="2000" dirty="0"/>
              <a:t>();	//</a:t>
            </a:r>
            <a:r>
              <a:rPr lang="zh-CN" altLang="en-US" sz="2000" dirty="0"/>
              <a:t>输出对象个数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/>
              <a:t> 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return 0;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}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90637" y="1"/>
            <a:ext cx="9623425" cy="87597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标识符的作用域与可见性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为什么要关注标识符的作用域与可见性呢？程序模需要协作共同完成整个系统的功能，模块间需要共享数据，因此需要知道，针对不同的数据共享需求，应该将变量和对象定义在什么位置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26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类的友元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4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525463" y="1143000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类的友元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25463" y="2212975"/>
            <a:ext cx="10685462" cy="4359275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/>
              <a:t>友元是</a:t>
            </a:r>
            <a:r>
              <a:rPr lang="en-US" altLang="zh-CN"/>
              <a:t>C++</a:t>
            </a:r>
            <a:r>
              <a:rPr lang="zh-CN" altLang="en-US"/>
              <a:t>提供的一种破坏数据封装和数据隐藏的机制。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/>
              <a:t>通过将一个模块声明为另一个模块的友元，一个模块能够引用到另一个模块中本是被隐藏的信息。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/>
              <a:t>可以使用友元函数和友元类。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/>
              <a:t>为了确保数据的完整性，及数据封装与隐藏的原则，建议尽量不使用或少使用友元。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525463" y="1146175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友元函数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525463" y="2284413"/>
            <a:ext cx="10685462" cy="43132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友元函数是在类声明中由关键字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friend</a:t>
            </a:r>
            <a:r>
              <a:rPr lang="zh-CN" altLang="en-US">
                <a:latin typeface="Consolas" panose="020B0609020204030204" pitchFamily="49" charset="0"/>
              </a:rPr>
              <a:t>修饰说明的非成员函数，在它的函数体中能够通过对象名访问 </a:t>
            </a:r>
            <a:r>
              <a:rPr lang="en-US" altLang="zh-CN">
                <a:latin typeface="Consolas" panose="020B0609020204030204" pitchFamily="49" charset="0"/>
              </a:rPr>
              <a:t>private </a:t>
            </a:r>
            <a:r>
              <a:rPr lang="zh-CN" altLang="en-US">
                <a:latin typeface="Consolas" panose="020B0609020204030204" pitchFamily="49" charset="0"/>
              </a:rPr>
              <a:t>和 </a:t>
            </a:r>
            <a:r>
              <a:rPr lang="en-US" altLang="zh-CN">
                <a:latin typeface="Consolas" panose="020B0609020204030204" pitchFamily="49" charset="0"/>
              </a:rPr>
              <a:t>protected</a:t>
            </a:r>
            <a:r>
              <a:rPr lang="zh-CN" altLang="en-US">
                <a:latin typeface="Consolas" panose="020B0609020204030204" pitchFamily="49" charset="0"/>
              </a:rPr>
              <a:t>成员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作用：增加灵活性，使程序员可以在封装和快速性方面做合理选择。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访问对象中的成员必须通过对象名。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5-6 </a:t>
            </a:r>
            <a:r>
              <a:rPr lang="zh-CN" altLang="en-US"/>
              <a:t>使用友元函数计算两点间的距离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79" y="1124745"/>
            <a:ext cx="9076259" cy="5328591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cmath</a:t>
            </a:r>
            <a:r>
              <a:rPr lang="en-US" altLang="zh-CN" sz="2800" dirty="0"/>
              <a:t>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class Point {	//Point</a:t>
            </a:r>
            <a:r>
              <a:rPr lang="zh-CN" altLang="en-US" sz="2800" dirty="0"/>
              <a:t>类声明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public:	//</a:t>
            </a:r>
            <a:r>
              <a:rPr lang="zh-CN" altLang="en-US" sz="2800" dirty="0"/>
              <a:t>外部接口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800" dirty="0"/>
              <a:t>	</a:t>
            </a:r>
            <a:r>
              <a:rPr lang="en-US" altLang="zh-CN" sz="2800" dirty="0"/>
              <a:t>Point(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x=0,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y=0) : x(x), y(y) {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getX</a:t>
            </a:r>
            <a:r>
              <a:rPr lang="en-US" altLang="zh-CN" sz="2800" dirty="0"/>
              <a:t>() { return x;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getY</a:t>
            </a:r>
            <a:r>
              <a:rPr lang="en-US" altLang="zh-CN" sz="2800" dirty="0"/>
              <a:t>() { return y;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C00000"/>
                </a:solidFill>
              </a:rPr>
              <a:t>friend float dist(Point &amp;a, Point &amp;b);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private:	//</a:t>
            </a:r>
            <a:r>
              <a:rPr lang="zh-CN" altLang="en-US" sz="2800" dirty="0"/>
              <a:t>私有数据成员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800" dirty="0"/>
              <a:t>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x, y;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};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90637" y="0"/>
            <a:ext cx="9623425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5-6 </a:t>
            </a:r>
            <a:r>
              <a:rPr lang="zh-CN" altLang="en-US"/>
              <a:t>使用友元函数计算两点间的距离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79" y="1124745"/>
            <a:ext cx="9076259" cy="5328591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float dist( Point&amp; a, Point&amp; b) </a:t>
            </a:r>
            <a:r>
              <a:rPr lang="en-US" altLang="zh-CN" sz="2800" dirty="0"/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  double x = </a:t>
            </a:r>
            <a:r>
              <a:rPr lang="en-US" altLang="zh-CN" sz="2800" dirty="0" err="1">
                <a:solidFill>
                  <a:schemeClr val="tx2"/>
                </a:solidFill>
              </a:rPr>
              <a:t>a</a:t>
            </a:r>
            <a:r>
              <a:rPr lang="en-US" altLang="zh-CN" sz="2800" dirty="0" err="1"/>
              <a:t>.x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tx2"/>
                </a:solidFill>
              </a:rPr>
              <a:t>- </a:t>
            </a:r>
            <a:r>
              <a:rPr lang="en-US" altLang="zh-CN" sz="2800" dirty="0" err="1">
                <a:solidFill>
                  <a:schemeClr val="tx2"/>
                </a:solidFill>
              </a:rPr>
              <a:t>b</a:t>
            </a:r>
            <a:r>
              <a:rPr lang="en-US" altLang="zh-CN" sz="2800" dirty="0" err="1"/>
              <a:t>.x</a:t>
            </a:r>
            <a:r>
              <a:rPr lang="en-US" altLang="zh-CN" sz="2800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  double y = </a:t>
            </a:r>
            <a:r>
              <a:rPr lang="en-US" altLang="zh-CN" sz="2800" dirty="0" err="1">
                <a:solidFill>
                  <a:schemeClr val="tx2"/>
                </a:solidFill>
              </a:rPr>
              <a:t>a</a:t>
            </a:r>
            <a:r>
              <a:rPr lang="en-US" altLang="zh-CN" sz="2800" dirty="0" err="1"/>
              <a:t>.y</a:t>
            </a:r>
            <a:r>
              <a:rPr lang="en-US" altLang="zh-CN" sz="2800" dirty="0"/>
              <a:t> - </a:t>
            </a:r>
            <a:r>
              <a:rPr lang="en-US" altLang="zh-CN" sz="2800" dirty="0" err="1">
                <a:solidFill>
                  <a:schemeClr val="tx2"/>
                </a:solidFill>
              </a:rPr>
              <a:t>b</a:t>
            </a:r>
            <a:r>
              <a:rPr lang="en-US" altLang="zh-CN" sz="2800" dirty="0" err="1"/>
              <a:t>.y</a:t>
            </a:r>
            <a:r>
              <a:rPr lang="en-US" altLang="zh-CN" sz="2800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  return </a:t>
            </a:r>
            <a:r>
              <a:rPr lang="en-US" altLang="zh-CN" sz="2800" dirty="0" err="1"/>
              <a:t>static_cast</a:t>
            </a:r>
            <a:r>
              <a:rPr lang="en-US" altLang="zh-CN" sz="2800" dirty="0"/>
              <a:t>&lt;float&gt;(</a:t>
            </a:r>
            <a:r>
              <a:rPr lang="en-US" altLang="zh-CN" sz="2800" dirty="0" err="1"/>
              <a:t>sqrt</a:t>
            </a:r>
            <a:r>
              <a:rPr lang="en-US" altLang="zh-CN" sz="2800" dirty="0"/>
              <a:t>(x * x + y * y));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  Point p1(1, 1), p2(4, 5);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&lt;&lt;"The distance is: ";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dist(p1, p2)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  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}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90637" y="1"/>
            <a:ext cx="9623425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6529635" y="5715000"/>
            <a:ext cx="4383087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The distance is: 5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525463" y="1147763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友元类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525463" y="2286000"/>
            <a:ext cx="11044237" cy="43576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若一个类为另一个类的友元，则此类的所有成员都能访问对方类的私有成员。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声明语法：将友元类名在另一个类中使用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friend</a:t>
            </a:r>
            <a:r>
              <a:rPr lang="zh-CN" altLang="en-US">
                <a:latin typeface="Consolas" panose="020B0609020204030204" pitchFamily="49" charset="0"/>
              </a:rPr>
              <a:t>修饰说明。</a:t>
            </a:r>
          </a:p>
          <a:p>
            <a:pPr eaLnBrk="1" hangingPunct="1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友元类举例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463" y="1247964"/>
            <a:ext cx="3698327" cy="5205372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class A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  friend class B</a:t>
            </a:r>
            <a:r>
              <a:rPr lang="en-US" altLang="zh-CN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  void display()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 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private: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x;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/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90637" y="1"/>
            <a:ext cx="9623425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5793457" y="3858129"/>
            <a:ext cx="478631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798" name="内容占位符 2"/>
          <p:cNvSpPr txBox="1">
            <a:spLocks/>
          </p:cNvSpPr>
          <p:nvPr/>
        </p:nvSpPr>
        <p:spPr bwMode="auto">
          <a:xfrm>
            <a:off x="8689875" y="1247964"/>
            <a:ext cx="3276700" cy="488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B::set(int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a.x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B::display()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a.display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441403" y="1268760"/>
            <a:ext cx="36004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/>
              <a:t>class B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/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/>
              <a:t>  void set(int i);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/>
              <a:t>  void display();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/>
              <a:t>private: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/>
              <a:t>  </a:t>
            </a:r>
            <a:r>
              <a:rPr kumimoji="0" lang="en-US" altLang="zh-CN">
                <a:solidFill>
                  <a:schemeClr val="tx2"/>
                </a:solidFill>
              </a:rPr>
              <a:t>A</a:t>
            </a:r>
            <a:r>
              <a:rPr kumimoji="0" lang="en-US" altLang="zh-CN"/>
              <a:t> a;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/>
              <a:t>};</a:t>
            </a:r>
            <a:endParaRPr kumimoji="0"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831428" y="3928698"/>
            <a:ext cx="478631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525463" y="1147763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类的友元关系是单向的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525463" y="2281238"/>
            <a:ext cx="10901362" cy="33623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zh-CN" altLang="en-US">
                <a:latin typeface="Consolas" panose="020B0609020204030204" pitchFamily="49" charset="0"/>
              </a:rPr>
              <a:t>     如果声明</a:t>
            </a:r>
            <a:r>
              <a:rPr lang="en-US" altLang="zh-CN">
                <a:latin typeface="Consolas" panose="020B0609020204030204" pitchFamily="49" charset="0"/>
              </a:rPr>
              <a:t>B</a:t>
            </a:r>
            <a:r>
              <a:rPr lang="zh-CN" altLang="en-US">
                <a:latin typeface="Consolas" panose="020B0609020204030204" pitchFamily="49" charset="0"/>
              </a:rPr>
              <a:t>类是</a:t>
            </a:r>
            <a:r>
              <a:rPr lang="en-US" altLang="zh-CN">
                <a:latin typeface="Consolas" panose="020B0609020204030204" pitchFamily="49" charset="0"/>
              </a:rPr>
              <a:t>A</a:t>
            </a:r>
            <a:r>
              <a:rPr lang="zh-CN" altLang="en-US">
                <a:latin typeface="Consolas" panose="020B0609020204030204" pitchFamily="49" charset="0"/>
              </a:rPr>
              <a:t>类的友元，</a:t>
            </a:r>
            <a:r>
              <a:rPr lang="en-US" altLang="zh-CN">
                <a:latin typeface="Consolas" panose="020B0609020204030204" pitchFamily="49" charset="0"/>
              </a:rPr>
              <a:t>B</a:t>
            </a:r>
            <a:r>
              <a:rPr lang="zh-CN" altLang="en-US">
                <a:latin typeface="Consolas" panose="020B0609020204030204" pitchFamily="49" charset="0"/>
              </a:rPr>
              <a:t>类的成员函数就可以访问</a:t>
            </a:r>
            <a:r>
              <a:rPr lang="en-US" altLang="zh-CN">
                <a:latin typeface="Consolas" panose="020B0609020204030204" pitchFamily="49" charset="0"/>
              </a:rPr>
              <a:t>A</a:t>
            </a:r>
            <a:r>
              <a:rPr lang="zh-CN" altLang="en-US">
                <a:latin typeface="Consolas" panose="020B0609020204030204" pitchFamily="49" charset="0"/>
              </a:rPr>
              <a:t>类的私有和保护数据，但</a:t>
            </a:r>
            <a:r>
              <a:rPr lang="en-US" altLang="zh-CN">
                <a:latin typeface="Consolas" panose="020B0609020204030204" pitchFamily="49" charset="0"/>
              </a:rPr>
              <a:t>A</a:t>
            </a:r>
            <a:r>
              <a:rPr lang="zh-CN" altLang="en-US">
                <a:latin typeface="Consolas" panose="020B0609020204030204" pitchFamily="49" charset="0"/>
              </a:rPr>
              <a:t>类的成员函数却不能访问</a:t>
            </a:r>
            <a:r>
              <a:rPr lang="en-US" altLang="zh-CN">
                <a:latin typeface="Consolas" panose="020B0609020204030204" pitchFamily="49" charset="0"/>
              </a:rPr>
              <a:t>B</a:t>
            </a:r>
            <a:r>
              <a:rPr lang="zh-CN" altLang="en-US">
                <a:latin typeface="Consolas" panose="020B0609020204030204" pitchFamily="49" charset="0"/>
              </a:rPr>
              <a:t>类的私有、保护数据。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共享数据的保护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对于既需要共享、又需要防止改变的数据应该声明为</a:t>
            </a:r>
            <a:r>
              <a:rPr lang="zh-CN" altLang="en-US" b="1"/>
              <a:t>常类型</a:t>
            </a:r>
            <a:r>
              <a:rPr lang="zh-CN" altLang="en-US"/>
              <a:t>（用</a:t>
            </a:r>
            <a:r>
              <a:rPr lang="en-US" altLang="zh-CN"/>
              <a:t>const</a:t>
            </a:r>
            <a:r>
              <a:rPr lang="zh-CN" altLang="en-US"/>
              <a:t>进行修饰）。</a:t>
            </a:r>
            <a:endParaRPr lang="en-US" altLang="zh-CN"/>
          </a:p>
          <a:p>
            <a:r>
              <a:rPr lang="zh-CN" altLang="en-US"/>
              <a:t>对于不改变对象状态的成员函数应该声明为</a:t>
            </a:r>
            <a:r>
              <a:rPr lang="zh-CN" altLang="en-US" b="1"/>
              <a:t>常函数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58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525463" y="2071688"/>
            <a:ext cx="10001250" cy="4357687"/>
          </a:xfrm>
        </p:spPr>
        <p:txBody>
          <a:bodyPr/>
          <a:lstStyle/>
          <a:p>
            <a:pPr lvl="1" eaLnBrk="1" hangingPunct="1"/>
            <a:r>
              <a:rPr lang="zh-CN" altLang="en-US">
                <a:latin typeface="Consolas" panose="020B0609020204030204" pitchFamily="49" charset="0"/>
              </a:rPr>
              <a:t>常对象：必须进行初始化</a:t>
            </a:r>
            <a:r>
              <a:rPr lang="en-US" altLang="zh-CN">
                <a:latin typeface="Consolas" panose="020B0609020204030204" pitchFamily="49" charset="0"/>
              </a:rPr>
              <a:t>,</a:t>
            </a:r>
            <a:r>
              <a:rPr lang="zh-CN" altLang="en-US">
                <a:latin typeface="Consolas" panose="020B0609020204030204" pitchFamily="49" charset="0"/>
              </a:rPr>
              <a:t>不能被更新。</a:t>
            </a:r>
          </a:p>
          <a:p>
            <a:pPr lvl="2"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</a:rPr>
              <a:t>const 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</a:rPr>
              <a:t>类名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</a:rPr>
              <a:t>对象名</a:t>
            </a:r>
            <a:endParaRPr lang="en-US" altLang="zh-CN" sz="20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>
                <a:latin typeface="Consolas" panose="020B0609020204030204" pitchFamily="49" charset="0"/>
              </a:rPr>
              <a:t>常成员</a:t>
            </a:r>
            <a:endParaRPr lang="en-US" altLang="zh-CN">
              <a:latin typeface="Consolas" panose="020B0609020204030204" pitchFamily="49" charset="0"/>
            </a:endParaRP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</a:rPr>
              <a:t>用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</a:rPr>
              <a:t>进行修饰的类成员：常数据成员和常函数成员</a:t>
            </a:r>
          </a:p>
          <a:p>
            <a:pPr lvl="1" eaLnBrk="1" hangingPunct="1"/>
            <a:r>
              <a:rPr lang="zh-CN" altLang="en-US">
                <a:latin typeface="Consolas" panose="020B0609020204030204" pitchFamily="49" charset="0"/>
              </a:rPr>
              <a:t>常引用：被引用的对象不能被更新。</a:t>
            </a:r>
          </a:p>
          <a:p>
            <a:pPr lvl="2"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</a:rPr>
              <a:t>const  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</a:rPr>
              <a:t>类型说明符  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</a:rPr>
              <a:t>引用名</a:t>
            </a:r>
            <a:endParaRPr lang="en-US" altLang="zh-CN" sz="20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i="1">
                <a:latin typeface="Consolas" panose="020B0609020204030204" pitchFamily="49" charset="0"/>
              </a:rPr>
              <a:t>常数组：数组元素不能被更新</a:t>
            </a:r>
            <a:r>
              <a:rPr lang="en-US" altLang="zh-CN" i="1">
                <a:latin typeface="Consolas" panose="020B0609020204030204" pitchFamily="49" charset="0"/>
              </a:rPr>
              <a:t>(</a:t>
            </a:r>
            <a:r>
              <a:rPr lang="zh-CN" altLang="en-US" i="1">
                <a:latin typeface="Consolas" panose="020B0609020204030204" pitchFamily="49" charset="0"/>
              </a:rPr>
              <a:t>详见第</a:t>
            </a:r>
            <a:r>
              <a:rPr lang="en-US" altLang="zh-CN" i="1">
                <a:latin typeface="Consolas" panose="020B0609020204030204" pitchFamily="49" charset="0"/>
              </a:rPr>
              <a:t>6</a:t>
            </a:r>
            <a:r>
              <a:rPr lang="zh-CN" altLang="en-US" i="1">
                <a:latin typeface="Consolas" panose="020B0609020204030204" pitchFamily="49" charset="0"/>
              </a:rPr>
              <a:t>章</a:t>
            </a:r>
            <a:r>
              <a:rPr lang="en-US" altLang="zh-CN" i="1">
                <a:latin typeface="Consolas" panose="020B0609020204030204" pitchFamily="49" charset="0"/>
              </a:rPr>
              <a:t>)</a:t>
            </a:r>
            <a:r>
              <a:rPr lang="zh-CN" altLang="en-US" i="1">
                <a:latin typeface="Consolas" panose="020B0609020204030204" pitchFamily="49" charset="0"/>
              </a:rPr>
              <a:t>。</a:t>
            </a:r>
          </a:p>
          <a:p>
            <a:pPr lvl="2" eaLnBrk="1" hangingPunct="1">
              <a:buFont typeface="Georgia" panose="02040502050405020303" pitchFamily="18" charset="0"/>
              <a:buNone/>
            </a:pPr>
            <a:r>
              <a:rPr lang="zh-CN" altLang="en-US" sz="2000" i="1">
                <a:solidFill>
                  <a:srgbClr val="C00000"/>
                </a:solidFill>
                <a:latin typeface="Consolas" panose="020B0609020204030204" pitchFamily="49" charset="0"/>
              </a:rPr>
              <a:t>类型说明符  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</a:rPr>
              <a:t>const  </a:t>
            </a:r>
            <a:r>
              <a:rPr lang="zh-CN" altLang="en-US" sz="2000" i="1">
                <a:solidFill>
                  <a:srgbClr val="C00000"/>
                </a:solidFill>
                <a:latin typeface="Consolas" panose="020B0609020204030204" pitchFamily="49" charset="0"/>
              </a:rPr>
              <a:t>数组名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zh-CN" altLang="en-US" sz="2000" i="1">
                <a:solidFill>
                  <a:srgbClr val="C00000"/>
                </a:solidFill>
                <a:latin typeface="Consolas" panose="020B0609020204030204" pitchFamily="49" charset="0"/>
              </a:rPr>
              <a:t>大小</a:t>
            </a:r>
            <a:r>
              <a:rPr lang="en-US" altLang="zh-CN" sz="2000" i="1">
                <a:solidFill>
                  <a:srgbClr val="C00000"/>
                </a:solidFill>
                <a:latin typeface="Consolas" panose="020B0609020204030204" pitchFamily="49" charset="0"/>
              </a:rPr>
              <a:t>]...</a:t>
            </a:r>
          </a:p>
          <a:p>
            <a:pPr lvl="1" eaLnBrk="1" hangingPunct="1"/>
            <a:r>
              <a:rPr lang="zh-CN" altLang="en-US" i="1">
                <a:latin typeface="Consolas" panose="020B0609020204030204" pitchFamily="49" charset="0"/>
              </a:rPr>
              <a:t>常指针：指向常量的指针</a:t>
            </a:r>
            <a:r>
              <a:rPr lang="en-US" altLang="zh-CN" i="1">
                <a:latin typeface="Consolas" panose="020B0609020204030204" pitchFamily="49" charset="0"/>
              </a:rPr>
              <a:t>(</a:t>
            </a:r>
            <a:r>
              <a:rPr lang="zh-CN" altLang="en-US" i="1">
                <a:latin typeface="Consolas" panose="020B0609020204030204" pitchFamily="49" charset="0"/>
              </a:rPr>
              <a:t>详见第</a:t>
            </a:r>
            <a:r>
              <a:rPr lang="en-US" altLang="zh-CN" i="1">
                <a:latin typeface="Consolas" panose="020B0609020204030204" pitchFamily="49" charset="0"/>
              </a:rPr>
              <a:t>6</a:t>
            </a:r>
            <a:r>
              <a:rPr lang="zh-CN" altLang="en-US" i="1">
                <a:latin typeface="Consolas" panose="020B0609020204030204" pitchFamily="49" charset="0"/>
              </a:rPr>
              <a:t>章</a:t>
            </a:r>
            <a:r>
              <a:rPr lang="en-US" altLang="zh-CN" i="1">
                <a:latin typeface="Consolas" panose="020B0609020204030204" pitchFamily="49" charset="0"/>
              </a:rPr>
              <a:t>)</a:t>
            </a:r>
            <a:r>
              <a:rPr lang="zh-CN" altLang="en-US" i="1">
                <a:latin typeface="Consolas" panose="020B0609020204030204" pitchFamily="49" charset="0"/>
              </a:rPr>
              <a:t>。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285750" y="0"/>
            <a:ext cx="9623425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kumimoji="0" lang="zh-CN" alt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25463" y="928688"/>
            <a:ext cx="10975975" cy="1066800"/>
          </a:xfrm>
        </p:spPr>
        <p:txBody>
          <a:bodyPr/>
          <a:lstStyle/>
          <a:p>
            <a:r>
              <a:rPr lang="zh-CN" altLang="en-US"/>
              <a:t>常类型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622300" y="998538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作用域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600" y="2130425"/>
            <a:ext cx="10975975" cy="451326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/>
              <a:t>作用域是一个标识符在程序正文中有效的区域。</a:t>
            </a:r>
            <a:endParaRPr lang="en-US" altLang="zh-CN"/>
          </a:p>
          <a:p>
            <a:pPr eaLnBrk="1" hangingPunct="1">
              <a:spcAft>
                <a:spcPts val="1200"/>
              </a:spcAft>
            </a:pPr>
            <a:r>
              <a:rPr lang="zh-CN" altLang="en-US"/>
              <a:t>作用域分类</a:t>
            </a:r>
            <a:endParaRPr lang="en-US" altLang="zh-CN"/>
          </a:p>
          <a:p>
            <a:pPr lvl="1" eaLnBrk="1" hangingPunct="1">
              <a:spcAft>
                <a:spcPts val="1200"/>
              </a:spcAft>
            </a:pPr>
            <a:r>
              <a:rPr lang="zh-CN" altLang="en-US"/>
              <a:t>函数原型作用域</a:t>
            </a:r>
            <a:endParaRPr lang="en-US" altLang="zh-CN"/>
          </a:p>
          <a:p>
            <a:pPr lvl="1" eaLnBrk="1" hangingPunct="1">
              <a:spcAft>
                <a:spcPts val="1200"/>
              </a:spcAft>
            </a:pPr>
            <a:r>
              <a:rPr lang="zh-CN" altLang="en-US"/>
              <a:t>局部作用域</a:t>
            </a:r>
            <a:r>
              <a:rPr lang="en-US" altLang="zh-CN"/>
              <a:t>(</a:t>
            </a:r>
            <a:r>
              <a:rPr lang="zh-CN" altLang="en-US"/>
              <a:t>块作用域</a:t>
            </a:r>
            <a:r>
              <a:rPr lang="en-US" altLang="zh-CN"/>
              <a:t>)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/>
              <a:t>类作用域</a:t>
            </a:r>
            <a:endParaRPr lang="en-US" altLang="zh-CN"/>
          </a:p>
          <a:p>
            <a:pPr lvl="1" eaLnBrk="1" hangingPunct="1">
              <a:spcAft>
                <a:spcPts val="1200"/>
              </a:spcAft>
            </a:pPr>
            <a:r>
              <a:rPr lang="zh-CN" altLang="en-US"/>
              <a:t>命名空间作用域</a:t>
            </a:r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768995" y="1700808"/>
            <a:ext cx="8784976" cy="47525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用</a:t>
            </a:r>
            <a:r>
              <a:rPr lang="en-US" altLang="zh-CN"/>
              <a:t>const</a:t>
            </a:r>
            <a:r>
              <a:rPr lang="zh-CN" altLang="en-US"/>
              <a:t>修饰的对象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例：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public: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A(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i,int</a:t>
            </a:r>
            <a:r>
              <a:rPr lang="en-US" altLang="zh-CN" dirty="0">
                <a:latin typeface="Consolas" panose="020B0609020204030204" pitchFamily="49" charset="0"/>
              </a:rPr>
              <a:t> j) {x=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 y=j;}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         ...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private: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x,y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A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66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a(3,4); //a</a:t>
            </a:r>
            <a:r>
              <a:rPr lang="zh-CN" altLang="en-US" dirty="0">
                <a:latin typeface="Consolas" panose="020B0609020204030204" pitchFamily="49" charset="0"/>
              </a:rPr>
              <a:t>是常对象，不能</a:t>
            </a:r>
            <a:r>
              <a:rPr lang="zh-CN" altLang="en-US">
                <a:latin typeface="Consolas" panose="020B0609020204030204" pitchFamily="49" charset="0"/>
              </a:rPr>
              <a:t>被更新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思考：哪些操作有试图改变常对象状态的危险？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836712"/>
            <a:ext cx="10975975" cy="1066800"/>
          </a:xfrm>
        </p:spPr>
        <p:txBody>
          <a:bodyPr/>
          <a:lstStyle/>
          <a:p>
            <a:r>
              <a:rPr lang="zh-CN" altLang="en-US"/>
              <a:t>常对象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525463" y="1000125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常成员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525463" y="2000250"/>
            <a:ext cx="11260756" cy="4669110"/>
          </a:xfrm>
        </p:spPr>
        <p:txBody>
          <a:bodyPr/>
          <a:lstStyle/>
          <a:p>
            <a:pPr eaLnBrk="1" hangingPunct="1">
              <a:spcAft>
                <a:spcPts val="5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用</a:t>
            </a:r>
            <a:r>
              <a:rPr lang="en-US" altLang="zh-CN" dirty="0" err="1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修饰的对象成员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1" hangingPunct="1">
              <a:spcAft>
                <a:spcPts val="5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常成员函数</a:t>
            </a:r>
          </a:p>
          <a:p>
            <a:pPr lvl="1" eaLnBrk="1" hangingPunct="1">
              <a:spcAft>
                <a:spcPts val="500"/>
              </a:spcAft>
            </a:pPr>
            <a:r>
              <a:rPr lang="zh-CN" altLang="en-US" sz="2200" dirty="0">
                <a:latin typeface="Consolas" panose="020B0609020204030204" pitchFamily="49" charset="0"/>
              </a:rPr>
              <a:t>使用</a:t>
            </a:r>
            <a:r>
              <a:rPr lang="en-US" altLang="zh-CN" sz="2200" dirty="0" err="1">
                <a:latin typeface="Consolas" panose="020B0609020204030204" pitchFamily="49" charset="0"/>
              </a:rPr>
              <a:t>const</a:t>
            </a:r>
            <a:r>
              <a:rPr lang="zh-CN" altLang="en-US" sz="2200" dirty="0">
                <a:latin typeface="Consolas" panose="020B0609020204030204" pitchFamily="49" charset="0"/>
              </a:rPr>
              <a:t>关键字说明的函数。</a:t>
            </a:r>
          </a:p>
          <a:p>
            <a:pPr lvl="1" eaLnBrk="1" hangingPunct="1">
              <a:spcAft>
                <a:spcPts val="500"/>
              </a:spcAft>
            </a:pPr>
            <a:r>
              <a:rPr lang="zh-CN" altLang="en-US" sz="2200" dirty="0">
                <a:latin typeface="Consolas" panose="020B0609020204030204" pitchFamily="49" charset="0"/>
              </a:rPr>
              <a:t>常成员函数不更新对象的数据成员。</a:t>
            </a:r>
          </a:p>
          <a:p>
            <a:pPr lvl="1" eaLnBrk="1" hangingPunct="1">
              <a:spcAft>
                <a:spcPts val="500"/>
              </a:spcAft>
            </a:pPr>
            <a:r>
              <a:rPr lang="zh-CN" altLang="en-US" sz="2200" dirty="0">
                <a:latin typeface="Consolas" panose="020B0609020204030204" pitchFamily="49" charset="0"/>
              </a:rPr>
              <a:t>常成员函数说明格式：</a:t>
            </a:r>
            <a:br>
              <a:rPr lang="zh-CN" altLang="en-US" sz="2200" dirty="0">
                <a:latin typeface="Consolas" panose="020B0609020204030204" pitchFamily="49" charset="0"/>
              </a:rPr>
            </a:br>
            <a:r>
              <a:rPr lang="zh-CN" altLang="en-US" sz="2200" dirty="0">
                <a:solidFill>
                  <a:schemeClr val="tx2"/>
                </a:solidFill>
                <a:latin typeface="Consolas" panose="020B0609020204030204" pitchFamily="49" charset="0"/>
              </a:rPr>
              <a:t>类型说明符  函数名（参数表）</a:t>
            </a:r>
            <a:r>
              <a:rPr lang="en-US" altLang="zh-CN" sz="2200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2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200" dirty="0">
                <a:latin typeface="Consolas" panose="020B0609020204030204" pitchFamily="49" charset="0"/>
              </a:rPr>
              <a:t/>
            </a:r>
            <a:br>
              <a:rPr lang="en-US" altLang="zh-CN" sz="2200" dirty="0">
                <a:latin typeface="Consolas" panose="020B0609020204030204" pitchFamily="49" charset="0"/>
              </a:rPr>
            </a:br>
            <a:r>
              <a:rPr lang="zh-CN" altLang="en-US" sz="2200" dirty="0">
                <a:latin typeface="Consolas" panose="020B0609020204030204" pitchFamily="49" charset="0"/>
              </a:rPr>
              <a:t>这里，</a:t>
            </a:r>
            <a:r>
              <a:rPr lang="en-US" altLang="zh-CN" sz="2200" dirty="0" err="1">
                <a:latin typeface="Consolas" panose="020B0609020204030204" pitchFamily="49" charset="0"/>
              </a:rPr>
              <a:t>const</a:t>
            </a:r>
            <a:r>
              <a:rPr lang="zh-CN" altLang="en-US" sz="2200" dirty="0">
                <a:latin typeface="Consolas" panose="020B0609020204030204" pitchFamily="49" charset="0"/>
              </a:rPr>
              <a:t>是函数类型的一个组成部分，因此在实现部分也要带</a:t>
            </a:r>
            <a:r>
              <a:rPr lang="en-US" altLang="zh-CN" sz="2200" dirty="0" err="1">
                <a:latin typeface="Consolas" panose="020B0609020204030204" pitchFamily="49" charset="0"/>
              </a:rPr>
              <a:t>const</a:t>
            </a:r>
            <a:r>
              <a:rPr lang="zh-CN" altLang="en-US" sz="2200" dirty="0">
                <a:latin typeface="Consolas" panose="020B0609020204030204" pitchFamily="49" charset="0"/>
              </a:rPr>
              <a:t>关键字。</a:t>
            </a:r>
          </a:p>
          <a:p>
            <a:pPr lvl="1" eaLnBrk="1" hangingPunct="1">
              <a:spcAft>
                <a:spcPts val="500"/>
              </a:spcAft>
            </a:pPr>
            <a:r>
              <a:rPr lang="en-US" altLang="zh-CN" sz="2200" dirty="0" err="1">
                <a:latin typeface="Consolas" panose="020B0609020204030204" pitchFamily="49" charset="0"/>
              </a:rPr>
              <a:t>const</a:t>
            </a:r>
            <a:r>
              <a:rPr lang="zh-CN" altLang="en-US" sz="2200" dirty="0">
                <a:latin typeface="Consolas" panose="020B0609020204030204" pitchFamily="49" charset="0"/>
              </a:rPr>
              <a:t>关键字可以被用于参与对重载函数的区分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pPr eaLnBrk="1" hangingPunct="1">
              <a:spcAft>
                <a:spcPts val="500"/>
              </a:spcAft>
            </a:pP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通过常对象只能调用它的常成员函数。</a:t>
            </a:r>
          </a:p>
          <a:p>
            <a:pPr eaLnBrk="1" hangingPunct="1">
              <a:spcAft>
                <a:spcPts val="5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常数据成员</a:t>
            </a:r>
          </a:p>
          <a:p>
            <a:pPr lvl="1" eaLnBrk="1" hangingPunct="1">
              <a:spcAft>
                <a:spcPts val="500"/>
              </a:spcAft>
            </a:pPr>
            <a:r>
              <a:rPr lang="zh-CN" altLang="en-US" sz="2200" dirty="0">
                <a:latin typeface="Consolas" panose="020B0609020204030204" pitchFamily="49" charset="0"/>
              </a:rPr>
              <a:t>使用</a:t>
            </a:r>
            <a:r>
              <a:rPr lang="en-US" altLang="zh-CN" sz="2200" dirty="0" err="1">
                <a:latin typeface="Consolas" panose="020B0609020204030204" pitchFamily="49" charset="0"/>
              </a:rPr>
              <a:t>const</a:t>
            </a:r>
            <a:r>
              <a:rPr lang="zh-CN" altLang="en-US" sz="2200" dirty="0">
                <a:latin typeface="Consolas" panose="020B0609020204030204" pitchFamily="49" charset="0"/>
              </a:rPr>
              <a:t>说明的数据成员。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5-7  </a:t>
            </a:r>
            <a:r>
              <a:rPr lang="zh-CN" altLang="en-US"/>
              <a:t>常成员函数举例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2425179" y="1124745"/>
            <a:ext cx="9076259" cy="5328591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#</a:t>
            </a:r>
            <a:r>
              <a:rPr lang="en-US" altLang="zh-CN" dirty="0"/>
              <a:t>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/>
              <a:t>class R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/>
              <a:t>public: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/>
              <a:t>  R(</a:t>
            </a:r>
            <a:r>
              <a:rPr lang="en-US" altLang="zh-CN" dirty="0" err="1"/>
              <a:t>int</a:t>
            </a:r>
            <a:r>
              <a:rPr lang="en-US" altLang="zh-CN" dirty="0"/>
              <a:t> r1, </a:t>
            </a:r>
            <a:r>
              <a:rPr lang="en-US" altLang="zh-CN" dirty="0" err="1"/>
              <a:t>int</a:t>
            </a:r>
            <a:r>
              <a:rPr lang="en-US" altLang="zh-CN" dirty="0"/>
              <a:t> r2) : r1(r1), r2(r2) { 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/>
              <a:t>  void print();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/>
              <a:t>  void print()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/>
              <a:t>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/>
              <a:t>private: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r1, r2;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/>
              <a:t>};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768995" y="0"/>
            <a:ext cx="9925620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5-7  </a:t>
            </a:r>
            <a:r>
              <a:rPr lang="zh-CN" altLang="en-US"/>
              <a:t>常成员函数举例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7187" y="1124745"/>
            <a:ext cx="9004251" cy="5328591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void R::print()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r1 &lt;&lt; ":" &lt;&lt; r2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void R::print() const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r1 &lt;&lt; ";" &lt;&lt; r2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  R a(5,4);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a.print</a:t>
            </a:r>
            <a:r>
              <a:rPr lang="en-US" altLang="zh-CN" dirty="0"/>
              <a:t>(); //</a:t>
            </a:r>
            <a:r>
              <a:rPr lang="zh-CN" altLang="zh-CN" dirty="0"/>
              <a:t>调用</a:t>
            </a:r>
            <a:r>
              <a:rPr lang="en-US" altLang="zh-CN" dirty="0"/>
              <a:t>void print()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</a:rPr>
              <a:t>  const R b(20,52); 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err="1">
                <a:solidFill>
                  <a:srgbClr val="C00000"/>
                </a:solidFill>
              </a:rPr>
              <a:t>b.print</a:t>
            </a:r>
            <a:r>
              <a:rPr lang="en-US" altLang="zh-CN" dirty="0">
                <a:solidFill>
                  <a:srgbClr val="C00000"/>
                </a:solidFill>
              </a:rPr>
              <a:t>(); </a:t>
            </a:r>
            <a:r>
              <a:rPr lang="en-US" altLang="zh-CN" dirty="0"/>
              <a:t>//</a:t>
            </a:r>
            <a:r>
              <a:rPr lang="zh-CN" altLang="zh-CN" dirty="0"/>
              <a:t>调用</a:t>
            </a:r>
            <a:r>
              <a:rPr lang="en-US" altLang="zh-CN" dirty="0">
                <a:solidFill>
                  <a:srgbClr val="C00000"/>
                </a:solidFill>
              </a:rPr>
              <a:t>void print() const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smtClean="0">
                <a:solidFill>
                  <a:srgbClr val="C00000"/>
                </a:solidFill>
              </a:rPr>
              <a:t>  return </a:t>
            </a:r>
            <a:r>
              <a:rPr lang="en-US" altLang="zh-CN" dirty="0">
                <a:solidFill>
                  <a:srgbClr val="C00000"/>
                </a:solidFill>
              </a:rPr>
              <a:t>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841003" y="0"/>
            <a:ext cx="10501684" cy="8286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9625979" y="5286375"/>
            <a:ext cx="20955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5:4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20;52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5-8  </a:t>
            </a:r>
            <a:r>
              <a:rPr lang="zh-CN" altLang="en-US"/>
              <a:t>常数据成员举例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2425179" y="1124745"/>
            <a:ext cx="9076259" cy="5328591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600" dirty="0"/>
              <a:t>#include &lt;</a:t>
            </a:r>
            <a:r>
              <a:rPr lang="en-US" altLang="zh-CN" sz="2600" dirty="0" err="1"/>
              <a:t>iostream</a:t>
            </a:r>
            <a:r>
              <a:rPr lang="en-US" altLang="zh-CN" sz="2600" dirty="0"/>
              <a:t>&gt;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600" dirty="0"/>
              <a:t>using namespace </a:t>
            </a:r>
            <a:r>
              <a:rPr lang="en-US" altLang="zh-CN" sz="2600" dirty="0" err="1"/>
              <a:t>std</a:t>
            </a:r>
            <a:r>
              <a:rPr lang="en-US" altLang="zh-CN" sz="2600" dirty="0"/>
              <a:t>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600" dirty="0"/>
              <a:t>class A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600" dirty="0"/>
              <a:t>public: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600" dirty="0"/>
              <a:t>	A(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600" dirty="0"/>
              <a:t>	void print();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600" dirty="0"/>
              <a:t>private: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>
                <a:solidFill>
                  <a:srgbClr val="C00000"/>
                </a:solidFill>
              </a:rPr>
              <a:t>const</a:t>
            </a:r>
            <a:r>
              <a:rPr lang="en-US" altLang="zh-CN" sz="2600" dirty="0"/>
              <a:t>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a;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600" dirty="0"/>
              <a:t>	static </a:t>
            </a:r>
            <a:r>
              <a:rPr lang="en-US" altLang="zh-CN" sz="2600" dirty="0" err="1">
                <a:solidFill>
                  <a:srgbClr val="C00000"/>
                </a:solidFill>
              </a:rPr>
              <a:t>const</a:t>
            </a:r>
            <a:r>
              <a:rPr lang="en-US" altLang="zh-CN" sz="2600" dirty="0"/>
              <a:t>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chemeClr val="tx2"/>
                </a:solidFill>
              </a:rPr>
              <a:t>b</a:t>
            </a:r>
            <a:r>
              <a:rPr lang="en-US" altLang="zh-CN" sz="2600" dirty="0"/>
              <a:t>;  //</a:t>
            </a:r>
            <a:r>
              <a:rPr lang="zh-CN" altLang="en-US" sz="2600" dirty="0"/>
              <a:t>静态常数据成员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600" dirty="0"/>
              <a:t>};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862012" y="1"/>
            <a:ext cx="10480675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5-8  </a:t>
            </a:r>
            <a:r>
              <a:rPr lang="zh-CN" altLang="en-US">
                <a:solidFill>
                  <a:schemeClr val="bg1"/>
                </a:solidFill>
              </a:rPr>
              <a:t>常数据成员举例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79" y="1124745"/>
            <a:ext cx="9076259" cy="5328591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const </a:t>
            </a:r>
            <a:r>
              <a:rPr lang="en-US" altLang="zh-CN" dirty="0" err="1"/>
              <a:t>int</a:t>
            </a:r>
            <a:r>
              <a:rPr lang="en-US" altLang="zh-CN" dirty="0"/>
              <a:t> A::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=10;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A::A(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: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{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void A::print()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":" &lt;&lt; b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/>
              <a:t>//</a:t>
            </a:r>
            <a:r>
              <a:rPr lang="zh-CN" altLang="en-US"/>
              <a:t>建立</a:t>
            </a:r>
            <a:r>
              <a:rPr lang="zh-CN" altLang="en-US" dirty="0"/>
              <a:t>对象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，并以</a:t>
            </a:r>
            <a:r>
              <a:rPr lang="en-US" altLang="zh-CN" dirty="0"/>
              <a:t>100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作为初值，分别调用构造</a:t>
            </a:r>
            <a:r>
              <a:rPr lang="zh-CN" altLang="en-US"/>
              <a:t>函数，</a:t>
            </a:r>
            <a:endParaRPr lang="en-US" altLang="zh-CN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/>
              <a:t>//</a:t>
            </a:r>
            <a:r>
              <a:rPr lang="zh-CN" altLang="en-US"/>
              <a:t>通过</a:t>
            </a:r>
            <a:r>
              <a:rPr lang="zh-CN" altLang="en-US" dirty="0"/>
              <a:t>构造函数的初始化列表给对象的常数据成员</a:t>
            </a:r>
            <a:r>
              <a:rPr lang="zh-CN" altLang="en-US"/>
              <a:t>赋初值</a:t>
            </a:r>
            <a:endParaRPr lang="en-US" altLang="zh-CN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  A a1(100), a2(0);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  a1.print();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  a2.print();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  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841003" y="0"/>
            <a:ext cx="10501684" cy="84444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9481963" y="5157192"/>
            <a:ext cx="20955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100:10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0:10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525463" y="1147763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常引用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525463" y="2209800"/>
            <a:ext cx="10612437" cy="43624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如果在声明引用时用</a:t>
            </a:r>
            <a:r>
              <a:rPr lang="en-US" altLang="zh-CN" b="1">
                <a:latin typeface="Consolas" panose="020B0609020204030204" pitchFamily="49" charset="0"/>
              </a:rPr>
              <a:t>const</a:t>
            </a:r>
            <a:r>
              <a:rPr lang="zh-CN" altLang="en-US">
                <a:latin typeface="Consolas" panose="020B0609020204030204" pitchFamily="49" charset="0"/>
              </a:rPr>
              <a:t>修饰，被声明的引用就是常引用。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常引用所引用的对象不能被更新。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如果用常引用做形参，便不会意外地发生对实参的更改。常引用的声明形式如下：</a:t>
            </a:r>
          </a:p>
          <a:p>
            <a:pPr lvl="1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>
                <a:latin typeface="Consolas" panose="020B0609020204030204" pitchFamily="49" charset="0"/>
              </a:rPr>
              <a:t>const  </a:t>
            </a:r>
            <a:r>
              <a:rPr lang="zh-CN" altLang="en-US">
                <a:latin typeface="Consolas" panose="020B0609020204030204" pitchFamily="49" charset="0"/>
              </a:rPr>
              <a:t>类型说明符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Consolas" panose="020B0609020204030204" pitchFamily="49" charset="0"/>
              </a:rPr>
              <a:t>&amp;</a:t>
            </a:r>
            <a:r>
              <a:rPr lang="zh-CN" altLang="en-US">
                <a:latin typeface="Consolas" panose="020B0609020204030204" pitchFamily="49" charset="0"/>
              </a:rPr>
              <a:t>引用名</a:t>
            </a:r>
            <a:r>
              <a:rPr lang="en-US" altLang="zh-CN">
                <a:latin typeface="Consolas" panose="020B0609020204030204" pitchFamily="49" charset="0"/>
              </a:rPr>
              <a:t>;</a:t>
            </a:r>
            <a:endParaRPr lang="zh-CN" altLang="en-US">
              <a:latin typeface="Consolas" panose="020B0609020204030204" pitchFamily="49" charset="0"/>
            </a:endParaRPr>
          </a:p>
          <a:p>
            <a:pPr eaLnBrk="1" hangingPunct="1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5-9  </a:t>
            </a:r>
            <a:r>
              <a:rPr lang="zh-CN" altLang="en-US"/>
              <a:t>常引用作形参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79" y="1124745"/>
            <a:ext cx="9076259" cy="5328591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class Point {	//Point</a:t>
            </a:r>
            <a:r>
              <a:rPr lang="zh-CN" altLang="en-US" dirty="0"/>
              <a:t>类定义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public:	//</a:t>
            </a:r>
            <a:r>
              <a:rPr lang="zh-CN" altLang="en-US" dirty="0"/>
              <a:t>外部接口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Point(</a:t>
            </a:r>
            <a:r>
              <a:rPr lang="en-US" altLang="zh-CN" dirty="0" err="1"/>
              <a:t>int</a:t>
            </a:r>
            <a:r>
              <a:rPr lang="en-US" altLang="zh-CN" dirty="0"/>
              <a:t> x = 0, </a:t>
            </a:r>
            <a:r>
              <a:rPr lang="en-US" altLang="zh-CN" dirty="0" err="1"/>
              <a:t>int</a:t>
            </a:r>
            <a:r>
              <a:rPr lang="en-US" altLang="zh-CN" dirty="0"/>
              <a:t> y = 0</a:t>
            </a:r>
            <a:r>
              <a:rPr lang="en-US" altLang="zh-CN" dirty="0" smtClean="0"/>
              <a:t>) </a:t>
            </a:r>
            <a:r>
              <a:rPr lang="en-US" altLang="zh-CN" dirty="0"/>
              <a:t>: x(x), y(y) {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getX</a:t>
            </a:r>
            <a:r>
              <a:rPr lang="en-US" altLang="zh-CN" dirty="0"/>
              <a:t>() { return x;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getY</a:t>
            </a:r>
            <a:r>
              <a:rPr lang="en-US" altLang="zh-CN" dirty="0"/>
              <a:t>() { return y;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	friend float 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Point &amp;p1,const Point &amp;p2</a:t>
            </a:r>
            <a:r>
              <a:rPr lang="en-US" altLang="zh-CN" dirty="0"/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private:	//</a:t>
            </a:r>
            <a:r>
              <a:rPr lang="zh-CN" altLang="en-US" dirty="0"/>
              <a:t>私有数据成员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x, y;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};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90637" y="0"/>
            <a:ext cx="9623425" cy="84444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5-9  </a:t>
            </a:r>
            <a:r>
              <a:rPr lang="zh-CN" altLang="en-US"/>
              <a:t>常引用作形参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79" y="1124745"/>
            <a:ext cx="9076259" cy="5328591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float 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Point &amp;</a:t>
            </a:r>
            <a:r>
              <a:rPr lang="en-US" altLang="zh-CN">
                <a:solidFill>
                  <a:srgbClr val="C00000"/>
                </a:solidFill>
              </a:rPr>
              <a:t>p1,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Point &amp;p2</a:t>
            </a:r>
            <a:r>
              <a:rPr lang="en-US" altLang="zh-CN" dirty="0"/>
              <a:t>) {</a:t>
            </a:r>
            <a:endParaRPr lang="zh-CN" altLang="en-US" dirty="0"/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double x = p1.x - p2.x;	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	double y = p1.y - p2.y;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	return </a:t>
            </a:r>
            <a:r>
              <a:rPr lang="en-US" altLang="zh-CN" dirty="0" err="1"/>
              <a:t>static_cast</a:t>
            </a:r>
            <a:r>
              <a:rPr lang="en-US" altLang="zh-CN" dirty="0"/>
              <a:t>&lt;float&gt;(</a:t>
            </a:r>
            <a:r>
              <a:rPr lang="en-US" altLang="zh-CN" dirty="0" err="1"/>
              <a:t>sqrt</a:t>
            </a:r>
            <a:r>
              <a:rPr lang="en-US" altLang="zh-CN" dirty="0"/>
              <a:t>(x*</a:t>
            </a:r>
            <a:r>
              <a:rPr lang="en-US" altLang="zh-CN" dirty="0" err="1"/>
              <a:t>x+y</a:t>
            </a:r>
            <a:r>
              <a:rPr lang="en-US" altLang="zh-CN" dirty="0"/>
              <a:t>*y));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}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/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 {	//</a:t>
            </a:r>
            <a:r>
              <a:rPr lang="zh-CN" altLang="en-US" dirty="0"/>
              <a:t>主函数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/>
              <a:t>	</a:t>
            </a:r>
            <a:r>
              <a:rPr lang="en-US" altLang="zh-CN"/>
              <a:t>const Point </a:t>
            </a:r>
            <a:r>
              <a:rPr lang="en-US" altLang="zh-CN" dirty="0"/>
              <a:t>myp1(1, 1), myp2(4, 5);	</a:t>
            </a:r>
            <a:endParaRPr lang="zh-CN" altLang="en-US" dirty="0"/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"The distance is: ";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dist(myp1, myp2)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return 0;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} 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90637" y="1"/>
            <a:ext cx="9623425" cy="86020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多文件结构和编译预处理命令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43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25463" y="1000125"/>
            <a:ext cx="10975975" cy="1066800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函数原形作用域</a:t>
            </a:r>
            <a:endParaRPr lang="zh-CN" altLang="en-US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525463" y="2214563"/>
            <a:ext cx="10975975" cy="4094162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800">
                <a:latin typeface="Consolas" panose="020B0609020204030204" pitchFamily="49" charset="0"/>
              </a:rPr>
              <a:t>函数原型中的参数，其作用域始于</a:t>
            </a:r>
            <a:r>
              <a:rPr lang="en-US" altLang="zh-CN" sz="2800">
                <a:latin typeface="Consolas" panose="020B0609020204030204" pitchFamily="49" charset="0"/>
              </a:rPr>
              <a:t>"("</a:t>
            </a:r>
            <a:r>
              <a:rPr lang="zh-CN" altLang="en-US" sz="2800">
                <a:latin typeface="Consolas" panose="020B0609020204030204" pitchFamily="49" charset="0"/>
              </a:rPr>
              <a:t>，结束于</a:t>
            </a:r>
            <a:r>
              <a:rPr lang="en-US" altLang="zh-CN" sz="2800">
                <a:latin typeface="Consolas" panose="020B0609020204030204" pitchFamily="49" charset="0"/>
              </a:rPr>
              <a:t>")"</a:t>
            </a:r>
            <a:r>
              <a:rPr lang="zh-CN" altLang="en-US" sz="2800">
                <a:latin typeface="Consolas" panose="020B0609020204030204" pitchFamily="49" charset="0"/>
              </a:rPr>
              <a:t>。</a:t>
            </a:r>
            <a:endParaRPr lang="en-US" altLang="zh-CN" sz="2800">
              <a:latin typeface="Consolas" panose="020B0609020204030204" pitchFamily="49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zh-CN" altLang="en-US" sz="2800">
                <a:latin typeface="Consolas" panose="020B0609020204030204" pitchFamily="49" charset="0"/>
              </a:rPr>
              <a:t>例：</a:t>
            </a:r>
            <a:endParaRPr lang="en-US" altLang="zh-CN" sz="2800">
              <a:latin typeface="Consolas" panose="020B0609020204030204" pitchFamily="49" charset="0"/>
            </a:endParaRPr>
          </a:p>
          <a:p>
            <a:pPr marL="109537" lvl="1" indent="0" eaLnBrk="1" hangingPunct="1">
              <a:spcAft>
                <a:spcPts val="1200"/>
              </a:spcAft>
              <a:buClr>
                <a:srgbClr val="A04DA3"/>
              </a:buClr>
              <a:buNone/>
            </a:pPr>
            <a:r>
              <a:rPr lang="en-US" altLang="zh-CN" sz="2800">
                <a:solidFill>
                  <a:schemeClr val="tx1"/>
                </a:solidFill>
                <a:latin typeface="Consolas" panose="020B0609020204030204" pitchFamily="49" charset="0"/>
              </a:rPr>
              <a:t>    double area(double radius);</a:t>
            </a:r>
          </a:p>
          <a:p>
            <a:pPr marL="411162" lvl="1" indent="0" eaLnBrk="1" hangingPunct="1">
              <a:spcAft>
                <a:spcPts val="1200"/>
              </a:spcAft>
              <a:buNone/>
            </a:pP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 flipV="1">
            <a:off x="1648916" y="4308127"/>
            <a:ext cx="3584575" cy="1281113"/>
          </a:xfrm>
          <a:prstGeom prst="wedgeRoundRectCallout">
            <a:avLst>
              <a:gd name="adj1" fmla="val -45880"/>
              <a:gd name="adj2" fmla="val 65102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r>
              <a:rPr lang="en-US" altLang="zh-CN" sz="2200" dirty="0">
                <a:latin typeface="Consolas" pitchFamily="49" charset="0"/>
                <a:ea typeface="+mn-ea"/>
              </a:rPr>
              <a:t>radius </a:t>
            </a:r>
            <a:r>
              <a:rPr lang="zh-CN" altLang="zh-CN" sz="2200" dirty="0">
                <a:latin typeface="Consolas" pitchFamily="49" charset="0"/>
                <a:ea typeface="+mn-ea"/>
              </a:rPr>
              <a:t>的作用域仅在于此，不能用于程序正文</a:t>
            </a:r>
            <a:r>
              <a:rPr lang="zh-CN" altLang="zh-CN" sz="2200">
                <a:latin typeface="Consolas" pitchFamily="49" charset="0"/>
                <a:ea typeface="+mn-ea"/>
              </a:rPr>
              <a:t>其他地方。</a:t>
            </a:r>
            <a:endParaRPr lang="zh-CN" altLang="en-US" sz="2200" dirty="0">
              <a:latin typeface="Consolas" pitchFamily="49" charset="0"/>
              <a:ea typeface="+mn-ea"/>
            </a:endParaRP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 rot="-5400000">
            <a:off x="5045200" y="2673274"/>
            <a:ext cx="144015" cy="2663578"/>
          </a:xfrm>
          <a:prstGeom prst="leftBrace">
            <a:avLst>
              <a:gd name="adj1" fmla="val 722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11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525463" y="1219200"/>
            <a:ext cx="10975975" cy="1066800"/>
          </a:xfrm>
        </p:spPr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程序的一般组织结构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525463" y="2424113"/>
            <a:ext cx="10180637" cy="3076575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一个工程可以划分为多个源文件：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类声明文件（</a:t>
            </a:r>
            <a:r>
              <a:rPr lang="en-US" altLang="zh-CN">
                <a:latin typeface="Consolas" panose="020B0609020204030204" pitchFamily="49" charset="0"/>
              </a:rPr>
              <a:t>.h</a:t>
            </a:r>
            <a:r>
              <a:rPr lang="zh-CN" altLang="en-US">
                <a:latin typeface="Consolas" panose="020B0609020204030204" pitchFamily="49" charset="0"/>
              </a:rPr>
              <a:t>文件）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类实现文件（</a:t>
            </a:r>
            <a:r>
              <a:rPr lang="en-US" altLang="zh-CN">
                <a:latin typeface="Consolas" panose="020B0609020204030204" pitchFamily="49" charset="0"/>
              </a:rPr>
              <a:t>.cpp</a:t>
            </a:r>
            <a:r>
              <a:rPr lang="zh-CN" altLang="en-US">
                <a:latin typeface="Consolas" panose="020B0609020204030204" pitchFamily="49" charset="0"/>
              </a:rPr>
              <a:t>文件）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类的使用文件（</a:t>
            </a:r>
            <a:r>
              <a:rPr lang="en-US" altLang="zh-CN">
                <a:latin typeface="Consolas" panose="020B0609020204030204" pitchFamily="49" charset="0"/>
              </a:rPr>
              <a:t>main()</a:t>
            </a:r>
            <a:r>
              <a:rPr lang="zh-CN" altLang="zh-CN">
                <a:latin typeface="Consolas" panose="020B0609020204030204" pitchFamily="49" charset="0"/>
              </a:rPr>
              <a:t>所在的</a:t>
            </a:r>
            <a:r>
              <a:rPr lang="en-US" altLang="zh-CN">
                <a:latin typeface="Consolas" panose="020B0609020204030204" pitchFamily="49" charset="0"/>
              </a:rPr>
              <a:t>.cpp</a:t>
            </a:r>
            <a:r>
              <a:rPr lang="zh-CN" altLang="zh-CN">
                <a:latin typeface="Consolas" panose="020B0609020204030204" pitchFamily="49" charset="0"/>
              </a:rPr>
              <a:t>文件</a:t>
            </a:r>
            <a:r>
              <a:rPr lang="zh-CN" altLang="en-US">
                <a:latin typeface="Consolas" panose="020B0609020204030204" pitchFamily="49" charset="0"/>
              </a:rPr>
              <a:t>）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利用工程来组合各个文件。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 </a:t>
            </a:r>
            <a:r>
              <a:rPr lang="en-US" altLang="zh-CN"/>
              <a:t>5-10 </a:t>
            </a:r>
            <a:r>
              <a:rPr lang="zh-CN" altLang="en-US"/>
              <a:t>多文件的工程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79" y="1124745"/>
            <a:ext cx="9076259" cy="5328591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//</a:t>
            </a:r>
            <a:r>
              <a:rPr lang="zh-CN" altLang="en-US" sz="2200" dirty="0">
                <a:latin typeface="Consolas" panose="020B0609020204030204" pitchFamily="49" charset="0"/>
              </a:rPr>
              <a:t>文件</a:t>
            </a:r>
            <a:r>
              <a:rPr lang="en-US" altLang="zh-CN" sz="2200" dirty="0">
                <a:latin typeface="Consolas" panose="020B0609020204030204" pitchFamily="49" charset="0"/>
              </a:rPr>
              <a:t>1</a:t>
            </a:r>
            <a:r>
              <a:rPr lang="zh-CN" altLang="en-US" sz="2200" dirty="0">
                <a:latin typeface="Consolas" panose="020B0609020204030204" pitchFamily="49" charset="0"/>
              </a:rPr>
              <a:t>，类的定义，</a:t>
            </a:r>
            <a:r>
              <a:rPr lang="en-US" altLang="zh-CN" sz="2200" dirty="0" err="1">
                <a:latin typeface="Consolas" panose="020B0609020204030204" pitchFamily="49" charset="0"/>
              </a:rPr>
              <a:t>Point.h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class Point {	//</a:t>
            </a:r>
            <a:r>
              <a:rPr lang="zh-CN" altLang="en-US" sz="2200" dirty="0">
                <a:latin typeface="Consolas" panose="020B0609020204030204" pitchFamily="49" charset="0"/>
              </a:rPr>
              <a:t>类的定义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public:	//</a:t>
            </a:r>
            <a:r>
              <a:rPr lang="zh-CN" altLang="en-US" sz="2200" dirty="0">
                <a:latin typeface="Consolas" panose="020B0609020204030204" pitchFamily="49" charset="0"/>
              </a:rPr>
              <a:t>外部接口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>
                <a:latin typeface="Consolas" panose="020B0609020204030204" pitchFamily="49" charset="0"/>
              </a:rPr>
              <a:t>Point(</a:t>
            </a:r>
            <a:r>
              <a:rPr lang="en-US" altLang="zh-CN" sz="2200" dirty="0" err="1">
                <a:latin typeface="Consolas" panose="020B0609020204030204" pitchFamily="49" charset="0"/>
              </a:rPr>
              <a:t>int</a:t>
            </a:r>
            <a:r>
              <a:rPr lang="en-US" altLang="zh-CN" sz="2200" dirty="0">
                <a:latin typeface="Consolas" panose="020B0609020204030204" pitchFamily="49" charset="0"/>
              </a:rPr>
              <a:t> x = 0, </a:t>
            </a:r>
            <a:r>
              <a:rPr lang="en-US" altLang="zh-CN" sz="2200" dirty="0" err="1">
                <a:latin typeface="Consolas" panose="020B0609020204030204" pitchFamily="49" charset="0"/>
              </a:rPr>
              <a:t>int</a:t>
            </a:r>
            <a:r>
              <a:rPr lang="en-US" altLang="zh-CN" sz="2200" dirty="0">
                <a:latin typeface="Consolas" panose="020B0609020204030204" pitchFamily="49" charset="0"/>
              </a:rPr>
              <a:t> y = 0) : x(x), y(y) {count++;}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	Point(const Point &amp;p);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	~Point() { count--; </a:t>
            </a:r>
            <a:r>
              <a:rPr lang="en-US" altLang="zh-CN" sz="2200" dirty="0" smtClean="0">
                <a:latin typeface="Consolas" panose="020B0609020204030204" pitchFamily="49" charset="0"/>
              </a:rPr>
              <a:t>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sz="22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 err="1">
                <a:latin typeface="Consolas" panose="020B0609020204030204" pitchFamily="49" charset="0"/>
              </a:rPr>
              <a:t>int</a:t>
            </a:r>
            <a:r>
              <a:rPr lang="en-US" altLang="zh-CN" sz="2200" dirty="0"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latin typeface="Consolas" panose="020B0609020204030204" pitchFamily="49" charset="0"/>
              </a:rPr>
              <a:t>getX</a:t>
            </a:r>
            <a:r>
              <a:rPr lang="en-US" altLang="zh-CN" sz="2200" dirty="0">
                <a:latin typeface="Consolas" panose="020B0609020204030204" pitchFamily="49" charset="0"/>
              </a:rPr>
              <a:t>() const { return x; 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 err="1">
                <a:latin typeface="Consolas" panose="020B0609020204030204" pitchFamily="49" charset="0"/>
              </a:rPr>
              <a:t>int</a:t>
            </a:r>
            <a:r>
              <a:rPr lang="en-US" altLang="zh-CN" sz="2200" dirty="0"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latin typeface="Consolas" panose="020B0609020204030204" pitchFamily="49" charset="0"/>
              </a:rPr>
              <a:t>getY</a:t>
            </a:r>
            <a:r>
              <a:rPr lang="en-US" altLang="zh-CN" sz="2200" dirty="0">
                <a:latin typeface="Consolas" panose="020B0609020204030204" pitchFamily="49" charset="0"/>
              </a:rPr>
              <a:t>() const { return y; 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	static void </a:t>
            </a:r>
            <a:r>
              <a:rPr lang="en-US" altLang="zh-CN" sz="2200" dirty="0" err="1">
                <a:latin typeface="Consolas" panose="020B0609020204030204" pitchFamily="49" charset="0"/>
              </a:rPr>
              <a:t>showCount</a:t>
            </a:r>
            <a:r>
              <a:rPr lang="en-US" altLang="zh-CN" sz="2200" dirty="0">
                <a:latin typeface="Consolas" panose="020B0609020204030204" pitchFamily="49" charset="0"/>
              </a:rPr>
              <a:t>();	//</a:t>
            </a:r>
            <a:r>
              <a:rPr lang="zh-CN" altLang="en-US" sz="2200" dirty="0">
                <a:latin typeface="Consolas" panose="020B0609020204030204" pitchFamily="49" charset="0"/>
              </a:rPr>
              <a:t>静态函数</a:t>
            </a:r>
            <a:r>
              <a:rPr lang="zh-CN" altLang="en-US" sz="2200" dirty="0" smtClean="0">
                <a:latin typeface="Consolas" panose="020B0609020204030204" pitchFamily="49" charset="0"/>
              </a:rPr>
              <a:t>成员</a:t>
            </a:r>
            <a:endParaRPr lang="en-US" altLang="zh-CN" sz="2200" dirty="0" smtClean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sz="22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private:	//</a:t>
            </a:r>
            <a:r>
              <a:rPr lang="zh-CN" altLang="en-US" sz="2200" dirty="0">
                <a:latin typeface="Consolas" panose="020B0609020204030204" pitchFamily="49" charset="0"/>
              </a:rPr>
              <a:t>私有数据成员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 err="1">
                <a:latin typeface="Consolas" panose="020B0609020204030204" pitchFamily="49" charset="0"/>
              </a:rPr>
              <a:t>int</a:t>
            </a:r>
            <a:r>
              <a:rPr lang="en-US" altLang="zh-CN" sz="2200" dirty="0">
                <a:latin typeface="Consolas" panose="020B0609020204030204" pitchFamily="49" charset="0"/>
              </a:rPr>
              <a:t> x, y;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	static </a:t>
            </a:r>
            <a:r>
              <a:rPr lang="en-US" altLang="zh-CN" sz="2200" dirty="0" err="1">
                <a:latin typeface="Consolas" panose="020B0609020204030204" pitchFamily="49" charset="0"/>
              </a:rPr>
              <a:t>int</a:t>
            </a:r>
            <a:r>
              <a:rPr lang="en-US" altLang="zh-CN" sz="2200" dirty="0">
                <a:latin typeface="Consolas" panose="020B0609020204030204" pitchFamily="49" charset="0"/>
              </a:rPr>
              <a:t> count;	//</a:t>
            </a:r>
            <a:r>
              <a:rPr lang="zh-CN" altLang="en-US" sz="2200" dirty="0">
                <a:latin typeface="Consolas" panose="020B0609020204030204" pitchFamily="49" charset="0"/>
              </a:rPr>
              <a:t>静态数据成员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777108" y="0"/>
            <a:ext cx="6480720" cy="908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 </a:t>
            </a:r>
            <a:r>
              <a:rPr lang="en-US" altLang="zh-CN"/>
              <a:t>5-10</a:t>
            </a:r>
            <a:r>
              <a:rPr lang="zh-CN" altLang="en-US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79" y="1124745"/>
            <a:ext cx="9076259" cy="5328591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//</a:t>
            </a:r>
            <a:r>
              <a:rPr lang="zh-CN" altLang="en-US" sz="2200" dirty="0">
                <a:latin typeface="Consolas" panose="020B0609020204030204" pitchFamily="49" charset="0"/>
              </a:rPr>
              <a:t>文件</a:t>
            </a:r>
            <a:r>
              <a:rPr lang="en-US" altLang="zh-CN" sz="2200" dirty="0">
                <a:latin typeface="Consolas" panose="020B0609020204030204" pitchFamily="49" charset="0"/>
              </a:rPr>
              <a:t>2</a:t>
            </a:r>
            <a:r>
              <a:rPr lang="zh-CN" altLang="en-US" sz="2200" dirty="0">
                <a:latin typeface="Consolas" panose="020B0609020204030204" pitchFamily="49" charset="0"/>
              </a:rPr>
              <a:t>，类的实现，</a:t>
            </a:r>
            <a:r>
              <a:rPr lang="en-US" altLang="zh-CN" sz="2200" dirty="0">
                <a:latin typeface="Consolas" panose="020B0609020204030204" pitchFamily="49" charset="0"/>
              </a:rPr>
              <a:t>Point.cpp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#include "</a:t>
            </a:r>
            <a:r>
              <a:rPr lang="en-US" altLang="zh-CN" sz="2200" dirty="0" err="1">
                <a:latin typeface="Consolas" panose="020B0609020204030204" pitchFamily="49" charset="0"/>
              </a:rPr>
              <a:t>Point.h</a:t>
            </a:r>
            <a:r>
              <a:rPr lang="en-US" altLang="zh-CN" sz="2200" dirty="0">
                <a:latin typeface="Consolas" panose="020B0609020204030204" pitchFamily="49" charset="0"/>
              </a:rPr>
              <a:t>"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#include &lt;</a:t>
            </a:r>
            <a:r>
              <a:rPr lang="en-US" altLang="zh-CN" sz="2200" dirty="0" err="1">
                <a:latin typeface="Consolas" panose="020B0609020204030204" pitchFamily="49" charset="0"/>
              </a:rPr>
              <a:t>iostream</a:t>
            </a:r>
            <a:r>
              <a:rPr lang="en-US" altLang="zh-CN" sz="2200" dirty="0">
                <a:latin typeface="Consolas" panose="020B0609020204030204" pitchFamily="49" charset="0"/>
              </a:rPr>
              <a:t>&gt;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using namespace std;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sz="22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 err="1">
                <a:latin typeface="Consolas" panose="020B0609020204030204" pitchFamily="49" charset="0"/>
              </a:rPr>
              <a:t>int</a:t>
            </a:r>
            <a:r>
              <a:rPr lang="en-US" altLang="zh-CN" sz="2200" dirty="0">
                <a:latin typeface="Consolas" panose="020B0609020204030204" pitchFamily="49" charset="0"/>
              </a:rPr>
              <a:t> Point::count = 0;	//</a:t>
            </a:r>
            <a:r>
              <a:rPr lang="zh-CN" altLang="en-US" sz="2200" dirty="0">
                <a:latin typeface="Consolas" panose="020B0609020204030204" pitchFamily="49" charset="0"/>
              </a:rPr>
              <a:t>使用类名初始化静态数据成员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sz="22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Point::Point(const Point &amp;p) : x(</a:t>
            </a:r>
            <a:r>
              <a:rPr lang="en-US" altLang="zh-CN" sz="2200" dirty="0" err="1">
                <a:latin typeface="Consolas" panose="020B0609020204030204" pitchFamily="49" charset="0"/>
              </a:rPr>
              <a:t>p.x</a:t>
            </a:r>
            <a:r>
              <a:rPr lang="en-US" altLang="zh-CN" sz="2200" dirty="0">
                <a:latin typeface="Consolas" panose="020B0609020204030204" pitchFamily="49" charset="0"/>
              </a:rPr>
              <a:t>), y(</a:t>
            </a:r>
            <a:r>
              <a:rPr lang="en-US" altLang="zh-CN" sz="2200" dirty="0" err="1">
                <a:latin typeface="Consolas" panose="020B0609020204030204" pitchFamily="49" charset="0"/>
              </a:rPr>
              <a:t>p.y</a:t>
            </a:r>
            <a:r>
              <a:rPr lang="en-US" altLang="zh-CN" sz="2200" dirty="0">
                <a:latin typeface="Consolas" panose="020B0609020204030204" pitchFamily="49" charset="0"/>
              </a:rPr>
              <a:t>) {</a:t>
            </a:r>
            <a:endParaRPr lang="zh-CN" altLang="en-US" sz="22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>
                <a:latin typeface="Consolas" panose="020B0609020204030204" pitchFamily="49" charset="0"/>
              </a:rPr>
              <a:t>count++;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}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sz="22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void Point::</a:t>
            </a:r>
            <a:r>
              <a:rPr lang="en-US" altLang="zh-CN" sz="2200" dirty="0" err="1">
                <a:latin typeface="Consolas" panose="020B0609020204030204" pitchFamily="49" charset="0"/>
              </a:rPr>
              <a:t>showCount</a:t>
            </a:r>
            <a:r>
              <a:rPr lang="en-US" altLang="zh-CN" sz="2200" dirty="0">
                <a:latin typeface="Consolas" panose="020B0609020204030204" pitchFamily="49" charset="0"/>
              </a:rPr>
              <a:t>() {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 err="1">
                <a:latin typeface="Consolas" panose="020B0609020204030204" pitchFamily="49" charset="0"/>
              </a:rPr>
              <a:t>cout</a:t>
            </a:r>
            <a:r>
              <a:rPr lang="en-US" altLang="zh-CN" sz="2200" dirty="0">
                <a:latin typeface="Consolas" panose="020B0609020204030204" pitchFamily="49" charset="0"/>
              </a:rPr>
              <a:t> &lt;&lt; "  Object count = " &lt;&lt; count &lt;&lt; </a:t>
            </a:r>
            <a:r>
              <a:rPr lang="en-US" altLang="zh-CN" sz="2200" dirty="0" err="1">
                <a:latin typeface="Consolas" panose="020B0609020204030204" pitchFamily="49" charset="0"/>
              </a:rPr>
              <a:t>endl</a:t>
            </a:r>
            <a:r>
              <a:rPr lang="en-US" altLang="zh-CN" sz="2200" dirty="0">
                <a:latin typeface="Consolas" panose="020B0609020204030204" pitchFamily="49" charset="0"/>
              </a:rPr>
              <a:t>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331068" y="116633"/>
            <a:ext cx="10671175" cy="74061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 </a:t>
            </a:r>
            <a:r>
              <a:rPr lang="en-US" altLang="zh-CN"/>
              <a:t>5-10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79" y="1124745"/>
            <a:ext cx="9076259" cy="5328591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//</a:t>
            </a:r>
            <a:r>
              <a:rPr lang="zh-CN" altLang="en-US" sz="2200" dirty="0">
                <a:latin typeface="Consolas" pitchFamily="49" charset="0"/>
              </a:rPr>
              <a:t>文件</a:t>
            </a:r>
            <a:r>
              <a:rPr lang="en-US" altLang="zh-CN" sz="2200" dirty="0">
                <a:latin typeface="Consolas" pitchFamily="49" charset="0"/>
              </a:rPr>
              <a:t>3</a:t>
            </a:r>
            <a:r>
              <a:rPr lang="zh-CN" altLang="en-US" sz="2200" dirty="0">
                <a:latin typeface="Consolas" pitchFamily="49" charset="0"/>
              </a:rPr>
              <a:t>，主函数，</a:t>
            </a:r>
            <a:r>
              <a:rPr lang="en-US" altLang="zh-CN" sz="2200" dirty="0">
                <a:latin typeface="Consolas" pitchFamily="49" charset="0"/>
              </a:rPr>
              <a:t>5_10.cpp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#include "</a:t>
            </a:r>
            <a:r>
              <a:rPr lang="en-US" altLang="zh-CN" sz="2200" dirty="0" err="1">
                <a:latin typeface="Consolas" pitchFamily="49" charset="0"/>
              </a:rPr>
              <a:t>Point.h</a:t>
            </a:r>
            <a:r>
              <a:rPr lang="en-US" altLang="zh-CN" sz="2200" dirty="0">
                <a:latin typeface="Consolas" pitchFamily="49" charset="0"/>
              </a:rPr>
              <a:t>"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#include &lt;</a:t>
            </a:r>
            <a:r>
              <a:rPr lang="en-US" altLang="zh-CN" sz="2200" dirty="0" err="1">
                <a:latin typeface="Consolas" pitchFamily="49" charset="0"/>
              </a:rPr>
              <a:t>iostream</a:t>
            </a:r>
            <a:r>
              <a:rPr lang="en-US" altLang="zh-CN" sz="2200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sz="2200" dirty="0">
              <a:latin typeface="Consolas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 err="1">
                <a:latin typeface="Consolas" pitchFamily="49" charset="0"/>
              </a:rPr>
              <a:t>int</a:t>
            </a:r>
            <a:r>
              <a:rPr lang="en-US" altLang="zh-CN" sz="2200" dirty="0">
                <a:latin typeface="Consolas" pitchFamily="49" charset="0"/>
              </a:rPr>
              <a:t> main() {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Point a(4, 5);	//</a:t>
            </a:r>
            <a:r>
              <a:rPr lang="zh-CN" altLang="en-US" sz="2200" dirty="0">
                <a:latin typeface="Consolas" pitchFamily="49" charset="0"/>
              </a:rPr>
              <a:t>定义对象</a:t>
            </a:r>
            <a:r>
              <a:rPr lang="en-US" altLang="zh-CN" sz="2200" dirty="0">
                <a:latin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</a:rPr>
              <a:t>，其构造函数使</a:t>
            </a:r>
            <a:r>
              <a:rPr lang="en-US" altLang="zh-CN" sz="2200" dirty="0">
                <a:latin typeface="Consolas" pitchFamily="49" charset="0"/>
              </a:rPr>
              <a:t>count</a:t>
            </a:r>
            <a:r>
              <a:rPr lang="zh-CN" altLang="en-US" sz="2200" dirty="0">
                <a:latin typeface="Consolas" pitchFamily="49" charset="0"/>
              </a:rPr>
              <a:t>增</a:t>
            </a:r>
            <a:r>
              <a:rPr lang="en-US" altLang="zh-CN" sz="2200" dirty="0">
                <a:latin typeface="Consolas" pitchFamily="49" charset="0"/>
              </a:rPr>
              <a:t>1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</a:t>
            </a:r>
            <a:r>
              <a:rPr lang="en-US" altLang="zh-CN" sz="2200" dirty="0" err="1">
                <a:latin typeface="Consolas" pitchFamily="49" charset="0"/>
              </a:rPr>
              <a:t>cout</a:t>
            </a:r>
            <a:r>
              <a:rPr lang="en-US" altLang="zh-CN" sz="2200" dirty="0">
                <a:latin typeface="Consolas" pitchFamily="49" charset="0"/>
              </a:rPr>
              <a:t> &lt;&lt;"Point A: "&lt;&lt;</a:t>
            </a:r>
            <a:r>
              <a:rPr lang="en-US" altLang="zh-CN" sz="2200" dirty="0" err="1">
                <a:latin typeface="Consolas" pitchFamily="49" charset="0"/>
              </a:rPr>
              <a:t>a.getX</a:t>
            </a:r>
            <a:r>
              <a:rPr lang="en-US" altLang="zh-CN" sz="2200" dirty="0">
                <a:latin typeface="Consolas" pitchFamily="49" charset="0"/>
              </a:rPr>
              <a:t>()&lt;&lt;", "&lt;&lt;</a:t>
            </a:r>
            <a:r>
              <a:rPr lang="en-US" altLang="zh-CN" sz="2200" dirty="0" err="1">
                <a:latin typeface="Consolas" pitchFamily="49" charset="0"/>
              </a:rPr>
              <a:t>a.getY</a:t>
            </a:r>
            <a:r>
              <a:rPr lang="en-US" altLang="zh-CN" sz="2200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Point::</a:t>
            </a:r>
            <a:r>
              <a:rPr lang="en-US" altLang="zh-CN" sz="2200" dirty="0" err="1">
                <a:latin typeface="Consolas" pitchFamily="49" charset="0"/>
              </a:rPr>
              <a:t>showCount</a:t>
            </a:r>
            <a:r>
              <a:rPr lang="en-US" altLang="zh-CN" sz="2200" dirty="0">
                <a:latin typeface="Consolas" pitchFamily="49" charset="0"/>
              </a:rPr>
              <a:t>();	//</a:t>
            </a:r>
            <a:r>
              <a:rPr lang="zh-CN" altLang="en-US" sz="2200" dirty="0">
                <a:latin typeface="Consolas" pitchFamily="49" charset="0"/>
              </a:rPr>
              <a:t>输出对象个数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	</a:t>
            </a:r>
            <a:r>
              <a:rPr lang="en-US" altLang="zh-CN" sz="2200" dirty="0">
                <a:latin typeface="Consolas" pitchFamily="49" charset="0"/>
              </a:rPr>
              <a:t>Point b(a);	//</a:t>
            </a:r>
            <a:r>
              <a:rPr lang="zh-CN" altLang="en-US" sz="2200" dirty="0">
                <a:latin typeface="Consolas" pitchFamily="49" charset="0"/>
              </a:rPr>
              <a:t>定义对象</a:t>
            </a:r>
            <a:r>
              <a:rPr lang="en-US" altLang="zh-CN" sz="2200" dirty="0">
                <a:latin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</a:rPr>
              <a:t>，其构造函数回使</a:t>
            </a:r>
            <a:r>
              <a:rPr lang="en-US" altLang="zh-CN" sz="2200" dirty="0">
                <a:latin typeface="Consolas" pitchFamily="49" charset="0"/>
              </a:rPr>
              <a:t>count</a:t>
            </a:r>
            <a:r>
              <a:rPr lang="zh-CN" altLang="en-US" sz="2200" dirty="0">
                <a:latin typeface="Consolas" pitchFamily="49" charset="0"/>
              </a:rPr>
              <a:t>增</a:t>
            </a:r>
            <a:r>
              <a:rPr lang="en-US" altLang="zh-CN" sz="2200" dirty="0">
                <a:latin typeface="Consolas" pitchFamily="49" charset="0"/>
              </a:rPr>
              <a:t>1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</a:t>
            </a:r>
            <a:r>
              <a:rPr lang="en-US" altLang="zh-CN" sz="2200" dirty="0" err="1">
                <a:latin typeface="Consolas" pitchFamily="49" charset="0"/>
              </a:rPr>
              <a:t>cout</a:t>
            </a:r>
            <a:r>
              <a:rPr lang="en-US" altLang="zh-CN" sz="2200" dirty="0">
                <a:latin typeface="Consolas" pitchFamily="49" charset="0"/>
              </a:rPr>
              <a:t> &lt;&lt;"Point B: "&lt;&lt;</a:t>
            </a:r>
            <a:r>
              <a:rPr lang="en-US" altLang="zh-CN" sz="2200" dirty="0" err="1">
                <a:latin typeface="Consolas" pitchFamily="49" charset="0"/>
              </a:rPr>
              <a:t>b.getX</a:t>
            </a:r>
            <a:r>
              <a:rPr lang="en-US" altLang="zh-CN" sz="2200" dirty="0">
                <a:latin typeface="Consolas" pitchFamily="49" charset="0"/>
              </a:rPr>
              <a:t>()&lt;&lt;", "&lt;&lt;</a:t>
            </a:r>
            <a:r>
              <a:rPr lang="en-US" altLang="zh-CN" sz="2200" dirty="0" err="1">
                <a:latin typeface="Consolas" pitchFamily="49" charset="0"/>
              </a:rPr>
              <a:t>b.getY</a:t>
            </a:r>
            <a:r>
              <a:rPr lang="en-US" altLang="zh-CN" sz="2200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Point::</a:t>
            </a:r>
            <a:r>
              <a:rPr lang="en-US" altLang="zh-CN" sz="2200" dirty="0" err="1">
                <a:latin typeface="Consolas" pitchFamily="49" charset="0"/>
              </a:rPr>
              <a:t>showCount</a:t>
            </a:r>
            <a:r>
              <a:rPr lang="en-US" altLang="zh-CN" sz="2200" dirty="0">
                <a:latin typeface="Consolas" pitchFamily="49" charset="0"/>
              </a:rPr>
              <a:t>();	//</a:t>
            </a:r>
            <a:r>
              <a:rPr lang="zh-CN" altLang="en-US" sz="2200" dirty="0">
                <a:latin typeface="Consolas" pitchFamily="49" charset="0"/>
              </a:rPr>
              <a:t>输出对象个数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	</a:t>
            </a:r>
            <a:r>
              <a:rPr lang="en-US" altLang="zh-CN" sz="2200" dirty="0">
                <a:latin typeface="Consolas" pitchFamily="49" charset="0"/>
              </a:rPr>
              <a:t>return 0;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5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0180" name="Group 1"/>
          <p:cNvGrpSpPr>
            <a:grpSpLocks noChangeAspect="1"/>
          </p:cNvGrpSpPr>
          <p:nvPr/>
        </p:nvGrpSpPr>
        <p:grpSpPr bwMode="auto">
          <a:xfrm>
            <a:off x="-182338" y="1340768"/>
            <a:ext cx="12472613" cy="4657254"/>
            <a:chOff x="1985" y="6127"/>
            <a:chExt cx="7937" cy="3953"/>
          </a:xfrm>
        </p:grpSpPr>
        <p:sp>
          <p:nvSpPr>
            <p:cNvPr id="50182" name="AutoShape 34"/>
            <p:cNvSpPr>
              <a:spLocks noChangeAspect="1" noChangeArrowheads="1" noTextEdit="1"/>
            </p:cNvSpPr>
            <p:nvPr/>
          </p:nvSpPr>
          <p:spPr bwMode="auto">
            <a:xfrm>
              <a:off x="1985" y="6127"/>
              <a:ext cx="7937" cy="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3" name="Rectangle 33"/>
            <p:cNvSpPr>
              <a:spLocks noChangeArrowheads="1"/>
            </p:cNvSpPr>
            <p:nvPr/>
          </p:nvSpPr>
          <p:spPr bwMode="auto">
            <a:xfrm>
              <a:off x="5154" y="7656"/>
              <a:ext cx="1652" cy="13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4400">
                <a:latin typeface="Consolas" panose="020B0609020204030204" pitchFamily="49" charset="0"/>
              </a:endParaRPr>
            </a:p>
          </p:txBody>
        </p:sp>
        <p:sp>
          <p:nvSpPr>
            <p:cNvPr id="50184" name="Text Box 32"/>
            <p:cNvSpPr txBox="1">
              <a:spLocks noChangeArrowheads="1"/>
            </p:cNvSpPr>
            <p:nvPr/>
          </p:nvSpPr>
          <p:spPr bwMode="auto">
            <a:xfrm>
              <a:off x="2495" y="7052"/>
              <a:ext cx="2064" cy="10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 sz="14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#include "point.h"</a:t>
              </a:r>
              <a:endParaRPr kumimoji="0" lang="en-US" altLang="zh-CN" sz="10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kumimoji="0" lang="en-US" altLang="zh-CN" sz="14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#include &lt;iostream&gt;</a:t>
              </a:r>
              <a:endParaRPr kumimoji="0" lang="en-US" altLang="zh-CN" sz="10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0" lang="en-US" altLang="zh-CN" sz="40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5" name="Text Box 31"/>
            <p:cNvSpPr txBox="1">
              <a:spLocks noChangeArrowheads="1"/>
            </p:cNvSpPr>
            <p:nvPr/>
          </p:nvSpPr>
          <p:spPr bwMode="auto">
            <a:xfrm>
              <a:off x="7319" y="7122"/>
              <a:ext cx="2062" cy="9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 sz="14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#include "point.h"</a:t>
              </a:r>
              <a:endParaRPr kumimoji="0" lang="en-US" altLang="zh-CN" sz="10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kumimoji="0" lang="en-US" altLang="zh-CN" sz="14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#include &lt;iostream&gt;</a:t>
              </a:r>
              <a:endParaRPr kumimoji="0" lang="en-US" altLang="zh-CN" sz="10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0" lang="en-US" altLang="zh-CN" sz="40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6" name="Line 30"/>
            <p:cNvSpPr>
              <a:spLocks noChangeShapeType="1"/>
            </p:cNvSpPr>
            <p:nvPr/>
          </p:nvSpPr>
          <p:spPr bwMode="auto">
            <a:xfrm>
              <a:off x="6599" y="6504"/>
              <a:ext cx="859" cy="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29"/>
            <p:cNvSpPr>
              <a:spLocks noChangeShapeType="1"/>
            </p:cNvSpPr>
            <p:nvPr/>
          </p:nvSpPr>
          <p:spPr bwMode="auto">
            <a:xfrm flipH="1">
              <a:off x="4280" y="6466"/>
              <a:ext cx="1080" cy="8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Text Box 28"/>
            <p:cNvSpPr txBox="1">
              <a:spLocks noChangeArrowheads="1"/>
            </p:cNvSpPr>
            <p:nvPr/>
          </p:nvSpPr>
          <p:spPr bwMode="auto">
            <a:xfrm>
              <a:off x="2495" y="6693"/>
              <a:ext cx="2064" cy="3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point.cpp</a:t>
              </a:r>
              <a:endParaRPr kumimoji="0" lang="en-US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189" name="Group 25"/>
            <p:cNvGrpSpPr>
              <a:grpSpLocks/>
            </p:cNvGrpSpPr>
            <p:nvPr/>
          </p:nvGrpSpPr>
          <p:grpSpPr bwMode="auto">
            <a:xfrm>
              <a:off x="5238" y="6273"/>
              <a:ext cx="1499" cy="1182"/>
              <a:chOff x="4919" y="6903"/>
              <a:chExt cx="2040" cy="1182"/>
            </a:xfrm>
          </p:grpSpPr>
          <p:sp>
            <p:nvSpPr>
              <p:cNvPr id="2" name="Text Box 27"/>
              <p:cNvSpPr txBox="1">
                <a:spLocks noChangeArrowheads="1"/>
              </p:cNvSpPr>
              <p:nvPr/>
            </p:nvSpPr>
            <p:spPr bwMode="auto">
              <a:xfrm>
                <a:off x="4919" y="7261"/>
                <a:ext cx="2040" cy="82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indent="266700">
                  <a:tabLst>
                    <a:tab pos="450850" algn="l"/>
                    <a:tab pos="3421063" algn="l"/>
                  </a:tabLst>
                  <a:defRPr/>
                </a:pPr>
                <a:r>
                  <a:rPr kumimoji="0" lang="en-US" altLang="zh-CN" sz="1600" dirty="0">
                    <a:latin typeface="Consolas" pitchFamily="49" charset="0"/>
                    <a:ea typeface="宋体" pitchFamily="2" charset="-122"/>
                    <a:cs typeface="Times New Roman" pitchFamily="18" charset="0"/>
                  </a:rPr>
                  <a:t>class Point {</a:t>
                </a:r>
                <a:endParaRPr kumimoji="0" lang="en-US" altLang="zh-CN" sz="1050" dirty="0">
                  <a:latin typeface="Consolas" pitchFamily="49" charset="0"/>
                  <a:ea typeface="宋体" pitchFamily="2" charset="-122"/>
                </a:endParaRPr>
              </a:p>
              <a:p>
                <a:pPr indent="266700" eaLnBrk="0" hangingPunct="0">
                  <a:tabLst>
                    <a:tab pos="450850" algn="l"/>
                    <a:tab pos="3421063" algn="l"/>
                  </a:tabLst>
                  <a:defRPr/>
                </a:pPr>
                <a:r>
                  <a:rPr kumimoji="0" lang="en-US" altLang="zh-CN" sz="1600" dirty="0">
                    <a:latin typeface="Consolas" pitchFamily="49" charset="0"/>
                    <a:ea typeface="宋体" pitchFamily="2" charset="-122"/>
                    <a:cs typeface="Times New Roman" pitchFamily="18" charset="0"/>
                  </a:rPr>
                  <a:t>……</a:t>
                </a:r>
                <a:endParaRPr kumimoji="0" lang="en-US" altLang="zh-CN" sz="3600" dirty="0">
                  <a:latin typeface="Consolas" pitchFamily="49" charset="0"/>
                  <a:ea typeface="宋体" pitchFamily="2" charset="-122"/>
                </a:endParaRPr>
              </a:p>
            </p:txBody>
          </p:sp>
          <p:sp>
            <p:nvSpPr>
              <p:cNvPr id="50214" name="Text Box 26"/>
              <p:cNvSpPr txBox="1">
                <a:spLocks noChangeArrowheads="1"/>
              </p:cNvSpPr>
              <p:nvPr/>
            </p:nvSpPr>
            <p:spPr bwMode="auto">
              <a:xfrm>
                <a:off x="4919" y="6903"/>
                <a:ext cx="2039" cy="35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>
                <a:lvl1pPr indent="266700" eaLnBrk="0" hangingPunct="0">
                  <a:tabLst>
                    <a:tab pos="450850" algn="l"/>
                    <a:tab pos="34210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tabLst>
                    <a:tab pos="450850" algn="l"/>
                    <a:tab pos="34210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tabLst>
                    <a:tab pos="450850" algn="l"/>
                    <a:tab pos="34210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tabLst>
                    <a:tab pos="450850" algn="l"/>
                    <a:tab pos="34210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tabLst>
                    <a:tab pos="450850" algn="l"/>
                    <a:tab pos="34210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160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point.h</a:t>
                </a:r>
                <a:endParaRPr kumimoji="0" lang="en-US" altLang="zh-CN" sz="3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190" name="Text Box 24"/>
            <p:cNvSpPr txBox="1">
              <a:spLocks noChangeArrowheads="1"/>
            </p:cNvSpPr>
            <p:nvPr/>
          </p:nvSpPr>
          <p:spPr bwMode="auto">
            <a:xfrm>
              <a:off x="7319" y="6763"/>
              <a:ext cx="2062" cy="3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5_10.cpp</a:t>
              </a:r>
              <a:endParaRPr kumimoji="0" lang="en-US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1" name="Text Box 23"/>
            <p:cNvSpPr txBox="1">
              <a:spLocks noChangeArrowheads="1"/>
            </p:cNvSpPr>
            <p:nvPr/>
          </p:nvSpPr>
          <p:spPr bwMode="auto">
            <a:xfrm>
              <a:off x="3839" y="9563"/>
              <a:ext cx="420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可执行文件</a:t>
              </a:r>
              <a:r>
                <a:rPr kumimoji="0" lang="en-US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5_10.exe</a:t>
              </a:r>
              <a:endParaRPr kumimoji="0" lang="en-US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2" name="Text Box 22"/>
            <p:cNvSpPr txBox="1">
              <a:spLocks noChangeArrowheads="1"/>
            </p:cNvSpPr>
            <p:nvPr/>
          </p:nvSpPr>
          <p:spPr bwMode="auto">
            <a:xfrm>
              <a:off x="2639" y="8703"/>
              <a:ext cx="19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point.obj</a:t>
              </a:r>
              <a:endParaRPr kumimoji="0" lang="en-US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3" name="Text Box 21"/>
            <p:cNvSpPr txBox="1">
              <a:spLocks noChangeArrowheads="1"/>
            </p:cNvSpPr>
            <p:nvPr/>
          </p:nvSpPr>
          <p:spPr bwMode="auto">
            <a:xfrm>
              <a:off x="7319" y="8683"/>
              <a:ext cx="19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5_10.obj</a:t>
              </a:r>
              <a:endParaRPr kumimoji="0" lang="en-US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4" name="Line 20"/>
            <p:cNvSpPr>
              <a:spLocks noChangeShapeType="1"/>
            </p:cNvSpPr>
            <p:nvPr/>
          </p:nvSpPr>
          <p:spPr bwMode="auto">
            <a:xfrm>
              <a:off x="3599" y="8083"/>
              <a:ext cx="1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8279" y="8083"/>
              <a:ext cx="1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18"/>
            <p:cNvSpPr>
              <a:spLocks noChangeShapeType="1"/>
            </p:cNvSpPr>
            <p:nvPr/>
          </p:nvSpPr>
          <p:spPr bwMode="auto">
            <a:xfrm>
              <a:off x="4199" y="9063"/>
              <a:ext cx="1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17"/>
            <p:cNvSpPr>
              <a:spLocks noChangeShapeType="1"/>
            </p:cNvSpPr>
            <p:nvPr/>
          </p:nvSpPr>
          <p:spPr bwMode="auto">
            <a:xfrm>
              <a:off x="7679" y="9063"/>
              <a:ext cx="1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Text Box 16"/>
            <p:cNvSpPr txBox="1">
              <a:spLocks noChangeArrowheads="1"/>
            </p:cNvSpPr>
            <p:nvPr/>
          </p:nvSpPr>
          <p:spPr bwMode="auto">
            <a:xfrm>
              <a:off x="8124" y="8242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编译</a:t>
              </a:r>
              <a:endParaRPr kumimoji="0" lang="zh-CN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9" name="Text Box 15"/>
            <p:cNvSpPr txBox="1">
              <a:spLocks noChangeArrowheads="1"/>
            </p:cNvSpPr>
            <p:nvPr/>
          </p:nvSpPr>
          <p:spPr bwMode="auto">
            <a:xfrm>
              <a:off x="2759" y="8263"/>
              <a:ext cx="7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编译</a:t>
              </a:r>
              <a:endParaRPr kumimoji="0" lang="zh-CN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0" name="Text Box 14"/>
            <p:cNvSpPr txBox="1">
              <a:spLocks noChangeArrowheads="1"/>
            </p:cNvSpPr>
            <p:nvPr/>
          </p:nvSpPr>
          <p:spPr bwMode="auto">
            <a:xfrm>
              <a:off x="7470" y="9143"/>
              <a:ext cx="7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连接</a:t>
              </a:r>
              <a:endParaRPr kumimoji="0" lang="zh-CN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1" name="Text Box 13"/>
            <p:cNvSpPr txBox="1">
              <a:spLocks noChangeArrowheads="1"/>
            </p:cNvSpPr>
            <p:nvPr/>
          </p:nvSpPr>
          <p:spPr bwMode="auto">
            <a:xfrm>
              <a:off x="3359" y="9163"/>
              <a:ext cx="7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连接</a:t>
              </a:r>
              <a:endParaRPr kumimoji="0" lang="zh-CN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2" name="Text Box 12"/>
            <p:cNvSpPr txBox="1">
              <a:spLocks noChangeArrowheads="1"/>
            </p:cNvSpPr>
            <p:nvPr/>
          </p:nvSpPr>
          <p:spPr bwMode="auto">
            <a:xfrm>
              <a:off x="5237" y="8573"/>
              <a:ext cx="1498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系统运行库</a:t>
              </a:r>
              <a:endParaRPr kumimoji="0" lang="zh-CN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3" name="Line 11"/>
            <p:cNvSpPr>
              <a:spLocks noChangeShapeType="1"/>
            </p:cNvSpPr>
            <p:nvPr/>
          </p:nvSpPr>
          <p:spPr bwMode="auto">
            <a:xfrm>
              <a:off x="5965" y="8940"/>
              <a:ext cx="1" cy="6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Text Box 10"/>
            <p:cNvSpPr txBox="1">
              <a:spLocks noChangeArrowheads="1"/>
            </p:cNvSpPr>
            <p:nvPr/>
          </p:nvSpPr>
          <p:spPr bwMode="auto">
            <a:xfrm>
              <a:off x="5727" y="9055"/>
              <a:ext cx="7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连接</a:t>
              </a:r>
              <a:endParaRPr kumimoji="0" lang="zh-CN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5" name="Text Box 9"/>
            <p:cNvSpPr txBox="1">
              <a:spLocks noChangeArrowheads="1"/>
            </p:cNvSpPr>
            <p:nvPr/>
          </p:nvSpPr>
          <p:spPr bwMode="auto">
            <a:xfrm>
              <a:off x="5237" y="8092"/>
              <a:ext cx="1498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iostream</a:t>
              </a:r>
              <a:endParaRPr kumimoji="0" lang="en-US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6" name="Line 8"/>
            <p:cNvSpPr>
              <a:spLocks noChangeShapeType="1"/>
            </p:cNvSpPr>
            <p:nvPr/>
          </p:nvSpPr>
          <p:spPr bwMode="auto">
            <a:xfrm flipH="1" flipV="1">
              <a:off x="4280" y="7590"/>
              <a:ext cx="1208" cy="6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Line 7"/>
            <p:cNvSpPr>
              <a:spLocks noChangeShapeType="1"/>
            </p:cNvSpPr>
            <p:nvPr/>
          </p:nvSpPr>
          <p:spPr bwMode="auto">
            <a:xfrm flipV="1">
              <a:off x="6439" y="7656"/>
              <a:ext cx="1019" cy="5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8" name="Text Box 6"/>
            <p:cNvSpPr txBox="1">
              <a:spLocks noChangeArrowheads="1"/>
            </p:cNvSpPr>
            <p:nvPr/>
          </p:nvSpPr>
          <p:spPr bwMode="auto">
            <a:xfrm>
              <a:off x="4434" y="6462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包含</a:t>
              </a:r>
              <a:endParaRPr kumimoji="0" lang="zh-CN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9" name="Text Box 5"/>
            <p:cNvSpPr txBox="1">
              <a:spLocks noChangeArrowheads="1"/>
            </p:cNvSpPr>
            <p:nvPr/>
          </p:nvSpPr>
          <p:spPr bwMode="auto">
            <a:xfrm>
              <a:off x="6512" y="6572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包含</a:t>
              </a:r>
              <a:endParaRPr kumimoji="0" lang="zh-CN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10" name="Text Box 4"/>
            <p:cNvSpPr txBox="1">
              <a:spLocks noChangeArrowheads="1"/>
            </p:cNvSpPr>
            <p:nvPr/>
          </p:nvSpPr>
          <p:spPr bwMode="auto">
            <a:xfrm>
              <a:off x="6627" y="7534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包含</a:t>
              </a:r>
              <a:endParaRPr kumimoji="0" lang="zh-CN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11" name="Text Box 3"/>
            <p:cNvSpPr txBox="1">
              <a:spLocks noChangeArrowheads="1"/>
            </p:cNvSpPr>
            <p:nvPr/>
          </p:nvSpPr>
          <p:spPr bwMode="auto">
            <a:xfrm>
              <a:off x="4344" y="7593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包含</a:t>
              </a:r>
              <a:endParaRPr kumimoji="0" lang="zh-CN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12" name="Text Box 2"/>
            <p:cNvSpPr txBox="1">
              <a:spLocks noChangeArrowheads="1"/>
            </p:cNvSpPr>
            <p:nvPr/>
          </p:nvSpPr>
          <p:spPr bwMode="auto">
            <a:xfrm>
              <a:off x="5056" y="7746"/>
              <a:ext cx="154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系统文件</a:t>
              </a:r>
              <a:endParaRPr kumimoji="0" lang="zh-CN" altLang="zh-CN" sz="3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 </a:t>
            </a:r>
            <a:r>
              <a:rPr lang="en-US" altLang="zh-CN"/>
              <a:t>5-10</a:t>
            </a:r>
            <a:r>
              <a:rPr lang="zh-CN" altLang="en-US"/>
              <a:t>（续）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525463" y="1219200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外部变量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525463" y="2495550"/>
            <a:ext cx="10901362" cy="2933700"/>
          </a:xfrm>
        </p:spPr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如果一个变量除了在定义它的源文件中可以使用外，还能被其它文件使用，那么就称这个变量是外部变量。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文件作用域中定义的变量，默认情况下都是外部变量，但在其它文件中如果需要使用这一变量，需要用</a:t>
            </a:r>
            <a:r>
              <a:rPr lang="en-US" altLang="zh-CN">
                <a:latin typeface="Consolas" panose="020B0609020204030204" pitchFamily="49" charset="0"/>
              </a:rPr>
              <a:t>extern</a:t>
            </a:r>
            <a:r>
              <a:rPr lang="zh-CN" altLang="en-US">
                <a:latin typeface="Consolas" panose="020B0609020204030204" pitchFamily="49" charset="0"/>
              </a:rPr>
              <a:t>关键字加以声明。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525463" y="1147763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外部函数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525463" y="2424113"/>
            <a:ext cx="11188700" cy="4148137"/>
          </a:xfrm>
        </p:spPr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在所有类之外声明的函数（也就是非成员函数），都是具有文件作用域的。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这样的函数都可以在不同的编译单元中被调用，只要在调用之前进行引用性声明（即声明函数原型）即可。也可以在声明函数原型或定义函数时用</a:t>
            </a:r>
            <a:r>
              <a:rPr lang="en-US" altLang="zh-CN">
                <a:latin typeface="Consolas" panose="020B0609020204030204" pitchFamily="49" charset="0"/>
              </a:rPr>
              <a:t>extern</a:t>
            </a:r>
            <a:r>
              <a:rPr lang="zh-CN" altLang="en-US">
                <a:latin typeface="Consolas" panose="020B0609020204030204" pitchFamily="49" charset="0"/>
              </a:rPr>
              <a:t>修饰，其效果与不加修饰的默认状态是一样的。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525463" y="1147763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将变量和函数限制在编译单元内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525463" y="2357438"/>
            <a:ext cx="11044237" cy="4357687"/>
          </a:xfrm>
        </p:spPr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使用匿名的命名空间：在匿名命名空间中定义的变量和函数，都不会暴露给其它的编译单元。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b="1">
                <a:latin typeface="Consolas" panose="020B0609020204030204" pitchFamily="49" charset="0"/>
              </a:rPr>
              <a:t>   namespace</a:t>
            </a:r>
            <a:r>
              <a:rPr lang="en-US" altLang="zh-CN">
                <a:latin typeface="Consolas" panose="020B0609020204030204" pitchFamily="49" charset="0"/>
              </a:rPr>
              <a:t> {	//</a:t>
            </a:r>
            <a:r>
              <a:rPr lang="zh-CN" altLang="en-US">
                <a:latin typeface="Consolas" panose="020B0609020204030204" pitchFamily="49" charset="0"/>
              </a:rPr>
              <a:t>匿名的命名空间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		int n;</a:t>
            </a: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		void f() {</a:t>
            </a: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			n++;</a:t>
            </a: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		}</a:t>
            </a: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}</a:t>
            </a:r>
            <a:endParaRPr lang="zh-CN" altLang="en-US"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这里被“</a:t>
            </a:r>
            <a:r>
              <a:rPr lang="en-US" altLang="zh-CN">
                <a:latin typeface="Consolas" panose="020B0609020204030204" pitchFamily="49" charset="0"/>
              </a:rPr>
              <a:t>namespace { …… }</a:t>
            </a:r>
            <a:r>
              <a:rPr lang="zh-CN" altLang="en-US">
                <a:latin typeface="Consolas" panose="020B0609020204030204" pitchFamily="49" charset="0"/>
              </a:rPr>
              <a:t>”括起的区域都属于匿名的命名空间。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525463" y="1147763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标准</a:t>
            </a:r>
            <a:r>
              <a:rPr lang="en-US" altLang="zh-CN"/>
              <a:t>C++</a:t>
            </a:r>
            <a:r>
              <a:rPr lang="zh-CN" altLang="en-US"/>
              <a:t>库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525463" y="2214563"/>
            <a:ext cx="10972800" cy="4143375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/>
              <a:t>标准</a:t>
            </a:r>
            <a:r>
              <a:rPr lang="en-US" altLang="zh-CN"/>
              <a:t>C++</a:t>
            </a:r>
            <a:r>
              <a:rPr lang="zh-CN" altLang="en-US"/>
              <a:t>类库是一个极为灵活并可扩展的可重用软件模块的集合。标准</a:t>
            </a:r>
            <a:r>
              <a:rPr lang="en-US" altLang="zh-CN"/>
              <a:t>C++</a:t>
            </a:r>
            <a:r>
              <a:rPr lang="zh-CN" altLang="en-US"/>
              <a:t>类与组件在逻辑上分为</a:t>
            </a:r>
            <a:r>
              <a:rPr lang="en-US" altLang="zh-CN"/>
              <a:t>6</a:t>
            </a:r>
            <a:r>
              <a:rPr lang="zh-CN" altLang="en-US"/>
              <a:t>种类型：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/>
              <a:t>输入</a:t>
            </a:r>
            <a:r>
              <a:rPr lang="en-US" altLang="zh-CN"/>
              <a:t>/</a:t>
            </a:r>
            <a:r>
              <a:rPr lang="zh-CN" altLang="en-US"/>
              <a:t>输出类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/>
              <a:t>容器类与抽象数据类型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/>
              <a:t>存储管理类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/>
              <a:t>算法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/>
              <a:t>错误处理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/>
              <a:t>运行环境支持</a:t>
            </a:r>
          </a:p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525463" y="1076325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编译预处理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525463" y="2071688"/>
            <a:ext cx="10975975" cy="478790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>
                <a:latin typeface="Consolas" panose="020B0609020204030204" pitchFamily="49" charset="0"/>
              </a:rPr>
              <a:t>#include </a:t>
            </a:r>
            <a:r>
              <a:rPr lang="zh-CN" altLang="zh-CN">
                <a:latin typeface="Consolas" panose="020B0609020204030204" pitchFamily="49" charset="0"/>
              </a:rPr>
              <a:t>包含指令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>
                <a:latin typeface="Consolas" panose="020B0609020204030204" pitchFamily="49" charset="0"/>
              </a:rPr>
              <a:t>将一个源文件嵌入到当前源文件中该点处。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400">
                <a:latin typeface="Consolas" panose="020B0609020204030204" pitchFamily="49" charset="0"/>
              </a:rPr>
              <a:t>#include&lt;</a:t>
            </a:r>
            <a:r>
              <a:rPr lang="zh-CN" altLang="en-US" sz="2400">
                <a:latin typeface="Consolas" panose="020B0609020204030204" pitchFamily="49" charset="0"/>
              </a:rPr>
              <a:t>文件名</a:t>
            </a:r>
            <a:r>
              <a:rPr lang="en-US" altLang="zh-CN" sz="2400">
                <a:latin typeface="Consolas" panose="020B0609020204030204" pitchFamily="49" charset="0"/>
              </a:rPr>
              <a:t>&gt;  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z="2000">
                <a:latin typeface="Consolas" panose="020B0609020204030204" pitchFamily="49" charset="0"/>
              </a:rPr>
              <a:t>按标准方式搜索，文件位于</a:t>
            </a:r>
            <a:r>
              <a:rPr lang="en-US" altLang="zh-CN" sz="2000">
                <a:latin typeface="Consolas" panose="020B0609020204030204" pitchFamily="49" charset="0"/>
              </a:rPr>
              <a:t>C++</a:t>
            </a:r>
            <a:r>
              <a:rPr lang="zh-CN" altLang="en-US" sz="2000">
                <a:latin typeface="Consolas" panose="020B0609020204030204" pitchFamily="49" charset="0"/>
              </a:rPr>
              <a:t>系统目录的</a:t>
            </a:r>
            <a:r>
              <a:rPr lang="en-US" altLang="zh-CN" sz="2000">
                <a:latin typeface="Consolas" panose="020B0609020204030204" pitchFamily="49" charset="0"/>
              </a:rPr>
              <a:t>include</a:t>
            </a:r>
            <a:r>
              <a:rPr lang="zh-CN" altLang="en-US" sz="2000">
                <a:latin typeface="Consolas" panose="020B0609020204030204" pitchFamily="49" charset="0"/>
              </a:rPr>
              <a:t>子目录下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400">
                <a:latin typeface="Consolas" panose="020B0609020204030204" pitchFamily="49" charset="0"/>
              </a:rPr>
              <a:t>#include"</a:t>
            </a:r>
            <a:r>
              <a:rPr lang="zh-CN" altLang="en-US" sz="2400">
                <a:latin typeface="Consolas" panose="020B0609020204030204" pitchFamily="49" charset="0"/>
              </a:rPr>
              <a:t>文件名</a:t>
            </a:r>
            <a:r>
              <a:rPr lang="en-US" altLang="zh-CN" sz="2400">
                <a:latin typeface="Consolas" panose="020B0609020204030204" pitchFamily="49" charset="0"/>
              </a:rPr>
              <a:t>"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z="2000">
                <a:latin typeface="Consolas" panose="020B0609020204030204" pitchFamily="49" charset="0"/>
              </a:rPr>
              <a:t>首先在当前目录中搜索，若没有，再按标准方式搜索。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>
                <a:latin typeface="Consolas" panose="020B0609020204030204" pitchFamily="49" charset="0"/>
              </a:rPr>
              <a:t>#define </a:t>
            </a:r>
            <a:r>
              <a:rPr lang="zh-CN" altLang="zh-CN">
                <a:latin typeface="Consolas" panose="020B0609020204030204" pitchFamily="49" charset="0"/>
              </a:rPr>
              <a:t>宏定义指令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>
                <a:latin typeface="Consolas" panose="020B0609020204030204" pitchFamily="49" charset="0"/>
              </a:rPr>
              <a:t>定义符号常量，很多情况下已被</a:t>
            </a:r>
            <a:r>
              <a:rPr lang="en-US" altLang="zh-CN" sz="2400">
                <a:latin typeface="Consolas" panose="020B0609020204030204" pitchFamily="49" charset="0"/>
              </a:rPr>
              <a:t>const</a:t>
            </a:r>
            <a:r>
              <a:rPr lang="zh-CN" altLang="en-US" sz="2400">
                <a:latin typeface="Consolas" panose="020B0609020204030204" pitchFamily="49" charset="0"/>
              </a:rPr>
              <a:t>定义语句取代。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>
                <a:latin typeface="Consolas" panose="020B0609020204030204" pitchFamily="49" charset="0"/>
              </a:rPr>
              <a:t>定义带参数宏，已被内联函数取代。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>
                <a:latin typeface="Consolas" panose="020B0609020204030204" pitchFamily="49" charset="0"/>
              </a:rPr>
              <a:t>#undef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>
                <a:latin typeface="Consolas" panose="020B0609020204030204" pitchFamily="49" charset="0"/>
              </a:rPr>
              <a:t>删除由</a:t>
            </a:r>
            <a:r>
              <a:rPr lang="en-US" altLang="zh-CN" sz="2400">
                <a:latin typeface="Consolas" panose="020B0609020204030204" pitchFamily="49" charset="0"/>
              </a:rPr>
              <a:t>#define</a:t>
            </a:r>
            <a:r>
              <a:rPr lang="zh-CN" altLang="zh-CN" sz="2400">
                <a:latin typeface="Consolas" panose="020B0609020204030204" pitchFamily="49" charset="0"/>
              </a:rPr>
              <a:t>定义的宏，使之不再起作用。</a:t>
            </a:r>
            <a:endParaRPr lang="zh-CN" altLang="en-US" sz="240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525463" y="1004888"/>
            <a:ext cx="10975975" cy="911680"/>
          </a:xfrm>
        </p:spPr>
        <p:txBody>
          <a:bodyPr/>
          <a:lstStyle/>
          <a:p>
            <a:pPr eaLnBrk="1" hangingPunct="1"/>
            <a:r>
              <a:rPr lang="zh-CN" altLang="en-US"/>
              <a:t>局部作用域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525462" y="1916832"/>
            <a:ext cx="10975975" cy="4869731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800">
                <a:latin typeface="Consolas" panose="020B0609020204030204" pitchFamily="49" charset="0"/>
              </a:rPr>
              <a:t>函数的形参、在块中声明的标识符；</a:t>
            </a:r>
            <a:endParaRPr lang="en-US" altLang="zh-CN" sz="2800">
              <a:latin typeface="Consolas" panose="020B0609020204030204" pitchFamily="49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zh-CN" altLang="en-US" sz="2800">
                <a:latin typeface="Consolas" panose="020B0609020204030204" pitchFamily="49" charset="0"/>
              </a:rPr>
              <a:t>其作用域自声明处起，限于块中。</a:t>
            </a:r>
            <a:endParaRPr lang="en-US" altLang="zh-CN" sz="2800">
              <a:latin typeface="Consolas" panose="020B0609020204030204" pitchFamily="49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zh-CN" altLang="en-US" sz="2800">
                <a:latin typeface="Consolas" panose="020B0609020204030204" pitchFamily="49" charset="0"/>
              </a:rPr>
              <a:t>例：</a:t>
            </a:r>
            <a:endParaRPr lang="en-US" altLang="zh-CN" sz="2800"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376117" y="4783899"/>
            <a:ext cx="2070760" cy="506287"/>
          </a:xfrm>
          <a:prstGeom prst="cloudCallout">
            <a:avLst>
              <a:gd name="adj1" fmla="val -56229"/>
              <a:gd name="adj2" fmla="val 83742"/>
            </a:avLst>
          </a:prstGeom>
          <a:solidFill>
            <a:srgbClr val="66FFFF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2803565" y="3415749"/>
            <a:ext cx="4857750" cy="2952328"/>
          </a:xfrm>
          <a:custGeom>
            <a:avLst/>
            <a:gdLst>
              <a:gd name="T0" fmla="*/ 2147483647 w 2928"/>
              <a:gd name="T1" fmla="*/ 0 h 1632"/>
              <a:gd name="T2" fmla="*/ 2147483647 w 2928"/>
              <a:gd name="T3" fmla="*/ 0 h 1632"/>
              <a:gd name="T4" fmla="*/ 2147483647 w 2928"/>
              <a:gd name="T5" fmla="*/ 2147483647 h 1632"/>
              <a:gd name="T6" fmla="*/ 0 w 2928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2928"/>
              <a:gd name="T13" fmla="*/ 0 h 1632"/>
              <a:gd name="T14" fmla="*/ 2928 w 2928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8" h="1632">
                <a:moveTo>
                  <a:pt x="1950" y="0"/>
                </a:moveTo>
                <a:lnTo>
                  <a:pt x="2928" y="0"/>
                </a:lnTo>
                <a:lnTo>
                  <a:pt x="2928" y="1632"/>
                </a:lnTo>
                <a:lnTo>
                  <a:pt x="0" y="1632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7768506" y="3432294"/>
            <a:ext cx="2361529" cy="559519"/>
          </a:xfrm>
          <a:prstGeom prst="cloudCallout">
            <a:avLst>
              <a:gd name="adj1" fmla="val -54000"/>
              <a:gd name="adj2" fmla="val 70489"/>
            </a:avLst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803565" y="3703781"/>
            <a:ext cx="6874735" cy="2664296"/>
            <a:chOff x="960" y="2256"/>
            <a:chExt cx="3782" cy="1632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960" y="2256"/>
              <a:ext cx="2198" cy="1632"/>
            </a:xfrm>
            <a:custGeom>
              <a:avLst/>
              <a:gdLst>
                <a:gd name="T0" fmla="*/ 20 w 2928"/>
                <a:gd name="T1" fmla="*/ 0 h 1632"/>
                <a:gd name="T2" fmla="*/ 37 w 2928"/>
                <a:gd name="T3" fmla="*/ 0 h 1632"/>
                <a:gd name="T4" fmla="*/ 37 w 2928"/>
                <a:gd name="T5" fmla="*/ 1632 h 1632"/>
                <a:gd name="T6" fmla="*/ 0 w 2928"/>
                <a:gd name="T7" fmla="*/ 1632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8"/>
                <a:gd name="T13" fmla="*/ 0 h 1632"/>
                <a:gd name="T14" fmla="*/ 2928 w 2928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8" h="1632">
                  <a:moveTo>
                    <a:pt x="1584" y="0"/>
                  </a:moveTo>
                  <a:lnTo>
                    <a:pt x="2928" y="0"/>
                  </a:lnTo>
                  <a:lnTo>
                    <a:pt x="2928" y="1632"/>
                  </a:lnTo>
                  <a:lnTo>
                    <a:pt x="0" y="1632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3435" y="2787"/>
              <a:ext cx="1307" cy="351"/>
            </a:xfrm>
            <a:prstGeom prst="cloudCallout">
              <a:avLst>
                <a:gd name="adj1" fmla="val -70343"/>
                <a:gd name="adj2" fmla="val 80991"/>
              </a:avLst>
            </a:prstGeom>
            <a:solidFill>
              <a:srgbClr val="66FFFF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的作用域</a:t>
              </a:r>
            </a:p>
          </p:txBody>
        </p:sp>
      </p:grpSp>
      <p:sp>
        <p:nvSpPr>
          <p:cNvPr id="12" name="Freeform 8"/>
          <p:cNvSpPr>
            <a:spLocks/>
          </p:cNvSpPr>
          <p:nvPr/>
        </p:nvSpPr>
        <p:spPr bwMode="auto">
          <a:xfrm>
            <a:off x="2935083" y="4855909"/>
            <a:ext cx="1309516" cy="1152128"/>
          </a:xfrm>
          <a:custGeom>
            <a:avLst/>
            <a:gdLst>
              <a:gd name="T0" fmla="*/ 20 w 2928"/>
              <a:gd name="T1" fmla="*/ 0 h 1632"/>
              <a:gd name="T2" fmla="*/ 37 w 2928"/>
              <a:gd name="T3" fmla="*/ 0 h 1632"/>
              <a:gd name="T4" fmla="*/ 37 w 2928"/>
              <a:gd name="T5" fmla="*/ 1632 h 1632"/>
              <a:gd name="T6" fmla="*/ 0 w 2928"/>
              <a:gd name="T7" fmla="*/ 1632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2928"/>
              <a:gd name="T13" fmla="*/ 0 h 1632"/>
              <a:gd name="T14" fmla="*/ 2928 w 2928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8" h="1632">
                <a:moveTo>
                  <a:pt x="1584" y="0"/>
                </a:moveTo>
                <a:lnTo>
                  <a:pt x="2928" y="0"/>
                </a:lnTo>
                <a:lnTo>
                  <a:pt x="2928" y="1632"/>
                </a:lnTo>
                <a:lnTo>
                  <a:pt x="0" y="1632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49115" y="3140968"/>
            <a:ext cx="25532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7" indent="0" eaLnBrk="1" hangingPunct="1">
              <a:spcBef>
                <a:spcPts val="0"/>
              </a:spcBef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void fun(int a) {</a:t>
            </a:r>
          </a:p>
          <a:p>
            <a:pPr marL="109537" indent="0" eaLnBrk="1" hangingPunct="1">
              <a:spcBef>
                <a:spcPts val="0"/>
              </a:spcBef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int b = a;</a:t>
            </a:r>
          </a:p>
          <a:p>
            <a:pPr marL="109537" indent="0" eaLnBrk="1" hangingPunct="1">
              <a:spcBef>
                <a:spcPts val="0"/>
              </a:spcBef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cin &gt;&gt; b;</a:t>
            </a:r>
          </a:p>
          <a:p>
            <a:pPr marL="109537" indent="0" eaLnBrk="1" hangingPunct="1">
              <a:spcBef>
                <a:spcPts val="0"/>
              </a:spcBef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if (b &gt; 0) {</a:t>
            </a:r>
          </a:p>
          <a:p>
            <a:pPr marL="109537" indent="0" eaLnBrk="1" hangingPunct="1">
              <a:spcBef>
                <a:spcPts val="0"/>
              </a:spcBef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int c;</a:t>
            </a:r>
          </a:p>
          <a:p>
            <a:pPr marL="109537" indent="0" eaLnBrk="1" hangingPunct="1">
              <a:spcBef>
                <a:spcPts val="0"/>
              </a:spcBef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 eaLnBrk="1" hangingPunct="1">
              <a:spcBef>
                <a:spcPts val="0"/>
              </a:spcBef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......</a:t>
            </a:r>
          </a:p>
          <a:p>
            <a:pPr marL="109537" indent="0" eaLnBrk="1" hangingPunct="1">
              <a:spcBef>
                <a:spcPts val="0"/>
              </a:spcBef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marL="109537" indent="0" eaLnBrk="1" hangingPunct="1">
              <a:spcBef>
                <a:spcPts val="0"/>
              </a:spcBef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41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条件编译指令</a:t>
            </a:r>
            <a:r>
              <a:rPr lang="en-US" altLang="zh-CN"/>
              <a:t>——#if </a:t>
            </a:r>
            <a:r>
              <a:rPr lang="zh-CN" altLang="en-US"/>
              <a:t>和 </a:t>
            </a:r>
            <a:r>
              <a:rPr lang="en-US" altLang="zh-CN"/>
              <a:t>#endif</a:t>
            </a:r>
            <a:endParaRPr lang="zh-CN" altLang="en-US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>
                <a:latin typeface="Consolas" panose="020B0609020204030204" pitchFamily="49" charset="0"/>
              </a:rPr>
              <a:t>#if</a:t>
            </a:r>
            <a:r>
              <a:rPr lang="en-US" altLang="zh-CN">
                <a:solidFill>
                  <a:srgbClr val="99FFCC"/>
                </a:solidFill>
                <a:latin typeface="Consolas" panose="020B0609020204030204" pitchFamily="49" charset="0"/>
              </a:rPr>
              <a:t>  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常量表达式</a:t>
            </a:r>
          </a:p>
          <a:p>
            <a:pPr eaLnBrk="1" hangingPunct="1">
              <a:buNone/>
            </a:pPr>
            <a:r>
              <a:rPr lang="zh-CN" altLang="en-US">
                <a:solidFill>
                  <a:srgbClr val="99FFCC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Consolas" panose="020B0609020204030204" pitchFamily="49" charset="0"/>
              </a:rPr>
              <a:t>当“ 常量表达式”非零时编译</a:t>
            </a:r>
            <a:endParaRPr lang="zh-CN" altLang="en-US">
              <a:solidFill>
                <a:srgbClr val="99FFCC"/>
              </a:solidFill>
              <a:latin typeface="Consolas" panose="020B0609020204030204" pitchFamily="49" charset="0"/>
            </a:endParaRPr>
          </a:p>
          <a:p>
            <a:pPr eaLnBrk="1" hangingPunct="1">
              <a:buNone/>
            </a:pP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     程序正文  </a:t>
            </a:r>
          </a:p>
          <a:p>
            <a:pPr eaLnBrk="1" hangingPunct="1">
              <a:buNone/>
            </a:pPr>
            <a:r>
              <a:rPr lang="en-US" altLang="zh-CN">
                <a:latin typeface="Consolas" panose="020B0609020204030204" pitchFamily="49" charset="0"/>
              </a:rPr>
              <a:t>#endif</a:t>
            </a:r>
            <a:endParaRPr lang="en-US" altLang="zh-CN">
              <a:solidFill>
                <a:srgbClr val="99FFCC"/>
              </a:solidFill>
              <a:latin typeface="Consolas" panose="020B0609020204030204" pitchFamily="49" charset="0"/>
            </a:endParaRPr>
          </a:p>
          <a:p>
            <a:pPr eaLnBrk="1" hangingPunct="1">
              <a:buNone/>
            </a:pP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......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条件编译指令</a:t>
            </a:r>
            <a:r>
              <a:rPr lang="en-US" altLang="zh-CN"/>
              <a:t>——#else</a:t>
            </a:r>
            <a:endParaRPr lang="zh-CN" altLang="en-US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2800">
                <a:latin typeface="Consolas" panose="020B0609020204030204" pitchFamily="49" charset="0"/>
              </a:rPr>
              <a:t>#if   </a:t>
            </a:r>
            <a:r>
              <a:rPr lang="zh-CN" altLang="en-US" sz="2800">
                <a:solidFill>
                  <a:srgbClr val="C00000"/>
                </a:solidFill>
                <a:latin typeface="Consolas" panose="020B0609020204030204" pitchFamily="49" charset="0"/>
              </a:rPr>
              <a:t>常量表达式</a:t>
            </a:r>
          </a:p>
          <a:p>
            <a:pPr marL="0" indent="0" eaLnBrk="1" hangingPunct="1">
              <a:buNone/>
            </a:pPr>
            <a:r>
              <a:rPr lang="zh-CN" altLang="en-US" sz="2800">
                <a:latin typeface="Consolas" panose="020B0609020204030204" pitchFamily="49" charset="0"/>
              </a:rPr>
              <a:t>  </a:t>
            </a:r>
            <a:r>
              <a:rPr lang="en-US" altLang="zh-CN" sz="2800">
                <a:solidFill>
                  <a:schemeClr val="tx2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Consolas" panose="020B0609020204030204" pitchFamily="49" charset="0"/>
              </a:rPr>
              <a:t>当“常量表达式”非零时编译</a:t>
            </a:r>
            <a:endParaRPr lang="zh-CN" altLang="en-US" sz="2800">
              <a:latin typeface="Consolas" panose="020B0609020204030204" pitchFamily="49" charset="0"/>
            </a:endParaRPr>
          </a:p>
          <a:p>
            <a:pPr marL="0" lvl="1" indent="0" eaLnBrk="1" hangingPunct="1">
              <a:buNone/>
            </a:pPr>
            <a:r>
              <a:rPr lang="zh-CN" altLang="en-US" sz="2800">
                <a:latin typeface="Consolas" panose="020B0609020204030204" pitchFamily="49" charset="0"/>
              </a:rPr>
              <a:t>       程序正文</a:t>
            </a:r>
            <a:r>
              <a:rPr lang="en-US" altLang="zh-CN" sz="2800">
                <a:latin typeface="Consolas" panose="020B0609020204030204" pitchFamily="49" charset="0"/>
              </a:rPr>
              <a:t>1</a:t>
            </a:r>
          </a:p>
          <a:p>
            <a:pPr marL="0" lvl="1" indent="0" eaLnBrk="1" hangingPunct="1">
              <a:buNone/>
            </a:pPr>
            <a:r>
              <a:rPr lang="en-US" altLang="zh-CN" sz="2800">
                <a:solidFill>
                  <a:schemeClr val="tx1"/>
                </a:solidFill>
                <a:latin typeface="Consolas" panose="020B0609020204030204" pitchFamily="49" charset="0"/>
              </a:rPr>
              <a:t>#else</a:t>
            </a:r>
          </a:p>
          <a:p>
            <a:pPr marL="0" lvl="1" indent="0" eaLnBrk="1" hangingPunct="1">
              <a:buNone/>
            </a:pPr>
            <a:r>
              <a:rPr lang="en-US" altLang="zh-CN" sz="2800">
                <a:latin typeface="Consolas" panose="020B0609020204030204" pitchFamily="49" charset="0"/>
              </a:rPr>
              <a:t>  </a:t>
            </a:r>
            <a:r>
              <a:rPr lang="en-US" altLang="zh-CN" sz="2800">
                <a:solidFill>
                  <a:schemeClr val="tx2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Consolas" panose="020B0609020204030204" pitchFamily="49" charset="0"/>
              </a:rPr>
              <a:t>当“常量表达式”为零时编译</a:t>
            </a:r>
            <a:endParaRPr lang="zh-CN" altLang="en-US" sz="2800">
              <a:latin typeface="Consolas" panose="020B0609020204030204" pitchFamily="49" charset="0"/>
            </a:endParaRPr>
          </a:p>
          <a:p>
            <a:pPr marL="0" lvl="1" indent="0" eaLnBrk="1" hangingPunct="1">
              <a:buNone/>
            </a:pPr>
            <a:r>
              <a:rPr lang="zh-CN" altLang="en-US" sz="2800">
                <a:latin typeface="Consolas" panose="020B0609020204030204" pitchFamily="49" charset="0"/>
              </a:rPr>
              <a:t>       程序正文</a:t>
            </a:r>
            <a:r>
              <a:rPr lang="en-US" altLang="zh-CN" sz="2800">
                <a:latin typeface="Consolas" panose="020B0609020204030204" pitchFamily="49" charset="0"/>
              </a:rPr>
              <a:t>2</a:t>
            </a:r>
          </a:p>
          <a:p>
            <a:pPr marL="0" lvl="1" indent="0" eaLnBrk="1" hangingPunct="1">
              <a:buNone/>
            </a:pPr>
            <a:r>
              <a:rPr lang="en-US" altLang="zh-CN" sz="2800">
                <a:solidFill>
                  <a:schemeClr val="tx1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条件编译指令</a:t>
            </a:r>
            <a:r>
              <a:rPr lang="en-US" altLang="zh-CN"/>
              <a:t>——#elif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#if </a:t>
            </a: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常量表达式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1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    </a:t>
            </a: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程序正文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1  </a:t>
            </a:r>
            <a:r>
              <a:rPr lang="en-US" altLang="zh-CN">
                <a:solidFill>
                  <a:schemeClr val="tx2"/>
                </a:solidFill>
                <a:latin typeface="Consolas" pitchFamily="49" charset="0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Consolas" pitchFamily="49" charset="0"/>
              </a:rPr>
              <a:t>当“ 常量表达式</a:t>
            </a:r>
            <a:r>
              <a:rPr lang="en-US" altLang="zh-CN">
                <a:solidFill>
                  <a:schemeClr val="tx2"/>
                </a:solidFill>
                <a:latin typeface="Consolas" pitchFamily="49" charset="0"/>
              </a:rPr>
              <a:t>1”</a:t>
            </a:r>
            <a:r>
              <a:rPr lang="zh-CN" altLang="en-US">
                <a:solidFill>
                  <a:schemeClr val="tx2"/>
                </a:solidFill>
                <a:latin typeface="Consolas" pitchFamily="49" charset="0"/>
              </a:rPr>
              <a:t>非零时编译</a:t>
            </a:r>
            <a:endParaRPr lang="zh-CN" altLang="en-US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#elif </a:t>
            </a: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常量表达式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2</a:t>
            </a:r>
            <a:endParaRPr lang="en-US" altLang="en-US">
              <a:solidFill>
                <a:srgbClr val="C00000"/>
              </a:solidFill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en-US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程序正文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2  </a:t>
            </a:r>
            <a:r>
              <a:rPr lang="en-US" altLang="zh-CN">
                <a:solidFill>
                  <a:schemeClr val="tx2"/>
                </a:solidFill>
                <a:latin typeface="Consolas" pitchFamily="49" charset="0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Consolas" pitchFamily="49" charset="0"/>
              </a:rPr>
              <a:t>当“ 常量表达式</a:t>
            </a:r>
            <a:r>
              <a:rPr lang="en-US" altLang="zh-CN">
                <a:solidFill>
                  <a:schemeClr val="tx2"/>
                </a:solidFill>
                <a:latin typeface="Consolas" pitchFamily="49" charset="0"/>
              </a:rPr>
              <a:t>2”</a:t>
            </a:r>
            <a:r>
              <a:rPr lang="zh-CN" altLang="en-US">
                <a:solidFill>
                  <a:schemeClr val="tx2"/>
                </a:solidFill>
                <a:latin typeface="Consolas" pitchFamily="49" charset="0"/>
              </a:rPr>
              <a:t>非零时编译</a:t>
            </a:r>
            <a:endParaRPr lang="zh-CN" altLang="en-US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#else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程序正文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3  </a:t>
            </a:r>
            <a:r>
              <a:rPr lang="en-US" altLang="zh-CN">
                <a:solidFill>
                  <a:schemeClr val="tx2"/>
                </a:solidFill>
                <a:latin typeface="Consolas" pitchFamily="49" charset="0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Consolas" pitchFamily="49" charset="0"/>
              </a:rPr>
              <a:t>其他情况下编译</a:t>
            </a:r>
            <a:endParaRPr lang="zh-CN" altLang="en-US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#endif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条件编译指令（续）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>
                <a:latin typeface="Consolas" pitchFamily="49" charset="0"/>
              </a:rPr>
              <a:t>#ifdef </a:t>
            </a:r>
            <a:r>
              <a:rPr lang="zh-CN" altLang="en-US">
                <a:latin typeface="Consolas" pitchFamily="49" charset="0"/>
              </a:rPr>
              <a:t>标识符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>
                <a:latin typeface="Consolas" pitchFamily="49" charset="0"/>
              </a:rPr>
              <a:t>    程序段</a:t>
            </a:r>
            <a:r>
              <a:rPr lang="en-US" altLang="zh-CN">
                <a:latin typeface="Consolas" pitchFamily="49" charset="0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>
                <a:latin typeface="Consolas" pitchFamily="49" charset="0"/>
              </a:rPr>
              <a:t>#else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>
                <a:latin typeface="Consolas" pitchFamily="49" charset="0"/>
              </a:rPr>
              <a:t>    </a:t>
            </a:r>
            <a:r>
              <a:rPr lang="zh-CN" altLang="en-US">
                <a:latin typeface="Consolas" pitchFamily="49" charset="0"/>
              </a:rPr>
              <a:t>程序段</a:t>
            </a:r>
            <a:r>
              <a:rPr lang="en-US" altLang="zh-CN">
                <a:latin typeface="Consolas" pitchFamily="49" charset="0"/>
              </a:rPr>
              <a:t>2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>
                <a:latin typeface="Consolas" pitchFamily="49" charset="0"/>
              </a:rPr>
              <a:t>#endif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>
              <a:latin typeface="Consolas" pitchFamily="49" charset="0"/>
            </a:endParaRPr>
          </a:p>
          <a:p>
            <a:pPr marL="447675" indent="-447675" eaLnBrk="1" hangingPunct="1">
              <a:lnSpc>
                <a:spcPct val="90000"/>
              </a:lnSpc>
              <a:defRPr/>
            </a:pP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如果“标识符”经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#defined</a:t>
            </a: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定义过，且未经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undef</a:t>
            </a: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删除，则编译程序段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；</a:t>
            </a:r>
            <a:endParaRPr lang="en-US" altLang="zh-CN">
              <a:solidFill>
                <a:srgbClr val="C00000"/>
              </a:solidFill>
              <a:latin typeface="Consolas" pitchFamily="49" charset="0"/>
            </a:endParaRPr>
          </a:p>
          <a:p>
            <a:pPr marL="447675" indent="-447675" eaLnBrk="1" hangingPunct="1">
              <a:lnSpc>
                <a:spcPct val="90000"/>
              </a:lnSpc>
              <a:defRPr/>
            </a:pP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否则编译程序段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2</a:t>
            </a: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条件编译指令（续）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>
                <a:latin typeface="Consolas" pitchFamily="49" charset="0"/>
              </a:rPr>
              <a:t>#ifndef </a:t>
            </a:r>
            <a:r>
              <a:rPr lang="zh-CN" altLang="en-US">
                <a:latin typeface="Consolas" pitchFamily="49" charset="0"/>
              </a:rPr>
              <a:t>标识符</a:t>
            </a:r>
          </a:p>
          <a:p>
            <a:pPr marL="0" indent="0" eaLnBrk="1" hangingPunct="1">
              <a:buNone/>
              <a:defRPr/>
            </a:pPr>
            <a:r>
              <a:rPr lang="zh-CN" altLang="en-US">
                <a:latin typeface="Consolas" pitchFamily="49" charset="0"/>
              </a:rPr>
              <a:t>   程序段</a:t>
            </a:r>
            <a:r>
              <a:rPr lang="en-US" altLang="zh-CN">
                <a:latin typeface="Consolas" pitchFamily="49" charset="0"/>
              </a:rPr>
              <a:t>1</a:t>
            </a:r>
          </a:p>
          <a:p>
            <a:pPr marL="0" indent="0" eaLnBrk="1" hangingPunct="1">
              <a:buNone/>
              <a:defRPr/>
            </a:pPr>
            <a:r>
              <a:rPr lang="en-US" altLang="zh-CN">
                <a:latin typeface="Consolas" pitchFamily="49" charset="0"/>
              </a:rPr>
              <a:t>#endif</a:t>
            </a:r>
          </a:p>
          <a:p>
            <a:pPr marL="0" indent="0" eaLnBrk="1" hangingPunct="1">
              <a:buNone/>
              <a:defRPr/>
            </a:pPr>
            <a:endParaRPr lang="en-US" altLang="zh-CN">
              <a:latin typeface="Consolas" pitchFamily="49" charset="0"/>
            </a:endParaRPr>
          </a:p>
          <a:p>
            <a:pPr marL="358775" indent="-358775" eaLnBrk="1" hangingPunct="1">
              <a:defRPr/>
            </a:pP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如果“标识符”未被定义过，则编译程序段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；</a:t>
            </a:r>
            <a:endParaRPr lang="en-US" altLang="zh-CN">
              <a:solidFill>
                <a:srgbClr val="C00000"/>
              </a:solidFill>
              <a:latin typeface="Consolas" pitchFamily="49" charset="0"/>
            </a:endParaRPr>
          </a:p>
          <a:p>
            <a:pPr marL="358775" indent="-358775" eaLnBrk="1" hangingPunct="1">
              <a:defRPr/>
            </a:pP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否则编译程序段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2</a:t>
            </a: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525463" y="1219200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525463" y="2428875"/>
            <a:ext cx="7786687" cy="4286250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lvl="1" eaLnBrk="1" hangingPunct="1"/>
            <a:r>
              <a:rPr lang="zh-CN" altLang="en-US" sz="2400"/>
              <a:t>作用域与可见性、对象的生存期、数据的共享与保护、友元、编译预处理命令、多文件结构和工程</a:t>
            </a:r>
          </a:p>
          <a:p>
            <a:pPr eaLnBrk="1" hangingPunct="1"/>
            <a:r>
              <a:rPr lang="zh-CN" altLang="en-US"/>
              <a:t>达到的目标</a:t>
            </a:r>
          </a:p>
          <a:p>
            <a:pPr lvl="1" eaLnBrk="1" hangingPunct="1"/>
            <a:r>
              <a:rPr lang="zh-CN" altLang="en-US" sz="2400"/>
              <a:t>理解并能够运用作用域与可见性、对象的生存期</a:t>
            </a:r>
          </a:p>
          <a:p>
            <a:pPr lvl="1" eaLnBrk="1" hangingPunct="1"/>
            <a:r>
              <a:rPr lang="zh-CN" altLang="en-US" sz="2400"/>
              <a:t>掌握函数之间、类之间、对象之间数据的共享与保护方法。</a:t>
            </a:r>
          </a:p>
          <a:p>
            <a:pPr lvl="1" eaLnBrk="1" hangingPunct="1"/>
            <a:r>
              <a:rPr lang="zh-CN" altLang="en-US" sz="2400"/>
              <a:t>掌握编译预处理命令，学会用多文件结构和工程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25463" y="1004888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类作用域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25463" y="2141538"/>
            <a:ext cx="10396537" cy="41449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800" dirty="0">
                <a:latin typeface="Consolas" panose="020B0609020204030204" pitchFamily="49" charset="0"/>
              </a:rPr>
              <a:t>类的成员具有类作用域，其范围包括类体</a:t>
            </a:r>
            <a:r>
              <a:rPr lang="zh-CN" altLang="en-US" sz="2800" dirty="0" smtClean="0">
                <a:latin typeface="Consolas" panose="020B0609020204030204" pitchFamily="49" charset="0"/>
              </a:rPr>
              <a:t>和成员</a:t>
            </a:r>
            <a:r>
              <a:rPr lang="zh-CN" altLang="en-US" sz="2800" dirty="0">
                <a:latin typeface="Consolas" panose="020B0609020204030204" pitchFamily="49" charset="0"/>
              </a:rPr>
              <a:t>函数的函数体。</a:t>
            </a:r>
          </a:p>
          <a:p>
            <a:pPr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800" dirty="0">
                <a:latin typeface="Consolas" panose="020B0609020204030204" pitchFamily="49" charset="0"/>
              </a:rPr>
              <a:t>如果在类作用域以外访问类的成员，要通过类名（访问静态成员），或者该类的对象名、对象引用、对象指针（访问非静态成员）。</a:t>
            </a:r>
            <a:endParaRPr lang="en-US" altLang="zh-CN" sz="28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命名空间作用域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525463" y="2066925"/>
            <a:ext cx="10975975" cy="4170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/>
              <a:t>命名空间可以解决类名、函数名等的命名冲突</a:t>
            </a:r>
            <a:endParaRPr lang="en-US" altLang="zh-CN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/>
              <a:t>命名空间的声明</a:t>
            </a:r>
            <a:endParaRPr lang="en-US" altLang="zh-CN"/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宋体" pitchFamily="2" charset="-122"/>
              </a:rPr>
              <a:t>namespace 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命名空间名 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</a:rPr>
              <a:t>{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宋体" pitchFamily="2" charset="-122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各种声明（函数声明、类声明、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</a:rPr>
              <a:t>……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宋体" pitchFamily="2" charset="-12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命名空间作用域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525463" y="1772817"/>
            <a:ext cx="10975975" cy="482453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/>
              <a:t>例</a:t>
            </a:r>
            <a:endParaRPr lang="en-US" altLang="zh-CN"/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宋体" pitchFamily="2" charset="-122"/>
              </a:rPr>
              <a:t>namespace SomeNs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</a:rPr>
              <a:t>{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宋体" pitchFamily="2" charset="-122"/>
              </a:rPr>
              <a:t>	class SomeClass { ... };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宋体" pitchFamily="2" charset="-122"/>
              </a:rPr>
              <a:t>}</a:t>
            </a:r>
          </a:p>
          <a:p>
            <a:pPr lvl="1" eaLnBrk="1" hangingPunct="1">
              <a:lnSpc>
                <a:spcPct val="120000"/>
              </a:lnSpc>
              <a:buNone/>
              <a:defRPr/>
            </a:pPr>
            <a:r>
              <a:rPr lang="zh-CN" altLang="zh-CN" sz="2400">
                <a:solidFill>
                  <a:schemeClr val="tx1"/>
                </a:solidFill>
                <a:latin typeface="宋体" pitchFamily="2" charset="-122"/>
              </a:rPr>
              <a:t>引用类名：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</a:rPr>
              <a:t>SomeNs::SomeClass obj1;</a:t>
            </a:r>
            <a:endParaRPr lang="zh-CN" altLang="zh-CN" sz="240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/>
              <a:t>using</a:t>
            </a:r>
            <a:r>
              <a:rPr lang="zh-CN" altLang="zh-CN"/>
              <a:t>语句有两种形式：</a:t>
            </a:r>
          </a:p>
          <a:p>
            <a:pPr lvl="1"/>
            <a:r>
              <a:rPr lang="en-US" altLang="zh-CN"/>
              <a:t>using </a:t>
            </a:r>
            <a:r>
              <a:rPr lang="zh-CN" altLang="zh-CN"/>
              <a:t>命名空间名</a:t>
            </a:r>
            <a:r>
              <a:rPr lang="en-US" altLang="zh-CN"/>
              <a:t>::</a:t>
            </a:r>
            <a:r>
              <a:rPr lang="zh-CN" altLang="zh-CN"/>
              <a:t>标识符名</a:t>
            </a:r>
            <a:r>
              <a:rPr lang="en-US" altLang="zh-CN"/>
              <a:t>;</a:t>
            </a:r>
            <a:endParaRPr lang="zh-CN" altLang="zh-CN"/>
          </a:p>
          <a:p>
            <a:pPr lvl="1"/>
            <a:r>
              <a:rPr lang="en-US" altLang="zh-CN"/>
              <a:t>using namespace </a:t>
            </a:r>
            <a:r>
              <a:rPr lang="zh-CN" altLang="zh-CN"/>
              <a:t>命名空间名</a:t>
            </a:r>
            <a:r>
              <a:rPr lang="en-US" altLang="zh-CN"/>
              <a:t>;</a:t>
            </a:r>
            <a:endParaRPr lang="en-US" altLang="zh-CN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/>
              <a:t>特殊的命名空间</a:t>
            </a:r>
            <a:endParaRPr lang="en-US" altLang="zh-CN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全局命名空间：默认的命名空间</a:t>
            </a:r>
            <a:endParaRPr lang="en-US" altLang="zh-CN">
              <a:solidFill>
                <a:schemeClr val="tx1"/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匿名命名空间：对每个源文件是唯一的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523677-3448-4A6C-9E0B-8088A24AD31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7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语言程序设计V4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C++语言程序设计V4</Template>
  <TotalTime>7655</TotalTime>
  <Words>3262</Words>
  <Application>Microsoft Office PowerPoint</Application>
  <PresentationFormat>自定义</PresentationFormat>
  <Paragraphs>685</Paragraphs>
  <Slides>65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方正姚体</vt:lpstr>
      <vt:lpstr>隶书</vt:lpstr>
      <vt:lpstr>宋体</vt:lpstr>
      <vt:lpstr>微软雅黑</vt:lpstr>
      <vt:lpstr>Arial</vt:lpstr>
      <vt:lpstr>Consolas</vt:lpstr>
      <vt:lpstr>Georgia</vt:lpstr>
      <vt:lpstr>Times New Roman</vt:lpstr>
      <vt:lpstr>Trebuchet MS</vt:lpstr>
      <vt:lpstr>Wingdings</vt:lpstr>
      <vt:lpstr>Wingdings 2</vt:lpstr>
      <vt:lpstr>C++语言程序设计V4</vt:lpstr>
      <vt:lpstr>第 5 章   数据的共享与保护</vt:lpstr>
      <vt:lpstr>目录</vt:lpstr>
      <vt:lpstr>标识符的作用域与可见性</vt:lpstr>
      <vt:lpstr>作用域</vt:lpstr>
      <vt:lpstr>函数原形作用域</vt:lpstr>
      <vt:lpstr>局部作用域</vt:lpstr>
      <vt:lpstr>类作用域</vt:lpstr>
      <vt:lpstr>命名空间作用域</vt:lpstr>
      <vt:lpstr>命名空间作用域</vt:lpstr>
      <vt:lpstr>可见性</vt:lpstr>
      <vt:lpstr>限定作用域的枚举类</vt:lpstr>
      <vt:lpstr>例5-1</vt:lpstr>
      <vt:lpstr>对象的生存期</vt:lpstr>
      <vt:lpstr>对象的生存期</vt:lpstr>
      <vt:lpstr>静态生存期</vt:lpstr>
      <vt:lpstr>动态生存期</vt:lpstr>
      <vt:lpstr>例5-2 变量的生存期与可见性</vt:lpstr>
      <vt:lpstr>例5-2（续）</vt:lpstr>
      <vt:lpstr>例5-2（续）</vt:lpstr>
      <vt:lpstr>类的静态数据成员</vt:lpstr>
      <vt:lpstr>静态数据成员</vt:lpstr>
      <vt:lpstr>例5-4 具有静态数据成员的Point类</vt:lpstr>
      <vt:lpstr>例5-4 静态成员举例</vt:lpstr>
      <vt:lpstr>例5-4 续</vt:lpstr>
      <vt:lpstr>类的静态函数成员</vt:lpstr>
      <vt:lpstr>静态函数成员</vt:lpstr>
      <vt:lpstr>例5-5具有静态数据、函数成员的 Point类</vt:lpstr>
      <vt:lpstr>例5-5 静态成员举例</vt:lpstr>
      <vt:lpstr>例5-5 静态成员举例</vt:lpstr>
      <vt:lpstr>类的友元</vt:lpstr>
      <vt:lpstr>类的友元</vt:lpstr>
      <vt:lpstr>友元函数</vt:lpstr>
      <vt:lpstr>例5-6 使用友元函数计算两点间的距离</vt:lpstr>
      <vt:lpstr>例5-6 使用友元函数计算两点间的距离</vt:lpstr>
      <vt:lpstr>友元类</vt:lpstr>
      <vt:lpstr>友元类举例</vt:lpstr>
      <vt:lpstr>类的友元关系是单向的</vt:lpstr>
      <vt:lpstr>共享数据的保护</vt:lpstr>
      <vt:lpstr>常类型</vt:lpstr>
      <vt:lpstr>常对象</vt:lpstr>
      <vt:lpstr>常成员</vt:lpstr>
      <vt:lpstr>例5-7  常成员函数举例</vt:lpstr>
      <vt:lpstr>例5-7  常成员函数举例</vt:lpstr>
      <vt:lpstr>例5-8  常数据成员举例</vt:lpstr>
      <vt:lpstr>例5-8  常数据成员举例</vt:lpstr>
      <vt:lpstr>常引用</vt:lpstr>
      <vt:lpstr>例5-9  常引用作形参</vt:lpstr>
      <vt:lpstr>例5-9  常引用作形参</vt:lpstr>
      <vt:lpstr>多文件结构和编译预处理命令</vt:lpstr>
      <vt:lpstr>C++程序的一般组织结构</vt:lpstr>
      <vt:lpstr>例 5-10 多文件的工程</vt:lpstr>
      <vt:lpstr>例 5-10（续）</vt:lpstr>
      <vt:lpstr>例 5-10（续）</vt:lpstr>
      <vt:lpstr>例 5-10（续）</vt:lpstr>
      <vt:lpstr>外部变量</vt:lpstr>
      <vt:lpstr>外部函数</vt:lpstr>
      <vt:lpstr>将变量和函数限制在编译单元内</vt:lpstr>
      <vt:lpstr>标准C++库</vt:lpstr>
      <vt:lpstr>编译预处理</vt:lpstr>
      <vt:lpstr>条件编译指令——#if 和 #endif</vt:lpstr>
      <vt:lpstr>条件编译指令——#else</vt:lpstr>
      <vt:lpstr>条件编译指令——#elif</vt:lpstr>
      <vt:lpstr>条件编译指令（续）</vt:lpstr>
      <vt:lpstr>条件编译指令（续）</vt:lpstr>
      <vt:lpstr>小结</vt:lpstr>
    </vt:vector>
  </TitlesOfParts>
  <Company>Tsinghua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Li Yushan</dc:creator>
  <cp:lastModifiedBy>Copper</cp:lastModifiedBy>
  <cp:revision>374</cp:revision>
  <dcterms:created xsi:type="dcterms:W3CDTF">2010-07-21T07:45:10Z</dcterms:created>
  <dcterms:modified xsi:type="dcterms:W3CDTF">2022-02-17T13:48:20Z</dcterms:modified>
</cp:coreProperties>
</file>